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diagrams/layout4.xml" ContentType="application/vnd.openxmlformats-officedocument.drawingml.diagram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data5.xml" ContentType="application/vnd.openxmlformats-officedocument.drawingml.diagramData+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diagrams/quickStyle1.xml" ContentType="application/vnd.openxmlformats-officedocument.drawingml.diagramStyle+xml"/>
  <Default Extension="jpeg" ContentType="image/jpeg"/>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3"/>
  </p:notesMasterIdLst>
  <p:sldIdLst>
    <p:sldId id="269" r:id="rId2"/>
    <p:sldId id="349" r:id="rId3"/>
    <p:sldId id="428" r:id="rId4"/>
    <p:sldId id="429" r:id="rId5"/>
    <p:sldId id="430" r:id="rId6"/>
    <p:sldId id="431" r:id="rId7"/>
    <p:sldId id="415" r:id="rId8"/>
    <p:sldId id="412" r:id="rId9"/>
    <p:sldId id="411" r:id="rId10"/>
    <p:sldId id="418" r:id="rId11"/>
    <p:sldId id="416" r:id="rId12"/>
    <p:sldId id="413" r:id="rId13"/>
    <p:sldId id="353" r:id="rId14"/>
    <p:sldId id="354" r:id="rId15"/>
    <p:sldId id="352" r:id="rId16"/>
    <p:sldId id="419" r:id="rId17"/>
    <p:sldId id="358" r:id="rId18"/>
    <p:sldId id="359" r:id="rId19"/>
    <p:sldId id="361" r:id="rId20"/>
    <p:sldId id="420" r:id="rId21"/>
    <p:sldId id="422" r:id="rId22"/>
    <p:sldId id="439" r:id="rId23"/>
    <p:sldId id="433" r:id="rId24"/>
    <p:sldId id="362" r:id="rId25"/>
    <p:sldId id="423" r:id="rId26"/>
    <p:sldId id="368" r:id="rId27"/>
    <p:sldId id="434" r:id="rId28"/>
    <p:sldId id="363" r:id="rId29"/>
    <p:sldId id="258" r:id="rId30"/>
    <p:sldId id="364" r:id="rId31"/>
    <p:sldId id="365" r:id="rId32"/>
    <p:sldId id="424" r:id="rId33"/>
    <p:sldId id="375" r:id="rId34"/>
    <p:sldId id="376" r:id="rId35"/>
    <p:sldId id="377" r:id="rId36"/>
    <p:sldId id="378" r:id="rId37"/>
    <p:sldId id="379" r:id="rId38"/>
    <p:sldId id="386" r:id="rId39"/>
    <p:sldId id="382" r:id="rId40"/>
    <p:sldId id="383" r:id="rId41"/>
    <p:sldId id="384" r:id="rId42"/>
    <p:sldId id="385" r:id="rId43"/>
    <p:sldId id="390" r:id="rId44"/>
    <p:sldId id="425" r:id="rId45"/>
    <p:sldId id="435" r:id="rId46"/>
    <p:sldId id="394" r:id="rId47"/>
    <p:sldId id="396" r:id="rId48"/>
    <p:sldId id="398" r:id="rId49"/>
    <p:sldId id="399" r:id="rId50"/>
    <p:sldId id="400" r:id="rId51"/>
    <p:sldId id="401" r:id="rId52"/>
    <p:sldId id="402" r:id="rId53"/>
    <p:sldId id="436" r:id="rId54"/>
    <p:sldId id="346" r:id="rId55"/>
    <p:sldId id="292" r:id="rId56"/>
    <p:sldId id="290" r:id="rId57"/>
    <p:sldId id="295" r:id="rId58"/>
    <p:sldId id="296" r:id="rId59"/>
    <p:sldId id="303" r:id="rId60"/>
    <p:sldId id="307" r:id="rId61"/>
    <p:sldId id="308" r:id="rId62"/>
    <p:sldId id="417" r:id="rId63"/>
    <p:sldId id="432" r:id="rId64"/>
    <p:sldId id="437" r:id="rId65"/>
    <p:sldId id="314" r:id="rId66"/>
    <p:sldId id="315" r:id="rId67"/>
    <p:sldId id="317" r:id="rId68"/>
    <p:sldId id="438" r:id="rId69"/>
    <p:sldId id="326" r:id="rId70"/>
    <p:sldId id="264" r:id="rId71"/>
    <p:sldId id="338" r:id="rId72"/>
  </p:sldIdLst>
  <p:sldSz cx="12192000" cy="6858000"/>
  <p:notesSz cx="6858000" cy="9144000"/>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9848" autoAdjust="0"/>
    <p:restoredTop sz="83221" autoAdjust="0"/>
  </p:normalViewPr>
  <p:slideViewPr>
    <p:cSldViewPr snapToGrid="0">
      <p:cViewPr varScale="1">
        <p:scale>
          <a:sx n="59" d="100"/>
          <a:sy n="59" d="100"/>
        </p:scale>
        <p:origin x="-90" y="-18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oleObject" Target="Microsoft%20Office%20PowerPoint%20&#20013;&#30340;&#22270;&#34920;"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zh-CN"/>
  <c:chart>
    <c:plotArea>
      <c:layout>
        <c:manualLayout>
          <c:layoutTarget val="inner"/>
          <c:xMode val="edge"/>
          <c:yMode val="edge"/>
          <c:x val="0.134301360455714"/>
          <c:y val="8.8547923614381699E-2"/>
          <c:w val="0.81534623797025296"/>
          <c:h val="0.7912798920968247"/>
        </c:manualLayout>
      </c:layout>
      <c:barChart>
        <c:barDir val="col"/>
        <c:grouping val="clustered"/>
        <c:ser>
          <c:idx val="0"/>
          <c:order val="0"/>
          <c:tx>
            <c:strRef>
              <c:f>'[Microsoft Office PowerPoint 中的图表]Sheet3'!$B$1</c:f>
              <c:strCache>
                <c:ptCount val="1"/>
                <c:pt idx="0">
                  <c:v>首选正确率 </c:v>
                </c:pt>
              </c:strCache>
            </c:strRef>
          </c:tx>
          <c:cat>
            <c:strRef>
              <c:f>'[Microsoft Office PowerPoint 中的图表]Sheet3'!$A$2:$A$7</c:f>
              <c:strCache>
                <c:ptCount val="6"/>
                <c:pt idx="0">
                  <c:v>QUANTA </c:v>
                </c:pt>
                <c:pt idx="1">
                  <c:v>Start </c:v>
                </c:pt>
                <c:pt idx="2">
                  <c:v>BrainBoost </c:v>
                </c:pt>
                <c:pt idx="3">
                  <c:v>Ask </c:v>
                </c:pt>
                <c:pt idx="4">
                  <c:v>Google </c:v>
                </c:pt>
                <c:pt idx="5">
                  <c:v>MSN </c:v>
                </c:pt>
              </c:strCache>
            </c:strRef>
          </c:cat>
          <c:val>
            <c:numRef>
              <c:f>'[Microsoft Office PowerPoint 中的图表]Sheet3'!$B$2:$B$7</c:f>
              <c:numCache>
                <c:formatCode>0%</c:formatCode>
                <c:ptCount val="6"/>
                <c:pt idx="0" formatCode="0.00%">
                  <c:v>0.69700000000000151</c:v>
                </c:pt>
                <c:pt idx="1">
                  <c:v>0.28000000000000008</c:v>
                </c:pt>
                <c:pt idx="2">
                  <c:v>0.44000000000000011</c:v>
                </c:pt>
                <c:pt idx="3">
                  <c:v>0.42000000000000021</c:v>
                </c:pt>
                <c:pt idx="4">
                  <c:v>0.4100000000000002</c:v>
                </c:pt>
                <c:pt idx="5">
                  <c:v>0.38000000000000123</c:v>
                </c:pt>
              </c:numCache>
            </c:numRef>
          </c:val>
        </c:ser>
        <c:ser>
          <c:idx val="1"/>
          <c:order val="1"/>
          <c:tx>
            <c:strRef>
              <c:f>'[Microsoft Office PowerPoint 中的图表]Sheet3'!$C$1</c:f>
              <c:strCache>
                <c:ptCount val="1"/>
                <c:pt idx="0">
                  <c:v>MRR </c:v>
                </c:pt>
              </c:strCache>
            </c:strRef>
          </c:tx>
          <c:cat>
            <c:strRef>
              <c:f>'[Microsoft Office PowerPoint 中的图表]Sheet3'!$A$2:$A$7</c:f>
              <c:strCache>
                <c:ptCount val="6"/>
                <c:pt idx="0">
                  <c:v>QUANTA </c:v>
                </c:pt>
                <c:pt idx="1">
                  <c:v>Start </c:v>
                </c:pt>
                <c:pt idx="2">
                  <c:v>BrainBoost </c:v>
                </c:pt>
                <c:pt idx="3">
                  <c:v>Ask </c:v>
                </c:pt>
                <c:pt idx="4">
                  <c:v>Google </c:v>
                </c:pt>
                <c:pt idx="5">
                  <c:v>MSN </c:v>
                </c:pt>
              </c:strCache>
            </c:strRef>
          </c:cat>
          <c:val>
            <c:numRef>
              <c:f>'[Microsoft Office PowerPoint 中的图表]Sheet3'!$C$2:$C$7</c:f>
              <c:numCache>
                <c:formatCode>General</c:formatCode>
                <c:ptCount val="6"/>
                <c:pt idx="0">
                  <c:v>0.77000000000000224</c:v>
                </c:pt>
                <c:pt idx="1">
                  <c:v>0.28000000000000008</c:v>
                </c:pt>
                <c:pt idx="2">
                  <c:v>0.51</c:v>
                </c:pt>
                <c:pt idx="3">
                  <c:v>0.4800000000000002</c:v>
                </c:pt>
                <c:pt idx="4">
                  <c:v>0.49000000000000021</c:v>
                </c:pt>
                <c:pt idx="5">
                  <c:v>0.44000000000000011</c:v>
                </c:pt>
              </c:numCache>
            </c:numRef>
          </c:val>
        </c:ser>
        <c:axId val="104125184"/>
        <c:axId val="104126720"/>
      </c:barChart>
      <c:catAx>
        <c:axId val="104125184"/>
        <c:scaling>
          <c:orientation val="minMax"/>
        </c:scaling>
        <c:axPos val="b"/>
        <c:numFmt formatCode="General" sourceLinked="0"/>
        <c:tickLblPos val="nextTo"/>
        <c:crossAx val="104126720"/>
        <c:crosses val="autoZero"/>
        <c:auto val="1"/>
        <c:lblAlgn val="ctr"/>
        <c:lblOffset val="100"/>
      </c:catAx>
      <c:valAx>
        <c:axId val="104126720"/>
        <c:scaling>
          <c:orientation val="minMax"/>
        </c:scaling>
        <c:axPos val="l"/>
        <c:majorGridlines/>
        <c:numFmt formatCode="0.00%" sourceLinked="1"/>
        <c:tickLblPos val="nextTo"/>
        <c:crossAx val="104125184"/>
        <c:crosses val="autoZero"/>
        <c:crossBetween val="between"/>
      </c:valAx>
    </c:plotArea>
    <c:legend>
      <c:legendPos val="r"/>
      <c:layout>
        <c:manualLayout>
          <c:xMode val="edge"/>
          <c:yMode val="edge"/>
          <c:x val="0.49850405040652279"/>
          <c:y val="0.11744345268812603"/>
          <c:w val="0.35182173600143601"/>
          <c:h val="0.16743438320210124"/>
        </c:manualLayout>
      </c:layout>
      <c:spPr>
        <a:ln>
          <a:solidFill>
            <a:schemeClr val="accent1"/>
          </a:solidFill>
        </a:ln>
      </c:spPr>
      <c:txPr>
        <a:bodyPr/>
        <a:lstStyle/>
        <a:p>
          <a:pPr>
            <a:defRPr sz="1600"/>
          </a:pPr>
          <a:endParaRPr lang="zh-CN"/>
        </a:p>
      </c:txPr>
    </c:legend>
    <c:plotVisOnly val="1"/>
    <c:dispBlanksAs val="gap"/>
  </c:chart>
  <c:externalData r:id="rId1"/>
</c:chartSpac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14B907-00AE-41F4-9C34-23E15674BD9A}" type="doc">
      <dgm:prSet loTypeId="urn:microsoft.com/office/officeart/2005/8/layout/vList2" loCatId="list" qsTypeId="urn:microsoft.com/office/officeart/2005/8/quickstyle/3d2" qsCatId="3D" csTypeId="urn:microsoft.com/office/officeart/2005/8/colors/colorful2" csCatId="colorful" phldr="1"/>
      <dgm:spPr/>
      <dgm:t>
        <a:bodyPr/>
        <a:lstStyle/>
        <a:p>
          <a:endParaRPr lang="zh-CN" altLang="en-US"/>
        </a:p>
      </dgm:t>
    </dgm:pt>
    <dgm:pt modelId="{A8FBCBB5-C4CE-48C0-ACE2-3C37492F6111}">
      <dgm:prSet phldrT="[文本]"/>
      <dgm:spPr/>
      <dgm:t>
        <a:bodyPr/>
        <a:lstStyle/>
        <a:p>
          <a:r>
            <a:rPr lang="zh-CN" altLang="en-US" dirty="0" smtClean="0"/>
            <a:t>学术研究</a:t>
          </a:r>
          <a:endParaRPr lang="zh-CN" altLang="en-US" dirty="0"/>
        </a:p>
      </dgm:t>
    </dgm:pt>
    <dgm:pt modelId="{8F471A09-8D80-4BD3-90C4-93352C05FD6A}" type="parTrans" cxnId="{C0286BD7-7D76-4E2D-AFFA-2D7A6EE4D79B}">
      <dgm:prSet/>
      <dgm:spPr/>
      <dgm:t>
        <a:bodyPr/>
        <a:lstStyle/>
        <a:p>
          <a:endParaRPr lang="zh-CN" altLang="en-US"/>
        </a:p>
      </dgm:t>
    </dgm:pt>
    <dgm:pt modelId="{73FB22D1-CEC5-4A48-B86F-89FBEFAD0A9F}" type="sibTrans" cxnId="{C0286BD7-7D76-4E2D-AFFA-2D7A6EE4D79B}">
      <dgm:prSet/>
      <dgm:spPr/>
      <dgm:t>
        <a:bodyPr/>
        <a:lstStyle/>
        <a:p>
          <a:endParaRPr lang="zh-CN" altLang="en-US"/>
        </a:p>
      </dgm:t>
    </dgm:pt>
    <dgm:pt modelId="{37E0CB45-4BEB-4FE0-A587-917562500BC7}">
      <dgm:prSet phldrT="[文本]"/>
      <dgm:spPr/>
      <dgm:t>
        <a:bodyPr/>
        <a:lstStyle/>
        <a:p>
          <a:r>
            <a:rPr lang="zh-CN" altLang="en-US" dirty="0" smtClean="0"/>
            <a:t>认知智能表现的窗口</a:t>
          </a:r>
          <a:endParaRPr lang="zh-CN" altLang="en-US" dirty="0"/>
        </a:p>
      </dgm:t>
    </dgm:pt>
    <dgm:pt modelId="{2D166AE9-AADA-44DE-B554-8C1F4B95442B}" type="parTrans" cxnId="{E47A05F9-B26B-4A64-871C-52E2AB4E52BA}">
      <dgm:prSet/>
      <dgm:spPr/>
      <dgm:t>
        <a:bodyPr/>
        <a:lstStyle/>
        <a:p>
          <a:endParaRPr lang="zh-CN" altLang="en-US"/>
        </a:p>
      </dgm:t>
    </dgm:pt>
    <dgm:pt modelId="{027684CD-FC57-48C6-98C6-56E10E3BFD1F}" type="sibTrans" cxnId="{E47A05F9-B26B-4A64-871C-52E2AB4E52BA}">
      <dgm:prSet/>
      <dgm:spPr/>
      <dgm:t>
        <a:bodyPr/>
        <a:lstStyle/>
        <a:p>
          <a:endParaRPr lang="zh-CN" altLang="en-US"/>
        </a:p>
      </dgm:t>
    </dgm:pt>
    <dgm:pt modelId="{3F9403BD-72EF-44C7-A9D4-4E857D89B0B1}">
      <dgm:prSet phldrT="[文本]"/>
      <dgm:spPr/>
      <dgm:t>
        <a:bodyPr/>
        <a:lstStyle/>
        <a:p>
          <a:r>
            <a:rPr lang="zh-CN" altLang="en-US" dirty="0" smtClean="0"/>
            <a:t>应用推广</a:t>
          </a:r>
          <a:endParaRPr lang="zh-CN" altLang="en-US" dirty="0"/>
        </a:p>
      </dgm:t>
    </dgm:pt>
    <dgm:pt modelId="{7AA98EA5-4E7D-4850-895E-2A8B3DA33015}" type="parTrans" cxnId="{337641DB-6BBA-4871-8CA9-41A5A54668A2}">
      <dgm:prSet/>
      <dgm:spPr/>
      <dgm:t>
        <a:bodyPr/>
        <a:lstStyle/>
        <a:p>
          <a:endParaRPr lang="zh-CN" altLang="en-US"/>
        </a:p>
      </dgm:t>
    </dgm:pt>
    <dgm:pt modelId="{3C88DF7E-B592-48F0-862F-F9BA9B67F835}" type="sibTrans" cxnId="{337641DB-6BBA-4871-8CA9-41A5A54668A2}">
      <dgm:prSet/>
      <dgm:spPr/>
      <dgm:t>
        <a:bodyPr/>
        <a:lstStyle/>
        <a:p>
          <a:endParaRPr lang="zh-CN" altLang="en-US"/>
        </a:p>
      </dgm:t>
    </dgm:pt>
    <dgm:pt modelId="{69097B16-38BC-4FAC-B098-493DF2D04334}">
      <dgm:prSet phldrT="[文本]"/>
      <dgm:spPr/>
      <dgm:t>
        <a:bodyPr/>
        <a:lstStyle/>
        <a:p>
          <a:r>
            <a:rPr lang="zh-CN" altLang="en-US" dirty="0" smtClean="0"/>
            <a:t>智能人机协同的入口</a:t>
          </a:r>
          <a:endParaRPr lang="zh-CN" altLang="en-US" dirty="0"/>
        </a:p>
      </dgm:t>
    </dgm:pt>
    <dgm:pt modelId="{6A9D503C-847F-482E-9EEE-095004F60A4E}" type="parTrans" cxnId="{9B9CF661-C7BE-43ED-A036-0F7961FE1C5F}">
      <dgm:prSet/>
      <dgm:spPr/>
      <dgm:t>
        <a:bodyPr/>
        <a:lstStyle/>
        <a:p>
          <a:endParaRPr lang="zh-CN" altLang="en-US"/>
        </a:p>
      </dgm:t>
    </dgm:pt>
    <dgm:pt modelId="{D9C6DED0-0E86-4756-8F4A-FEC30A5BA6A7}" type="sibTrans" cxnId="{9B9CF661-C7BE-43ED-A036-0F7961FE1C5F}">
      <dgm:prSet/>
      <dgm:spPr/>
      <dgm:t>
        <a:bodyPr/>
        <a:lstStyle/>
        <a:p>
          <a:endParaRPr lang="zh-CN" altLang="en-US"/>
        </a:p>
      </dgm:t>
    </dgm:pt>
    <dgm:pt modelId="{1B91ED9A-61DD-4F44-8E3E-4BD9C155E096}" type="pres">
      <dgm:prSet presAssocID="{5314B907-00AE-41F4-9C34-23E15674BD9A}" presName="linear" presStyleCnt="0">
        <dgm:presLayoutVars>
          <dgm:animLvl val="lvl"/>
          <dgm:resizeHandles val="exact"/>
        </dgm:presLayoutVars>
      </dgm:prSet>
      <dgm:spPr/>
      <dgm:t>
        <a:bodyPr/>
        <a:lstStyle/>
        <a:p>
          <a:endParaRPr lang="zh-CN" altLang="en-US"/>
        </a:p>
      </dgm:t>
    </dgm:pt>
    <dgm:pt modelId="{0CF4A1DF-FED5-4836-BC80-D3FECAC68001}" type="pres">
      <dgm:prSet presAssocID="{A8FBCBB5-C4CE-48C0-ACE2-3C37492F6111}" presName="parentText" presStyleLbl="node1" presStyleIdx="0" presStyleCnt="2">
        <dgm:presLayoutVars>
          <dgm:chMax val="0"/>
          <dgm:bulletEnabled val="1"/>
        </dgm:presLayoutVars>
      </dgm:prSet>
      <dgm:spPr/>
      <dgm:t>
        <a:bodyPr/>
        <a:lstStyle/>
        <a:p>
          <a:endParaRPr lang="zh-CN" altLang="en-US"/>
        </a:p>
      </dgm:t>
    </dgm:pt>
    <dgm:pt modelId="{303943CB-C88A-49EC-BFB5-EFC2DDD01D1F}" type="pres">
      <dgm:prSet presAssocID="{A8FBCBB5-C4CE-48C0-ACE2-3C37492F6111}" presName="childText" presStyleLbl="revTx" presStyleIdx="0" presStyleCnt="2">
        <dgm:presLayoutVars>
          <dgm:bulletEnabled val="1"/>
        </dgm:presLayoutVars>
      </dgm:prSet>
      <dgm:spPr/>
      <dgm:t>
        <a:bodyPr/>
        <a:lstStyle/>
        <a:p>
          <a:endParaRPr lang="zh-CN" altLang="en-US"/>
        </a:p>
      </dgm:t>
    </dgm:pt>
    <dgm:pt modelId="{E9C2421F-BC4D-4181-8306-8CF0BC4618BE}" type="pres">
      <dgm:prSet presAssocID="{3F9403BD-72EF-44C7-A9D4-4E857D89B0B1}" presName="parentText" presStyleLbl="node1" presStyleIdx="1" presStyleCnt="2">
        <dgm:presLayoutVars>
          <dgm:chMax val="0"/>
          <dgm:bulletEnabled val="1"/>
        </dgm:presLayoutVars>
      </dgm:prSet>
      <dgm:spPr/>
      <dgm:t>
        <a:bodyPr/>
        <a:lstStyle/>
        <a:p>
          <a:endParaRPr lang="zh-CN" altLang="en-US"/>
        </a:p>
      </dgm:t>
    </dgm:pt>
    <dgm:pt modelId="{D044D2A9-BF53-4B0A-BBB0-D58A06A871E6}" type="pres">
      <dgm:prSet presAssocID="{3F9403BD-72EF-44C7-A9D4-4E857D89B0B1}" presName="childText" presStyleLbl="revTx" presStyleIdx="1" presStyleCnt="2">
        <dgm:presLayoutVars>
          <dgm:bulletEnabled val="1"/>
        </dgm:presLayoutVars>
      </dgm:prSet>
      <dgm:spPr/>
      <dgm:t>
        <a:bodyPr/>
        <a:lstStyle/>
        <a:p>
          <a:endParaRPr lang="zh-CN" altLang="en-US"/>
        </a:p>
      </dgm:t>
    </dgm:pt>
  </dgm:ptLst>
  <dgm:cxnLst>
    <dgm:cxn modelId="{337641DB-6BBA-4871-8CA9-41A5A54668A2}" srcId="{5314B907-00AE-41F4-9C34-23E15674BD9A}" destId="{3F9403BD-72EF-44C7-A9D4-4E857D89B0B1}" srcOrd="1" destOrd="0" parTransId="{7AA98EA5-4E7D-4850-895E-2A8B3DA33015}" sibTransId="{3C88DF7E-B592-48F0-862F-F9BA9B67F835}"/>
    <dgm:cxn modelId="{9E6B650C-C02C-294B-AC04-957468240D9E}" type="presOf" srcId="{37E0CB45-4BEB-4FE0-A587-917562500BC7}" destId="{303943CB-C88A-49EC-BFB5-EFC2DDD01D1F}" srcOrd="0" destOrd="0" presId="urn:microsoft.com/office/officeart/2005/8/layout/vList2"/>
    <dgm:cxn modelId="{9B9CF661-C7BE-43ED-A036-0F7961FE1C5F}" srcId="{3F9403BD-72EF-44C7-A9D4-4E857D89B0B1}" destId="{69097B16-38BC-4FAC-B098-493DF2D04334}" srcOrd="0" destOrd="0" parTransId="{6A9D503C-847F-482E-9EEE-095004F60A4E}" sibTransId="{D9C6DED0-0E86-4756-8F4A-FEC30A5BA6A7}"/>
    <dgm:cxn modelId="{C0286BD7-7D76-4E2D-AFFA-2D7A6EE4D79B}" srcId="{5314B907-00AE-41F4-9C34-23E15674BD9A}" destId="{A8FBCBB5-C4CE-48C0-ACE2-3C37492F6111}" srcOrd="0" destOrd="0" parTransId="{8F471A09-8D80-4BD3-90C4-93352C05FD6A}" sibTransId="{73FB22D1-CEC5-4A48-B86F-89FBEFAD0A9F}"/>
    <dgm:cxn modelId="{8901F33A-FBDA-C44E-9B2D-4B97F5BB998A}" type="presOf" srcId="{3F9403BD-72EF-44C7-A9D4-4E857D89B0B1}" destId="{E9C2421F-BC4D-4181-8306-8CF0BC4618BE}" srcOrd="0" destOrd="0" presId="urn:microsoft.com/office/officeart/2005/8/layout/vList2"/>
    <dgm:cxn modelId="{963F3728-C70C-D444-B4CA-8E15C84BB80F}" type="presOf" srcId="{5314B907-00AE-41F4-9C34-23E15674BD9A}" destId="{1B91ED9A-61DD-4F44-8E3E-4BD9C155E096}" srcOrd="0" destOrd="0" presId="urn:microsoft.com/office/officeart/2005/8/layout/vList2"/>
    <dgm:cxn modelId="{0F95F7AE-B790-7046-B7B1-C1E5F2E78C41}" type="presOf" srcId="{69097B16-38BC-4FAC-B098-493DF2D04334}" destId="{D044D2A9-BF53-4B0A-BBB0-D58A06A871E6}" srcOrd="0" destOrd="0" presId="urn:microsoft.com/office/officeart/2005/8/layout/vList2"/>
    <dgm:cxn modelId="{1F6B5CF1-C848-D441-92F5-982613926E21}" type="presOf" srcId="{A8FBCBB5-C4CE-48C0-ACE2-3C37492F6111}" destId="{0CF4A1DF-FED5-4836-BC80-D3FECAC68001}" srcOrd="0" destOrd="0" presId="urn:microsoft.com/office/officeart/2005/8/layout/vList2"/>
    <dgm:cxn modelId="{E47A05F9-B26B-4A64-871C-52E2AB4E52BA}" srcId="{A8FBCBB5-C4CE-48C0-ACE2-3C37492F6111}" destId="{37E0CB45-4BEB-4FE0-A587-917562500BC7}" srcOrd="0" destOrd="0" parTransId="{2D166AE9-AADA-44DE-B554-8C1F4B95442B}" sibTransId="{027684CD-FC57-48C6-98C6-56E10E3BFD1F}"/>
    <dgm:cxn modelId="{B32C06CF-CD7E-1E4E-B0D4-08B6069D018D}" type="presParOf" srcId="{1B91ED9A-61DD-4F44-8E3E-4BD9C155E096}" destId="{0CF4A1DF-FED5-4836-BC80-D3FECAC68001}" srcOrd="0" destOrd="0" presId="urn:microsoft.com/office/officeart/2005/8/layout/vList2"/>
    <dgm:cxn modelId="{FADCF1C8-2CE4-F543-A907-6CBBBBFD4DA2}" type="presParOf" srcId="{1B91ED9A-61DD-4F44-8E3E-4BD9C155E096}" destId="{303943CB-C88A-49EC-BFB5-EFC2DDD01D1F}" srcOrd="1" destOrd="0" presId="urn:microsoft.com/office/officeart/2005/8/layout/vList2"/>
    <dgm:cxn modelId="{ECC1F73C-D945-5740-BA15-162137F27ABA}" type="presParOf" srcId="{1B91ED9A-61DD-4F44-8E3E-4BD9C155E096}" destId="{E9C2421F-BC4D-4181-8306-8CF0BC4618BE}" srcOrd="2" destOrd="0" presId="urn:microsoft.com/office/officeart/2005/8/layout/vList2"/>
    <dgm:cxn modelId="{2035927F-6C10-D745-A6D9-DDC4773AE9AA}" type="presParOf" srcId="{1B91ED9A-61DD-4F44-8E3E-4BD9C155E096}" destId="{D044D2A9-BF53-4B0A-BBB0-D58A06A871E6}" srcOrd="3"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2EB0513-1B6D-4AB4-9A9D-E5A8EF9EEEE2}" type="doc">
      <dgm:prSet loTypeId="urn:microsoft.com/office/officeart/2005/8/layout/StepDownProcess" loCatId="process" qsTypeId="urn:microsoft.com/office/officeart/2005/8/quickstyle/3d3" qsCatId="3D" csTypeId="urn:microsoft.com/office/officeart/2005/8/colors/colorful4" csCatId="colorful" phldr="1"/>
      <dgm:spPr/>
      <dgm:t>
        <a:bodyPr/>
        <a:lstStyle/>
        <a:p>
          <a:endParaRPr lang="zh-CN" altLang="en-US"/>
        </a:p>
      </dgm:t>
    </dgm:pt>
    <dgm:pt modelId="{34CE549B-3E6D-485B-866B-934EE55BA2C5}">
      <dgm:prSet phldrT="[文本]"/>
      <dgm:spPr/>
      <dgm:t>
        <a:bodyPr/>
        <a:lstStyle/>
        <a:p>
          <a:r>
            <a:rPr lang="zh-CN" altLang="en-US" dirty="0" smtClean="0"/>
            <a:t>问答</a:t>
          </a:r>
          <a:endParaRPr lang="zh-CN" altLang="en-US" dirty="0"/>
        </a:p>
      </dgm:t>
    </dgm:pt>
    <dgm:pt modelId="{1E08F993-F227-41DE-A97B-F4BBF9751BA5}" type="parTrans" cxnId="{AF8B6FBB-1A03-4AF4-AA1D-35D707D5B5FA}">
      <dgm:prSet/>
      <dgm:spPr/>
      <dgm:t>
        <a:bodyPr/>
        <a:lstStyle/>
        <a:p>
          <a:endParaRPr lang="zh-CN" altLang="en-US"/>
        </a:p>
      </dgm:t>
    </dgm:pt>
    <dgm:pt modelId="{88159E85-2536-4757-9E14-BC84E461BCF6}" type="sibTrans" cxnId="{AF8B6FBB-1A03-4AF4-AA1D-35D707D5B5FA}">
      <dgm:prSet/>
      <dgm:spPr/>
      <dgm:t>
        <a:bodyPr/>
        <a:lstStyle/>
        <a:p>
          <a:endParaRPr lang="zh-CN" altLang="en-US"/>
        </a:p>
      </dgm:t>
    </dgm:pt>
    <dgm:pt modelId="{25096D66-398F-40B7-ABC7-88F3B1AD5F20}">
      <dgm:prSet phldrT="[文本]"/>
      <dgm:spPr/>
      <dgm:t>
        <a:bodyPr/>
        <a:lstStyle/>
        <a:p>
          <a:r>
            <a:rPr lang="zh-CN" altLang="en-US" dirty="0" smtClean="0"/>
            <a:t>一问一答</a:t>
          </a:r>
          <a:endParaRPr lang="zh-CN" altLang="en-US" dirty="0"/>
        </a:p>
      </dgm:t>
    </dgm:pt>
    <dgm:pt modelId="{7BC39732-B648-426C-A77A-DD29F13B110F}" type="parTrans" cxnId="{13255185-B87C-4B65-B317-8719A6BA6723}">
      <dgm:prSet/>
      <dgm:spPr/>
      <dgm:t>
        <a:bodyPr/>
        <a:lstStyle/>
        <a:p>
          <a:endParaRPr lang="zh-CN" altLang="en-US"/>
        </a:p>
      </dgm:t>
    </dgm:pt>
    <dgm:pt modelId="{C5724735-B20C-4F11-AA8D-0F4C8D9B2993}" type="sibTrans" cxnId="{13255185-B87C-4B65-B317-8719A6BA6723}">
      <dgm:prSet/>
      <dgm:spPr/>
      <dgm:t>
        <a:bodyPr/>
        <a:lstStyle/>
        <a:p>
          <a:endParaRPr lang="zh-CN" altLang="en-US"/>
        </a:p>
      </dgm:t>
    </dgm:pt>
    <dgm:pt modelId="{A346244A-A14D-41A9-9A0A-BE6FA6D7A81B}">
      <dgm:prSet phldrT="[文本]"/>
      <dgm:spPr/>
      <dgm:t>
        <a:bodyPr/>
        <a:lstStyle/>
        <a:p>
          <a:r>
            <a:rPr lang="zh-CN" altLang="en-US" dirty="0" smtClean="0"/>
            <a:t>对话</a:t>
          </a:r>
          <a:endParaRPr lang="zh-CN" altLang="en-US" dirty="0"/>
        </a:p>
      </dgm:t>
    </dgm:pt>
    <dgm:pt modelId="{4CE6AFD1-EEB9-4ED8-A966-32E06D0AC446}" type="parTrans" cxnId="{EBA2FB9A-D351-4AC2-8B37-4BBF513C86C9}">
      <dgm:prSet/>
      <dgm:spPr/>
      <dgm:t>
        <a:bodyPr/>
        <a:lstStyle/>
        <a:p>
          <a:endParaRPr lang="zh-CN" altLang="en-US"/>
        </a:p>
      </dgm:t>
    </dgm:pt>
    <dgm:pt modelId="{6FCECD78-86D9-45D2-BD89-79659BC1DEC1}" type="sibTrans" cxnId="{EBA2FB9A-D351-4AC2-8B37-4BBF513C86C9}">
      <dgm:prSet/>
      <dgm:spPr/>
      <dgm:t>
        <a:bodyPr/>
        <a:lstStyle/>
        <a:p>
          <a:endParaRPr lang="zh-CN" altLang="en-US"/>
        </a:p>
      </dgm:t>
    </dgm:pt>
    <dgm:pt modelId="{6E493511-01A9-4045-A4AD-C244CF566E3E}">
      <dgm:prSet phldrT="[文本]"/>
      <dgm:spPr/>
      <dgm:t>
        <a:bodyPr/>
        <a:lstStyle/>
        <a:p>
          <a:r>
            <a:rPr lang="zh-CN" altLang="en-US" dirty="0" smtClean="0"/>
            <a:t>有问有答，包含上下文逻辑</a:t>
          </a:r>
          <a:endParaRPr lang="zh-CN" altLang="en-US" dirty="0"/>
        </a:p>
      </dgm:t>
    </dgm:pt>
    <dgm:pt modelId="{5311E9F5-D26E-4393-A3C6-2E32A12FF65F}" type="parTrans" cxnId="{765E3FE8-EC01-47AF-AFDC-32B4931DD529}">
      <dgm:prSet/>
      <dgm:spPr/>
      <dgm:t>
        <a:bodyPr/>
        <a:lstStyle/>
        <a:p>
          <a:endParaRPr lang="zh-CN" altLang="en-US"/>
        </a:p>
      </dgm:t>
    </dgm:pt>
    <dgm:pt modelId="{82CF3EB3-BD5B-493F-90F4-36909FDE1320}" type="sibTrans" cxnId="{765E3FE8-EC01-47AF-AFDC-32B4931DD529}">
      <dgm:prSet/>
      <dgm:spPr/>
      <dgm:t>
        <a:bodyPr/>
        <a:lstStyle/>
        <a:p>
          <a:endParaRPr lang="zh-CN" altLang="en-US"/>
        </a:p>
      </dgm:t>
    </dgm:pt>
    <dgm:pt modelId="{BFBA2E65-28FF-450B-9781-D035DCAF0CC9}">
      <dgm:prSet phldrT="[文本]"/>
      <dgm:spPr/>
      <dgm:t>
        <a:bodyPr/>
        <a:lstStyle/>
        <a:p>
          <a:r>
            <a:rPr lang="zh-CN" altLang="en-US" dirty="0" smtClean="0"/>
            <a:t>交互</a:t>
          </a:r>
          <a:endParaRPr lang="zh-CN" altLang="en-US" dirty="0"/>
        </a:p>
      </dgm:t>
    </dgm:pt>
    <dgm:pt modelId="{A26BFCAD-564B-4C4B-9224-E50183C05CDC}" type="parTrans" cxnId="{B52C7A10-43BE-41EA-B6C7-B60B14F310DB}">
      <dgm:prSet/>
      <dgm:spPr/>
      <dgm:t>
        <a:bodyPr/>
        <a:lstStyle/>
        <a:p>
          <a:endParaRPr lang="zh-CN" altLang="en-US"/>
        </a:p>
      </dgm:t>
    </dgm:pt>
    <dgm:pt modelId="{97A2492A-B865-4AF4-A343-EC3068A5868B}" type="sibTrans" cxnId="{B52C7A10-43BE-41EA-B6C7-B60B14F310DB}">
      <dgm:prSet/>
      <dgm:spPr/>
      <dgm:t>
        <a:bodyPr/>
        <a:lstStyle/>
        <a:p>
          <a:endParaRPr lang="zh-CN" altLang="en-US"/>
        </a:p>
      </dgm:t>
    </dgm:pt>
    <dgm:pt modelId="{AC40FEF1-2EFD-4BD7-ABFD-EF4941447CB4}">
      <dgm:prSet phldrT="[文本]"/>
      <dgm:spPr/>
      <dgm:t>
        <a:bodyPr/>
        <a:lstStyle/>
        <a:p>
          <a:r>
            <a:rPr lang="zh-CN" altLang="en-US" dirty="0" smtClean="0"/>
            <a:t>融合更多种类</a:t>
          </a:r>
          <a:r>
            <a:rPr lang="zh-CN" altLang="en-US" b="1" dirty="0" smtClean="0">
              <a:solidFill>
                <a:srgbClr val="FF0000"/>
              </a:solidFill>
            </a:rPr>
            <a:t>环境</a:t>
          </a:r>
          <a:r>
            <a:rPr lang="en-US" altLang="zh-CN" b="1" dirty="0" smtClean="0">
              <a:solidFill>
                <a:srgbClr val="FF0000"/>
              </a:solidFill>
            </a:rPr>
            <a:t>/</a:t>
          </a:r>
          <a:r>
            <a:rPr lang="zh-CN" altLang="en-US" b="1" dirty="0" smtClean="0">
              <a:solidFill>
                <a:srgbClr val="FF0000"/>
              </a:solidFill>
            </a:rPr>
            <a:t>上下文</a:t>
          </a:r>
          <a:r>
            <a:rPr lang="zh-CN" altLang="en-US" dirty="0" smtClean="0"/>
            <a:t>信息，作出不同</a:t>
          </a:r>
          <a:r>
            <a:rPr lang="zh-CN" altLang="en-US" b="1" dirty="0" smtClean="0">
              <a:solidFill>
                <a:srgbClr val="FF0000"/>
              </a:solidFill>
            </a:rPr>
            <a:t>决策或推荐</a:t>
          </a:r>
          <a:endParaRPr lang="zh-CN" altLang="en-US" b="1" dirty="0">
            <a:solidFill>
              <a:srgbClr val="FF0000"/>
            </a:solidFill>
          </a:endParaRPr>
        </a:p>
      </dgm:t>
    </dgm:pt>
    <dgm:pt modelId="{38828B6D-A77D-4114-94C2-8D3A6A3B62BB}" type="parTrans" cxnId="{69C06A18-1184-4F9C-9288-0A6F3D43A7FC}">
      <dgm:prSet/>
      <dgm:spPr/>
      <dgm:t>
        <a:bodyPr/>
        <a:lstStyle/>
        <a:p>
          <a:endParaRPr lang="zh-CN" altLang="en-US"/>
        </a:p>
      </dgm:t>
    </dgm:pt>
    <dgm:pt modelId="{A7064916-939B-49D5-94D9-9D2F4F09B1C2}" type="sibTrans" cxnId="{69C06A18-1184-4F9C-9288-0A6F3D43A7FC}">
      <dgm:prSet/>
      <dgm:spPr/>
      <dgm:t>
        <a:bodyPr/>
        <a:lstStyle/>
        <a:p>
          <a:endParaRPr lang="zh-CN" altLang="en-US"/>
        </a:p>
      </dgm:t>
    </dgm:pt>
    <dgm:pt modelId="{2B945713-0F0F-403A-B992-C61A9DD3BF0B}" type="pres">
      <dgm:prSet presAssocID="{42EB0513-1B6D-4AB4-9A9D-E5A8EF9EEEE2}" presName="rootnode" presStyleCnt="0">
        <dgm:presLayoutVars>
          <dgm:chMax/>
          <dgm:chPref/>
          <dgm:dir/>
          <dgm:animLvl val="lvl"/>
        </dgm:presLayoutVars>
      </dgm:prSet>
      <dgm:spPr/>
      <dgm:t>
        <a:bodyPr/>
        <a:lstStyle/>
        <a:p>
          <a:endParaRPr lang="zh-CN" altLang="en-US"/>
        </a:p>
      </dgm:t>
    </dgm:pt>
    <dgm:pt modelId="{46C59E27-9A69-4ABE-9724-71F036E95508}" type="pres">
      <dgm:prSet presAssocID="{34CE549B-3E6D-485B-866B-934EE55BA2C5}" presName="composite" presStyleCnt="0"/>
      <dgm:spPr/>
    </dgm:pt>
    <dgm:pt modelId="{EA12AD72-E968-43EB-BC39-55FDFAD45160}" type="pres">
      <dgm:prSet presAssocID="{34CE549B-3E6D-485B-866B-934EE55BA2C5}" presName="bentUpArrow1" presStyleLbl="alignImgPlace1" presStyleIdx="0" presStyleCnt="2"/>
      <dgm:spPr/>
    </dgm:pt>
    <dgm:pt modelId="{CD297501-3B03-416D-87CA-91A37FBD5880}" type="pres">
      <dgm:prSet presAssocID="{34CE549B-3E6D-485B-866B-934EE55BA2C5}" presName="ParentText" presStyleLbl="node1" presStyleIdx="0" presStyleCnt="3">
        <dgm:presLayoutVars>
          <dgm:chMax val="1"/>
          <dgm:chPref val="1"/>
          <dgm:bulletEnabled val="1"/>
        </dgm:presLayoutVars>
      </dgm:prSet>
      <dgm:spPr/>
      <dgm:t>
        <a:bodyPr/>
        <a:lstStyle/>
        <a:p>
          <a:endParaRPr lang="zh-CN" altLang="en-US"/>
        </a:p>
      </dgm:t>
    </dgm:pt>
    <dgm:pt modelId="{82E1987E-9DEE-42C2-851F-6F184070310C}" type="pres">
      <dgm:prSet presAssocID="{34CE549B-3E6D-485B-866B-934EE55BA2C5}" presName="ChildText" presStyleLbl="revTx" presStyleIdx="0" presStyleCnt="3" custScaleX="290240" custLinFactX="28450" custLinFactNeighborX="100000" custLinFactNeighborY="5450">
        <dgm:presLayoutVars>
          <dgm:chMax val="0"/>
          <dgm:chPref val="0"/>
          <dgm:bulletEnabled val="1"/>
        </dgm:presLayoutVars>
      </dgm:prSet>
      <dgm:spPr/>
      <dgm:t>
        <a:bodyPr/>
        <a:lstStyle/>
        <a:p>
          <a:endParaRPr lang="zh-CN" altLang="en-US"/>
        </a:p>
      </dgm:t>
    </dgm:pt>
    <dgm:pt modelId="{75709459-D37C-46A5-A7B0-19DECF0B1D5C}" type="pres">
      <dgm:prSet presAssocID="{88159E85-2536-4757-9E14-BC84E461BCF6}" presName="sibTrans" presStyleCnt="0"/>
      <dgm:spPr/>
    </dgm:pt>
    <dgm:pt modelId="{3C5FDA84-6C81-4E20-9AE0-02F81C63BAD3}" type="pres">
      <dgm:prSet presAssocID="{A346244A-A14D-41A9-9A0A-BE6FA6D7A81B}" presName="composite" presStyleCnt="0"/>
      <dgm:spPr/>
    </dgm:pt>
    <dgm:pt modelId="{3F777EEC-C6E4-496B-9573-80A783BD31B5}" type="pres">
      <dgm:prSet presAssocID="{A346244A-A14D-41A9-9A0A-BE6FA6D7A81B}" presName="bentUpArrow1" presStyleLbl="alignImgPlace1" presStyleIdx="1" presStyleCnt="2"/>
      <dgm:spPr/>
    </dgm:pt>
    <dgm:pt modelId="{FBE56298-7FC2-4E25-A226-C4CB5C8BD13E}" type="pres">
      <dgm:prSet presAssocID="{A346244A-A14D-41A9-9A0A-BE6FA6D7A81B}" presName="ParentText" presStyleLbl="node1" presStyleIdx="1" presStyleCnt="3">
        <dgm:presLayoutVars>
          <dgm:chMax val="1"/>
          <dgm:chPref val="1"/>
          <dgm:bulletEnabled val="1"/>
        </dgm:presLayoutVars>
      </dgm:prSet>
      <dgm:spPr/>
      <dgm:t>
        <a:bodyPr/>
        <a:lstStyle/>
        <a:p>
          <a:endParaRPr lang="zh-CN" altLang="en-US"/>
        </a:p>
      </dgm:t>
    </dgm:pt>
    <dgm:pt modelId="{186B353C-A6EF-46EE-A555-9AABF4397547}" type="pres">
      <dgm:prSet presAssocID="{A346244A-A14D-41A9-9A0A-BE6FA6D7A81B}" presName="ChildText" presStyleLbl="revTx" presStyleIdx="1" presStyleCnt="3" custScaleX="364681" custLinFactX="33081" custLinFactNeighborX="100000" custLinFactNeighborY="2138">
        <dgm:presLayoutVars>
          <dgm:chMax val="0"/>
          <dgm:chPref val="0"/>
          <dgm:bulletEnabled val="1"/>
        </dgm:presLayoutVars>
      </dgm:prSet>
      <dgm:spPr/>
      <dgm:t>
        <a:bodyPr/>
        <a:lstStyle/>
        <a:p>
          <a:endParaRPr lang="zh-CN" altLang="en-US"/>
        </a:p>
      </dgm:t>
    </dgm:pt>
    <dgm:pt modelId="{0FA69C4E-37EF-4AEE-B077-8A1ADFCCF5C4}" type="pres">
      <dgm:prSet presAssocID="{6FCECD78-86D9-45D2-BD89-79659BC1DEC1}" presName="sibTrans" presStyleCnt="0"/>
      <dgm:spPr/>
    </dgm:pt>
    <dgm:pt modelId="{2CF45709-0105-4A44-8FD6-75DB2EF246A5}" type="pres">
      <dgm:prSet presAssocID="{BFBA2E65-28FF-450B-9781-D035DCAF0CC9}" presName="composite" presStyleCnt="0"/>
      <dgm:spPr/>
    </dgm:pt>
    <dgm:pt modelId="{C16F24A1-CBF6-4D09-973B-CB39B700E1F1}" type="pres">
      <dgm:prSet presAssocID="{BFBA2E65-28FF-450B-9781-D035DCAF0CC9}" presName="ParentText" presStyleLbl="node1" presStyleIdx="2" presStyleCnt="3">
        <dgm:presLayoutVars>
          <dgm:chMax val="1"/>
          <dgm:chPref val="1"/>
          <dgm:bulletEnabled val="1"/>
        </dgm:presLayoutVars>
      </dgm:prSet>
      <dgm:spPr/>
      <dgm:t>
        <a:bodyPr/>
        <a:lstStyle/>
        <a:p>
          <a:endParaRPr lang="zh-CN" altLang="en-US"/>
        </a:p>
      </dgm:t>
    </dgm:pt>
    <dgm:pt modelId="{46769071-FCFE-4D82-B06B-DA79787DD21F}" type="pres">
      <dgm:prSet presAssocID="{BFBA2E65-28FF-450B-9781-D035DCAF0CC9}" presName="FinalChildText" presStyleLbl="revTx" presStyleIdx="2" presStyleCnt="3" custScaleX="214101" custScaleY="180994" custLinFactNeighborX="94681" custLinFactNeighborY="-6828">
        <dgm:presLayoutVars>
          <dgm:chMax val="0"/>
          <dgm:chPref val="0"/>
          <dgm:bulletEnabled val="1"/>
        </dgm:presLayoutVars>
      </dgm:prSet>
      <dgm:spPr/>
      <dgm:t>
        <a:bodyPr/>
        <a:lstStyle/>
        <a:p>
          <a:endParaRPr lang="zh-CN" altLang="en-US"/>
        </a:p>
      </dgm:t>
    </dgm:pt>
  </dgm:ptLst>
  <dgm:cxnLst>
    <dgm:cxn modelId="{B52C7A10-43BE-41EA-B6C7-B60B14F310DB}" srcId="{42EB0513-1B6D-4AB4-9A9D-E5A8EF9EEEE2}" destId="{BFBA2E65-28FF-450B-9781-D035DCAF0CC9}" srcOrd="2" destOrd="0" parTransId="{A26BFCAD-564B-4C4B-9224-E50183C05CDC}" sibTransId="{97A2492A-B865-4AF4-A343-EC3068A5868B}"/>
    <dgm:cxn modelId="{E1E09519-5E11-4B42-914A-EF891103BB9E}" type="presOf" srcId="{34CE549B-3E6D-485B-866B-934EE55BA2C5}" destId="{CD297501-3B03-416D-87CA-91A37FBD5880}" srcOrd="0" destOrd="0" presId="urn:microsoft.com/office/officeart/2005/8/layout/StepDownProcess"/>
    <dgm:cxn modelId="{5B2054D0-1E31-FE40-ADAB-5DF56A426113}" type="presOf" srcId="{25096D66-398F-40B7-ABC7-88F3B1AD5F20}" destId="{82E1987E-9DEE-42C2-851F-6F184070310C}" srcOrd="0" destOrd="0" presId="urn:microsoft.com/office/officeart/2005/8/layout/StepDownProcess"/>
    <dgm:cxn modelId="{CC277C87-831C-9446-856A-94C86ABA8BA9}" type="presOf" srcId="{AC40FEF1-2EFD-4BD7-ABFD-EF4941447CB4}" destId="{46769071-FCFE-4D82-B06B-DA79787DD21F}" srcOrd="0" destOrd="0" presId="urn:microsoft.com/office/officeart/2005/8/layout/StepDownProcess"/>
    <dgm:cxn modelId="{765E3FE8-EC01-47AF-AFDC-32B4931DD529}" srcId="{A346244A-A14D-41A9-9A0A-BE6FA6D7A81B}" destId="{6E493511-01A9-4045-A4AD-C244CF566E3E}" srcOrd="0" destOrd="0" parTransId="{5311E9F5-D26E-4393-A3C6-2E32A12FF65F}" sibTransId="{82CF3EB3-BD5B-493F-90F4-36909FDE1320}"/>
    <dgm:cxn modelId="{90E37C0B-4533-3D4F-B40B-58C9D1C1F48C}" type="presOf" srcId="{A346244A-A14D-41A9-9A0A-BE6FA6D7A81B}" destId="{FBE56298-7FC2-4E25-A226-C4CB5C8BD13E}" srcOrd="0" destOrd="0" presId="urn:microsoft.com/office/officeart/2005/8/layout/StepDownProcess"/>
    <dgm:cxn modelId="{EE17C042-A87F-2240-954D-399A5E1764F9}" type="presOf" srcId="{BFBA2E65-28FF-450B-9781-D035DCAF0CC9}" destId="{C16F24A1-CBF6-4D09-973B-CB39B700E1F1}" srcOrd="0" destOrd="0" presId="urn:microsoft.com/office/officeart/2005/8/layout/StepDownProcess"/>
    <dgm:cxn modelId="{649CF584-2566-BE49-9AA0-A4917633BEB4}" type="presOf" srcId="{6E493511-01A9-4045-A4AD-C244CF566E3E}" destId="{186B353C-A6EF-46EE-A555-9AABF4397547}" srcOrd="0" destOrd="0" presId="urn:microsoft.com/office/officeart/2005/8/layout/StepDownProcess"/>
    <dgm:cxn modelId="{13255185-B87C-4B65-B317-8719A6BA6723}" srcId="{34CE549B-3E6D-485B-866B-934EE55BA2C5}" destId="{25096D66-398F-40B7-ABC7-88F3B1AD5F20}" srcOrd="0" destOrd="0" parTransId="{7BC39732-B648-426C-A77A-DD29F13B110F}" sibTransId="{C5724735-B20C-4F11-AA8D-0F4C8D9B2993}"/>
    <dgm:cxn modelId="{69C06A18-1184-4F9C-9288-0A6F3D43A7FC}" srcId="{BFBA2E65-28FF-450B-9781-D035DCAF0CC9}" destId="{AC40FEF1-2EFD-4BD7-ABFD-EF4941447CB4}" srcOrd="0" destOrd="0" parTransId="{38828B6D-A77D-4114-94C2-8D3A6A3B62BB}" sibTransId="{A7064916-939B-49D5-94D9-9D2F4F09B1C2}"/>
    <dgm:cxn modelId="{5798C0FF-11E1-994C-B7BA-7E0EEE956F83}" type="presOf" srcId="{42EB0513-1B6D-4AB4-9A9D-E5A8EF9EEEE2}" destId="{2B945713-0F0F-403A-B992-C61A9DD3BF0B}" srcOrd="0" destOrd="0" presId="urn:microsoft.com/office/officeart/2005/8/layout/StepDownProcess"/>
    <dgm:cxn modelId="{EBA2FB9A-D351-4AC2-8B37-4BBF513C86C9}" srcId="{42EB0513-1B6D-4AB4-9A9D-E5A8EF9EEEE2}" destId="{A346244A-A14D-41A9-9A0A-BE6FA6D7A81B}" srcOrd="1" destOrd="0" parTransId="{4CE6AFD1-EEB9-4ED8-A966-32E06D0AC446}" sibTransId="{6FCECD78-86D9-45D2-BD89-79659BC1DEC1}"/>
    <dgm:cxn modelId="{AF8B6FBB-1A03-4AF4-AA1D-35D707D5B5FA}" srcId="{42EB0513-1B6D-4AB4-9A9D-E5A8EF9EEEE2}" destId="{34CE549B-3E6D-485B-866B-934EE55BA2C5}" srcOrd="0" destOrd="0" parTransId="{1E08F993-F227-41DE-A97B-F4BBF9751BA5}" sibTransId="{88159E85-2536-4757-9E14-BC84E461BCF6}"/>
    <dgm:cxn modelId="{9064CB47-45BA-2A4E-ABF5-ECAE11C89ED0}" type="presParOf" srcId="{2B945713-0F0F-403A-B992-C61A9DD3BF0B}" destId="{46C59E27-9A69-4ABE-9724-71F036E95508}" srcOrd="0" destOrd="0" presId="urn:microsoft.com/office/officeart/2005/8/layout/StepDownProcess"/>
    <dgm:cxn modelId="{A44D1D66-37AD-2649-BF96-3FDAA147B48B}" type="presParOf" srcId="{46C59E27-9A69-4ABE-9724-71F036E95508}" destId="{EA12AD72-E968-43EB-BC39-55FDFAD45160}" srcOrd="0" destOrd="0" presId="urn:microsoft.com/office/officeart/2005/8/layout/StepDownProcess"/>
    <dgm:cxn modelId="{8101D80F-0D92-3B42-A4A3-B7B09ED9976C}" type="presParOf" srcId="{46C59E27-9A69-4ABE-9724-71F036E95508}" destId="{CD297501-3B03-416D-87CA-91A37FBD5880}" srcOrd="1" destOrd="0" presId="urn:microsoft.com/office/officeart/2005/8/layout/StepDownProcess"/>
    <dgm:cxn modelId="{617A2124-A20F-8C4E-BDE7-B5B05F37BE84}" type="presParOf" srcId="{46C59E27-9A69-4ABE-9724-71F036E95508}" destId="{82E1987E-9DEE-42C2-851F-6F184070310C}" srcOrd="2" destOrd="0" presId="urn:microsoft.com/office/officeart/2005/8/layout/StepDownProcess"/>
    <dgm:cxn modelId="{F7797349-D08D-2947-BE6D-3629B4DCC7FC}" type="presParOf" srcId="{2B945713-0F0F-403A-B992-C61A9DD3BF0B}" destId="{75709459-D37C-46A5-A7B0-19DECF0B1D5C}" srcOrd="1" destOrd="0" presId="urn:microsoft.com/office/officeart/2005/8/layout/StepDownProcess"/>
    <dgm:cxn modelId="{C359AC3E-A111-0D4B-A971-C7AA3E4E68BF}" type="presParOf" srcId="{2B945713-0F0F-403A-B992-C61A9DD3BF0B}" destId="{3C5FDA84-6C81-4E20-9AE0-02F81C63BAD3}" srcOrd="2" destOrd="0" presId="urn:microsoft.com/office/officeart/2005/8/layout/StepDownProcess"/>
    <dgm:cxn modelId="{A4B233E0-3738-8347-8D4E-33B46DCFBD3E}" type="presParOf" srcId="{3C5FDA84-6C81-4E20-9AE0-02F81C63BAD3}" destId="{3F777EEC-C6E4-496B-9573-80A783BD31B5}" srcOrd="0" destOrd="0" presId="urn:microsoft.com/office/officeart/2005/8/layout/StepDownProcess"/>
    <dgm:cxn modelId="{8878A43A-2BF6-B240-B85F-39383499D495}" type="presParOf" srcId="{3C5FDA84-6C81-4E20-9AE0-02F81C63BAD3}" destId="{FBE56298-7FC2-4E25-A226-C4CB5C8BD13E}" srcOrd="1" destOrd="0" presId="urn:microsoft.com/office/officeart/2005/8/layout/StepDownProcess"/>
    <dgm:cxn modelId="{914614F5-8D3A-2C4A-9F2F-6F89FFDD831F}" type="presParOf" srcId="{3C5FDA84-6C81-4E20-9AE0-02F81C63BAD3}" destId="{186B353C-A6EF-46EE-A555-9AABF4397547}" srcOrd="2" destOrd="0" presId="urn:microsoft.com/office/officeart/2005/8/layout/StepDownProcess"/>
    <dgm:cxn modelId="{11370227-B9C7-104C-BCCA-B64561CF6ABF}" type="presParOf" srcId="{2B945713-0F0F-403A-B992-C61A9DD3BF0B}" destId="{0FA69C4E-37EF-4AEE-B077-8A1ADFCCF5C4}" srcOrd="3" destOrd="0" presId="urn:microsoft.com/office/officeart/2005/8/layout/StepDownProcess"/>
    <dgm:cxn modelId="{6BFBB616-3BBD-BB45-A08B-151B2BE2DC62}" type="presParOf" srcId="{2B945713-0F0F-403A-B992-C61A9DD3BF0B}" destId="{2CF45709-0105-4A44-8FD6-75DB2EF246A5}" srcOrd="4" destOrd="0" presId="urn:microsoft.com/office/officeart/2005/8/layout/StepDownProcess"/>
    <dgm:cxn modelId="{AD3D93BD-DCC5-4941-B737-28701DB2CB80}" type="presParOf" srcId="{2CF45709-0105-4A44-8FD6-75DB2EF246A5}" destId="{C16F24A1-CBF6-4D09-973B-CB39B700E1F1}" srcOrd="0" destOrd="0" presId="urn:microsoft.com/office/officeart/2005/8/layout/StepDownProcess"/>
    <dgm:cxn modelId="{E7F5FCAB-1B46-5447-B2D7-1CF93C42067A}" type="presParOf" srcId="{2CF45709-0105-4A44-8FD6-75DB2EF246A5}" destId="{46769071-FCFE-4D82-B06B-DA79787DD21F}" srcOrd="1" destOrd="0" presId="urn:microsoft.com/office/officeart/2005/8/layout/StepDownProcess"/>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14B424E-0006-4702-9E21-BDEF4D26FE2D}" type="doc">
      <dgm:prSet loTypeId="urn:microsoft.com/office/officeart/2005/8/layout/hProcess9" loCatId="process" qsTypeId="urn:microsoft.com/office/officeart/2005/8/quickstyle/simple1#1" qsCatId="simple" csTypeId="urn:microsoft.com/office/officeart/2005/8/colors/accent1_2#1" csCatId="accent1" phldr="1"/>
      <dgm:spPr/>
    </dgm:pt>
    <dgm:pt modelId="{E1F893C7-40BB-4D30-B18D-96278E720D77}">
      <dgm:prSet phldrT="[文本]"/>
      <dgm:spPr/>
      <dgm:t>
        <a:bodyPr/>
        <a:lstStyle/>
        <a:p>
          <a:r>
            <a:rPr lang="zh-CN" altLang="en-US" dirty="0" smtClean="0"/>
            <a:t>订制菜谱</a:t>
          </a:r>
          <a:endParaRPr lang="zh-CN" altLang="en-US" dirty="0"/>
        </a:p>
      </dgm:t>
    </dgm:pt>
    <dgm:pt modelId="{E5386505-F25A-4138-BC8C-BACF1C08A6D5}" type="parTrans" cxnId="{05DE8853-3E8E-4455-BD73-AA1E25FE367A}">
      <dgm:prSet/>
      <dgm:spPr/>
      <dgm:t>
        <a:bodyPr/>
        <a:lstStyle/>
        <a:p>
          <a:endParaRPr lang="zh-CN" altLang="en-US"/>
        </a:p>
      </dgm:t>
    </dgm:pt>
    <dgm:pt modelId="{656A4491-4531-438C-A496-D201C779EE85}" type="sibTrans" cxnId="{05DE8853-3E8E-4455-BD73-AA1E25FE367A}">
      <dgm:prSet/>
      <dgm:spPr/>
      <dgm:t>
        <a:bodyPr/>
        <a:lstStyle/>
        <a:p>
          <a:endParaRPr lang="zh-CN" altLang="en-US"/>
        </a:p>
      </dgm:t>
    </dgm:pt>
    <dgm:pt modelId="{E989DD00-11F6-4928-9605-8FAADE4A658E}">
      <dgm:prSet phldrT="[文本]"/>
      <dgm:spPr/>
      <dgm:t>
        <a:bodyPr/>
        <a:lstStyle/>
        <a:p>
          <a:r>
            <a:rPr lang="zh-CN" altLang="en-US" dirty="0" smtClean="0"/>
            <a:t>采购食材</a:t>
          </a:r>
          <a:endParaRPr lang="zh-CN" altLang="en-US" dirty="0"/>
        </a:p>
      </dgm:t>
    </dgm:pt>
    <dgm:pt modelId="{DA1B7A4E-5C35-4040-9573-B176EE8AD7F0}" type="parTrans" cxnId="{5A37266E-3B42-4C1E-824C-ACB441C39558}">
      <dgm:prSet/>
      <dgm:spPr/>
      <dgm:t>
        <a:bodyPr/>
        <a:lstStyle/>
        <a:p>
          <a:endParaRPr lang="zh-CN" altLang="en-US"/>
        </a:p>
      </dgm:t>
    </dgm:pt>
    <dgm:pt modelId="{A30921B1-562F-409E-AB90-4AEFB81070F3}" type="sibTrans" cxnId="{5A37266E-3B42-4C1E-824C-ACB441C39558}">
      <dgm:prSet/>
      <dgm:spPr/>
      <dgm:t>
        <a:bodyPr/>
        <a:lstStyle/>
        <a:p>
          <a:endParaRPr lang="zh-CN" altLang="en-US"/>
        </a:p>
      </dgm:t>
    </dgm:pt>
    <dgm:pt modelId="{9C101258-D398-42B2-A44F-6D33D20D2204}">
      <dgm:prSet phldrT="[文本]"/>
      <dgm:spPr/>
      <dgm:t>
        <a:bodyPr/>
        <a:lstStyle/>
        <a:p>
          <a:r>
            <a:rPr lang="zh-CN" altLang="en-US" dirty="0" smtClean="0"/>
            <a:t>协助制作</a:t>
          </a:r>
          <a:endParaRPr lang="zh-CN" altLang="en-US" dirty="0"/>
        </a:p>
      </dgm:t>
    </dgm:pt>
    <dgm:pt modelId="{26862168-873E-4534-8889-2958595287B5}" type="parTrans" cxnId="{9F0AEF8F-3803-413A-B28C-688DDA238109}">
      <dgm:prSet/>
      <dgm:spPr/>
      <dgm:t>
        <a:bodyPr/>
        <a:lstStyle/>
        <a:p>
          <a:endParaRPr lang="zh-CN" altLang="en-US"/>
        </a:p>
      </dgm:t>
    </dgm:pt>
    <dgm:pt modelId="{48710276-5582-42E8-9CF1-464493D09338}" type="sibTrans" cxnId="{9F0AEF8F-3803-413A-B28C-688DDA238109}">
      <dgm:prSet/>
      <dgm:spPr/>
      <dgm:t>
        <a:bodyPr/>
        <a:lstStyle/>
        <a:p>
          <a:endParaRPr lang="zh-CN" altLang="en-US"/>
        </a:p>
      </dgm:t>
    </dgm:pt>
    <dgm:pt modelId="{FFAAF96B-4192-4C10-85C3-2F3E30E319D2}" type="pres">
      <dgm:prSet presAssocID="{814B424E-0006-4702-9E21-BDEF4D26FE2D}" presName="CompostProcess" presStyleCnt="0">
        <dgm:presLayoutVars>
          <dgm:dir/>
          <dgm:resizeHandles val="exact"/>
        </dgm:presLayoutVars>
      </dgm:prSet>
      <dgm:spPr/>
    </dgm:pt>
    <dgm:pt modelId="{612E703C-28BF-43EB-880A-A6990BB8D66B}" type="pres">
      <dgm:prSet presAssocID="{814B424E-0006-4702-9E21-BDEF4D26FE2D}" presName="arrow" presStyleLbl="bgShp" presStyleIdx="0" presStyleCnt="1" custScaleX="117405"/>
      <dgm:spPr/>
      <dgm:t>
        <a:bodyPr/>
        <a:lstStyle/>
        <a:p>
          <a:endParaRPr lang="zh-CN" altLang="en-US"/>
        </a:p>
      </dgm:t>
    </dgm:pt>
    <dgm:pt modelId="{50E982F5-041F-4363-95CA-C42E6CC4FA0A}" type="pres">
      <dgm:prSet presAssocID="{814B424E-0006-4702-9E21-BDEF4D26FE2D}" presName="linearProcess" presStyleCnt="0"/>
      <dgm:spPr/>
    </dgm:pt>
    <dgm:pt modelId="{6F11F79F-7B13-4FFF-B932-A4D44E2C3503}" type="pres">
      <dgm:prSet presAssocID="{E1F893C7-40BB-4D30-B18D-96278E720D77}" presName="textNode" presStyleLbl="node1" presStyleIdx="0" presStyleCnt="3">
        <dgm:presLayoutVars>
          <dgm:bulletEnabled val="1"/>
        </dgm:presLayoutVars>
      </dgm:prSet>
      <dgm:spPr/>
      <dgm:t>
        <a:bodyPr/>
        <a:lstStyle/>
        <a:p>
          <a:endParaRPr lang="zh-CN" altLang="en-US"/>
        </a:p>
      </dgm:t>
    </dgm:pt>
    <dgm:pt modelId="{F573786B-4397-4A94-8590-BFFA94BB86D3}" type="pres">
      <dgm:prSet presAssocID="{656A4491-4531-438C-A496-D201C779EE85}" presName="sibTrans" presStyleCnt="0"/>
      <dgm:spPr/>
    </dgm:pt>
    <dgm:pt modelId="{2FAC9189-E81E-40F3-99FC-0579BF7E2FB9}" type="pres">
      <dgm:prSet presAssocID="{E989DD00-11F6-4928-9605-8FAADE4A658E}" presName="textNode" presStyleLbl="node1" presStyleIdx="1" presStyleCnt="3">
        <dgm:presLayoutVars>
          <dgm:bulletEnabled val="1"/>
        </dgm:presLayoutVars>
      </dgm:prSet>
      <dgm:spPr/>
      <dgm:t>
        <a:bodyPr/>
        <a:lstStyle/>
        <a:p>
          <a:endParaRPr lang="zh-CN" altLang="en-US"/>
        </a:p>
      </dgm:t>
    </dgm:pt>
    <dgm:pt modelId="{74F2DABD-92D9-483A-9B96-08928F2DB85D}" type="pres">
      <dgm:prSet presAssocID="{A30921B1-562F-409E-AB90-4AEFB81070F3}" presName="sibTrans" presStyleCnt="0"/>
      <dgm:spPr/>
    </dgm:pt>
    <dgm:pt modelId="{0E45DD9D-FB81-41BE-9AF2-65F1C75B79D5}" type="pres">
      <dgm:prSet presAssocID="{9C101258-D398-42B2-A44F-6D33D20D2204}" presName="textNode" presStyleLbl="node1" presStyleIdx="2" presStyleCnt="3">
        <dgm:presLayoutVars>
          <dgm:bulletEnabled val="1"/>
        </dgm:presLayoutVars>
      </dgm:prSet>
      <dgm:spPr/>
      <dgm:t>
        <a:bodyPr/>
        <a:lstStyle/>
        <a:p>
          <a:endParaRPr lang="zh-CN" altLang="en-US"/>
        </a:p>
      </dgm:t>
    </dgm:pt>
  </dgm:ptLst>
  <dgm:cxnLst>
    <dgm:cxn modelId="{05DE8853-3E8E-4455-BD73-AA1E25FE367A}" srcId="{814B424E-0006-4702-9E21-BDEF4D26FE2D}" destId="{E1F893C7-40BB-4D30-B18D-96278E720D77}" srcOrd="0" destOrd="0" parTransId="{E5386505-F25A-4138-BC8C-BACF1C08A6D5}" sibTransId="{656A4491-4531-438C-A496-D201C779EE85}"/>
    <dgm:cxn modelId="{51C9688B-B862-344E-9B9C-7ADF1034846B}" type="presOf" srcId="{9C101258-D398-42B2-A44F-6D33D20D2204}" destId="{0E45DD9D-FB81-41BE-9AF2-65F1C75B79D5}" srcOrd="0" destOrd="0" presId="urn:microsoft.com/office/officeart/2005/8/layout/hProcess9"/>
    <dgm:cxn modelId="{3AEA3277-B000-E34B-A0CB-C5FECE2465ED}" type="presOf" srcId="{E1F893C7-40BB-4D30-B18D-96278E720D77}" destId="{6F11F79F-7B13-4FFF-B932-A4D44E2C3503}" srcOrd="0" destOrd="0" presId="urn:microsoft.com/office/officeart/2005/8/layout/hProcess9"/>
    <dgm:cxn modelId="{A2020D15-91D8-754F-8D71-A95080DD1ECA}" type="presOf" srcId="{E989DD00-11F6-4928-9605-8FAADE4A658E}" destId="{2FAC9189-E81E-40F3-99FC-0579BF7E2FB9}" srcOrd="0" destOrd="0" presId="urn:microsoft.com/office/officeart/2005/8/layout/hProcess9"/>
    <dgm:cxn modelId="{4EE80473-EFFC-B947-AC75-D78BCA2A8132}" type="presOf" srcId="{814B424E-0006-4702-9E21-BDEF4D26FE2D}" destId="{FFAAF96B-4192-4C10-85C3-2F3E30E319D2}" srcOrd="0" destOrd="0" presId="urn:microsoft.com/office/officeart/2005/8/layout/hProcess9"/>
    <dgm:cxn modelId="{5A37266E-3B42-4C1E-824C-ACB441C39558}" srcId="{814B424E-0006-4702-9E21-BDEF4D26FE2D}" destId="{E989DD00-11F6-4928-9605-8FAADE4A658E}" srcOrd="1" destOrd="0" parTransId="{DA1B7A4E-5C35-4040-9573-B176EE8AD7F0}" sibTransId="{A30921B1-562F-409E-AB90-4AEFB81070F3}"/>
    <dgm:cxn modelId="{9F0AEF8F-3803-413A-B28C-688DDA238109}" srcId="{814B424E-0006-4702-9E21-BDEF4D26FE2D}" destId="{9C101258-D398-42B2-A44F-6D33D20D2204}" srcOrd="2" destOrd="0" parTransId="{26862168-873E-4534-8889-2958595287B5}" sibTransId="{48710276-5582-42E8-9CF1-464493D09338}"/>
    <dgm:cxn modelId="{1C78A679-0DA4-0646-A18A-6CEF45972752}" type="presParOf" srcId="{FFAAF96B-4192-4C10-85C3-2F3E30E319D2}" destId="{612E703C-28BF-43EB-880A-A6990BB8D66B}" srcOrd="0" destOrd="0" presId="urn:microsoft.com/office/officeart/2005/8/layout/hProcess9"/>
    <dgm:cxn modelId="{91A53476-9BCE-AB40-8CF8-5FCCCBA29142}" type="presParOf" srcId="{FFAAF96B-4192-4C10-85C3-2F3E30E319D2}" destId="{50E982F5-041F-4363-95CA-C42E6CC4FA0A}" srcOrd="1" destOrd="0" presId="urn:microsoft.com/office/officeart/2005/8/layout/hProcess9"/>
    <dgm:cxn modelId="{162A957D-9CA5-AA45-AB85-7A7731EC2A4E}" type="presParOf" srcId="{50E982F5-041F-4363-95CA-C42E6CC4FA0A}" destId="{6F11F79F-7B13-4FFF-B932-A4D44E2C3503}" srcOrd="0" destOrd="0" presId="urn:microsoft.com/office/officeart/2005/8/layout/hProcess9"/>
    <dgm:cxn modelId="{032D554C-9FC2-2049-AF2F-A84C28CDF802}" type="presParOf" srcId="{50E982F5-041F-4363-95CA-C42E6CC4FA0A}" destId="{F573786B-4397-4A94-8590-BFFA94BB86D3}" srcOrd="1" destOrd="0" presId="urn:microsoft.com/office/officeart/2005/8/layout/hProcess9"/>
    <dgm:cxn modelId="{F5E2C939-47A1-3B4C-B23E-64B9A294D5BB}" type="presParOf" srcId="{50E982F5-041F-4363-95CA-C42E6CC4FA0A}" destId="{2FAC9189-E81E-40F3-99FC-0579BF7E2FB9}" srcOrd="2" destOrd="0" presId="urn:microsoft.com/office/officeart/2005/8/layout/hProcess9"/>
    <dgm:cxn modelId="{4F1ABD45-2C82-B94D-A113-AA5C99857533}" type="presParOf" srcId="{50E982F5-041F-4363-95CA-C42E6CC4FA0A}" destId="{74F2DABD-92D9-483A-9B96-08928F2DB85D}" srcOrd="3" destOrd="0" presId="urn:microsoft.com/office/officeart/2005/8/layout/hProcess9"/>
    <dgm:cxn modelId="{A0377679-CC50-C84E-B976-CF2C13FB6AF2}" type="presParOf" srcId="{50E982F5-041F-4363-95CA-C42E6CC4FA0A}" destId="{0E45DD9D-FB81-41BE-9AF2-65F1C75B79D5}" srcOrd="4" destOrd="0" presId="urn:microsoft.com/office/officeart/2005/8/layout/hProcess9"/>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185C094-921F-4D52-81D8-F964E2EE0D71}" type="doc">
      <dgm:prSet loTypeId="urn:microsoft.com/office/officeart/2005/8/layout/hProcess6" loCatId="process" qsTypeId="urn:microsoft.com/office/officeart/2005/8/quickstyle/simple1#2" qsCatId="simple" csTypeId="urn:microsoft.com/office/officeart/2005/8/colors/colorful3" csCatId="colorful" phldr="1"/>
      <dgm:spPr/>
      <dgm:t>
        <a:bodyPr/>
        <a:lstStyle/>
        <a:p>
          <a:endParaRPr lang="zh-CN" altLang="en-US"/>
        </a:p>
      </dgm:t>
    </dgm:pt>
    <dgm:pt modelId="{718A9A7B-B617-4DB5-ABD9-2495E1C9EB88}">
      <dgm:prSet phldrT="[文本]"/>
      <dgm:spPr/>
      <dgm:t>
        <a:bodyPr/>
        <a:lstStyle/>
        <a:p>
          <a:r>
            <a:rPr lang="en-US" altLang="zh-CN" dirty="0" smtClean="0"/>
            <a:t>User</a:t>
          </a:r>
        </a:p>
        <a:p>
          <a:r>
            <a:rPr lang="en-US" altLang="zh-CN" dirty="0" smtClean="0"/>
            <a:t>needs</a:t>
          </a:r>
          <a:endParaRPr lang="zh-CN" altLang="en-US" dirty="0"/>
        </a:p>
      </dgm:t>
    </dgm:pt>
    <dgm:pt modelId="{7AE18818-AF21-49EE-AE17-D50A2DAE7B77}" type="parTrans" cxnId="{122EA31B-CF88-41FA-AE13-A551DA5B171F}">
      <dgm:prSet/>
      <dgm:spPr/>
      <dgm:t>
        <a:bodyPr/>
        <a:lstStyle/>
        <a:p>
          <a:endParaRPr lang="zh-CN" altLang="en-US"/>
        </a:p>
      </dgm:t>
    </dgm:pt>
    <dgm:pt modelId="{739E2431-6C8B-4478-BF60-3E2C207839D9}" type="sibTrans" cxnId="{122EA31B-CF88-41FA-AE13-A551DA5B171F}">
      <dgm:prSet/>
      <dgm:spPr/>
      <dgm:t>
        <a:bodyPr/>
        <a:lstStyle/>
        <a:p>
          <a:endParaRPr lang="zh-CN" altLang="en-US"/>
        </a:p>
      </dgm:t>
    </dgm:pt>
    <dgm:pt modelId="{E96A57E8-91E3-4896-9383-A3AD78331DCE}">
      <dgm:prSet phldrT="[文本]" phldr="1"/>
      <dgm:spPr/>
      <dgm:t>
        <a:bodyPr/>
        <a:lstStyle/>
        <a:p>
          <a:endParaRPr lang="zh-CN" altLang="en-US"/>
        </a:p>
      </dgm:t>
    </dgm:pt>
    <dgm:pt modelId="{E653C82A-8253-45BE-9608-07D548B11C98}" type="parTrans" cxnId="{3D838AA8-93F4-442C-A529-C3044D6AC6E7}">
      <dgm:prSet/>
      <dgm:spPr/>
      <dgm:t>
        <a:bodyPr/>
        <a:lstStyle/>
        <a:p>
          <a:endParaRPr lang="zh-CN" altLang="en-US"/>
        </a:p>
      </dgm:t>
    </dgm:pt>
    <dgm:pt modelId="{8F5C6A5D-93CC-4FC7-9F6F-DD0298553832}" type="sibTrans" cxnId="{3D838AA8-93F4-442C-A529-C3044D6AC6E7}">
      <dgm:prSet/>
      <dgm:spPr/>
      <dgm:t>
        <a:bodyPr/>
        <a:lstStyle/>
        <a:p>
          <a:endParaRPr lang="zh-CN" altLang="en-US"/>
        </a:p>
      </dgm:t>
    </dgm:pt>
    <dgm:pt modelId="{05096AE4-5E39-445E-AC69-AC174E58DD3E}">
      <dgm:prSet phldrT="[文本]" phldr="1"/>
      <dgm:spPr/>
      <dgm:t>
        <a:bodyPr/>
        <a:lstStyle/>
        <a:p>
          <a:endParaRPr lang="zh-CN" altLang="en-US"/>
        </a:p>
      </dgm:t>
    </dgm:pt>
    <dgm:pt modelId="{F4E3157C-B2F1-43F0-AF94-3AFA8492CDED}" type="parTrans" cxnId="{7BDC7EA7-C447-4C7A-BF95-272695B02498}">
      <dgm:prSet/>
      <dgm:spPr/>
      <dgm:t>
        <a:bodyPr/>
        <a:lstStyle/>
        <a:p>
          <a:endParaRPr lang="zh-CN" altLang="en-US"/>
        </a:p>
      </dgm:t>
    </dgm:pt>
    <dgm:pt modelId="{A952002E-A8A3-4FB4-AE25-C7CE93118CF2}" type="sibTrans" cxnId="{7BDC7EA7-C447-4C7A-BF95-272695B02498}">
      <dgm:prSet/>
      <dgm:spPr/>
      <dgm:t>
        <a:bodyPr/>
        <a:lstStyle/>
        <a:p>
          <a:endParaRPr lang="zh-CN" altLang="en-US"/>
        </a:p>
      </dgm:t>
    </dgm:pt>
    <dgm:pt modelId="{6141913A-804A-4A69-84FB-DB4D5FDAB9B5}">
      <dgm:prSet phldrT="[文本]"/>
      <dgm:spPr/>
      <dgm:t>
        <a:bodyPr/>
        <a:lstStyle/>
        <a:p>
          <a:r>
            <a:rPr lang="en-US" altLang="zh-CN" dirty="0" smtClean="0"/>
            <a:t>……</a:t>
          </a:r>
          <a:endParaRPr lang="zh-CN" altLang="en-US" dirty="0"/>
        </a:p>
      </dgm:t>
    </dgm:pt>
    <dgm:pt modelId="{78CF2314-32F4-40D0-BA11-E830E51CE546}" type="parTrans" cxnId="{6CAFA2D8-4507-41AF-959F-704A4B809854}">
      <dgm:prSet/>
      <dgm:spPr/>
      <dgm:t>
        <a:bodyPr/>
        <a:lstStyle/>
        <a:p>
          <a:endParaRPr lang="zh-CN" altLang="en-US"/>
        </a:p>
      </dgm:t>
    </dgm:pt>
    <dgm:pt modelId="{354B9AD7-2E7F-4DEE-812D-D81C984CE84E}" type="sibTrans" cxnId="{6CAFA2D8-4507-41AF-959F-704A4B809854}">
      <dgm:prSet/>
      <dgm:spPr/>
      <dgm:t>
        <a:bodyPr/>
        <a:lstStyle/>
        <a:p>
          <a:endParaRPr lang="zh-CN" altLang="en-US"/>
        </a:p>
      </dgm:t>
    </dgm:pt>
    <dgm:pt modelId="{19B0A837-A8AD-4E68-8C39-E29A96EF41B7}">
      <dgm:prSet phldrT="[文本]" phldr="1"/>
      <dgm:spPr/>
      <dgm:t>
        <a:bodyPr/>
        <a:lstStyle/>
        <a:p>
          <a:endParaRPr lang="zh-CN" altLang="en-US"/>
        </a:p>
      </dgm:t>
    </dgm:pt>
    <dgm:pt modelId="{859B2FCE-3D28-42D2-98D1-0F0E8B506D2C}" type="parTrans" cxnId="{C01F2860-38A0-45FC-B20C-64D7DC798CE7}">
      <dgm:prSet/>
      <dgm:spPr/>
      <dgm:t>
        <a:bodyPr/>
        <a:lstStyle/>
        <a:p>
          <a:endParaRPr lang="zh-CN" altLang="en-US"/>
        </a:p>
      </dgm:t>
    </dgm:pt>
    <dgm:pt modelId="{307994D4-47B2-43B0-B943-BE839A1FFA98}" type="sibTrans" cxnId="{C01F2860-38A0-45FC-B20C-64D7DC798CE7}">
      <dgm:prSet/>
      <dgm:spPr/>
      <dgm:t>
        <a:bodyPr/>
        <a:lstStyle/>
        <a:p>
          <a:endParaRPr lang="zh-CN" altLang="en-US"/>
        </a:p>
      </dgm:t>
    </dgm:pt>
    <dgm:pt modelId="{FDBC0815-0CF2-4646-B939-30E93A33631B}">
      <dgm:prSet phldrT="[文本]" phldr="1"/>
      <dgm:spPr/>
      <dgm:t>
        <a:bodyPr/>
        <a:lstStyle/>
        <a:p>
          <a:endParaRPr lang="zh-CN" altLang="en-US"/>
        </a:p>
      </dgm:t>
    </dgm:pt>
    <dgm:pt modelId="{49A67EA1-0529-4A8D-86C7-7AE73CE8427A}" type="parTrans" cxnId="{DB94510B-3700-4063-AC2A-6BAA72ECB00B}">
      <dgm:prSet/>
      <dgm:spPr/>
      <dgm:t>
        <a:bodyPr/>
        <a:lstStyle/>
        <a:p>
          <a:endParaRPr lang="zh-CN" altLang="en-US"/>
        </a:p>
      </dgm:t>
    </dgm:pt>
    <dgm:pt modelId="{1FEACC90-2BDF-4FF0-AF75-B7FC14FD9BF3}" type="sibTrans" cxnId="{DB94510B-3700-4063-AC2A-6BAA72ECB00B}">
      <dgm:prSet/>
      <dgm:spPr/>
      <dgm:t>
        <a:bodyPr/>
        <a:lstStyle/>
        <a:p>
          <a:endParaRPr lang="zh-CN" altLang="en-US"/>
        </a:p>
      </dgm:t>
    </dgm:pt>
    <dgm:pt modelId="{1537742A-84D0-421E-BA47-DB11B1551A7E}">
      <dgm:prSet phldrT="[文本]"/>
      <dgm:spPr/>
      <dgm:t>
        <a:bodyPr/>
        <a:lstStyle/>
        <a:p>
          <a:r>
            <a:rPr lang="en-US" altLang="zh-CN" dirty="0" smtClean="0"/>
            <a:t>Oil deliver</a:t>
          </a:r>
          <a:endParaRPr lang="zh-CN" altLang="en-US" dirty="0"/>
        </a:p>
      </dgm:t>
    </dgm:pt>
    <dgm:pt modelId="{E3E351A3-4564-4131-9A2D-7276B3CC98A2}" type="parTrans" cxnId="{CABE5321-86A5-4BD6-8797-FF37B180F411}">
      <dgm:prSet/>
      <dgm:spPr/>
      <dgm:t>
        <a:bodyPr/>
        <a:lstStyle/>
        <a:p>
          <a:endParaRPr lang="zh-CN" altLang="en-US"/>
        </a:p>
      </dgm:t>
    </dgm:pt>
    <dgm:pt modelId="{8DC20BA9-6EF2-4F44-AAC1-A20A5406943B}" type="sibTrans" cxnId="{CABE5321-86A5-4BD6-8797-FF37B180F411}">
      <dgm:prSet/>
      <dgm:spPr/>
      <dgm:t>
        <a:bodyPr/>
        <a:lstStyle/>
        <a:p>
          <a:endParaRPr lang="zh-CN" altLang="en-US"/>
        </a:p>
      </dgm:t>
    </dgm:pt>
    <dgm:pt modelId="{971B9B72-0A4C-4DF9-802E-2C0E18070EAF}">
      <dgm:prSet phldrT="[文本]" phldr="1"/>
      <dgm:spPr/>
      <dgm:t>
        <a:bodyPr/>
        <a:lstStyle/>
        <a:p>
          <a:endParaRPr lang="zh-CN" altLang="en-US"/>
        </a:p>
      </dgm:t>
    </dgm:pt>
    <dgm:pt modelId="{09CF5C87-A778-4CF8-B028-109828301315}" type="parTrans" cxnId="{812358F5-ED26-47D7-B9B2-5C06CA8E8CCD}">
      <dgm:prSet/>
      <dgm:spPr/>
      <dgm:t>
        <a:bodyPr/>
        <a:lstStyle/>
        <a:p>
          <a:endParaRPr lang="zh-CN" altLang="en-US"/>
        </a:p>
      </dgm:t>
    </dgm:pt>
    <dgm:pt modelId="{5652A6F6-421F-4309-BAF9-69EEA30C26AE}" type="sibTrans" cxnId="{812358F5-ED26-47D7-B9B2-5C06CA8E8CCD}">
      <dgm:prSet/>
      <dgm:spPr/>
      <dgm:t>
        <a:bodyPr/>
        <a:lstStyle/>
        <a:p>
          <a:endParaRPr lang="zh-CN" altLang="en-US"/>
        </a:p>
      </dgm:t>
    </dgm:pt>
    <dgm:pt modelId="{9709E926-BABA-48A9-B1C7-09062C76EC6A}">
      <dgm:prSet phldrT="[文本]" phldr="1"/>
      <dgm:spPr/>
      <dgm:t>
        <a:bodyPr/>
        <a:lstStyle/>
        <a:p>
          <a:endParaRPr lang="zh-CN" altLang="en-US"/>
        </a:p>
      </dgm:t>
    </dgm:pt>
    <dgm:pt modelId="{A4DB7508-738C-484B-94D9-1AB57134D229}" type="parTrans" cxnId="{708E6590-53DE-43C4-94D6-7FCC9FF8423F}">
      <dgm:prSet/>
      <dgm:spPr/>
      <dgm:t>
        <a:bodyPr/>
        <a:lstStyle/>
        <a:p>
          <a:endParaRPr lang="zh-CN" altLang="en-US"/>
        </a:p>
      </dgm:t>
    </dgm:pt>
    <dgm:pt modelId="{E3D4D45A-9493-4E0B-951E-DCFD1A6F1CAA}" type="sibTrans" cxnId="{708E6590-53DE-43C4-94D6-7FCC9FF8423F}">
      <dgm:prSet/>
      <dgm:spPr/>
      <dgm:t>
        <a:bodyPr/>
        <a:lstStyle/>
        <a:p>
          <a:endParaRPr lang="zh-CN" altLang="en-US"/>
        </a:p>
      </dgm:t>
    </dgm:pt>
    <dgm:pt modelId="{0D80366F-5813-4917-91C4-E6B3228599D8}" type="pres">
      <dgm:prSet presAssocID="{0185C094-921F-4D52-81D8-F964E2EE0D71}" presName="theList" presStyleCnt="0">
        <dgm:presLayoutVars>
          <dgm:dir/>
          <dgm:animLvl val="lvl"/>
          <dgm:resizeHandles val="exact"/>
        </dgm:presLayoutVars>
      </dgm:prSet>
      <dgm:spPr/>
      <dgm:t>
        <a:bodyPr/>
        <a:lstStyle/>
        <a:p>
          <a:endParaRPr lang="zh-CN" altLang="en-US"/>
        </a:p>
      </dgm:t>
    </dgm:pt>
    <dgm:pt modelId="{EBF07A9A-6A81-49B7-AD94-0D22D8BB6286}" type="pres">
      <dgm:prSet presAssocID="{718A9A7B-B617-4DB5-ABD9-2495E1C9EB88}" presName="compNode" presStyleCnt="0"/>
      <dgm:spPr/>
    </dgm:pt>
    <dgm:pt modelId="{3F8C30D0-4DAA-4EAE-B240-8763AB19A409}" type="pres">
      <dgm:prSet presAssocID="{718A9A7B-B617-4DB5-ABD9-2495E1C9EB88}" presName="noGeometry" presStyleCnt="0"/>
      <dgm:spPr/>
    </dgm:pt>
    <dgm:pt modelId="{E86E99D7-9610-4906-A5AC-9F28B4DE492A}" type="pres">
      <dgm:prSet presAssocID="{718A9A7B-B617-4DB5-ABD9-2495E1C9EB88}" presName="childTextVisible" presStyleLbl="bgAccFollowNode1" presStyleIdx="0" presStyleCnt="3">
        <dgm:presLayoutVars>
          <dgm:bulletEnabled val="1"/>
        </dgm:presLayoutVars>
      </dgm:prSet>
      <dgm:spPr/>
      <dgm:t>
        <a:bodyPr/>
        <a:lstStyle/>
        <a:p>
          <a:endParaRPr lang="zh-CN" altLang="en-US"/>
        </a:p>
      </dgm:t>
    </dgm:pt>
    <dgm:pt modelId="{F4E09EAA-848C-45EE-85C3-7E5342185B48}" type="pres">
      <dgm:prSet presAssocID="{718A9A7B-B617-4DB5-ABD9-2495E1C9EB88}" presName="childTextHidden" presStyleLbl="bgAccFollowNode1" presStyleIdx="0" presStyleCnt="3"/>
      <dgm:spPr/>
      <dgm:t>
        <a:bodyPr/>
        <a:lstStyle/>
        <a:p>
          <a:endParaRPr lang="zh-CN" altLang="en-US"/>
        </a:p>
      </dgm:t>
    </dgm:pt>
    <dgm:pt modelId="{26D4F3F1-1AAA-48F5-A67B-730973669C3B}" type="pres">
      <dgm:prSet presAssocID="{718A9A7B-B617-4DB5-ABD9-2495E1C9EB88}" presName="parentText" presStyleLbl="node1" presStyleIdx="0" presStyleCnt="3">
        <dgm:presLayoutVars>
          <dgm:chMax val="1"/>
          <dgm:bulletEnabled val="1"/>
        </dgm:presLayoutVars>
      </dgm:prSet>
      <dgm:spPr/>
      <dgm:t>
        <a:bodyPr/>
        <a:lstStyle/>
        <a:p>
          <a:endParaRPr lang="zh-CN" altLang="en-US"/>
        </a:p>
      </dgm:t>
    </dgm:pt>
    <dgm:pt modelId="{17C07AE7-EE18-4768-8CB4-A5884D9CE5DB}" type="pres">
      <dgm:prSet presAssocID="{718A9A7B-B617-4DB5-ABD9-2495E1C9EB88}" presName="aSpace" presStyleCnt="0"/>
      <dgm:spPr/>
    </dgm:pt>
    <dgm:pt modelId="{1127A0A8-8140-4835-985D-5D6A9029D3C9}" type="pres">
      <dgm:prSet presAssocID="{6141913A-804A-4A69-84FB-DB4D5FDAB9B5}" presName="compNode" presStyleCnt="0"/>
      <dgm:spPr/>
    </dgm:pt>
    <dgm:pt modelId="{D029A45F-FE51-4EB0-9DCE-A3CCB457B8B9}" type="pres">
      <dgm:prSet presAssocID="{6141913A-804A-4A69-84FB-DB4D5FDAB9B5}" presName="noGeometry" presStyleCnt="0"/>
      <dgm:spPr/>
    </dgm:pt>
    <dgm:pt modelId="{2E55F84E-10E4-4D36-9333-06179C0AAD0A}" type="pres">
      <dgm:prSet presAssocID="{6141913A-804A-4A69-84FB-DB4D5FDAB9B5}" presName="childTextVisible" presStyleLbl="bgAccFollowNode1" presStyleIdx="1" presStyleCnt="3">
        <dgm:presLayoutVars>
          <dgm:bulletEnabled val="1"/>
        </dgm:presLayoutVars>
      </dgm:prSet>
      <dgm:spPr/>
      <dgm:t>
        <a:bodyPr/>
        <a:lstStyle/>
        <a:p>
          <a:endParaRPr lang="zh-CN" altLang="en-US"/>
        </a:p>
      </dgm:t>
    </dgm:pt>
    <dgm:pt modelId="{8D817BD5-183B-4209-9AF2-9B1D4BED7A58}" type="pres">
      <dgm:prSet presAssocID="{6141913A-804A-4A69-84FB-DB4D5FDAB9B5}" presName="childTextHidden" presStyleLbl="bgAccFollowNode1" presStyleIdx="1" presStyleCnt="3"/>
      <dgm:spPr/>
      <dgm:t>
        <a:bodyPr/>
        <a:lstStyle/>
        <a:p>
          <a:endParaRPr lang="zh-CN" altLang="en-US"/>
        </a:p>
      </dgm:t>
    </dgm:pt>
    <dgm:pt modelId="{497A57E0-3C3D-47CC-94E3-BFA6898A79B6}" type="pres">
      <dgm:prSet presAssocID="{6141913A-804A-4A69-84FB-DB4D5FDAB9B5}" presName="parentText" presStyleLbl="node1" presStyleIdx="1" presStyleCnt="3">
        <dgm:presLayoutVars>
          <dgm:chMax val="1"/>
          <dgm:bulletEnabled val="1"/>
        </dgm:presLayoutVars>
      </dgm:prSet>
      <dgm:spPr/>
      <dgm:t>
        <a:bodyPr/>
        <a:lstStyle/>
        <a:p>
          <a:endParaRPr lang="zh-CN" altLang="en-US"/>
        </a:p>
      </dgm:t>
    </dgm:pt>
    <dgm:pt modelId="{59CADC0A-521F-4B6E-AE83-DC8070C9A918}" type="pres">
      <dgm:prSet presAssocID="{6141913A-804A-4A69-84FB-DB4D5FDAB9B5}" presName="aSpace" presStyleCnt="0"/>
      <dgm:spPr/>
    </dgm:pt>
    <dgm:pt modelId="{36B7DDB6-A415-420C-AB7A-2E918A8F1A7F}" type="pres">
      <dgm:prSet presAssocID="{1537742A-84D0-421E-BA47-DB11B1551A7E}" presName="compNode" presStyleCnt="0"/>
      <dgm:spPr/>
    </dgm:pt>
    <dgm:pt modelId="{AFEF7604-9C46-41C7-A0E5-18FD14B5D12E}" type="pres">
      <dgm:prSet presAssocID="{1537742A-84D0-421E-BA47-DB11B1551A7E}" presName="noGeometry" presStyleCnt="0"/>
      <dgm:spPr/>
    </dgm:pt>
    <dgm:pt modelId="{8F21E630-B212-4362-86F2-D9CD191258DC}" type="pres">
      <dgm:prSet presAssocID="{1537742A-84D0-421E-BA47-DB11B1551A7E}" presName="childTextVisible" presStyleLbl="bgAccFollowNode1" presStyleIdx="2" presStyleCnt="3">
        <dgm:presLayoutVars>
          <dgm:bulletEnabled val="1"/>
        </dgm:presLayoutVars>
      </dgm:prSet>
      <dgm:spPr/>
      <dgm:t>
        <a:bodyPr/>
        <a:lstStyle/>
        <a:p>
          <a:endParaRPr lang="zh-CN" altLang="en-US"/>
        </a:p>
      </dgm:t>
    </dgm:pt>
    <dgm:pt modelId="{10783EF9-FFED-4C7D-9BBD-313B9C6615E5}" type="pres">
      <dgm:prSet presAssocID="{1537742A-84D0-421E-BA47-DB11B1551A7E}" presName="childTextHidden" presStyleLbl="bgAccFollowNode1" presStyleIdx="2" presStyleCnt="3"/>
      <dgm:spPr/>
      <dgm:t>
        <a:bodyPr/>
        <a:lstStyle/>
        <a:p>
          <a:endParaRPr lang="zh-CN" altLang="en-US"/>
        </a:p>
      </dgm:t>
    </dgm:pt>
    <dgm:pt modelId="{41660A81-4221-4D80-914D-50191AC892B5}" type="pres">
      <dgm:prSet presAssocID="{1537742A-84D0-421E-BA47-DB11B1551A7E}" presName="parentText" presStyleLbl="node1" presStyleIdx="2" presStyleCnt="3">
        <dgm:presLayoutVars>
          <dgm:chMax val="1"/>
          <dgm:bulletEnabled val="1"/>
        </dgm:presLayoutVars>
      </dgm:prSet>
      <dgm:spPr/>
      <dgm:t>
        <a:bodyPr/>
        <a:lstStyle/>
        <a:p>
          <a:endParaRPr lang="zh-CN" altLang="en-US"/>
        </a:p>
      </dgm:t>
    </dgm:pt>
  </dgm:ptLst>
  <dgm:cxnLst>
    <dgm:cxn modelId="{519A60B5-0DEA-4BA9-AD5E-F64EF9E14745}" type="presOf" srcId="{FDBC0815-0CF2-4646-B939-30E93A33631B}" destId="{2E55F84E-10E4-4D36-9333-06179C0AAD0A}" srcOrd="0" destOrd="1" presId="urn:microsoft.com/office/officeart/2005/8/layout/hProcess6"/>
    <dgm:cxn modelId="{3D838AA8-93F4-442C-A529-C3044D6AC6E7}" srcId="{718A9A7B-B617-4DB5-ABD9-2495E1C9EB88}" destId="{E96A57E8-91E3-4896-9383-A3AD78331DCE}" srcOrd="0" destOrd="0" parTransId="{E653C82A-8253-45BE-9608-07D548B11C98}" sibTransId="{8F5C6A5D-93CC-4FC7-9F6F-DD0298553832}"/>
    <dgm:cxn modelId="{025A0141-5F2B-4315-8AC1-40917B1CD64D}" type="presOf" srcId="{6141913A-804A-4A69-84FB-DB4D5FDAB9B5}" destId="{497A57E0-3C3D-47CC-94E3-BFA6898A79B6}" srcOrd="0" destOrd="0" presId="urn:microsoft.com/office/officeart/2005/8/layout/hProcess6"/>
    <dgm:cxn modelId="{812358F5-ED26-47D7-B9B2-5C06CA8E8CCD}" srcId="{1537742A-84D0-421E-BA47-DB11B1551A7E}" destId="{971B9B72-0A4C-4DF9-802E-2C0E18070EAF}" srcOrd="0" destOrd="0" parTransId="{09CF5C87-A778-4CF8-B028-109828301315}" sibTransId="{5652A6F6-421F-4309-BAF9-69EEA30C26AE}"/>
    <dgm:cxn modelId="{664CDD56-0C06-420F-9231-9CEFCAF39D23}" type="presOf" srcId="{971B9B72-0A4C-4DF9-802E-2C0E18070EAF}" destId="{8F21E630-B212-4362-86F2-D9CD191258DC}" srcOrd="0" destOrd="0" presId="urn:microsoft.com/office/officeart/2005/8/layout/hProcess6"/>
    <dgm:cxn modelId="{708E6590-53DE-43C4-94D6-7FCC9FF8423F}" srcId="{1537742A-84D0-421E-BA47-DB11B1551A7E}" destId="{9709E926-BABA-48A9-B1C7-09062C76EC6A}" srcOrd="1" destOrd="0" parTransId="{A4DB7508-738C-484B-94D9-1AB57134D229}" sibTransId="{E3D4D45A-9493-4E0B-951E-DCFD1A6F1CAA}"/>
    <dgm:cxn modelId="{5B21D50A-90CB-4308-8755-5AA42AD9B0F5}" type="presOf" srcId="{E96A57E8-91E3-4896-9383-A3AD78331DCE}" destId="{E86E99D7-9610-4906-A5AC-9F28B4DE492A}" srcOrd="0" destOrd="0" presId="urn:microsoft.com/office/officeart/2005/8/layout/hProcess6"/>
    <dgm:cxn modelId="{CABE5321-86A5-4BD6-8797-FF37B180F411}" srcId="{0185C094-921F-4D52-81D8-F964E2EE0D71}" destId="{1537742A-84D0-421E-BA47-DB11B1551A7E}" srcOrd="2" destOrd="0" parTransId="{E3E351A3-4564-4131-9A2D-7276B3CC98A2}" sibTransId="{8DC20BA9-6EF2-4F44-AAC1-A20A5406943B}"/>
    <dgm:cxn modelId="{7BDC7EA7-C447-4C7A-BF95-272695B02498}" srcId="{718A9A7B-B617-4DB5-ABD9-2495E1C9EB88}" destId="{05096AE4-5E39-445E-AC69-AC174E58DD3E}" srcOrd="1" destOrd="0" parTransId="{F4E3157C-B2F1-43F0-AF94-3AFA8492CDED}" sibTransId="{A952002E-A8A3-4FB4-AE25-C7CE93118CF2}"/>
    <dgm:cxn modelId="{DB94510B-3700-4063-AC2A-6BAA72ECB00B}" srcId="{6141913A-804A-4A69-84FB-DB4D5FDAB9B5}" destId="{FDBC0815-0CF2-4646-B939-30E93A33631B}" srcOrd="1" destOrd="0" parTransId="{49A67EA1-0529-4A8D-86C7-7AE73CE8427A}" sibTransId="{1FEACC90-2BDF-4FF0-AF75-B7FC14FD9BF3}"/>
    <dgm:cxn modelId="{122EA31B-CF88-41FA-AE13-A551DA5B171F}" srcId="{0185C094-921F-4D52-81D8-F964E2EE0D71}" destId="{718A9A7B-B617-4DB5-ABD9-2495E1C9EB88}" srcOrd="0" destOrd="0" parTransId="{7AE18818-AF21-49EE-AE17-D50A2DAE7B77}" sibTransId="{739E2431-6C8B-4478-BF60-3E2C207839D9}"/>
    <dgm:cxn modelId="{C01F2860-38A0-45FC-B20C-64D7DC798CE7}" srcId="{6141913A-804A-4A69-84FB-DB4D5FDAB9B5}" destId="{19B0A837-A8AD-4E68-8C39-E29A96EF41B7}" srcOrd="0" destOrd="0" parTransId="{859B2FCE-3D28-42D2-98D1-0F0E8B506D2C}" sibTransId="{307994D4-47B2-43B0-B943-BE839A1FFA98}"/>
    <dgm:cxn modelId="{1DA8CD6A-FEC1-4C00-AB62-89AC06AF790B}" type="presOf" srcId="{19B0A837-A8AD-4E68-8C39-E29A96EF41B7}" destId="{2E55F84E-10E4-4D36-9333-06179C0AAD0A}" srcOrd="0" destOrd="0" presId="urn:microsoft.com/office/officeart/2005/8/layout/hProcess6"/>
    <dgm:cxn modelId="{795B8B6A-A5FC-4D60-8CC1-76D149EADD62}" type="presOf" srcId="{1537742A-84D0-421E-BA47-DB11B1551A7E}" destId="{41660A81-4221-4D80-914D-50191AC892B5}" srcOrd="0" destOrd="0" presId="urn:microsoft.com/office/officeart/2005/8/layout/hProcess6"/>
    <dgm:cxn modelId="{F5AFD3C4-0961-4BA1-9CF8-4C37087BB684}" type="presOf" srcId="{9709E926-BABA-48A9-B1C7-09062C76EC6A}" destId="{10783EF9-FFED-4C7D-9BBD-313B9C6615E5}" srcOrd="1" destOrd="1" presId="urn:microsoft.com/office/officeart/2005/8/layout/hProcess6"/>
    <dgm:cxn modelId="{9E38B605-6A8E-40B5-9A6A-2C8354C47815}" type="presOf" srcId="{FDBC0815-0CF2-4646-B939-30E93A33631B}" destId="{8D817BD5-183B-4209-9AF2-9B1D4BED7A58}" srcOrd="1" destOrd="1" presId="urn:microsoft.com/office/officeart/2005/8/layout/hProcess6"/>
    <dgm:cxn modelId="{6CAFA2D8-4507-41AF-959F-704A4B809854}" srcId="{0185C094-921F-4D52-81D8-F964E2EE0D71}" destId="{6141913A-804A-4A69-84FB-DB4D5FDAB9B5}" srcOrd="1" destOrd="0" parTransId="{78CF2314-32F4-40D0-BA11-E830E51CE546}" sibTransId="{354B9AD7-2E7F-4DEE-812D-D81C984CE84E}"/>
    <dgm:cxn modelId="{503C21AB-9D3F-423A-81FB-B6D89AFD9612}" type="presOf" srcId="{9709E926-BABA-48A9-B1C7-09062C76EC6A}" destId="{8F21E630-B212-4362-86F2-D9CD191258DC}" srcOrd="0" destOrd="1" presId="urn:microsoft.com/office/officeart/2005/8/layout/hProcess6"/>
    <dgm:cxn modelId="{B1EA5BED-014F-4606-9DCB-E0BAA2F3DD2D}" type="presOf" srcId="{971B9B72-0A4C-4DF9-802E-2C0E18070EAF}" destId="{10783EF9-FFED-4C7D-9BBD-313B9C6615E5}" srcOrd="1" destOrd="0" presId="urn:microsoft.com/office/officeart/2005/8/layout/hProcess6"/>
    <dgm:cxn modelId="{01D113F6-812F-4B68-9334-DF03332E943C}" type="presOf" srcId="{05096AE4-5E39-445E-AC69-AC174E58DD3E}" destId="{E86E99D7-9610-4906-A5AC-9F28B4DE492A}" srcOrd="0" destOrd="1" presId="urn:microsoft.com/office/officeart/2005/8/layout/hProcess6"/>
    <dgm:cxn modelId="{AE389CB0-CDE5-4129-ABE5-590C7ECD86EF}" type="presOf" srcId="{718A9A7B-B617-4DB5-ABD9-2495E1C9EB88}" destId="{26D4F3F1-1AAA-48F5-A67B-730973669C3B}" srcOrd="0" destOrd="0" presId="urn:microsoft.com/office/officeart/2005/8/layout/hProcess6"/>
    <dgm:cxn modelId="{60E02C35-2A27-4B13-B01A-EBFE64A51BC9}" type="presOf" srcId="{05096AE4-5E39-445E-AC69-AC174E58DD3E}" destId="{F4E09EAA-848C-45EE-85C3-7E5342185B48}" srcOrd="1" destOrd="1" presId="urn:microsoft.com/office/officeart/2005/8/layout/hProcess6"/>
    <dgm:cxn modelId="{25EDB03C-41AD-4ACD-89A2-030ADB493202}" type="presOf" srcId="{19B0A837-A8AD-4E68-8C39-E29A96EF41B7}" destId="{8D817BD5-183B-4209-9AF2-9B1D4BED7A58}" srcOrd="1" destOrd="0" presId="urn:microsoft.com/office/officeart/2005/8/layout/hProcess6"/>
    <dgm:cxn modelId="{960F9045-2425-4DA0-83C0-14F8CE16DCA7}" type="presOf" srcId="{0185C094-921F-4D52-81D8-F964E2EE0D71}" destId="{0D80366F-5813-4917-91C4-E6B3228599D8}" srcOrd="0" destOrd="0" presId="urn:microsoft.com/office/officeart/2005/8/layout/hProcess6"/>
    <dgm:cxn modelId="{28E66D72-FA85-45C9-96F4-4E31D44EC799}" type="presOf" srcId="{E96A57E8-91E3-4896-9383-A3AD78331DCE}" destId="{F4E09EAA-848C-45EE-85C3-7E5342185B48}" srcOrd="1" destOrd="0" presId="urn:microsoft.com/office/officeart/2005/8/layout/hProcess6"/>
    <dgm:cxn modelId="{1B09B159-771A-41F7-A6C5-214FA0B457A7}" type="presParOf" srcId="{0D80366F-5813-4917-91C4-E6B3228599D8}" destId="{EBF07A9A-6A81-49B7-AD94-0D22D8BB6286}" srcOrd="0" destOrd="0" presId="urn:microsoft.com/office/officeart/2005/8/layout/hProcess6"/>
    <dgm:cxn modelId="{12D3A693-DE90-45E2-82A9-FD5350738C83}" type="presParOf" srcId="{EBF07A9A-6A81-49B7-AD94-0D22D8BB6286}" destId="{3F8C30D0-4DAA-4EAE-B240-8763AB19A409}" srcOrd="0" destOrd="0" presId="urn:microsoft.com/office/officeart/2005/8/layout/hProcess6"/>
    <dgm:cxn modelId="{BD441033-469B-4726-A765-2E9DDAB84439}" type="presParOf" srcId="{EBF07A9A-6A81-49B7-AD94-0D22D8BB6286}" destId="{E86E99D7-9610-4906-A5AC-9F28B4DE492A}" srcOrd="1" destOrd="0" presId="urn:microsoft.com/office/officeart/2005/8/layout/hProcess6"/>
    <dgm:cxn modelId="{BF367FBC-2205-416B-8B40-8BB616426A07}" type="presParOf" srcId="{EBF07A9A-6A81-49B7-AD94-0D22D8BB6286}" destId="{F4E09EAA-848C-45EE-85C3-7E5342185B48}" srcOrd="2" destOrd="0" presId="urn:microsoft.com/office/officeart/2005/8/layout/hProcess6"/>
    <dgm:cxn modelId="{FA7CD300-1D9F-4487-BC9B-C4F6515C24CD}" type="presParOf" srcId="{EBF07A9A-6A81-49B7-AD94-0D22D8BB6286}" destId="{26D4F3F1-1AAA-48F5-A67B-730973669C3B}" srcOrd="3" destOrd="0" presId="urn:microsoft.com/office/officeart/2005/8/layout/hProcess6"/>
    <dgm:cxn modelId="{C9196794-554B-4EE5-90BE-48FECD989573}" type="presParOf" srcId="{0D80366F-5813-4917-91C4-E6B3228599D8}" destId="{17C07AE7-EE18-4768-8CB4-A5884D9CE5DB}" srcOrd="1" destOrd="0" presId="urn:microsoft.com/office/officeart/2005/8/layout/hProcess6"/>
    <dgm:cxn modelId="{04DFE9A1-E5C0-4406-93AC-A882A970E2F4}" type="presParOf" srcId="{0D80366F-5813-4917-91C4-E6B3228599D8}" destId="{1127A0A8-8140-4835-985D-5D6A9029D3C9}" srcOrd="2" destOrd="0" presId="urn:microsoft.com/office/officeart/2005/8/layout/hProcess6"/>
    <dgm:cxn modelId="{B6540256-4376-414A-8F72-2233E5B6868E}" type="presParOf" srcId="{1127A0A8-8140-4835-985D-5D6A9029D3C9}" destId="{D029A45F-FE51-4EB0-9DCE-A3CCB457B8B9}" srcOrd="0" destOrd="0" presId="urn:microsoft.com/office/officeart/2005/8/layout/hProcess6"/>
    <dgm:cxn modelId="{69C91497-2F04-4685-807E-9FC9C9EB9798}" type="presParOf" srcId="{1127A0A8-8140-4835-985D-5D6A9029D3C9}" destId="{2E55F84E-10E4-4D36-9333-06179C0AAD0A}" srcOrd="1" destOrd="0" presId="urn:microsoft.com/office/officeart/2005/8/layout/hProcess6"/>
    <dgm:cxn modelId="{B8F34F97-8D73-4CA9-BE42-0B1ACF899A90}" type="presParOf" srcId="{1127A0A8-8140-4835-985D-5D6A9029D3C9}" destId="{8D817BD5-183B-4209-9AF2-9B1D4BED7A58}" srcOrd="2" destOrd="0" presId="urn:microsoft.com/office/officeart/2005/8/layout/hProcess6"/>
    <dgm:cxn modelId="{392CB237-26D5-443F-A650-64B4AAE2B045}" type="presParOf" srcId="{1127A0A8-8140-4835-985D-5D6A9029D3C9}" destId="{497A57E0-3C3D-47CC-94E3-BFA6898A79B6}" srcOrd="3" destOrd="0" presId="urn:microsoft.com/office/officeart/2005/8/layout/hProcess6"/>
    <dgm:cxn modelId="{41B8B6A8-7DC1-4AD8-A52F-2E4D26C6471B}" type="presParOf" srcId="{0D80366F-5813-4917-91C4-E6B3228599D8}" destId="{59CADC0A-521F-4B6E-AE83-DC8070C9A918}" srcOrd="3" destOrd="0" presId="urn:microsoft.com/office/officeart/2005/8/layout/hProcess6"/>
    <dgm:cxn modelId="{4E44890B-E7DE-4CFE-99B4-A027FF6FA996}" type="presParOf" srcId="{0D80366F-5813-4917-91C4-E6B3228599D8}" destId="{36B7DDB6-A415-420C-AB7A-2E918A8F1A7F}" srcOrd="4" destOrd="0" presId="urn:microsoft.com/office/officeart/2005/8/layout/hProcess6"/>
    <dgm:cxn modelId="{B59A4A69-F1A6-4A49-935B-C77B3FDE5429}" type="presParOf" srcId="{36B7DDB6-A415-420C-AB7A-2E918A8F1A7F}" destId="{AFEF7604-9C46-41C7-A0E5-18FD14B5D12E}" srcOrd="0" destOrd="0" presId="urn:microsoft.com/office/officeart/2005/8/layout/hProcess6"/>
    <dgm:cxn modelId="{CEC26F28-E0B7-44DC-AE21-111DA56228AA}" type="presParOf" srcId="{36B7DDB6-A415-420C-AB7A-2E918A8F1A7F}" destId="{8F21E630-B212-4362-86F2-D9CD191258DC}" srcOrd="1" destOrd="0" presId="urn:microsoft.com/office/officeart/2005/8/layout/hProcess6"/>
    <dgm:cxn modelId="{9B21062B-623F-4BF9-B0E2-A2B225F83EF8}" type="presParOf" srcId="{36B7DDB6-A415-420C-AB7A-2E918A8F1A7F}" destId="{10783EF9-FFED-4C7D-9BBD-313B9C6615E5}" srcOrd="2" destOrd="0" presId="urn:microsoft.com/office/officeart/2005/8/layout/hProcess6"/>
    <dgm:cxn modelId="{953047F3-1E55-4C6F-99C0-AC3E0CE8B023}" type="presParOf" srcId="{36B7DDB6-A415-420C-AB7A-2E918A8F1A7F}" destId="{41660A81-4221-4D80-914D-50191AC892B5}" srcOrd="3" destOrd="0" presId="urn:microsoft.com/office/officeart/2005/8/layout/hProcess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52E4DC3-3362-487B-8F66-BF4436291665}" type="doc">
      <dgm:prSet loTypeId="urn:microsoft.com/office/officeart/2005/8/layout/process1" loCatId="process" qsTypeId="urn:microsoft.com/office/officeart/2005/8/quickstyle/3d3" qsCatId="3D" csTypeId="urn:microsoft.com/office/officeart/2005/8/colors/colorful1" csCatId="colorful" phldr="1"/>
      <dgm:spPr/>
      <dgm:t>
        <a:bodyPr/>
        <a:lstStyle/>
        <a:p>
          <a:endParaRPr lang="zh-CN" altLang="en-US"/>
        </a:p>
      </dgm:t>
    </dgm:pt>
    <dgm:pt modelId="{A3E766F2-63A6-4B10-824C-8197F6747750}">
      <dgm:prSet phldrT="[文本]" custT="1"/>
      <dgm:spPr/>
      <dgm:t>
        <a:bodyPr/>
        <a:lstStyle/>
        <a:p>
          <a:r>
            <a:rPr lang="en-US" altLang="zh-CN" sz="2000" dirty="0" smtClean="0"/>
            <a:t>NLU</a:t>
          </a:r>
        </a:p>
        <a:p>
          <a:r>
            <a:rPr lang="en-US" altLang="zh-CN" sz="2000" dirty="0" smtClean="0"/>
            <a:t>Pattern based</a:t>
          </a:r>
        </a:p>
        <a:p>
          <a:r>
            <a:rPr lang="en-US" altLang="zh-CN" sz="2000" dirty="0" smtClean="0"/>
            <a:t>NN based</a:t>
          </a:r>
          <a:endParaRPr lang="zh-CN" altLang="en-US" sz="2000" dirty="0"/>
        </a:p>
      </dgm:t>
    </dgm:pt>
    <dgm:pt modelId="{92BEEF33-8C56-4D38-BD45-C13C6520E169}" type="parTrans" cxnId="{F525F0E9-77DE-4AF8-9AED-2CE426D6C4C8}">
      <dgm:prSet/>
      <dgm:spPr/>
      <dgm:t>
        <a:bodyPr/>
        <a:lstStyle/>
        <a:p>
          <a:endParaRPr lang="zh-CN" altLang="en-US"/>
        </a:p>
      </dgm:t>
    </dgm:pt>
    <dgm:pt modelId="{3A835D5B-DD36-4D7C-8008-DF810E1EB5BD}" type="sibTrans" cxnId="{F525F0E9-77DE-4AF8-9AED-2CE426D6C4C8}">
      <dgm:prSet/>
      <dgm:spPr/>
      <dgm:t>
        <a:bodyPr/>
        <a:lstStyle/>
        <a:p>
          <a:endParaRPr lang="zh-CN" altLang="en-US"/>
        </a:p>
      </dgm:t>
    </dgm:pt>
    <dgm:pt modelId="{829AF5D6-0DC2-472A-B108-8AF41F968C0A}">
      <dgm:prSet phldrT="[文本]" custT="1"/>
      <dgm:spPr/>
      <dgm:t>
        <a:bodyPr/>
        <a:lstStyle/>
        <a:p>
          <a:r>
            <a:rPr lang="en-US" altLang="zh-CN" sz="2000" dirty="0" smtClean="0"/>
            <a:t>……</a:t>
          </a:r>
          <a:endParaRPr lang="zh-CN" altLang="en-US" sz="2000" dirty="0"/>
        </a:p>
      </dgm:t>
    </dgm:pt>
    <dgm:pt modelId="{FFF15932-9016-482C-817B-3F6BDE1A542F}" type="parTrans" cxnId="{B89DB57D-1A8B-4277-B20F-B6FB4EF5D141}">
      <dgm:prSet/>
      <dgm:spPr/>
      <dgm:t>
        <a:bodyPr/>
        <a:lstStyle/>
        <a:p>
          <a:endParaRPr lang="zh-CN" altLang="en-US"/>
        </a:p>
      </dgm:t>
    </dgm:pt>
    <dgm:pt modelId="{11DC0997-FF23-46CA-ACAE-6369D693ADC5}" type="sibTrans" cxnId="{B89DB57D-1A8B-4277-B20F-B6FB4EF5D141}">
      <dgm:prSet/>
      <dgm:spPr/>
      <dgm:t>
        <a:bodyPr/>
        <a:lstStyle/>
        <a:p>
          <a:endParaRPr lang="zh-CN" altLang="en-US"/>
        </a:p>
      </dgm:t>
    </dgm:pt>
    <dgm:pt modelId="{B2948D06-68AF-4B59-B831-DAC6B8AF2D38}">
      <dgm:prSet phldrT="[文本]" custT="1"/>
      <dgm:spPr/>
      <dgm:t>
        <a:bodyPr/>
        <a:lstStyle/>
        <a:p>
          <a:r>
            <a:rPr lang="en-US" altLang="zh-CN" sz="2000" dirty="0" smtClean="0"/>
            <a:t>……</a:t>
          </a:r>
          <a:endParaRPr lang="zh-CN" altLang="en-US" sz="2000" dirty="0"/>
        </a:p>
      </dgm:t>
    </dgm:pt>
    <dgm:pt modelId="{1A178698-3164-4811-B147-BCC4B1C22143}" type="parTrans" cxnId="{F7599A42-30BE-4A6E-9070-7180A539720C}">
      <dgm:prSet/>
      <dgm:spPr/>
      <dgm:t>
        <a:bodyPr/>
        <a:lstStyle/>
        <a:p>
          <a:endParaRPr lang="zh-CN" altLang="en-US"/>
        </a:p>
      </dgm:t>
    </dgm:pt>
    <dgm:pt modelId="{97984B94-2492-41F2-8D88-33611BF992F5}" type="sibTrans" cxnId="{F7599A42-30BE-4A6E-9070-7180A539720C}">
      <dgm:prSet/>
      <dgm:spPr/>
      <dgm:t>
        <a:bodyPr/>
        <a:lstStyle/>
        <a:p>
          <a:endParaRPr lang="zh-CN" altLang="en-US"/>
        </a:p>
      </dgm:t>
    </dgm:pt>
    <dgm:pt modelId="{DFE84626-3AEE-4825-A020-86F2C845B608}">
      <dgm:prSet phldrT="[文本]" custT="1"/>
      <dgm:spPr/>
      <dgm:t>
        <a:bodyPr/>
        <a:lstStyle/>
        <a:p>
          <a:r>
            <a:rPr lang="en-US" altLang="zh-CN" sz="2000" dirty="0" smtClean="0"/>
            <a:t>NLG</a:t>
          </a:r>
        </a:p>
        <a:p>
          <a:r>
            <a:rPr lang="en-US" altLang="zh-CN" sz="2000" dirty="0" smtClean="0"/>
            <a:t>Pattern based </a:t>
          </a:r>
        </a:p>
        <a:p>
          <a:r>
            <a:rPr lang="en-US" altLang="zh-CN" sz="2000" dirty="0" smtClean="0"/>
            <a:t>NN based</a:t>
          </a:r>
          <a:endParaRPr lang="zh-CN" altLang="en-US" sz="2000" dirty="0"/>
        </a:p>
      </dgm:t>
    </dgm:pt>
    <dgm:pt modelId="{A0AF723E-8132-4125-9712-30E2636C7ECA}" type="parTrans" cxnId="{725E9DFA-1781-4210-B4BB-E38642C5B63F}">
      <dgm:prSet/>
      <dgm:spPr/>
      <dgm:t>
        <a:bodyPr/>
        <a:lstStyle/>
        <a:p>
          <a:endParaRPr lang="zh-CN" altLang="en-US"/>
        </a:p>
      </dgm:t>
    </dgm:pt>
    <dgm:pt modelId="{E476FDB6-17A1-4B7A-9F26-213B0C950717}" type="sibTrans" cxnId="{725E9DFA-1781-4210-B4BB-E38642C5B63F}">
      <dgm:prSet/>
      <dgm:spPr/>
      <dgm:t>
        <a:bodyPr/>
        <a:lstStyle/>
        <a:p>
          <a:endParaRPr lang="zh-CN" altLang="en-US"/>
        </a:p>
      </dgm:t>
    </dgm:pt>
    <dgm:pt modelId="{1DCD8100-D867-4617-99ED-E8F1329B4B4F}">
      <dgm:prSet phldrT="[文本]" custT="1"/>
      <dgm:spPr/>
      <dgm:t>
        <a:bodyPr/>
        <a:lstStyle/>
        <a:p>
          <a:r>
            <a:rPr lang="en-US" altLang="zh-CN" sz="2000" dirty="0" smtClean="0"/>
            <a:t>DM </a:t>
          </a:r>
        </a:p>
        <a:p>
          <a:r>
            <a:rPr lang="en-US" altLang="zh-CN" sz="2000" dirty="0" smtClean="0"/>
            <a:t>State Machine</a:t>
          </a:r>
        </a:p>
        <a:p>
          <a:r>
            <a:rPr lang="en-US" sz="2000" dirty="0" smtClean="0"/>
            <a:t>Bayesian Networks </a:t>
          </a:r>
        </a:p>
        <a:p>
          <a:r>
            <a:rPr lang="en-US" altLang="zh-CN" sz="2000" dirty="0" smtClean="0"/>
            <a:t>Neural Networks</a:t>
          </a:r>
          <a:endParaRPr lang="zh-CN" altLang="en-US" sz="2000" dirty="0"/>
        </a:p>
      </dgm:t>
    </dgm:pt>
    <dgm:pt modelId="{2C30A2F3-0114-42A7-83A4-BA9324CEEDAB}" type="sibTrans" cxnId="{4CA9D4C9-BBBD-4597-B94E-F7A3E06927FD}">
      <dgm:prSet/>
      <dgm:spPr/>
      <dgm:t>
        <a:bodyPr/>
        <a:lstStyle/>
        <a:p>
          <a:endParaRPr lang="zh-CN" altLang="en-US"/>
        </a:p>
      </dgm:t>
    </dgm:pt>
    <dgm:pt modelId="{82F91E79-EB96-47D1-9E65-646015D69E55}" type="parTrans" cxnId="{4CA9D4C9-BBBD-4597-B94E-F7A3E06927FD}">
      <dgm:prSet/>
      <dgm:spPr/>
      <dgm:t>
        <a:bodyPr/>
        <a:lstStyle/>
        <a:p>
          <a:endParaRPr lang="zh-CN" altLang="en-US"/>
        </a:p>
      </dgm:t>
    </dgm:pt>
    <dgm:pt modelId="{428EACFE-3C34-47D6-A504-DCD049952CD0}" type="pres">
      <dgm:prSet presAssocID="{352E4DC3-3362-487B-8F66-BF4436291665}" presName="Name0" presStyleCnt="0">
        <dgm:presLayoutVars>
          <dgm:dir/>
          <dgm:resizeHandles val="exact"/>
        </dgm:presLayoutVars>
      </dgm:prSet>
      <dgm:spPr/>
      <dgm:t>
        <a:bodyPr/>
        <a:lstStyle/>
        <a:p>
          <a:endParaRPr lang="zh-CN" altLang="en-US"/>
        </a:p>
      </dgm:t>
    </dgm:pt>
    <dgm:pt modelId="{DE1F0A04-642F-4102-BF05-DC384B0149A7}" type="pres">
      <dgm:prSet presAssocID="{A3E766F2-63A6-4B10-824C-8197F6747750}" presName="node" presStyleLbl="node1" presStyleIdx="0" presStyleCnt="5">
        <dgm:presLayoutVars>
          <dgm:bulletEnabled val="1"/>
        </dgm:presLayoutVars>
      </dgm:prSet>
      <dgm:spPr/>
      <dgm:t>
        <a:bodyPr/>
        <a:lstStyle/>
        <a:p>
          <a:endParaRPr lang="zh-CN" altLang="en-US"/>
        </a:p>
      </dgm:t>
    </dgm:pt>
    <dgm:pt modelId="{81CD94F4-B1B8-4AD5-ACAE-569534E2576D}" type="pres">
      <dgm:prSet presAssocID="{3A835D5B-DD36-4D7C-8008-DF810E1EB5BD}" presName="sibTrans" presStyleLbl="sibTrans2D1" presStyleIdx="0" presStyleCnt="4"/>
      <dgm:spPr/>
      <dgm:t>
        <a:bodyPr/>
        <a:lstStyle/>
        <a:p>
          <a:endParaRPr lang="zh-CN" altLang="en-US"/>
        </a:p>
      </dgm:t>
    </dgm:pt>
    <dgm:pt modelId="{BF9AE0B3-4F38-4E7C-A0CB-9B1C082AF380}" type="pres">
      <dgm:prSet presAssocID="{3A835D5B-DD36-4D7C-8008-DF810E1EB5BD}" presName="connectorText" presStyleLbl="sibTrans2D1" presStyleIdx="0" presStyleCnt="4"/>
      <dgm:spPr/>
      <dgm:t>
        <a:bodyPr/>
        <a:lstStyle/>
        <a:p>
          <a:endParaRPr lang="zh-CN" altLang="en-US"/>
        </a:p>
      </dgm:t>
    </dgm:pt>
    <dgm:pt modelId="{05E2FCDF-F369-4AA5-83C4-2CC0AA73DD0E}" type="pres">
      <dgm:prSet presAssocID="{829AF5D6-0DC2-472A-B108-8AF41F968C0A}" presName="node" presStyleLbl="node1" presStyleIdx="1" presStyleCnt="5" custScaleX="66783">
        <dgm:presLayoutVars>
          <dgm:bulletEnabled val="1"/>
        </dgm:presLayoutVars>
      </dgm:prSet>
      <dgm:spPr/>
      <dgm:t>
        <a:bodyPr/>
        <a:lstStyle/>
        <a:p>
          <a:endParaRPr lang="zh-CN" altLang="en-US"/>
        </a:p>
      </dgm:t>
    </dgm:pt>
    <dgm:pt modelId="{E57C8550-182E-4E16-9407-4F0FA56E93C4}" type="pres">
      <dgm:prSet presAssocID="{11DC0997-FF23-46CA-ACAE-6369D693ADC5}" presName="sibTrans" presStyleLbl="sibTrans2D1" presStyleIdx="1" presStyleCnt="4"/>
      <dgm:spPr/>
      <dgm:t>
        <a:bodyPr/>
        <a:lstStyle/>
        <a:p>
          <a:endParaRPr lang="zh-CN" altLang="en-US"/>
        </a:p>
      </dgm:t>
    </dgm:pt>
    <dgm:pt modelId="{254DF433-FB93-4936-A4D6-3EA23A84D74E}" type="pres">
      <dgm:prSet presAssocID="{11DC0997-FF23-46CA-ACAE-6369D693ADC5}" presName="connectorText" presStyleLbl="sibTrans2D1" presStyleIdx="1" presStyleCnt="4"/>
      <dgm:spPr/>
      <dgm:t>
        <a:bodyPr/>
        <a:lstStyle/>
        <a:p>
          <a:endParaRPr lang="zh-CN" altLang="en-US"/>
        </a:p>
      </dgm:t>
    </dgm:pt>
    <dgm:pt modelId="{498ADDC7-09F8-4E58-9A7A-C02E7F518549}" type="pres">
      <dgm:prSet presAssocID="{1DCD8100-D867-4617-99ED-E8F1329B4B4F}" presName="node" presStyleLbl="node1" presStyleIdx="2" presStyleCnt="5" custScaleX="128885" custLinFactNeighborY="816">
        <dgm:presLayoutVars>
          <dgm:bulletEnabled val="1"/>
        </dgm:presLayoutVars>
      </dgm:prSet>
      <dgm:spPr/>
      <dgm:t>
        <a:bodyPr/>
        <a:lstStyle/>
        <a:p>
          <a:endParaRPr lang="zh-CN" altLang="en-US"/>
        </a:p>
      </dgm:t>
    </dgm:pt>
    <dgm:pt modelId="{F342E1D9-0DDA-4817-986F-FD66EA37ED2B}" type="pres">
      <dgm:prSet presAssocID="{2C30A2F3-0114-42A7-83A4-BA9324CEEDAB}" presName="sibTrans" presStyleLbl="sibTrans2D1" presStyleIdx="2" presStyleCnt="4"/>
      <dgm:spPr/>
      <dgm:t>
        <a:bodyPr/>
        <a:lstStyle/>
        <a:p>
          <a:endParaRPr lang="zh-CN" altLang="en-US"/>
        </a:p>
      </dgm:t>
    </dgm:pt>
    <dgm:pt modelId="{9B02CB09-C849-4F54-AEEA-128C7C20019B}" type="pres">
      <dgm:prSet presAssocID="{2C30A2F3-0114-42A7-83A4-BA9324CEEDAB}" presName="connectorText" presStyleLbl="sibTrans2D1" presStyleIdx="2" presStyleCnt="4"/>
      <dgm:spPr/>
      <dgm:t>
        <a:bodyPr/>
        <a:lstStyle/>
        <a:p>
          <a:endParaRPr lang="zh-CN" altLang="en-US"/>
        </a:p>
      </dgm:t>
    </dgm:pt>
    <dgm:pt modelId="{7EF3B349-32AE-4F41-B9C3-0B33B07D1D5B}" type="pres">
      <dgm:prSet presAssocID="{B2948D06-68AF-4B59-B831-DAC6B8AF2D38}" presName="node" presStyleLbl="node1" presStyleIdx="3" presStyleCnt="5" custScaleX="65368">
        <dgm:presLayoutVars>
          <dgm:bulletEnabled val="1"/>
        </dgm:presLayoutVars>
      </dgm:prSet>
      <dgm:spPr/>
      <dgm:t>
        <a:bodyPr/>
        <a:lstStyle/>
        <a:p>
          <a:endParaRPr lang="zh-CN" altLang="en-US"/>
        </a:p>
      </dgm:t>
    </dgm:pt>
    <dgm:pt modelId="{685F0DDF-3403-4B88-969C-304417FE3406}" type="pres">
      <dgm:prSet presAssocID="{97984B94-2492-41F2-8D88-33611BF992F5}" presName="sibTrans" presStyleLbl="sibTrans2D1" presStyleIdx="3" presStyleCnt="4"/>
      <dgm:spPr/>
      <dgm:t>
        <a:bodyPr/>
        <a:lstStyle/>
        <a:p>
          <a:endParaRPr lang="zh-CN" altLang="en-US"/>
        </a:p>
      </dgm:t>
    </dgm:pt>
    <dgm:pt modelId="{40C2EC0E-E86D-47F4-9589-B4DCA7C6A7D2}" type="pres">
      <dgm:prSet presAssocID="{97984B94-2492-41F2-8D88-33611BF992F5}" presName="connectorText" presStyleLbl="sibTrans2D1" presStyleIdx="3" presStyleCnt="4"/>
      <dgm:spPr/>
      <dgm:t>
        <a:bodyPr/>
        <a:lstStyle/>
        <a:p>
          <a:endParaRPr lang="zh-CN" altLang="en-US"/>
        </a:p>
      </dgm:t>
    </dgm:pt>
    <dgm:pt modelId="{B5CCAF99-23B7-41F2-B8DE-60CF48B3749C}" type="pres">
      <dgm:prSet presAssocID="{DFE84626-3AEE-4825-A020-86F2C845B608}" presName="node" presStyleLbl="node1" presStyleIdx="4" presStyleCnt="5">
        <dgm:presLayoutVars>
          <dgm:bulletEnabled val="1"/>
        </dgm:presLayoutVars>
      </dgm:prSet>
      <dgm:spPr/>
      <dgm:t>
        <a:bodyPr/>
        <a:lstStyle/>
        <a:p>
          <a:endParaRPr lang="zh-CN" altLang="en-US"/>
        </a:p>
      </dgm:t>
    </dgm:pt>
  </dgm:ptLst>
  <dgm:cxnLst>
    <dgm:cxn modelId="{F525F0E9-77DE-4AF8-9AED-2CE426D6C4C8}" srcId="{352E4DC3-3362-487B-8F66-BF4436291665}" destId="{A3E766F2-63A6-4B10-824C-8197F6747750}" srcOrd="0" destOrd="0" parTransId="{92BEEF33-8C56-4D38-BD45-C13C6520E169}" sibTransId="{3A835D5B-DD36-4D7C-8008-DF810E1EB5BD}"/>
    <dgm:cxn modelId="{725E9DFA-1781-4210-B4BB-E38642C5B63F}" srcId="{352E4DC3-3362-487B-8F66-BF4436291665}" destId="{DFE84626-3AEE-4825-A020-86F2C845B608}" srcOrd="4" destOrd="0" parTransId="{A0AF723E-8132-4125-9712-30E2636C7ECA}" sibTransId="{E476FDB6-17A1-4B7A-9F26-213B0C950717}"/>
    <dgm:cxn modelId="{8B8AAD81-14EE-3547-95FF-37984E8B6C1C}" type="presOf" srcId="{11DC0997-FF23-46CA-ACAE-6369D693ADC5}" destId="{E57C8550-182E-4E16-9407-4F0FA56E93C4}" srcOrd="0" destOrd="0" presId="urn:microsoft.com/office/officeart/2005/8/layout/process1"/>
    <dgm:cxn modelId="{5BE26788-CEA3-E84C-B4D4-6C07207DB444}" type="presOf" srcId="{3A835D5B-DD36-4D7C-8008-DF810E1EB5BD}" destId="{81CD94F4-B1B8-4AD5-ACAE-569534E2576D}" srcOrd="0" destOrd="0" presId="urn:microsoft.com/office/officeart/2005/8/layout/process1"/>
    <dgm:cxn modelId="{38E4D653-782B-E343-A798-F1B76BA9BC32}" type="presOf" srcId="{97984B94-2492-41F2-8D88-33611BF992F5}" destId="{40C2EC0E-E86D-47F4-9589-B4DCA7C6A7D2}" srcOrd="1" destOrd="0" presId="urn:microsoft.com/office/officeart/2005/8/layout/process1"/>
    <dgm:cxn modelId="{1E37A12D-2975-F142-8B75-86587444EF6E}" type="presOf" srcId="{A3E766F2-63A6-4B10-824C-8197F6747750}" destId="{DE1F0A04-642F-4102-BF05-DC384B0149A7}" srcOrd="0" destOrd="0" presId="urn:microsoft.com/office/officeart/2005/8/layout/process1"/>
    <dgm:cxn modelId="{2D1E948B-D9A0-4044-AAF2-074E7AF14F4F}" type="presOf" srcId="{2C30A2F3-0114-42A7-83A4-BA9324CEEDAB}" destId="{9B02CB09-C849-4F54-AEEA-128C7C20019B}" srcOrd="1" destOrd="0" presId="urn:microsoft.com/office/officeart/2005/8/layout/process1"/>
    <dgm:cxn modelId="{3F5BB9E5-0804-814D-B8AE-0A8B0EE406BB}" type="presOf" srcId="{352E4DC3-3362-487B-8F66-BF4436291665}" destId="{428EACFE-3C34-47D6-A504-DCD049952CD0}" srcOrd="0" destOrd="0" presId="urn:microsoft.com/office/officeart/2005/8/layout/process1"/>
    <dgm:cxn modelId="{81B57698-AE7A-414C-86CD-0CCB947D10E0}" type="presOf" srcId="{2C30A2F3-0114-42A7-83A4-BA9324CEEDAB}" destId="{F342E1D9-0DDA-4817-986F-FD66EA37ED2B}" srcOrd="0" destOrd="0" presId="urn:microsoft.com/office/officeart/2005/8/layout/process1"/>
    <dgm:cxn modelId="{1CA8307D-C82A-A34A-B7E0-43DC0F7F7653}" type="presOf" srcId="{829AF5D6-0DC2-472A-B108-8AF41F968C0A}" destId="{05E2FCDF-F369-4AA5-83C4-2CC0AA73DD0E}" srcOrd="0" destOrd="0" presId="urn:microsoft.com/office/officeart/2005/8/layout/process1"/>
    <dgm:cxn modelId="{4CA9D4C9-BBBD-4597-B94E-F7A3E06927FD}" srcId="{352E4DC3-3362-487B-8F66-BF4436291665}" destId="{1DCD8100-D867-4617-99ED-E8F1329B4B4F}" srcOrd="2" destOrd="0" parTransId="{82F91E79-EB96-47D1-9E65-646015D69E55}" sibTransId="{2C30A2F3-0114-42A7-83A4-BA9324CEEDAB}"/>
    <dgm:cxn modelId="{1E7482FB-038C-914F-AC10-2F12377FCB95}" type="presOf" srcId="{3A835D5B-DD36-4D7C-8008-DF810E1EB5BD}" destId="{BF9AE0B3-4F38-4E7C-A0CB-9B1C082AF380}" srcOrd="1" destOrd="0" presId="urn:microsoft.com/office/officeart/2005/8/layout/process1"/>
    <dgm:cxn modelId="{686AFF59-EAD6-B04E-B771-9AEDE7A92AB0}" type="presOf" srcId="{11DC0997-FF23-46CA-ACAE-6369D693ADC5}" destId="{254DF433-FB93-4936-A4D6-3EA23A84D74E}" srcOrd="1" destOrd="0" presId="urn:microsoft.com/office/officeart/2005/8/layout/process1"/>
    <dgm:cxn modelId="{2C73E034-3041-7E4C-8DF7-12A1B659E693}" type="presOf" srcId="{B2948D06-68AF-4B59-B831-DAC6B8AF2D38}" destId="{7EF3B349-32AE-4F41-B9C3-0B33B07D1D5B}" srcOrd="0" destOrd="0" presId="urn:microsoft.com/office/officeart/2005/8/layout/process1"/>
    <dgm:cxn modelId="{F7599A42-30BE-4A6E-9070-7180A539720C}" srcId="{352E4DC3-3362-487B-8F66-BF4436291665}" destId="{B2948D06-68AF-4B59-B831-DAC6B8AF2D38}" srcOrd="3" destOrd="0" parTransId="{1A178698-3164-4811-B147-BCC4B1C22143}" sibTransId="{97984B94-2492-41F2-8D88-33611BF992F5}"/>
    <dgm:cxn modelId="{420393A3-997B-3C44-91D8-0A3372130C5F}" type="presOf" srcId="{1DCD8100-D867-4617-99ED-E8F1329B4B4F}" destId="{498ADDC7-09F8-4E58-9A7A-C02E7F518549}" srcOrd="0" destOrd="0" presId="urn:microsoft.com/office/officeart/2005/8/layout/process1"/>
    <dgm:cxn modelId="{1ABBB449-9A25-6C47-96E2-C97704DD189B}" type="presOf" srcId="{DFE84626-3AEE-4825-A020-86F2C845B608}" destId="{B5CCAF99-23B7-41F2-B8DE-60CF48B3749C}" srcOrd="0" destOrd="0" presId="urn:microsoft.com/office/officeart/2005/8/layout/process1"/>
    <dgm:cxn modelId="{B89DB57D-1A8B-4277-B20F-B6FB4EF5D141}" srcId="{352E4DC3-3362-487B-8F66-BF4436291665}" destId="{829AF5D6-0DC2-472A-B108-8AF41F968C0A}" srcOrd="1" destOrd="0" parTransId="{FFF15932-9016-482C-817B-3F6BDE1A542F}" sibTransId="{11DC0997-FF23-46CA-ACAE-6369D693ADC5}"/>
    <dgm:cxn modelId="{BA825DE6-7F6F-3343-A4B4-B136CB366A30}" type="presOf" srcId="{97984B94-2492-41F2-8D88-33611BF992F5}" destId="{685F0DDF-3403-4B88-969C-304417FE3406}" srcOrd="0" destOrd="0" presId="urn:microsoft.com/office/officeart/2005/8/layout/process1"/>
    <dgm:cxn modelId="{E4A2CAF1-2EDC-F04A-8C08-1162A0F5B352}" type="presParOf" srcId="{428EACFE-3C34-47D6-A504-DCD049952CD0}" destId="{DE1F0A04-642F-4102-BF05-DC384B0149A7}" srcOrd="0" destOrd="0" presId="urn:microsoft.com/office/officeart/2005/8/layout/process1"/>
    <dgm:cxn modelId="{0E53D059-9542-5C47-8EF1-3E7627567815}" type="presParOf" srcId="{428EACFE-3C34-47D6-A504-DCD049952CD0}" destId="{81CD94F4-B1B8-4AD5-ACAE-569534E2576D}" srcOrd="1" destOrd="0" presId="urn:microsoft.com/office/officeart/2005/8/layout/process1"/>
    <dgm:cxn modelId="{6052B057-198D-3C45-8698-CA2A7BD12DED}" type="presParOf" srcId="{81CD94F4-B1B8-4AD5-ACAE-569534E2576D}" destId="{BF9AE0B3-4F38-4E7C-A0CB-9B1C082AF380}" srcOrd="0" destOrd="0" presId="urn:microsoft.com/office/officeart/2005/8/layout/process1"/>
    <dgm:cxn modelId="{2327C476-9AF6-7B44-BF92-19D6BCA9215A}" type="presParOf" srcId="{428EACFE-3C34-47D6-A504-DCD049952CD0}" destId="{05E2FCDF-F369-4AA5-83C4-2CC0AA73DD0E}" srcOrd="2" destOrd="0" presId="urn:microsoft.com/office/officeart/2005/8/layout/process1"/>
    <dgm:cxn modelId="{FA1946E0-903C-794F-9F77-E5C063C76AAE}" type="presParOf" srcId="{428EACFE-3C34-47D6-A504-DCD049952CD0}" destId="{E57C8550-182E-4E16-9407-4F0FA56E93C4}" srcOrd="3" destOrd="0" presId="urn:microsoft.com/office/officeart/2005/8/layout/process1"/>
    <dgm:cxn modelId="{4105CB8D-47B8-434B-9A4F-DCE624F314AF}" type="presParOf" srcId="{E57C8550-182E-4E16-9407-4F0FA56E93C4}" destId="{254DF433-FB93-4936-A4D6-3EA23A84D74E}" srcOrd="0" destOrd="0" presId="urn:microsoft.com/office/officeart/2005/8/layout/process1"/>
    <dgm:cxn modelId="{9BB92EB8-4975-FC43-9924-4D32CEE4F559}" type="presParOf" srcId="{428EACFE-3C34-47D6-A504-DCD049952CD0}" destId="{498ADDC7-09F8-4E58-9A7A-C02E7F518549}" srcOrd="4" destOrd="0" presId="urn:microsoft.com/office/officeart/2005/8/layout/process1"/>
    <dgm:cxn modelId="{6CF10E7C-8004-3648-B4D4-1B5F860B72AE}" type="presParOf" srcId="{428EACFE-3C34-47D6-A504-DCD049952CD0}" destId="{F342E1D9-0DDA-4817-986F-FD66EA37ED2B}" srcOrd="5" destOrd="0" presId="urn:microsoft.com/office/officeart/2005/8/layout/process1"/>
    <dgm:cxn modelId="{80F22500-426C-6340-ABFB-1479F0F555F1}" type="presParOf" srcId="{F342E1D9-0DDA-4817-986F-FD66EA37ED2B}" destId="{9B02CB09-C849-4F54-AEEA-128C7C20019B}" srcOrd="0" destOrd="0" presId="urn:microsoft.com/office/officeart/2005/8/layout/process1"/>
    <dgm:cxn modelId="{31FB8F1D-A0BD-F14A-AFDE-09BF4B5CBC46}" type="presParOf" srcId="{428EACFE-3C34-47D6-A504-DCD049952CD0}" destId="{7EF3B349-32AE-4F41-B9C3-0B33B07D1D5B}" srcOrd="6" destOrd="0" presId="urn:microsoft.com/office/officeart/2005/8/layout/process1"/>
    <dgm:cxn modelId="{28A09770-1086-DB45-8698-FCF90B2E1D20}" type="presParOf" srcId="{428EACFE-3C34-47D6-A504-DCD049952CD0}" destId="{685F0DDF-3403-4B88-969C-304417FE3406}" srcOrd="7" destOrd="0" presId="urn:microsoft.com/office/officeart/2005/8/layout/process1"/>
    <dgm:cxn modelId="{E0D75A9C-E17D-6D41-A30D-AE46C79790BB}" type="presParOf" srcId="{685F0DDF-3403-4B88-969C-304417FE3406}" destId="{40C2EC0E-E86D-47F4-9589-B4DCA7C6A7D2}" srcOrd="0" destOrd="0" presId="urn:microsoft.com/office/officeart/2005/8/layout/process1"/>
    <dgm:cxn modelId="{F0460D80-7946-1C43-9E10-6583EF7EAFEA}" type="presParOf" srcId="{428EACFE-3C34-47D6-A504-DCD049952CD0}" destId="{B5CCAF99-23B7-41F2-B8DE-60CF48B3749C}" srcOrd="8" destOrd="0" presId="urn:microsoft.com/office/officeart/2005/8/layout/process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a:latin typeface="+mn-lt"/>
                <a:ea typeface="+mn-ea"/>
              </a:defRPr>
            </a:lvl1pPr>
          </a:lstStyle>
          <a:p>
            <a:pPr>
              <a:defRPr/>
            </a:pPr>
            <a:fld id="{E68916ED-4F90-44BE-866C-A994BB7876D1}" type="datetimeFigureOut">
              <a:rPr lang="zh-CN" altLang="en-US"/>
              <a:pPr>
                <a:defRPr/>
              </a:pPr>
              <a:t>2017/11/4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a:latin typeface="+mn-lt"/>
                <a:ea typeface="+mn-ea"/>
              </a:defRPr>
            </a:lvl1pPr>
          </a:lstStyle>
          <a:p>
            <a:pPr>
              <a:defRPr/>
            </a:pPr>
            <a:fld id="{B711A47D-8036-456D-BB8C-2334A860947F}"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幻灯片图像占位符 1"/>
          <p:cNvSpPr>
            <a:spLocks noGrp="1" noRot="1" noChangeAspect="1"/>
          </p:cNvSpPr>
          <p:nvPr>
            <p:ph type="sldImg"/>
          </p:nvPr>
        </p:nvSpPr>
        <p:spPr bwMode="auto">
          <a:noFill/>
          <a:ln>
            <a:solidFill>
              <a:srgbClr val="000000"/>
            </a:solidFill>
            <a:miter lim="800000"/>
            <a:headEnd/>
            <a:tailEnd/>
          </a:ln>
        </p:spPr>
      </p:sp>
      <p:sp>
        <p:nvSpPr>
          <p:cNvPr id="1536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kumimoji="1" lang="zh-CN" altLang="en-US" smtClean="0"/>
          </a:p>
        </p:txBody>
      </p:sp>
      <p:sp>
        <p:nvSpPr>
          <p:cNvPr id="15363" name="幻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D2AD5F2-96E8-46E4-881F-EE68524092C3}" type="slidenum">
              <a:rPr lang="zh-CN" altLang="en-US"/>
              <a:pPr fontAlgn="base">
                <a:spcBef>
                  <a:spcPct val="0"/>
                </a:spcBef>
                <a:spcAft>
                  <a:spcPct val="0"/>
                </a:spcAft>
                <a:defRPr/>
              </a:pPr>
              <a:t>1</a:t>
            </a:fld>
            <a:endParaRPr lang="en-US"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幻灯片图像占位符 1"/>
          <p:cNvSpPr>
            <a:spLocks noGrp="1" noRot="1" noChangeAspect="1"/>
          </p:cNvSpPr>
          <p:nvPr>
            <p:ph type="sldImg"/>
          </p:nvPr>
        </p:nvSpPr>
        <p:spPr bwMode="auto">
          <a:noFill/>
          <a:ln>
            <a:solidFill>
              <a:srgbClr val="000000"/>
            </a:solidFill>
            <a:miter lim="800000"/>
            <a:headEnd/>
            <a:tailEnd/>
          </a:ln>
        </p:spPr>
      </p:sp>
      <p:sp>
        <p:nvSpPr>
          <p:cNvPr id="1741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kumimoji="1" lang="en-US" altLang="zh-CN" smtClean="0"/>
              <a:t>A</a:t>
            </a:r>
            <a:r>
              <a:rPr kumimoji="1" lang="zh-CN" altLang="en-US" smtClean="0"/>
              <a:t>： </a:t>
            </a:r>
            <a:r>
              <a:rPr kumimoji="1" lang="en-US" altLang="zh-CN" smtClean="0"/>
              <a:t>computer</a:t>
            </a:r>
          </a:p>
          <a:p>
            <a:pPr eaLnBrk="1" hangingPunct="1">
              <a:spcBef>
                <a:spcPct val="0"/>
              </a:spcBef>
            </a:pPr>
            <a:r>
              <a:rPr kumimoji="1" lang="en-US" altLang="zh-CN" smtClean="0"/>
              <a:t>B</a:t>
            </a:r>
            <a:r>
              <a:rPr kumimoji="1" lang="zh-CN" altLang="en-US" smtClean="0"/>
              <a:t>：人</a:t>
            </a:r>
            <a:endParaRPr kumimoji="1" lang="en-US" altLang="zh-CN" smtClean="0"/>
          </a:p>
          <a:p>
            <a:pPr eaLnBrk="1" hangingPunct="1">
              <a:spcBef>
                <a:spcPct val="0"/>
              </a:spcBef>
            </a:pPr>
            <a:r>
              <a:rPr kumimoji="1" lang="en-US" altLang="zh-CN" smtClean="0"/>
              <a:t>C</a:t>
            </a:r>
            <a:r>
              <a:rPr kumimoji="1" lang="zh-CN" altLang="en-US" smtClean="0"/>
              <a:t>：测试者</a:t>
            </a:r>
          </a:p>
        </p:txBody>
      </p:sp>
      <p:sp>
        <p:nvSpPr>
          <p:cNvPr id="17411" name="幻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B612DCB-DF20-4805-AC7C-C5692D5836D2}" type="slidenum">
              <a:rPr kumimoji="1" lang="zh-CN" altLang="en-US"/>
              <a:pPr fontAlgn="base">
                <a:spcBef>
                  <a:spcPct val="0"/>
                </a:spcBef>
                <a:spcAft>
                  <a:spcPct val="0"/>
                </a:spcAft>
                <a:defRPr/>
              </a:pPr>
              <a:t>2</a:t>
            </a:fld>
            <a:endParaRPr kumimoji="1"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幻灯片图像占位符 1"/>
          <p:cNvSpPr>
            <a:spLocks noGrp="1" noRot="1" noChangeAspect="1" noTextEdit="1"/>
          </p:cNvSpPr>
          <p:nvPr>
            <p:ph type="sldImg"/>
          </p:nvPr>
        </p:nvSpPr>
        <p:spPr bwMode="auto">
          <a:noFill/>
          <a:ln>
            <a:solidFill>
              <a:srgbClr val="000000"/>
            </a:solidFill>
            <a:miter lim="800000"/>
            <a:headEnd/>
            <a:tailEnd/>
          </a:ln>
        </p:spPr>
      </p:sp>
      <p:sp>
        <p:nvSpPr>
          <p:cNvPr id="1945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945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1DA9351-CE14-421A-A3C0-7F446993549C}" type="slidenum">
              <a:rPr lang="en-US" altLang="zh-CN">
                <a:latin typeface="Arial" charset="0"/>
              </a:rPr>
              <a:pPr fontAlgn="base">
                <a:spcBef>
                  <a:spcPct val="0"/>
                </a:spcBef>
                <a:spcAft>
                  <a:spcPct val="0"/>
                </a:spcAft>
                <a:defRPr/>
              </a:pPr>
              <a:t>3</a:t>
            </a:fld>
            <a:endParaRPr lang="en-US" altLang="zh-CN">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幻灯片图像占位符 1"/>
          <p:cNvSpPr>
            <a:spLocks noGrp="1" noRot="1" noChangeAspect="1"/>
          </p:cNvSpPr>
          <p:nvPr>
            <p:ph type="sldImg"/>
          </p:nvPr>
        </p:nvSpPr>
        <p:spPr bwMode="auto">
          <a:noFill/>
          <a:ln>
            <a:solidFill>
              <a:srgbClr val="000000"/>
            </a:solidFill>
            <a:miter lim="800000"/>
            <a:headEnd/>
            <a:tailEnd/>
          </a:ln>
        </p:spPr>
      </p:sp>
      <p:sp>
        <p:nvSpPr>
          <p:cNvPr id="2457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zh-CN" smtClean="0"/>
              <a:t>Established</a:t>
            </a:r>
            <a:r>
              <a:rPr lang="zh-CN" altLang="en-US" smtClean="0"/>
              <a:t>完善成长的</a:t>
            </a:r>
          </a:p>
        </p:txBody>
      </p:sp>
      <p:sp>
        <p:nvSpPr>
          <p:cNvPr id="2457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FD7DD29-AFBB-402C-A0C1-FB5BA38978E7}" type="slidenum">
              <a:rPr lang="en-US" altLang="en-US">
                <a:ea typeface="宋体" charset="-122"/>
              </a:rPr>
              <a:pPr fontAlgn="base">
                <a:spcBef>
                  <a:spcPct val="0"/>
                </a:spcBef>
                <a:spcAft>
                  <a:spcPct val="0"/>
                </a:spcAft>
                <a:defRPr/>
              </a:pPr>
              <a:t>7</a:t>
            </a:fld>
            <a:endParaRPr lang="en-US" altLang="en-US">
              <a:ea typeface="宋体"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幻灯片图像占位符 1"/>
          <p:cNvSpPr>
            <a:spLocks noGrp="1" noRot="1" noChangeAspect="1"/>
          </p:cNvSpPr>
          <p:nvPr>
            <p:ph type="sldImg"/>
          </p:nvPr>
        </p:nvSpPr>
        <p:spPr bwMode="auto">
          <a:noFill/>
          <a:ln>
            <a:solidFill>
              <a:srgbClr val="000000"/>
            </a:solidFill>
            <a:miter lim="800000"/>
            <a:headEnd/>
            <a:tailEnd/>
          </a:ln>
        </p:spPr>
      </p:sp>
      <p:sp>
        <p:nvSpPr>
          <p:cNvPr id="2662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kumimoji="1" lang="zh-CN" altLang="en-US" smtClean="0"/>
          </a:p>
        </p:txBody>
      </p:sp>
      <p:sp>
        <p:nvSpPr>
          <p:cNvPr id="26627" name="幻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DD415D3-7B4B-4CF8-8888-34914D2C79A5}" type="slidenum">
              <a:rPr lang="zh-CN" altLang="en-US"/>
              <a:pPr fontAlgn="base">
                <a:spcBef>
                  <a:spcPct val="0"/>
                </a:spcBef>
                <a:spcAft>
                  <a:spcPct val="0"/>
                </a:spcAft>
                <a:defRPr/>
              </a:pPr>
              <a:t>8</a:t>
            </a:fld>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幻灯片图像占位符 1"/>
          <p:cNvSpPr>
            <a:spLocks noGrp="1" noRot="1" noChangeAspect="1" noTextEdit="1"/>
          </p:cNvSpPr>
          <p:nvPr>
            <p:ph type="sldImg"/>
          </p:nvPr>
        </p:nvSpPr>
        <p:spPr bwMode="auto">
          <a:noFill/>
          <a:ln>
            <a:solidFill>
              <a:srgbClr val="000000"/>
            </a:solidFill>
            <a:miter lim="800000"/>
            <a:headEnd/>
            <a:tailEnd/>
          </a:ln>
        </p:spPr>
      </p:sp>
      <p:sp>
        <p:nvSpPr>
          <p:cNvPr id="3072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en-US" smtClean="0"/>
              <a:t>研究从关键词检索开始，发现问题，用户能够的到信息，但是，要付出很多劳动，还有很多时候是失败。</a:t>
            </a:r>
            <a:endParaRPr lang="en-US" altLang="zh-CN" smtClean="0"/>
          </a:p>
          <a:p>
            <a:pPr eaLnBrk="1" hangingPunct="1">
              <a:spcBef>
                <a:spcPct val="0"/>
              </a:spcBef>
            </a:pPr>
            <a:r>
              <a:rPr lang="zh-CN" altLang="en-US" smtClean="0"/>
              <a:t>引发思考，到来新一代搜索引擎：语义搜索</a:t>
            </a:r>
          </a:p>
        </p:txBody>
      </p:sp>
      <p:sp>
        <p:nvSpPr>
          <p:cNvPr id="30723"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EBF5B69-3A4B-49E8-ACC5-18FEC6F90AA1}" type="slidenum">
              <a:rPr lang="zh-CN" altLang="en-US"/>
              <a:pPr fontAlgn="base">
                <a:spcBef>
                  <a:spcPct val="0"/>
                </a:spcBef>
                <a:spcAft>
                  <a:spcPct val="0"/>
                </a:spcAft>
                <a:defRPr/>
              </a:pPr>
              <a:t>11</a:t>
            </a:fld>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幻灯片图像占位符 1"/>
          <p:cNvSpPr>
            <a:spLocks noGrp="1" noRot="1" noChangeAspect="1" noTextEdit="1"/>
          </p:cNvSpPr>
          <p:nvPr>
            <p:ph type="sldImg"/>
          </p:nvPr>
        </p:nvSpPr>
        <p:spPr bwMode="auto">
          <a:noFill/>
          <a:ln>
            <a:solidFill>
              <a:srgbClr val="000000"/>
            </a:solidFill>
            <a:miter lim="800000"/>
            <a:headEnd/>
            <a:tailEnd/>
          </a:ln>
        </p:spPr>
      </p:sp>
      <p:sp>
        <p:nvSpPr>
          <p:cNvPr id="3277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en-US" smtClean="0">
                <a:latin typeface="Arial" charset="0"/>
              </a:rPr>
              <a:t>我们最终的目的是使得任何人，在任何地点，用最自然的方式，高效快速地得到信息。</a:t>
            </a:r>
            <a:endParaRPr lang="en-CA" altLang="zh-CN" smtClean="0">
              <a:latin typeface="Arial" charset="0"/>
            </a:endParaRPr>
          </a:p>
          <a:p>
            <a:pPr eaLnBrk="1" hangingPunct="1">
              <a:spcBef>
                <a:spcPct val="0"/>
              </a:spcBef>
            </a:pPr>
            <a:endParaRPr lang="en-CA" altLang="zh-CN" smtClean="0">
              <a:latin typeface="Arial" charset="0"/>
            </a:endParaRPr>
          </a:p>
          <a:p>
            <a:pPr eaLnBrk="1" hangingPunct="1">
              <a:spcBef>
                <a:spcPct val="0"/>
              </a:spcBef>
            </a:pPr>
            <a:r>
              <a:rPr lang="en-CA" altLang="zh-CN" smtClean="0">
                <a:latin typeface="Arial" charset="0"/>
              </a:rPr>
              <a:t>We hope people can access internet with one agent not several vertical search engines,</a:t>
            </a:r>
          </a:p>
          <a:p>
            <a:pPr eaLnBrk="1" hangingPunct="1">
              <a:spcBef>
                <a:spcPct val="0"/>
              </a:spcBef>
            </a:pPr>
            <a:r>
              <a:rPr lang="en-CA" altLang="zh-CN" smtClean="0">
                <a:latin typeface="Arial" charset="0"/>
              </a:rPr>
              <a:t>Get answer directly, don’t need to click url many time to reach the answer,</a:t>
            </a:r>
          </a:p>
          <a:p>
            <a:pPr eaLnBrk="1" hangingPunct="1">
              <a:spcBef>
                <a:spcPct val="0"/>
              </a:spcBef>
            </a:pPr>
            <a:r>
              <a:rPr lang="en-CA" altLang="zh-CN" smtClean="0">
                <a:latin typeface="Arial" charset="0"/>
              </a:rPr>
              <a:t>Don’t need to select best answer from many similar answers.</a:t>
            </a:r>
          </a:p>
          <a:p>
            <a:pPr eaLnBrk="1" hangingPunct="1">
              <a:spcBef>
                <a:spcPct val="0"/>
              </a:spcBef>
            </a:pPr>
            <a:endParaRPr lang="en-CA" altLang="zh-CN" smtClean="0">
              <a:latin typeface="Arial" charset="0"/>
            </a:endParaRPr>
          </a:p>
          <a:p>
            <a:pPr eaLnBrk="1" hangingPunct="1">
              <a:spcBef>
                <a:spcPct val="0"/>
              </a:spcBef>
            </a:pPr>
            <a:endParaRPr lang="en-CA" altLang="zh-CN" smtClean="0">
              <a:latin typeface="Arial" charset="0"/>
            </a:endParaRPr>
          </a:p>
          <a:p>
            <a:pPr eaLnBrk="1" hangingPunct="1">
              <a:spcBef>
                <a:spcPct val="0"/>
              </a:spcBef>
            </a:pPr>
            <a:r>
              <a:rPr lang="en-CA" altLang="zh-CN" smtClean="0">
                <a:latin typeface="Arial" charset="0"/>
              </a:rPr>
              <a:t>we are developing a Q&amp;A based internet information acquisition platform called QAnswer.</a:t>
            </a:r>
          </a:p>
          <a:p>
            <a:pPr eaLnBrk="1" hangingPunct="1">
              <a:spcBef>
                <a:spcPct val="0"/>
              </a:spcBef>
            </a:pPr>
            <a:endParaRPr lang="en-CA" altLang="zh-CN" smtClean="0">
              <a:latin typeface="Arial" charset="0"/>
            </a:endParaRPr>
          </a:p>
          <a:p>
            <a:pPr eaLnBrk="1" hangingPunct="1">
              <a:spcBef>
                <a:spcPct val="0"/>
              </a:spcBef>
            </a:pPr>
            <a:r>
              <a:rPr lang="en-CA" altLang="zh-CN" smtClean="0">
                <a:latin typeface="Arial" charset="0"/>
              </a:rPr>
              <a:t>Currently, search engines, such as Google, all push the task of data mining back to users. The process of a web search is an interactive process repeating as shown in the picture: the user has to analyze pages to find the information needed and, often, requires better keywords to repeat the search.</a:t>
            </a:r>
            <a:endParaRPr lang="en-US" altLang="zh-CN" smtClean="0">
              <a:latin typeface="Arial" charset="0"/>
            </a:endParaRPr>
          </a:p>
          <a:p>
            <a:pPr eaLnBrk="1" hangingPunct="1">
              <a:spcBef>
                <a:spcPct val="0"/>
              </a:spcBef>
            </a:pPr>
            <a:r>
              <a:rPr lang="en-CA" altLang="zh-CN" smtClean="0">
                <a:latin typeface="Arial" charset="0"/>
              </a:rPr>
              <a:t>We hope search engine be able to provide direct answers. Such a system is possible as demonstrated in our QUANTA system as shown in the picture. </a:t>
            </a:r>
          </a:p>
          <a:p>
            <a:pPr eaLnBrk="1" hangingPunct="1">
              <a:spcBef>
                <a:spcPct val="0"/>
              </a:spcBef>
            </a:pPr>
            <a:endParaRPr lang="en-US" altLang="zh-CN" smtClean="0">
              <a:solidFill>
                <a:srgbClr val="FF0000"/>
              </a:solidFill>
              <a:latin typeface="Arial" charset="0"/>
            </a:endParaRPr>
          </a:p>
          <a:p>
            <a:pPr eaLnBrk="1" hangingPunct="1">
              <a:spcBef>
                <a:spcPct val="0"/>
              </a:spcBef>
            </a:pPr>
            <a:r>
              <a:rPr lang="en-US" altLang="zh-CN" smtClean="0">
                <a:solidFill>
                  <a:srgbClr val="FF0000"/>
                </a:solidFill>
                <a:latin typeface="Arial" charset="0"/>
              </a:rPr>
              <a:t>sophisticated and tidy answers</a:t>
            </a:r>
            <a:r>
              <a:rPr lang="zh-CN" altLang="en-US" smtClean="0">
                <a:solidFill>
                  <a:srgbClr val="FF0000"/>
                </a:solidFill>
                <a:latin typeface="Arial" charset="0"/>
              </a:rPr>
              <a:t>复杂、整洁的答案</a:t>
            </a:r>
            <a:endParaRPr lang="zh-CN" altLang="en-US" smtClean="0">
              <a:latin typeface="Arial" charset="0"/>
            </a:endParaRPr>
          </a:p>
        </p:txBody>
      </p:sp>
      <p:sp>
        <p:nvSpPr>
          <p:cNvPr id="3277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283C199-9AF3-4CBA-892F-581C29464635}" type="slidenum">
              <a:rPr lang="zh-CN" altLang="en-US">
                <a:latin typeface="Arial" charset="0"/>
              </a:rPr>
              <a:pPr fontAlgn="base">
                <a:spcBef>
                  <a:spcPct val="0"/>
                </a:spcBef>
                <a:spcAft>
                  <a:spcPct val="0"/>
                </a:spcAft>
                <a:defRPr/>
              </a:pPr>
              <a:t>12</a:t>
            </a:fld>
            <a:endParaRPr lang="en-US" altLang="zh-CN">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幻灯片图像占位符 1"/>
          <p:cNvSpPr>
            <a:spLocks noGrp="1" noRot="1" noChangeAspect="1"/>
          </p:cNvSpPr>
          <p:nvPr>
            <p:ph type="sldImg"/>
          </p:nvPr>
        </p:nvSpPr>
        <p:spPr bwMode="auto">
          <a:noFill/>
          <a:ln>
            <a:solidFill>
              <a:srgbClr val="000000"/>
            </a:solidFill>
            <a:miter lim="800000"/>
            <a:headEnd/>
            <a:tailEnd/>
          </a:ln>
        </p:spPr>
      </p:sp>
      <p:sp>
        <p:nvSpPr>
          <p:cNvPr id="3481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en-US" smtClean="0"/>
              <a:t>下边就我们自己的研发经历，再回顾一下</a:t>
            </a:r>
            <a:r>
              <a:rPr lang="en-US" altLang="zh-CN" smtClean="0"/>
              <a:t>QA</a:t>
            </a:r>
            <a:r>
              <a:rPr lang="zh-CN" altLang="en-US" smtClean="0"/>
              <a:t>系统，随着大环境，包括各种技术，数据，网络，计算机等等方面的发展，所发生的变化。</a:t>
            </a:r>
            <a:endParaRPr lang="en-US" altLang="zh-CN" smtClean="0"/>
          </a:p>
          <a:p>
            <a:pPr eaLnBrk="1" hangingPunct="1">
              <a:spcBef>
                <a:spcPct val="0"/>
              </a:spcBef>
            </a:pPr>
            <a:r>
              <a:rPr lang="zh-CN" altLang="en-US" smtClean="0"/>
              <a:t>当然，也包括了我们自己的心得</a:t>
            </a:r>
            <a:endParaRPr lang="en-US" altLang="zh-CN" smtClean="0"/>
          </a:p>
          <a:p>
            <a:pPr eaLnBrk="1" hangingPunct="1">
              <a:spcBef>
                <a:spcPct val="0"/>
              </a:spcBef>
            </a:pPr>
            <a:endParaRPr lang="en-US" altLang="zh-CN" smtClean="0"/>
          </a:p>
          <a:p>
            <a:pPr eaLnBrk="1" hangingPunct="1">
              <a:spcBef>
                <a:spcPct val="0"/>
              </a:spcBef>
            </a:pPr>
            <a:r>
              <a:rPr lang="zh-CN" altLang="en-US" smtClean="0"/>
              <a:t>第一个阶段，当然还是延续最原始的</a:t>
            </a:r>
            <a:r>
              <a:rPr lang="en-US" altLang="zh-CN" smtClean="0"/>
              <a:t>QA</a:t>
            </a:r>
            <a:r>
              <a:rPr lang="zh-CN" altLang="en-US" smtClean="0"/>
              <a:t>，回答事实性问题，因为，那是国际评测</a:t>
            </a:r>
            <a:r>
              <a:rPr lang="en-US" altLang="zh-CN" smtClean="0"/>
              <a:t>TREC</a:t>
            </a:r>
            <a:r>
              <a:rPr lang="zh-CN" altLang="en-US" smtClean="0"/>
              <a:t>的内容，也是当时，国际上衡量技术的标准</a:t>
            </a:r>
            <a:endParaRPr lang="en-US" altLang="zh-CN" smtClean="0"/>
          </a:p>
          <a:p>
            <a:pPr eaLnBrk="1" hangingPunct="1">
              <a:spcBef>
                <a:spcPct val="0"/>
              </a:spcBef>
            </a:pPr>
            <a:r>
              <a:rPr lang="zh-CN" altLang="en-US" smtClean="0"/>
              <a:t>我们开发的系统，主要是依赖于通用搜索引擎，当时是</a:t>
            </a:r>
            <a:r>
              <a:rPr lang="en-US" altLang="zh-CN" smtClean="0"/>
              <a:t>Google</a:t>
            </a:r>
            <a:r>
              <a:rPr lang="zh-CN" altLang="en-US" smtClean="0"/>
              <a:t>。</a:t>
            </a:r>
            <a:endParaRPr lang="en-US" altLang="zh-CN" smtClean="0"/>
          </a:p>
          <a:p>
            <a:pPr eaLnBrk="1" hangingPunct="1">
              <a:spcBef>
                <a:spcPct val="0"/>
              </a:spcBef>
            </a:pPr>
            <a:r>
              <a:rPr lang="zh-CN" altLang="en-US" smtClean="0"/>
              <a:t>不谦虚地说，到</a:t>
            </a:r>
            <a:r>
              <a:rPr lang="en-US" altLang="zh-CN" smtClean="0"/>
              <a:t>2009</a:t>
            </a:r>
            <a:r>
              <a:rPr lang="zh-CN" altLang="en-US" smtClean="0"/>
              <a:t>年时，基本上达到了上线，也就是说，</a:t>
            </a:r>
            <a:r>
              <a:rPr lang="en-US" altLang="zh-CN" smtClean="0"/>
              <a:t>Google</a:t>
            </a:r>
            <a:r>
              <a:rPr lang="zh-CN" altLang="en-US" smtClean="0"/>
              <a:t>能找到的，并在返回前列，（前 </a:t>
            </a:r>
            <a:r>
              <a:rPr lang="en-US" altLang="zh-CN" smtClean="0"/>
              <a:t>200</a:t>
            </a:r>
            <a:r>
              <a:rPr lang="zh-CN" altLang="en-US" smtClean="0"/>
              <a:t>）中的信息我们都能够挖掘出来，返回给用户。</a:t>
            </a:r>
            <a:endParaRPr lang="en-US" altLang="zh-CN" smtClean="0"/>
          </a:p>
          <a:p>
            <a:pPr eaLnBrk="1" hangingPunct="1">
              <a:spcBef>
                <a:spcPct val="0"/>
              </a:spcBef>
            </a:pPr>
            <a:r>
              <a:rPr lang="zh-CN" altLang="en-US" smtClean="0"/>
              <a:t>实际上我们是做了一个重排序。</a:t>
            </a:r>
          </a:p>
        </p:txBody>
      </p:sp>
      <p:sp>
        <p:nvSpPr>
          <p:cNvPr id="3481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3D15C94-4B69-446D-95C9-55C189808500}" type="slidenum">
              <a:rPr lang="zh-CN" altLang="en-US"/>
              <a:pPr fontAlgn="base">
                <a:spcBef>
                  <a:spcPct val="0"/>
                </a:spcBef>
                <a:spcAft>
                  <a:spcPct val="0"/>
                </a:spcAft>
                <a:defRPr/>
              </a:pPr>
              <a:t>13</a:t>
            </a:fld>
            <a:endParaRPr lang="en-US"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幻灯片图像占位符 1"/>
          <p:cNvSpPr>
            <a:spLocks noGrp="1" noRot="1" noChangeAspect="1" noTextEdit="1"/>
          </p:cNvSpPr>
          <p:nvPr>
            <p:ph type="sldImg"/>
          </p:nvPr>
        </p:nvSpPr>
        <p:spPr bwMode="auto">
          <a:noFill/>
          <a:ln>
            <a:solidFill>
              <a:srgbClr val="000000"/>
            </a:solidFill>
            <a:miter lim="800000"/>
            <a:headEnd/>
            <a:tailEnd/>
          </a:ln>
        </p:spPr>
      </p:sp>
      <p:sp>
        <p:nvSpPr>
          <p:cNvPr id="3686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zh-CN" smtClean="0">
                <a:latin typeface="Arial" charset="0"/>
              </a:rPr>
              <a:t>This is the sketch map of Information distance theory. Based on the Kolmogorov complexity theory, information distance family consists of various distance measures, and we have done a lot of work on this. </a:t>
            </a:r>
            <a:endParaRPr lang="zh-CN" altLang="en-US" smtClean="0">
              <a:latin typeface="Arial" charset="0"/>
            </a:endParaRPr>
          </a:p>
        </p:txBody>
      </p:sp>
      <p:sp>
        <p:nvSpPr>
          <p:cNvPr id="3686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E38AAA5-62CC-464C-ADA0-C4B74C0BF357}" type="slidenum">
              <a:rPr lang="en-US" altLang="zh-CN">
                <a:latin typeface="Arial" charset="0"/>
              </a:rPr>
              <a:pPr fontAlgn="base">
                <a:spcBef>
                  <a:spcPct val="0"/>
                </a:spcBef>
                <a:spcAft>
                  <a:spcPct val="0"/>
                </a:spcAft>
                <a:defRPr/>
              </a:pPr>
              <a:t>14</a:t>
            </a:fld>
            <a:endParaRPr lang="en-US" altLang="zh-CN">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幻灯片图像占位符 1"/>
          <p:cNvSpPr>
            <a:spLocks noGrp="1" noRot="1" noChangeAspect="1"/>
          </p:cNvSpPr>
          <p:nvPr>
            <p:ph type="sldImg"/>
          </p:nvPr>
        </p:nvSpPr>
        <p:spPr bwMode="auto">
          <a:noFill/>
          <a:ln>
            <a:solidFill>
              <a:srgbClr val="000000"/>
            </a:solidFill>
            <a:miter lim="800000"/>
            <a:headEnd/>
            <a:tailEnd/>
          </a:ln>
        </p:spPr>
      </p:sp>
      <p:sp>
        <p:nvSpPr>
          <p:cNvPr id="3891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en-US" smtClean="0"/>
              <a:t>这篇论文进入了</a:t>
            </a:r>
            <a:r>
              <a:rPr lang="en-US" altLang="zh-CN" smtClean="0"/>
              <a:t>finalist</a:t>
            </a:r>
            <a:r>
              <a:rPr lang="zh-CN" altLang="en-US" smtClean="0"/>
              <a:t>，</a:t>
            </a:r>
          </a:p>
        </p:txBody>
      </p:sp>
      <p:sp>
        <p:nvSpPr>
          <p:cNvPr id="3891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C52E0FF-92F8-4B6C-819A-3F41A1CCB642}" type="slidenum">
              <a:rPr lang="en-US" altLang="zh-CN"/>
              <a:pPr fontAlgn="base">
                <a:spcBef>
                  <a:spcPct val="0"/>
                </a:spcBef>
                <a:spcAft>
                  <a:spcPct val="0"/>
                </a:spcAft>
                <a:defRPr/>
              </a:pPr>
              <a:t>15</a:t>
            </a:fld>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幻灯片图像占位符 1"/>
          <p:cNvSpPr>
            <a:spLocks noGrp="1" noRot="1" noChangeAspect="1"/>
          </p:cNvSpPr>
          <p:nvPr>
            <p:ph type="sldImg"/>
          </p:nvPr>
        </p:nvSpPr>
        <p:spPr bwMode="auto">
          <a:noFill/>
          <a:ln>
            <a:solidFill>
              <a:srgbClr val="000000"/>
            </a:solidFill>
            <a:miter lim="800000"/>
            <a:headEnd/>
            <a:tailEnd/>
          </a:ln>
        </p:spPr>
      </p:sp>
      <p:sp>
        <p:nvSpPr>
          <p:cNvPr id="4198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kumimoji="1" lang="en-US" altLang="zh-CN" smtClean="0"/>
              <a:t>Abundant</a:t>
            </a:r>
            <a:r>
              <a:rPr kumimoji="1" lang="zh-CN" altLang="en-US" smtClean="0"/>
              <a:t>丰富的</a:t>
            </a:r>
            <a:endParaRPr lang="zh-CN" altLang="en-US" smtClean="0"/>
          </a:p>
        </p:txBody>
      </p:sp>
      <p:sp>
        <p:nvSpPr>
          <p:cNvPr id="4198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BB91D56-232D-4DAD-A83F-0623FFA29198}" type="slidenum">
              <a:rPr kumimoji="1" lang="zh-CN" altLang="en-US"/>
              <a:pPr fontAlgn="base">
                <a:spcBef>
                  <a:spcPct val="0"/>
                </a:spcBef>
                <a:spcAft>
                  <a:spcPct val="0"/>
                </a:spcAft>
                <a:defRPr/>
              </a:pPr>
              <a:t>17</a:t>
            </a:fld>
            <a:endParaRPr kumimoji="1"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幻灯片图像占位符 1"/>
          <p:cNvSpPr>
            <a:spLocks noGrp="1" noRot="1" noChangeAspect="1"/>
          </p:cNvSpPr>
          <p:nvPr>
            <p:ph type="sldImg"/>
          </p:nvPr>
        </p:nvSpPr>
        <p:spPr bwMode="auto">
          <a:noFill/>
          <a:ln>
            <a:solidFill>
              <a:srgbClr val="000000"/>
            </a:solidFill>
            <a:miter lim="800000"/>
            <a:headEnd/>
            <a:tailEnd/>
          </a:ln>
        </p:spPr>
      </p:sp>
      <p:sp>
        <p:nvSpPr>
          <p:cNvPr id="4403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en-US" smtClean="0"/>
              <a:t>随后我们就发现，</a:t>
            </a:r>
            <a:r>
              <a:rPr lang="en-US" altLang="zh-CN" smtClean="0"/>
              <a:t>70%</a:t>
            </a:r>
            <a:r>
              <a:rPr lang="zh-CN" altLang="en-US" smtClean="0"/>
              <a:t>是上限，而且，事实性问题不是大众所关心的，怎么做也就是做个玩具。</a:t>
            </a:r>
            <a:endParaRPr lang="en-US" altLang="zh-CN" smtClean="0"/>
          </a:p>
          <a:p>
            <a:pPr eaLnBrk="1" hangingPunct="1">
              <a:spcBef>
                <a:spcPct val="0"/>
              </a:spcBef>
            </a:pPr>
            <a:r>
              <a:rPr lang="zh-CN" altLang="en-US" smtClean="0"/>
              <a:t>因此，我们将问题类型从事实性转向复杂问题，即</a:t>
            </a:r>
            <a:r>
              <a:rPr lang="en-US" altLang="zh-CN" smtClean="0"/>
              <a:t>why</a:t>
            </a:r>
            <a:r>
              <a:rPr lang="zh-CN" altLang="en-US" smtClean="0"/>
              <a:t>，</a:t>
            </a:r>
            <a:r>
              <a:rPr lang="en-US" altLang="zh-CN" smtClean="0"/>
              <a:t>how</a:t>
            </a:r>
            <a:r>
              <a:rPr lang="zh-CN" altLang="en-US" smtClean="0"/>
              <a:t>问题，并且加入了中文内容，开发了“趣答”系统，主要数据来源是社区问答平台</a:t>
            </a:r>
            <a:endParaRPr lang="en-US" altLang="zh-CN" smtClean="0"/>
          </a:p>
          <a:p>
            <a:pPr eaLnBrk="1" hangingPunct="1">
              <a:spcBef>
                <a:spcPct val="0"/>
              </a:spcBef>
            </a:pPr>
            <a:endParaRPr lang="zh-CN" altLang="en-US" smtClean="0"/>
          </a:p>
        </p:txBody>
      </p:sp>
      <p:sp>
        <p:nvSpPr>
          <p:cNvPr id="440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D3910D0-1F61-4BE4-BFFD-17E08D7D23F5}" type="slidenum">
              <a:rPr lang="zh-CN" altLang="en-US"/>
              <a:pPr fontAlgn="base">
                <a:spcBef>
                  <a:spcPct val="0"/>
                </a:spcBef>
                <a:spcAft>
                  <a:spcPct val="0"/>
                </a:spcAft>
                <a:defRPr/>
              </a:pPr>
              <a:t>18</a:t>
            </a:fld>
            <a:endParaRPr lang="en-US"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幻灯片图像占位符 1"/>
          <p:cNvSpPr>
            <a:spLocks noGrp="1" noRot="1" noChangeAspect="1"/>
          </p:cNvSpPr>
          <p:nvPr>
            <p:ph type="sldImg"/>
          </p:nvPr>
        </p:nvSpPr>
        <p:spPr bwMode="auto">
          <a:noFill/>
          <a:ln>
            <a:solidFill>
              <a:srgbClr val="000000"/>
            </a:solidFill>
            <a:miter lim="800000"/>
            <a:headEnd/>
            <a:tailEnd/>
          </a:ln>
        </p:spPr>
      </p:sp>
      <p:sp>
        <p:nvSpPr>
          <p:cNvPr id="4608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en-US" smtClean="0"/>
              <a:t>进一步，有综合了其他的一些资源，有了现在的版本，得到了业界的认可。</a:t>
            </a:r>
            <a:endParaRPr lang="en-US" altLang="zh-CN" smtClean="0"/>
          </a:p>
        </p:txBody>
      </p:sp>
      <p:sp>
        <p:nvSpPr>
          <p:cNvPr id="46083"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C954A54-687D-4E70-9044-F9A8F98A2143}" type="slidenum">
              <a:rPr lang="zh-CN" altLang="en-US"/>
              <a:pPr fontAlgn="base">
                <a:spcBef>
                  <a:spcPct val="0"/>
                </a:spcBef>
                <a:spcAft>
                  <a:spcPct val="0"/>
                </a:spcAft>
                <a:defRPr/>
              </a:pPr>
              <a:t>19</a:t>
            </a:fld>
            <a:endParaRPr lang="en-US"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幻灯片图像占位符 1"/>
          <p:cNvSpPr>
            <a:spLocks noGrp="1" noRot="1" noChangeAspect="1"/>
          </p:cNvSpPr>
          <p:nvPr>
            <p:ph type="sldImg"/>
          </p:nvPr>
        </p:nvSpPr>
        <p:spPr bwMode="auto">
          <a:noFill/>
          <a:ln>
            <a:solidFill>
              <a:srgbClr val="000000"/>
            </a:solidFill>
            <a:miter lim="800000"/>
            <a:headEnd/>
            <a:tailEnd/>
          </a:ln>
        </p:spPr>
      </p:sp>
      <p:sp>
        <p:nvSpPr>
          <p:cNvPr id="4915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en-US" smtClean="0"/>
              <a:t>这是一个美的未来厨房的系统设计的例子，也是一个上个星期（</a:t>
            </a:r>
            <a:r>
              <a:rPr lang="en-US" altLang="zh-CN" smtClean="0"/>
              <a:t>2017.3.8</a:t>
            </a:r>
            <a:r>
              <a:rPr lang="zh-CN" altLang="en-US" smtClean="0"/>
              <a:t>）刚刚发布的概念产品。</a:t>
            </a:r>
            <a:endParaRPr lang="en-US" altLang="zh-CN" smtClean="0"/>
          </a:p>
          <a:p>
            <a:pPr eaLnBrk="1" hangingPunct="1">
              <a:spcBef>
                <a:spcPct val="0"/>
              </a:spcBef>
            </a:pPr>
            <a:r>
              <a:rPr lang="zh-CN" altLang="en-US" smtClean="0"/>
              <a:t>机器人（</a:t>
            </a:r>
            <a:r>
              <a:rPr lang="en-US" altLang="zh-CN" smtClean="0"/>
              <a:t>agent</a:t>
            </a:r>
            <a:r>
              <a:rPr lang="zh-CN" altLang="en-US" smtClean="0"/>
              <a:t>）可以根据主人来客的人数，人员成分，时间，季节等等因素，利用组合优化的方法推荐菜单。</a:t>
            </a:r>
            <a:endParaRPr lang="en-US" altLang="zh-CN" smtClean="0"/>
          </a:p>
          <a:p>
            <a:pPr eaLnBrk="1" hangingPunct="1">
              <a:spcBef>
                <a:spcPct val="0"/>
              </a:spcBef>
            </a:pPr>
            <a:r>
              <a:rPr lang="zh-CN" altLang="en-US" smtClean="0"/>
              <a:t>然后，根据家里已有的素材，提供实品店或者电商等渠道所需要的采购单子，或直接推荐电商的采购界面，直至下单步骤之前（下单一个功能应该是人完成的，以免发生错误）</a:t>
            </a:r>
            <a:endParaRPr lang="en-US" altLang="zh-CN" smtClean="0"/>
          </a:p>
          <a:p>
            <a:pPr eaLnBrk="1" hangingPunct="1">
              <a:spcBef>
                <a:spcPct val="0"/>
              </a:spcBef>
            </a:pPr>
            <a:r>
              <a:rPr lang="zh-CN" altLang="en-US" smtClean="0"/>
              <a:t>同时，</a:t>
            </a:r>
            <a:r>
              <a:rPr lang="en-US" altLang="zh-CN" smtClean="0"/>
              <a:t>agent</a:t>
            </a:r>
            <a:r>
              <a:rPr lang="zh-CN" altLang="en-US" smtClean="0"/>
              <a:t>还有义务根据菜单，为主人制定制作计划，例如操作的顺序，以及，根据制作秘籍通过语音交互，指导主人完成菜品制作</a:t>
            </a:r>
            <a:endParaRPr lang="en-US" altLang="zh-CN" smtClean="0"/>
          </a:p>
          <a:p>
            <a:pPr eaLnBrk="1" hangingPunct="1">
              <a:spcBef>
                <a:spcPct val="0"/>
              </a:spcBef>
            </a:pPr>
            <a:endParaRPr lang="en-US" altLang="zh-CN" smtClean="0"/>
          </a:p>
          <a:p>
            <a:pPr eaLnBrk="1" hangingPunct="1">
              <a:spcBef>
                <a:spcPct val="0"/>
              </a:spcBef>
            </a:pPr>
            <a:r>
              <a:rPr lang="zh-CN" altLang="en-US" smtClean="0"/>
              <a:t>这是一个我们协助完成的项目，与斯伦贝谢的复杂不确定性推理还有一定程度的区别。</a:t>
            </a:r>
            <a:endParaRPr lang="en-US" altLang="zh-CN" smtClean="0"/>
          </a:p>
          <a:p>
            <a:pPr eaLnBrk="1" hangingPunct="1">
              <a:spcBef>
                <a:spcPct val="0"/>
              </a:spcBef>
            </a:pPr>
            <a:r>
              <a:rPr lang="zh-CN" altLang="en-US" smtClean="0"/>
              <a:t>这也是一个</a:t>
            </a:r>
            <a:r>
              <a:rPr lang="en-US" altLang="zh-CN" smtClean="0"/>
              <a:t>AI</a:t>
            </a:r>
            <a:r>
              <a:rPr lang="zh-CN" altLang="en-US" smtClean="0"/>
              <a:t>的分支，抱歉没有特别的关注，</a:t>
            </a:r>
            <a:endParaRPr lang="en-US" altLang="zh-CN" smtClean="0"/>
          </a:p>
          <a:p>
            <a:pPr eaLnBrk="1" hangingPunct="1">
              <a:spcBef>
                <a:spcPct val="0"/>
              </a:spcBef>
            </a:pPr>
            <a:endParaRPr lang="en-US" altLang="zh-CN" smtClean="0"/>
          </a:p>
          <a:p>
            <a:pPr eaLnBrk="1" hangingPunct="1">
              <a:spcBef>
                <a:spcPct val="0"/>
              </a:spcBef>
            </a:pPr>
            <a:r>
              <a:rPr lang="zh-CN" altLang="en-US" smtClean="0"/>
              <a:t>厨房</a:t>
            </a:r>
            <a:r>
              <a:rPr lang="en-US" altLang="zh-CN" smtClean="0"/>
              <a:t>kitchen</a:t>
            </a:r>
          </a:p>
          <a:p>
            <a:pPr eaLnBrk="1" hangingPunct="1">
              <a:spcBef>
                <a:spcPct val="0"/>
              </a:spcBef>
            </a:pPr>
            <a:r>
              <a:rPr lang="en-US" altLang="zh-CN" smtClean="0"/>
              <a:t>The scenario is in kitchen</a:t>
            </a:r>
          </a:p>
          <a:p>
            <a:pPr eaLnBrk="1" hangingPunct="1">
              <a:spcBef>
                <a:spcPct val="0"/>
              </a:spcBef>
            </a:pPr>
            <a:r>
              <a:rPr lang="en-US" altLang="zh-CN" smtClean="0"/>
              <a:t>There is a bot in the kitchen, who will help the master to do anything happened or maybe concerned with kitchen. </a:t>
            </a:r>
          </a:p>
          <a:p>
            <a:pPr eaLnBrk="1" hangingPunct="1">
              <a:spcBef>
                <a:spcPct val="0"/>
              </a:spcBef>
            </a:pPr>
            <a:r>
              <a:rPr lang="en-US" altLang="zh-CN" smtClean="0"/>
              <a:t>The master that is the user of the system comes into to the kitichen.</a:t>
            </a:r>
          </a:p>
          <a:p>
            <a:pPr eaLnBrk="1" hangingPunct="1">
              <a:spcBef>
                <a:spcPct val="0"/>
              </a:spcBef>
            </a:pPr>
            <a:r>
              <a:rPr lang="en-US" altLang="zh-CN" smtClean="0"/>
              <a:t>She tell the bot that some guests will come for the dinner in the week end.</a:t>
            </a:r>
          </a:p>
          <a:p>
            <a:pPr eaLnBrk="1" hangingPunct="1">
              <a:spcBef>
                <a:spcPct val="0"/>
              </a:spcBef>
            </a:pPr>
            <a:r>
              <a:rPr lang="en-US" altLang="zh-CN" smtClean="0"/>
              <a:t>And ask the bot recommend menu for the dinner party.</a:t>
            </a:r>
          </a:p>
          <a:p>
            <a:pPr eaLnBrk="1" hangingPunct="1">
              <a:spcBef>
                <a:spcPct val="0"/>
              </a:spcBef>
            </a:pPr>
            <a:r>
              <a:rPr lang="en-US" altLang="zh-CN" smtClean="0"/>
              <a:t>She have to tell the bot how many and what kind of people will come.</a:t>
            </a:r>
          </a:p>
          <a:p>
            <a:pPr eaLnBrk="1" hangingPunct="1">
              <a:spcBef>
                <a:spcPct val="0"/>
              </a:spcBef>
            </a:pPr>
            <a:r>
              <a:rPr lang="en-US" altLang="zh-CN" smtClean="0"/>
              <a:t>Then bot will make a menu according to some constrains such as characters of the guests, season, Cooking materials which are already in home.</a:t>
            </a:r>
          </a:p>
          <a:p>
            <a:pPr eaLnBrk="1" hangingPunct="1">
              <a:spcBef>
                <a:spcPct val="0"/>
              </a:spcBef>
            </a:pPr>
            <a:r>
              <a:rPr lang="en-US" altLang="zh-CN" smtClean="0"/>
              <a:t>Menu could be changed with conversation.</a:t>
            </a:r>
          </a:p>
          <a:p>
            <a:pPr eaLnBrk="1" hangingPunct="1">
              <a:spcBef>
                <a:spcPct val="0"/>
              </a:spcBef>
            </a:pPr>
            <a:r>
              <a:rPr lang="en-US" altLang="zh-CN" smtClean="0"/>
              <a:t>After determining the menu, we will go to shopping area, there will be several plans and system will content to e-commercial company directly,</a:t>
            </a:r>
          </a:p>
          <a:p>
            <a:pPr eaLnBrk="1" hangingPunct="1">
              <a:spcBef>
                <a:spcPct val="0"/>
              </a:spcBef>
            </a:pPr>
            <a:r>
              <a:rPr lang="en-US" altLang="zh-CN" smtClean="0"/>
              <a:t>At the day of the party, bot will help for the cooking.</a:t>
            </a:r>
          </a:p>
          <a:p>
            <a:pPr eaLnBrk="1" hangingPunct="1">
              <a:spcBef>
                <a:spcPct val="0"/>
              </a:spcBef>
            </a:pPr>
            <a:r>
              <a:rPr lang="en-US" altLang="zh-CN" smtClean="0"/>
              <a:t>Tell you the recipe, the schedule of the special dish</a:t>
            </a:r>
          </a:p>
          <a:p>
            <a:pPr eaLnBrk="1" hangingPunct="1">
              <a:spcBef>
                <a:spcPct val="0"/>
              </a:spcBef>
            </a:pPr>
            <a:r>
              <a:rPr lang="en-US" altLang="zh-CN" smtClean="0"/>
              <a:t>Remind or warning during the cooking</a:t>
            </a:r>
          </a:p>
          <a:p>
            <a:pPr eaLnBrk="1" hangingPunct="1">
              <a:spcBef>
                <a:spcPct val="0"/>
              </a:spcBef>
            </a:pPr>
            <a:endParaRPr lang="en-US" altLang="zh-CN" smtClean="0"/>
          </a:p>
          <a:p>
            <a:pPr eaLnBrk="1" hangingPunct="1">
              <a:spcBef>
                <a:spcPct val="0"/>
              </a:spcBef>
            </a:pPr>
            <a:r>
              <a:rPr lang="en-US" altLang="zh-CN" smtClean="0"/>
              <a:t>  </a:t>
            </a:r>
          </a:p>
        </p:txBody>
      </p:sp>
      <p:sp>
        <p:nvSpPr>
          <p:cNvPr id="4915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B5189BB-6B8F-4E69-9A81-86F1E8CC2E74}" type="slidenum">
              <a:rPr lang="zh-CN" altLang="en-US"/>
              <a:pPr fontAlgn="base">
                <a:spcBef>
                  <a:spcPct val="0"/>
                </a:spcBef>
                <a:spcAft>
                  <a:spcPct val="0"/>
                </a:spcAft>
                <a:defRPr/>
              </a:pPr>
              <a:t>21</a:t>
            </a:fld>
            <a:endParaRPr lang="en-US" alt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幻灯片图像占位符 1"/>
          <p:cNvSpPr>
            <a:spLocks noGrp="1" noRot="1" noChangeAspect="1"/>
          </p:cNvSpPr>
          <p:nvPr>
            <p:ph type="sldImg"/>
          </p:nvPr>
        </p:nvSpPr>
        <p:spPr bwMode="auto">
          <a:noFill/>
          <a:ln>
            <a:solidFill>
              <a:srgbClr val="000000"/>
            </a:solidFill>
            <a:miter lim="800000"/>
            <a:headEnd/>
            <a:tailEnd/>
          </a:ln>
        </p:spPr>
      </p:sp>
      <p:sp>
        <p:nvSpPr>
          <p:cNvPr id="5222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zh-CN" smtClean="0"/>
              <a:t>When I show the above picture in Schlumberger, they told me they have totally same picture</a:t>
            </a:r>
            <a:endParaRPr lang="zh-CN" altLang="en-US" smtClean="0"/>
          </a:p>
        </p:txBody>
      </p:sp>
      <p:sp>
        <p:nvSpPr>
          <p:cNvPr id="5222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7A4FCC8-63CA-404B-8934-CB825391B68C}" type="slidenum">
              <a:rPr lang="zh-CN" altLang="en-US"/>
              <a:pPr fontAlgn="base">
                <a:spcBef>
                  <a:spcPct val="0"/>
                </a:spcBef>
                <a:spcAft>
                  <a:spcPct val="0"/>
                </a:spcAft>
                <a:defRPr/>
              </a:pPr>
              <a:t>23</a:t>
            </a:fld>
            <a:endParaRPr lang="en-US"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bwMode="auto">
          <a:noFill/>
          <a:ln>
            <a:solidFill>
              <a:srgbClr val="000000"/>
            </a:solidFill>
            <a:miter lim="800000"/>
            <a:headEnd/>
            <a:tailEnd/>
          </a:ln>
        </p:spPr>
      </p:sp>
      <p:sp>
        <p:nvSpPr>
          <p:cNvPr id="5427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kumimoji="1" lang="zh-CN" altLang="en-US" smtClean="0"/>
              <a:t>？？？？？？？</a:t>
            </a:r>
          </a:p>
        </p:txBody>
      </p:sp>
      <p:sp>
        <p:nvSpPr>
          <p:cNvPr id="54275" name="幻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ED54FBF-ECFE-4B99-8CC4-3BD23DFB45F7}" type="slidenum">
              <a:rPr kumimoji="1" lang="zh-CN" altLang="en-US"/>
              <a:pPr fontAlgn="base">
                <a:spcBef>
                  <a:spcPct val="0"/>
                </a:spcBef>
                <a:spcAft>
                  <a:spcPct val="0"/>
                </a:spcAft>
                <a:defRPr/>
              </a:pPr>
              <a:t>24</a:t>
            </a:fld>
            <a:endParaRPr kumimoji="1" lang="en-US"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幻灯片图像占位符 1"/>
          <p:cNvSpPr>
            <a:spLocks noGrp="1" noRot="1" noChangeAspect="1"/>
          </p:cNvSpPr>
          <p:nvPr>
            <p:ph type="sldImg"/>
          </p:nvPr>
        </p:nvSpPr>
        <p:spPr bwMode="auto">
          <a:noFill/>
          <a:ln>
            <a:solidFill>
              <a:srgbClr val="000000"/>
            </a:solidFill>
            <a:miter lim="800000"/>
            <a:headEnd/>
            <a:tailEnd/>
          </a:ln>
        </p:spPr>
      </p:sp>
      <p:sp>
        <p:nvSpPr>
          <p:cNvPr id="5632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en-US" smtClean="0"/>
              <a:t>前边写的都是传统的，</a:t>
            </a:r>
            <a:r>
              <a:rPr lang="en-US" altLang="zh-CN" smtClean="0"/>
              <a:t>NN</a:t>
            </a:r>
            <a:r>
              <a:rPr lang="zh-CN" altLang="en-US" smtClean="0"/>
              <a:t>模型，在之前的句子对学习模型是最主要的，争取下次上课是讲一些内容</a:t>
            </a:r>
          </a:p>
        </p:txBody>
      </p:sp>
      <p:sp>
        <p:nvSpPr>
          <p:cNvPr id="56323"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D49E20A-65D5-454A-8E97-33A4210C48AF}" type="slidenum">
              <a:rPr lang="en-US" altLang="en-US">
                <a:ea typeface="宋体" charset="-122"/>
              </a:rPr>
              <a:pPr fontAlgn="base">
                <a:spcBef>
                  <a:spcPct val="0"/>
                </a:spcBef>
                <a:spcAft>
                  <a:spcPct val="0"/>
                </a:spcAft>
                <a:defRPr/>
              </a:pPr>
              <a:t>25</a:t>
            </a:fld>
            <a:endParaRPr lang="en-US" altLang="en-US">
              <a:ea typeface="宋体" charset="-12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幻灯片图像占位符 1"/>
          <p:cNvSpPr>
            <a:spLocks noGrp="1" noRot="1" noChangeAspect="1"/>
          </p:cNvSpPr>
          <p:nvPr>
            <p:ph type="sldImg"/>
          </p:nvPr>
        </p:nvSpPr>
        <p:spPr bwMode="auto">
          <a:noFill/>
          <a:ln>
            <a:solidFill>
              <a:srgbClr val="000000"/>
            </a:solidFill>
            <a:miter lim="800000"/>
            <a:headEnd/>
            <a:tailEnd/>
          </a:ln>
        </p:spPr>
      </p:sp>
      <p:sp>
        <p:nvSpPr>
          <p:cNvPr id="5837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kumimoji="1" lang="en-US" altLang="zh-CN" smtClean="0"/>
              <a:t>PR</a:t>
            </a:r>
            <a:r>
              <a:rPr kumimoji="1" lang="zh-CN" altLang="en-US" smtClean="0"/>
              <a:t>后验正则化</a:t>
            </a:r>
          </a:p>
        </p:txBody>
      </p:sp>
      <p:sp>
        <p:nvSpPr>
          <p:cNvPr id="58371" name="幻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4874D98-81EB-4F27-8BDF-27D31EC90FF5}" type="slidenum">
              <a:rPr kumimoji="1" lang="zh-CN" altLang="en-US"/>
              <a:pPr fontAlgn="base">
                <a:spcBef>
                  <a:spcPct val="0"/>
                </a:spcBef>
                <a:spcAft>
                  <a:spcPct val="0"/>
                </a:spcAft>
                <a:defRPr/>
              </a:pPr>
              <a:t>26</a:t>
            </a:fld>
            <a:endParaRPr kumimoji="1" lang="en-US"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幻灯片图像占位符 1"/>
          <p:cNvSpPr>
            <a:spLocks noGrp="1" noRot="1" noChangeAspect="1"/>
          </p:cNvSpPr>
          <p:nvPr>
            <p:ph type="sldImg"/>
          </p:nvPr>
        </p:nvSpPr>
        <p:spPr bwMode="auto">
          <a:noFill/>
          <a:ln>
            <a:solidFill>
              <a:srgbClr val="000000"/>
            </a:solidFill>
            <a:miter lim="800000"/>
            <a:headEnd/>
            <a:tailEnd/>
          </a:ln>
        </p:spPr>
      </p:sp>
      <p:sp>
        <p:nvSpPr>
          <p:cNvPr id="6144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zh-CN" smtClean="0"/>
              <a:t>Distinct</a:t>
            </a:r>
            <a:r>
              <a:rPr lang="zh-CN" altLang="en-US" smtClean="0"/>
              <a:t>有区别的，明显的</a:t>
            </a:r>
          </a:p>
        </p:txBody>
      </p:sp>
      <p:sp>
        <p:nvSpPr>
          <p:cNvPr id="61443"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D53752A-115C-48E6-B8E3-20FFDC549CBA}" type="slidenum">
              <a:rPr kumimoji="1" lang="zh-CN" altLang="en-US"/>
              <a:pPr fontAlgn="base">
                <a:spcBef>
                  <a:spcPct val="0"/>
                </a:spcBef>
                <a:spcAft>
                  <a:spcPct val="0"/>
                </a:spcAft>
                <a:defRPr/>
              </a:pPr>
              <a:t>28</a:t>
            </a:fld>
            <a:endParaRPr kumimoji="1" lang="en-US" altLang="zh-C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幻灯片图像占位符 1"/>
          <p:cNvSpPr>
            <a:spLocks noGrp="1" noRot="1" noChangeAspect="1"/>
          </p:cNvSpPr>
          <p:nvPr>
            <p:ph type="sldImg"/>
          </p:nvPr>
        </p:nvSpPr>
        <p:spPr bwMode="auto">
          <a:noFill/>
          <a:ln>
            <a:solidFill>
              <a:srgbClr val="000000"/>
            </a:solidFill>
            <a:miter lim="800000"/>
            <a:headEnd/>
            <a:tailEnd/>
          </a:ln>
        </p:spPr>
      </p:sp>
      <p:sp>
        <p:nvSpPr>
          <p:cNvPr id="6349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en-US" smtClean="0"/>
              <a:t>小</a:t>
            </a:r>
            <a:r>
              <a:rPr lang="en-US" altLang="zh-CN" smtClean="0"/>
              <a:t>i</a:t>
            </a:r>
            <a:r>
              <a:rPr lang="zh-CN" altLang="en-US" smtClean="0"/>
              <a:t>：传统的正则表达式，一个一个写，例泰康，将知识写到正则表达式里边</a:t>
            </a:r>
            <a:r>
              <a:rPr lang="en-US" altLang="zh-CN" smtClean="0"/>
              <a:t/>
            </a:r>
            <a:br>
              <a:rPr lang="en-US" altLang="zh-CN" smtClean="0"/>
            </a:br>
            <a:r>
              <a:rPr lang="zh-CN" altLang="en-US" smtClean="0"/>
              <a:t>五道口，全聚德的关系</a:t>
            </a:r>
            <a:endParaRPr lang="en-US" altLang="zh-CN" smtClean="0"/>
          </a:p>
          <a:p>
            <a:pPr eaLnBrk="1" hangingPunct="1">
              <a:spcBef>
                <a:spcPct val="0"/>
              </a:spcBef>
            </a:pPr>
            <a:r>
              <a:rPr lang="en-US" altLang="zh-CN" smtClean="0"/>
              <a:t>FAQ</a:t>
            </a:r>
            <a:r>
              <a:rPr lang="zh-CN" altLang="en-US" smtClean="0"/>
              <a:t>中的到的知识没有很好地挖掘和利用上</a:t>
            </a:r>
            <a:endParaRPr lang="en-US" altLang="zh-CN" smtClean="0"/>
          </a:p>
          <a:p>
            <a:pPr eaLnBrk="1" hangingPunct="1">
              <a:spcBef>
                <a:spcPct val="0"/>
              </a:spcBef>
            </a:pPr>
            <a:r>
              <a:rPr lang="zh-CN" altLang="en-US" smtClean="0"/>
              <a:t>用上下文文法是永远也写不完的</a:t>
            </a:r>
            <a:endParaRPr lang="en-US" altLang="zh-CN" smtClean="0"/>
          </a:p>
          <a:p>
            <a:pPr eaLnBrk="1" hangingPunct="1">
              <a:spcBef>
                <a:spcPct val="0"/>
              </a:spcBef>
            </a:pPr>
            <a:endParaRPr lang="en-US" altLang="zh-CN" smtClean="0"/>
          </a:p>
          <a:p>
            <a:pPr eaLnBrk="1" hangingPunct="1">
              <a:spcBef>
                <a:spcPct val="0"/>
              </a:spcBef>
            </a:pPr>
            <a:r>
              <a:rPr lang="zh-CN" altLang="en-US" smtClean="0"/>
              <a:t>如何引用知识库的概念，尽量在设计阶段使得模型更加鲁棒，</a:t>
            </a:r>
            <a:endParaRPr lang="en-US" altLang="zh-CN" smtClean="0"/>
          </a:p>
          <a:p>
            <a:pPr eaLnBrk="1" hangingPunct="1">
              <a:spcBef>
                <a:spcPct val="0"/>
              </a:spcBef>
            </a:pPr>
            <a:endParaRPr lang="en-US" altLang="zh-CN" smtClean="0"/>
          </a:p>
          <a:p>
            <a:pPr eaLnBrk="1" hangingPunct="1">
              <a:spcBef>
                <a:spcPct val="0"/>
              </a:spcBef>
            </a:pPr>
            <a:r>
              <a:rPr lang="zh-CN" altLang="en-US" smtClean="0"/>
              <a:t>我们学的是句法，使用过程中语义模型进行动态评价，在</a:t>
            </a:r>
            <a:r>
              <a:rPr lang="en-US" altLang="zh-CN" smtClean="0"/>
              <a:t>RL</a:t>
            </a:r>
            <a:r>
              <a:rPr lang="zh-CN" altLang="en-US" smtClean="0"/>
              <a:t>学习支持下，调节和完善模型，</a:t>
            </a:r>
            <a:endParaRPr lang="en-US" altLang="zh-CN" smtClean="0"/>
          </a:p>
          <a:p>
            <a:pPr eaLnBrk="1" hangingPunct="1">
              <a:spcBef>
                <a:spcPct val="0"/>
              </a:spcBef>
            </a:pPr>
            <a:r>
              <a:rPr lang="zh-CN" altLang="en-US" smtClean="0"/>
              <a:t>我们是将逻辑写成模板。</a:t>
            </a:r>
            <a:endParaRPr lang="en-US" altLang="zh-CN" smtClean="0"/>
          </a:p>
          <a:p>
            <a:pPr eaLnBrk="1" hangingPunct="1">
              <a:spcBef>
                <a:spcPct val="0"/>
              </a:spcBef>
            </a:pPr>
            <a:r>
              <a:rPr lang="zh-CN" altLang="en-US" smtClean="0"/>
              <a:t>地点和餐馆的关系</a:t>
            </a:r>
          </a:p>
        </p:txBody>
      </p:sp>
      <p:sp>
        <p:nvSpPr>
          <p:cNvPr id="6349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CF02E83-699E-4562-A093-FF336990FB6F}" type="slidenum">
              <a:rPr lang="zh-CN" altLang="en-US"/>
              <a:pPr fontAlgn="base">
                <a:spcBef>
                  <a:spcPct val="0"/>
                </a:spcBef>
                <a:spcAft>
                  <a:spcPct val="0"/>
                </a:spcAft>
                <a:defRPr/>
              </a:pPr>
              <a:t>29</a:t>
            </a:fld>
            <a:endParaRPr lang="en-US" altLang="zh-CN"/>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幻灯片图像占位符 1"/>
          <p:cNvSpPr>
            <a:spLocks noGrp="1" noRot="1" noChangeAspect="1"/>
          </p:cNvSpPr>
          <p:nvPr>
            <p:ph type="sldImg"/>
          </p:nvPr>
        </p:nvSpPr>
        <p:spPr bwMode="auto">
          <a:noFill/>
          <a:ln>
            <a:solidFill>
              <a:srgbClr val="000000"/>
            </a:solidFill>
            <a:miter lim="800000"/>
            <a:headEnd/>
            <a:tailEnd/>
          </a:ln>
        </p:spPr>
      </p:sp>
      <p:sp>
        <p:nvSpPr>
          <p:cNvPr id="6758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kumimoji="1" lang="en-US" altLang="zh-CN" smtClean="0"/>
              <a:t>correspondent</a:t>
            </a:r>
            <a:r>
              <a:rPr kumimoji="1" lang="zh-CN" altLang="en-US" smtClean="0"/>
              <a:t>相对应的</a:t>
            </a:r>
          </a:p>
        </p:txBody>
      </p:sp>
      <p:sp>
        <p:nvSpPr>
          <p:cNvPr id="67587" name="幻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1DC712E-71F7-4D81-B201-F89D0A7712EE}" type="slidenum">
              <a:rPr lang="zh-CN" altLang="en-US"/>
              <a:pPr fontAlgn="base">
                <a:spcBef>
                  <a:spcPct val="0"/>
                </a:spcBef>
                <a:spcAft>
                  <a:spcPct val="0"/>
                </a:spcAft>
                <a:defRPr/>
              </a:pPr>
              <a:t>32</a:t>
            </a:fld>
            <a:endParaRPr lang="en-US" altLang="zh-CN"/>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幻灯片图像占位符 1"/>
          <p:cNvSpPr>
            <a:spLocks noGrp="1" noRot="1" noChangeAspect="1"/>
          </p:cNvSpPr>
          <p:nvPr>
            <p:ph type="sldImg"/>
          </p:nvPr>
        </p:nvSpPr>
        <p:spPr bwMode="auto">
          <a:noFill/>
          <a:ln>
            <a:solidFill>
              <a:srgbClr val="000000"/>
            </a:solidFill>
            <a:miter lim="800000"/>
            <a:headEnd/>
            <a:tailEnd/>
          </a:ln>
        </p:spPr>
      </p:sp>
      <p:sp>
        <p:nvSpPr>
          <p:cNvPr id="6963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kumimoji="1" lang="en-US" altLang="zh-CN" smtClean="0"/>
              <a:t>Good afternoon,  I’m Liu Biao from Tsinghua University.</a:t>
            </a:r>
          </a:p>
          <a:p>
            <a:pPr eaLnBrk="1" hangingPunct="1">
              <a:spcBef>
                <a:spcPct val="0"/>
              </a:spcBef>
            </a:pPr>
            <a:endParaRPr kumimoji="1" lang="en-US" altLang="zh-CN" smtClean="0"/>
          </a:p>
          <a:p>
            <a:pPr eaLnBrk="1" hangingPunct="1">
              <a:spcBef>
                <a:spcPct val="0"/>
              </a:spcBef>
            </a:pPr>
            <a:r>
              <a:rPr kumimoji="1" lang="en-US" altLang="zh-CN" smtClean="0"/>
              <a:t>I’m glad to be here to present our work “</a:t>
            </a:r>
            <a:r>
              <a:rPr lang="en-US" altLang="zh-CN" sz="1100" smtClean="0"/>
              <a:t>A Sentence Interaction Network for Modeling Dependence between Sentences”.</a:t>
            </a:r>
          </a:p>
          <a:p>
            <a:pPr eaLnBrk="1" hangingPunct="1">
              <a:spcBef>
                <a:spcPct val="0"/>
              </a:spcBef>
            </a:pPr>
            <a:endParaRPr kumimoji="1" lang="en-US" altLang="zh-CN" smtClean="0"/>
          </a:p>
          <a:p>
            <a:pPr eaLnBrk="1" hangingPunct="1">
              <a:spcBef>
                <a:spcPct val="0"/>
              </a:spcBef>
            </a:pPr>
            <a:endParaRPr kumimoji="1" lang="zh-CN"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幻灯片图像占位符 1"/>
          <p:cNvSpPr>
            <a:spLocks noGrp="1" noRot="1" noChangeAspect="1"/>
          </p:cNvSpPr>
          <p:nvPr>
            <p:ph type="sldImg"/>
          </p:nvPr>
        </p:nvSpPr>
        <p:spPr bwMode="auto">
          <a:noFill/>
          <a:ln>
            <a:solidFill>
              <a:srgbClr val="000000"/>
            </a:solidFill>
            <a:miter lim="800000"/>
            <a:headEnd/>
            <a:tailEnd/>
          </a:ln>
        </p:spPr>
      </p:sp>
      <p:sp>
        <p:nvSpPr>
          <p:cNvPr id="7168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kumimoji="1" lang="en-US" altLang="zh-CN" smtClean="0"/>
              <a:t>In this work, we are trying to model the semantic relations between sentences which are quite crucial for many NLP tasks.</a:t>
            </a:r>
          </a:p>
          <a:p>
            <a:pPr eaLnBrk="1" hangingPunct="1">
              <a:spcBef>
                <a:spcPct val="0"/>
              </a:spcBef>
            </a:pPr>
            <a:endParaRPr kumimoji="1" lang="en-US" altLang="zh-CN" smtClean="0"/>
          </a:p>
          <a:p>
            <a:pPr eaLnBrk="1" hangingPunct="1">
              <a:spcBef>
                <a:spcPct val="0"/>
              </a:spcBef>
            </a:pPr>
            <a:r>
              <a:rPr kumimoji="1" lang="en-US" altLang="zh-CN" smtClean="0"/>
              <a:t>For instance, as you can see in this slide.</a:t>
            </a:r>
          </a:p>
          <a:p>
            <a:pPr eaLnBrk="1" hangingPunct="1">
              <a:spcBef>
                <a:spcPct val="0"/>
              </a:spcBef>
            </a:pPr>
            <a:r>
              <a:rPr kumimoji="1" lang="en-US" altLang="zh-CN" smtClean="0"/>
              <a:t>Given a question, “what do cats look like?”,</a:t>
            </a:r>
          </a:p>
          <a:p>
            <a:pPr eaLnBrk="1" hangingPunct="1">
              <a:spcBef>
                <a:spcPct val="0"/>
              </a:spcBef>
            </a:pPr>
            <a:r>
              <a:rPr kumimoji="1" lang="en-US" altLang="zh-CN" smtClean="0"/>
              <a:t> and a set of possible answers, we want to find out the best answer to the question.</a:t>
            </a:r>
          </a:p>
          <a:p>
            <a:pPr eaLnBrk="1" hangingPunct="1">
              <a:spcBef>
                <a:spcPct val="0"/>
              </a:spcBef>
            </a:pPr>
            <a:endParaRPr kumimoji="1" lang="en-US" altLang="zh-CN" smtClean="0"/>
          </a:p>
          <a:p>
            <a:pPr eaLnBrk="1" hangingPunct="1">
              <a:spcBef>
                <a:spcPct val="0"/>
              </a:spcBef>
            </a:pPr>
            <a:r>
              <a:rPr kumimoji="1" lang="en-US" altLang="zh-CN" smtClean="0"/>
              <a:t>In such tasks, we have to discover the interactions between two sentences in order to reliably model their semantic relations.</a:t>
            </a:r>
          </a:p>
          <a:p>
            <a:pPr eaLnBrk="1" hangingPunct="1">
              <a:spcBef>
                <a:spcPct val="0"/>
              </a:spcBef>
            </a:pPr>
            <a:endParaRPr kumimoji="1" lang="en-US" altLang="zh-CN" smtClean="0"/>
          </a:p>
          <a:p>
            <a:pPr eaLnBrk="1" hangingPunct="1">
              <a:spcBef>
                <a:spcPct val="0"/>
              </a:spcBef>
            </a:pPr>
            <a:endParaRPr kumimoji="1" lang="en-US" altLang="zh-CN" smtClean="0"/>
          </a:p>
          <a:p>
            <a:pPr eaLnBrk="1" hangingPunct="1">
              <a:spcBef>
                <a:spcPct val="0"/>
              </a:spcBef>
            </a:pPr>
            <a:endParaRPr kumimoji="1" lang="en-US" altLang="zh-CN" smtClean="0"/>
          </a:p>
          <a:p>
            <a:pPr eaLnBrk="1" hangingPunct="1">
              <a:spcBef>
                <a:spcPct val="0"/>
              </a:spcBef>
            </a:pPr>
            <a:endParaRPr kumimoji="1" lang="en-US" altLang="zh-CN" smtClean="0"/>
          </a:p>
          <a:p>
            <a:pPr eaLnBrk="1" hangingPunct="1">
              <a:spcBef>
                <a:spcPct val="0"/>
              </a:spcBef>
            </a:pPr>
            <a:endParaRPr kumimoji="1" lang="en-US" altLang="zh-CN" smtClean="0"/>
          </a:p>
          <a:p>
            <a:pPr eaLnBrk="1" hangingPunct="1">
              <a:spcBef>
                <a:spcPct val="0"/>
              </a:spcBef>
            </a:pPr>
            <a:endParaRPr kumimoji="1" lang="en-US" altLang="zh-CN" smtClean="0"/>
          </a:p>
          <a:p>
            <a:pPr eaLnBrk="1" hangingPunct="1">
              <a:spcBef>
                <a:spcPct val="0"/>
              </a:spcBef>
            </a:pPr>
            <a:endParaRPr kumimoji="1" lang="en-US" altLang="zh-CN" smtClean="0"/>
          </a:p>
          <a:p>
            <a:pPr eaLnBrk="1" hangingPunct="1">
              <a:spcBef>
                <a:spcPct val="0"/>
              </a:spcBef>
            </a:pPr>
            <a:endParaRPr kumimoji="1" lang="zh-CN" alt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幻灯片图像占位符 1"/>
          <p:cNvSpPr>
            <a:spLocks noGrp="1" noRot="1" noChangeAspect="1"/>
          </p:cNvSpPr>
          <p:nvPr>
            <p:ph type="sldImg"/>
          </p:nvPr>
        </p:nvSpPr>
        <p:spPr bwMode="auto">
          <a:noFill/>
          <a:ln>
            <a:solidFill>
              <a:srgbClr val="000000"/>
            </a:solidFill>
            <a:miter lim="800000"/>
            <a:headEnd/>
            <a:tailEnd/>
          </a:ln>
        </p:spPr>
      </p:sp>
      <p:sp>
        <p:nvSpPr>
          <p:cNvPr id="7373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kumimoji="1" lang="en-US" altLang="zh-CN" smtClean="0"/>
              <a:t>So, how do we describe sentence interactions?</a:t>
            </a:r>
          </a:p>
          <a:p>
            <a:pPr eaLnBrk="1" hangingPunct="1">
              <a:spcBef>
                <a:spcPct val="0"/>
              </a:spcBef>
            </a:pPr>
            <a:endParaRPr kumimoji="1" lang="en-US" altLang="zh-CN" smtClean="0"/>
          </a:p>
          <a:p>
            <a:pPr eaLnBrk="1" hangingPunct="1">
              <a:spcBef>
                <a:spcPct val="0"/>
              </a:spcBef>
            </a:pPr>
            <a:r>
              <a:rPr kumimoji="1" lang="en-US" altLang="zh-CN" smtClean="0"/>
              <a:t>Basically, it can be viewed as some sort of semantic matching.</a:t>
            </a:r>
          </a:p>
          <a:p>
            <a:pPr eaLnBrk="1" hangingPunct="1">
              <a:spcBef>
                <a:spcPct val="0"/>
              </a:spcBef>
            </a:pPr>
            <a:endParaRPr kumimoji="1" lang="en-US" altLang="zh-CN" smtClean="0"/>
          </a:p>
          <a:p>
            <a:pPr eaLnBrk="1" hangingPunct="1">
              <a:spcBef>
                <a:spcPct val="0"/>
              </a:spcBef>
            </a:pPr>
            <a:r>
              <a:rPr kumimoji="1" lang="en-US" altLang="zh-CN" smtClean="0"/>
              <a:t>Here, for the first question-answer pair in the green box, we know they are both talking about cats and cats’ appearance.</a:t>
            </a:r>
          </a:p>
          <a:p>
            <a:pPr eaLnBrk="1" hangingPunct="1">
              <a:spcBef>
                <a:spcPct val="0"/>
              </a:spcBef>
            </a:pPr>
            <a:r>
              <a:rPr kumimoji="1" lang="en-US" altLang="zh-CN" smtClean="0"/>
              <a:t>There exist a good match between them.</a:t>
            </a:r>
          </a:p>
          <a:p>
            <a:pPr eaLnBrk="1" hangingPunct="1">
              <a:spcBef>
                <a:spcPct val="0"/>
              </a:spcBef>
            </a:pPr>
            <a:endParaRPr kumimoji="1" lang="en-US" altLang="zh-CN" smtClean="0"/>
          </a:p>
          <a:p>
            <a:pPr eaLnBrk="1" hangingPunct="1">
              <a:spcBef>
                <a:spcPct val="0"/>
              </a:spcBef>
            </a:pPr>
            <a:r>
              <a:rPr kumimoji="1" lang="en-US" altLang="zh-CN" smtClean="0"/>
              <a:t>But for the second one in the red box, they do not match as well as the first one.</a:t>
            </a:r>
          </a:p>
          <a:p>
            <a:pPr eaLnBrk="1" hangingPunct="1">
              <a:spcBef>
                <a:spcPct val="0"/>
              </a:spcBef>
            </a:pPr>
            <a:endParaRPr kumimoji="1" lang="en-US" altLang="zh-CN" smtClean="0"/>
          </a:p>
          <a:p>
            <a:pPr eaLnBrk="1" hangingPunct="1">
              <a:spcBef>
                <a:spcPct val="0"/>
              </a:spcBef>
            </a:pPr>
            <a:endParaRPr kumimoji="1" lang="en-US" altLang="zh-CN" smtClean="0"/>
          </a:p>
          <a:p>
            <a:pPr eaLnBrk="1" hangingPunct="1">
              <a:spcBef>
                <a:spcPct val="0"/>
              </a:spcBef>
            </a:pPr>
            <a:endParaRPr kumimoji="1" lang="en-US" altLang="zh-CN" smtClean="0"/>
          </a:p>
          <a:p>
            <a:pPr eaLnBrk="1" hangingPunct="1">
              <a:spcBef>
                <a:spcPct val="0"/>
              </a:spcBef>
            </a:pPr>
            <a:endParaRPr kumimoji="1" lang="en-US" altLang="zh-CN" smtClean="0"/>
          </a:p>
          <a:p>
            <a:pPr eaLnBrk="1" hangingPunct="1">
              <a:spcBef>
                <a:spcPct val="0"/>
              </a:spcBef>
            </a:pPr>
            <a:endParaRPr kumimoji="1" lang="zh-CN" alt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幻灯片图像占位符 1"/>
          <p:cNvSpPr>
            <a:spLocks noGrp="1" noRot="1" noChangeAspect="1"/>
          </p:cNvSpPr>
          <p:nvPr>
            <p:ph type="sldImg"/>
          </p:nvPr>
        </p:nvSpPr>
        <p:spPr bwMode="auto">
          <a:noFill/>
          <a:ln>
            <a:solidFill>
              <a:srgbClr val="000000"/>
            </a:solidFill>
            <a:miter lim="800000"/>
            <a:headEnd/>
            <a:tailEnd/>
          </a:ln>
        </p:spPr>
      </p:sp>
      <p:sp>
        <p:nvSpPr>
          <p:cNvPr id="7577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kumimoji="1" lang="en-US" altLang="zh-CN" smtClean="0"/>
              <a:t>To model the semantic relations between two sentences, </a:t>
            </a:r>
            <a:endParaRPr kumimoji="1" lang="zh-CN" altLang="en-US" smtClean="0"/>
          </a:p>
          <a:p>
            <a:pPr eaLnBrk="1" hangingPunct="1">
              <a:spcBef>
                <a:spcPct val="0"/>
              </a:spcBef>
            </a:pPr>
            <a:r>
              <a:rPr kumimoji="1" lang="en-US" altLang="zh-CN" smtClean="0"/>
              <a:t>a simple idea is</a:t>
            </a:r>
            <a:r>
              <a:rPr kumimoji="1" lang="zh-CN" altLang="en-US" smtClean="0"/>
              <a:t> </a:t>
            </a:r>
            <a:r>
              <a:rPr kumimoji="1" lang="en-US" altLang="zh-CN" smtClean="0"/>
              <a:t>to first project the two sentences into two feature vectors,</a:t>
            </a:r>
          </a:p>
          <a:p>
            <a:pPr eaLnBrk="1" hangingPunct="1">
              <a:spcBef>
                <a:spcPct val="0"/>
              </a:spcBef>
            </a:pPr>
            <a:r>
              <a:rPr kumimoji="1" lang="en-US" altLang="zh-CN" smtClean="0"/>
              <a:t>And then use these two vectors as features for classification.</a:t>
            </a:r>
          </a:p>
          <a:p>
            <a:pPr eaLnBrk="1" hangingPunct="1">
              <a:spcBef>
                <a:spcPct val="0"/>
              </a:spcBef>
            </a:pPr>
            <a:endParaRPr kumimoji="1" lang="en-US" altLang="zh-CN" smtClean="0"/>
          </a:p>
          <a:p>
            <a:pPr eaLnBrk="1" hangingPunct="1">
              <a:spcBef>
                <a:spcPct val="0"/>
              </a:spcBef>
            </a:pPr>
            <a:r>
              <a:rPr kumimoji="1" lang="en-US" altLang="zh-CN" smtClean="0"/>
              <a:t>The main drawback of this method is that we have lost all the matching information during sentence embedding.</a:t>
            </a:r>
          </a:p>
          <a:p>
            <a:pPr eaLnBrk="1" hangingPunct="1">
              <a:spcBef>
                <a:spcPct val="0"/>
              </a:spcBef>
            </a:pPr>
            <a:r>
              <a:rPr kumimoji="1" lang="en-US" altLang="zh-CN" smtClean="0"/>
              <a:t>As a result, the classifier won’t be able to discover the semantic relations between the two sentences.</a:t>
            </a:r>
          </a:p>
          <a:p>
            <a:pPr eaLnBrk="1" hangingPunct="1">
              <a:spcBef>
                <a:spcPct val="0"/>
              </a:spcBef>
            </a:pPr>
            <a:endParaRPr kumimoji="1" lang="en-US" altLang="zh-CN"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幻灯片图像占位符 1"/>
          <p:cNvSpPr>
            <a:spLocks noGrp="1" noRot="1" noChangeAspect="1"/>
          </p:cNvSpPr>
          <p:nvPr>
            <p:ph type="sldImg"/>
          </p:nvPr>
        </p:nvSpPr>
        <p:spPr bwMode="auto">
          <a:noFill/>
          <a:ln>
            <a:solidFill>
              <a:srgbClr val="000000"/>
            </a:solidFill>
            <a:miter lim="800000"/>
            <a:headEnd/>
            <a:tailEnd/>
          </a:ln>
        </p:spPr>
      </p:sp>
      <p:sp>
        <p:nvSpPr>
          <p:cNvPr id="7782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kumimoji="1" lang="en-US" altLang="zh-CN" smtClean="0"/>
              <a:t>So, in this work, we are trying to introduce information of another sentence during sentence embedding, as you can see in this figure.</a:t>
            </a:r>
          </a:p>
          <a:p>
            <a:pPr eaLnBrk="1" hangingPunct="1">
              <a:spcBef>
                <a:spcPct val="0"/>
              </a:spcBef>
            </a:pPr>
            <a:endParaRPr kumimoji="1" lang="en-US" altLang="zh-CN" smtClean="0"/>
          </a:p>
          <a:p>
            <a:pPr eaLnBrk="1" hangingPunct="1">
              <a:spcBef>
                <a:spcPct val="0"/>
              </a:spcBef>
            </a:pPr>
            <a:r>
              <a:rPr kumimoji="1" lang="en-US" altLang="zh-CN" smtClean="0"/>
              <a:t>This architecture can preserve semantic matching information in the sentence vector, </a:t>
            </a:r>
          </a:p>
          <a:p>
            <a:pPr eaLnBrk="1" hangingPunct="1">
              <a:spcBef>
                <a:spcPct val="0"/>
              </a:spcBef>
            </a:pPr>
            <a:r>
              <a:rPr kumimoji="1" lang="en-US" altLang="zh-CN" smtClean="0"/>
              <a:t>And help the classifier to capture the sentence interactions.</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幻灯片图像占位符 1"/>
          <p:cNvSpPr>
            <a:spLocks noGrp="1" noRot="1" noChangeAspect="1"/>
          </p:cNvSpPr>
          <p:nvPr>
            <p:ph type="sldImg"/>
          </p:nvPr>
        </p:nvSpPr>
        <p:spPr bwMode="auto">
          <a:noFill/>
          <a:ln>
            <a:solidFill>
              <a:srgbClr val="000000"/>
            </a:solidFill>
            <a:miter lim="800000"/>
            <a:headEnd/>
            <a:tailEnd/>
          </a:ln>
        </p:spPr>
      </p:sp>
      <p:sp>
        <p:nvSpPr>
          <p:cNvPr id="7987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kumimoji="1" lang="en-US" altLang="zh-CN" smtClean="0"/>
              <a:t>We conducted experiments on two tasks: Answer Selection and Dialogue Act Analysis.</a:t>
            </a:r>
          </a:p>
          <a:p>
            <a:pPr eaLnBrk="1" hangingPunct="1">
              <a:spcBef>
                <a:spcPct val="0"/>
              </a:spcBef>
            </a:pPr>
            <a:endParaRPr kumimoji="1" lang="zh-CN" alt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幻灯片图像占位符 1"/>
          <p:cNvSpPr>
            <a:spLocks noGrp="1" noRot="1" noChangeAspect="1"/>
          </p:cNvSpPr>
          <p:nvPr>
            <p:ph type="sldImg"/>
          </p:nvPr>
        </p:nvSpPr>
        <p:spPr bwMode="auto">
          <a:noFill/>
          <a:ln>
            <a:solidFill>
              <a:srgbClr val="000000"/>
            </a:solidFill>
            <a:miter lim="800000"/>
            <a:headEnd/>
            <a:tailEnd/>
          </a:ln>
        </p:spPr>
      </p:sp>
      <p:sp>
        <p:nvSpPr>
          <p:cNvPr id="8192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kumimoji="1" lang="en-US" altLang="zh-CN" smtClean="0"/>
              <a:t>Step 2, we construct some information flows from one sentence to another.</a:t>
            </a:r>
          </a:p>
          <a:p>
            <a:pPr eaLnBrk="1" hangingPunct="1">
              <a:spcBef>
                <a:spcPct val="0"/>
              </a:spcBef>
            </a:pPr>
            <a:r>
              <a:rPr kumimoji="1" lang="en-US" altLang="zh-CN" smtClean="0"/>
              <a:t>This figure shows information flows from the second sentence to the t-th word in the first sentence.</a:t>
            </a:r>
          </a:p>
          <a:p>
            <a:pPr eaLnBrk="1" hangingPunct="1">
              <a:spcBef>
                <a:spcPct val="0"/>
              </a:spcBef>
            </a:pPr>
            <a:r>
              <a:rPr kumimoji="1" lang="en-US" altLang="zh-CN" smtClean="0"/>
              <a:t>These information flows represent the interactions between two sentences.</a:t>
            </a:r>
          </a:p>
          <a:p>
            <a:pPr eaLnBrk="1" hangingPunct="1">
              <a:spcBef>
                <a:spcPct val="0"/>
              </a:spcBef>
            </a:pPr>
            <a:endParaRPr kumimoji="1" lang="en-US" altLang="zh-CN" smtClean="0"/>
          </a:p>
          <a:p>
            <a:pPr eaLnBrk="1" hangingPunct="1">
              <a:spcBef>
                <a:spcPct val="0"/>
              </a:spcBef>
            </a:pPr>
            <a:r>
              <a:rPr kumimoji="1" lang="en-US" altLang="zh-CN" smtClean="0"/>
              <a:t>Specifically, for the t-th word in the first sentence, and every word in the second sentence,</a:t>
            </a:r>
          </a:p>
          <a:p>
            <a:pPr eaLnBrk="1" hangingPunct="1">
              <a:spcBef>
                <a:spcPct val="0"/>
              </a:spcBef>
            </a:pPr>
            <a:r>
              <a:rPr kumimoji="1" lang="en-US" altLang="zh-CN" smtClean="0"/>
              <a:t>We calculate a candidate interaction state and an input gate based on their hidden vector obtained in Step 1,</a:t>
            </a:r>
          </a:p>
          <a:p>
            <a:pPr eaLnBrk="1" hangingPunct="1">
              <a:spcBef>
                <a:spcPct val="0"/>
              </a:spcBef>
            </a:pPr>
            <a:r>
              <a:rPr kumimoji="1" lang="en-US" altLang="zh-CN" smtClean="0"/>
              <a:t>And multiply them element-wise to obtain an interaction state for the word pair.</a:t>
            </a:r>
          </a:p>
          <a:p>
            <a:pPr eaLnBrk="1" hangingPunct="1">
              <a:spcBef>
                <a:spcPct val="0"/>
              </a:spcBef>
            </a:pPr>
            <a:endParaRPr kumimoji="1" lang="en-US" altLang="zh-CN" smtClean="0"/>
          </a:p>
          <a:p>
            <a:pPr eaLnBrk="1" hangingPunct="1">
              <a:spcBef>
                <a:spcPct val="0"/>
              </a:spcBef>
            </a:pPr>
            <a:r>
              <a:rPr kumimoji="1" lang="en-US" altLang="zh-CN" smtClean="0"/>
              <a:t>By summing over the second sentence, we obtain the interaction state for the t-th word in the first sentence.</a:t>
            </a:r>
          </a:p>
          <a:p>
            <a:pPr eaLnBrk="1" hangingPunct="1">
              <a:spcBef>
                <a:spcPct val="0"/>
              </a:spcBef>
            </a:pPr>
            <a:r>
              <a:rPr kumimoji="1" lang="en-US" altLang="zh-CN" smtClean="0"/>
              <a:t>And this state contains all interaction information from the first sentence to this word.</a:t>
            </a:r>
          </a:p>
          <a:p>
            <a:pPr eaLnBrk="1" hangingPunct="1">
              <a:spcBef>
                <a:spcPct val="0"/>
              </a:spcBef>
            </a:pPr>
            <a:endParaRPr kumimoji="1" lang="en-US" altLang="zh-CN" smtClean="0"/>
          </a:p>
          <a:p>
            <a:pPr eaLnBrk="1" hangingPunct="1">
              <a:spcBef>
                <a:spcPct val="0"/>
              </a:spcBef>
            </a:pPr>
            <a:r>
              <a:rPr kumimoji="1" lang="en-US" altLang="zh-CN" smtClean="0"/>
              <a:t>There are also information flow from the first sentence to the second sentence, </a:t>
            </a:r>
          </a:p>
          <a:p>
            <a:pPr eaLnBrk="1" hangingPunct="1">
              <a:spcBef>
                <a:spcPct val="0"/>
              </a:spcBef>
            </a:pPr>
            <a:r>
              <a:rPr kumimoji="1" lang="en-US" altLang="zh-CN" smtClean="0"/>
              <a:t>And is symmetrical to the this figure.</a:t>
            </a:r>
          </a:p>
          <a:p>
            <a:pPr eaLnBrk="1" hangingPunct="1">
              <a:spcBef>
                <a:spcPct val="0"/>
              </a:spcBef>
            </a:pPr>
            <a:endParaRPr kumimoji="1" lang="en-US" altLang="zh-CN" smtClean="0"/>
          </a:p>
          <a:p>
            <a:pPr eaLnBrk="1" hangingPunct="1">
              <a:spcBef>
                <a:spcPct val="0"/>
              </a:spcBef>
            </a:pPr>
            <a:endParaRPr kumimoji="1" lang="en-US" altLang="zh-CN" smtClean="0"/>
          </a:p>
          <a:p>
            <a:pPr eaLnBrk="1" hangingPunct="1">
              <a:spcBef>
                <a:spcPct val="0"/>
              </a:spcBef>
            </a:pPr>
            <a:endParaRPr kumimoji="1" lang="en-US" altLang="zh-CN" smtClean="0"/>
          </a:p>
          <a:p>
            <a:pPr eaLnBrk="1" hangingPunct="1">
              <a:spcBef>
                <a:spcPct val="0"/>
              </a:spcBef>
            </a:pPr>
            <a:endParaRPr kumimoji="1" lang="en-US" altLang="zh-CN" smtClean="0"/>
          </a:p>
          <a:p>
            <a:pPr eaLnBrk="1" hangingPunct="1">
              <a:spcBef>
                <a:spcPct val="0"/>
              </a:spcBef>
            </a:pPr>
            <a:endParaRPr kumimoji="1" lang="en-US" altLang="zh-CN" smtClean="0"/>
          </a:p>
          <a:p>
            <a:pPr eaLnBrk="1" hangingPunct="1">
              <a:spcBef>
                <a:spcPct val="0"/>
              </a:spcBef>
            </a:pPr>
            <a:endParaRPr kumimoji="1" lang="zh-CN" alt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幻灯片图像占位符 1"/>
          <p:cNvSpPr>
            <a:spLocks noGrp="1" noRot="1" noChangeAspect="1"/>
          </p:cNvSpPr>
          <p:nvPr>
            <p:ph type="sldImg"/>
          </p:nvPr>
        </p:nvSpPr>
        <p:spPr bwMode="auto">
          <a:noFill/>
          <a:ln>
            <a:solidFill>
              <a:srgbClr val="000000"/>
            </a:solidFill>
            <a:miter lim="800000"/>
            <a:headEnd/>
            <a:tailEnd/>
          </a:ln>
        </p:spPr>
      </p:sp>
      <p:sp>
        <p:nvSpPr>
          <p:cNvPr id="8397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kumimoji="1" lang="en-US" altLang="zh-CN" smtClean="0"/>
              <a:t>Step 3: we input the word vector and the interaction state together into another LSTM.</a:t>
            </a:r>
          </a:p>
          <a:p>
            <a:pPr eaLnBrk="1" hangingPunct="1">
              <a:spcBef>
                <a:spcPct val="0"/>
              </a:spcBef>
            </a:pPr>
            <a:r>
              <a:rPr kumimoji="1" lang="en-US" altLang="zh-CN" smtClean="0"/>
              <a:t>Since the information of the second 2 can pass to sentence 1 through the interaction states,</a:t>
            </a:r>
          </a:p>
          <a:p>
            <a:pPr eaLnBrk="1" hangingPunct="1">
              <a:spcBef>
                <a:spcPct val="0"/>
              </a:spcBef>
            </a:pPr>
            <a:r>
              <a:rPr kumimoji="1" lang="en-US" altLang="zh-CN" smtClean="0"/>
              <a:t>The semantic matching information will be encoded in the hidden vectors output by this LSTM.</a:t>
            </a:r>
          </a:p>
          <a:p>
            <a:pPr eaLnBrk="1" hangingPunct="1">
              <a:spcBef>
                <a:spcPct val="0"/>
              </a:spcBef>
            </a:pPr>
            <a:endParaRPr kumimoji="1" lang="en-US" altLang="zh-CN" smtClean="0"/>
          </a:p>
          <a:p>
            <a:pPr eaLnBrk="1" hangingPunct="1">
              <a:spcBef>
                <a:spcPct val="0"/>
              </a:spcBef>
            </a:pPr>
            <a:r>
              <a:rPr kumimoji="1" lang="en-US" altLang="zh-CN" smtClean="0"/>
              <a:t>So, if we input these vectors into a classifier, the sentence interactions will be properly modeled</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幻灯片图像占位符 1"/>
          <p:cNvSpPr>
            <a:spLocks noGrp="1" noRot="1" noChangeAspect="1"/>
          </p:cNvSpPr>
          <p:nvPr>
            <p:ph type="sldImg"/>
          </p:nvPr>
        </p:nvSpPr>
        <p:spPr bwMode="auto">
          <a:noFill/>
          <a:ln>
            <a:solidFill>
              <a:srgbClr val="000000"/>
            </a:solidFill>
            <a:miter lim="800000"/>
            <a:headEnd/>
            <a:tailEnd/>
          </a:ln>
        </p:spPr>
      </p:sp>
      <p:sp>
        <p:nvSpPr>
          <p:cNvPr id="8601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kumimoji="1" lang="en-US" altLang="zh-CN" smtClean="0"/>
              <a:t>Our model is called Sentence Interaction Network.</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幻灯片图像占位符 1"/>
          <p:cNvSpPr>
            <a:spLocks noGrp="1" noRot="1" noChangeAspect="1"/>
          </p:cNvSpPr>
          <p:nvPr>
            <p:ph type="sldImg"/>
          </p:nvPr>
        </p:nvSpPr>
        <p:spPr bwMode="auto">
          <a:noFill/>
          <a:ln>
            <a:solidFill>
              <a:srgbClr val="000000"/>
            </a:solidFill>
            <a:miter lim="800000"/>
            <a:headEnd/>
            <a:tailEnd/>
          </a:ln>
        </p:spPr>
      </p:sp>
      <p:sp>
        <p:nvSpPr>
          <p:cNvPr id="8806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kumimoji="1" lang="en-US" altLang="zh-CN" sz="2200" smtClean="0"/>
              <a:t>Since SIN takes hidden vectors of words as input to calculate interaction states,</a:t>
            </a:r>
          </a:p>
          <a:p>
            <a:pPr eaLnBrk="1" hangingPunct="1">
              <a:spcBef>
                <a:spcPct val="0"/>
              </a:spcBef>
            </a:pPr>
            <a:r>
              <a:rPr kumimoji="1" lang="en-US" altLang="zh-CN" sz="2200" smtClean="0"/>
              <a:t>It is powerful to describe the interactions between words, but not so powerful for phrase interactions.</a:t>
            </a:r>
          </a:p>
          <a:p>
            <a:pPr eaLnBrk="1" hangingPunct="1">
              <a:spcBef>
                <a:spcPct val="0"/>
              </a:spcBef>
            </a:pPr>
            <a:endParaRPr kumimoji="1" lang="en-US" altLang="zh-CN" sz="2200" smtClean="0"/>
          </a:p>
          <a:p>
            <a:pPr eaLnBrk="1" hangingPunct="1">
              <a:spcBef>
                <a:spcPct val="0"/>
              </a:spcBef>
            </a:pPr>
            <a:endParaRPr kumimoji="1" lang="en-US" altLang="zh-CN" sz="2200" smtClean="0"/>
          </a:p>
          <a:p>
            <a:pPr eaLnBrk="1" hangingPunct="1">
              <a:spcBef>
                <a:spcPct val="0"/>
              </a:spcBef>
            </a:pPr>
            <a:r>
              <a:rPr kumimoji="1" lang="en-US" altLang="zh-CN" sz="2200" smtClean="0"/>
              <a:t>In order to model the interactions between phrases, </a:t>
            </a:r>
          </a:p>
          <a:p>
            <a:pPr eaLnBrk="1" hangingPunct="1">
              <a:spcBef>
                <a:spcPct val="0"/>
              </a:spcBef>
            </a:pPr>
            <a:r>
              <a:rPr kumimoji="1" lang="en-US" altLang="zh-CN" sz="2200" smtClean="0"/>
              <a:t>We can add a convolution layer on the word vector,</a:t>
            </a:r>
          </a:p>
          <a:p>
            <a:pPr eaLnBrk="1" hangingPunct="1">
              <a:spcBef>
                <a:spcPct val="0"/>
              </a:spcBef>
            </a:pPr>
            <a:r>
              <a:rPr kumimoji="1" lang="en-US" altLang="zh-CN" sz="2200" smtClean="0"/>
              <a:t>The convolution layer will take several words as input, and output a phrase vector.</a:t>
            </a:r>
          </a:p>
          <a:p>
            <a:pPr eaLnBrk="1" hangingPunct="1">
              <a:spcBef>
                <a:spcPct val="0"/>
              </a:spcBef>
            </a:pPr>
            <a:r>
              <a:rPr kumimoji="1" lang="en-US" altLang="zh-CN" sz="2200" smtClean="0"/>
              <a:t>And then, the phrase vectors can be input into SIN the same as word vectors.</a:t>
            </a:r>
          </a:p>
          <a:p>
            <a:pPr eaLnBrk="1" hangingPunct="1">
              <a:spcBef>
                <a:spcPct val="0"/>
              </a:spcBef>
            </a:pPr>
            <a:endParaRPr kumimoji="1" lang="en-US" altLang="zh-CN" sz="2200" smtClean="0"/>
          </a:p>
          <a:p>
            <a:pPr eaLnBrk="1" hangingPunct="1">
              <a:spcBef>
                <a:spcPct val="0"/>
              </a:spcBef>
            </a:pPr>
            <a:r>
              <a:rPr kumimoji="1" lang="en-US" altLang="zh-CN" sz="2200" smtClean="0"/>
              <a:t>We call SIN with convolution layers as SIN-CONV</a:t>
            </a:r>
            <a:endParaRPr kumimoji="1" lang="zh-CN" altLang="en-US" sz="2200"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幻灯片图像占位符 1"/>
          <p:cNvSpPr>
            <a:spLocks noGrp="1" noRot="1" noChangeAspect="1"/>
          </p:cNvSpPr>
          <p:nvPr>
            <p:ph type="sldImg"/>
          </p:nvPr>
        </p:nvSpPr>
        <p:spPr bwMode="auto">
          <a:noFill/>
          <a:ln>
            <a:solidFill>
              <a:srgbClr val="000000"/>
            </a:solidFill>
            <a:miter lim="800000"/>
            <a:headEnd/>
            <a:tailEnd/>
          </a:ln>
        </p:spPr>
      </p:sp>
      <p:sp>
        <p:nvSpPr>
          <p:cNvPr id="9011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kumimoji="1" lang="en-US" altLang="zh-CN" smtClean="0"/>
              <a:t>In order to apply SIN model to dialogue act analysis, we have to make some simple modifications.</a:t>
            </a:r>
          </a:p>
          <a:p>
            <a:pPr eaLnBrk="1" hangingPunct="1">
              <a:spcBef>
                <a:spcPct val="0"/>
              </a:spcBef>
            </a:pPr>
            <a:endParaRPr kumimoji="1" lang="en-US" altLang="zh-CN" smtClean="0"/>
          </a:p>
          <a:p>
            <a:pPr eaLnBrk="1" hangingPunct="1">
              <a:spcBef>
                <a:spcPct val="0"/>
              </a:spcBef>
            </a:pPr>
            <a:r>
              <a:rPr kumimoji="1" lang="en-US" altLang="zh-CN" smtClean="0"/>
              <a:t>We use the previous sentence to calculate the interaction states for the current sentence,</a:t>
            </a:r>
          </a:p>
          <a:p>
            <a:pPr eaLnBrk="1" hangingPunct="1">
              <a:spcBef>
                <a:spcPct val="0"/>
              </a:spcBef>
            </a:pPr>
            <a:r>
              <a:rPr kumimoji="1" lang="en-US" altLang="zh-CN" smtClean="0"/>
              <a:t>And after generating all sentence vectors, we join them together with LSTM in order to model long-range dependencies.</a:t>
            </a:r>
            <a:endParaRPr kumimoji="1" lang="zh-CN" altLang="en-US" smtClean="0"/>
          </a:p>
          <a:p>
            <a:pPr eaLnBrk="1" hangingPunct="1">
              <a:spcBef>
                <a:spcPct val="0"/>
              </a:spcBef>
            </a:pPr>
            <a:endParaRPr kumimoji="1" lang="zh-CN" altLang="en-US" smtClean="0"/>
          </a:p>
          <a:p>
            <a:pPr eaLnBrk="1" hangingPunct="1">
              <a:spcBef>
                <a:spcPct val="0"/>
              </a:spcBef>
            </a:pPr>
            <a:r>
              <a:rPr kumimoji="1" lang="en-US" altLang="zh-CN" smtClean="0"/>
              <a:t>The hidden vectors of the last LSTM is fed into a soft-max layer for dialog act classification.</a:t>
            </a:r>
            <a:endParaRPr kumimoji="1" lang="zh-CN" altLang="en-US" smtClean="0"/>
          </a:p>
          <a:p>
            <a:pPr eaLnBrk="1" hangingPunct="1">
              <a:spcBef>
                <a:spcPct val="0"/>
              </a:spcBef>
            </a:pPr>
            <a:endParaRPr kumimoji="1" lang="zh-CN" alt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幻灯片图像占位符 1"/>
          <p:cNvSpPr>
            <a:spLocks noGrp="1" noRot="1" noChangeAspect="1"/>
          </p:cNvSpPr>
          <p:nvPr>
            <p:ph type="sldImg"/>
          </p:nvPr>
        </p:nvSpPr>
        <p:spPr bwMode="auto">
          <a:noFill/>
          <a:ln>
            <a:solidFill>
              <a:srgbClr val="000000"/>
            </a:solidFill>
            <a:miter lim="800000"/>
            <a:headEnd/>
            <a:tailEnd/>
          </a:ln>
        </p:spPr>
      </p:sp>
      <p:sp>
        <p:nvSpPr>
          <p:cNvPr id="9421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en-US" smtClean="0"/>
              <a:t>主要目的，生成更自然的答复，不是简单地模板里边套单词，比较生硬</a:t>
            </a:r>
            <a:endParaRPr lang="en-US" altLang="zh-CN" smtClean="0"/>
          </a:p>
          <a:p>
            <a:pPr eaLnBrk="1" hangingPunct="1">
              <a:spcBef>
                <a:spcPct val="0"/>
              </a:spcBef>
            </a:pPr>
            <a:r>
              <a:rPr lang="zh-CN" altLang="en-US" smtClean="0"/>
              <a:t>近年来，语音交互方式的在移动终端的崛起使得问答系统正在受到越来越多的关注。语言生成模型的任务是将答案的逻辑表达式转换为自然语言的形式传达给用户，是问答系统中直接与用户交互的一环，其表现对问答系统的评价有重要的影响。大多数基于规则和模板的传统方法生成的回复单一而又生硬，缺乏自然语言的多变与灵活性，并且设计回复规则和模板需要耗费大量人力。近年来随着人工神经网络的发展与网络上可获取的标注数据的增多，产生了数据驱动的方法：通过标注的数据训练一个神经网络，从而使其可以自动生成符合人类语言习惯的回答语句。而已有的任务导向的数据驱动方法在生成回复时仅利用了答案的逻辑表达式来生成回复，对于不同提问方式和语言习惯的用户，其无法针对性的生成恰当的回复。</a:t>
            </a:r>
          </a:p>
          <a:p>
            <a:pPr eaLnBrk="1" hangingPunct="1">
              <a:spcBef>
                <a:spcPct val="0"/>
              </a:spcBef>
            </a:pPr>
            <a:r>
              <a:rPr lang="zh-CN" altLang="en-US" smtClean="0"/>
              <a:t/>
            </a:r>
            <a:br>
              <a:rPr lang="zh-CN" altLang="en-US" smtClean="0"/>
            </a:br>
            <a:r>
              <a:rPr lang="zh-CN" altLang="en-US" smtClean="0"/>
              <a:t>提出了一种基于上下文信息的应用于垂直领域问答系统的语言生成模型（</a:t>
            </a:r>
            <a:r>
              <a:rPr lang="en-US" altLang="zh-CN" smtClean="0"/>
              <a:t>CA-LSTM</a:t>
            </a:r>
            <a:r>
              <a:rPr lang="zh-CN" altLang="en-US" smtClean="0"/>
              <a:t>）。相比于传统的基于规则和模板的方法，该模型使用了端到端的 </a:t>
            </a:r>
            <a:r>
              <a:rPr lang="en-US" altLang="zh-CN" smtClean="0"/>
              <a:t>LSTM </a:t>
            </a:r>
            <a:r>
              <a:rPr lang="zh-CN" altLang="en-US" smtClean="0"/>
              <a:t>循环神经网络可以从训练语料中自动学习出回复句式，省去了人工设计规则和模板的工作量，并且通过对生成词语概率分布的随机采样可以生成出多变的句式，解决了传统方法回复单一的问题。同时，相比于已有的数据驱动的神经网络方法，本文将上下文信息引入到任务驱动的语言生成模型中：使用编码</a:t>
            </a:r>
            <a:r>
              <a:rPr lang="en-US" altLang="zh-CN" smtClean="0"/>
              <a:t>-</a:t>
            </a:r>
            <a:r>
              <a:rPr lang="zh-CN" altLang="en-US" smtClean="0"/>
              <a:t>解码（</a:t>
            </a:r>
            <a:r>
              <a:rPr lang="en-US" altLang="zh-CN" smtClean="0"/>
              <a:t>Encoder-Decoder</a:t>
            </a:r>
            <a:r>
              <a:rPr lang="zh-CN" altLang="en-US" smtClean="0"/>
              <a:t>）框架，可以根据用户不同的提问方式产生不同的回答；引入了注意力机制（</a:t>
            </a:r>
            <a:r>
              <a:rPr lang="en-US" altLang="zh-CN" smtClean="0"/>
              <a:t>Attention Mechanism</a:t>
            </a:r>
            <a:r>
              <a:rPr lang="zh-CN" altLang="en-US" smtClean="0"/>
              <a:t>）针对问题中的关键词语产生不同的回答；学习回复句式向量更精确的生成不同的回复句式。在 </a:t>
            </a:r>
            <a:r>
              <a:rPr lang="en-US" altLang="zh-CN" smtClean="0"/>
              <a:t>BLEU-4</a:t>
            </a:r>
            <a:r>
              <a:rPr lang="zh-CN" altLang="en-US" smtClean="0"/>
              <a:t>评分以及人工评分中取得了显著的性能提升。</a:t>
            </a:r>
          </a:p>
        </p:txBody>
      </p:sp>
      <p:sp>
        <p:nvSpPr>
          <p:cNvPr id="9421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3CFAFF8-3FF9-4692-B4C8-C4770EB8D8B0}" type="slidenum">
              <a:rPr kumimoji="1" lang="zh-CN" altLang="en-US"/>
              <a:pPr fontAlgn="base">
                <a:spcBef>
                  <a:spcPct val="0"/>
                </a:spcBef>
                <a:spcAft>
                  <a:spcPct val="0"/>
                </a:spcAft>
                <a:defRPr/>
              </a:pPr>
              <a:t>46</a:t>
            </a:fld>
            <a:endParaRPr kumimoji="1" lang="en-US" altLang="zh-CN"/>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幻灯片图像占位符 1"/>
          <p:cNvSpPr>
            <a:spLocks noGrp="1" noRot="1" noChangeAspect="1"/>
          </p:cNvSpPr>
          <p:nvPr>
            <p:ph type="sldImg"/>
          </p:nvPr>
        </p:nvSpPr>
        <p:spPr bwMode="auto">
          <a:noFill/>
          <a:ln>
            <a:solidFill>
              <a:srgbClr val="000000"/>
            </a:solidFill>
            <a:miter lim="800000"/>
            <a:headEnd/>
            <a:tailEnd/>
          </a:ln>
        </p:spPr>
      </p:sp>
      <p:sp>
        <p:nvSpPr>
          <p:cNvPr id="9625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zh-CN" smtClean="0"/>
              <a:t>RE</a:t>
            </a:r>
            <a:r>
              <a:rPr lang="zh-CN" altLang="en-US" smtClean="0"/>
              <a:t>是什么意思</a:t>
            </a:r>
          </a:p>
        </p:txBody>
      </p:sp>
      <p:sp>
        <p:nvSpPr>
          <p:cNvPr id="9625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42CB45E-D69B-4B3B-B6EA-0AD3C311D414}" type="slidenum">
              <a:rPr kumimoji="1" lang="zh-CN" altLang="en-US"/>
              <a:pPr fontAlgn="base">
                <a:spcBef>
                  <a:spcPct val="0"/>
                </a:spcBef>
                <a:spcAft>
                  <a:spcPct val="0"/>
                </a:spcAft>
                <a:defRPr/>
              </a:pPr>
              <a:t>47</a:t>
            </a:fld>
            <a:endParaRPr kumimoji="1" lang="en-US" altLang="zh-CN"/>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幻灯片图像占位符 1"/>
          <p:cNvSpPr>
            <a:spLocks noGrp="1" noRot="1" noChangeAspect="1"/>
          </p:cNvSpPr>
          <p:nvPr>
            <p:ph type="sldImg"/>
          </p:nvPr>
        </p:nvSpPr>
        <p:spPr bwMode="auto">
          <a:noFill/>
          <a:ln>
            <a:solidFill>
              <a:srgbClr val="000000"/>
            </a:solidFill>
            <a:miter lim="800000"/>
            <a:headEnd/>
            <a:tailEnd/>
          </a:ln>
        </p:spPr>
      </p:sp>
      <p:sp>
        <p:nvSpPr>
          <p:cNvPr id="9830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en-US" smtClean="0"/>
              <a:t>下边主要介绍解码部分</a:t>
            </a:r>
          </a:p>
        </p:txBody>
      </p:sp>
      <p:sp>
        <p:nvSpPr>
          <p:cNvPr id="9830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692AED9-BE98-4955-ADB2-A3CBE987A73B}" type="slidenum">
              <a:rPr kumimoji="1" lang="zh-CN" altLang="en-US"/>
              <a:pPr fontAlgn="base">
                <a:spcBef>
                  <a:spcPct val="0"/>
                </a:spcBef>
                <a:spcAft>
                  <a:spcPct val="0"/>
                </a:spcAft>
                <a:defRPr/>
              </a:pPr>
              <a:t>48</a:t>
            </a:fld>
            <a:endParaRPr kumimoji="1" lang="en-US" altLang="zh-CN"/>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幻灯片图像占位符 1"/>
          <p:cNvSpPr>
            <a:spLocks noGrp="1" noRot="1" noChangeAspect="1"/>
          </p:cNvSpPr>
          <p:nvPr>
            <p:ph type="sldImg"/>
          </p:nvPr>
        </p:nvSpPr>
        <p:spPr bwMode="auto">
          <a:noFill/>
          <a:ln>
            <a:solidFill>
              <a:srgbClr val="000000"/>
            </a:solidFill>
            <a:miter lim="800000"/>
            <a:headEnd/>
            <a:tailEnd/>
          </a:ln>
        </p:spPr>
      </p:sp>
      <p:sp>
        <p:nvSpPr>
          <p:cNvPr id="10035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en-US" smtClean="0"/>
              <a:t>系统回复的解码神经网络</a:t>
            </a:r>
            <a:r>
              <a:rPr lang="en-US" altLang="zh-CN" smtClean="0"/>
              <a:t>Decoder</a:t>
            </a:r>
            <a:r>
              <a:rPr lang="zh-CN" altLang="en-US" smtClean="0"/>
              <a:t>的结构如图</a:t>
            </a:r>
            <a:r>
              <a:rPr lang="en-US" altLang="zh-CN" smtClean="0"/>
              <a:t>3</a:t>
            </a:r>
            <a:r>
              <a:rPr lang="zh-CN" altLang="en-US" smtClean="0"/>
              <a:t>所示。我们使用了双层的 长短期记忆网络（</a:t>
            </a:r>
            <a:r>
              <a:rPr lang="en-US" altLang="zh-CN" smtClean="0"/>
              <a:t>LSTM</a:t>
            </a:r>
            <a:r>
              <a:rPr lang="zh-CN" altLang="en-US" smtClean="0"/>
              <a:t>）将上一个</a:t>
            </a:r>
            <a:r>
              <a:rPr lang="en-US" altLang="zh-CN" smtClean="0"/>
              <a:t>step</a:t>
            </a:r>
            <a:r>
              <a:rPr lang="zh-CN" altLang="en-US" smtClean="0"/>
              <a:t>输出的词向量</a:t>
            </a:r>
            <a:r>
              <a:rPr lang="en-US" altLang="zh-CN" smtClean="0"/>
              <a:t>w</a:t>
            </a:r>
            <a:r>
              <a:rPr lang="zh-CN" altLang="en-US" smtClean="0"/>
              <a:t>，回复句式向量</a:t>
            </a:r>
            <a:r>
              <a:rPr lang="en-US" altLang="zh-CN" smtClean="0"/>
              <a:t>v </a:t>
            </a:r>
            <a:r>
              <a:rPr lang="zh-CN" altLang="en-US" smtClean="0"/>
              <a:t>，答案信息向量 </a:t>
            </a:r>
            <a:r>
              <a:rPr lang="en-US" altLang="zh-CN" smtClean="0"/>
              <a:t>d </a:t>
            </a:r>
            <a:r>
              <a:rPr lang="zh-CN" altLang="en-US" smtClean="0"/>
              <a:t>以及经过注意力机制的问题向量 </a:t>
            </a:r>
            <a:r>
              <a:rPr lang="en-US" altLang="zh-CN" smtClean="0"/>
              <a:t>q </a:t>
            </a:r>
            <a:r>
              <a:rPr lang="zh-CN" altLang="en-US" smtClean="0"/>
              <a:t>作为输入，进行解码，对输出向量进行 </a:t>
            </a:r>
            <a:r>
              <a:rPr lang="en-US" altLang="zh-CN" smtClean="0"/>
              <a:t>softmax </a:t>
            </a:r>
            <a:r>
              <a:rPr lang="zh-CN" altLang="en-US" smtClean="0"/>
              <a:t>就可以得到预测词的概率分布。</a:t>
            </a:r>
            <a:br>
              <a:rPr lang="zh-CN" altLang="en-US" smtClean="0"/>
            </a:br>
            <a:endParaRPr lang="zh-CN" altLang="en-US" smtClean="0"/>
          </a:p>
        </p:txBody>
      </p:sp>
      <p:sp>
        <p:nvSpPr>
          <p:cNvPr id="10035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6BBEAEB-7DC0-450E-8962-B9A76A26D2B9}" type="slidenum">
              <a:rPr kumimoji="1" lang="zh-CN" altLang="en-US"/>
              <a:pPr fontAlgn="base">
                <a:spcBef>
                  <a:spcPct val="0"/>
                </a:spcBef>
                <a:spcAft>
                  <a:spcPct val="0"/>
                </a:spcAft>
                <a:defRPr/>
              </a:pPr>
              <a:t>49</a:t>
            </a:fld>
            <a:endParaRPr kumimoji="1" lang="en-US" altLang="zh-CN"/>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幻灯片图像占位符 1"/>
          <p:cNvSpPr>
            <a:spLocks noGrp="1" noRot="1" noChangeAspect="1"/>
          </p:cNvSpPr>
          <p:nvPr>
            <p:ph type="sldImg"/>
          </p:nvPr>
        </p:nvSpPr>
        <p:spPr bwMode="auto">
          <a:noFill/>
          <a:ln>
            <a:solidFill>
              <a:srgbClr val="000000"/>
            </a:solidFill>
            <a:miter lim="800000"/>
            <a:headEnd/>
            <a:tailEnd/>
          </a:ln>
        </p:spPr>
      </p:sp>
      <p:sp>
        <p:nvSpPr>
          <p:cNvPr id="10240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en-US" smtClean="0"/>
              <a:t/>
            </a:r>
            <a:br>
              <a:rPr lang="zh-CN" altLang="en-US" smtClean="0"/>
            </a:br>
            <a:endParaRPr lang="zh-CN" altLang="en-US" smtClean="0"/>
          </a:p>
        </p:txBody>
      </p:sp>
      <p:sp>
        <p:nvSpPr>
          <p:cNvPr id="102403"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2A50B6A-0578-4B52-A4E0-B40F7CDEB1B4}" type="slidenum">
              <a:rPr kumimoji="1" lang="zh-CN" altLang="en-US"/>
              <a:pPr fontAlgn="base">
                <a:spcBef>
                  <a:spcPct val="0"/>
                </a:spcBef>
                <a:spcAft>
                  <a:spcPct val="0"/>
                </a:spcAft>
                <a:defRPr/>
              </a:pPr>
              <a:t>50</a:t>
            </a:fld>
            <a:endParaRPr kumimoji="1" lang="en-US" altLang="zh-CN"/>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幻灯片图像占位符 1"/>
          <p:cNvSpPr>
            <a:spLocks noGrp="1" noRot="1" noChangeAspect="1"/>
          </p:cNvSpPr>
          <p:nvPr>
            <p:ph type="sldImg"/>
          </p:nvPr>
        </p:nvSpPr>
        <p:spPr bwMode="auto">
          <a:noFill/>
          <a:ln>
            <a:solidFill>
              <a:srgbClr val="000000"/>
            </a:solidFill>
            <a:miter lim="800000"/>
            <a:headEnd/>
            <a:tailEnd/>
          </a:ln>
        </p:spPr>
      </p:sp>
      <p:sp>
        <p:nvSpPr>
          <p:cNvPr id="10445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en-US" smtClean="0"/>
              <a:t>用户问题的编码神经网络</a:t>
            </a:r>
            <a:r>
              <a:rPr lang="en-US" altLang="zh-CN" smtClean="0"/>
              <a:t>Encoder</a:t>
            </a:r>
            <a:r>
              <a:rPr lang="zh-CN" altLang="en-US" smtClean="0"/>
              <a:t>的结构如图</a:t>
            </a:r>
            <a:r>
              <a:rPr lang="en-US" altLang="zh-CN" smtClean="0"/>
              <a:t>2</a:t>
            </a:r>
            <a:r>
              <a:rPr lang="zh-CN" altLang="en-US" smtClean="0"/>
              <a:t>所示。我们使用了双向的长短期记忆网络（</a:t>
            </a:r>
            <a:r>
              <a:rPr lang="en-US" altLang="zh-CN" smtClean="0"/>
              <a:t>LSTM</a:t>
            </a:r>
            <a:r>
              <a:rPr lang="zh-CN" altLang="en-US" smtClean="0"/>
              <a:t>）将问题中每一个词的词向量作为网络输入，输出整个句子的隐向量表示 </a:t>
            </a:r>
            <a:r>
              <a:rPr lang="en-US" altLang="zh-CN" smtClean="0"/>
              <a:t>h</a:t>
            </a:r>
            <a:r>
              <a:rPr lang="zh-CN" altLang="en-US" smtClean="0"/>
              <a:t>，然后再与解码神经网络</a:t>
            </a:r>
            <a:r>
              <a:rPr lang="en-US" altLang="zh-CN" smtClean="0"/>
              <a:t>Decoder</a:t>
            </a:r>
            <a:r>
              <a:rPr lang="zh-CN" altLang="en-US" smtClean="0"/>
              <a:t>的状态向量 </a:t>
            </a:r>
            <a:r>
              <a:rPr lang="en-US" altLang="zh-CN" smtClean="0"/>
              <a:t>s </a:t>
            </a:r>
            <a:r>
              <a:rPr lang="zh-CN" altLang="en-US" smtClean="0"/>
              <a:t>一起通过注意力机制，得到经过注意力机制的用户问题向量 </a:t>
            </a:r>
            <a:r>
              <a:rPr lang="en-US" altLang="zh-CN" smtClean="0"/>
              <a:t>q</a:t>
            </a:r>
            <a:r>
              <a:rPr lang="zh-CN" altLang="en-US" smtClean="0"/>
              <a:t>。</a:t>
            </a:r>
          </a:p>
        </p:txBody>
      </p:sp>
      <p:sp>
        <p:nvSpPr>
          <p:cNvPr id="10445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D867FD7-6A2A-4091-8A4C-3EA2B477FAD1}" type="slidenum">
              <a:rPr kumimoji="1" lang="zh-CN" altLang="en-US"/>
              <a:pPr fontAlgn="base">
                <a:spcBef>
                  <a:spcPct val="0"/>
                </a:spcBef>
                <a:spcAft>
                  <a:spcPct val="0"/>
                </a:spcAft>
                <a:defRPr/>
              </a:pPr>
              <a:t>51</a:t>
            </a:fld>
            <a:endParaRPr kumimoji="1" lang="en-US" altLang="zh-CN"/>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幻灯片图像占位符 1"/>
          <p:cNvSpPr>
            <a:spLocks noGrp="1" noRot="1" noChangeAspect="1"/>
          </p:cNvSpPr>
          <p:nvPr>
            <p:ph type="sldImg"/>
          </p:nvPr>
        </p:nvSpPr>
        <p:spPr bwMode="auto">
          <a:noFill/>
          <a:ln>
            <a:solidFill>
              <a:srgbClr val="000000"/>
            </a:solidFill>
            <a:miter lim="800000"/>
            <a:headEnd/>
            <a:tailEnd/>
          </a:ln>
        </p:spPr>
      </p:sp>
      <p:sp>
        <p:nvSpPr>
          <p:cNvPr id="10649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zh-CN" smtClean="0"/>
              <a:t>AT: act type</a:t>
            </a:r>
            <a:endParaRPr lang="zh-CN" altLang="en-US" smtClean="0"/>
          </a:p>
        </p:txBody>
      </p:sp>
      <p:sp>
        <p:nvSpPr>
          <p:cNvPr id="10649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679C279-837F-4F3F-9728-26D7885ACB81}" type="slidenum">
              <a:rPr kumimoji="1" lang="zh-CN" altLang="en-US"/>
              <a:pPr fontAlgn="base">
                <a:spcBef>
                  <a:spcPct val="0"/>
                </a:spcBef>
                <a:spcAft>
                  <a:spcPct val="0"/>
                </a:spcAft>
                <a:defRPr/>
              </a:pPr>
              <a:t>52</a:t>
            </a:fld>
            <a:endParaRPr kumimoji="1" lang="en-US" altLang="zh-CN"/>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幻灯片图像占位符 1"/>
          <p:cNvSpPr>
            <a:spLocks noGrp="1" noRot="1" noChangeAspect="1"/>
          </p:cNvSpPr>
          <p:nvPr>
            <p:ph type="sldImg"/>
          </p:nvPr>
        </p:nvSpPr>
        <p:spPr bwMode="auto">
          <a:noFill/>
          <a:ln>
            <a:solidFill>
              <a:srgbClr val="000000"/>
            </a:solidFill>
            <a:miter lim="800000"/>
            <a:headEnd/>
            <a:tailEnd/>
          </a:ln>
        </p:spPr>
      </p:sp>
      <p:sp>
        <p:nvSpPr>
          <p:cNvPr id="11059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kumimoji="1" lang="en-US" altLang="zh-CN" smtClean="0"/>
              <a:t>Persona</a:t>
            </a:r>
            <a:r>
              <a:rPr kumimoji="1" lang="zh-CN" altLang="en-US" smtClean="0"/>
              <a:t>：人物角色</a:t>
            </a:r>
          </a:p>
          <a:p>
            <a:pPr eaLnBrk="1" hangingPunct="1">
              <a:spcBef>
                <a:spcPct val="0"/>
              </a:spcBef>
            </a:pPr>
            <a:r>
              <a:rPr kumimoji="1" lang="en-US" altLang="zh-CN" b="1" smtClean="0"/>
              <a:t>Proactive</a:t>
            </a:r>
            <a:r>
              <a:rPr kumimoji="1" lang="zh-CN" altLang="en-US" b="1" smtClean="0"/>
              <a:t>：主动的，主动性</a:t>
            </a:r>
          </a:p>
          <a:p>
            <a:pPr eaLnBrk="1" hangingPunct="1">
              <a:spcBef>
                <a:spcPct val="0"/>
              </a:spcBef>
            </a:pPr>
            <a:endParaRPr kumimoji="1" lang="zh-CN" altLang="en-US" smtClean="0"/>
          </a:p>
        </p:txBody>
      </p:sp>
      <p:sp>
        <p:nvSpPr>
          <p:cNvPr id="110595" name="幻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5E52E11-3796-476F-99F4-297BC7B6567A}" type="slidenum">
              <a:rPr lang="zh-CN" altLang="en-US"/>
              <a:pPr fontAlgn="base">
                <a:spcBef>
                  <a:spcPct val="0"/>
                </a:spcBef>
                <a:spcAft>
                  <a:spcPct val="0"/>
                </a:spcAft>
                <a:defRPr/>
              </a:pPr>
              <a:t>55</a:t>
            </a:fld>
            <a:endParaRPr lang="en-US" altLang="zh-CN"/>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幻灯片图像占位符 1"/>
          <p:cNvSpPr>
            <a:spLocks noGrp="1" noRot="1" noChangeAspect="1"/>
          </p:cNvSpPr>
          <p:nvPr>
            <p:ph type="sldImg"/>
          </p:nvPr>
        </p:nvSpPr>
        <p:spPr bwMode="auto">
          <a:noFill/>
          <a:ln>
            <a:solidFill>
              <a:srgbClr val="000000"/>
            </a:solidFill>
            <a:miter lim="800000"/>
            <a:headEnd/>
            <a:tailEnd/>
          </a:ln>
        </p:spPr>
      </p:sp>
      <p:sp>
        <p:nvSpPr>
          <p:cNvPr id="11366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CN" altLang="en-US" smtClean="0"/>
              <a:t>训练过程</a:t>
            </a:r>
          </a:p>
        </p:txBody>
      </p:sp>
      <p:sp>
        <p:nvSpPr>
          <p:cNvPr id="11366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A528F67-AABF-47FF-B804-F21F4B8F7853}" type="slidenum">
              <a:rPr lang="zh-CN" altLang="en-US"/>
              <a:pPr fontAlgn="base">
                <a:spcBef>
                  <a:spcPct val="0"/>
                </a:spcBef>
                <a:spcAft>
                  <a:spcPct val="0"/>
                </a:spcAft>
                <a:defRPr/>
              </a:pPr>
              <a:t>57</a:t>
            </a:fld>
            <a:endParaRPr lang="en-US" altLang="zh-CN"/>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幻灯片图像占位符 1"/>
          <p:cNvSpPr>
            <a:spLocks noGrp="1" noRot="1" noChangeAspect="1"/>
          </p:cNvSpPr>
          <p:nvPr>
            <p:ph type="sldImg"/>
          </p:nvPr>
        </p:nvSpPr>
        <p:spPr bwMode="auto">
          <a:noFill/>
          <a:ln>
            <a:solidFill>
              <a:srgbClr val="000000"/>
            </a:solidFill>
            <a:miter lim="800000"/>
            <a:headEnd/>
            <a:tailEnd/>
          </a:ln>
        </p:spPr>
      </p:sp>
      <p:sp>
        <p:nvSpPr>
          <p:cNvPr id="11673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kumimoji="1" lang="zh-CN" altLang="en-US" smtClean="0"/>
              <a:t>这两页有什么区别？</a:t>
            </a:r>
          </a:p>
        </p:txBody>
      </p:sp>
      <p:sp>
        <p:nvSpPr>
          <p:cNvPr id="116739" name="幻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729749C-FCC7-4BE2-8161-507D0ACB89AE}" type="slidenum">
              <a:rPr lang="zh-CN" altLang="en-US"/>
              <a:pPr fontAlgn="base">
                <a:spcBef>
                  <a:spcPct val="0"/>
                </a:spcBef>
                <a:spcAft>
                  <a:spcPct val="0"/>
                </a:spcAft>
                <a:defRPr/>
              </a:pPr>
              <a:t>59</a:t>
            </a:fld>
            <a:endParaRPr lang="en-US" altLang="zh-CN"/>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幻灯片图像占位符 1"/>
          <p:cNvSpPr>
            <a:spLocks noGrp="1" noRot="1" noChangeAspect="1"/>
          </p:cNvSpPr>
          <p:nvPr>
            <p:ph type="sldImg"/>
          </p:nvPr>
        </p:nvSpPr>
        <p:spPr bwMode="auto">
          <a:noFill/>
          <a:ln>
            <a:solidFill>
              <a:srgbClr val="000000"/>
            </a:solidFill>
            <a:miter lim="800000"/>
            <a:headEnd/>
            <a:tailEnd/>
          </a:ln>
        </p:spPr>
      </p:sp>
      <p:sp>
        <p:nvSpPr>
          <p:cNvPr id="12083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kumimoji="1" lang="en-US" altLang="zh-CN" smtClean="0"/>
              <a:t>MIT</a:t>
            </a:r>
            <a:r>
              <a:rPr kumimoji="1" lang="zh-CN" altLang="en-US" smtClean="0"/>
              <a:t> </a:t>
            </a:r>
            <a:r>
              <a:rPr kumimoji="1" lang="en-US" altLang="zh-CN" smtClean="0"/>
              <a:t>Technology</a:t>
            </a:r>
            <a:r>
              <a:rPr kumimoji="1" lang="zh-CN" altLang="en-US" smtClean="0"/>
              <a:t> </a:t>
            </a:r>
            <a:r>
              <a:rPr kumimoji="1" lang="en-US" altLang="zh-CN" smtClean="0"/>
              <a:t>Review</a:t>
            </a:r>
            <a:r>
              <a:rPr kumimoji="1" lang="zh-CN" altLang="en-US" smtClean="0"/>
              <a:t>：</a:t>
            </a:r>
            <a:r>
              <a:rPr kumimoji="1" lang="en-US" altLang="zh-CN" smtClean="0"/>
              <a:t>the</a:t>
            </a:r>
            <a:r>
              <a:rPr kumimoji="1" lang="zh-CN" altLang="en-US" smtClean="0"/>
              <a:t> </a:t>
            </a:r>
            <a:r>
              <a:rPr kumimoji="1" lang="en-US" altLang="zh-CN" smtClean="0"/>
              <a:t>most</a:t>
            </a:r>
            <a:r>
              <a:rPr kumimoji="1" lang="zh-CN" altLang="en-US" smtClean="0"/>
              <a:t> </a:t>
            </a:r>
            <a:r>
              <a:rPr kumimoji="1" lang="en-US" altLang="zh-CN" smtClean="0"/>
              <a:t>influential</a:t>
            </a:r>
            <a:r>
              <a:rPr kumimoji="1" lang="zh-CN" altLang="en-US" smtClean="0"/>
              <a:t> </a:t>
            </a:r>
            <a:r>
              <a:rPr kumimoji="1" lang="en-US" altLang="zh-CN" smtClean="0"/>
              <a:t>technology</a:t>
            </a:r>
            <a:r>
              <a:rPr kumimoji="1" lang="zh-CN" altLang="en-US" smtClean="0"/>
              <a:t> </a:t>
            </a:r>
            <a:r>
              <a:rPr kumimoji="1" lang="en-US" altLang="zh-CN" smtClean="0"/>
              <a:t>media</a:t>
            </a:r>
            <a:r>
              <a:rPr kumimoji="1" lang="zh-CN" altLang="en-US" smtClean="0"/>
              <a:t> </a:t>
            </a:r>
            <a:r>
              <a:rPr kumimoji="1" lang="en-US" altLang="zh-CN" smtClean="0"/>
              <a:t>in</a:t>
            </a:r>
            <a:r>
              <a:rPr kumimoji="1" lang="zh-CN" altLang="en-US" smtClean="0"/>
              <a:t> </a:t>
            </a:r>
            <a:r>
              <a:rPr kumimoji="1" lang="en-US" altLang="zh-CN" smtClean="0"/>
              <a:t>the</a:t>
            </a:r>
            <a:r>
              <a:rPr kumimoji="1" lang="zh-CN" altLang="en-US" smtClean="0"/>
              <a:t> </a:t>
            </a:r>
            <a:r>
              <a:rPr kumimoji="1" lang="en-US" altLang="zh-CN" smtClean="0"/>
              <a:t>world;</a:t>
            </a:r>
          </a:p>
          <a:p>
            <a:pPr eaLnBrk="1" hangingPunct="1">
              <a:spcBef>
                <a:spcPct val="0"/>
              </a:spcBef>
            </a:pPr>
            <a:r>
              <a:rPr kumimoji="1" lang="zh-CN" altLang="en-US" smtClean="0"/>
              <a:t>英文卫报：</a:t>
            </a:r>
            <a:r>
              <a:rPr kumimoji="1" lang="en-US" altLang="zh-CN" smtClean="0"/>
              <a:t>the</a:t>
            </a:r>
            <a:r>
              <a:rPr kumimoji="1" lang="zh-CN" altLang="en-US" smtClean="0"/>
              <a:t> </a:t>
            </a:r>
            <a:r>
              <a:rPr kumimoji="1" lang="en-US" altLang="zh-CN" smtClean="0"/>
              <a:t>most</a:t>
            </a:r>
            <a:r>
              <a:rPr kumimoji="1" lang="zh-CN" altLang="en-US" smtClean="0"/>
              <a:t> </a:t>
            </a:r>
            <a:r>
              <a:rPr kumimoji="1" lang="en-US" altLang="zh-CN" smtClean="0"/>
              <a:t>mass</a:t>
            </a:r>
            <a:r>
              <a:rPr kumimoji="1" lang="zh-CN" altLang="en-US" smtClean="0"/>
              <a:t> </a:t>
            </a:r>
            <a:r>
              <a:rPr kumimoji="1" lang="en-US" altLang="zh-CN" smtClean="0"/>
              <a:t>media</a:t>
            </a:r>
            <a:r>
              <a:rPr kumimoji="1" lang="zh-CN" altLang="en-US" smtClean="0"/>
              <a:t> </a:t>
            </a:r>
            <a:r>
              <a:rPr kumimoji="1" lang="en-US" altLang="zh-CN" smtClean="0"/>
              <a:t>in</a:t>
            </a:r>
            <a:r>
              <a:rPr kumimoji="1" lang="zh-CN" altLang="en-US" smtClean="0"/>
              <a:t> </a:t>
            </a:r>
            <a:r>
              <a:rPr kumimoji="1" lang="en-US" altLang="zh-CN" smtClean="0"/>
              <a:t>europe,</a:t>
            </a:r>
            <a:r>
              <a:rPr kumimoji="1" lang="zh-CN" altLang="en-US" smtClean="0"/>
              <a:t> </a:t>
            </a:r>
            <a:r>
              <a:rPr kumimoji="1" lang="en-US" altLang="zh-CN" smtClean="0"/>
              <a:t>the</a:t>
            </a:r>
            <a:r>
              <a:rPr kumimoji="1" lang="zh-CN" altLang="en-US" smtClean="0"/>
              <a:t> </a:t>
            </a:r>
            <a:r>
              <a:rPr kumimoji="1" lang="en-US" altLang="zh-CN" smtClean="0"/>
              <a:t>professor</a:t>
            </a:r>
            <a:r>
              <a:rPr kumimoji="1" lang="zh-CN" altLang="en-US" smtClean="0"/>
              <a:t> </a:t>
            </a:r>
            <a:r>
              <a:rPr lang="en-US" altLang="zh-CN" b="1" smtClean="0">
                <a:solidFill>
                  <a:srgbClr val="0070C0"/>
                </a:solidFill>
                <a:latin typeface="Guardian Text Egyptian Web"/>
              </a:rPr>
              <a:t>Schuller</a:t>
            </a:r>
            <a:r>
              <a:rPr kumimoji="1" lang="zh-CN" altLang="en-US" smtClean="0"/>
              <a:t> </a:t>
            </a:r>
            <a:r>
              <a:rPr kumimoji="1" lang="en-US" altLang="zh-CN" smtClean="0"/>
              <a:t>is</a:t>
            </a:r>
            <a:r>
              <a:rPr kumimoji="1" lang="zh-CN" altLang="en-US" smtClean="0"/>
              <a:t> </a:t>
            </a:r>
            <a:r>
              <a:rPr kumimoji="1" lang="en-US" altLang="zh-CN" smtClean="0"/>
              <a:t>one</a:t>
            </a:r>
            <a:r>
              <a:rPr kumimoji="1" lang="zh-CN" altLang="en-US" smtClean="0"/>
              <a:t> </a:t>
            </a:r>
            <a:r>
              <a:rPr kumimoji="1" lang="en-US" altLang="zh-CN" smtClean="0"/>
              <a:t>of</a:t>
            </a:r>
            <a:r>
              <a:rPr kumimoji="1" lang="zh-CN" altLang="en-US" smtClean="0"/>
              <a:t> </a:t>
            </a:r>
            <a:r>
              <a:rPr kumimoji="1" lang="en-US" altLang="zh-CN" smtClean="0"/>
              <a:t>the</a:t>
            </a:r>
            <a:r>
              <a:rPr kumimoji="1" lang="zh-CN" altLang="en-US" smtClean="0"/>
              <a:t> </a:t>
            </a:r>
            <a:r>
              <a:rPr kumimoji="1" lang="en-US" altLang="zh-CN" smtClean="0"/>
              <a:t>most</a:t>
            </a:r>
            <a:r>
              <a:rPr kumimoji="1" lang="zh-CN" altLang="en-US" smtClean="0"/>
              <a:t> </a:t>
            </a:r>
            <a:r>
              <a:rPr kumimoji="1" lang="en-US" altLang="zh-CN" smtClean="0"/>
              <a:t>famous</a:t>
            </a:r>
            <a:r>
              <a:rPr kumimoji="1" lang="zh-CN" altLang="en-US" smtClean="0"/>
              <a:t> </a:t>
            </a:r>
            <a:r>
              <a:rPr kumimoji="1" lang="en-US" altLang="zh-CN" smtClean="0"/>
              <a:t>researchers</a:t>
            </a:r>
            <a:r>
              <a:rPr kumimoji="1" lang="zh-CN" altLang="en-US" smtClean="0"/>
              <a:t> </a:t>
            </a:r>
            <a:r>
              <a:rPr kumimoji="1" lang="en-US" altLang="zh-CN" smtClean="0"/>
              <a:t>in</a:t>
            </a:r>
            <a:r>
              <a:rPr kumimoji="1" lang="zh-CN" altLang="en-US" smtClean="0"/>
              <a:t> </a:t>
            </a:r>
            <a:r>
              <a:rPr kumimoji="1" lang="en-US" altLang="zh-CN" smtClean="0"/>
              <a:t>affective</a:t>
            </a:r>
            <a:r>
              <a:rPr kumimoji="1" lang="zh-CN" altLang="en-US" smtClean="0"/>
              <a:t> </a:t>
            </a:r>
            <a:r>
              <a:rPr kumimoji="1" lang="en-US" altLang="zh-CN" smtClean="0"/>
              <a:t>computing.</a:t>
            </a:r>
            <a:endParaRPr kumimoji="1" lang="zh-CN" altLang="en-US" smtClean="0"/>
          </a:p>
        </p:txBody>
      </p:sp>
      <p:sp>
        <p:nvSpPr>
          <p:cNvPr id="120835" name="幻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1E7119A-3646-4F05-B12D-41DE7D527546}" type="slidenum">
              <a:rPr kumimoji="1" lang="zh-CN" altLang="en-US"/>
              <a:pPr fontAlgn="base">
                <a:spcBef>
                  <a:spcPct val="0"/>
                </a:spcBef>
                <a:spcAft>
                  <a:spcPct val="0"/>
                </a:spcAft>
                <a:defRPr/>
              </a:pPr>
              <a:t>62</a:t>
            </a:fld>
            <a:endParaRPr kumimoji="1" lang="en-US" altLang="zh-CN"/>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幻灯片图像占位符 1"/>
          <p:cNvSpPr>
            <a:spLocks noGrp="1" noRot="1" noChangeAspect="1"/>
          </p:cNvSpPr>
          <p:nvPr>
            <p:ph type="sldImg"/>
          </p:nvPr>
        </p:nvSpPr>
        <p:spPr bwMode="auto">
          <a:noFill/>
          <a:ln>
            <a:solidFill>
              <a:srgbClr val="000000"/>
            </a:solidFill>
            <a:miter lim="800000"/>
            <a:headEnd/>
            <a:tailEnd/>
          </a:ln>
        </p:spPr>
      </p:sp>
      <p:sp>
        <p:nvSpPr>
          <p:cNvPr id="12697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kumimoji="1" lang="zh-CN" altLang="en-US" smtClean="0"/>
              <a:t>图的各个部分功能</a:t>
            </a:r>
          </a:p>
          <a:p>
            <a:pPr eaLnBrk="1" hangingPunct="1">
              <a:spcBef>
                <a:spcPct val="0"/>
              </a:spcBef>
            </a:pPr>
            <a:r>
              <a:rPr lang="zh-CN" altLang="en-US" smtClean="0"/>
              <a:t>模型引入了两个</a:t>
            </a:r>
            <a:r>
              <a:rPr lang="en-US" altLang="zh-CN" smtClean="0"/>
              <a:t>memory</a:t>
            </a:r>
            <a:r>
              <a:rPr lang="zh-CN" altLang="en-US" smtClean="0"/>
              <a:t>结构，提升模型在对话任务上的性能。</a:t>
            </a:r>
            <a:endParaRPr lang="en-US" altLang="zh-CN" smtClean="0"/>
          </a:p>
          <a:p>
            <a:pPr eaLnBrk="1" hangingPunct="1">
              <a:spcBef>
                <a:spcPct val="0"/>
              </a:spcBef>
            </a:pPr>
            <a:r>
              <a:rPr lang="en-US" altLang="zh-CN" smtClean="0"/>
              <a:t>1</a:t>
            </a:r>
            <a:r>
              <a:rPr lang="zh-CN" altLang="en-US" smtClean="0"/>
              <a:t>）</a:t>
            </a:r>
            <a:r>
              <a:rPr lang="en-US" altLang="zh-CN" smtClean="0"/>
              <a:t>slot-value memory</a:t>
            </a:r>
            <a:r>
              <a:rPr lang="zh-CN" altLang="en-US" smtClean="0"/>
              <a:t>，由</a:t>
            </a:r>
            <a:r>
              <a:rPr lang="en-US" altLang="zh-CN" smtClean="0"/>
              <a:t>M^S</a:t>
            </a:r>
            <a:r>
              <a:rPr lang="zh-CN" altLang="en-US" smtClean="0"/>
              <a:t>和</a:t>
            </a:r>
            <a:r>
              <a:rPr lang="en-US" altLang="zh-CN" smtClean="0"/>
              <a:t>M^V</a:t>
            </a:r>
            <a:r>
              <a:rPr lang="zh-CN" altLang="en-US" smtClean="0"/>
              <a:t>两部分组成，每个都由很多列组成，每列对应一个</a:t>
            </a:r>
            <a:r>
              <a:rPr lang="en-US" altLang="zh-CN" smtClean="0"/>
              <a:t>slot</a:t>
            </a:r>
            <a:r>
              <a:rPr lang="zh-CN" altLang="en-US" smtClean="0"/>
              <a:t>。其中</a:t>
            </a:r>
            <a:r>
              <a:rPr lang="en-US" altLang="zh-CN" smtClean="0"/>
              <a:t>M^S</a:t>
            </a:r>
            <a:r>
              <a:rPr lang="zh-CN" altLang="en-US" smtClean="0"/>
              <a:t>保存</a:t>
            </a:r>
            <a:r>
              <a:rPr lang="en-US" altLang="zh-CN" smtClean="0"/>
              <a:t>slot</a:t>
            </a:r>
            <a:r>
              <a:rPr lang="zh-CN" altLang="en-US" smtClean="0"/>
              <a:t>的信息，</a:t>
            </a:r>
            <a:r>
              <a:rPr lang="en-US" altLang="zh-CN" smtClean="0"/>
              <a:t>M^V</a:t>
            </a:r>
            <a:r>
              <a:rPr lang="zh-CN" altLang="en-US" smtClean="0"/>
              <a:t>保存对话进行过程中每个</a:t>
            </a:r>
            <a:r>
              <a:rPr lang="en-US" altLang="zh-CN" smtClean="0"/>
              <a:t>slot</a:t>
            </a:r>
            <a:r>
              <a:rPr lang="zh-CN" altLang="en-US" smtClean="0"/>
              <a:t>对应的</a:t>
            </a:r>
            <a:r>
              <a:rPr lang="en-US" altLang="zh-CN" smtClean="0"/>
              <a:t>value</a:t>
            </a:r>
            <a:r>
              <a:rPr lang="zh-CN" altLang="en-US" smtClean="0"/>
              <a:t>的信息。</a:t>
            </a:r>
            <a:endParaRPr lang="en-US" altLang="zh-CN" smtClean="0"/>
          </a:p>
          <a:p>
            <a:pPr eaLnBrk="1" hangingPunct="1">
              <a:spcBef>
                <a:spcPct val="0"/>
              </a:spcBef>
            </a:pPr>
            <a:r>
              <a:rPr lang="en-US" altLang="zh-CN" smtClean="0"/>
              <a:t>2</a:t>
            </a:r>
            <a:r>
              <a:rPr lang="zh-CN" altLang="en-US" smtClean="0"/>
              <a:t>）</a:t>
            </a:r>
            <a:r>
              <a:rPr lang="en-US" altLang="zh-CN" smtClean="0"/>
              <a:t>external memory</a:t>
            </a:r>
            <a:r>
              <a:rPr lang="zh-CN" altLang="en-US" smtClean="0"/>
              <a:t>，保存其他的一些对话历史信息，也由多列</a:t>
            </a:r>
            <a:r>
              <a:rPr lang="en-US" altLang="zh-CN" smtClean="0"/>
              <a:t>vector</a:t>
            </a:r>
            <a:r>
              <a:rPr lang="zh-CN" altLang="en-US" smtClean="0"/>
              <a:t>组成。</a:t>
            </a:r>
            <a:endParaRPr lang="en-US" altLang="zh-CN" smtClean="0"/>
          </a:p>
          <a:p>
            <a:pPr eaLnBrk="1" hangingPunct="1">
              <a:spcBef>
                <a:spcPct val="0"/>
              </a:spcBef>
            </a:pPr>
            <a:r>
              <a:rPr lang="zh-CN" altLang="en-US" smtClean="0"/>
              <a:t>对话过程中，模型会对这两部分进行读写操作，并根据这些信息生成系统的动作。</a:t>
            </a:r>
            <a:endParaRPr lang="en-US" altLang="zh-CN" smtClean="0"/>
          </a:p>
          <a:p>
            <a:pPr eaLnBrk="1" hangingPunct="1">
              <a:spcBef>
                <a:spcPct val="0"/>
              </a:spcBef>
            </a:pPr>
            <a:r>
              <a:rPr kumimoji="1" lang="zh-CN" altLang="en-US" smtClean="0"/>
              <a:t>确认</a:t>
            </a:r>
          </a:p>
        </p:txBody>
      </p:sp>
      <p:sp>
        <p:nvSpPr>
          <p:cNvPr id="126979" name="幻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5FBC555-327C-4895-84F0-638556257817}" type="slidenum">
              <a:rPr lang="zh-CN" altLang="en-US"/>
              <a:pPr fontAlgn="base">
                <a:spcBef>
                  <a:spcPct val="0"/>
                </a:spcBef>
                <a:spcAft>
                  <a:spcPct val="0"/>
                </a:spcAft>
                <a:defRPr/>
              </a:pPr>
              <a:t>67</a:t>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21ADD7D8-7F6B-45E3-A94B-B946A18BFEAE}" type="datetimeFigureOut">
              <a:rPr lang="zh-CN" altLang="en-US"/>
              <a:pPr>
                <a:defRPr/>
              </a:pPr>
              <a:t>2017/11/4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2FD0F41C-829A-43D8-85AD-A90AE739FB96}" type="slidenum">
              <a:rPr lang="zh-CN" altLang="en-US"/>
              <a:pPr>
                <a:defRPr/>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6858B610-75E8-4DF8-B98A-238B421944E6}" type="datetimeFigureOut">
              <a:rPr lang="zh-CN" altLang="en-US"/>
              <a:pPr>
                <a:defRPr/>
              </a:pPr>
              <a:t>2017/11/4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762A6AF7-6DE9-49C9-88E0-A84E3A82BFEE}" type="slidenum">
              <a:rPr lang="zh-CN" altLang="en-US"/>
              <a:pPr>
                <a:defRPr/>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B7F6E380-F307-4734-A6A7-9D09AAC1E809}" type="datetimeFigureOut">
              <a:rPr lang="zh-CN" altLang="en-US"/>
              <a:pPr>
                <a:defRPr/>
              </a:pPr>
              <a:t>2017/11/4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ED067174-54D3-4FFA-867A-1E936DEDDF26}" type="slidenum">
              <a:rPr lang="zh-CN" altLang="en-US"/>
              <a:pPr>
                <a:defRPr/>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7CB6A1F9-B727-4E7E-B255-E067D9B8BA76}" type="datetimeFigureOut">
              <a:rPr lang="zh-CN" altLang="en-US"/>
              <a:pPr>
                <a:defRPr/>
              </a:pPr>
              <a:t>2017/11/4</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3F19C23F-0EF8-445E-A78C-BC064051146C}" type="slidenum">
              <a:rPr lang="zh-CN" altLang="en-US"/>
              <a:pPr>
                <a:defRPr/>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E699E7CA-0CCA-4A08-A8AB-4AECF0355129}" type="datetimeFigureOut">
              <a:rPr lang="zh-CN" altLang="en-US"/>
              <a:pPr>
                <a:defRPr/>
              </a:pPr>
              <a:t>2017/11/4</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FCCA7D0B-D607-4F78-BA78-43B473B6BEDC}" type="slidenum">
              <a:rPr lang="zh-CN" altLang="en-US"/>
              <a:pPr>
                <a:defRPr/>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0E65DD1C-7BB9-4967-8530-A14272F273F8}" type="datetimeFigureOut">
              <a:rPr lang="zh-CN" altLang="en-US"/>
              <a:pPr>
                <a:defRPr/>
              </a:pPr>
              <a:t>2017/11/4</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53ECE4DC-68D2-480B-836B-F4961B2E2AC3}" type="slidenum">
              <a:rPr lang="zh-CN" altLang="en-US"/>
              <a:pPr>
                <a:defRPr/>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9F02A9F2-64C2-43C9-80AC-3184CA40572C}" type="datetimeFigureOut">
              <a:rPr lang="zh-CN" altLang="en-US"/>
              <a:pPr>
                <a:defRPr/>
              </a:pPr>
              <a:t>2017/11/4</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4A20B61F-8C4F-4ED6-BE54-4D1ACCB26EE6}" type="slidenum">
              <a:rPr lang="zh-CN" altLang="en-US"/>
              <a:pPr>
                <a:defRPr/>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9400B992-A716-4E23-A147-8EB18D398BB4}" type="datetimeFigureOut">
              <a:rPr lang="zh-CN" altLang="en-US"/>
              <a:pPr>
                <a:defRPr/>
              </a:pPr>
              <a:t>2017/11/4</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30E5D5CD-922D-4285-8498-4A072F034D43}" type="slidenum">
              <a:rPr lang="zh-CN" altLang="en-US"/>
              <a:pPr>
                <a:defRPr/>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C68A96DB-7515-42F1-90BE-7A6B918DA141}" type="datetimeFigureOut">
              <a:rPr lang="zh-CN" altLang="en-US"/>
              <a:pPr>
                <a:defRPr/>
              </a:pPr>
              <a:t>2017/11/4</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0EC9BBBB-77F8-46A7-A597-D6549CA56713}" type="slidenum">
              <a:rPr lang="zh-CN" altLang="en-US"/>
              <a:pPr>
                <a:defRPr/>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8FCB0E58-F55B-449A-9CE3-AD13F1F311B9}" type="datetimeFigureOut">
              <a:rPr lang="zh-CN" altLang="en-US"/>
              <a:pPr>
                <a:defRPr/>
              </a:pPr>
              <a:t>2017/11/4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89502A25-F969-4BBE-9580-334EA41E6D82}" type="slidenum">
              <a:rPr lang="zh-CN" altLang="en-US"/>
              <a:pPr>
                <a:defRPr/>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CAFA6744-CD6B-49E9-9424-E00F3C9D24AF}" type="datetimeFigureOut">
              <a:rPr lang="zh-CN" altLang="en-US"/>
              <a:pPr>
                <a:defRPr/>
              </a:pPr>
              <a:t>2017/11/4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49B36161-0D89-43E2-87DC-DC6A49689F51}" type="slidenum">
              <a:rPr lang="zh-CN" altLang="en-US"/>
              <a:pPr>
                <a:defRPr/>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838200" y="365125"/>
            <a:ext cx="105156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p:cNvSpPr>
          <p:nvPr>
            <p:ph type="body" idx="1"/>
          </p:nvPr>
        </p:nvSpPr>
        <p:spPr bwMode="auto">
          <a:xfrm>
            <a:off x="838200" y="1825625"/>
            <a:ext cx="105156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defRPr>
            </a:lvl1pPr>
          </a:lstStyle>
          <a:p>
            <a:pPr>
              <a:defRPr/>
            </a:pPr>
            <a:fld id="{72E86170-5BF6-4717-9D13-13C77271CD61}" type="datetimeFigureOut">
              <a:rPr lang="zh-CN" altLang="en-US"/>
              <a:pPr>
                <a:defRPr/>
              </a:pPr>
              <a:t>2017/11/4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defRPr>
            </a:lvl1pPr>
          </a:lstStyle>
          <a:p>
            <a:pPr>
              <a:defRPr/>
            </a:pPr>
            <a:fld id="{AB1B402E-6A53-4091-AE61-7EBE741414F3}"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34" charset="0"/>
          <a:ea typeface="宋体" charset="-122"/>
        </a:defRPr>
      </a:lvl2pPr>
      <a:lvl3pPr algn="l" rtl="0" eaLnBrk="0" fontAlgn="base" hangingPunct="0">
        <a:lnSpc>
          <a:spcPct val="90000"/>
        </a:lnSpc>
        <a:spcBef>
          <a:spcPct val="0"/>
        </a:spcBef>
        <a:spcAft>
          <a:spcPct val="0"/>
        </a:spcAft>
        <a:defRPr sz="4400">
          <a:solidFill>
            <a:schemeClr val="tx1"/>
          </a:solidFill>
          <a:latin typeface="Calibri Light" pitchFamily="34" charset="0"/>
          <a:ea typeface="宋体" charset="-122"/>
        </a:defRPr>
      </a:lvl3pPr>
      <a:lvl4pPr algn="l" rtl="0" eaLnBrk="0" fontAlgn="base" hangingPunct="0">
        <a:lnSpc>
          <a:spcPct val="90000"/>
        </a:lnSpc>
        <a:spcBef>
          <a:spcPct val="0"/>
        </a:spcBef>
        <a:spcAft>
          <a:spcPct val="0"/>
        </a:spcAft>
        <a:defRPr sz="4400">
          <a:solidFill>
            <a:schemeClr val="tx1"/>
          </a:solidFill>
          <a:latin typeface="Calibri Light" pitchFamily="34" charset="0"/>
          <a:ea typeface="宋体" charset="-122"/>
        </a:defRPr>
      </a:lvl4pPr>
      <a:lvl5pPr algn="l" rtl="0" eaLnBrk="0" fontAlgn="base" hangingPunct="0">
        <a:lnSpc>
          <a:spcPct val="90000"/>
        </a:lnSpc>
        <a:spcBef>
          <a:spcPct val="0"/>
        </a:spcBef>
        <a:spcAft>
          <a:spcPct val="0"/>
        </a:spcAft>
        <a:defRPr sz="4400">
          <a:solidFill>
            <a:schemeClr val="tx1"/>
          </a:solidFill>
          <a:latin typeface="Calibri Light" pitchFamily="34" charset="0"/>
          <a:ea typeface="宋体" charset="-122"/>
        </a:defRPr>
      </a:lvl5pPr>
      <a:lvl6pPr marL="457200" algn="l" rtl="0" fontAlgn="base">
        <a:lnSpc>
          <a:spcPct val="90000"/>
        </a:lnSpc>
        <a:spcBef>
          <a:spcPct val="0"/>
        </a:spcBef>
        <a:spcAft>
          <a:spcPct val="0"/>
        </a:spcAft>
        <a:defRPr sz="4400">
          <a:solidFill>
            <a:schemeClr val="tx1"/>
          </a:solidFill>
          <a:latin typeface="Calibri Light" pitchFamily="34" charset="0"/>
          <a:ea typeface="宋体"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charset="-122"/>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hyperlink" Target="http://images.google.cn/imgres?imgurl=http://upload.eapoo.com/sucai/2009/1112/2874_12580220415401-mid.png&amp;imgrefurl=http://sucai.eapoo.com/icons/20091112/52925.html&amp;usg=__plg3Na54YqPoWvMnvn1Du-b6OPk=&amp;h=128&amp;w=128&amp;sz=28&amp;hl=zh-CN&amp;start=3&amp;itbs=1&amp;tbnid=N5SRnNsAFg5qBM:&amp;tbnh=91&amp;tbnw=91&amp;prev=/images?q=%E9%BD%BF%E8%BD%AE%E5%9B%BE%E6%A0%87&amp;hl=zh-CN&amp;newwindow=1&amp;sa=N&amp;tbo=1&amp;gbv=2&amp;imgsz=i&amp;imgtbs=z&amp;ndsp=18&amp;tbs=isch:1" TargetMode="External"/><Relationship Id="rId18" Type="http://schemas.openxmlformats.org/officeDocument/2006/relationships/hyperlink" Target="http://images.google.cn/imgres?imgurl=http://pic.nipic.com/2007-08-03/200783193021275_2.jpg&amp;imgrefurl=http://www.nipic.com/show/3/64/637da2a6f7548085.html&amp;usg=__SrC94e9uUEazd-3eohfPGuqKuiw=&amp;h=1000&amp;w=961&amp;sz=173&amp;hl=zh-CN&amp;start=20&amp;itbs=1&amp;tbnid=xrsWdTnwzn8mUM:&amp;tbnh=149&amp;tbnw=143&amp;prev=/images?q=%E6%89%93%E6%89%8B%E6%9C%BA&amp;start=18&amp;hl=zh-CN&amp;newwindow=1&amp;tbo=1&amp;gbv=2&amp;imgtbs=t&amp;imgtype=clipart&amp;ndsp=18&amp;tbs=isch:1" TargetMode="External"/><Relationship Id="rId26" Type="http://schemas.openxmlformats.org/officeDocument/2006/relationships/image" Target="../media/image23.jpeg"/><Relationship Id="rId39" Type="http://schemas.openxmlformats.org/officeDocument/2006/relationships/image" Target="../media/image34.png"/><Relationship Id="rId3" Type="http://schemas.openxmlformats.org/officeDocument/2006/relationships/image" Target="../media/image9.jpeg"/><Relationship Id="rId21" Type="http://schemas.openxmlformats.org/officeDocument/2006/relationships/image" Target="../media/image20.jpeg"/><Relationship Id="rId34" Type="http://schemas.openxmlformats.org/officeDocument/2006/relationships/image" Target="../media/image29.png"/><Relationship Id="rId7" Type="http://schemas.openxmlformats.org/officeDocument/2006/relationships/image" Target="../media/image11.jpeg"/><Relationship Id="rId12" Type="http://schemas.openxmlformats.org/officeDocument/2006/relationships/image" Target="../media/image14.jpeg"/><Relationship Id="rId17" Type="http://schemas.openxmlformats.org/officeDocument/2006/relationships/image" Target="../media/image18.wmf"/><Relationship Id="rId25" Type="http://schemas.openxmlformats.org/officeDocument/2006/relationships/hyperlink" Target="http://images.google.cn/imgres?imgurl=http://www.tucoo.com/icon/ie6-1/s/IE%20XP8.png&amp;imgrefurl=http://www.tucoo.com/icon/ie6-1/index.htm&amp;usg=__CW8D8PfoDNigaFhGmzSKIV7mCN8=&amp;h=128&amp;w=128&amp;sz=19&amp;hl=zh-CN&amp;start=14&amp;itbs=1&amp;tbnid=57jVc330VjcYCM:&amp;tbnh=91&amp;tbnw=91&amp;prev=/images?q=IE+%E5%9B%BE%E6%A0%87&amp;hl=zh-CN&amp;newwindow=1&amp;tbo=1&amp;gbv=2&amp;imgsz=i&amp;imgtbs=z&amp;tbs=isch:1" TargetMode="External"/><Relationship Id="rId33" Type="http://schemas.openxmlformats.org/officeDocument/2006/relationships/image" Target="../media/image28.png"/><Relationship Id="rId38" Type="http://schemas.openxmlformats.org/officeDocument/2006/relationships/image" Target="../media/image33.png"/><Relationship Id="rId2" Type="http://schemas.openxmlformats.org/officeDocument/2006/relationships/notesSlide" Target="../notesSlides/notesSlide7.xml"/><Relationship Id="rId16" Type="http://schemas.openxmlformats.org/officeDocument/2006/relationships/image" Target="../media/image17.wmf"/><Relationship Id="rId20" Type="http://schemas.openxmlformats.org/officeDocument/2006/relationships/hyperlink" Target="http://images.google.cn/imgres?imgurl=http://upload.eapoo.com/sucai/2009/1112/2869_12580223523246-mid.png&amp;imgrefurl=http://sucai.eapoo.com/icons/20091112/53446.html&amp;usg=__l2g_Wp38P3uPQsVuPpZdn2ufbh4=&amp;h=256&amp;w=256&amp;sz=69&amp;hl=zh-CN&amp;start=4&amp;itbs=1&amp;tbnid=2Da9iy6C_JS2qM:&amp;tbnh=111&amp;tbnw=111&amp;prev=/images?q=%E9%97%AE%E5%8F%B7&amp;hl=zh-CN&amp;newwindow=1&amp;tbo=1&amp;gbv=2&amp;imgsz=i&amp;imgtbs=z&amp;tbs=isch:1" TargetMode="External"/><Relationship Id="rId29" Type="http://schemas.openxmlformats.org/officeDocument/2006/relationships/hyperlink" Target="http://images.google.cn/imgres?imgurl=http://www.copress.org/media/2009/02/copress_logo_forum-av1.png&amp;imgrefurl=http://www.copress.org/get-involved/&amp;usg=__P7lTFL65zc6J8zsCVECA3Fj0yvs=&amp;h=2358&amp;w=4875&amp;sz=373&amp;hl=zh-CN&amp;start=46&amp;um=1&amp;itbs=1&amp;tbnid=36FqpaBILcg5hM:&amp;tbnh=73&amp;tbnw=150&amp;prev=/images?q=forum+logo&amp;start=36&amp;um=1&amp;hl=zh-CN&amp;newwindow=1&amp;sa=N&amp;tbo=1&amp;gbv=2&amp;ndsp=18&amp;tbs=isch:1" TargetMode="External"/><Relationship Id="rId1" Type="http://schemas.openxmlformats.org/officeDocument/2006/relationships/slideLayout" Target="../slideLayouts/slideLayout2.xml"/><Relationship Id="rId6" Type="http://schemas.openxmlformats.org/officeDocument/2006/relationships/hyperlink" Target="http://images.google.cn/imgres?imgurl=http://i96.photobucket.com/albums/l188/163beyond/Png/Mac-iLeopard-Icon/50.png&amp;imgrefurl=http://www.4kong.com/iconorpng/374.html&amp;usg=__6ZAC40WViUkr5DhUnVV2klb0asQ=&amp;h=256&amp;w=256&amp;sz=101&amp;hl=zh-CN&amp;start=187&amp;itbs=1&amp;tbnid=jK3PgK2NdaqaCM:&amp;tbnh=111&amp;tbnw=111&amp;prev=/images?q=%E7%B3%BB%E7%BB%9F+%E5%9B%BE%E6%A0%87&amp;start=180&amp;hl=zh-CN&amp;newwindow=1&amp;sa=N&amp;tbo=1&amp;gbv=2&amp;imgsz=i&amp;imgtbs=z&amp;ndsp=18&amp;tbs=isch:1" TargetMode="External"/><Relationship Id="rId11" Type="http://schemas.openxmlformats.org/officeDocument/2006/relationships/hyperlink" Target="http://images.google.cn/imgres?imgurl=http://www.ydaima.com/icon/UploadPic/2009122722949152.png&amp;imgrefurl=http://www.ydaima.com/icon/825/28690.html&amp;usg=__uLwE6DMwHB__vsOnuls5Xnz1c7Q=&amp;h=128&amp;w=128&amp;sz=14&amp;hl=zh-CN&amp;start=1&amp;itbs=1&amp;tbnid=qboYLYk-oRiYsM:&amp;tbnh=91&amp;tbnw=91&amp;prev=/images?q=%E6%94%BE%E5%A4%A7%E9%95%9C+%E5%9B%BE%E6%A0%87&amp;hl=zh-CN&amp;newwindow=1&amp;sa=N&amp;tbo=1&amp;gbv=2&amp;imgsz=i&amp;imgtbs=z&amp;ndsp=18&amp;tbs=isch:1" TargetMode="External"/><Relationship Id="rId24" Type="http://schemas.openxmlformats.org/officeDocument/2006/relationships/image" Target="../media/image22.png"/><Relationship Id="rId32" Type="http://schemas.openxmlformats.org/officeDocument/2006/relationships/image" Target="../media/image27.jpeg"/><Relationship Id="rId37" Type="http://schemas.openxmlformats.org/officeDocument/2006/relationships/image" Target="../media/image32.png"/><Relationship Id="rId40" Type="http://schemas.openxmlformats.org/officeDocument/2006/relationships/image" Target="../media/image35.png"/><Relationship Id="rId5" Type="http://schemas.openxmlformats.org/officeDocument/2006/relationships/image" Target="../media/image10.jpeg"/><Relationship Id="rId15" Type="http://schemas.openxmlformats.org/officeDocument/2006/relationships/image" Target="../media/image16.jpeg"/><Relationship Id="rId23" Type="http://schemas.openxmlformats.org/officeDocument/2006/relationships/image" Target="../media/image21.jpeg"/><Relationship Id="rId28" Type="http://schemas.openxmlformats.org/officeDocument/2006/relationships/image" Target="../media/image24.jpeg"/><Relationship Id="rId36" Type="http://schemas.openxmlformats.org/officeDocument/2006/relationships/image" Target="../media/image31.png"/><Relationship Id="rId10" Type="http://schemas.openxmlformats.org/officeDocument/2006/relationships/image" Target="../media/image13.jpeg"/><Relationship Id="rId19" Type="http://schemas.openxmlformats.org/officeDocument/2006/relationships/image" Target="../media/image19.jpeg"/><Relationship Id="rId31" Type="http://schemas.openxmlformats.org/officeDocument/2006/relationships/image" Target="../media/image26.png"/><Relationship Id="rId4" Type="http://schemas.openxmlformats.org/officeDocument/2006/relationships/hyperlink" Target="http://images.google.cn/imgres?imgurl=http://sc.chinaz.com/Files/pic/icons/2489/Vista%E6%96%87%E4%BB%B6%E5%A4%B9%E5%9B%BE%E6%A0%87%E4%B8%8B%E8%BD%BD26.png&amp;imgrefurl=http://221.2.159.215:90/html/kechengwangzhan/jiaoxueziyuan/tubiaoziyuan/PN/2009/0719/8076.html&amp;usg=__CiA1-pmbNzK0sdFYSaeGbnnf9_s=&amp;h=256&amp;w=256&amp;sz=76&amp;hl=zh-CN&amp;start=21&amp;itbs=1&amp;tbnid=5YXO_QVT_AvTIM:&amp;tbnh=111&amp;tbnw=111&amp;prev=/images?q=%E5%8E%8B%E7%BC%A9+%E5%9B%BE%E6%A0%87&amp;start=18&amp;hl=zh-CN&amp;newwindow=1&amp;sa=N&amp;tbo=1&amp;gbv=2&amp;imgsz=i&amp;imgtbs=z&amp;ndsp=18&amp;tbs=isch:1" TargetMode="External"/><Relationship Id="rId9" Type="http://schemas.openxmlformats.org/officeDocument/2006/relationships/hyperlink" Target="http://images.google.cn/imgres?imgurl=http://pic.nipic.com/2008-07-02/200872161130404_2.jpg&amp;imgrefurl=http://www.nipic.com/show/2/36/eadf99f0c0119370.html&amp;usg=__63mVxFlPyqpL6Y32H1OVM7A22U8=&amp;h=256&amp;w=256&amp;sz=32&amp;hl=zh-CN&amp;start=1&amp;itbs=1&amp;tbnid=epV16xzMDAAesM:&amp;tbnh=111&amp;tbnw=111&amp;prev=/images?q=%E9%BD%BF%E8%BD%AE+%E5%9B%BE%E6%A0%87&amp;hl=zh-CN&amp;newwindow=1&amp;sa=N&amp;tbo=1&amp;gbv=2&amp;imgsz=i&amp;imgtbs=z&amp;ndsp=18&amp;tbs=isch:1" TargetMode="External"/><Relationship Id="rId14" Type="http://schemas.openxmlformats.org/officeDocument/2006/relationships/image" Target="../media/image15.jpeg"/><Relationship Id="rId22" Type="http://schemas.openxmlformats.org/officeDocument/2006/relationships/hyperlink" Target="http://images.google.cn/imgres?imgurl=http://img2.ooopic.cn/uploadfilepic/shiliang/2009-02-25/OOOPIC2_liuzhenwei1987_2009022561125fda6f25d7d5.jpg&amp;imgrefurl=http://so.ooopic.com/search-%B4%F2%CA%D6%BB%FA-3-___0_0__oo__.html&amp;usg=__fbMzFmrCxwI5R3x8-FllxkMUNFY=&amp;h=131&amp;w=150&amp;sz=26&amp;hl=zh-CN&amp;start=19&amp;itbs=1&amp;tbnid=IMxfIgp8oA3UnM:&amp;tbnh=84&amp;tbnw=96&amp;prev=/images?q=%E6%89%93%E6%89%8B%E6%9C%BA&amp;start=18&amp;hl=zh-CN&amp;newwindow=1&amp;tbo=1&amp;gbv=2&amp;imgtbs=t&amp;imgtype=clipart&amp;ndsp=18&amp;tbs=isch:1" TargetMode="External"/><Relationship Id="rId27" Type="http://schemas.openxmlformats.org/officeDocument/2006/relationships/hyperlink" Target="http://images.google.cn/imgres?imgurl=http://www.bergsolutions.com.au/images/imagesBBS%20Logo%20GIF.gif&amp;imgrefurl=http://www.bergsolutions.com.au/&amp;usg=__3mSI9KPJ0CMWw12WHoDrMyU0fPA=&amp;h=297&amp;w=604&amp;sz=18&amp;hl=zh-CN&amp;start=6&amp;um=1&amp;itbs=1&amp;tbnid=h-EDA6kt8D7c8M:&amp;tbnh=66&amp;tbnw=135&amp;prev=/images?q=bbs+logo&amp;um=1&amp;hl=zh-CN&amp;newwindow=1&amp;tbo=1&amp;gbv=2&amp;tbs=isch:1" TargetMode="External"/><Relationship Id="rId30" Type="http://schemas.openxmlformats.org/officeDocument/2006/relationships/image" Target="../media/image25.jpeg"/><Relationship Id="rId35"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image" Target="../media/image40.jpeg"/><Relationship Id="rId7" Type="http://schemas.openxmlformats.org/officeDocument/2006/relationships/diagramData" Target="../diagrams/data3.xml"/><Relationship Id="rId12" Type="http://schemas.openxmlformats.org/officeDocument/2006/relationships/image" Target="../media/image44.jpe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43.jpeg"/><Relationship Id="rId11" Type="http://schemas.microsoft.com/office/2007/relationships/diagramDrawing" Target="../diagrams/drawing3.xml"/><Relationship Id="rId5" Type="http://schemas.openxmlformats.org/officeDocument/2006/relationships/image" Target="../media/image42.jpeg"/><Relationship Id="rId10" Type="http://schemas.openxmlformats.org/officeDocument/2006/relationships/diagramColors" Target="../diagrams/colors3.xml"/><Relationship Id="rId4" Type="http://schemas.openxmlformats.org/officeDocument/2006/relationships/image" Target="../media/image41.jpeg"/><Relationship Id="rId9" Type="http://schemas.openxmlformats.org/officeDocument/2006/relationships/diagramQuickStyle" Target="../diagrams/quickStyle3.xml"/></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slideLayout" Target="../slideLayouts/slideLayout2.xml"/><Relationship Id="rId1" Type="http://schemas.openxmlformats.org/officeDocument/2006/relationships/video" Target="file:///C:\Users\dell\Desktop\MIFS2017&#26448;&#26009;\ppt\&#26234;&#33021;&#21416;&#25151;.wmv" TargetMode="Externa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54.png"/></Relationships>
</file>

<file path=ppt/slides/_rels/slide4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8" Type="http://schemas.openxmlformats.org/officeDocument/2006/relationships/hyperlink" Target="https://arxiv.org/abs/1704.01074" TargetMode="External"/><Relationship Id="rId3" Type="http://schemas.openxmlformats.org/officeDocument/2006/relationships/hyperlink" Target="https://arxiv.org/find/cs/1/au:+Zhou_H/0/1/0/all/0/1" TargetMode="External"/><Relationship Id="rId7" Type="http://schemas.openxmlformats.org/officeDocument/2006/relationships/hyperlink" Target="https://arxiv.org/find/cs/1/au:+Liu_B/0/1/0/all/0/1" TargetMode="External"/><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hyperlink" Target="https://arxiv.org/find/cs/1/au:+Zhu_X/0/1/0/all/0/1" TargetMode="External"/><Relationship Id="rId5" Type="http://schemas.openxmlformats.org/officeDocument/2006/relationships/hyperlink" Target="https://arxiv.org/find/cs/1/au:+Zhang_T/0/1/0/all/0/1" TargetMode="External"/><Relationship Id="rId4" Type="http://schemas.openxmlformats.org/officeDocument/2006/relationships/hyperlink" Target="https://arxiv.org/find/cs/1/au:+Huang_M/0/1/0/all/0/1" TargetMode="External"/></Relationships>
</file>

<file path=ppt/slides/_rels/slide5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67.jpeg"/><Relationship Id="rId4" Type="http://schemas.openxmlformats.org/officeDocument/2006/relationships/image" Target="../media/image66.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33363" y="1579563"/>
            <a:ext cx="12658726" cy="193198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1" lang="zh-CN" altLang="en-US"/>
          </a:p>
        </p:txBody>
      </p:sp>
      <p:sp>
        <p:nvSpPr>
          <p:cNvPr id="14338" name="标题 1"/>
          <p:cNvSpPr>
            <a:spLocks noGrp="1"/>
          </p:cNvSpPr>
          <p:nvPr>
            <p:ph type="ctrTitle"/>
          </p:nvPr>
        </p:nvSpPr>
        <p:spPr>
          <a:xfrm>
            <a:off x="1524000" y="646113"/>
            <a:ext cx="9144000" cy="2387600"/>
          </a:xfrm>
        </p:spPr>
        <p:txBody>
          <a:bodyPr/>
          <a:lstStyle/>
          <a:p>
            <a:pPr eaLnBrk="1" hangingPunct="1"/>
            <a:r>
              <a:rPr lang="zh-CN" altLang="en-US" sz="5400" b="1" smtClean="0"/>
              <a:t>对话系统的来龙去脉</a:t>
            </a:r>
          </a:p>
        </p:txBody>
      </p:sp>
      <p:sp>
        <p:nvSpPr>
          <p:cNvPr id="3" name="副标题 2"/>
          <p:cNvSpPr>
            <a:spLocks noGrp="1"/>
          </p:cNvSpPr>
          <p:nvPr>
            <p:ph type="subTitle" idx="1"/>
          </p:nvPr>
        </p:nvSpPr>
        <p:spPr>
          <a:xfrm>
            <a:off x="1524000" y="4443413"/>
            <a:ext cx="9144000" cy="2139950"/>
          </a:xfrm>
        </p:spPr>
        <p:txBody>
          <a:bodyPr rtlCol="0">
            <a:normAutofit fontScale="92500" lnSpcReduction="10000"/>
          </a:bodyPr>
          <a:lstStyle/>
          <a:p>
            <a:pPr eaLnBrk="1" fontAlgn="auto" hangingPunct="1">
              <a:spcAft>
                <a:spcPts val="0"/>
              </a:spcAft>
              <a:buFont typeface="Arial" panose="020B0604020202020204" pitchFamily="34" charset="0"/>
              <a:buNone/>
              <a:defRPr/>
            </a:pPr>
            <a:r>
              <a:rPr lang="zh-CN" altLang="en-US" sz="3600" dirty="0" smtClean="0"/>
              <a:t>清华大学</a:t>
            </a:r>
          </a:p>
          <a:p>
            <a:pPr eaLnBrk="1" fontAlgn="auto" hangingPunct="1">
              <a:spcAft>
                <a:spcPts val="0"/>
              </a:spcAft>
              <a:buFont typeface="Arial" panose="020B0604020202020204" pitchFamily="34" charset="0"/>
              <a:buNone/>
              <a:defRPr/>
            </a:pPr>
            <a:r>
              <a:rPr lang="zh-CN" altLang="en-US" sz="3600" dirty="0" smtClean="0"/>
              <a:t>智能技术与系统国家重点实验室</a:t>
            </a:r>
          </a:p>
          <a:p>
            <a:pPr eaLnBrk="1" fontAlgn="auto" hangingPunct="1">
              <a:spcAft>
                <a:spcPts val="0"/>
              </a:spcAft>
              <a:buFont typeface="Arial" panose="020B0604020202020204" pitchFamily="34" charset="0"/>
              <a:buNone/>
              <a:defRPr/>
            </a:pPr>
            <a:r>
              <a:rPr lang="zh-CN" altLang="en-US" sz="3600" dirty="0" smtClean="0"/>
              <a:t>朱小燕</a:t>
            </a:r>
          </a:p>
          <a:p>
            <a:pPr eaLnBrk="1" fontAlgn="auto" hangingPunct="1">
              <a:spcAft>
                <a:spcPts val="0"/>
              </a:spcAft>
              <a:buFont typeface="Arial" panose="020B0604020202020204" pitchFamily="34" charset="0"/>
              <a:buNone/>
              <a:defRPr/>
            </a:pPr>
            <a:r>
              <a:rPr lang="en-US" altLang="zh-CN" sz="3600" dirty="0" smtClean="0"/>
              <a:t>2017.11.4</a:t>
            </a:r>
            <a:endParaRPr lang="zh-CN" altLang="en-US" sz="3600" dirty="0"/>
          </a:p>
        </p:txBody>
      </p:sp>
      <p:sp>
        <p:nvSpPr>
          <p:cNvPr id="14340" name="文本框 4"/>
          <p:cNvSpPr txBox="1">
            <a:spLocks noChangeArrowheads="1"/>
          </p:cNvSpPr>
          <p:nvPr/>
        </p:nvSpPr>
        <p:spPr bwMode="auto">
          <a:xfrm>
            <a:off x="482600" y="265113"/>
            <a:ext cx="4572000" cy="522287"/>
          </a:xfrm>
          <a:prstGeom prst="rect">
            <a:avLst/>
          </a:prstGeom>
          <a:noFill/>
          <a:ln w="9525">
            <a:noFill/>
            <a:miter lim="800000"/>
            <a:headEnd/>
            <a:tailEnd/>
          </a:ln>
        </p:spPr>
        <p:txBody>
          <a:bodyPr>
            <a:spAutoFit/>
          </a:bodyPr>
          <a:lstStyle/>
          <a:p>
            <a:r>
              <a:rPr kumimoji="1" lang="zh-CN" altLang="en-US" sz="2800" b="1">
                <a:latin typeface="Calibri" pitchFamily="34" charset="0"/>
              </a:rPr>
              <a:t>机器智能前沿论坛</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标题 1"/>
          <p:cNvSpPr>
            <a:spLocks noGrp="1"/>
          </p:cNvSpPr>
          <p:nvPr>
            <p:ph type="title"/>
          </p:nvPr>
        </p:nvSpPr>
        <p:spPr/>
        <p:txBody>
          <a:bodyPr/>
          <a:lstStyle/>
          <a:p>
            <a:pPr eaLnBrk="1" hangingPunct="1"/>
            <a:r>
              <a:rPr kumimoji="1" lang="en-US" altLang="zh-CN" smtClean="0"/>
              <a:t>Question</a:t>
            </a:r>
            <a:r>
              <a:rPr kumimoji="1" lang="zh-CN" altLang="en-US" smtClean="0"/>
              <a:t> </a:t>
            </a:r>
            <a:r>
              <a:rPr kumimoji="1" lang="en-US" altLang="zh-CN" smtClean="0"/>
              <a:t>Answering</a:t>
            </a:r>
            <a:r>
              <a:rPr kumimoji="1" lang="zh-CN" altLang="en-US" smtClean="0"/>
              <a:t> </a:t>
            </a:r>
            <a:r>
              <a:rPr kumimoji="1" lang="en-US" altLang="zh-CN" smtClean="0"/>
              <a:t>or</a:t>
            </a:r>
            <a:r>
              <a:rPr kumimoji="1" lang="zh-CN" altLang="en-US" smtClean="0"/>
              <a:t> </a:t>
            </a:r>
            <a:r>
              <a:rPr kumimoji="1" lang="en-US" altLang="zh-CN" smtClean="0"/>
              <a:t>Dialogue</a:t>
            </a:r>
            <a:r>
              <a:rPr kumimoji="1" lang="zh-CN" altLang="en-US" smtClean="0"/>
              <a:t> </a:t>
            </a:r>
            <a:r>
              <a:rPr kumimoji="1" lang="en-US" altLang="zh-CN" smtClean="0"/>
              <a:t>Systems</a:t>
            </a:r>
            <a:endParaRPr kumimoji="1" lang="zh-CN" altLang="en-US" smtClean="0"/>
          </a:p>
        </p:txBody>
      </p:sp>
      <p:pic>
        <p:nvPicPr>
          <p:cNvPr id="16386" name="图片 6" descr="屏幕快照 2013-11-20 下午1.49.27.png"/>
          <p:cNvPicPr>
            <a:picLocks noChangeAspect="1"/>
          </p:cNvPicPr>
          <p:nvPr/>
        </p:nvPicPr>
        <p:blipFill>
          <a:blip r:embed="rId3"/>
          <a:srcRect/>
          <a:stretch>
            <a:fillRect/>
          </a:stretch>
        </p:blipFill>
        <p:spPr bwMode="auto">
          <a:xfrm>
            <a:off x="1874838" y="1930400"/>
            <a:ext cx="2768600" cy="3390900"/>
          </a:xfrm>
          <a:prstGeom prst="rect">
            <a:avLst/>
          </a:prstGeom>
          <a:noFill/>
          <a:ln w="9525">
            <a:noFill/>
            <a:miter lim="800000"/>
            <a:headEnd/>
            <a:tailEnd/>
          </a:ln>
        </p:spPr>
      </p:pic>
      <p:sp>
        <p:nvSpPr>
          <p:cNvPr id="16387" name="矩形 7"/>
          <p:cNvSpPr>
            <a:spLocks noChangeArrowheads="1"/>
          </p:cNvSpPr>
          <p:nvPr/>
        </p:nvSpPr>
        <p:spPr bwMode="auto">
          <a:xfrm>
            <a:off x="1874838" y="5453063"/>
            <a:ext cx="3376612" cy="647700"/>
          </a:xfrm>
          <a:prstGeom prst="rect">
            <a:avLst/>
          </a:prstGeom>
          <a:noFill/>
          <a:ln w="9525">
            <a:noFill/>
            <a:miter lim="800000"/>
            <a:headEnd/>
            <a:tailEnd/>
          </a:ln>
        </p:spPr>
        <p:txBody>
          <a:bodyPr wrap="none">
            <a:spAutoFit/>
          </a:bodyPr>
          <a:lstStyle/>
          <a:p>
            <a:r>
              <a:rPr lang="zh-CN" altLang="en-US">
                <a:latin typeface="Calibri" pitchFamily="34" charset="0"/>
              </a:rPr>
              <a:t>起源于</a:t>
            </a:r>
            <a:r>
              <a:rPr lang="en-US" altLang="zh-CN">
                <a:latin typeface="Calibri" pitchFamily="34" charset="0"/>
              </a:rPr>
              <a:t>Turing</a:t>
            </a:r>
            <a:r>
              <a:rPr lang="zh-CN" altLang="en-US">
                <a:latin typeface="Calibri" pitchFamily="34" charset="0"/>
              </a:rPr>
              <a:t> </a:t>
            </a:r>
            <a:r>
              <a:rPr lang="en-US" altLang="zh-CN">
                <a:latin typeface="Calibri" pitchFamily="34" charset="0"/>
              </a:rPr>
              <a:t>Test</a:t>
            </a:r>
            <a:r>
              <a:rPr lang="zh-CN" altLang="en-US">
                <a:latin typeface="Calibri" pitchFamily="34" charset="0"/>
              </a:rPr>
              <a:t>；</a:t>
            </a:r>
            <a:endParaRPr lang="en-US" altLang="zh-CN">
              <a:latin typeface="Calibri" pitchFamily="34" charset="0"/>
            </a:endParaRPr>
          </a:p>
          <a:p>
            <a:r>
              <a:rPr lang="en-US" altLang="zh-CN">
                <a:latin typeface="Calibri" pitchFamily="34" charset="0"/>
              </a:rPr>
              <a:t>AI</a:t>
            </a:r>
            <a:r>
              <a:rPr lang="zh-CN" altLang="en-US">
                <a:latin typeface="Calibri" pitchFamily="34" charset="0"/>
              </a:rPr>
              <a:t>领域最难和最基本的问题之一</a:t>
            </a:r>
          </a:p>
        </p:txBody>
      </p:sp>
      <p:pic>
        <p:nvPicPr>
          <p:cNvPr id="16388" name="图片 9" descr="屏幕快照 2013-11-20 下午1.52.08.png"/>
          <p:cNvPicPr>
            <a:picLocks noChangeAspect="1"/>
          </p:cNvPicPr>
          <p:nvPr/>
        </p:nvPicPr>
        <p:blipFill>
          <a:blip r:embed="rId4"/>
          <a:srcRect/>
          <a:stretch>
            <a:fillRect/>
          </a:stretch>
        </p:blipFill>
        <p:spPr bwMode="auto">
          <a:xfrm>
            <a:off x="5024438" y="2103438"/>
            <a:ext cx="2387600" cy="2120900"/>
          </a:xfrm>
          <a:prstGeom prst="rect">
            <a:avLst/>
          </a:prstGeom>
          <a:noFill/>
          <a:ln w="9525">
            <a:noFill/>
            <a:miter lim="800000"/>
            <a:headEnd/>
            <a:tailEnd/>
          </a:ln>
        </p:spPr>
      </p:pic>
      <p:sp>
        <p:nvSpPr>
          <p:cNvPr id="16389" name="矩形 10"/>
          <p:cNvSpPr>
            <a:spLocks noChangeArrowheads="1"/>
          </p:cNvSpPr>
          <p:nvPr/>
        </p:nvSpPr>
        <p:spPr bwMode="auto">
          <a:xfrm>
            <a:off x="4978400" y="4325938"/>
            <a:ext cx="2616200" cy="923925"/>
          </a:xfrm>
          <a:prstGeom prst="rect">
            <a:avLst/>
          </a:prstGeom>
          <a:noFill/>
          <a:ln w="9525">
            <a:noFill/>
            <a:miter lim="800000"/>
            <a:headEnd/>
            <a:tailEnd/>
          </a:ln>
        </p:spPr>
        <p:txBody>
          <a:bodyPr>
            <a:spAutoFit/>
          </a:bodyPr>
          <a:lstStyle/>
          <a:p>
            <a:r>
              <a:rPr lang="en-US" altLang="zh-CN">
                <a:latin typeface="Calibri" pitchFamily="34" charset="0"/>
              </a:rPr>
              <a:t>IBM</a:t>
            </a:r>
            <a:r>
              <a:rPr lang="zh-CN" altLang="en-US">
                <a:latin typeface="Calibri" pitchFamily="34" charset="0"/>
              </a:rPr>
              <a:t> </a:t>
            </a:r>
            <a:r>
              <a:rPr lang="en-US" altLang="zh-CN">
                <a:latin typeface="Calibri" pitchFamily="34" charset="0"/>
              </a:rPr>
              <a:t>Watson</a:t>
            </a:r>
            <a:r>
              <a:rPr lang="zh-CN" altLang="en-US">
                <a:latin typeface="Calibri" pitchFamily="34" charset="0"/>
              </a:rPr>
              <a:t>：在</a:t>
            </a:r>
            <a:r>
              <a:rPr lang="en-US" altLang="zh-CN">
                <a:latin typeface="Calibri" pitchFamily="34" charset="0"/>
              </a:rPr>
              <a:t>Jeopardy</a:t>
            </a:r>
            <a:r>
              <a:rPr lang="zh-CN" altLang="en-US">
                <a:latin typeface="Calibri" pitchFamily="34" charset="0"/>
              </a:rPr>
              <a:t>！问答节目中击败人类冠军选手</a:t>
            </a:r>
          </a:p>
        </p:txBody>
      </p:sp>
      <p:sp>
        <p:nvSpPr>
          <p:cNvPr id="16390" name="矩形 13"/>
          <p:cNvSpPr>
            <a:spLocks noChangeArrowheads="1"/>
          </p:cNvSpPr>
          <p:nvPr/>
        </p:nvSpPr>
        <p:spPr bwMode="auto">
          <a:xfrm>
            <a:off x="7613650" y="6254750"/>
            <a:ext cx="2708275" cy="369888"/>
          </a:xfrm>
          <a:prstGeom prst="rect">
            <a:avLst/>
          </a:prstGeom>
          <a:noFill/>
          <a:ln w="9525">
            <a:noFill/>
            <a:miter lim="800000"/>
            <a:headEnd/>
            <a:tailEnd/>
          </a:ln>
        </p:spPr>
        <p:txBody>
          <a:bodyPr>
            <a:spAutoFit/>
          </a:bodyPr>
          <a:lstStyle/>
          <a:p>
            <a:r>
              <a:rPr lang="zh-CN" altLang="en-US">
                <a:latin typeface="Calibri" pitchFamily="34" charset="0"/>
              </a:rPr>
              <a:t>苹果</a:t>
            </a:r>
            <a:r>
              <a:rPr lang="en-US" altLang="zh-CN">
                <a:latin typeface="Calibri" pitchFamily="34" charset="0"/>
              </a:rPr>
              <a:t>Siri</a:t>
            </a:r>
            <a:r>
              <a:rPr lang="zh-CN" altLang="en-US">
                <a:latin typeface="Calibri" pitchFamily="34" charset="0"/>
              </a:rPr>
              <a:t>：智能语音助手</a:t>
            </a:r>
          </a:p>
        </p:txBody>
      </p:sp>
      <p:pic>
        <p:nvPicPr>
          <p:cNvPr id="16391" name="图片 14"/>
          <p:cNvPicPr>
            <a:picLocks noChangeAspect="1"/>
          </p:cNvPicPr>
          <p:nvPr/>
        </p:nvPicPr>
        <p:blipFill>
          <a:blip r:embed="rId5"/>
          <a:srcRect/>
          <a:stretch>
            <a:fillRect/>
          </a:stretch>
        </p:blipFill>
        <p:spPr bwMode="auto">
          <a:xfrm>
            <a:off x="7594600" y="1630363"/>
            <a:ext cx="2962275" cy="4470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640013" y="260350"/>
            <a:ext cx="8229600" cy="1143000"/>
          </a:xfrm>
        </p:spPr>
        <p:txBody>
          <a:bodyPr rtlCol="0">
            <a:normAutofit/>
          </a:bodyPr>
          <a:lstStyle/>
          <a:p>
            <a:pPr eaLnBrk="1" fontAlgn="auto" hangingPunct="1">
              <a:spcAft>
                <a:spcPts val="0"/>
              </a:spcAft>
              <a:defRPr/>
            </a:pPr>
            <a:r>
              <a:rPr lang="en-US" altLang="zh-CN" dirty="0" smtClean="0">
                <a:latin typeface="+mn-lt"/>
                <a:ea typeface="+mn-ea"/>
              </a:rPr>
              <a:t>1966 - ELIZA</a:t>
            </a:r>
            <a:endParaRPr lang="zh-CN" altLang="en-US" dirty="0">
              <a:latin typeface="+mn-lt"/>
              <a:ea typeface="+mn-ea"/>
            </a:endParaRPr>
          </a:p>
        </p:txBody>
      </p:sp>
      <p:sp>
        <p:nvSpPr>
          <p:cNvPr id="18434" name="内容占位符 2"/>
          <p:cNvSpPr>
            <a:spLocks noGrp="1"/>
          </p:cNvSpPr>
          <p:nvPr>
            <p:ph idx="1"/>
          </p:nvPr>
        </p:nvSpPr>
        <p:spPr>
          <a:xfrm>
            <a:off x="2259013" y="1916113"/>
            <a:ext cx="8085137" cy="4321175"/>
          </a:xfrm>
        </p:spPr>
        <p:txBody>
          <a:bodyPr/>
          <a:lstStyle/>
          <a:p>
            <a:pPr eaLnBrk="1" hangingPunct="1"/>
            <a:r>
              <a:rPr lang="zh-CN" altLang="en-US" sz="2400" smtClean="0">
                <a:latin typeface="Times New Roman" pitchFamily="18" charset="0"/>
              </a:rPr>
              <a:t>第一个聊天机器人</a:t>
            </a:r>
            <a:endParaRPr lang="en-US" altLang="zh-CN" sz="2400" smtClean="0">
              <a:latin typeface="Times New Roman" pitchFamily="18" charset="0"/>
            </a:endParaRPr>
          </a:p>
          <a:p>
            <a:pPr eaLnBrk="1" hangingPunct="1"/>
            <a:r>
              <a:rPr lang="zh-CN" altLang="en-US" sz="2400" smtClean="0">
                <a:latin typeface="Times New Roman" pitchFamily="18" charset="0"/>
              </a:rPr>
              <a:t>在临床治疗中模仿心理医生</a:t>
            </a:r>
            <a:endParaRPr lang="en-US" altLang="zh-CN" sz="2400" smtClean="0">
              <a:latin typeface="Times New Roman" pitchFamily="18" charset="0"/>
            </a:endParaRPr>
          </a:p>
          <a:p>
            <a:pPr eaLnBrk="1" hangingPunct="1"/>
            <a:r>
              <a:rPr lang="en-US" altLang="zh-CN" sz="2400" smtClean="0">
                <a:latin typeface="Times New Roman" pitchFamily="18" charset="0"/>
              </a:rPr>
              <a:t>1964-1966 </a:t>
            </a:r>
            <a:r>
              <a:rPr lang="zh-CN" altLang="en-US" sz="2400" smtClean="0">
                <a:latin typeface="Times New Roman" pitchFamily="18" charset="0"/>
              </a:rPr>
              <a:t>由</a:t>
            </a:r>
            <a:r>
              <a:rPr lang="en-US" altLang="zh-CN" sz="2400" smtClean="0">
                <a:latin typeface="Times New Roman" pitchFamily="18" charset="0"/>
              </a:rPr>
              <a:t>Joel Weizenbaum</a:t>
            </a:r>
            <a:r>
              <a:rPr lang="zh-CN" altLang="en-US" sz="2400" smtClean="0">
                <a:latin typeface="Times New Roman" pitchFamily="18" charset="0"/>
              </a:rPr>
              <a:t>在</a:t>
            </a:r>
            <a:r>
              <a:rPr lang="en-US" altLang="zh-CN" sz="2400" smtClean="0">
                <a:latin typeface="Times New Roman" pitchFamily="18" charset="0"/>
              </a:rPr>
              <a:t>MIT</a:t>
            </a:r>
            <a:r>
              <a:rPr lang="zh-CN" altLang="en-US" sz="2400" smtClean="0">
                <a:latin typeface="Times New Roman" pitchFamily="18" charset="0"/>
              </a:rPr>
              <a:t>编码完成</a:t>
            </a:r>
            <a:endParaRPr lang="en-US" altLang="zh-CN" sz="2400" smtClean="0">
              <a:latin typeface="Times New Roman" pitchFamily="18" charset="0"/>
            </a:endParaRPr>
          </a:p>
          <a:p>
            <a:pPr eaLnBrk="1" hangingPunct="1"/>
            <a:r>
              <a:rPr lang="en-US" altLang="zh-CN" sz="2400" smtClean="0">
                <a:solidFill>
                  <a:srgbClr val="000000"/>
                </a:solidFill>
                <a:latin typeface="Times New Roman" pitchFamily="18" charset="0"/>
              </a:rPr>
              <a:t> Weizenbaum</a:t>
            </a:r>
            <a:r>
              <a:rPr lang="zh-CN" altLang="en-US" sz="2400" smtClean="0">
                <a:solidFill>
                  <a:srgbClr val="000000"/>
                </a:solidFill>
                <a:latin typeface="Times New Roman" pitchFamily="18" charset="0"/>
              </a:rPr>
              <a:t>对</a:t>
            </a:r>
            <a:r>
              <a:rPr lang="en-US" altLang="zh-CN" sz="2400" smtClean="0">
                <a:solidFill>
                  <a:srgbClr val="000000"/>
                </a:solidFill>
                <a:latin typeface="Times New Roman" pitchFamily="18" charset="0"/>
              </a:rPr>
              <a:t>ELIZA</a:t>
            </a:r>
            <a:r>
              <a:rPr lang="zh-CN" altLang="en-US" sz="2400" smtClean="0">
                <a:solidFill>
                  <a:srgbClr val="000000"/>
                </a:solidFill>
                <a:latin typeface="Times New Roman" pitchFamily="18" charset="0"/>
              </a:rPr>
              <a:t>的表现感到吃惊，随后写了</a:t>
            </a:r>
            <a:r>
              <a:rPr lang="en-US" altLang="zh-CN" sz="2400" smtClean="0">
                <a:solidFill>
                  <a:srgbClr val="000000"/>
                </a:solidFill>
                <a:latin typeface="Times New Roman" pitchFamily="18" charset="0"/>
              </a:rPr>
              <a:t>《</a:t>
            </a:r>
            <a:r>
              <a:rPr lang="en-US" altLang="zh-CN" sz="2400" smtClean="0">
                <a:latin typeface="Times New Roman" pitchFamily="18" charset="0"/>
              </a:rPr>
              <a:t>  </a:t>
            </a:r>
            <a:r>
              <a:rPr lang="en-US" altLang="zh-CN" sz="2400" i="1" smtClean="0">
                <a:latin typeface="Times New Roman" pitchFamily="18" charset="0"/>
              </a:rPr>
              <a:t>Computer Power and Human Reason</a:t>
            </a:r>
            <a:r>
              <a:rPr lang="en-US" altLang="zh-CN" sz="2400" smtClean="0">
                <a:latin typeface="Times New Roman" pitchFamily="18" charset="0"/>
              </a:rPr>
              <a:t>  </a:t>
            </a:r>
            <a:r>
              <a:rPr lang="en-US" altLang="zh-CN" sz="2400" smtClean="0">
                <a:solidFill>
                  <a:srgbClr val="000000"/>
                </a:solidFill>
                <a:latin typeface="Times New Roman" pitchFamily="18" charset="0"/>
              </a:rPr>
              <a:t>》</a:t>
            </a:r>
            <a:r>
              <a:rPr lang="zh-CN" altLang="en-US" sz="2400" smtClean="0">
                <a:solidFill>
                  <a:srgbClr val="000000"/>
                </a:solidFill>
                <a:latin typeface="Times New Roman" pitchFamily="18" charset="0"/>
              </a:rPr>
              <a:t>这本书，表达他对人工智能既爱又恨的纠结情感。</a:t>
            </a:r>
            <a:endParaRPr lang="en-US" altLang="zh-CN" sz="2400" smtClean="0">
              <a:solidFill>
                <a:srgbClr val="000000"/>
              </a:solidFill>
              <a:latin typeface="Times New Roman" pitchFamily="18" charset="0"/>
            </a:endParaRPr>
          </a:p>
          <a:p>
            <a:pPr eaLnBrk="1" hangingPunct="1"/>
            <a:endParaRPr lang="en-US" altLang="zh-CN" sz="2400" smtClean="0">
              <a:latin typeface="Times New Roman" pitchFamily="18" charset="0"/>
            </a:endParaRPr>
          </a:p>
          <a:p>
            <a:pPr eaLnBrk="1" hangingPunct="1"/>
            <a:endParaRPr lang="en-US" altLang="zh-CN" sz="2400" smtClean="0">
              <a:latin typeface="Times New Roman" pitchFamily="18" charset="0"/>
            </a:endParaRPr>
          </a:p>
          <a:p>
            <a:pPr eaLnBrk="1" hangingPunct="1">
              <a:buFontTx/>
              <a:buNone/>
            </a:pPr>
            <a:endParaRPr lang="en-US" altLang="zh-CN" smtClean="0">
              <a:latin typeface="Times New Roman" pitchFamily="18" charset="0"/>
            </a:endParaRPr>
          </a:p>
          <a:p>
            <a:pPr eaLnBrk="1" hangingPunct="1">
              <a:buFontTx/>
              <a:buNone/>
            </a:pPr>
            <a:endParaRPr lang="en-US" altLang="zh-CN" smtClean="0">
              <a:latin typeface="Times New Roman" pitchFamily="18" charset="0"/>
            </a:endParaRPr>
          </a:p>
          <a:p>
            <a:pPr lvl="2" eaLnBrk="1" hangingPunct="1"/>
            <a:endParaRPr lang="zh-CN" altLang="en-US" smtClean="0">
              <a:latin typeface="Times New Roman" pitchFamily="18" charset="0"/>
            </a:endParaRPr>
          </a:p>
        </p:txBody>
      </p:sp>
      <p:sp>
        <p:nvSpPr>
          <p:cNvPr id="18435" name="TextBox 3"/>
          <p:cNvSpPr txBox="1">
            <a:spLocks noChangeArrowheads="1"/>
          </p:cNvSpPr>
          <p:nvPr/>
        </p:nvSpPr>
        <p:spPr bwMode="auto">
          <a:xfrm>
            <a:off x="1952625" y="5643563"/>
            <a:ext cx="7572375" cy="1231900"/>
          </a:xfrm>
          <a:prstGeom prst="rect">
            <a:avLst/>
          </a:prstGeom>
          <a:noFill/>
          <a:ln w="9525">
            <a:noFill/>
            <a:miter lim="800000"/>
            <a:headEnd/>
            <a:tailEnd/>
          </a:ln>
        </p:spPr>
        <p:txBody>
          <a:bodyPr>
            <a:spAutoFit/>
          </a:bodyPr>
          <a:lstStyle/>
          <a:p>
            <a:pPr lvl="1"/>
            <a:r>
              <a:rPr lang="en-US" altLang="zh-CN" sz="1400">
                <a:latin typeface="Times New Roman" pitchFamily="18" charset="0"/>
              </a:rPr>
              <a:t>Weizenbaum J. ELIZA—a computer program for the study of natural language communication between man and machine[J]. Communications of the ACM, 1966, 9(1): 36-45.</a:t>
            </a:r>
          </a:p>
          <a:p>
            <a:pPr lvl="1"/>
            <a:r>
              <a:rPr lang="en-US" altLang="zh-CN" sz="1400">
                <a:latin typeface="Times New Roman" pitchFamily="18" charset="0"/>
              </a:rPr>
              <a:t>Weizenbaum J. Contextual understanding by computers[J]. Communications of the ACM, 1967, 10(8): 474-480.</a:t>
            </a:r>
            <a:endParaRPr lang="en-US" altLang="zh-CN">
              <a:latin typeface="Times New Roman" pitchFamily="18" charset="0"/>
            </a:endParaRPr>
          </a:p>
          <a:p>
            <a:endParaRPr lang="zh-CN" altLang="en-US">
              <a:latin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a:xfrm>
            <a:off x="2640013" y="260350"/>
            <a:ext cx="8229600" cy="1143000"/>
          </a:xfrm>
        </p:spPr>
        <p:txBody>
          <a:bodyPr rtlCol="0">
            <a:normAutofit/>
          </a:bodyPr>
          <a:lstStyle/>
          <a:p>
            <a:pPr eaLnBrk="1" fontAlgn="auto" hangingPunct="1">
              <a:spcAft>
                <a:spcPts val="0"/>
              </a:spcAft>
              <a:defRPr/>
            </a:pPr>
            <a:r>
              <a:rPr lang="en-US" altLang="zh-CN" dirty="0" smtClean="0">
                <a:latin typeface="+mn-lt"/>
                <a:ea typeface="+mn-ea"/>
              </a:rPr>
              <a:t>1966 – ELIZA(Cont.)</a:t>
            </a:r>
            <a:endParaRPr lang="zh-CN" altLang="en-US" dirty="0">
              <a:latin typeface="+mn-lt"/>
              <a:ea typeface="+mn-ea"/>
            </a:endParaRPr>
          </a:p>
        </p:txBody>
      </p:sp>
      <p:sp>
        <p:nvSpPr>
          <p:cNvPr id="20482" name="内容占位符 2"/>
          <p:cNvSpPr>
            <a:spLocks noGrp="1"/>
          </p:cNvSpPr>
          <p:nvPr>
            <p:ph idx="1"/>
          </p:nvPr>
        </p:nvSpPr>
        <p:spPr>
          <a:xfrm>
            <a:off x="2332038" y="1844675"/>
            <a:ext cx="8085137" cy="4702175"/>
          </a:xfrm>
        </p:spPr>
        <p:txBody>
          <a:bodyPr/>
          <a:lstStyle/>
          <a:p>
            <a:pPr eaLnBrk="1" hangingPunct="1"/>
            <a:r>
              <a:rPr lang="zh-CN" altLang="en-US" sz="2400" smtClean="0">
                <a:latin typeface="Times New Roman" pitchFamily="18" charset="0"/>
              </a:rPr>
              <a:t>关键词匹配</a:t>
            </a:r>
            <a:r>
              <a:rPr lang="en-US" altLang="zh-CN" sz="2400" smtClean="0">
                <a:latin typeface="Times New Roman" pitchFamily="18" charset="0"/>
              </a:rPr>
              <a:t>+</a:t>
            </a:r>
            <a:r>
              <a:rPr lang="zh-CN" altLang="en-US" sz="2400" smtClean="0">
                <a:latin typeface="Times New Roman" pitchFamily="18" charset="0"/>
              </a:rPr>
              <a:t>规则</a:t>
            </a:r>
            <a:endParaRPr lang="en-US" altLang="zh-CN" sz="2400" smtClean="0">
              <a:latin typeface="Times New Roman" pitchFamily="18" charset="0"/>
            </a:endParaRPr>
          </a:p>
          <a:p>
            <a:pPr lvl="1" eaLnBrk="1" hangingPunct="1">
              <a:buClr>
                <a:srgbClr val="376092"/>
              </a:buClr>
            </a:pPr>
            <a:r>
              <a:rPr lang="zh-CN" altLang="en-US" smtClean="0">
                <a:latin typeface="Times New Roman" pitchFamily="18" charset="0"/>
              </a:rPr>
              <a:t>若输入中含有“</a:t>
            </a:r>
            <a:r>
              <a:rPr lang="en-US" altLang="zh-CN" smtClean="0">
                <a:latin typeface="Times New Roman" pitchFamily="18" charset="0"/>
              </a:rPr>
              <a:t>mother</a:t>
            </a:r>
            <a:r>
              <a:rPr lang="zh-CN" altLang="en-US" smtClean="0">
                <a:latin typeface="Times New Roman" pitchFamily="18" charset="0"/>
              </a:rPr>
              <a:t>”一词，则</a:t>
            </a:r>
            <a:r>
              <a:rPr lang="en-US" altLang="zh-CN" smtClean="0">
                <a:latin typeface="Times New Roman" pitchFamily="18" charset="0"/>
              </a:rPr>
              <a:t>ELIZA</a:t>
            </a:r>
            <a:r>
              <a:rPr lang="zh-CN" altLang="en-US" smtClean="0">
                <a:latin typeface="Times New Roman" pitchFamily="18" charset="0"/>
              </a:rPr>
              <a:t>返回“</a:t>
            </a:r>
            <a:r>
              <a:rPr lang="en-US" altLang="zh-CN" smtClean="0">
                <a:latin typeface="Times New Roman" pitchFamily="18" charset="0"/>
              </a:rPr>
              <a:t>Tell me more about your family</a:t>
            </a:r>
            <a:r>
              <a:rPr lang="zh-CN" altLang="en-US" smtClean="0">
                <a:latin typeface="Times New Roman" pitchFamily="18" charset="0"/>
              </a:rPr>
              <a:t>”</a:t>
            </a:r>
            <a:endParaRPr lang="en-US" altLang="zh-CN" smtClean="0">
              <a:latin typeface="Times New Roman" pitchFamily="18" charset="0"/>
            </a:endParaRPr>
          </a:p>
          <a:p>
            <a:pPr eaLnBrk="1" hangingPunct="1"/>
            <a:r>
              <a:rPr lang="zh-CN" altLang="en-US" sz="2400" smtClean="0">
                <a:latin typeface="Times New Roman" pitchFamily="18" charset="0"/>
              </a:rPr>
              <a:t>若没有匹配上，则随机返回一些固定的句子</a:t>
            </a:r>
            <a:endParaRPr lang="en-US" altLang="zh-CN" sz="2400" smtClean="0">
              <a:latin typeface="Times New Roman" pitchFamily="18" charset="0"/>
            </a:endParaRPr>
          </a:p>
          <a:p>
            <a:pPr lvl="1" eaLnBrk="1" hangingPunct="1">
              <a:buClr>
                <a:srgbClr val="376092"/>
              </a:buClr>
            </a:pPr>
            <a:r>
              <a:rPr lang="zh-CN" altLang="en-US" smtClean="0">
                <a:latin typeface="Times New Roman" pitchFamily="18" charset="0"/>
              </a:rPr>
              <a:t>“</a:t>
            </a:r>
            <a:r>
              <a:rPr lang="en-US" altLang="zh-CN" smtClean="0">
                <a:latin typeface="Times New Roman" pitchFamily="18" charset="0"/>
              </a:rPr>
              <a:t>Very interesting. Please go on.</a:t>
            </a:r>
            <a:r>
              <a:rPr lang="zh-CN" altLang="en-US" smtClean="0">
                <a:latin typeface="Times New Roman" pitchFamily="18" charset="0"/>
              </a:rPr>
              <a:t>”</a:t>
            </a:r>
            <a:endParaRPr lang="en-US" altLang="zh-CN" smtClean="0">
              <a:latin typeface="Times New Roman" pitchFamily="18" charset="0"/>
            </a:endParaRPr>
          </a:p>
          <a:p>
            <a:pPr lvl="1" eaLnBrk="1" hangingPunct="1">
              <a:buClr>
                <a:srgbClr val="376092"/>
              </a:buClr>
            </a:pPr>
            <a:r>
              <a:rPr lang="zh-CN" altLang="en-US" smtClean="0">
                <a:latin typeface="Times New Roman" pitchFamily="18" charset="0"/>
              </a:rPr>
              <a:t>“</a:t>
            </a:r>
            <a:r>
              <a:rPr lang="en-US" altLang="zh-CN" smtClean="0">
                <a:latin typeface="Times New Roman" pitchFamily="18" charset="0"/>
              </a:rPr>
              <a:t>Can you think of a special example?</a:t>
            </a:r>
            <a:r>
              <a:rPr lang="zh-CN" altLang="en-US" smtClean="0">
                <a:latin typeface="Times New Roman" pitchFamily="18" charset="0"/>
              </a:rPr>
              <a:t>”</a:t>
            </a:r>
            <a:endParaRPr lang="en-US" altLang="zh-CN" smtClean="0">
              <a:latin typeface="Times New Roman" pitchFamily="18" charset="0"/>
            </a:endParaRPr>
          </a:p>
          <a:p>
            <a:pPr eaLnBrk="1" hangingPunct="1"/>
            <a:r>
              <a:rPr lang="zh-CN" altLang="en-US" sz="2400" smtClean="0">
                <a:latin typeface="Times New Roman" pitchFamily="18" charset="0"/>
              </a:rPr>
              <a:t>替换用户输入句子的某些词语生成回复</a:t>
            </a:r>
            <a:endParaRPr lang="en-US" altLang="zh-CN" sz="2400" smtClean="0">
              <a:latin typeface="Times New Roman" pitchFamily="18" charset="0"/>
            </a:endParaRPr>
          </a:p>
          <a:p>
            <a:pPr lvl="1" eaLnBrk="1" hangingPunct="1">
              <a:buClr>
                <a:srgbClr val="376092"/>
              </a:buClr>
            </a:pPr>
            <a:r>
              <a:rPr lang="en-US" altLang="zh-CN" smtClean="0">
                <a:latin typeface="Times New Roman" pitchFamily="18" charset="0"/>
              </a:rPr>
              <a:t>my → your</a:t>
            </a:r>
          </a:p>
          <a:p>
            <a:pPr lvl="1" eaLnBrk="1" hangingPunct="1">
              <a:buClr>
                <a:srgbClr val="376092"/>
              </a:buClr>
            </a:pPr>
            <a:r>
              <a:rPr lang="en-US" altLang="zh-CN" smtClean="0">
                <a:latin typeface="Times New Roman" pitchFamily="18" charset="0"/>
              </a:rPr>
              <a:t>here→ there</a:t>
            </a:r>
          </a:p>
        </p:txBody>
      </p:sp>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640013" y="260350"/>
            <a:ext cx="8229600" cy="1143000"/>
          </a:xfrm>
        </p:spPr>
        <p:txBody>
          <a:bodyPr rtlCol="0">
            <a:normAutofit/>
          </a:bodyPr>
          <a:lstStyle/>
          <a:p>
            <a:pPr eaLnBrk="1" fontAlgn="auto" hangingPunct="1">
              <a:spcAft>
                <a:spcPts val="0"/>
              </a:spcAft>
              <a:defRPr/>
            </a:pPr>
            <a:r>
              <a:rPr lang="en-US" altLang="zh-CN" dirty="0" smtClean="0">
                <a:latin typeface="+mn-lt"/>
                <a:ea typeface="+mn-ea"/>
              </a:rPr>
              <a:t>1994 – A.L.I.C.E</a:t>
            </a:r>
            <a:endParaRPr lang="zh-CN" altLang="en-US" dirty="0">
              <a:latin typeface="+mn-lt"/>
              <a:ea typeface="+mn-ea"/>
            </a:endParaRPr>
          </a:p>
        </p:txBody>
      </p:sp>
      <p:sp>
        <p:nvSpPr>
          <p:cNvPr id="21506" name="内容占位符 2"/>
          <p:cNvSpPr>
            <a:spLocks noGrp="1"/>
          </p:cNvSpPr>
          <p:nvPr>
            <p:ph idx="1"/>
          </p:nvPr>
        </p:nvSpPr>
        <p:spPr>
          <a:xfrm>
            <a:off x="2259013" y="1844675"/>
            <a:ext cx="8085137" cy="4584700"/>
          </a:xfrm>
        </p:spPr>
        <p:txBody>
          <a:bodyPr/>
          <a:lstStyle/>
          <a:p>
            <a:pPr eaLnBrk="1" hangingPunct="1"/>
            <a:r>
              <a:rPr lang="en-GB" altLang="zh-CN" sz="2400" smtClean="0">
                <a:solidFill>
                  <a:srgbClr val="000000"/>
                </a:solidFill>
                <a:latin typeface="Times New Roman" pitchFamily="18" charset="0"/>
              </a:rPr>
              <a:t>ALICE</a:t>
            </a:r>
            <a:r>
              <a:rPr lang="en-US" altLang="zh-CN" sz="2400" smtClean="0">
                <a:solidFill>
                  <a:srgbClr val="000000"/>
                </a:solidFill>
                <a:latin typeface="Times New Roman" pitchFamily="18" charset="0"/>
              </a:rPr>
              <a:t>: </a:t>
            </a:r>
            <a:r>
              <a:rPr lang="en-GB" altLang="zh-CN" sz="2400" smtClean="0">
                <a:solidFill>
                  <a:srgbClr val="000000"/>
                </a:solidFill>
                <a:latin typeface="Times New Roman" pitchFamily="18" charset="0"/>
              </a:rPr>
              <a:t>Artificial Linguistic Internet Computer Entity</a:t>
            </a:r>
            <a:endParaRPr lang="en-US" altLang="zh-CN" sz="2400" smtClean="0">
              <a:latin typeface="Times New Roman" pitchFamily="18" charset="0"/>
            </a:endParaRPr>
          </a:p>
          <a:p>
            <a:pPr eaLnBrk="1" hangingPunct="1"/>
            <a:r>
              <a:rPr lang="zh-CN" altLang="en-US" sz="2400" smtClean="0">
                <a:latin typeface="Times New Roman" pitchFamily="18" charset="0"/>
              </a:rPr>
              <a:t>目的</a:t>
            </a:r>
            <a:endParaRPr lang="en-US" altLang="zh-CN" sz="2400" smtClean="0">
              <a:latin typeface="Times New Roman" pitchFamily="18" charset="0"/>
            </a:endParaRPr>
          </a:p>
          <a:p>
            <a:pPr lvl="1" eaLnBrk="1" hangingPunct="1">
              <a:buClr>
                <a:srgbClr val="376092"/>
              </a:buClr>
            </a:pPr>
            <a:r>
              <a:rPr lang="zh-CN" altLang="en-US" smtClean="0">
                <a:latin typeface="Times New Roman" pitchFamily="18" charset="0"/>
              </a:rPr>
              <a:t>娱乐，与人聊天</a:t>
            </a:r>
            <a:endParaRPr lang="en-US" altLang="zh-CN" smtClean="0">
              <a:latin typeface="Times New Roman" pitchFamily="18" charset="0"/>
            </a:endParaRPr>
          </a:p>
          <a:p>
            <a:pPr eaLnBrk="1" hangingPunct="1"/>
            <a:r>
              <a:rPr lang="zh-CN" altLang="en-US" sz="2400" smtClean="0">
                <a:latin typeface="Times New Roman" pitchFamily="18" charset="0"/>
              </a:rPr>
              <a:t>启发式模式匹配规则</a:t>
            </a:r>
            <a:endParaRPr lang="en-US" altLang="zh-CN" sz="2400" smtClean="0">
              <a:latin typeface="Times New Roman" pitchFamily="18" charset="0"/>
            </a:endParaRPr>
          </a:p>
          <a:p>
            <a:pPr eaLnBrk="1" hangingPunct="1"/>
            <a:r>
              <a:rPr lang="zh-CN" altLang="en-US" sz="2400" smtClean="0">
                <a:latin typeface="Times New Roman" pitchFamily="18" charset="0"/>
              </a:rPr>
              <a:t>两部分组成</a:t>
            </a:r>
            <a:endParaRPr lang="en-US" altLang="zh-CN" sz="2400" smtClean="0">
              <a:latin typeface="Times New Roman" pitchFamily="18" charset="0"/>
            </a:endParaRPr>
          </a:p>
          <a:p>
            <a:pPr lvl="1" eaLnBrk="1" hangingPunct="1">
              <a:buClr>
                <a:srgbClr val="376092"/>
              </a:buClr>
            </a:pPr>
            <a:r>
              <a:rPr lang="zh-CN" altLang="en-US" smtClean="0">
                <a:latin typeface="Times New Roman" pitchFamily="18" charset="0"/>
              </a:rPr>
              <a:t>聊天引擎</a:t>
            </a:r>
            <a:endParaRPr lang="en-US" altLang="zh-CN" smtClean="0">
              <a:latin typeface="Times New Roman" pitchFamily="18" charset="0"/>
            </a:endParaRPr>
          </a:p>
          <a:p>
            <a:pPr lvl="1" eaLnBrk="1" hangingPunct="1">
              <a:buClr>
                <a:srgbClr val="376092"/>
              </a:buClr>
            </a:pPr>
            <a:r>
              <a:rPr lang="zh-CN" altLang="en-US" smtClean="0">
                <a:latin typeface="Times New Roman" pitchFamily="18" charset="0"/>
              </a:rPr>
              <a:t>语言模型</a:t>
            </a:r>
            <a:endParaRPr lang="en-US" altLang="zh-CN" smtClean="0">
              <a:latin typeface="Times New Roman" pitchFamily="18" charset="0"/>
            </a:endParaRPr>
          </a:p>
          <a:p>
            <a:pPr lvl="2" eaLnBrk="1" hangingPunct="1"/>
            <a:r>
              <a:rPr lang="zh-CN" altLang="en-US" smtClean="0">
                <a:latin typeface="Times New Roman" pitchFamily="18" charset="0"/>
              </a:rPr>
              <a:t>语言模型以</a:t>
            </a:r>
            <a:r>
              <a:rPr lang="en-US" altLang="zh-CN" smtClean="0">
                <a:latin typeface="Times New Roman" pitchFamily="18" charset="0"/>
              </a:rPr>
              <a:t>AIML(</a:t>
            </a:r>
            <a:r>
              <a:rPr lang="en-GB" altLang="zh-CN" smtClean="0">
                <a:solidFill>
                  <a:srgbClr val="000000"/>
                </a:solidFill>
                <a:latin typeface="Times New Roman" pitchFamily="18" charset="0"/>
              </a:rPr>
              <a:t>Artificial Intelligence Mark-up Language</a:t>
            </a:r>
            <a:r>
              <a:rPr lang="en-US" altLang="zh-CN" smtClean="0">
                <a:latin typeface="Times New Roman" pitchFamily="18" charset="0"/>
              </a:rPr>
              <a:t>)</a:t>
            </a:r>
            <a:r>
              <a:rPr lang="zh-CN" altLang="en-US" smtClean="0">
                <a:latin typeface="Times New Roman" pitchFamily="18" charset="0"/>
              </a:rPr>
              <a:t>文件存储</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640013" y="260350"/>
            <a:ext cx="8229600" cy="1143000"/>
          </a:xfrm>
        </p:spPr>
        <p:txBody>
          <a:bodyPr rtlCol="0">
            <a:normAutofit/>
          </a:bodyPr>
          <a:lstStyle/>
          <a:p>
            <a:pPr eaLnBrk="1" fontAlgn="auto" hangingPunct="1">
              <a:spcAft>
                <a:spcPts val="0"/>
              </a:spcAft>
              <a:defRPr/>
            </a:pPr>
            <a:r>
              <a:rPr lang="en-US" altLang="zh-CN" dirty="0" smtClean="0">
                <a:latin typeface="+mn-lt"/>
                <a:ea typeface="+mn-ea"/>
              </a:rPr>
              <a:t>1994 – A.L.I.C.E(Cont.)</a:t>
            </a:r>
            <a:endParaRPr lang="zh-CN" altLang="en-US" dirty="0">
              <a:latin typeface="+mn-lt"/>
              <a:ea typeface="+mn-ea"/>
            </a:endParaRPr>
          </a:p>
        </p:txBody>
      </p:sp>
      <p:sp>
        <p:nvSpPr>
          <p:cNvPr id="22530" name="内容占位符 2"/>
          <p:cNvSpPr>
            <a:spLocks noGrp="1"/>
          </p:cNvSpPr>
          <p:nvPr>
            <p:ph idx="1"/>
          </p:nvPr>
        </p:nvSpPr>
        <p:spPr>
          <a:xfrm>
            <a:off x="2259013" y="1916113"/>
            <a:ext cx="8085137" cy="4321175"/>
          </a:xfrm>
        </p:spPr>
        <p:txBody>
          <a:bodyPr/>
          <a:lstStyle/>
          <a:p>
            <a:pPr eaLnBrk="1" hangingPunct="1"/>
            <a:r>
              <a:rPr lang="en-US" altLang="zh-CN" sz="2400" smtClean="0">
                <a:latin typeface="Times New Roman" pitchFamily="18" charset="0"/>
              </a:rPr>
              <a:t>2000</a:t>
            </a:r>
            <a:r>
              <a:rPr lang="zh-CN" altLang="en-US" sz="2400" smtClean="0">
                <a:latin typeface="Times New Roman" pitchFamily="18" charset="0"/>
              </a:rPr>
              <a:t>年、</a:t>
            </a:r>
            <a:r>
              <a:rPr lang="en-US" altLang="zh-CN" sz="2400" smtClean="0">
                <a:latin typeface="Times New Roman" pitchFamily="18" charset="0"/>
              </a:rPr>
              <a:t>2001</a:t>
            </a:r>
            <a:r>
              <a:rPr lang="zh-CN" altLang="en-US" sz="2400" smtClean="0">
                <a:latin typeface="Times New Roman" pitchFamily="18" charset="0"/>
              </a:rPr>
              <a:t>年以及</a:t>
            </a:r>
            <a:r>
              <a:rPr lang="en-US" altLang="zh-CN" sz="2400" smtClean="0">
                <a:latin typeface="Times New Roman" pitchFamily="18" charset="0"/>
              </a:rPr>
              <a:t>2004</a:t>
            </a:r>
            <a:r>
              <a:rPr lang="zh-CN" altLang="en-US" sz="2400" smtClean="0">
                <a:latin typeface="Times New Roman" pitchFamily="18" charset="0"/>
              </a:rPr>
              <a:t>年</a:t>
            </a:r>
            <a:r>
              <a:rPr lang="en-US" altLang="zh-CN" sz="2400" smtClean="0">
                <a:latin typeface="Times New Roman" pitchFamily="18" charset="0"/>
              </a:rPr>
              <a:t>3</a:t>
            </a:r>
            <a:r>
              <a:rPr lang="zh-CN" altLang="en-US" sz="2400" smtClean="0">
                <a:latin typeface="Times New Roman" pitchFamily="18" charset="0"/>
              </a:rPr>
              <a:t>次获得</a:t>
            </a:r>
            <a:r>
              <a:rPr lang="en-US" altLang="zh-CN" sz="2400" smtClean="0">
                <a:latin typeface="Times New Roman" pitchFamily="18" charset="0"/>
              </a:rPr>
              <a:t>Loebner</a:t>
            </a:r>
            <a:r>
              <a:rPr lang="zh-CN" altLang="en-US" sz="2400" smtClean="0">
                <a:latin typeface="Times New Roman" pitchFamily="18" charset="0"/>
              </a:rPr>
              <a:t>奖</a:t>
            </a:r>
            <a:endParaRPr lang="en-US" altLang="zh-CN" sz="2400" smtClean="0">
              <a:latin typeface="Times New Roman" pitchFamily="18" charset="0"/>
            </a:endParaRPr>
          </a:p>
          <a:p>
            <a:pPr eaLnBrk="1" hangingPunct="1"/>
            <a:r>
              <a:rPr lang="en-US" altLang="zh-CN" sz="2400" smtClean="0">
                <a:latin typeface="Times New Roman" pitchFamily="18" charset="0"/>
              </a:rPr>
              <a:t>Loebner</a:t>
            </a:r>
            <a:r>
              <a:rPr lang="zh-CN" altLang="en-US" sz="2400" smtClean="0">
                <a:latin typeface="Times New Roman" pitchFamily="18" charset="0"/>
              </a:rPr>
              <a:t>奖</a:t>
            </a:r>
            <a:endParaRPr lang="en-US" altLang="zh-CN" sz="2400" smtClean="0">
              <a:latin typeface="Times New Roman" pitchFamily="18" charset="0"/>
            </a:endParaRPr>
          </a:p>
          <a:p>
            <a:pPr lvl="1" eaLnBrk="1" hangingPunct="1">
              <a:buClr>
                <a:srgbClr val="376092"/>
              </a:buClr>
            </a:pPr>
            <a:r>
              <a:rPr lang="zh-CN" altLang="en-US" smtClean="0">
                <a:latin typeface="Times New Roman" pitchFamily="18" charset="0"/>
              </a:rPr>
              <a:t>聊天机器人竞赛，始于</a:t>
            </a:r>
            <a:r>
              <a:rPr lang="en-US" altLang="zh-CN" smtClean="0">
                <a:latin typeface="Times New Roman" pitchFamily="18" charset="0"/>
              </a:rPr>
              <a:t>1990</a:t>
            </a:r>
            <a:r>
              <a:rPr lang="zh-CN" altLang="en-US" smtClean="0">
                <a:latin typeface="Times New Roman" pitchFamily="18" charset="0"/>
              </a:rPr>
              <a:t>年，每年一次，现代图灵测试，</a:t>
            </a:r>
            <a:r>
              <a:rPr lang="en-US" altLang="zh-CN" smtClean="0">
                <a:latin typeface="Times New Roman" pitchFamily="18" charset="0"/>
              </a:rPr>
              <a:t>2013</a:t>
            </a:r>
            <a:r>
              <a:rPr lang="zh-CN" altLang="en-US" smtClean="0">
                <a:latin typeface="Times New Roman" pitchFamily="18" charset="0"/>
              </a:rPr>
              <a:t>年结束</a:t>
            </a:r>
            <a:endParaRPr lang="en-US" altLang="zh-CN" sz="1600" smtClean="0">
              <a:latin typeface="Times New Roman" pitchFamily="18" charset="0"/>
            </a:endParaRPr>
          </a:p>
          <a:p>
            <a:pPr eaLnBrk="1" hangingPunct="1"/>
            <a:endParaRPr lang="en-US" altLang="zh-CN" sz="2400" smtClean="0">
              <a:latin typeface="Times New Roman" pitchFamily="18" charset="0"/>
            </a:endParaRPr>
          </a:p>
          <a:p>
            <a:pPr eaLnBrk="1" hangingPunct="1"/>
            <a:r>
              <a:rPr lang="zh-CN" altLang="en-US" sz="2400" smtClean="0">
                <a:latin typeface="Times New Roman" pitchFamily="18" charset="0"/>
              </a:rPr>
              <a:t>缺点</a:t>
            </a:r>
            <a:endParaRPr lang="en-US" altLang="zh-CN" sz="2400" smtClean="0">
              <a:latin typeface="Times New Roman" pitchFamily="18" charset="0"/>
            </a:endParaRPr>
          </a:p>
          <a:p>
            <a:pPr lvl="1" eaLnBrk="1" hangingPunct="1">
              <a:buClr>
                <a:srgbClr val="376092"/>
              </a:buClr>
            </a:pPr>
            <a:r>
              <a:rPr lang="zh-CN" altLang="en-US" smtClean="0">
                <a:latin typeface="Times New Roman" pitchFamily="18" charset="0"/>
              </a:rPr>
              <a:t>不保留会话历史记录</a:t>
            </a:r>
            <a:endParaRPr lang="en-US" altLang="zh-CN" smtClean="0">
              <a:latin typeface="Times New Roman" pitchFamily="18" charset="0"/>
            </a:endParaRPr>
          </a:p>
          <a:p>
            <a:pPr lvl="1" eaLnBrk="1" hangingPunct="1">
              <a:buClr>
                <a:srgbClr val="376092"/>
              </a:buClr>
            </a:pPr>
            <a:r>
              <a:rPr lang="zh-CN" altLang="en-US" smtClean="0">
                <a:latin typeface="Times New Roman" pitchFamily="18" charset="0"/>
              </a:rPr>
              <a:t>不能真实理解用户说的话</a:t>
            </a:r>
            <a:endParaRPr lang="en-US" altLang="zh-CN" smtClean="0">
              <a:latin typeface="Times New Roman" pitchFamily="18" charset="0"/>
            </a:endParaRPr>
          </a:p>
          <a:p>
            <a:pPr lvl="1" eaLnBrk="1" hangingPunct="1">
              <a:buClr>
                <a:srgbClr val="376092"/>
              </a:buClr>
            </a:pPr>
            <a:r>
              <a:rPr lang="zh-CN" altLang="en-US" smtClean="0">
                <a:latin typeface="Times New Roman" pitchFamily="18" charset="0"/>
              </a:rPr>
              <a:t>仅根据系统现有的内容做出回应</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pPr>
              <a:defRPr/>
            </a:pPr>
            <a:fld id="{FED98629-D91D-4E62-8014-93710591B2D5}" type="slidenum">
              <a:rPr lang="it-IT" altLang="zh-CN"/>
              <a:pPr>
                <a:defRPr/>
              </a:pPr>
              <a:t>7</a:t>
            </a:fld>
            <a:endParaRPr lang="it-IT" altLang="zh-CN"/>
          </a:p>
        </p:txBody>
      </p:sp>
      <p:sp>
        <p:nvSpPr>
          <p:cNvPr id="23554" name="Rectangle 2"/>
          <p:cNvSpPr>
            <a:spLocks noGrp="1" noChangeArrowheads="1"/>
          </p:cNvSpPr>
          <p:nvPr>
            <p:ph type="title"/>
          </p:nvPr>
        </p:nvSpPr>
        <p:spPr>
          <a:xfrm>
            <a:off x="2438400" y="196850"/>
            <a:ext cx="6781800" cy="1143000"/>
          </a:xfrm>
        </p:spPr>
        <p:txBody>
          <a:bodyPr/>
          <a:lstStyle/>
          <a:p>
            <a:pPr eaLnBrk="1" hangingPunct="1"/>
            <a:r>
              <a:rPr lang="en-US" altLang="zh-CN" smtClean="0"/>
              <a:t>Types of QA Systems</a:t>
            </a:r>
          </a:p>
        </p:txBody>
      </p:sp>
      <p:sp>
        <p:nvSpPr>
          <p:cNvPr id="23555" name="Rectangle 3"/>
          <p:cNvSpPr>
            <a:spLocks noGrp="1" noChangeArrowheads="1"/>
          </p:cNvSpPr>
          <p:nvPr>
            <p:ph type="body" idx="1"/>
          </p:nvPr>
        </p:nvSpPr>
        <p:spPr>
          <a:xfrm>
            <a:off x="1774825" y="1422400"/>
            <a:ext cx="8951913" cy="5299075"/>
          </a:xfrm>
        </p:spPr>
        <p:txBody>
          <a:bodyPr/>
          <a:lstStyle/>
          <a:p>
            <a:pPr eaLnBrk="1" hangingPunct="1"/>
            <a:r>
              <a:rPr lang="en-US" altLang="zh-CN" b="1" smtClean="0">
                <a:solidFill>
                  <a:srgbClr val="FF3300"/>
                </a:solidFill>
              </a:rPr>
              <a:t>Information extraction (IE)</a:t>
            </a:r>
            <a:r>
              <a:rPr lang="en-US" altLang="zh-CN" smtClean="0"/>
              <a:t>: </a:t>
            </a:r>
          </a:p>
          <a:p>
            <a:pPr lvl="1" eaLnBrk="1" hangingPunct="1"/>
            <a:r>
              <a:rPr lang="en-US" altLang="zh-CN" smtClean="0"/>
              <a:t>Pre-defined templates are questions</a:t>
            </a:r>
          </a:p>
          <a:p>
            <a:pPr lvl="1" eaLnBrk="1" hangingPunct="1"/>
            <a:r>
              <a:rPr lang="en-US" altLang="zh-CN" smtClean="0"/>
              <a:t>Filled template are answers</a:t>
            </a:r>
          </a:p>
          <a:p>
            <a:pPr lvl="1" eaLnBrk="1" hangingPunct="1"/>
            <a:r>
              <a:rPr lang="en-US" altLang="zh-CN" smtClean="0"/>
              <a:t>e.g. TIPSTER, MUC</a:t>
            </a:r>
          </a:p>
          <a:p>
            <a:pPr eaLnBrk="1" hangingPunct="1"/>
            <a:r>
              <a:rPr lang="en-US" altLang="zh-CN" b="1" smtClean="0">
                <a:solidFill>
                  <a:srgbClr val="FF3300"/>
                </a:solidFill>
              </a:rPr>
              <a:t>Information retrieval (IR)</a:t>
            </a:r>
          </a:p>
          <a:p>
            <a:pPr lvl="1" eaLnBrk="1" hangingPunct="1"/>
            <a:r>
              <a:rPr lang="en-US" altLang="zh-CN" smtClean="0"/>
              <a:t>Queries are questions</a:t>
            </a:r>
          </a:p>
          <a:p>
            <a:pPr lvl="1" eaLnBrk="1" hangingPunct="1"/>
            <a:r>
              <a:rPr lang="en-US" altLang="zh-CN" smtClean="0"/>
              <a:t>List of documents are answers</a:t>
            </a:r>
          </a:p>
          <a:p>
            <a:pPr lvl="1" eaLnBrk="1" hangingPunct="1"/>
            <a:r>
              <a:rPr lang="en-US" altLang="zh-CN" smtClean="0"/>
              <a:t>QA is close to passage retrieval</a:t>
            </a:r>
          </a:p>
          <a:p>
            <a:pPr lvl="1" eaLnBrk="1" hangingPunct="1"/>
            <a:r>
              <a:rPr lang="en-US" altLang="zh-CN" smtClean="0"/>
              <a:t>Well established methodologies (i.e. Text Retrieval Conferences TREC)</a:t>
            </a:r>
          </a:p>
          <a:p>
            <a:pPr eaLnBrk="1" hangingPunct="1"/>
            <a:r>
              <a:rPr lang="en-US" altLang="zh-CN" b="1" smtClean="0">
                <a:solidFill>
                  <a:srgbClr val="FF0000"/>
                </a:solidFill>
              </a:rPr>
              <a:t>Data</a:t>
            </a:r>
            <a:r>
              <a:rPr lang="zh-CN" altLang="en-US" b="1" smtClean="0">
                <a:solidFill>
                  <a:srgbClr val="FF0000"/>
                </a:solidFill>
              </a:rPr>
              <a:t> </a:t>
            </a:r>
            <a:r>
              <a:rPr lang="en-US" altLang="zh-CN" b="1" smtClean="0">
                <a:solidFill>
                  <a:srgbClr val="FF0000"/>
                </a:solidFill>
              </a:rPr>
              <a:t>base</a:t>
            </a:r>
            <a:r>
              <a:rPr lang="zh-CN" altLang="en-US" b="1" smtClean="0">
                <a:solidFill>
                  <a:srgbClr val="FF0000"/>
                </a:solidFill>
              </a:rPr>
              <a:t> </a:t>
            </a:r>
            <a:r>
              <a:rPr lang="en-US" altLang="zh-CN" b="1" smtClean="0">
                <a:solidFill>
                  <a:srgbClr val="FF0000"/>
                </a:solidFill>
              </a:rPr>
              <a:t>based QA</a:t>
            </a:r>
          </a:p>
          <a:p>
            <a:pPr lvl="1" eaLnBrk="1" hangingPunct="1"/>
            <a:r>
              <a:rPr lang="en-US" altLang="zh-CN" smtClean="0"/>
              <a:t>Translate question to relational DB query; e.g. LUNAR, FRED</a:t>
            </a:r>
          </a:p>
          <a:p>
            <a:pPr eaLnBrk="1" hangingPunct="1"/>
            <a:endParaRPr lang="en-US" altLang="zh-CN"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3657600" y="846138"/>
            <a:ext cx="4495800" cy="1368425"/>
          </a:xfrm>
          <a:prstGeom prst="roundRect">
            <a:avLst/>
          </a:prstGeom>
          <a:gradFill>
            <a:gsLst>
              <a:gs pos="0">
                <a:schemeClr val="accent2">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5602" name="内容占位符 2"/>
          <p:cNvSpPr>
            <a:spLocks noGrp="1"/>
          </p:cNvSpPr>
          <p:nvPr>
            <p:ph idx="1"/>
          </p:nvPr>
        </p:nvSpPr>
        <p:spPr>
          <a:xfrm>
            <a:off x="3595688" y="942975"/>
            <a:ext cx="4557712" cy="842963"/>
          </a:xfrm>
        </p:spPr>
        <p:txBody>
          <a:bodyPr/>
          <a:lstStyle/>
          <a:p>
            <a:pPr marL="0" indent="0" algn="ctr" eaLnBrk="1" hangingPunct="1">
              <a:buFont typeface="Arial" charset="0"/>
              <a:buNone/>
            </a:pPr>
            <a:r>
              <a:rPr lang="zh-CN" altLang="en-US" sz="3600" smtClean="0"/>
              <a:t>可交互系统</a:t>
            </a:r>
            <a:endParaRPr lang="en-US" altLang="zh-CN" sz="3600" smtClean="0"/>
          </a:p>
          <a:p>
            <a:pPr marL="0" indent="0" algn="ctr" eaLnBrk="1" hangingPunct="1">
              <a:buFont typeface="Arial" charset="0"/>
              <a:buNone/>
            </a:pPr>
            <a:r>
              <a:rPr lang="en-US" altLang="zh-CN" sz="3600" smtClean="0"/>
              <a:t>Conversational System</a:t>
            </a:r>
            <a:endParaRPr lang="zh-CN" altLang="en-US" sz="3600" smtClean="0"/>
          </a:p>
        </p:txBody>
      </p:sp>
      <p:sp>
        <p:nvSpPr>
          <p:cNvPr id="4" name="灯片编号占位符 3"/>
          <p:cNvSpPr>
            <a:spLocks noGrp="1"/>
          </p:cNvSpPr>
          <p:nvPr>
            <p:ph type="sldNum" sz="quarter" idx="12"/>
          </p:nvPr>
        </p:nvSpPr>
        <p:spPr/>
        <p:txBody>
          <a:bodyPr/>
          <a:lstStyle/>
          <a:p>
            <a:pPr>
              <a:defRPr/>
            </a:pPr>
            <a:fld id="{1C191EFC-0EF6-43C2-AE85-4F64E30831D0}" type="slidenum">
              <a:rPr lang="zh-CN" altLang="en-US"/>
              <a:pPr>
                <a:defRPr/>
              </a:pPr>
              <a:t>8</a:t>
            </a:fld>
            <a:endParaRPr lang="zh-CN" altLang="en-US"/>
          </a:p>
        </p:txBody>
      </p:sp>
      <p:graphicFrame>
        <p:nvGraphicFramePr>
          <p:cNvPr id="8" name="图示 7"/>
          <p:cNvGraphicFramePr/>
          <p:nvPr/>
        </p:nvGraphicFramePr>
        <p:xfrm>
          <a:off x="1826062" y="2926751"/>
          <a:ext cx="8156138" cy="37947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标题 1"/>
          <p:cNvSpPr>
            <a:spLocks noGrp="1"/>
          </p:cNvSpPr>
          <p:nvPr>
            <p:ph type="title"/>
          </p:nvPr>
        </p:nvSpPr>
        <p:spPr/>
        <p:txBody>
          <a:bodyPr/>
          <a:lstStyle/>
          <a:p>
            <a:pPr eaLnBrk="1" hangingPunct="1"/>
            <a:r>
              <a:rPr lang="en-US" altLang="zh-CN" smtClean="0"/>
              <a:t>BOTs</a:t>
            </a:r>
            <a:endParaRPr lang="zh-CN" altLang="en-US" smtClean="0"/>
          </a:p>
        </p:txBody>
      </p:sp>
      <p:graphicFrame>
        <p:nvGraphicFramePr>
          <p:cNvPr id="6" name="内容占位符 5"/>
          <p:cNvGraphicFramePr>
            <a:graphicFrameLocks noGrp="1"/>
          </p:cNvGraphicFramePr>
          <p:nvPr>
            <p:ph idx="1"/>
          </p:nvPr>
        </p:nvGraphicFramePr>
        <p:xfrm>
          <a:off x="182994" y="1690688"/>
          <a:ext cx="11028903"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灯片编号占位符 3"/>
          <p:cNvSpPr>
            <a:spLocks noGrp="1"/>
          </p:cNvSpPr>
          <p:nvPr>
            <p:ph type="sldNum" sz="quarter" idx="12"/>
          </p:nvPr>
        </p:nvSpPr>
        <p:spPr/>
        <p:txBody>
          <a:bodyPr/>
          <a:lstStyle/>
          <a:p>
            <a:pPr>
              <a:defRPr/>
            </a:pPr>
            <a:fld id="{910CE8A7-65B8-4772-A647-57907903A8F5}" type="slidenum">
              <a:rPr lang="zh-CN" altLang="en-US"/>
              <a:pPr>
                <a:defRPr/>
              </a:pPr>
              <a:t>9</a:t>
            </a:fld>
            <a:endParaRPr lang="zh-CN" alt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标题 1"/>
          <p:cNvSpPr>
            <a:spLocks noGrp="1"/>
          </p:cNvSpPr>
          <p:nvPr>
            <p:ph type="title"/>
          </p:nvPr>
        </p:nvSpPr>
        <p:spPr/>
        <p:txBody>
          <a:bodyPr/>
          <a:lstStyle/>
          <a:p>
            <a:pPr eaLnBrk="1" hangingPunct="1"/>
            <a:r>
              <a:rPr kumimoji="1" lang="zh-CN" altLang="en-US" smtClean="0"/>
              <a:t>动机</a:t>
            </a:r>
          </a:p>
        </p:txBody>
      </p:sp>
      <p:sp>
        <p:nvSpPr>
          <p:cNvPr id="28674" name="内容占位符 2"/>
          <p:cNvSpPr>
            <a:spLocks noGrp="1"/>
          </p:cNvSpPr>
          <p:nvPr>
            <p:ph idx="1"/>
          </p:nvPr>
        </p:nvSpPr>
        <p:spPr/>
        <p:txBody>
          <a:bodyPr/>
          <a:lstStyle/>
          <a:p>
            <a:pPr eaLnBrk="1" hangingPunct="1"/>
            <a:r>
              <a:rPr kumimoji="1" lang="zh-CN" altLang="en-US" smtClean="0"/>
              <a:t>本课题组研究开始于</a:t>
            </a:r>
            <a:r>
              <a:rPr kumimoji="1" lang="en-US" altLang="zh-CN" smtClean="0"/>
              <a:t>2005</a:t>
            </a:r>
            <a:r>
              <a:rPr kumimoji="1" lang="zh-CN" altLang="en-US" smtClean="0"/>
              <a:t>年</a:t>
            </a:r>
            <a:endParaRPr kumimoji="1" lang="en-US" altLang="zh-CN" smtClean="0"/>
          </a:p>
          <a:p>
            <a:pPr eaLnBrk="1" hangingPunct="1"/>
            <a:endParaRPr kumimoji="1" lang="en-US" altLang="zh-CN" smtClean="0"/>
          </a:p>
          <a:p>
            <a:pPr eaLnBrk="1" hangingPunct="1"/>
            <a:r>
              <a:rPr kumimoji="1" lang="zh-CN" altLang="en-US" smtClean="0"/>
              <a:t>原始目标：挑战搜索引擎</a:t>
            </a:r>
            <a:endParaRPr kumimoji="1" lang="en-US" altLang="zh-CN" smtClean="0"/>
          </a:p>
          <a:p>
            <a:pPr eaLnBrk="1" hangingPunct="1"/>
            <a:endParaRPr kumimoji="1" lang="en-US" altLang="zh-CN" smtClean="0"/>
          </a:p>
          <a:p>
            <a:pPr eaLnBrk="1" hangingPunct="1"/>
            <a:r>
              <a:rPr kumimoji="1" lang="zh-CN" altLang="en-US" smtClean="0"/>
              <a:t>新一代搜索引擎现状</a:t>
            </a:r>
            <a:endParaRPr kumimoji="1" lang="en-US" altLang="zh-CN" smtClean="0"/>
          </a:p>
          <a:p>
            <a:pPr lvl="1" eaLnBrk="1" hangingPunct="1"/>
            <a:r>
              <a:rPr kumimoji="1" lang="en-US" altLang="zh-CN" smtClean="0"/>
              <a:t>Google</a:t>
            </a:r>
            <a:r>
              <a:rPr kumimoji="1" lang="zh-CN" altLang="en-US" smtClean="0"/>
              <a:t>目标是</a:t>
            </a:r>
            <a:r>
              <a:rPr kumimoji="1" lang="en-US" altLang="zh-CN" smtClean="0"/>
              <a:t>60%</a:t>
            </a:r>
            <a:r>
              <a:rPr kumimoji="1" lang="zh-CN" altLang="en-US" smtClean="0"/>
              <a:t>以上结果是内容直接返回，据说已经达到</a:t>
            </a:r>
            <a:r>
              <a:rPr kumimoji="1" lang="en-US" altLang="zh-CN" smtClean="0"/>
              <a:t>50%</a:t>
            </a:r>
            <a:r>
              <a:rPr kumimoji="1" lang="zh-CN" altLang="en-US" smtClean="0"/>
              <a:t>了</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标题 1"/>
          <p:cNvSpPr>
            <a:spLocks noGrp="1"/>
          </p:cNvSpPr>
          <p:nvPr>
            <p:ph type="title"/>
          </p:nvPr>
        </p:nvSpPr>
        <p:spPr>
          <a:xfrm>
            <a:off x="1981200" y="44450"/>
            <a:ext cx="8229600" cy="1143000"/>
          </a:xfrm>
        </p:spPr>
        <p:txBody>
          <a:bodyPr/>
          <a:lstStyle/>
          <a:p>
            <a:pPr eaLnBrk="1" hangingPunct="1"/>
            <a:r>
              <a:rPr lang="en-US" altLang="zh-CN" smtClean="0"/>
              <a:t>Search with Key Words</a:t>
            </a:r>
            <a:endParaRPr lang="zh-CN" altLang="en-US" smtClean="0"/>
          </a:p>
        </p:txBody>
      </p:sp>
      <p:sp>
        <p:nvSpPr>
          <p:cNvPr id="4" name="日期占位符 3"/>
          <p:cNvSpPr>
            <a:spLocks noGrp="1"/>
          </p:cNvSpPr>
          <p:nvPr>
            <p:ph type="dt" sz="quarter" idx="10"/>
          </p:nvPr>
        </p:nvSpPr>
        <p:spPr/>
        <p:txBody>
          <a:bodyPr/>
          <a:lstStyle/>
          <a:p>
            <a:pPr>
              <a:defRPr/>
            </a:pPr>
            <a:fld id="{5F58E74A-BA8B-45AB-B995-4DF2D3C46F29}" type="datetime1">
              <a:rPr lang="zh-CN" altLang="en-US"/>
              <a:pPr>
                <a:defRPr/>
              </a:pPr>
              <a:t>2017/11/4</a:t>
            </a:fld>
            <a:endParaRPr lang="zh-CN" altLang="en-US"/>
          </a:p>
        </p:txBody>
      </p:sp>
      <p:sp>
        <p:nvSpPr>
          <p:cNvPr id="5" name="灯片编号占位符 4"/>
          <p:cNvSpPr>
            <a:spLocks noGrp="1"/>
          </p:cNvSpPr>
          <p:nvPr>
            <p:ph type="sldNum" sz="quarter" idx="12"/>
          </p:nvPr>
        </p:nvSpPr>
        <p:spPr/>
        <p:txBody>
          <a:bodyPr/>
          <a:lstStyle/>
          <a:p>
            <a:pPr>
              <a:defRPr/>
            </a:pPr>
            <a:fld id="{F9B34FDA-9633-49C7-9746-D640FCF94DB6}" type="slidenum">
              <a:rPr lang="zh-CN" altLang="en-US"/>
              <a:pPr>
                <a:defRPr/>
              </a:pPr>
              <a:t>11</a:t>
            </a:fld>
            <a:endParaRPr lang="zh-CN" altLang="en-US"/>
          </a:p>
        </p:txBody>
      </p:sp>
      <p:pic>
        <p:nvPicPr>
          <p:cNvPr id="18456" name="Picture 24" descr="C:\Documents and Settings\Administrator\桌面\柯南 - Google Search.png"/>
          <p:cNvPicPr>
            <a:picLocks noChangeAspect="1" noChangeArrowheads="1"/>
          </p:cNvPicPr>
          <p:nvPr/>
        </p:nvPicPr>
        <p:blipFill>
          <a:blip r:embed="rId3"/>
          <a:srcRect/>
          <a:stretch>
            <a:fillRect/>
          </a:stretch>
        </p:blipFill>
        <p:spPr bwMode="auto">
          <a:xfrm>
            <a:off x="3140075" y="4610100"/>
            <a:ext cx="1657350" cy="1625600"/>
          </a:xfrm>
          <a:prstGeom prst="rect">
            <a:avLst/>
          </a:prstGeom>
          <a:ln>
            <a:noFill/>
          </a:ln>
          <a:effectLst>
            <a:outerShdw blurRad="190500" algn="tl" rotWithShape="0">
              <a:srgbClr val="000000">
                <a:alpha val="70000"/>
              </a:srgbClr>
            </a:outerShdw>
          </a:effectLst>
          <a:extLst/>
        </p:spPr>
      </p:pic>
      <p:pic>
        <p:nvPicPr>
          <p:cNvPr id="18457" name="Picture 25" descr="C:\Documents and Settings\Administrator\桌面\柯南 思考 - Google Search.png"/>
          <p:cNvPicPr>
            <a:picLocks noChangeAspect="1" noChangeArrowheads="1"/>
          </p:cNvPicPr>
          <p:nvPr/>
        </p:nvPicPr>
        <p:blipFill>
          <a:blip r:embed="rId4"/>
          <a:srcRect/>
          <a:stretch>
            <a:fillRect/>
          </a:stretch>
        </p:blipFill>
        <p:spPr bwMode="auto">
          <a:xfrm>
            <a:off x="1700213" y="2509838"/>
            <a:ext cx="1479550" cy="1454150"/>
          </a:xfrm>
          <a:prstGeom prst="rect">
            <a:avLst/>
          </a:prstGeom>
          <a:ln>
            <a:noFill/>
          </a:ln>
          <a:effectLst>
            <a:outerShdw blurRad="190500" algn="tl" rotWithShape="0">
              <a:srgbClr val="000000">
                <a:alpha val="70000"/>
              </a:srgbClr>
            </a:outerShdw>
          </a:effectLst>
          <a:extLst/>
        </p:spPr>
      </p:pic>
      <p:pic>
        <p:nvPicPr>
          <p:cNvPr id="18459" name="Picture 27" descr="http://digiredo.files.wordpress.com/2007/05/google.png"/>
          <p:cNvPicPr>
            <a:picLocks noChangeAspect="1" noChangeArrowheads="1"/>
          </p:cNvPicPr>
          <p:nvPr/>
        </p:nvPicPr>
        <p:blipFill>
          <a:blip r:embed="rId5"/>
          <a:srcRect/>
          <a:stretch>
            <a:fillRect/>
          </a:stretch>
        </p:blipFill>
        <p:spPr bwMode="auto">
          <a:xfrm>
            <a:off x="4826000" y="1196975"/>
            <a:ext cx="2387600" cy="1552575"/>
          </a:xfrm>
          <a:prstGeom prst="rect">
            <a:avLst/>
          </a:prstGeom>
          <a:ln>
            <a:noFill/>
          </a:ln>
          <a:effectLst>
            <a:outerShdw blurRad="190500" algn="tl" rotWithShape="0">
              <a:srgbClr val="000000">
                <a:alpha val="70000"/>
              </a:srgbClr>
            </a:outerShdw>
          </a:effectLst>
          <a:extLst/>
        </p:spPr>
      </p:pic>
      <p:pic>
        <p:nvPicPr>
          <p:cNvPr id="18463" name="Picture 31" descr="http://www.optimum7.com/internet-marketing/wp-content/uploads/2009/12/ctr.jpg"/>
          <p:cNvPicPr>
            <a:picLocks noChangeAspect="1" noChangeArrowheads="1"/>
          </p:cNvPicPr>
          <p:nvPr/>
        </p:nvPicPr>
        <p:blipFill rotWithShape="1">
          <a:blip r:embed="rId6" cstate="print">
            <a:extLst/>
          </a:blip>
          <a:srcRect l="10568" t="43361" r="8409"/>
          <a:stretch/>
        </p:blipFill>
        <p:spPr bwMode="auto">
          <a:xfrm>
            <a:off x="8978205" y="2670912"/>
            <a:ext cx="1668465" cy="13229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grpSp>
        <p:nvGrpSpPr>
          <p:cNvPr id="2" name="组合 22"/>
          <p:cNvGrpSpPr>
            <a:grpSpLocks/>
          </p:cNvGrpSpPr>
          <p:nvPr/>
        </p:nvGrpSpPr>
        <p:grpSpPr bwMode="auto">
          <a:xfrm>
            <a:off x="2439988" y="1925638"/>
            <a:ext cx="2386012" cy="584200"/>
            <a:chOff x="915540" y="1925459"/>
            <a:chExt cx="2386048" cy="584726"/>
          </a:xfrm>
        </p:grpSpPr>
        <p:cxnSp>
          <p:nvCxnSpPr>
            <p:cNvPr id="3" name="直接箭头连接符 2"/>
            <p:cNvCxnSpPr>
              <a:stCxn id="18457" idx="0"/>
              <a:endCxn id="18459" idx="1"/>
            </p:cNvCxnSpPr>
            <p:nvPr/>
          </p:nvCxnSpPr>
          <p:spPr>
            <a:xfrm flipV="1">
              <a:off x="915540" y="1973127"/>
              <a:ext cx="2386048" cy="53705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9719" name="TextBox 6"/>
            <p:cNvSpPr txBox="1">
              <a:spLocks noChangeArrowheads="1"/>
            </p:cNvSpPr>
            <p:nvPr/>
          </p:nvSpPr>
          <p:spPr bwMode="auto">
            <a:xfrm rot="-770999">
              <a:off x="1424644" y="1925459"/>
              <a:ext cx="1224136" cy="338554"/>
            </a:xfrm>
            <a:prstGeom prst="rect">
              <a:avLst/>
            </a:prstGeom>
            <a:noFill/>
            <a:ln w="9525">
              <a:noFill/>
              <a:miter lim="800000"/>
              <a:headEnd/>
              <a:tailEnd/>
            </a:ln>
          </p:spPr>
          <p:txBody>
            <a:bodyPr>
              <a:spAutoFit/>
            </a:bodyPr>
            <a:lstStyle/>
            <a:p>
              <a:r>
                <a:rPr lang="en-US" altLang="zh-CN" sz="1600">
                  <a:latin typeface="Calibri" pitchFamily="34" charset="0"/>
                </a:rPr>
                <a:t>Key Words</a:t>
              </a:r>
              <a:endParaRPr lang="zh-CN" altLang="en-US" sz="1600">
                <a:latin typeface="Calibri" pitchFamily="34" charset="0"/>
              </a:endParaRPr>
            </a:p>
          </p:txBody>
        </p:sp>
      </p:grpSp>
      <p:grpSp>
        <p:nvGrpSpPr>
          <p:cNvPr id="6" name="组合 23"/>
          <p:cNvGrpSpPr>
            <a:grpSpLocks/>
          </p:cNvGrpSpPr>
          <p:nvPr/>
        </p:nvGrpSpPr>
        <p:grpSpPr bwMode="auto">
          <a:xfrm>
            <a:off x="7213600" y="1973263"/>
            <a:ext cx="2598738" cy="696912"/>
            <a:chOff x="5689596" y="1973305"/>
            <a:chExt cx="2598841" cy="697606"/>
          </a:xfrm>
        </p:grpSpPr>
        <p:cxnSp>
          <p:nvCxnSpPr>
            <p:cNvPr id="34" name="直接箭头连接符 33"/>
            <p:cNvCxnSpPr>
              <a:stCxn id="18459" idx="3"/>
              <a:endCxn id="18463" idx="0"/>
            </p:cNvCxnSpPr>
            <p:nvPr/>
          </p:nvCxnSpPr>
          <p:spPr>
            <a:xfrm>
              <a:off x="5689596" y="1973305"/>
              <a:ext cx="2598841" cy="69760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9717" name="TextBox 34"/>
            <p:cNvSpPr txBox="1">
              <a:spLocks noChangeArrowheads="1"/>
            </p:cNvSpPr>
            <p:nvPr/>
          </p:nvSpPr>
          <p:spPr bwMode="auto">
            <a:xfrm rot="946593">
              <a:off x="6682983" y="1982778"/>
              <a:ext cx="612068" cy="338554"/>
            </a:xfrm>
            <a:prstGeom prst="rect">
              <a:avLst/>
            </a:prstGeom>
            <a:noFill/>
            <a:ln w="9525">
              <a:noFill/>
              <a:miter lim="800000"/>
              <a:headEnd/>
              <a:tailEnd/>
            </a:ln>
          </p:spPr>
          <p:txBody>
            <a:bodyPr>
              <a:spAutoFit/>
            </a:bodyPr>
            <a:lstStyle/>
            <a:p>
              <a:r>
                <a:rPr lang="en-US" altLang="zh-CN" sz="1600">
                  <a:latin typeface="Calibri" pitchFamily="34" charset="0"/>
                </a:rPr>
                <a:t>URL</a:t>
              </a:r>
              <a:endParaRPr lang="zh-CN" altLang="en-US" sz="1600">
                <a:latin typeface="Calibri" pitchFamily="34" charset="0"/>
              </a:endParaRPr>
            </a:p>
          </p:txBody>
        </p:sp>
      </p:grpSp>
      <p:grpSp>
        <p:nvGrpSpPr>
          <p:cNvPr id="7" name="组合 24"/>
          <p:cNvGrpSpPr>
            <a:grpSpLocks/>
          </p:cNvGrpSpPr>
          <p:nvPr/>
        </p:nvGrpSpPr>
        <p:grpSpPr bwMode="auto">
          <a:xfrm>
            <a:off x="9191625" y="3868738"/>
            <a:ext cx="738188" cy="1554162"/>
            <a:chOff x="7668344" y="3869361"/>
            <a:chExt cx="737546" cy="1553684"/>
          </a:xfrm>
        </p:grpSpPr>
        <p:cxnSp>
          <p:nvCxnSpPr>
            <p:cNvPr id="39" name="直接箭头连接符 38"/>
            <p:cNvCxnSpPr>
              <a:stCxn id="18463" idx="2"/>
              <a:endCxn id="1026" idx="3"/>
            </p:cNvCxnSpPr>
            <p:nvPr/>
          </p:nvCxnSpPr>
          <p:spPr>
            <a:xfrm flipH="1">
              <a:off x="7668344" y="3993148"/>
              <a:ext cx="620173" cy="142989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9715" name="TextBox 43"/>
            <p:cNvSpPr txBox="1">
              <a:spLocks noChangeArrowheads="1"/>
            </p:cNvSpPr>
            <p:nvPr/>
          </p:nvSpPr>
          <p:spPr bwMode="auto">
            <a:xfrm rot="-3995741">
              <a:off x="7520398" y="4416299"/>
              <a:ext cx="1432430" cy="338554"/>
            </a:xfrm>
            <a:prstGeom prst="rect">
              <a:avLst/>
            </a:prstGeom>
            <a:noFill/>
            <a:ln w="9525">
              <a:noFill/>
              <a:miter lim="800000"/>
              <a:headEnd/>
              <a:tailEnd/>
            </a:ln>
          </p:spPr>
          <p:txBody>
            <a:bodyPr>
              <a:spAutoFit/>
            </a:bodyPr>
            <a:lstStyle/>
            <a:p>
              <a:r>
                <a:rPr lang="en-US" altLang="zh-CN" sz="1600">
                  <a:latin typeface="Calibri" pitchFamily="34" charset="0"/>
                </a:rPr>
                <a:t>Information</a:t>
              </a:r>
              <a:endParaRPr lang="zh-CN" altLang="en-US" sz="1600">
                <a:latin typeface="Calibri" pitchFamily="34" charset="0"/>
              </a:endParaRPr>
            </a:p>
          </p:txBody>
        </p:sp>
      </p:grpSp>
      <p:grpSp>
        <p:nvGrpSpPr>
          <p:cNvPr id="8" name="组合 26"/>
          <p:cNvGrpSpPr>
            <a:grpSpLocks/>
          </p:cNvGrpSpPr>
          <p:nvPr/>
        </p:nvGrpSpPr>
        <p:grpSpPr bwMode="auto">
          <a:xfrm>
            <a:off x="2439988" y="3963988"/>
            <a:ext cx="700087" cy="1952625"/>
            <a:chOff x="915540" y="3963313"/>
            <a:chExt cx="700857" cy="1953151"/>
          </a:xfrm>
        </p:grpSpPr>
        <p:cxnSp>
          <p:nvCxnSpPr>
            <p:cNvPr id="45" name="直接箭头连接符 44"/>
            <p:cNvCxnSpPr>
              <a:stCxn id="18456" idx="1"/>
              <a:endCxn id="18457" idx="2"/>
            </p:cNvCxnSpPr>
            <p:nvPr/>
          </p:nvCxnSpPr>
          <p:spPr>
            <a:xfrm flipH="1" flipV="1">
              <a:off x="915540" y="3963313"/>
              <a:ext cx="700857" cy="145930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9713" name="TextBox 47"/>
            <p:cNvSpPr txBox="1">
              <a:spLocks noChangeArrowheads="1"/>
            </p:cNvSpPr>
            <p:nvPr/>
          </p:nvSpPr>
          <p:spPr bwMode="auto">
            <a:xfrm rot="3775211">
              <a:off x="250043" y="4789669"/>
              <a:ext cx="1915037" cy="338554"/>
            </a:xfrm>
            <a:prstGeom prst="rect">
              <a:avLst/>
            </a:prstGeom>
            <a:noFill/>
            <a:ln w="9525">
              <a:noFill/>
              <a:miter lim="800000"/>
              <a:headEnd/>
              <a:tailEnd/>
            </a:ln>
          </p:spPr>
          <p:txBody>
            <a:bodyPr>
              <a:spAutoFit/>
            </a:bodyPr>
            <a:lstStyle/>
            <a:p>
              <a:r>
                <a:rPr lang="en-US" altLang="zh-CN" sz="1600">
                  <a:latin typeface="Calibri" pitchFamily="34" charset="0"/>
                </a:rPr>
                <a:t>Refine Key Words</a:t>
              </a:r>
              <a:endParaRPr lang="zh-CN" altLang="en-US" sz="1600">
                <a:latin typeface="Calibri" pitchFamily="34" charset="0"/>
              </a:endParaRPr>
            </a:p>
          </p:txBody>
        </p:sp>
      </p:grpSp>
      <p:pic>
        <p:nvPicPr>
          <p:cNvPr id="1026" name="Picture 2" descr="C:\Documents and Settings\Administrator\桌面\Yahoo! JAPAN.png"/>
          <p:cNvPicPr>
            <a:picLocks noChangeAspect="1" noChangeArrowheads="1"/>
          </p:cNvPicPr>
          <p:nvPr/>
        </p:nvPicPr>
        <p:blipFill>
          <a:blip r:embed="rId7" cstate="print">
            <a:extLst/>
          </a:blip>
          <a:srcRect/>
          <a:stretch>
            <a:fillRect/>
          </a:stretch>
        </p:blipFill>
        <p:spPr bwMode="auto">
          <a:xfrm>
            <a:off x="5879976" y="4221089"/>
            <a:ext cx="3312368" cy="24039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grpSp>
        <p:nvGrpSpPr>
          <p:cNvPr id="9" name="组合 25"/>
          <p:cNvGrpSpPr>
            <a:grpSpLocks/>
          </p:cNvGrpSpPr>
          <p:nvPr/>
        </p:nvGrpSpPr>
        <p:grpSpPr bwMode="auto">
          <a:xfrm>
            <a:off x="4797425" y="5097463"/>
            <a:ext cx="1125538" cy="339725"/>
            <a:chOff x="3273093" y="5098067"/>
            <a:chExt cx="1125195" cy="338554"/>
          </a:xfrm>
        </p:grpSpPr>
        <p:cxnSp>
          <p:nvCxnSpPr>
            <p:cNvPr id="33" name="直接箭头连接符 32"/>
            <p:cNvCxnSpPr>
              <a:stCxn id="1026" idx="1"/>
              <a:endCxn id="18456" idx="3"/>
            </p:cNvCxnSpPr>
            <p:nvPr/>
          </p:nvCxnSpPr>
          <p:spPr>
            <a:xfrm flipH="1" flipV="1">
              <a:off x="3273093" y="5422382"/>
              <a:ext cx="108234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9711" name="TextBox 36"/>
            <p:cNvSpPr txBox="1">
              <a:spLocks noChangeArrowheads="1"/>
            </p:cNvSpPr>
            <p:nvPr/>
          </p:nvSpPr>
          <p:spPr bwMode="auto">
            <a:xfrm>
              <a:off x="3387492" y="5098067"/>
              <a:ext cx="1010796" cy="338554"/>
            </a:xfrm>
            <a:prstGeom prst="rect">
              <a:avLst/>
            </a:prstGeom>
            <a:noFill/>
            <a:ln w="9525">
              <a:noFill/>
              <a:miter lim="800000"/>
              <a:headEnd/>
              <a:tailEnd/>
            </a:ln>
          </p:spPr>
          <p:txBody>
            <a:bodyPr>
              <a:spAutoFit/>
            </a:bodyPr>
            <a:lstStyle/>
            <a:p>
              <a:r>
                <a:rPr lang="en-US" altLang="zh-CN" sz="1600">
                  <a:latin typeface="Calibri" pitchFamily="34" charset="0"/>
                </a:rPr>
                <a:t>Inspect</a:t>
              </a:r>
              <a:endParaRPr lang="zh-CN" altLang="en-US" sz="1600">
                <a:latin typeface="Calibri"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18457"/>
                                        </p:tgtEl>
                                      </p:cBhvr>
                                    </p:animEffect>
                                    <p:animScale>
                                      <p:cBhvr>
                                        <p:cTn id="7" dur="250" autoRev="1" fill="hold"/>
                                        <p:tgtEl>
                                          <p:spTgt spid="18457"/>
                                        </p:tgtEl>
                                      </p:cBhvr>
                                      <p:by x="105000" y="105000"/>
                                    </p:animScale>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32" presetClass="emph" presetSubtype="0" fill="hold" nodeType="clickEffect">
                                  <p:stCondLst>
                                    <p:cond delay="0"/>
                                  </p:stCondLst>
                                  <p:childTnLst>
                                    <p:animRot by="120000">
                                      <p:cBhvr>
                                        <p:cTn id="15" dur="100" fill="hold">
                                          <p:stCondLst>
                                            <p:cond delay="0"/>
                                          </p:stCondLst>
                                        </p:cTn>
                                        <p:tgtEl>
                                          <p:spTgt spid="18459"/>
                                        </p:tgtEl>
                                        <p:attrNameLst>
                                          <p:attrName>r</p:attrName>
                                        </p:attrNameLst>
                                      </p:cBhvr>
                                    </p:animRot>
                                    <p:animRot by="-240000">
                                      <p:cBhvr>
                                        <p:cTn id="16" dur="200" fill="hold">
                                          <p:stCondLst>
                                            <p:cond delay="200"/>
                                          </p:stCondLst>
                                        </p:cTn>
                                        <p:tgtEl>
                                          <p:spTgt spid="18459"/>
                                        </p:tgtEl>
                                        <p:attrNameLst>
                                          <p:attrName>r</p:attrName>
                                        </p:attrNameLst>
                                      </p:cBhvr>
                                    </p:animRot>
                                    <p:animRot by="240000">
                                      <p:cBhvr>
                                        <p:cTn id="17" dur="200" fill="hold">
                                          <p:stCondLst>
                                            <p:cond delay="400"/>
                                          </p:stCondLst>
                                        </p:cTn>
                                        <p:tgtEl>
                                          <p:spTgt spid="18459"/>
                                        </p:tgtEl>
                                        <p:attrNameLst>
                                          <p:attrName>r</p:attrName>
                                        </p:attrNameLst>
                                      </p:cBhvr>
                                    </p:animRot>
                                    <p:animRot by="-240000">
                                      <p:cBhvr>
                                        <p:cTn id="18" dur="200" fill="hold">
                                          <p:stCondLst>
                                            <p:cond delay="600"/>
                                          </p:stCondLst>
                                        </p:cTn>
                                        <p:tgtEl>
                                          <p:spTgt spid="18459"/>
                                        </p:tgtEl>
                                        <p:attrNameLst>
                                          <p:attrName>r</p:attrName>
                                        </p:attrNameLst>
                                      </p:cBhvr>
                                    </p:animRot>
                                    <p:animRot by="120000">
                                      <p:cBhvr>
                                        <p:cTn id="19" dur="200" fill="hold">
                                          <p:stCondLst>
                                            <p:cond delay="800"/>
                                          </p:stCondLst>
                                        </p:cTn>
                                        <p:tgtEl>
                                          <p:spTgt spid="18459"/>
                                        </p:tgtEl>
                                        <p:attrNameLst>
                                          <p:attrName>r</p:attrName>
                                        </p:attrNameLst>
                                      </p:cBhvr>
                                    </p:animRot>
                                  </p:childTnLst>
                                </p:cTn>
                              </p:par>
                            </p:childTnLst>
                          </p:cTn>
                        </p:par>
                        <p:par>
                          <p:cTn id="20" fill="hold">
                            <p:stCondLst>
                              <p:cond delay="1000"/>
                            </p:stCondLst>
                            <p:childTnLst>
                              <p:par>
                                <p:cTn id="21" presetID="22" presetClass="entr" presetSubtype="8"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6" presetClass="emph" presetSubtype="0" fill="hold" nodeType="clickEffect">
                                  <p:stCondLst>
                                    <p:cond delay="0"/>
                                  </p:stCondLst>
                                  <p:childTnLst>
                                    <p:animEffect transition="out" filter="fade">
                                      <p:cBhvr>
                                        <p:cTn id="27" dur="500" tmFilter="0, 0; .2, .5; .8, .5; 1, 0"/>
                                        <p:tgtEl>
                                          <p:spTgt spid="18463"/>
                                        </p:tgtEl>
                                      </p:cBhvr>
                                    </p:animEffect>
                                    <p:animScale>
                                      <p:cBhvr>
                                        <p:cTn id="28" dur="250" autoRev="1" fill="hold"/>
                                        <p:tgtEl>
                                          <p:spTgt spid="18463"/>
                                        </p:tgtEl>
                                      </p:cBhvr>
                                      <p:by x="105000" y="105000"/>
                                    </p:animScale>
                                  </p:childTnLst>
                                </p:cTn>
                              </p:par>
                            </p:childTnLst>
                          </p:cTn>
                        </p:par>
                        <p:par>
                          <p:cTn id="29" fill="hold">
                            <p:stCondLst>
                              <p:cond delay="500"/>
                            </p:stCondLst>
                            <p:childTnLst>
                              <p:par>
                                <p:cTn id="30" presetID="22" presetClass="entr" presetSubtype="1"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up)">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32" presetClass="emph" presetSubtype="0" fill="hold" nodeType="clickEffect">
                                  <p:stCondLst>
                                    <p:cond delay="0"/>
                                  </p:stCondLst>
                                  <p:childTnLst>
                                    <p:animRot by="120000">
                                      <p:cBhvr>
                                        <p:cTn id="36" dur="100" fill="hold">
                                          <p:stCondLst>
                                            <p:cond delay="0"/>
                                          </p:stCondLst>
                                        </p:cTn>
                                        <p:tgtEl>
                                          <p:spTgt spid="1026"/>
                                        </p:tgtEl>
                                        <p:attrNameLst>
                                          <p:attrName>r</p:attrName>
                                        </p:attrNameLst>
                                      </p:cBhvr>
                                    </p:animRot>
                                    <p:animRot by="-240000">
                                      <p:cBhvr>
                                        <p:cTn id="37" dur="200" fill="hold">
                                          <p:stCondLst>
                                            <p:cond delay="200"/>
                                          </p:stCondLst>
                                        </p:cTn>
                                        <p:tgtEl>
                                          <p:spTgt spid="1026"/>
                                        </p:tgtEl>
                                        <p:attrNameLst>
                                          <p:attrName>r</p:attrName>
                                        </p:attrNameLst>
                                      </p:cBhvr>
                                    </p:animRot>
                                    <p:animRot by="240000">
                                      <p:cBhvr>
                                        <p:cTn id="38" dur="200" fill="hold">
                                          <p:stCondLst>
                                            <p:cond delay="400"/>
                                          </p:stCondLst>
                                        </p:cTn>
                                        <p:tgtEl>
                                          <p:spTgt spid="1026"/>
                                        </p:tgtEl>
                                        <p:attrNameLst>
                                          <p:attrName>r</p:attrName>
                                        </p:attrNameLst>
                                      </p:cBhvr>
                                    </p:animRot>
                                    <p:animRot by="-240000">
                                      <p:cBhvr>
                                        <p:cTn id="39" dur="200" fill="hold">
                                          <p:stCondLst>
                                            <p:cond delay="600"/>
                                          </p:stCondLst>
                                        </p:cTn>
                                        <p:tgtEl>
                                          <p:spTgt spid="1026"/>
                                        </p:tgtEl>
                                        <p:attrNameLst>
                                          <p:attrName>r</p:attrName>
                                        </p:attrNameLst>
                                      </p:cBhvr>
                                    </p:animRot>
                                    <p:animRot by="120000">
                                      <p:cBhvr>
                                        <p:cTn id="40" dur="200" fill="hold">
                                          <p:stCondLst>
                                            <p:cond delay="800"/>
                                          </p:stCondLst>
                                        </p:cTn>
                                        <p:tgtEl>
                                          <p:spTgt spid="1026"/>
                                        </p:tgtEl>
                                        <p:attrNameLst>
                                          <p:attrName>r</p:attrName>
                                        </p:attrNameLst>
                                      </p:cBhvr>
                                    </p:animRot>
                                  </p:childTnLst>
                                </p:cTn>
                              </p:par>
                            </p:childTnLst>
                          </p:cTn>
                        </p:par>
                        <p:par>
                          <p:cTn id="41" fill="hold">
                            <p:stCondLst>
                              <p:cond delay="1000"/>
                            </p:stCondLst>
                            <p:childTnLst>
                              <p:par>
                                <p:cTn id="42" presetID="22" presetClass="entr" presetSubtype="2" fill="hold" nodeType="after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right)">
                                      <p:cBhvr>
                                        <p:cTn id="44" dur="500"/>
                                        <p:tgtEl>
                                          <p:spTgt spid="9"/>
                                        </p:tgtEl>
                                      </p:cBhvr>
                                    </p:animEffect>
                                  </p:childTnLst>
                                </p:cTn>
                              </p:par>
                            </p:childTnLst>
                          </p:cTn>
                        </p:par>
                      </p:childTnLst>
                    </p:cTn>
                  </p:par>
                  <p:par>
                    <p:cTn id="45" fill="hold">
                      <p:stCondLst>
                        <p:cond delay="indefinite"/>
                      </p:stCondLst>
                      <p:childTnLst>
                        <p:par>
                          <p:cTn id="46" fill="hold">
                            <p:stCondLst>
                              <p:cond delay="0"/>
                            </p:stCondLst>
                            <p:childTnLst>
                              <p:par>
                                <p:cTn id="47" presetID="26" presetClass="emph" presetSubtype="0" fill="hold" nodeType="clickEffect">
                                  <p:stCondLst>
                                    <p:cond delay="0"/>
                                  </p:stCondLst>
                                  <p:childTnLst>
                                    <p:animEffect transition="out" filter="fade">
                                      <p:cBhvr>
                                        <p:cTn id="48" dur="500" tmFilter="0, 0; .2, .5; .8, .5; 1, 0"/>
                                        <p:tgtEl>
                                          <p:spTgt spid="18456"/>
                                        </p:tgtEl>
                                      </p:cBhvr>
                                    </p:animEffect>
                                    <p:animScale>
                                      <p:cBhvr>
                                        <p:cTn id="49" dur="250" autoRev="1" fill="hold"/>
                                        <p:tgtEl>
                                          <p:spTgt spid="18456"/>
                                        </p:tgtEl>
                                      </p:cBhvr>
                                      <p:by x="105000" y="105000"/>
                                    </p:animScale>
                                  </p:childTnLst>
                                </p:cTn>
                              </p:par>
                            </p:childTnLst>
                          </p:cTn>
                        </p:par>
                        <p:par>
                          <p:cTn id="50" fill="hold">
                            <p:stCondLst>
                              <p:cond delay="500"/>
                            </p:stCondLst>
                            <p:childTnLst>
                              <p:par>
                                <p:cTn id="51" presetID="22" presetClass="entr" presetSubtype="4" fill="hold" nodeType="after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wipe(down)">
                                      <p:cBhvr>
                                        <p:cTn id="5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5" name="Picture 12" descr="C:\Documents and Settings\Administrator\桌面\chinaz3847_20090304163710_1.jpg"/>
          <p:cNvPicPr>
            <a:picLocks noChangeAspect="1" noChangeArrowheads="1"/>
          </p:cNvPicPr>
          <p:nvPr/>
        </p:nvPicPr>
        <p:blipFill>
          <a:blip r:embed="rId3"/>
          <a:srcRect/>
          <a:stretch>
            <a:fillRect/>
          </a:stretch>
        </p:blipFill>
        <p:spPr bwMode="auto">
          <a:xfrm>
            <a:off x="4618038" y="2946400"/>
            <a:ext cx="977900" cy="1268413"/>
          </a:xfrm>
          <a:prstGeom prst="rect">
            <a:avLst/>
          </a:prstGeom>
          <a:ln>
            <a:noFill/>
          </a:ln>
          <a:effectLst>
            <a:outerShdw blurRad="292100" dist="139700" dir="2700000" algn="tl" rotWithShape="0">
              <a:srgbClr val="333333">
                <a:alpha val="65000"/>
              </a:srgbClr>
            </a:outerShdw>
          </a:effectLst>
          <a:extLst/>
        </p:spPr>
      </p:pic>
      <p:grpSp>
        <p:nvGrpSpPr>
          <p:cNvPr id="31746" name="组合 69"/>
          <p:cNvGrpSpPr>
            <a:grpSpLocks/>
          </p:cNvGrpSpPr>
          <p:nvPr/>
        </p:nvGrpSpPr>
        <p:grpSpPr bwMode="auto">
          <a:xfrm>
            <a:off x="7627938" y="1474788"/>
            <a:ext cx="2928937" cy="4006850"/>
            <a:chOff x="2481090" y="2889098"/>
            <a:chExt cx="4143404" cy="5132979"/>
          </a:xfrm>
        </p:grpSpPr>
        <p:pic>
          <p:nvPicPr>
            <p:cNvPr id="31801" name="Picture 31" descr="http://t2.gstatic.cn/images?q=tbn:5YXO_QVT_AvTIM:">
              <a:hlinkClick r:id="rId4"/>
            </p:cNvPr>
            <p:cNvPicPr>
              <a:picLocks noChangeAspect="1" noChangeArrowheads="1"/>
            </p:cNvPicPr>
            <p:nvPr/>
          </p:nvPicPr>
          <p:blipFill>
            <a:blip r:embed="rId5">
              <a:clrChange>
                <a:clrFrom>
                  <a:srgbClr val="F6F7F9"/>
                </a:clrFrom>
                <a:clrTo>
                  <a:srgbClr val="F6F7F9">
                    <a:alpha val="0"/>
                  </a:srgbClr>
                </a:clrTo>
              </a:clrChange>
            </a:blip>
            <a:srcRect/>
            <a:stretch>
              <a:fillRect/>
            </a:stretch>
          </p:blipFill>
          <p:spPr bwMode="auto">
            <a:xfrm>
              <a:off x="3357554" y="4572008"/>
              <a:ext cx="557209" cy="557210"/>
            </a:xfrm>
            <a:prstGeom prst="rect">
              <a:avLst/>
            </a:prstGeom>
            <a:noFill/>
            <a:ln w="9525">
              <a:noFill/>
              <a:miter lim="800000"/>
              <a:headEnd/>
              <a:tailEnd/>
            </a:ln>
          </p:spPr>
        </p:pic>
        <p:pic>
          <p:nvPicPr>
            <p:cNvPr id="31802" name="Picture 27" descr="http://t3.gstatic.cn/images?q=tbn:jK3PgK2NdaqaCM:">
              <a:hlinkClick r:id="rId6"/>
            </p:cNvPr>
            <p:cNvPicPr>
              <a:picLocks noChangeAspect="1" noChangeArrowheads="1"/>
            </p:cNvPicPr>
            <p:nvPr/>
          </p:nvPicPr>
          <p:blipFill>
            <a:blip r:embed="rId7">
              <a:clrChange>
                <a:clrFrom>
                  <a:srgbClr val="FDFBFC"/>
                </a:clrFrom>
                <a:clrTo>
                  <a:srgbClr val="FDFBFC">
                    <a:alpha val="0"/>
                  </a:srgbClr>
                </a:clrTo>
              </a:clrChange>
            </a:blip>
            <a:srcRect/>
            <a:stretch>
              <a:fillRect/>
            </a:stretch>
          </p:blipFill>
          <p:spPr bwMode="auto">
            <a:xfrm>
              <a:off x="4000496" y="4143380"/>
              <a:ext cx="628647" cy="628647"/>
            </a:xfrm>
            <a:prstGeom prst="rect">
              <a:avLst/>
            </a:prstGeom>
            <a:noFill/>
            <a:ln w="9525">
              <a:noFill/>
              <a:miter lim="800000"/>
              <a:headEnd/>
              <a:tailEnd/>
            </a:ln>
          </p:spPr>
        </p:pic>
        <p:pic>
          <p:nvPicPr>
            <p:cNvPr id="31803" name="Picture 29" descr="http://www.lanrentuku.com/down/png/0905/pngicon-15/png-1434.png"/>
            <p:cNvPicPr>
              <a:picLocks noChangeAspect="1" noChangeArrowheads="1"/>
            </p:cNvPicPr>
            <p:nvPr/>
          </p:nvPicPr>
          <p:blipFill>
            <a:blip r:embed="rId8"/>
            <a:srcRect/>
            <a:stretch>
              <a:fillRect/>
            </a:stretch>
          </p:blipFill>
          <p:spPr bwMode="auto">
            <a:xfrm>
              <a:off x="5072066" y="5643578"/>
              <a:ext cx="719134" cy="719135"/>
            </a:xfrm>
            <a:prstGeom prst="rect">
              <a:avLst/>
            </a:prstGeom>
            <a:noFill/>
            <a:ln w="9525">
              <a:noFill/>
              <a:miter lim="800000"/>
              <a:headEnd/>
              <a:tailEnd/>
            </a:ln>
          </p:spPr>
        </p:pic>
        <p:pic>
          <p:nvPicPr>
            <p:cNvPr id="31804" name="Picture 23" descr="http://t1.gstatic.cn/images?q=tbn:epV16xzMDAAesM:">
              <a:hlinkClick r:id="rId9"/>
            </p:cNvPr>
            <p:cNvPicPr>
              <a:picLocks noChangeAspect="1" noChangeArrowheads="1"/>
            </p:cNvPicPr>
            <p:nvPr/>
          </p:nvPicPr>
          <p:blipFill>
            <a:blip r:embed="rId10">
              <a:clrChange>
                <a:clrFrom>
                  <a:srgbClr val="FEFEFE"/>
                </a:clrFrom>
                <a:clrTo>
                  <a:srgbClr val="FEFEFE">
                    <a:alpha val="0"/>
                  </a:srgbClr>
                </a:clrTo>
              </a:clrChange>
              <a:lum bright="30000"/>
            </a:blip>
            <a:srcRect b="18918"/>
            <a:stretch>
              <a:fillRect/>
            </a:stretch>
          </p:blipFill>
          <p:spPr bwMode="auto">
            <a:xfrm>
              <a:off x="5429256" y="4500570"/>
              <a:ext cx="792956" cy="642942"/>
            </a:xfrm>
            <a:prstGeom prst="rect">
              <a:avLst/>
            </a:prstGeom>
            <a:noFill/>
            <a:ln w="9525">
              <a:noFill/>
              <a:miter lim="800000"/>
              <a:headEnd/>
              <a:tailEnd/>
            </a:ln>
          </p:spPr>
        </p:pic>
        <p:pic>
          <p:nvPicPr>
            <p:cNvPr id="31805" name="Picture 25" descr="http://t0.gstatic.cn/images?q=tbn:qboYLYk-oRiYsM:">
              <a:hlinkClick r:id="rId11"/>
            </p:cNvPr>
            <p:cNvPicPr>
              <a:picLocks noChangeAspect="1" noChangeArrowheads="1"/>
            </p:cNvPicPr>
            <p:nvPr/>
          </p:nvPicPr>
          <p:blipFill>
            <a:blip r:embed="rId12">
              <a:clrChange>
                <a:clrFrom>
                  <a:srgbClr val="000000"/>
                </a:clrFrom>
                <a:clrTo>
                  <a:srgbClr val="000000">
                    <a:alpha val="0"/>
                  </a:srgbClr>
                </a:clrTo>
              </a:clrChange>
              <a:lum bright="-10000"/>
            </a:blip>
            <a:srcRect/>
            <a:stretch>
              <a:fillRect/>
            </a:stretch>
          </p:blipFill>
          <p:spPr bwMode="auto">
            <a:xfrm>
              <a:off x="4214810" y="5929330"/>
              <a:ext cx="509585" cy="509586"/>
            </a:xfrm>
            <a:prstGeom prst="rect">
              <a:avLst/>
            </a:prstGeom>
            <a:noFill/>
            <a:ln w="9525">
              <a:noFill/>
              <a:miter lim="800000"/>
              <a:headEnd/>
              <a:tailEnd/>
            </a:ln>
          </p:spPr>
        </p:pic>
        <p:grpSp>
          <p:nvGrpSpPr>
            <p:cNvPr id="31806" name="组合 152"/>
            <p:cNvGrpSpPr>
              <a:grpSpLocks/>
            </p:cNvGrpSpPr>
            <p:nvPr/>
          </p:nvGrpSpPr>
          <p:grpSpPr bwMode="auto">
            <a:xfrm>
              <a:off x="3500430" y="4429132"/>
              <a:ext cx="1968500" cy="1611313"/>
              <a:chOff x="3624263" y="4592648"/>
              <a:chExt cx="1968500" cy="1611313"/>
            </a:xfrm>
          </p:grpSpPr>
          <p:cxnSp>
            <p:nvCxnSpPr>
              <p:cNvPr id="137" name="Straight Connector 75"/>
              <p:cNvCxnSpPr/>
              <p:nvPr/>
            </p:nvCxnSpPr>
            <p:spPr>
              <a:xfrm flipV="1">
                <a:off x="3909701" y="4840207"/>
                <a:ext cx="662496" cy="162693"/>
              </a:xfrm>
              <a:prstGeom prst="line">
                <a:avLst/>
              </a:prstGeom>
              <a:ln w="19050">
                <a:solidFill>
                  <a:schemeClr val="accent1">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8" name="Straight Connector 76"/>
              <p:cNvCxnSpPr/>
              <p:nvPr/>
            </p:nvCxnSpPr>
            <p:spPr>
              <a:xfrm>
                <a:off x="3909701" y="5002901"/>
                <a:ext cx="1682066" cy="142357"/>
              </a:xfrm>
              <a:prstGeom prst="line">
                <a:avLst/>
              </a:prstGeom>
              <a:ln w="19050">
                <a:solidFill>
                  <a:schemeClr val="accent1">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9" name="Straight Connector 79"/>
              <p:cNvCxnSpPr/>
              <p:nvPr/>
            </p:nvCxnSpPr>
            <p:spPr>
              <a:xfrm flipH="1">
                <a:off x="3624492" y="5002901"/>
                <a:ext cx="285209" cy="927352"/>
              </a:xfrm>
              <a:prstGeom prst="line">
                <a:avLst/>
              </a:prstGeom>
              <a:ln w="19050">
                <a:solidFill>
                  <a:schemeClr val="accent1">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0" name="Straight Connector 82"/>
              <p:cNvCxnSpPr/>
              <p:nvPr/>
            </p:nvCxnSpPr>
            <p:spPr>
              <a:xfrm>
                <a:off x="3909701" y="5002901"/>
                <a:ext cx="518768" cy="734155"/>
              </a:xfrm>
              <a:prstGeom prst="line">
                <a:avLst/>
              </a:prstGeom>
              <a:ln w="19050">
                <a:solidFill>
                  <a:schemeClr val="accent1">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1" name="Straight Connector 86"/>
              <p:cNvCxnSpPr/>
              <p:nvPr/>
            </p:nvCxnSpPr>
            <p:spPr>
              <a:xfrm>
                <a:off x="3909701" y="5002901"/>
                <a:ext cx="1468719" cy="998531"/>
              </a:xfrm>
              <a:prstGeom prst="line">
                <a:avLst/>
              </a:prstGeom>
              <a:ln w="19050">
                <a:solidFill>
                  <a:schemeClr val="accent1">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2" name="Straight Connector 89"/>
              <p:cNvCxnSpPr/>
              <p:nvPr/>
            </p:nvCxnSpPr>
            <p:spPr>
              <a:xfrm rot="5400000">
                <a:off x="3553323" y="4911377"/>
                <a:ext cx="1090046" cy="947705"/>
              </a:xfrm>
              <a:prstGeom prst="line">
                <a:avLst/>
              </a:prstGeom>
              <a:ln w="19050">
                <a:solidFill>
                  <a:schemeClr val="accent1">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3" name="Straight Connector 92"/>
              <p:cNvCxnSpPr/>
              <p:nvPr/>
            </p:nvCxnSpPr>
            <p:spPr>
              <a:xfrm rot="10800000" flipV="1">
                <a:off x="5378420" y="5145257"/>
                <a:ext cx="213347" cy="856175"/>
              </a:xfrm>
              <a:prstGeom prst="line">
                <a:avLst/>
              </a:prstGeom>
              <a:ln w="19050">
                <a:solidFill>
                  <a:schemeClr val="accent1">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4" name="Straight Connector 95"/>
              <p:cNvCxnSpPr/>
              <p:nvPr/>
            </p:nvCxnSpPr>
            <p:spPr>
              <a:xfrm rot="16200000" flipH="1">
                <a:off x="4771256" y="5394269"/>
                <a:ext cx="264377" cy="949951"/>
              </a:xfrm>
              <a:prstGeom prst="line">
                <a:avLst/>
              </a:prstGeom>
              <a:ln w="19050">
                <a:solidFill>
                  <a:schemeClr val="accent1">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5" name="Straight Connector 99"/>
              <p:cNvCxnSpPr/>
              <p:nvPr/>
            </p:nvCxnSpPr>
            <p:spPr>
              <a:xfrm flipV="1">
                <a:off x="3624492" y="5737055"/>
                <a:ext cx="803978" cy="193198"/>
              </a:xfrm>
              <a:prstGeom prst="line">
                <a:avLst/>
              </a:prstGeom>
              <a:ln w="19050">
                <a:solidFill>
                  <a:schemeClr val="accent1">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6" name="Straight Connector 105"/>
              <p:cNvCxnSpPr/>
              <p:nvPr/>
            </p:nvCxnSpPr>
            <p:spPr>
              <a:xfrm rot="5400000" flipH="1" flipV="1">
                <a:off x="4714219" y="4859508"/>
                <a:ext cx="591798" cy="1163297"/>
              </a:xfrm>
              <a:prstGeom prst="line">
                <a:avLst/>
              </a:prstGeom>
              <a:ln w="19050">
                <a:solidFill>
                  <a:schemeClr val="accent1">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7" name="Straight Connector 108"/>
              <p:cNvCxnSpPr/>
              <p:nvPr/>
            </p:nvCxnSpPr>
            <p:spPr>
              <a:xfrm rot="5400000">
                <a:off x="3821991" y="5290653"/>
                <a:ext cx="1612699" cy="215592"/>
              </a:xfrm>
              <a:prstGeom prst="line">
                <a:avLst/>
              </a:prstGeom>
              <a:ln w="19050">
                <a:solidFill>
                  <a:schemeClr val="accent1">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8" name="Straight Connector 111"/>
              <p:cNvCxnSpPr/>
              <p:nvPr/>
            </p:nvCxnSpPr>
            <p:spPr>
              <a:xfrm rot="5400000">
                <a:off x="3553323" y="4911377"/>
                <a:ext cx="1090046" cy="947705"/>
              </a:xfrm>
              <a:prstGeom prst="line">
                <a:avLst/>
              </a:prstGeom>
              <a:ln w="19050">
                <a:solidFill>
                  <a:schemeClr val="accent1">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9" name="Straight Connector 146"/>
              <p:cNvCxnSpPr/>
              <p:nvPr/>
            </p:nvCxnSpPr>
            <p:spPr>
              <a:xfrm flipV="1">
                <a:off x="3806397" y="5594699"/>
                <a:ext cx="1538338" cy="142357"/>
              </a:xfrm>
              <a:prstGeom prst="line">
                <a:avLst/>
              </a:prstGeom>
              <a:ln w="19050">
                <a:solidFill>
                  <a:schemeClr val="accent1">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0" name="Straight Connector 207"/>
              <p:cNvCxnSpPr/>
              <p:nvPr/>
            </p:nvCxnSpPr>
            <p:spPr>
              <a:xfrm rot="16200000" flipH="1">
                <a:off x="4394696" y="5017709"/>
                <a:ext cx="1161225" cy="806223"/>
              </a:xfrm>
              <a:prstGeom prst="line">
                <a:avLst/>
              </a:prstGeom>
              <a:ln w="19050">
                <a:solidFill>
                  <a:schemeClr val="accent1">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1" name="Straight Connector 210"/>
              <p:cNvCxnSpPr/>
              <p:nvPr/>
            </p:nvCxnSpPr>
            <p:spPr>
              <a:xfrm rot="16200000" flipH="1">
                <a:off x="4929457" y="4482948"/>
                <a:ext cx="305050" cy="1019569"/>
              </a:xfrm>
              <a:prstGeom prst="line">
                <a:avLst/>
              </a:prstGeom>
              <a:ln w="19050">
                <a:solidFill>
                  <a:schemeClr val="accent1">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2" name="Straight Connector 213"/>
              <p:cNvCxnSpPr/>
              <p:nvPr/>
            </p:nvCxnSpPr>
            <p:spPr>
              <a:xfrm flipV="1">
                <a:off x="3624492" y="5145257"/>
                <a:ext cx="1967275" cy="784996"/>
              </a:xfrm>
              <a:prstGeom prst="line">
                <a:avLst/>
              </a:prstGeom>
              <a:ln w="19050">
                <a:solidFill>
                  <a:schemeClr val="accent1">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grpSp>
        <p:pic>
          <p:nvPicPr>
            <p:cNvPr id="31807" name="Picture 21" descr="http://t1.gstatic.cn/images?q=tbn:N5SRnNsAFg5qBM:">
              <a:hlinkClick r:id="rId13"/>
            </p:cNvPr>
            <p:cNvPicPr>
              <a:picLocks noChangeAspect="1" noChangeArrowheads="1"/>
            </p:cNvPicPr>
            <p:nvPr/>
          </p:nvPicPr>
          <p:blipFill>
            <a:blip r:embed="rId14">
              <a:clrChange>
                <a:clrFrom>
                  <a:srgbClr val="FFFFFF"/>
                </a:clrFrom>
                <a:clrTo>
                  <a:srgbClr val="FFFFFF">
                    <a:alpha val="0"/>
                  </a:srgbClr>
                </a:clrTo>
              </a:clrChange>
              <a:lum bright="10000"/>
            </a:blip>
            <a:srcRect/>
            <a:stretch>
              <a:fillRect/>
            </a:stretch>
          </p:blipFill>
          <p:spPr bwMode="auto">
            <a:xfrm>
              <a:off x="2857488" y="5500702"/>
              <a:ext cx="866775" cy="866776"/>
            </a:xfrm>
            <a:prstGeom prst="rect">
              <a:avLst/>
            </a:prstGeom>
            <a:noFill/>
            <a:ln w="9525">
              <a:noFill/>
              <a:miter lim="800000"/>
              <a:headEnd/>
              <a:tailEnd/>
            </a:ln>
          </p:spPr>
        </p:pic>
        <p:sp>
          <p:nvSpPr>
            <p:cNvPr id="128" name="椭圆 127"/>
            <p:cNvSpPr/>
            <p:nvPr/>
          </p:nvSpPr>
          <p:spPr>
            <a:xfrm rot="20684124">
              <a:off x="2597869" y="4186578"/>
              <a:ext cx="3887389" cy="2346853"/>
            </a:xfrm>
            <a:prstGeom prst="ellipse">
              <a:avLst/>
            </a:prstGeom>
            <a:noFill/>
            <a:ln>
              <a:solidFill>
                <a:srgbClr val="FFC000">
                  <a:alpha val="84000"/>
                </a:srgb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latinLnBrk="1">
                <a:spcBef>
                  <a:spcPct val="20000"/>
                </a:spcBef>
                <a:spcAft>
                  <a:spcPts val="0"/>
                </a:spcAft>
                <a:defRPr/>
              </a:pPr>
              <a:endParaRPr lang="en-US"/>
            </a:p>
          </p:txBody>
        </p:sp>
        <p:sp>
          <p:nvSpPr>
            <p:cNvPr id="31809" name="TextBox 129"/>
            <p:cNvSpPr txBox="1">
              <a:spLocks noChangeArrowheads="1"/>
            </p:cNvSpPr>
            <p:nvPr/>
          </p:nvSpPr>
          <p:spPr bwMode="auto">
            <a:xfrm rot="-783768">
              <a:off x="2481090" y="2889098"/>
              <a:ext cx="4143404" cy="5132979"/>
            </a:xfrm>
            <a:prstGeom prst="rect">
              <a:avLst/>
            </a:prstGeom>
            <a:solidFill>
              <a:schemeClr val="bg1">
                <a:alpha val="41960"/>
              </a:schemeClr>
            </a:solidFill>
            <a:ln w="9525">
              <a:noFill/>
              <a:miter lim="800000"/>
              <a:headEnd/>
              <a:tailEnd/>
            </a:ln>
          </p:spPr>
          <p:txBody>
            <a:bodyPr>
              <a:spAutoFit/>
            </a:bodyPr>
            <a:lstStyle/>
            <a:p>
              <a:pPr algn="ctr" latinLnBrk="1">
                <a:spcBef>
                  <a:spcPct val="20000"/>
                </a:spcBef>
              </a:pPr>
              <a:endParaRPr kumimoji="1" lang="en-US" altLang="zh-CN" sz="2400">
                <a:latin typeface="华文新魏" pitchFamily="2" charset="-122"/>
                <a:ea typeface="华文新魏" pitchFamily="2" charset="-122"/>
              </a:endParaRPr>
            </a:p>
            <a:p>
              <a:pPr algn="ctr" latinLnBrk="1">
                <a:spcBef>
                  <a:spcPct val="20000"/>
                </a:spcBef>
              </a:pPr>
              <a:endParaRPr kumimoji="1" lang="en-US" altLang="zh-CN" sz="2400">
                <a:latin typeface="华文新魏" pitchFamily="2" charset="-122"/>
                <a:ea typeface="华文新魏" pitchFamily="2" charset="-122"/>
              </a:endParaRPr>
            </a:p>
            <a:p>
              <a:pPr algn="ctr" latinLnBrk="1">
                <a:spcBef>
                  <a:spcPct val="20000"/>
                </a:spcBef>
              </a:pPr>
              <a:endParaRPr kumimoji="1" lang="en-US" altLang="zh-CN" sz="2400">
                <a:latin typeface="华文新魏" pitchFamily="2" charset="-122"/>
                <a:ea typeface="华文新魏" pitchFamily="2" charset="-122"/>
              </a:endParaRPr>
            </a:p>
            <a:p>
              <a:pPr algn="ctr" latinLnBrk="1">
                <a:spcBef>
                  <a:spcPct val="20000"/>
                </a:spcBef>
              </a:pPr>
              <a:endParaRPr kumimoji="1" lang="en-US" altLang="zh-CN" sz="2400">
                <a:latin typeface="华文新魏" pitchFamily="2" charset="-122"/>
                <a:ea typeface="华文新魏" pitchFamily="2" charset="-122"/>
              </a:endParaRPr>
            </a:p>
            <a:p>
              <a:pPr algn="ctr" latinLnBrk="1">
                <a:spcBef>
                  <a:spcPct val="20000"/>
                </a:spcBef>
              </a:pPr>
              <a:endParaRPr kumimoji="1" lang="en-US" altLang="zh-CN" sz="2400">
                <a:latin typeface="华文新魏" pitchFamily="2" charset="-122"/>
                <a:ea typeface="华文新魏" pitchFamily="2" charset="-122"/>
              </a:endParaRPr>
            </a:p>
            <a:p>
              <a:pPr algn="ctr" latinLnBrk="1">
                <a:spcBef>
                  <a:spcPct val="20000"/>
                </a:spcBef>
              </a:pPr>
              <a:endParaRPr kumimoji="1" lang="en-US" altLang="zh-CN" sz="2400">
                <a:latin typeface="华文新魏" pitchFamily="2" charset="-122"/>
                <a:ea typeface="华文新魏" pitchFamily="2" charset="-122"/>
              </a:endParaRPr>
            </a:p>
            <a:p>
              <a:pPr algn="ctr" latinLnBrk="1">
                <a:spcBef>
                  <a:spcPct val="20000"/>
                </a:spcBef>
              </a:pPr>
              <a:endParaRPr kumimoji="1" lang="en-US" altLang="zh-CN" sz="2400">
                <a:latin typeface="华文新魏" pitchFamily="2" charset="-122"/>
                <a:ea typeface="华文新魏" pitchFamily="2" charset="-122"/>
              </a:endParaRPr>
            </a:p>
            <a:p>
              <a:pPr algn="ctr" latinLnBrk="1">
                <a:spcBef>
                  <a:spcPct val="20000"/>
                </a:spcBef>
              </a:pPr>
              <a:endParaRPr kumimoji="1" lang="en-US" altLang="zh-CN" sz="2400">
                <a:latin typeface="华文新魏" pitchFamily="2" charset="-122"/>
                <a:ea typeface="华文新魏" pitchFamily="2" charset="-122"/>
              </a:endParaRPr>
            </a:p>
            <a:p>
              <a:pPr algn="ctr" latinLnBrk="1">
                <a:spcBef>
                  <a:spcPct val="20000"/>
                </a:spcBef>
              </a:pPr>
              <a:endParaRPr kumimoji="1" lang="en-US" altLang="zh-CN" sz="2400">
                <a:latin typeface="华文新魏" pitchFamily="2" charset="-122"/>
                <a:ea typeface="华文新魏" pitchFamily="2" charset="-122"/>
              </a:endParaRPr>
            </a:p>
          </p:txBody>
        </p:sp>
      </p:grpSp>
      <p:sp>
        <p:nvSpPr>
          <p:cNvPr id="129" name="左右箭头 128"/>
          <p:cNvSpPr/>
          <p:nvPr/>
        </p:nvSpPr>
        <p:spPr>
          <a:xfrm rot="10800000">
            <a:off x="5453063" y="3357563"/>
            <a:ext cx="569912" cy="174625"/>
          </a:xfrm>
          <a:prstGeom prst="leftRightArrow">
            <a:avLst>
              <a:gd name="adj1" fmla="val 50000"/>
              <a:gd name="adj2" fmla="val 87272"/>
            </a:avLst>
          </a:prstGeom>
          <a:solidFill>
            <a:srgbClr val="FFFF00"/>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latinLnBrk="1">
              <a:spcBef>
                <a:spcPct val="20000"/>
              </a:spcBef>
              <a:spcAft>
                <a:spcPts val="0"/>
              </a:spcAft>
              <a:defRPr/>
            </a:pPr>
            <a:endParaRPr lang="en-US"/>
          </a:p>
        </p:txBody>
      </p:sp>
      <p:cxnSp>
        <p:nvCxnSpPr>
          <p:cNvPr id="126" name="直接箭头连接符 125"/>
          <p:cNvCxnSpPr/>
          <p:nvPr/>
        </p:nvCxnSpPr>
        <p:spPr>
          <a:xfrm rot="10800000">
            <a:off x="1962150" y="746125"/>
            <a:ext cx="2490788" cy="2468563"/>
          </a:xfrm>
          <a:prstGeom prst="straightConnector1">
            <a:avLst/>
          </a:prstGeom>
          <a:ln w="38100">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127" name="直接箭头连接符 126"/>
          <p:cNvCxnSpPr/>
          <p:nvPr/>
        </p:nvCxnSpPr>
        <p:spPr>
          <a:xfrm rot="10800000" flipV="1">
            <a:off x="2471738" y="3579813"/>
            <a:ext cx="2146300" cy="1343025"/>
          </a:xfrm>
          <a:prstGeom prst="straightConnector1">
            <a:avLst/>
          </a:prstGeom>
          <a:ln w="38100">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131" name="直接箭头连接符 130"/>
          <p:cNvCxnSpPr/>
          <p:nvPr/>
        </p:nvCxnSpPr>
        <p:spPr>
          <a:xfrm rot="5400000">
            <a:off x="3024188" y="4429125"/>
            <a:ext cx="1857375" cy="1285875"/>
          </a:xfrm>
          <a:prstGeom prst="straightConnector1">
            <a:avLst/>
          </a:prstGeom>
          <a:ln w="38100">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132" name="直接箭头连接符 131"/>
          <p:cNvCxnSpPr/>
          <p:nvPr/>
        </p:nvCxnSpPr>
        <p:spPr>
          <a:xfrm rot="10800000">
            <a:off x="2595563" y="3357563"/>
            <a:ext cx="1928812" cy="1587"/>
          </a:xfrm>
          <a:prstGeom prst="straightConnector1">
            <a:avLst/>
          </a:prstGeom>
          <a:ln w="38100">
            <a:solidFill>
              <a:srgbClr val="00B0F0"/>
            </a:solidFill>
            <a:tailEnd type="arrow"/>
          </a:ln>
        </p:spPr>
        <p:style>
          <a:lnRef idx="1">
            <a:schemeClr val="accent1"/>
          </a:lnRef>
          <a:fillRef idx="0">
            <a:schemeClr val="accent1"/>
          </a:fillRef>
          <a:effectRef idx="0">
            <a:schemeClr val="accent1"/>
          </a:effectRef>
          <a:fontRef idx="minor">
            <a:schemeClr val="tx1"/>
          </a:fontRef>
        </p:style>
      </p:cxnSp>
      <p:pic>
        <p:nvPicPr>
          <p:cNvPr id="31752" name="Picture 18" descr="http://img.article.pchome.net/00/36/36/53/pic_lib/wm/msn05.jpg"/>
          <p:cNvPicPr>
            <a:picLocks noChangeAspect="1" noChangeArrowheads="1"/>
          </p:cNvPicPr>
          <p:nvPr/>
        </p:nvPicPr>
        <p:blipFill>
          <a:blip r:embed="rId15">
            <a:clrChange>
              <a:clrFrom>
                <a:srgbClr val="FFFFFF"/>
              </a:clrFrom>
              <a:clrTo>
                <a:srgbClr val="FFFFFF">
                  <a:alpha val="0"/>
                </a:srgbClr>
              </a:clrTo>
            </a:clrChange>
          </a:blip>
          <a:srcRect/>
          <a:stretch>
            <a:fillRect/>
          </a:stretch>
        </p:blipFill>
        <p:spPr bwMode="auto">
          <a:xfrm>
            <a:off x="2943225" y="6088063"/>
            <a:ext cx="866775" cy="866775"/>
          </a:xfrm>
          <a:prstGeom prst="rect">
            <a:avLst/>
          </a:prstGeom>
          <a:noFill/>
          <a:ln w="9525">
            <a:noFill/>
            <a:miter lim="800000"/>
            <a:headEnd/>
            <a:tailEnd/>
          </a:ln>
        </p:spPr>
      </p:pic>
      <p:pic>
        <p:nvPicPr>
          <p:cNvPr id="31753" name="Picture 2" descr="C:\Program Files\Microsoft Office\MEDIA\CAGCAT10\j0292020.wmf"/>
          <p:cNvPicPr>
            <a:picLocks noChangeAspect="1" noChangeArrowheads="1"/>
          </p:cNvPicPr>
          <p:nvPr/>
        </p:nvPicPr>
        <p:blipFill>
          <a:blip r:embed="rId16"/>
          <a:srcRect/>
          <a:stretch>
            <a:fillRect/>
          </a:stretch>
        </p:blipFill>
        <p:spPr bwMode="auto">
          <a:xfrm>
            <a:off x="1524000" y="2786063"/>
            <a:ext cx="1000125" cy="949325"/>
          </a:xfrm>
          <a:prstGeom prst="rect">
            <a:avLst/>
          </a:prstGeom>
          <a:noFill/>
          <a:ln w="9525">
            <a:noFill/>
            <a:miter lim="800000"/>
            <a:headEnd/>
            <a:tailEnd/>
          </a:ln>
        </p:spPr>
      </p:pic>
      <p:pic>
        <p:nvPicPr>
          <p:cNvPr id="31754" name="Picture 3" descr="C:\Program Files\Microsoft Office\MEDIA\CAGCAT10\j0195384.wmf"/>
          <p:cNvPicPr>
            <a:picLocks noChangeAspect="1" noChangeArrowheads="1"/>
          </p:cNvPicPr>
          <p:nvPr/>
        </p:nvPicPr>
        <p:blipFill>
          <a:blip r:embed="rId17"/>
          <a:srcRect/>
          <a:stretch>
            <a:fillRect/>
          </a:stretch>
        </p:blipFill>
        <p:spPr bwMode="auto">
          <a:xfrm>
            <a:off x="1666875" y="142875"/>
            <a:ext cx="592138" cy="603250"/>
          </a:xfrm>
          <a:prstGeom prst="rect">
            <a:avLst/>
          </a:prstGeom>
          <a:noFill/>
          <a:ln w="9525">
            <a:noFill/>
            <a:miter lim="800000"/>
            <a:headEnd/>
            <a:tailEnd/>
          </a:ln>
        </p:spPr>
      </p:pic>
      <p:pic>
        <p:nvPicPr>
          <p:cNvPr id="31755" name="Picture 5" descr="http://t2.gstatic.cn/images?q=tbn:xrsWdTnwzn8mUM:">
            <a:hlinkClick r:id="rId18"/>
          </p:cNvPr>
          <p:cNvPicPr>
            <a:picLocks noChangeAspect="1" noChangeArrowheads="1"/>
          </p:cNvPicPr>
          <p:nvPr/>
        </p:nvPicPr>
        <p:blipFill>
          <a:blip r:embed="rId19">
            <a:clrChange>
              <a:clrFrom>
                <a:srgbClr val="FFFFFF"/>
              </a:clrFrom>
              <a:clrTo>
                <a:srgbClr val="FFFFFF">
                  <a:alpha val="0"/>
                </a:srgbClr>
              </a:clrTo>
            </a:clrChange>
          </a:blip>
          <a:srcRect/>
          <a:stretch>
            <a:fillRect/>
          </a:stretch>
        </p:blipFill>
        <p:spPr bwMode="auto">
          <a:xfrm>
            <a:off x="1524000" y="4429125"/>
            <a:ext cx="947738" cy="987425"/>
          </a:xfrm>
          <a:prstGeom prst="rect">
            <a:avLst/>
          </a:prstGeom>
          <a:noFill/>
          <a:ln w="9525">
            <a:noFill/>
            <a:miter lim="800000"/>
            <a:headEnd/>
            <a:tailEnd/>
          </a:ln>
        </p:spPr>
      </p:pic>
      <p:grpSp>
        <p:nvGrpSpPr>
          <p:cNvPr id="31756" name="组合 231"/>
          <p:cNvGrpSpPr>
            <a:grpSpLocks/>
          </p:cNvGrpSpPr>
          <p:nvPr/>
        </p:nvGrpSpPr>
        <p:grpSpPr bwMode="auto">
          <a:xfrm>
            <a:off x="1439863" y="3689350"/>
            <a:ext cx="1727200" cy="919163"/>
            <a:chOff x="386804" y="3989359"/>
            <a:chExt cx="1256238" cy="695356"/>
          </a:xfrm>
        </p:grpSpPr>
        <p:pic>
          <p:nvPicPr>
            <p:cNvPr id="31798" name="Picture 11" descr="http://t1.gstatic.cn/images?q=tbn:2Da9iy6C_JS2qM:">
              <a:hlinkClick r:id="rId20"/>
            </p:cNvPr>
            <p:cNvPicPr>
              <a:picLocks noChangeAspect="1" noChangeArrowheads="1"/>
            </p:cNvPicPr>
            <p:nvPr/>
          </p:nvPicPr>
          <p:blipFill>
            <a:blip r:embed="rId21">
              <a:clrChange>
                <a:clrFrom>
                  <a:srgbClr val="FFFFFF"/>
                </a:clrFrom>
                <a:clrTo>
                  <a:srgbClr val="FFFFFF">
                    <a:alpha val="0"/>
                  </a:srgbClr>
                </a:clrTo>
              </a:clrChange>
            </a:blip>
            <a:srcRect/>
            <a:stretch>
              <a:fillRect/>
            </a:stretch>
          </p:blipFill>
          <p:spPr bwMode="auto">
            <a:xfrm>
              <a:off x="1285852" y="4157674"/>
              <a:ext cx="342896" cy="342896"/>
            </a:xfrm>
            <a:prstGeom prst="rect">
              <a:avLst/>
            </a:prstGeom>
            <a:noFill/>
            <a:ln w="9525">
              <a:noFill/>
              <a:miter lim="800000"/>
              <a:headEnd/>
              <a:tailEnd/>
            </a:ln>
          </p:spPr>
        </p:pic>
        <p:sp>
          <p:nvSpPr>
            <p:cNvPr id="230" name="椭圆形标注 229"/>
            <p:cNvSpPr/>
            <p:nvPr/>
          </p:nvSpPr>
          <p:spPr>
            <a:xfrm>
              <a:off x="428371" y="4000168"/>
              <a:ext cx="1214671" cy="684547"/>
            </a:xfrm>
            <a:prstGeom prst="wedgeEllipseCallou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latinLnBrk="1">
                <a:spcBef>
                  <a:spcPct val="20000"/>
                </a:spcBef>
                <a:spcAft>
                  <a:spcPts val="0"/>
                </a:spcAft>
                <a:defRPr/>
              </a:pPr>
              <a:endParaRPr lang="en-US" dirty="0"/>
            </a:p>
          </p:txBody>
        </p:sp>
        <p:sp>
          <p:nvSpPr>
            <p:cNvPr id="31800" name="TextBox 230"/>
            <p:cNvSpPr txBox="1">
              <a:spLocks noChangeArrowheads="1"/>
            </p:cNvSpPr>
            <p:nvPr/>
          </p:nvSpPr>
          <p:spPr bwMode="auto">
            <a:xfrm>
              <a:off x="386804" y="3989359"/>
              <a:ext cx="1168281" cy="684525"/>
            </a:xfrm>
            <a:prstGeom prst="rect">
              <a:avLst/>
            </a:prstGeom>
            <a:noFill/>
            <a:ln w="9525">
              <a:noFill/>
              <a:miter lim="800000"/>
              <a:headEnd/>
              <a:tailEnd/>
            </a:ln>
          </p:spPr>
          <p:txBody>
            <a:bodyPr>
              <a:spAutoFit/>
            </a:bodyPr>
            <a:lstStyle/>
            <a:p>
              <a:pPr algn="ctr" latinLnBrk="1">
                <a:spcBef>
                  <a:spcPct val="20000"/>
                </a:spcBef>
              </a:pPr>
              <a:r>
                <a:rPr kumimoji="1" lang="en-US" altLang="zh-CN" sz="2400">
                  <a:latin typeface="华文新魏" pitchFamily="2" charset="-122"/>
                  <a:ea typeface="华文新魏" pitchFamily="2" charset="-122"/>
                </a:rPr>
                <a:t>Beijing</a:t>
              </a:r>
            </a:p>
            <a:p>
              <a:pPr algn="ctr" latinLnBrk="1">
                <a:spcBef>
                  <a:spcPct val="20000"/>
                </a:spcBef>
              </a:pPr>
              <a:r>
                <a:rPr kumimoji="1" lang="en-US" altLang="zh-CN" sz="2400">
                  <a:latin typeface="华文新魏" pitchFamily="2" charset="-122"/>
                  <a:ea typeface="华文新魏" pitchFamily="2" charset="-122"/>
                </a:rPr>
                <a:t> weather?</a:t>
              </a:r>
            </a:p>
          </p:txBody>
        </p:sp>
      </p:grpSp>
      <p:sp>
        <p:nvSpPr>
          <p:cNvPr id="31757" name="TextBox 235"/>
          <p:cNvSpPr txBox="1">
            <a:spLocks noChangeArrowheads="1"/>
          </p:cNvSpPr>
          <p:nvPr/>
        </p:nvSpPr>
        <p:spPr bwMode="auto">
          <a:xfrm rot="-1913446">
            <a:off x="2222500" y="4105275"/>
            <a:ext cx="3187700" cy="307975"/>
          </a:xfrm>
          <a:prstGeom prst="rect">
            <a:avLst/>
          </a:prstGeom>
          <a:noFill/>
          <a:ln w="9525">
            <a:noFill/>
            <a:miter lim="800000"/>
            <a:headEnd/>
            <a:tailEnd/>
          </a:ln>
        </p:spPr>
        <p:txBody>
          <a:bodyPr>
            <a:spAutoFit/>
          </a:bodyPr>
          <a:lstStyle/>
          <a:p>
            <a:pPr algn="ctr" latinLnBrk="1">
              <a:spcBef>
                <a:spcPct val="20000"/>
              </a:spcBef>
            </a:pPr>
            <a:r>
              <a:rPr kumimoji="1" lang="zh-CN" altLang="en-US" sz="1400">
                <a:latin typeface="华文新魏" pitchFamily="2" charset="-122"/>
                <a:ea typeface="华文新魏" pitchFamily="2" charset="-122"/>
              </a:rPr>
              <a:t>晴</a:t>
            </a:r>
            <a:r>
              <a:rPr kumimoji="1" lang="en-US" altLang="zh-CN" sz="1400">
                <a:latin typeface="华文新魏" pitchFamily="2" charset="-122"/>
                <a:ea typeface="华文新魏" pitchFamily="2" charset="-122"/>
              </a:rPr>
              <a:t> 24℃ </a:t>
            </a:r>
            <a:r>
              <a:rPr kumimoji="1" lang="zh-CN" altLang="en-US" sz="1400">
                <a:latin typeface="华文新魏" pitchFamily="2" charset="-122"/>
                <a:ea typeface="华文新魏" pitchFamily="2" charset="-122"/>
              </a:rPr>
              <a:t>湿度</a:t>
            </a:r>
            <a:r>
              <a:rPr kumimoji="1" lang="en-US" altLang="zh-CN" sz="1400">
                <a:latin typeface="华文新魏" pitchFamily="2" charset="-122"/>
                <a:ea typeface="华文新魏" pitchFamily="2" charset="-122"/>
              </a:rPr>
              <a:t>: 34% …</a:t>
            </a:r>
          </a:p>
        </p:txBody>
      </p:sp>
      <p:grpSp>
        <p:nvGrpSpPr>
          <p:cNvPr id="31758" name="组合 236"/>
          <p:cNvGrpSpPr>
            <a:grpSpLocks/>
          </p:cNvGrpSpPr>
          <p:nvPr/>
        </p:nvGrpSpPr>
        <p:grpSpPr bwMode="auto">
          <a:xfrm>
            <a:off x="1658938" y="1830388"/>
            <a:ext cx="1717675" cy="938212"/>
            <a:chOff x="390080" y="3999767"/>
            <a:chExt cx="1337314" cy="697372"/>
          </a:xfrm>
        </p:grpSpPr>
        <p:sp>
          <p:nvSpPr>
            <p:cNvPr id="239" name="椭圆形标注 238"/>
            <p:cNvSpPr/>
            <p:nvPr/>
          </p:nvSpPr>
          <p:spPr>
            <a:xfrm>
              <a:off x="428395" y="3999767"/>
              <a:ext cx="1214954" cy="685572"/>
            </a:xfrm>
            <a:prstGeom prst="wedgeEllipseCallou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latinLnBrk="1">
                <a:spcBef>
                  <a:spcPct val="20000"/>
                </a:spcBef>
                <a:spcAft>
                  <a:spcPts val="0"/>
                </a:spcAft>
                <a:defRPr/>
              </a:pPr>
              <a:endParaRPr lang="en-US" dirty="0"/>
            </a:p>
          </p:txBody>
        </p:sp>
        <p:sp>
          <p:nvSpPr>
            <p:cNvPr id="31797" name="TextBox 239"/>
            <p:cNvSpPr txBox="1">
              <a:spLocks noChangeArrowheads="1"/>
            </p:cNvSpPr>
            <p:nvPr/>
          </p:nvSpPr>
          <p:spPr bwMode="auto">
            <a:xfrm>
              <a:off x="390080" y="4023709"/>
              <a:ext cx="1337314" cy="673430"/>
            </a:xfrm>
            <a:prstGeom prst="rect">
              <a:avLst/>
            </a:prstGeom>
            <a:noFill/>
            <a:ln w="9525">
              <a:noFill/>
              <a:miter lim="800000"/>
              <a:headEnd/>
              <a:tailEnd/>
            </a:ln>
          </p:spPr>
          <p:txBody>
            <a:bodyPr>
              <a:spAutoFit/>
            </a:bodyPr>
            <a:lstStyle/>
            <a:p>
              <a:pPr algn="ctr" latinLnBrk="1">
                <a:spcBef>
                  <a:spcPct val="20000"/>
                </a:spcBef>
              </a:pPr>
              <a:r>
                <a:rPr kumimoji="1" lang="en-US" altLang="zh-CN" sz="2400">
                  <a:latin typeface="华文新魏" pitchFamily="2" charset="-122"/>
                  <a:ea typeface="华文新魏" pitchFamily="2" charset="-122"/>
                </a:rPr>
                <a:t>I want to</a:t>
              </a:r>
            </a:p>
            <a:p>
              <a:pPr algn="ctr" latinLnBrk="1">
                <a:spcBef>
                  <a:spcPct val="20000"/>
                </a:spcBef>
              </a:pPr>
              <a:r>
                <a:rPr kumimoji="1" lang="en-US" altLang="zh-CN" sz="2400">
                  <a:latin typeface="华文新魏" pitchFamily="2" charset="-122"/>
                  <a:ea typeface="华文新魏" pitchFamily="2" charset="-122"/>
                </a:rPr>
                <a:t> buy G10</a:t>
              </a:r>
            </a:p>
          </p:txBody>
        </p:sp>
      </p:grpSp>
      <p:sp>
        <p:nvSpPr>
          <p:cNvPr id="31759" name="TextBox 246"/>
          <p:cNvSpPr txBox="1">
            <a:spLocks noChangeArrowheads="1"/>
          </p:cNvSpPr>
          <p:nvPr/>
        </p:nvSpPr>
        <p:spPr bwMode="auto">
          <a:xfrm>
            <a:off x="2424113" y="3335338"/>
            <a:ext cx="2357437" cy="307975"/>
          </a:xfrm>
          <a:prstGeom prst="rect">
            <a:avLst/>
          </a:prstGeom>
          <a:noFill/>
          <a:ln w="9525">
            <a:noFill/>
            <a:miter lim="800000"/>
            <a:headEnd/>
            <a:tailEnd/>
          </a:ln>
        </p:spPr>
        <p:txBody>
          <a:bodyPr>
            <a:spAutoFit/>
          </a:bodyPr>
          <a:lstStyle/>
          <a:p>
            <a:pPr algn="ctr" latinLnBrk="1">
              <a:spcBef>
                <a:spcPct val="20000"/>
              </a:spcBef>
            </a:pPr>
            <a:r>
              <a:rPr kumimoji="1" lang="zh-CN" altLang="en-US" sz="1400">
                <a:latin typeface="华文新魏" pitchFamily="2" charset="-122"/>
                <a:ea typeface="华文新魏" pitchFamily="2" charset="-122"/>
              </a:rPr>
              <a:t>电池很好，显示不行，。。。</a:t>
            </a:r>
            <a:r>
              <a:rPr kumimoji="1" lang="en-US" altLang="zh-CN" sz="1400">
                <a:latin typeface="华文新魏" pitchFamily="2" charset="-122"/>
                <a:ea typeface="华文新魏" pitchFamily="2" charset="-122"/>
              </a:rPr>
              <a:t> </a:t>
            </a:r>
          </a:p>
        </p:txBody>
      </p:sp>
      <p:sp>
        <p:nvSpPr>
          <p:cNvPr id="251" name="椭圆形标注 250"/>
          <p:cNvSpPr/>
          <p:nvPr/>
        </p:nvSpPr>
        <p:spPr>
          <a:xfrm>
            <a:off x="1408113" y="5487988"/>
            <a:ext cx="1620837" cy="985837"/>
          </a:xfrm>
          <a:prstGeom prst="wedgeEllipseCallout">
            <a:avLst>
              <a:gd name="adj1" fmla="val 43293"/>
              <a:gd name="adj2" fmla="val 51395"/>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latinLnBrk="1">
              <a:spcBef>
                <a:spcPct val="20000"/>
              </a:spcBef>
              <a:spcAft>
                <a:spcPts val="0"/>
              </a:spcAft>
              <a:defRPr/>
            </a:pPr>
            <a:endParaRPr lang="en-US" dirty="0"/>
          </a:p>
        </p:txBody>
      </p:sp>
      <p:sp>
        <p:nvSpPr>
          <p:cNvPr id="31761" name="TextBox 251"/>
          <p:cNvSpPr txBox="1">
            <a:spLocks noChangeArrowheads="1"/>
          </p:cNvSpPr>
          <p:nvPr/>
        </p:nvSpPr>
        <p:spPr bwMode="auto">
          <a:xfrm>
            <a:off x="1738313" y="5580063"/>
            <a:ext cx="1243012" cy="904875"/>
          </a:xfrm>
          <a:prstGeom prst="rect">
            <a:avLst/>
          </a:prstGeom>
          <a:noFill/>
          <a:ln w="9525">
            <a:noFill/>
            <a:miter lim="800000"/>
            <a:headEnd/>
            <a:tailEnd/>
          </a:ln>
        </p:spPr>
        <p:txBody>
          <a:bodyPr>
            <a:spAutoFit/>
          </a:bodyPr>
          <a:lstStyle/>
          <a:p>
            <a:pPr algn="ctr" latinLnBrk="1">
              <a:spcBef>
                <a:spcPct val="20000"/>
              </a:spcBef>
            </a:pPr>
            <a:r>
              <a:rPr kumimoji="1" lang="en-US" altLang="zh-CN" sz="2400">
                <a:latin typeface="华文新魏" pitchFamily="2" charset="-122"/>
                <a:ea typeface="华文新魏" pitchFamily="2" charset="-122"/>
              </a:rPr>
              <a:t>Who is </a:t>
            </a:r>
          </a:p>
          <a:p>
            <a:pPr algn="ctr" latinLnBrk="1">
              <a:spcBef>
                <a:spcPct val="20000"/>
              </a:spcBef>
            </a:pPr>
            <a:r>
              <a:rPr kumimoji="1" lang="en-US" altLang="zh-CN" sz="2400">
                <a:latin typeface="华文新魏" pitchFamily="2" charset="-122"/>
                <a:ea typeface="华文新魏" pitchFamily="2" charset="-122"/>
              </a:rPr>
              <a:t>Obama</a:t>
            </a:r>
            <a:r>
              <a:rPr kumimoji="1" lang="zh-CN" altLang="en-US" sz="2400">
                <a:latin typeface="华文新魏" pitchFamily="2" charset="-122"/>
                <a:ea typeface="华文新魏" pitchFamily="2" charset="-122"/>
              </a:rPr>
              <a:t>？</a:t>
            </a:r>
            <a:endParaRPr kumimoji="1" lang="en-US" altLang="zh-CN" sz="2400">
              <a:latin typeface="华文新魏" pitchFamily="2" charset="-122"/>
              <a:ea typeface="华文新魏" pitchFamily="2" charset="-122"/>
            </a:endParaRPr>
          </a:p>
        </p:txBody>
      </p:sp>
      <p:sp>
        <p:nvSpPr>
          <p:cNvPr id="31762" name="TextBox 256"/>
          <p:cNvSpPr txBox="1">
            <a:spLocks noChangeArrowheads="1"/>
          </p:cNvSpPr>
          <p:nvPr/>
        </p:nvSpPr>
        <p:spPr bwMode="auto">
          <a:xfrm rot="-3272924">
            <a:off x="3032125" y="4926013"/>
            <a:ext cx="2257425" cy="307975"/>
          </a:xfrm>
          <a:prstGeom prst="rect">
            <a:avLst/>
          </a:prstGeom>
          <a:noFill/>
          <a:ln w="9525">
            <a:noFill/>
            <a:miter lim="800000"/>
            <a:headEnd/>
            <a:tailEnd/>
          </a:ln>
        </p:spPr>
        <p:txBody>
          <a:bodyPr>
            <a:spAutoFit/>
          </a:bodyPr>
          <a:lstStyle/>
          <a:p>
            <a:pPr algn="ctr" latinLnBrk="1">
              <a:spcBef>
                <a:spcPct val="20000"/>
              </a:spcBef>
            </a:pPr>
            <a:r>
              <a:rPr kumimoji="1" lang="zh-CN" altLang="en-US" sz="1400">
                <a:latin typeface="华文新魏" pitchFamily="2" charset="-122"/>
                <a:ea typeface="华文新魏" pitchFamily="2" charset="-122"/>
              </a:rPr>
              <a:t>美国第</a:t>
            </a:r>
            <a:r>
              <a:rPr kumimoji="1" lang="en-US" altLang="zh-CN" sz="1400">
                <a:latin typeface="华文新魏" pitchFamily="2" charset="-122"/>
                <a:ea typeface="华文新魏" pitchFamily="2" charset="-122"/>
              </a:rPr>
              <a:t>44</a:t>
            </a:r>
            <a:r>
              <a:rPr kumimoji="1" lang="zh-CN" altLang="en-US" sz="1400">
                <a:latin typeface="华文新魏" pitchFamily="2" charset="-122"/>
                <a:ea typeface="华文新魏" pitchFamily="2" charset="-122"/>
              </a:rPr>
              <a:t>届总统</a:t>
            </a:r>
            <a:r>
              <a:rPr kumimoji="1" lang="en-US" altLang="zh-CN" sz="1400">
                <a:latin typeface="华文新魏" pitchFamily="2" charset="-122"/>
                <a:ea typeface="华文新魏" pitchFamily="2" charset="-122"/>
              </a:rPr>
              <a:t> …</a:t>
            </a:r>
          </a:p>
        </p:txBody>
      </p:sp>
      <p:sp>
        <p:nvSpPr>
          <p:cNvPr id="274" name="椭圆形标注 273"/>
          <p:cNvSpPr/>
          <p:nvPr/>
        </p:nvSpPr>
        <p:spPr>
          <a:xfrm>
            <a:off x="2381250" y="0"/>
            <a:ext cx="1357313" cy="827088"/>
          </a:xfrm>
          <a:prstGeom prst="wedgeEllipseCallout">
            <a:avLst>
              <a:gd name="adj1" fmla="val -61090"/>
              <a:gd name="adj2" fmla="val -10444"/>
            </a:avLst>
          </a:prstGeom>
          <a:solidFill>
            <a:schemeClr val="bg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latinLnBrk="1">
              <a:spcBef>
                <a:spcPct val="20000"/>
              </a:spcBef>
              <a:spcAft>
                <a:spcPts val="0"/>
              </a:spcAft>
              <a:defRPr/>
            </a:pPr>
            <a:endParaRPr lang="en-US" dirty="0"/>
          </a:p>
        </p:txBody>
      </p:sp>
      <p:sp>
        <p:nvSpPr>
          <p:cNvPr id="31764" name="TextBox 274"/>
          <p:cNvSpPr txBox="1">
            <a:spLocks noChangeArrowheads="1"/>
          </p:cNvSpPr>
          <p:nvPr/>
        </p:nvSpPr>
        <p:spPr bwMode="auto">
          <a:xfrm>
            <a:off x="2390775" y="-74613"/>
            <a:ext cx="1357313" cy="1200151"/>
          </a:xfrm>
          <a:prstGeom prst="rect">
            <a:avLst/>
          </a:prstGeom>
          <a:noFill/>
          <a:ln w="9525">
            <a:noFill/>
            <a:miter lim="800000"/>
            <a:headEnd/>
            <a:tailEnd/>
          </a:ln>
        </p:spPr>
        <p:txBody>
          <a:bodyPr>
            <a:spAutoFit/>
          </a:bodyPr>
          <a:lstStyle/>
          <a:p>
            <a:pPr algn="ctr" latinLnBrk="1">
              <a:spcBef>
                <a:spcPct val="20000"/>
              </a:spcBef>
            </a:pPr>
            <a:r>
              <a:rPr kumimoji="1" lang="en-US" altLang="zh-CN" sz="2400">
                <a:latin typeface="华文新魏" pitchFamily="2" charset="-122"/>
                <a:ea typeface="华文新魏" pitchFamily="2" charset="-122"/>
              </a:rPr>
              <a:t>How to cure my cold?</a:t>
            </a:r>
          </a:p>
        </p:txBody>
      </p:sp>
      <p:sp>
        <p:nvSpPr>
          <p:cNvPr id="31765" name="TextBox 275"/>
          <p:cNvSpPr txBox="1">
            <a:spLocks noChangeArrowheads="1"/>
          </p:cNvSpPr>
          <p:nvPr/>
        </p:nvSpPr>
        <p:spPr bwMode="auto">
          <a:xfrm rot="2674432">
            <a:off x="1643063" y="1789113"/>
            <a:ext cx="3486150" cy="338137"/>
          </a:xfrm>
          <a:prstGeom prst="rect">
            <a:avLst/>
          </a:prstGeom>
          <a:noFill/>
          <a:ln w="9525">
            <a:noFill/>
            <a:miter lim="800000"/>
            <a:headEnd/>
            <a:tailEnd/>
          </a:ln>
        </p:spPr>
        <p:txBody>
          <a:bodyPr>
            <a:spAutoFit/>
          </a:bodyPr>
          <a:lstStyle/>
          <a:p>
            <a:pPr algn="ctr" latinLnBrk="1">
              <a:spcBef>
                <a:spcPct val="20000"/>
              </a:spcBef>
            </a:pPr>
            <a:r>
              <a:rPr kumimoji="1" lang="zh-CN" altLang="en-US" sz="1600">
                <a:latin typeface="华文新魏" pitchFamily="2" charset="-122"/>
                <a:ea typeface="华文新魏" pitchFamily="2" charset="-122"/>
              </a:rPr>
              <a:t>吃点感冒药，好好休息</a:t>
            </a:r>
            <a:r>
              <a:rPr kumimoji="1" lang="en-US" altLang="zh-CN" sz="1600">
                <a:latin typeface="华文新魏" pitchFamily="2" charset="-122"/>
                <a:ea typeface="华文新魏" pitchFamily="2" charset="-122"/>
              </a:rPr>
              <a:t> …</a:t>
            </a:r>
          </a:p>
        </p:txBody>
      </p:sp>
      <p:pic>
        <p:nvPicPr>
          <p:cNvPr id="31766" name="Picture 7" descr="http://t3.gstatic.cn/images?q=tbn:IMxfIgp8oA3UnM:">
            <a:hlinkClick r:id="rId22"/>
          </p:cNvPr>
          <p:cNvPicPr>
            <a:picLocks noChangeAspect="1" noChangeArrowheads="1"/>
          </p:cNvPicPr>
          <p:nvPr/>
        </p:nvPicPr>
        <p:blipFill>
          <a:blip r:embed="rId23">
            <a:clrChange>
              <a:clrFrom>
                <a:srgbClr val="FFFFFF"/>
              </a:clrFrom>
              <a:clrTo>
                <a:srgbClr val="FFFFFF">
                  <a:alpha val="0"/>
                </a:srgbClr>
              </a:clrTo>
            </a:clrChange>
          </a:blip>
          <a:srcRect/>
          <a:stretch>
            <a:fillRect/>
          </a:stretch>
        </p:blipFill>
        <p:spPr bwMode="auto">
          <a:xfrm>
            <a:off x="3952875" y="142875"/>
            <a:ext cx="750888" cy="714375"/>
          </a:xfrm>
          <a:prstGeom prst="rect">
            <a:avLst/>
          </a:prstGeom>
          <a:noFill/>
          <a:ln w="9525">
            <a:noFill/>
            <a:miter lim="800000"/>
            <a:headEnd/>
            <a:tailEnd/>
          </a:ln>
        </p:spPr>
      </p:pic>
      <p:grpSp>
        <p:nvGrpSpPr>
          <p:cNvPr id="31767" name="组合 282"/>
          <p:cNvGrpSpPr>
            <a:grpSpLocks/>
          </p:cNvGrpSpPr>
          <p:nvPr/>
        </p:nvGrpSpPr>
        <p:grpSpPr bwMode="auto">
          <a:xfrm>
            <a:off x="4730750" y="23813"/>
            <a:ext cx="2192338" cy="1236662"/>
            <a:chOff x="3214678" y="142852"/>
            <a:chExt cx="2192549" cy="843907"/>
          </a:xfrm>
        </p:grpSpPr>
        <p:sp>
          <p:nvSpPr>
            <p:cNvPr id="280" name="椭圆形标注 279"/>
            <p:cNvSpPr/>
            <p:nvPr/>
          </p:nvSpPr>
          <p:spPr>
            <a:xfrm>
              <a:off x="3214678" y="142852"/>
              <a:ext cx="2071887" cy="826574"/>
            </a:xfrm>
            <a:prstGeom prst="wedgeEllipseCallout">
              <a:avLst>
                <a:gd name="adj1" fmla="val -49500"/>
                <a:gd name="adj2" fmla="val -46916"/>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latinLnBrk="1">
                <a:spcBef>
                  <a:spcPct val="20000"/>
                </a:spcBef>
                <a:spcAft>
                  <a:spcPts val="0"/>
                </a:spcAft>
                <a:defRPr/>
              </a:pPr>
              <a:endParaRPr lang="en-US" dirty="0"/>
            </a:p>
          </p:txBody>
        </p:sp>
        <p:sp>
          <p:nvSpPr>
            <p:cNvPr id="31795" name="TextBox 280"/>
            <p:cNvSpPr txBox="1">
              <a:spLocks noChangeArrowheads="1"/>
            </p:cNvSpPr>
            <p:nvPr/>
          </p:nvSpPr>
          <p:spPr bwMode="auto">
            <a:xfrm>
              <a:off x="3335525" y="168055"/>
              <a:ext cx="2071702" cy="818704"/>
            </a:xfrm>
            <a:prstGeom prst="rect">
              <a:avLst/>
            </a:prstGeom>
            <a:noFill/>
            <a:ln w="9525">
              <a:noFill/>
              <a:miter lim="800000"/>
              <a:headEnd/>
              <a:tailEnd/>
            </a:ln>
          </p:spPr>
          <p:txBody>
            <a:bodyPr>
              <a:spAutoFit/>
            </a:bodyPr>
            <a:lstStyle/>
            <a:p>
              <a:pPr algn="ctr" latinLnBrk="1">
                <a:spcBef>
                  <a:spcPct val="20000"/>
                </a:spcBef>
              </a:pPr>
              <a:r>
                <a:rPr kumimoji="1" lang="en-US" altLang="zh-CN" sz="2400">
                  <a:latin typeface="华文新魏" pitchFamily="2" charset="-122"/>
                  <a:ea typeface="华文新魏" pitchFamily="2" charset="-122"/>
                </a:rPr>
                <a:t>How to say “I love you” in Chinese?</a:t>
              </a:r>
            </a:p>
          </p:txBody>
        </p:sp>
      </p:grpSp>
      <p:cxnSp>
        <p:nvCxnSpPr>
          <p:cNvPr id="284" name="直接箭头连接符 283"/>
          <p:cNvCxnSpPr/>
          <p:nvPr/>
        </p:nvCxnSpPr>
        <p:spPr>
          <a:xfrm rot="16200000" flipV="1">
            <a:off x="3462338" y="1724025"/>
            <a:ext cx="2071688" cy="338137"/>
          </a:xfrm>
          <a:prstGeom prst="straightConnector1">
            <a:avLst/>
          </a:prstGeom>
          <a:ln w="38100">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31769" name="TextBox 284"/>
          <p:cNvSpPr txBox="1">
            <a:spLocks noChangeArrowheads="1"/>
          </p:cNvSpPr>
          <p:nvPr/>
        </p:nvSpPr>
        <p:spPr bwMode="auto">
          <a:xfrm rot="4765038">
            <a:off x="4063206" y="1645444"/>
            <a:ext cx="1127125" cy="306388"/>
          </a:xfrm>
          <a:prstGeom prst="rect">
            <a:avLst/>
          </a:prstGeom>
          <a:noFill/>
          <a:ln w="9525">
            <a:noFill/>
            <a:miter lim="800000"/>
            <a:headEnd/>
            <a:tailEnd/>
          </a:ln>
        </p:spPr>
        <p:txBody>
          <a:bodyPr>
            <a:spAutoFit/>
          </a:bodyPr>
          <a:lstStyle/>
          <a:p>
            <a:pPr algn="ctr" latinLnBrk="1">
              <a:spcBef>
                <a:spcPct val="20000"/>
              </a:spcBef>
            </a:pPr>
            <a:r>
              <a:rPr kumimoji="1" lang="en-US" altLang="zh-CN" sz="1400">
                <a:latin typeface="华文新魏" pitchFamily="2" charset="-122"/>
                <a:ea typeface="华文新魏" pitchFamily="2" charset="-122"/>
              </a:rPr>
              <a:t>“</a:t>
            </a:r>
            <a:r>
              <a:rPr kumimoji="1" lang="zh-CN" altLang="en-US" sz="1400">
                <a:latin typeface="华文新魏" pitchFamily="2" charset="-122"/>
                <a:ea typeface="华文新魏" pitchFamily="2" charset="-122"/>
              </a:rPr>
              <a:t>我爱你</a:t>
            </a:r>
            <a:r>
              <a:rPr kumimoji="1" lang="en-US" altLang="zh-CN" sz="1400">
                <a:latin typeface="华文新魏" pitchFamily="2" charset="-122"/>
                <a:ea typeface="华文新魏" pitchFamily="2" charset="-122"/>
              </a:rPr>
              <a:t>”</a:t>
            </a:r>
          </a:p>
        </p:txBody>
      </p:sp>
      <p:grpSp>
        <p:nvGrpSpPr>
          <p:cNvPr id="31770" name="组合 2"/>
          <p:cNvGrpSpPr>
            <a:grpSpLocks/>
          </p:cNvGrpSpPr>
          <p:nvPr/>
        </p:nvGrpSpPr>
        <p:grpSpPr bwMode="auto">
          <a:xfrm>
            <a:off x="8582025" y="-1588"/>
            <a:ext cx="2203450" cy="1382713"/>
            <a:chOff x="6300527" y="183473"/>
            <a:chExt cx="2202007" cy="1383855"/>
          </a:xfrm>
        </p:grpSpPr>
        <p:sp>
          <p:nvSpPr>
            <p:cNvPr id="133" name="Rounded Rectangle 30"/>
            <p:cNvSpPr/>
            <p:nvPr/>
          </p:nvSpPr>
          <p:spPr>
            <a:xfrm>
              <a:off x="6300527" y="212570"/>
              <a:ext cx="2110558" cy="1320956"/>
            </a:xfrm>
            <a:prstGeom prst="roundRect">
              <a:avLst/>
            </a:prstGeom>
            <a:noFill/>
            <a:ln>
              <a:solidFill>
                <a:schemeClr val="tx2">
                  <a:lumMod val="40000"/>
                  <a:lumOff val="60000"/>
                </a:schemeClr>
              </a:solidFill>
              <a:prstDash val="lgDash"/>
            </a:ln>
          </p:spPr>
          <p:style>
            <a:lnRef idx="2">
              <a:schemeClr val="accent5"/>
            </a:lnRef>
            <a:fillRef idx="1">
              <a:schemeClr val="lt1"/>
            </a:fillRef>
            <a:effectRef idx="0">
              <a:schemeClr val="accent5"/>
            </a:effectRef>
            <a:fontRef idx="minor">
              <a:schemeClr val="dk1"/>
            </a:fontRef>
          </p:style>
          <p:txBody>
            <a:bodyPr vert="wordArtVertRtl" anchor="ctr"/>
            <a:lstStyle/>
            <a:p>
              <a:pPr algn="ctr" fontAlgn="auto" latinLnBrk="1">
                <a:spcBef>
                  <a:spcPts val="0"/>
                </a:spcBef>
                <a:spcAft>
                  <a:spcPts val="0"/>
                </a:spcAft>
                <a:defRPr/>
              </a:pPr>
              <a:endParaRPr lang="en-US" altLang="zh-CN" dirty="0"/>
            </a:p>
            <a:p>
              <a:pPr algn="ctr" fontAlgn="auto" latinLnBrk="1">
                <a:spcBef>
                  <a:spcPts val="0"/>
                </a:spcBef>
                <a:spcAft>
                  <a:spcPts val="0"/>
                </a:spcAft>
                <a:defRPr/>
              </a:pPr>
              <a:endParaRPr lang="en-US" altLang="zh-CN" dirty="0"/>
            </a:p>
            <a:p>
              <a:pPr algn="ctr" fontAlgn="auto" latinLnBrk="1">
                <a:spcBef>
                  <a:spcPts val="0"/>
                </a:spcBef>
                <a:spcAft>
                  <a:spcPts val="0"/>
                </a:spcAft>
                <a:defRPr/>
              </a:pPr>
              <a:endParaRPr lang="en-US" altLang="zh-CN" dirty="0"/>
            </a:p>
            <a:p>
              <a:pPr algn="ctr" fontAlgn="auto" latinLnBrk="1">
                <a:spcBef>
                  <a:spcPts val="0"/>
                </a:spcBef>
                <a:spcAft>
                  <a:spcPts val="0"/>
                </a:spcAft>
                <a:defRPr/>
              </a:pPr>
              <a:endParaRPr lang="en-US" altLang="zh-CN" dirty="0"/>
            </a:p>
            <a:p>
              <a:pPr algn="ctr" fontAlgn="auto" latinLnBrk="1">
                <a:spcBef>
                  <a:spcPts val="0"/>
                </a:spcBef>
                <a:spcAft>
                  <a:spcPts val="0"/>
                </a:spcAft>
                <a:defRPr/>
              </a:pPr>
              <a:endParaRPr lang="en-US" altLang="zh-CN" dirty="0"/>
            </a:p>
            <a:p>
              <a:pPr algn="ctr" fontAlgn="auto" latinLnBrk="1">
                <a:spcBef>
                  <a:spcPts val="0"/>
                </a:spcBef>
                <a:spcAft>
                  <a:spcPts val="0"/>
                </a:spcAft>
                <a:defRPr/>
              </a:pPr>
              <a:endParaRPr lang="en-US" altLang="zh-CN" dirty="0"/>
            </a:p>
            <a:p>
              <a:pPr algn="ctr" fontAlgn="auto" latinLnBrk="1">
                <a:spcBef>
                  <a:spcPts val="0"/>
                </a:spcBef>
                <a:spcAft>
                  <a:spcPts val="0"/>
                </a:spcAft>
                <a:defRPr/>
              </a:pPr>
              <a:endParaRPr lang="en-US" altLang="zh-CN" dirty="0"/>
            </a:p>
            <a:p>
              <a:pPr algn="ctr" fontAlgn="auto" latinLnBrk="1">
                <a:spcBef>
                  <a:spcPts val="0"/>
                </a:spcBef>
                <a:spcAft>
                  <a:spcPts val="0"/>
                </a:spcAft>
                <a:defRPr/>
              </a:pPr>
              <a:endParaRPr lang="en-US" altLang="zh-CN" dirty="0"/>
            </a:p>
            <a:p>
              <a:pPr algn="ctr" fontAlgn="auto" latinLnBrk="1">
                <a:spcBef>
                  <a:spcPts val="0"/>
                </a:spcBef>
                <a:spcAft>
                  <a:spcPts val="0"/>
                </a:spcAft>
                <a:defRPr/>
              </a:pPr>
              <a:endParaRPr lang="en-US" altLang="zh-CN" dirty="0"/>
            </a:p>
            <a:p>
              <a:pPr algn="ctr" fontAlgn="auto" latinLnBrk="1">
                <a:spcBef>
                  <a:spcPts val="0"/>
                </a:spcBef>
                <a:spcAft>
                  <a:spcPts val="0"/>
                </a:spcAft>
                <a:defRPr/>
              </a:pPr>
              <a:endParaRPr lang="en-US" altLang="zh-CN" dirty="0"/>
            </a:p>
            <a:p>
              <a:pPr algn="ctr" fontAlgn="auto" latinLnBrk="1">
                <a:spcBef>
                  <a:spcPts val="0"/>
                </a:spcBef>
                <a:spcAft>
                  <a:spcPts val="0"/>
                </a:spcAft>
                <a:defRPr/>
              </a:pPr>
              <a:r>
                <a:rPr lang="zh-CN" altLang="en-US" dirty="0"/>
                <a:t> </a:t>
              </a:r>
              <a:endParaRPr lang="zh-CN" altLang="en-US" b="1" dirty="0">
                <a:latin typeface="微软雅黑" pitchFamily="34" charset="-122"/>
                <a:ea typeface="微软雅黑" pitchFamily="34" charset="-122"/>
              </a:endParaRPr>
            </a:p>
          </p:txBody>
        </p:sp>
        <p:pic>
          <p:nvPicPr>
            <p:cNvPr id="31788" name="Picture 33" descr="http://www.tubaba.com/picture/uploadfile/200707/thumb_20070701100712837.png"/>
            <p:cNvPicPr>
              <a:picLocks noChangeAspect="1" noChangeArrowheads="1"/>
            </p:cNvPicPr>
            <p:nvPr/>
          </p:nvPicPr>
          <p:blipFill>
            <a:blip r:embed="rId24"/>
            <a:srcRect/>
            <a:stretch>
              <a:fillRect/>
            </a:stretch>
          </p:blipFill>
          <p:spPr bwMode="auto">
            <a:xfrm>
              <a:off x="6357938" y="183473"/>
              <a:ext cx="738187" cy="655637"/>
            </a:xfrm>
            <a:prstGeom prst="rect">
              <a:avLst/>
            </a:prstGeom>
            <a:noFill/>
            <a:ln w="9525">
              <a:noFill/>
              <a:miter lim="800000"/>
              <a:headEnd/>
              <a:tailEnd/>
            </a:ln>
          </p:spPr>
        </p:pic>
        <p:pic>
          <p:nvPicPr>
            <p:cNvPr id="31789" name="Picture 39" descr="http://t1.gstatic.cn/images?q=tbn:57jVc330VjcYCM:">
              <a:hlinkClick r:id="rId25"/>
            </p:cNvPr>
            <p:cNvPicPr>
              <a:picLocks noChangeAspect="1" noChangeArrowheads="1"/>
            </p:cNvPicPr>
            <p:nvPr/>
          </p:nvPicPr>
          <p:blipFill>
            <a:blip r:embed="rId26">
              <a:clrChange>
                <a:clrFrom>
                  <a:srgbClr val="FFFFFB"/>
                </a:clrFrom>
                <a:clrTo>
                  <a:srgbClr val="FFFFFB">
                    <a:alpha val="0"/>
                  </a:srgbClr>
                </a:clrTo>
              </a:clrChange>
            </a:blip>
            <a:srcRect/>
            <a:stretch>
              <a:fillRect/>
            </a:stretch>
          </p:blipFill>
          <p:spPr bwMode="auto">
            <a:xfrm>
              <a:off x="6397419" y="914107"/>
              <a:ext cx="681038" cy="604838"/>
            </a:xfrm>
            <a:prstGeom prst="rect">
              <a:avLst/>
            </a:prstGeom>
            <a:noFill/>
            <a:ln w="9525">
              <a:noFill/>
              <a:miter lim="800000"/>
              <a:headEnd/>
              <a:tailEnd/>
            </a:ln>
          </p:spPr>
        </p:pic>
        <p:pic>
          <p:nvPicPr>
            <p:cNvPr id="31790" name="Picture 41" descr="http://t3.gstatic.cn/images?q=tbn:h-EDA6kt8D7c8M:">
              <a:hlinkClick r:id="rId27"/>
            </p:cNvPr>
            <p:cNvPicPr>
              <a:picLocks noChangeAspect="1" noChangeArrowheads="1"/>
            </p:cNvPicPr>
            <p:nvPr/>
          </p:nvPicPr>
          <p:blipFill>
            <a:blip r:embed="rId28">
              <a:clrChange>
                <a:clrFrom>
                  <a:srgbClr val="FCFEFB"/>
                </a:clrFrom>
                <a:clrTo>
                  <a:srgbClr val="FCFEFB">
                    <a:alpha val="0"/>
                  </a:srgbClr>
                </a:clrTo>
              </a:clrChange>
            </a:blip>
            <a:srcRect/>
            <a:stretch>
              <a:fillRect/>
            </a:stretch>
          </p:blipFill>
          <p:spPr bwMode="auto">
            <a:xfrm>
              <a:off x="7481771" y="212570"/>
              <a:ext cx="1020763" cy="444500"/>
            </a:xfrm>
            <a:prstGeom prst="rect">
              <a:avLst/>
            </a:prstGeom>
            <a:noFill/>
            <a:ln w="9525">
              <a:noFill/>
              <a:miter lim="800000"/>
              <a:headEnd/>
              <a:tailEnd/>
            </a:ln>
          </p:spPr>
        </p:pic>
        <p:pic>
          <p:nvPicPr>
            <p:cNvPr id="31791" name="Picture 43" descr="http://t2.gstatic.cn/images?q=tbn:36FqpaBILcg5hM:">
              <a:hlinkClick r:id="rId29"/>
            </p:cNvPr>
            <p:cNvPicPr>
              <a:picLocks noChangeAspect="1" noChangeArrowheads="1"/>
            </p:cNvPicPr>
            <p:nvPr/>
          </p:nvPicPr>
          <p:blipFill>
            <a:blip r:embed="rId30">
              <a:clrChange>
                <a:clrFrom>
                  <a:srgbClr val="FFFFFF"/>
                </a:clrFrom>
                <a:clrTo>
                  <a:srgbClr val="FFFFFF">
                    <a:alpha val="0"/>
                  </a:srgbClr>
                </a:clrTo>
              </a:clrChange>
            </a:blip>
            <a:srcRect/>
            <a:stretch>
              <a:fillRect/>
            </a:stretch>
          </p:blipFill>
          <p:spPr bwMode="auto">
            <a:xfrm>
              <a:off x="7276023" y="1076790"/>
              <a:ext cx="1135062" cy="490538"/>
            </a:xfrm>
            <a:prstGeom prst="rect">
              <a:avLst/>
            </a:prstGeom>
            <a:noFill/>
            <a:ln w="9525">
              <a:noFill/>
              <a:miter lim="800000"/>
              <a:headEnd/>
              <a:tailEnd/>
            </a:ln>
          </p:spPr>
        </p:pic>
        <p:pic>
          <p:nvPicPr>
            <p:cNvPr id="31792" name="Picture 45" descr="http://sc.chinaz.com/Files/pic/icons/2489/Vista%E6%96%87%E4%BB%B6%E5%A4%B9%E5%9B%BE%E6%A0%87%E4%B8%8B%E8%BD%BD14.png"/>
            <p:cNvPicPr>
              <a:picLocks noChangeAspect="1" noChangeArrowheads="1"/>
            </p:cNvPicPr>
            <p:nvPr/>
          </p:nvPicPr>
          <p:blipFill>
            <a:blip r:embed="rId31"/>
            <a:srcRect/>
            <a:stretch>
              <a:fillRect/>
            </a:stretch>
          </p:blipFill>
          <p:spPr bwMode="auto">
            <a:xfrm>
              <a:off x="7602538" y="629424"/>
              <a:ext cx="631825" cy="561975"/>
            </a:xfrm>
            <a:prstGeom prst="rect">
              <a:avLst/>
            </a:prstGeom>
            <a:noFill/>
            <a:ln w="9525">
              <a:noFill/>
              <a:miter lim="800000"/>
              <a:headEnd/>
              <a:tailEnd/>
            </a:ln>
          </p:spPr>
        </p:pic>
        <p:pic>
          <p:nvPicPr>
            <p:cNvPr id="31793" name="Picture 37" descr="Wikipedia"/>
            <p:cNvPicPr>
              <a:picLocks noChangeAspect="1" noChangeArrowheads="1"/>
            </p:cNvPicPr>
            <p:nvPr/>
          </p:nvPicPr>
          <p:blipFill>
            <a:blip r:embed="rId32">
              <a:clrChange>
                <a:clrFrom>
                  <a:srgbClr val="FFFFFF"/>
                </a:clrFrom>
                <a:clrTo>
                  <a:srgbClr val="FFFFFF">
                    <a:alpha val="0"/>
                  </a:srgbClr>
                </a:clrTo>
              </a:clrChange>
            </a:blip>
            <a:srcRect/>
            <a:stretch>
              <a:fillRect/>
            </a:stretch>
          </p:blipFill>
          <p:spPr bwMode="auto">
            <a:xfrm>
              <a:off x="6851972" y="488739"/>
              <a:ext cx="787957" cy="700741"/>
            </a:xfrm>
            <a:prstGeom prst="rect">
              <a:avLst/>
            </a:prstGeom>
            <a:noFill/>
            <a:ln w="9525">
              <a:noFill/>
              <a:miter lim="800000"/>
              <a:headEnd/>
              <a:tailEnd/>
            </a:ln>
          </p:spPr>
        </p:pic>
      </p:grpSp>
      <p:grpSp>
        <p:nvGrpSpPr>
          <p:cNvPr id="31771" name="组合 1"/>
          <p:cNvGrpSpPr>
            <a:grpSpLocks/>
          </p:cNvGrpSpPr>
          <p:nvPr/>
        </p:nvGrpSpPr>
        <p:grpSpPr bwMode="auto">
          <a:xfrm>
            <a:off x="7324725" y="5027613"/>
            <a:ext cx="3411538" cy="1927225"/>
            <a:chOff x="5598281" y="4819649"/>
            <a:chExt cx="3411379" cy="1764407"/>
          </a:xfrm>
        </p:grpSpPr>
        <p:pic>
          <p:nvPicPr>
            <p:cNvPr id="31779" name="Picture 12"/>
            <p:cNvPicPr>
              <a:picLocks noChangeAspect="1" noChangeArrowheads="1"/>
            </p:cNvPicPr>
            <p:nvPr/>
          </p:nvPicPr>
          <p:blipFill>
            <a:blip r:embed="rId33"/>
            <a:srcRect/>
            <a:stretch>
              <a:fillRect/>
            </a:stretch>
          </p:blipFill>
          <p:spPr bwMode="auto">
            <a:xfrm>
              <a:off x="6228360" y="6155431"/>
              <a:ext cx="2781300" cy="428625"/>
            </a:xfrm>
            <a:prstGeom prst="rect">
              <a:avLst/>
            </a:prstGeom>
            <a:noFill/>
            <a:ln w="9525">
              <a:noFill/>
              <a:miter lim="800000"/>
              <a:headEnd/>
              <a:tailEnd/>
            </a:ln>
          </p:spPr>
        </p:pic>
        <p:pic>
          <p:nvPicPr>
            <p:cNvPr id="31780" name="Picture 7"/>
            <p:cNvPicPr>
              <a:picLocks noChangeAspect="1" noChangeArrowheads="1"/>
            </p:cNvPicPr>
            <p:nvPr/>
          </p:nvPicPr>
          <p:blipFill>
            <a:blip r:embed="rId34"/>
            <a:srcRect/>
            <a:stretch>
              <a:fillRect/>
            </a:stretch>
          </p:blipFill>
          <p:spPr bwMode="auto">
            <a:xfrm>
              <a:off x="7200616" y="5343201"/>
              <a:ext cx="1676400" cy="390525"/>
            </a:xfrm>
            <a:prstGeom prst="rect">
              <a:avLst/>
            </a:prstGeom>
            <a:noFill/>
            <a:ln w="9525">
              <a:noFill/>
              <a:miter lim="800000"/>
              <a:headEnd/>
              <a:tailEnd/>
            </a:ln>
          </p:spPr>
        </p:pic>
        <p:pic>
          <p:nvPicPr>
            <p:cNvPr id="31781" name="Picture 2"/>
            <p:cNvPicPr>
              <a:picLocks noChangeAspect="1" noChangeArrowheads="1"/>
            </p:cNvPicPr>
            <p:nvPr/>
          </p:nvPicPr>
          <p:blipFill>
            <a:blip r:embed="rId35"/>
            <a:srcRect/>
            <a:stretch>
              <a:fillRect/>
            </a:stretch>
          </p:blipFill>
          <p:spPr bwMode="auto">
            <a:xfrm>
              <a:off x="6810091" y="4910137"/>
              <a:ext cx="2066925" cy="447675"/>
            </a:xfrm>
            <a:prstGeom prst="rect">
              <a:avLst/>
            </a:prstGeom>
            <a:noFill/>
            <a:ln w="9525">
              <a:noFill/>
              <a:miter lim="800000"/>
              <a:headEnd/>
              <a:tailEnd/>
            </a:ln>
          </p:spPr>
        </p:pic>
        <p:pic>
          <p:nvPicPr>
            <p:cNvPr id="31782" name="Picture 4"/>
            <p:cNvPicPr>
              <a:picLocks noChangeAspect="1" noChangeArrowheads="1"/>
            </p:cNvPicPr>
            <p:nvPr/>
          </p:nvPicPr>
          <p:blipFill>
            <a:blip r:embed="rId36"/>
            <a:srcRect r="8694"/>
            <a:stretch>
              <a:fillRect/>
            </a:stretch>
          </p:blipFill>
          <p:spPr bwMode="auto">
            <a:xfrm>
              <a:off x="5800586" y="4819649"/>
              <a:ext cx="1000125" cy="628650"/>
            </a:xfrm>
            <a:prstGeom prst="rect">
              <a:avLst/>
            </a:prstGeom>
            <a:noFill/>
            <a:ln w="9525">
              <a:noFill/>
              <a:miter lim="800000"/>
              <a:headEnd/>
              <a:tailEnd/>
            </a:ln>
          </p:spPr>
        </p:pic>
        <p:pic>
          <p:nvPicPr>
            <p:cNvPr id="31783" name="Picture 5"/>
            <p:cNvPicPr>
              <a:picLocks noChangeAspect="1" noChangeArrowheads="1"/>
            </p:cNvPicPr>
            <p:nvPr/>
          </p:nvPicPr>
          <p:blipFill>
            <a:blip r:embed="rId37"/>
            <a:srcRect/>
            <a:stretch>
              <a:fillRect/>
            </a:stretch>
          </p:blipFill>
          <p:spPr bwMode="auto">
            <a:xfrm>
              <a:off x="7238010" y="5748500"/>
              <a:ext cx="1725850" cy="439575"/>
            </a:xfrm>
            <a:prstGeom prst="rect">
              <a:avLst/>
            </a:prstGeom>
            <a:noFill/>
            <a:ln w="9525">
              <a:noFill/>
              <a:miter lim="800000"/>
              <a:headEnd/>
              <a:tailEnd/>
            </a:ln>
          </p:spPr>
        </p:pic>
        <p:pic>
          <p:nvPicPr>
            <p:cNvPr id="31784" name="Picture 3"/>
            <p:cNvPicPr>
              <a:picLocks noChangeAspect="1" noChangeArrowheads="1"/>
            </p:cNvPicPr>
            <p:nvPr/>
          </p:nvPicPr>
          <p:blipFill>
            <a:blip r:embed="rId38"/>
            <a:srcRect/>
            <a:stretch>
              <a:fillRect/>
            </a:stretch>
          </p:blipFill>
          <p:spPr bwMode="auto">
            <a:xfrm>
              <a:off x="6228360" y="5241243"/>
              <a:ext cx="1009650" cy="904875"/>
            </a:xfrm>
            <a:prstGeom prst="rect">
              <a:avLst/>
            </a:prstGeom>
            <a:noFill/>
            <a:ln w="9525">
              <a:noFill/>
              <a:miter lim="800000"/>
              <a:headEnd/>
              <a:tailEnd/>
            </a:ln>
          </p:spPr>
        </p:pic>
        <p:pic>
          <p:nvPicPr>
            <p:cNvPr id="31785" name="Picture 5"/>
            <p:cNvPicPr>
              <a:picLocks noChangeAspect="1" noChangeArrowheads="1"/>
            </p:cNvPicPr>
            <p:nvPr/>
          </p:nvPicPr>
          <p:blipFill>
            <a:blip r:embed="rId39"/>
            <a:srcRect/>
            <a:stretch>
              <a:fillRect/>
            </a:stretch>
          </p:blipFill>
          <p:spPr bwMode="auto">
            <a:xfrm>
              <a:off x="5598281" y="5357813"/>
              <a:ext cx="785812" cy="785812"/>
            </a:xfrm>
            <a:prstGeom prst="rect">
              <a:avLst/>
            </a:prstGeom>
            <a:noFill/>
            <a:ln w="9525">
              <a:noFill/>
              <a:miter lim="800000"/>
              <a:headEnd/>
              <a:tailEnd/>
            </a:ln>
          </p:spPr>
        </p:pic>
        <p:sp>
          <p:nvSpPr>
            <p:cNvPr id="79" name="圆角矩形 78"/>
            <p:cNvSpPr/>
            <p:nvPr/>
          </p:nvSpPr>
          <p:spPr>
            <a:xfrm>
              <a:off x="5606219" y="4909759"/>
              <a:ext cx="3357406" cy="1576920"/>
            </a:xfrm>
            <a:prstGeom prst="roundRect">
              <a:avLst/>
            </a:prstGeom>
            <a:noFill/>
            <a:ln>
              <a:solidFill>
                <a:srgbClr val="FFC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latinLnBrk="1">
                <a:spcBef>
                  <a:spcPct val="20000"/>
                </a:spcBef>
                <a:spcAft>
                  <a:spcPts val="0"/>
                </a:spcAft>
                <a:defRPr/>
              </a:pPr>
              <a:endParaRPr lang="en-US"/>
            </a:p>
          </p:txBody>
        </p:sp>
      </p:grpSp>
      <p:pic>
        <p:nvPicPr>
          <p:cNvPr id="83" name="Picture 4"/>
          <p:cNvPicPr>
            <a:picLocks noChangeAspect="1" noChangeArrowheads="1"/>
          </p:cNvPicPr>
          <p:nvPr/>
        </p:nvPicPr>
        <p:blipFill rotWithShape="1">
          <a:blip r:embed="rId40"/>
          <a:srcRect l="2760" t="15125" r="88404" b="74661"/>
          <a:stretch/>
        </p:blipFill>
        <p:spPr bwMode="auto">
          <a:xfrm>
            <a:off x="6003925" y="3030538"/>
            <a:ext cx="803275" cy="874712"/>
          </a:xfrm>
          <a:prstGeom prst="rect">
            <a:avLst/>
          </a:prstGeom>
          <a:ln>
            <a:noFill/>
          </a:ln>
          <a:effectLst>
            <a:outerShdw blurRad="292100" dist="139700" dir="2700000" algn="tl" rotWithShape="0">
              <a:srgbClr val="333333">
                <a:alpha val="65000"/>
              </a:srgbClr>
            </a:outerShdw>
          </a:effectLst>
          <a:extLst/>
        </p:spPr>
      </p:pic>
      <p:sp>
        <p:nvSpPr>
          <p:cNvPr id="37919" name="TextBox 3"/>
          <p:cNvSpPr txBox="1">
            <a:spLocks noChangeArrowheads="1"/>
          </p:cNvSpPr>
          <p:nvPr/>
        </p:nvSpPr>
        <p:spPr bwMode="auto">
          <a:xfrm>
            <a:off x="6816725" y="3214688"/>
            <a:ext cx="2297113" cy="400050"/>
          </a:xfrm>
          <a:prstGeom prst="rect">
            <a:avLst/>
          </a:prstGeom>
          <a:solidFill>
            <a:schemeClr val="accent6">
              <a:lumMod val="40000"/>
              <a:lumOff val="60000"/>
              <a:alpha val="78000"/>
            </a:schemeClr>
          </a:solidFill>
          <a:ln w="9525">
            <a:noFill/>
            <a:miter lim="800000"/>
            <a:headEnd/>
            <a:tailEnd/>
          </a:ln>
        </p:spPr>
        <p:txBody>
          <a:bodyPr>
            <a:spAutoFit/>
          </a:bodyPr>
          <a:lstStyle/>
          <a:p>
            <a:pPr algn="ctr" fontAlgn="auto" latinLnBrk="1">
              <a:spcBef>
                <a:spcPct val="20000"/>
              </a:spcBef>
              <a:spcAft>
                <a:spcPts val="0"/>
              </a:spcAft>
              <a:defRPr/>
            </a:pPr>
            <a:r>
              <a:rPr lang="zh-CN" altLang="en-US" sz="2000" b="1" dirty="0">
                <a:latin typeface="+mn-lt"/>
                <a:ea typeface="+mn-ea"/>
              </a:rPr>
              <a:t> </a:t>
            </a:r>
            <a:r>
              <a:rPr lang="en-US" altLang="zh-CN" sz="2000" b="1" dirty="0">
                <a:latin typeface="+mn-lt"/>
                <a:ea typeface="+mn-ea"/>
              </a:rPr>
              <a:t>Here is answers!!!</a:t>
            </a:r>
            <a:endParaRPr lang="zh-CN" altLang="en-US" sz="2000" b="1" dirty="0">
              <a:latin typeface="+mn-lt"/>
              <a:ea typeface="+mn-ea"/>
            </a:endParaRPr>
          </a:p>
        </p:txBody>
      </p:sp>
      <p:sp>
        <p:nvSpPr>
          <p:cNvPr id="91" name="左右箭头 90"/>
          <p:cNvSpPr/>
          <p:nvPr/>
        </p:nvSpPr>
        <p:spPr>
          <a:xfrm rot="3281209">
            <a:off x="6189663" y="4378325"/>
            <a:ext cx="1825625" cy="212725"/>
          </a:xfrm>
          <a:prstGeom prst="leftRightArrow">
            <a:avLst>
              <a:gd name="adj1" fmla="val 50000"/>
              <a:gd name="adj2" fmla="val 87272"/>
            </a:avLst>
          </a:prstGeom>
          <a:solidFill>
            <a:srgbClr val="FFFF00">
              <a:alpha val="78000"/>
            </a:srgb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latinLnBrk="1">
              <a:spcBef>
                <a:spcPct val="20000"/>
              </a:spcBef>
              <a:spcAft>
                <a:spcPts val="0"/>
              </a:spcAft>
              <a:defRPr/>
            </a:pPr>
            <a:endParaRPr lang="en-US"/>
          </a:p>
        </p:txBody>
      </p:sp>
      <p:sp>
        <p:nvSpPr>
          <p:cNvPr id="158" name="左右箭头 157"/>
          <p:cNvSpPr/>
          <p:nvPr/>
        </p:nvSpPr>
        <p:spPr>
          <a:xfrm rot="19118464">
            <a:off x="6386513" y="2162175"/>
            <a:ext cx="2551112" cy="180975"/>
          </a:xfrm>
          <a:prstGeom prst="leftRightArrow">
            <a:avLst>
              <a:gd name="adj1" fmla="val 50000"/>
              <a:gd name="adj2" fmla="val 87272"/>
            </a:avLst>
          </a:prstGeom>
          <a:solidFill>
            <a:srgbClr val="FFFF00">
              <a:alpha val="78000"/>
            </a:srgb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latinLnBrk="1">
              <a:spcBef>
                <a:spcPct val="20000"/>
              </a:spcBef>
              <a:spcAft>
                <a:spcPts val="0"/>
              </a:spcAft>
              <a:defRPr/>
            </a:pPr>
            <a:endParaRPr lang="en-US"/>
          </a:p>
        </p:txBody>
      </p:sp>
      <p:sp>
        <p:nvSpPr>
          <p:cNvPr id="52257" name="TextBox 3"/>
          <p:cNvSpPr txBox="1">
            <a:spLocks noChangeArrowheads="1"/>
          </p:cNvSpPr>
          <p:nvPr/>
        </p:nvSpPr>
        <p:spPr bwMode="auto">
          <a:xfrm>
            <a:off x="4511675" y="4292600"/>
            <a:ext cx="2305050" cy="523875"/>
          </a:xfrm>
          <a:prstGeom prst="rect">
            <a:avLst/>
          </a:prstGeom>
          <a:noFill/>
          <a:ln w="9525">
            <a:noFill/>
            <a:miter lim="800000"/>
            <a:headEnd/>
            <a:tailEnd/>
          </a:ln>
        </p:spPr>
        <p:txBody>
          <a:bodyPr>
            <a:spAutoFit/>
          </a:bodyPr>
          <a:lstStyle/>
          <a:p>
            <a:pPr algn="ctr" latinLnBrk="1">
              <a:spcBef>
                <a:spcPct val="20000"/>
              </a:spcBef>
            </a:pPr>
            <a:r>
              <a:rPr kumimoji="1" lang="en-US" altLang="zh-CN" sz="2800" b="1">
                <a:latin typeface="华文新魏" pitchFamily="2" charset="-122"/>
                <a:ea typeface="华文新魏" pitchFamily="2" charset="-122"/>
              </a:rPr>
              <a:t>Smart Agent</a:t>
            </a:r>
            <a:endParaRPr kumimoji="1" lang="zh-CN" altLang="en-US" sz="2800" b="1">
              <a:latin typeface="华文新魏" pitchFamily="2" charset="-122"/>
              <a:ea typeface="华文新魏" pitchFamily="2" charset="-122"/>
            </a:endParaRPr>
          </a:p>
        </p:txBody>
      </p:sp>
      <p:sp>
        <p:nvSpPr>
          <p:cNvPr id="81" name="TextBox 80"/>
          <p:cNvSpPr txBox="1"/>
          <p:nvPr/>
        </p:nvSpPr>
        <p:spPr>
          <a:xfrm>
            <a:off x="6816725" y="3573463"/>
            <a:ext cx="3167063" cy="368300"/>
          </a:xfrm>
          <a:prstGeom prst="rect">
            <a:avLst/>
          </a:prstGeom>
          <a:solidFill>
            <a:schemeClr val="accent6">
              <a:lumMod val="40000"/>
              <a:lumOff val="60000"/>
              <a:alpha val="78000"/>
            </a:schemeClr>
          </a:solidFill>
        </p:spPr>
        <p:txBody>
          <a:bodyPr>
            <a:spAutoFit/>
          </a:bodyPr>
          <a:lstStyle/>
          <a:p>
            <a:pPr algn="ctr" fontAlgn="auto" latinLnBrk="1">
              <a:spcBef>
                <a:spcPct val="20000"/>
              </a:spcBef>
              <a:spcAft>
                <a:spcPts val="0"/>
              </a:spcAft>
              <a:defRPr/>
            </a:pPr>
            <a:r>
              <a:rPr lang="en-US" altLang="zh-CN" b="1" dirty="0">
                <a:latin typeface="+mn-lt"/>
                <a:ea typeface="+mn-ea"/>
              </a:rPr>
              <a:t>http://www.qanswers.net/cqa</a:t>
            </a:r>
            <a:endParaRPr lang="zh-CN" altLang="en-US" b="1" dirty="0">
              <a:latin typeface="+mn-lt"/>
              <a:ea typeface="+mn-ea"/>
            </a:endParaRPr>
          </a:p>
        </p:txBody>
      </p:sp>
      <p:sp>
        <p:nvSpPr>
          <p:cNvPr id="82" name="TextBox 3"/>
          <p:cNvSpPr txBox="1">
            <a:spLocks noChangeArrowheads="1"/>
          </p:cNvSpPr>
          <p:nvPr/>
        </p:nvSpPr>
        <p:spPr bwMode="auto">
          <a:xfrm>
            <a:off x="4516438" y="4933950"/>
            <a:ext cx="2305050" cy="523875"/>
          </a:xfrm>
          <a:prstGeom prst="rect">
            <a:avLst/>
          </a:prstGeom>
          <a:noFill/>
          <a:ln w="9525">
            <a:noFill/>
            <a:miter lim="800000"/>
            <a:headEnd/>
            <a:tailEnd/>
          </a:ln>
        </p:spPr>
        <p:txBody>
          <a:bodyPr>
            <a:spAutoFit/>
          </a:bodyPr>
          <a:lstStyle/>
          <a:p>
            <a:pPr algn="ctr" latinLnBrk="1">
              <a:spcBef>
                <a:spcPct val="20000"/>
              </a:spcBef>
            </a:pPr>
            <a:r>
              <a:rPr kumimoji="1" lang="en-US" altLang="zh-CN" sz="2800" b="1">
                <a:solidFill>
                  <a:srgbClr val="FF0000"/>
                </a:solidFill>
                <a:latin typeface="华文新魏" pitchFamily="2" charset="-122"/>
                <a:ea typeface="华文新魏" pitchFamily="2" charset="-122"/>
              </a:rPr>
              <a:t>Smart Agent</a:t>
            </a:r>
            <a:endParaRPr kumimoji="1" lang="zh-CN" altLang="en-US" sz="2800" b="1">
              <a:solidFill>
                <a:srgbClr val="FF0000"/>
              </a:solidFill>
              <a:latin typeface="华文新魏" pitchFamily="2" charset="-122"/>
              <a:ea typeface="华文新魏"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2257"/>
                                        </p:tgtEl>
                                        <p:attrNameLst>
                                          <p:attrName>style.visibility</p:attrName>
                                        </p:attrNameLst>
                                      </p:cBhvr>
                                      <p:to>
                                        <p:strVal val="visible"/>
                                      </p:to>
                                    </p:set>
                                    <p:animEffect transition="in" filter="fade">
                                      <p:cBhvr>
                                        <p:cTn id="7" dur="500"/>
                                        <p:tgtEl>
                                          <p:spTgt spid="52257"/>
                                        </p:tgtEl>
                                      </p:cBhvr>
                                    </p:animEffect>
                                  </p:childTnLst>
                                </p:cTn>
                              </p:par>
                            </p:childTnLst>
                          </p:cTn>
                        </p:par>
                        <p:par>
                          <p:cTn id="8" fill="hold">
                            <p:stCondLst>
                              <p:cond delay="500"/>
                            </p:stCondLst>
                            <p:childTnLst>
                              <p:par>
                                <p:cTn id="9" presetID="10" presetClass="exit" presetSubtype="0" fill="hold" grpId="1" nodeType="afterEffect">
                                  <p:stCondLst>
                                    <p:cond delay="0"/>
                                  </p:stCondLst>
                                  <p:childTnLst>
                                    <p:animEffect transition="out" filter="fade">
                                      <p:cBhvr>
                                        <p:cTn id="10" dur="500"/>
                                        <p:tgtEl>
                                          <p:spTgt spid="52257"/>
                                        </p:tgtEl>
                                      </p:cBhvr>
                                    </p:animEffect>
                                    <p:set>
                                      <p:cBhvr>
                                        <p:cTn id="11" dur="1" fill="hold">
                                          <p:stCondLst>
                                            <p:cond delay="499"/>
                                          </p:stCondLst>
                                        </p:cTn>
                                        <p:tgtEl>
                                          <p:spTgt spid="52257"/>
                                        </p:tgtEl>
                                        <p:attrNameLst>
                                          <p:attrName>style.visibility</p:attrName>
                                        </p:attrNameLst>
                                      </p:cBhvr>
                                      <p:to>
                                        <p:strVal val="hidden"/>
                                      </p:to>
                                    </p:set>
                                  </p:childTnLst>
                                </p:cTn>
                              </p:par>
                              <p:par>
                                <p:cTn id="12" presetID="42" presetClass="entr" presetSubtype="0" fill="hold" grpId="0" nodeType="withEffect">
                                  <p:stCondLst>
                                    <p:cond delay="0"/>
                                  </p:stCondLst>
                                  <p:childTnLst>
                                    <p:set>
                                      <p:cBhvr>
                                        <p:cTn id="13" dur="1" fill="hold">
                                          <p:stCondLst>
                                            <p:cond delay="0"/>
                                          </p:stCondLst>
                                        </p:cTn>
                                        <p:tgtEl>
                                          <p:spTgt spid="82"/>
                                        </p:tgtEl>
                                        <p:attrNameLst>
                                          <p:attrName>style.visibility</p:attrName>
                                        </p:attrNameLst>
                                      </p:cBhvr>
                                      <p:to>
                                        <p:strVal val="visible"/>
                                      </p:to>
                                    </p:set>
                                    <p:animEffect transition="in" filter="fade">
                                      <p:cBhvr>
                                        <p:cTn id="14" dur="1000"/>
                                        <p:tgtEl>
                                          <p:spTgt spid="82"/>
                                        </p:tgtEl>
                                      </p:cBhvr>
                                    </p:animEffect>
                                    <p:anim calcmode="lin" valueType="num">
                                      <p:cBhvr>
                                        <p:cTn id="15" dur="1000" fill="hold"/>
                                        <p:tgtEl>
                                          <p:spTgt spid="82"/>
                                        </p:tgtEl>
                                        <p:attrNameLst>
                                          <p:attrName>ppt_x</p:attrName>
                                        </p:attrNameLst>
                                      </p:cBhvr>
                                      <p:tavLst>
                                        <p:tav tm="0">
                                          <p:val>
                                            <p:strVal val="#ppt_x"/>
                                          </p:val>
                                        </p:tav>
                                        <p:tav tm="100000">
                                          <p:val>
                                            <p:strVal val="#ppt_x"/>
                                          </p:val>
                                        </p:tav>
                                      </p:tavLst>
                                    </p:anim>
                                    <p:anim calcmode="lin" valueType="num">
                                      <p:cBhvr>
                                        <p:cTn id="16" dur="1000" fill="hold"/>
                                        <p:tgtEl>
                                          <p:spTgt spid="82"/>
                                        </p:tgtEl>
                                        <p:attrNameLst>
                                          <p:attrName>ppt_y</p:attrName>
                                        </p:attrNameLst>
                                      </p:cBhvr>
                                      <p:tavLst>
                                        <p:tav tm="0">
                                          <p:val>
                                            <p:strVal val="#ppt_y+.1"/>
                                          </p:val>
                                        </p:tav>
                                        <p:tav tm="100000">
                                          <p:val>
                                            <p:strVal val="#ppt_y"/>
                                          </p:val>
                                        </p:tav>
                                      </p:tavLst>
                                    </p:anim>
                                  </p:childTnLst>
                                </p:cTn>
                              </p:par>
                              <p:par>
                                <p:cTn id="17" presetID="6" presetClass="emph" presetSubtype="0" fill="hold" grpId="1" nodeType="withEffect">
                                  <p:stCondLst>
                                    <p:cond delay="0"/>
                                  </p:stCondLst>
                                  <p:childTnLst>
                                    <p:animScale>
                                      <p:cBhvr>
                                        <p:cTn id="18" dur="2000" fill="hold"/>
                                        <p:tgtEl>
                                          <p:spTgt spid="8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57" grpId="0"/>
      <p:bldP spid="52257" grpId="1"/>
      <p:bldP spid="82" grpId="0"/>
      <p:bldP spid="82"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标题 1"/>
          <p:cNvSpPr>
            <a:spLocks noGrp="1"/>
          </p:cNvSpPr>
          <p:nvPr>
            <p:ph type="title"/>
          </p:nvPr>
        </p:nvSpPr>
        <p:spPr>
          <a:xfrm>
            <a:off x="1981200" y="44450"/>
            <a:ext cx="8229600" cy="1143000"/>
          </a:xfrm>
        </p:spPr>
        <p:txBody>
          <a:bodyPr/>
          <a:lstStyle/>
          <a:p>
            <a:pPr eaLnBrk="1" hangingPunct="1"/>
            <a:r>
              <a:rPr lang="en-US" altLang="zh-CN" smtClean="0"/>
              <a:t>Retrieval-based</a:t>
            </a:r>
            <a:r>
              <a:rPr lang="zh-CN" altLang="en-US" smtClean="0"/>
              <a:t> </a:t>
            </a:r>
            <a:r>
              <a:rPr lang="en-US" altLang="zh-CN" smtClean="0"/>
              <a:t>QA:</a:t>
            </a:r>
            <a:r>
              <a:rPr lang="zh-CN" altLang="en-US" smtClean="0"/>
              <a:t> </a:t>
            </a:r>
            <a:r>
              <a:rPr lang="en-US" altLang="zh-CN" smtClean="0"/>
              <a:t>Factoid</a:t>
            </a:r>
            <a:r>
              <a:rPr lang="zh-CN" altLang="en-US" smtClean="0"/>
              <a:t> </a:t>
            </a:r>
            <a:r>
              <a:rPr lang="en-US" altLang="zh-CN" smtClean="0"/>
              <a:t>QA</a:t>
            </a:r>
            <a:endParaRPr lang="zh-CN" altLang="en-US" smtClean="0"/>
          </a:p>
        </p:txBody>
      </p:sp>
      <p:sp>
        <p:nvSpPr>
          <p:cNvPr id="33794" name="内容占位符 2"/>
          <p:cNvSpPr>
            <a:spLocks noGrp="1"/>
          </p:cNvSpPr>
          <p:nvPr>
            <p:ph idx="1"/>
          </p:nvPr>
        </p:nvSpPr>
        <p:spPr>
          <a:xfrm>
            <a:off x="1981200" y="1135063"/>
            <a:ext cx="8229600" cy="4525962"/>
          </a:xfrm>
        </p:spPr>
        <p:txBody>
          <a:bodyPr/>
          <a:lstStyle/>
          <a:p>
            <a:pPr eaLnBrk="1" hangingPunct="1">
              <a:buFont typeface="Arial" charset="0"/>
              <a:buNone/>
            </a:pPr>
            <a:r>
              <a:rPr lang="en-US" altLang="zh-CN" smtClean="0"/>
              <a:t>Factoid question (www) answering engine, </a:t>
            </a:r>
            <a:r>
              <a:rPr lang="zh-CN" altLang="en-US" smtClean="0"/>
              <a:t> </a:t>
            </a:r>
            <a:endParaRPr lang="en-US" altLang="zh-CN" smtClean="0"/>
          </a:p>
          <a:p>
            <a:pPr lvl="1" eaLnBrk="1" hangingPunct="1"/>
            <a:r>
              <a:rPr lang="en-US" altLang="zh-CN" smtClean="0"/>
              <a:t>TREC, from 1992-2008, </a:t>
            </a:r>
          </a:p>
          <a:p>
            <a:pPr lvl="1" eaLnBrk="1" hangingPunct="1"/>
            <a:r>
              <a:rPr lang="en-US" altLang="zh-CN" smtClean="0"/>
              <a:t>Our research started in 2005</a:t>
            </a:r>
          </a:p>
          <a:p>
            <a:pPr lvl="1" eaLnBrk="1" hangingPunct="1"/>
            <a:r>
              <a:rPr lang="en-US" altLang="zh-CN" smtClean="0">
                <a:solidFill>
                  <a:srgbClr val="FF0000"/>
                </a:solidFill>
              </a:rPr>
              <a:t>QUANTA</a:t>
            </a:r>
            <a:r>
              <a:rPr lang="en-US" altLang="zh-CN" smtClean="0"/>
              <a:t>, getting information from internet</a:t>
            </a:r>
          </a:p>
          <a:p>
            <a:pPr eaLnBrk="1" hangingPunct="1">
              <a:buFont typeface="Arial" charset="0"/>
              <a:buNone/>
            </a:pPr>
            <a:endParaRPr lang="zh-CN" altLang="en-US" smtClean="0"/>
          </a:p>
        </p:txBody>
      </p:sp>
      <p:grpSp>
        <p:nvGrpSpPr>
          <p:cNvPr id="8" name="组合 7"/>
          <p:cNvGrpSpPr>
            <a:grpSpLocks/>
          </p:cNvGrpSpPr>
          <p:nvPr/>
        </p:nvGrpSpPr>
        <p:grpSpPr bwMode="auto">
          <a:xfrm>
            <a:off x="2063750" y="2781300"/>
            <a:ext cx="7954963" cy="3929063"/>
            <a:chOff x="539550" y="2780928"/>
            <a:chExt cx="7954599" cy="3929090"/>
          </a:xfrm>
        </p:grpSpPr>
        <p:pic>
          <p:nvPicPr>
            <p:cNvPr id="33796" name="图片 5" descr="oldestMan.png"/>
            <p:cNvPicPr>
              <a:picLocks noChangeAspect="1"/>
            </p:cNvPicPr>
            <p:nvPr/>
          </p:nvPicPr>
          <p:blipFill>
            <a:blip r:embed="rId3"/>
            <a:srcRect/>
            <a:stretch>
              <a:fillRect/>
            </a:stretch>
          </p:blipFill>
          <p:spPr bwMode="auto">
            <a:xfrm>
              <a:off x="539550" y="2780928"/>
              <a:ext cx="7954599" cy="3929090"/>
            </a:xfrm>
            <a:prstGeom prst="rect">
              <a:avLst/>
            </a:prstGeom>
            <a:noFill/>
            <a:ln w="9525">
              <a:noFill/>
              <a:miter lim="800000"/>
              <a:headEnd/>
              <a:tailEnd/>
            </a:ln>
          </p:spPr>
        </p:pic>
        <p:grpSp>
          <p:nvGrpSpPr>
            <p:cNvPr id="33797" name="组合 4"/>
            <p:cNvGrpSpPr>
              <a:grpSpLocks/>
            </p:cNvGrpSpPr>
            <p:nvPr/>
          </p:nvGrpSpPr>
          <p:grpSpPr bwMode="auto">
            <a:xfrm>
              <a:off x="4192813" y="3254642"/>
              <a:ext cx="3672408" cy="1490831"/>
              <a:chOff x="2627784" y="3659832"/>
              <a:chExt cx="3672408" cy="1641376"/>
            </a:xfrm>
          </p:grpSpPr>
          <p:sp>
            <p:nvSpPr>
              <p:cNvPr id="4" name="云形标注 3"/>
              <p:cNvSpPr/>
              <p:nvPr/>
            </p:nvSpPr>
            <p:spPr>
              <a:xfrm>
                <a:off x="2627192" y="3659132"/>
                <a:ext cx="3673307" cy="1642949"/>
              </a:xfrm>
              <a:prstGeom prst="cloudCallout">
                <a:avLst>
                  <a:gd name="adj1" fmla="val -57238"/>
                  <a:gd name="adj2" fmla="val -55956"/>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3799" name="TextBox 6"/>
              <p:cNvSpPr txBox="1">
                <a:spLocks noChangeArrowheads="1"/>
              </p:cNvSpPr>
              <p:nvPr/>
            </p:nvSpPr>
            <p:spPr bwMode="auto">
              <a:xfrm>
                <a:off x="3004681" y="4065021"/>
                <a:ext cx="3024336" cy="914912"/>
              </a:xfrm>
              <a:prstGeom prst="rect">
                <a:avLst/>
              </a:prstGeom>
              <a:noFill/>
              <a:ln w="9525">
                <a:noFill/>
                <a:miter lim="800000"/>
                <a:headEnd/>
                <a:tailEnd/>
              </a:ln>
            </p:spPr>
            <p:txBody>
              <a:bodyPr>
                <a:spAutoFit/>
              </a:bodyPr>
              <a:lstStyle/>
              <a:p>
                <a:pPr algn="ctr"/>
                <a:r>
                  <a:rPr lang="en-US" altLang="zh-CN" sz="2400" b="1">
                    <a:latin typeface="Calibri" pitchFamily="34" charset="0"/>
                  </a:rPr>
                  <a:t>Who is the oldest man in the bible ?</a:t>
                </a:r>
                <a:endParaRPr lang="zh-CN" altLang="en-US" sz="2400" b="1">
                  <a:latin typeface="Calibri" pitchFamily="34" charset="0"/>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云形标注 3"/>
          <p:cNvSpPr>
            <a:spLocks noChangeArrowheads="1"/>
          </p:cNvSpPr>
          <p:nvPr/>
        </p:nvSpPr>
        <p:spPr bwMode="auto">
          <a:xfrm>
            <a:off x="4310063" y="3357563"/>
            <a:ext cx="3500437" cy="1928812"/>
          </a:xfrm>
          <a:prstGeom prst="cloudCallout">
            <a:avLst>
              <a:gd name="adj1" fmla="val 19116"/>
              <a:gd name="adj2" fmla="val 73394"/>
            </a:avLst>
          </a:prstGeom>
          <a:noFill/>
          <a:ln w="9525" algn="ctr">
            <a:solidFill>
              <a:schemeClr val="tx1"/>
            </a:solidFill>
            <a:round/>
            <a:headEnd/>
            <a:tailEnd/>
          </a:ln>
        </p:spPr>
        <p:txBody>
          <a:bodyPr wrap="none" anchor="ctr"/>
          <a:lstStyle/>
          <a:p>
            <a:r>
              <a:rPr lang="en-US" altLang="zh-CN">
                <a:latin typeface="Calibri" pitchFamily="34" charset="0"/>
              </a:rPr>
              <a:t>Information Distance</a:t>
            </a:r>
            <a:endParaRPr lang="zh-CN" altLang="en-US">
              <a:latin typeface="Calibri" pitchFamily="34" charset="0"/>
            </a:endParaRPr>
          </a:p>
        </p:txBody>
      </p:sp>
      <p:sp>
        <p:nvSpPr>
          <p:cNvPr id="35842" name="矩形 7"/>
          <p:cNvSpPr>
            <a:spLocks noChangeArrowheads="1"/>
          </p:cNvSpPr>
          <p:nvPr/>
        </p:nvSpPr>
        <p:spPr bwMode="auto">
          <a:xfrm>
            <a:off x="2738438" y="5643563"/>
            <a:ext cx="7429500" cy="571500"/>
          </a:xfrm>
          <a:prstGeom prst="rect">
            <a:avLst/>
          </a:prstGeom>
          <a:noFill/>
          <a:ln w="19050" algn="ctr">
            <a:solidFill>
              <a:schemeClr val="tx1"/>
            </a:solidFill>
            <a:round/>
            <a:headEnd/>
            <a:tailEnd/>
          </a:ln>
        </p:spPr>
        <p:txBody>
          <a:bodyPr wrap="none" anchor="ctr"/>
          <a:lstStyle/>
          <a:p>
            <a:pPr algn="ctr"/>
            <a:r>
              <a:rPr lang="en-US" altLang="zh-CN">
                <a:latin typeface="Calibri" pitchFamily="34" charset="0"/>
              </a:rPr>
              <a:t>Kolmogorov</a:t>
            </a:r>
            <a:r>
              <a:rPr lang="zh-CN" altLang="en-US">
                <a:latin typeface="Calibri" pitchFamily="34" charset="0"/>
              </a:rPr>
              <a:t> </a:t>
            </a:r>
            <a:r>
              <a:rPr lang="en-US" altLang="zh-CN">
                <a:latin typeface="Calibri" pitchFamily="34" charset="0"/>
              </a:rPr>
              <a:t>Complexity</a:t>
            </a:r>
            <a:endParaRPr lang="zh-CN" altLang="en-US">
              <a:latin typeface="Calibri" pitchFamily="34" charset="0"/>
            </a:endParaRPr>
          </a:p>
        </p:txBody>
      </p:sp>
      <p:sp>
        <p:nvSpPr>
          <p:cNvPr id="15" name="云形标注 14"/>
          <p:cNvSpPr/>
          <p:nvPr/>
        </p:nvSpPr>
        <p:spPr bwMode="auto">
          <a:xfrm>
            <a:off x="1809750" y="2500313"/>
            <a:ext cx="2071688" cy="1285875"/>
          </a:xfrm>
          <a:prstGeom prst="cloudCallout">
            <a:avLst>
              <a:gd name="adj1" fmla="val 67923"/>
              <a:gd name="adj2" fmla="val 79748"/>
            </a:avLst>
          </a:prstGeom>
          <a:noFill/>
          <a:ln w="19050" cap="flat" cmpd="sng" algn="ctr">
            <a:solidFill>
              <a:schemeClr val="tx2">
                <a:lumMod val="60000"/>
                <a:lumOff val="40000"/>
              </a:schemeClr>
            </a:solidFill>
            <a:prstDash val="solid"/>
            <a:round/>
            <a:headEnd type="none" w="med" len="med"/>
            <a:tailEnd type="none" w="med" len="med"/>
          </a:ln>
          <a:effectLst/>
        </p:spPr>
        <p:txBody>
          <a:bodyPr wrap="none" anchor="ctr"/>
          <a:lstStyle/>
          <a:p>
            <a:pPr fontAlgn="auto">
              <a:spcBef>
                <a:spcPts val="0"/>
              </a:spcBef>
              <a:spcAft>
                <a:spcPts val="0"/>
              </a:spcAft>
              <a:defRPr/>
            </a:pPr>
            <a:r>
              <a:rPr lang="en-US" altLang="zh-CN" i="1" dirty="0" err="1">
                <a:solidFill>
                  <a:schemeClr val="tx2">
                    <a:lumMod val="60000"/>
                    <a:lumOff val="40000"/>
                  </a:schemeClr>
                </a:solidFill>
                <a:latin typeface="+mn-lt"/>
                <a:ea typeface="+mn-ea"/>
              </a:rPr>
              <a:t>D</a:t>
            </a:r>
            <a:r>
              <a:rPr lang="en-US" altLang="zh-CN" i="1" baseline="-25000" dirty="0" err="1">
                <a:solidFill>
                  <a:schemeClr val="tx2">
                    <a:lumMod val="60000"/>
                    <a:lumOff val="40000"/>
                  </a:schemeClr>
                </a:solidFill>
                <a:latin typeface="+mn-lt"/>
                <a:ea typeface="+mn-ea"/>
              </a:rPr>
              <a:t>max</a:t>
            </a:r>
            <a:r>
              <a:rPr lang="en-US" altLang="zh-CN" dirty="0">
                <a:solidFill>
                  <a:schemeClr val="tx2">
                    <a:lumMod val="60000"/>
                    <a:lumOff val="40000"/>
                  </a:schemeClr>
                </a:solidFill>
                <a:latin typeface="+mn-lt"/>
                <a:ea typeface="+mn-ea"/>
              </a:rPr>
              <a:t>(</a:t>
            </a:r>
            <a:r>
              <a:rPr lang="en-US" altLang="zh-CN" i="1" dirty="0" err="1">
                <a:solidFill>
                  <a:schemeClr val="tx2">
                    <a:lumMod val="60000"/>
                    <a:lumOff val="40000"/>
                  </a:schemeClr>
                </a:solidFill>
                <a:latin typeface="+mn-lt"/>
                <a:ea typeface="+mn-ea"/>
              </a:rPr>
              <a:t>x</a:t>
            </a:r>
            <a:r>
              <a:rPr lang="en-US" altLang="zh-CN" dirty="0" err="1">
                <a:solidFill>
                  <a:schemeClr val="tx2">
                    <a:lumMod val="60000"/>
                    <a:lumOff val="40000"/>
                  </a:schemeClr>
                </a:solidFill>
                <a:latin typeface="+mn-lt"/>
                <a:ea typeface="+mn-ea"/>
              </a:rPr>
              <a:t>,</a:t>
            </a:r>
            <a:r>
              <a:rPr lang="en-US" altLang="zh-CN" i="1" dirty="0" err="1">
                <a:solidFill>
                  <a:schemeClr val="tx2">
                    <a:lumMod val="60000"/>
                    <a:lumOff val="40000"/>
                  </a:schemeClr>
                </a:solidFill>
                <a:latin typeface="+mn-lt"/>
                <a:ea typeface="+mn-ea"/>
              </a:rPr>
              <a:t>y</a:t>
            </a:r>
            <a:r>
              <a:rPr lang="en-US" altLang="zh-CN" dirty="0">
                <a:solidFill>
                  <a:schemeClr val="tx2">
                    <a:lumMod val="60000"/>
                    <a:lumOff val="40000"/>
                  </a:schemeClr>
                </a:solidFill>
                <a:latin typeface="+mn-lt"/>
                <a:ea typeface="+mn-ea"/>
              </a:rPr>
              <a:t>)</a:t>
            </a:r>
            <a:endParaRPr lang="zh-CN" altLang="en-US" i="1" baseline="-25000" dirty="0">
              <a:solidFill>
                <a:schemeClr val="tx2">
                  <a:lumMod val="60000"/>
                  <a:lumOff val="40000"/>
                </a:schemeClr>
              </a:solidFill>
              <a:latin typeface="+mn-lt"/>
              <a:ea typeface="+mn-ea"/>
            </a:endParaRPr>
          </a:p>
        </p:txBody>
      </p:sp>
      <p:sp>
        <p:nvSpPr>
          <p:cNvPr id="35844" name="云形标注 15"/>
          <p:cNvSpPr>
            <a:spLocks noChangeArrowheads="1"/>
          </p:cNvSpPr>
          <p:nvPr/>
        </p:nvSpPr>
        <p:spPr bwMode="auto">
          <a:xfrm>
            <a:off x="6167438" y="1428750"/>
            <a:ext cx="2500312" cy="1428750"/>
          </a:xfrm>
          <a:prstGeom prst="cloudCallout">
            <a:avLst>
              <a:gd name="adj1" fmla="val -60417"/>
              <a:gd name="adj2" fmla="val 87583"/>
            </a:avLst>
          </a:prstGeom>
          <a:noFill/>
          <a:ln w="19050" algn="ctr">
            <a:solidFill>
              <a:srgbClr val="FF0000"/>
            </a:solidFill>
            <a:round/>
            <a:headEnd/>
            <a:tailEnd/>
          </a:ln>
        </p:spPr>
        <p:txBody>
          <a:bodyPr wrap="none" anchor="ctr"/>
          <a:lstStyle/>
          <a:p>
            <a:r>
              <a:rPr lang="en-US" altLang="zh-CN" i="1">
                <a:solidFill>
                  <a:srgbClr val="FF0000"/>
                </a:solidFill>
                <a:latin typeface="Calibri" pitchFamily="34" charset="0"/>
              </a:rPr>
              <a:t>D</a:t>
            </a:r>
            <a:r>
              <a:rPr lang="en-US" altLang="zh-CN" i="1" baseline="-25000">
                <a:solidFill>
                  <a:srgbClr val="FF0000"/>
                </a:solidFill>
                <a:latin typeface="Calibri" pitchFamily="34" charset="0"/>
              </a:rPr>
              <a:t>max</a:t>
            </a:r>
            <a:r>
              <a:rPr lang="en-US" altLang="zh-CN">
                <a:solidFill>
                  <a:srgbClr val="FF0000"/>
                </a:solidFill>
                <a:latin typeface="Calibri" pitchFamily="34" charset="0"/>
              </a:rPr>
              <a:t>(</a:t>
            </a:r>
            <a:r>
              <a:rPr lang="en-US" altLang="zh-CN" i="1">
                <a:solidFill>
                  <a:srgbClr val="FF0000"/>
                </a:solidFill>
                <a:latin typeface="Calibri" pitchFamily="34" charset="0"/>
              </a:rPr>
              <a:t>x,y</a:t>
            </a:r>
            <a:r>
              <a:rPr lang="en-US" altLang="zh-CN">
                <a:solidFill>
                  <a:srgbClr val="FF0000"/>
                </a:solidFill>
                <a:latin typeface="Calibri" pitchFamily="34" charset="0"/>
              </a:rPr>
              <a:t>|</a:t>
            </a:r>
            <a:r>
              <a:rPr lang="en-US" altLang="zh-CN" i="1">
                <a:solidFill>
                  <a:srgbClr val="FF0000"/>
                </a:solidFill>
                <a:latin typeface="Calibri" pitchFamily="34" charset="0"/>
              </a:rPr>
              <a:t>c</a:t>
            </a:r>
            <a:r>
              <a:rPr lang="en-US" altLang="zh-CN">
                <a:solidFill>
                  <a:srgbClr val="FF0000"/>
                </a:solidFill>
                <a:latin typeface="Calibri" pitchFamily="34" charset="0"/>
              </a:rPr>
              <a:t>)</a:t>
            </a:r>
            <a:endParaRPr lang="zh-CN" altLang="en-US" i="1" baseline="-25000">
              <a:solidFill>
                <a:srgbClr val="FF0000"/>
              </a:solidFill>
              <a:latin typeface="Calibri" pitchFamily="34" charset="0"/>
            </a:endParaRPr>
          </a:p>
          <a:p>
            <a:r>
              <a:rPr lang="en-US" altLang="zh-CN" i="1">
                <a:solidFill>
                  <a:srgbClr val="FF0000"/>
                </a:solidFill>
                <a:latin typeface="Calibri" pitchFamily="34" charset="0"/>
              </a:rPr>
              <a:t>d</a:t>
            </a:r>
            <a:r>
              <a:rPr lang="en-US" altLang="zh-CN" i="1" baseline="-25000">
                <a:solidFill>
                  <a:srgbClr val="FF0000"/>
                </a:solidFill>
                <a:latin typeface="Calibri" pitchFamily="34" charset="0"/>
              </a:rPr>
              <a:t>max</a:t>
            </a:r>
            <a:r>
              <a:rPr lang="en-US" altLang="zh-CN">
                <a:solidFill>
                  <a:srgbClr val="FF0000"/>
                </a:solidFill>
                <a:latin typeface="Calibri" pitchFamily="34" charset="0"/>
              </a:rPr>
              <a:t>(</a:t>
            </a:r>
            <a:r>
              <a:rPr lang="en-US" altLang="zh-CN" i="1">
                <a:solidFill>
                  <a:srgbClr val="FF0000"/>
                </a:solidFill>
                <a:latin typeface="Calibri" pitchFamily="34" charset="0"/>
              </a:rPr>
              <a:t>x,y</a:t>
            </a:r>
            <a:r>
              <a:rPr lang="en-US" altLang="zh-CN">
                <a:solidFill>
                  <a:srgbClr val="FF0000"/>
                </a:solidFill>
                <a:latin typeface="Calibri" pitchFamily="34" charset="0"/>
              </a:rPr>
              <a:t>|</a:t>
            </a:r>
            <a:r>
              <a:rPr lang="en-US" altLang="zh-CN" i="1">
                <a:solidFill>
                  <a:srgbClr val="FF0000"/>
                </a:solidFill>
                <a:latin typeface="Calibri" pitchFamily="34" charset="0"/>
              </a:rPr>
              <a:t>c</a:t>
            </a:r>
            <a:r>
              <a:rPr lang="en-US" altLang="zh-CN">
                <a:solidFill>
                  <a:srgbClr val="FF0000"/>
                </a:solidFill>
                <a:latin typeface="Calibri" pitchFamily="34" charset="0"/>
              </a:rPr>
              <a:t>)</a:t>
            </a:r>
            <a:endParaRPr lang="zh-CN" altLang="en-US" i="1" baseline="-25000">
              <a:solidFill>
                <a:srgbClr val="FF0000"/>
              </a:solidFill>
              <a:latin typeface="Calibri" pitchFamily="34" charset="0"/>
            </a:endParaRPr>
          </a:p>
        </p:txBody>
      </p:sp>
      <p:sp>
        <p:nvSpPr>
          <p:cNvPr id="17" name="云形标注 16"/>
          <p:cNvSpPr/>
          <p:nvPr/>
        </p:nvSpPr>
        <p:spPr bwMode="auto">
          <a:xfrm>
            <a:off x="4024313" y="1857375"/>
            <a:ext cx="1928812" cy="1000125"/>
          </a:xfrm>
          <a:prstGeom prst="cloudCallout">
            <a:avLst>
              <a:gd name="adj1" fmla="val 16230"/>
              <a:gd name="adj2" fmla="val 106236"/>
            </a:avLst>
          </a:prstGeom>
          <a:noFill/>
          <a:ln w="19050" cap="flat" cmpd="sng" algn="ctr">
            <a:solidFill>
              <a:schemeClr val="tx2">
                <a:lumMod val="60000"/>
                <a:lumOff val="40000"/>
              </a:schemeClr>
            </a:solidFill>
            <a:prstDash val="solid"/>
            <a:round/>
            <a:headEnd type="none" w="med" len="med"/>
            <a:tailEnd type="none" w="med" len="med"/>
          </a:ln>
          <a:effectLst/>
        </p:spPr>
        <p:txBody>
          <a:bodyPr wrap="none" anchor="ctr"/>
          <a:lstStyle/>
          <a:p>
            <a:pPr fontAlgn="auto">
              <a:spcBef>
                <a:spcPts val="0"/>
              </a:spcBef>
              <a:spcAft>
                <a:spcPts val="0"/>
              </a:spcAft>
              <a:defRPr/>
            </a:pPr>
            <a:r>
              <a:rPr lang="en-US" altLang="zh-CN" i="1" dirty="0" err="1">
                <a:solidFill>
                  <a:schemeClr val="tx2">
                    <a:lumMod val="60000"/>
                    <a:lumOff val="40000"/>
                  </a:schemeClr>
                </a:solidFill>
                <a:latin typeface="+mn-lt"/>
                <a:ea typeface="+mn-ea"/>
              </a:rPr>
              <a:t>d</a:t>
            </a:r>
            <a:r>
              <a:rPr lang="en-US" altLang="zh-CN" i="1" baseline="-25000" dirty="0" err="1">
                <a:solidFill>
                  <a:schemeClr val="tx2">
                    <a:lumMod val="60000"/>
                    <a:lumOff val="40000"/>
                  </a:schemeClr>
                </a:solidFill>
                <a:latin typeface="+mn-lt"/>
                <a:ea typeface="+mn-ea"/>
              </a:rPr>
              <a:t>max</a:t>
            </a:r>
            <a:r>
              <a:rPr lang="en-US" altLang="zh-CN" dirty="0">
                <a:solidFill>
                  <a:schemeClr val="tx2">
                    <a:lumMod val="60000"/>
                    <a:lumOff val="40000"/>
                  </a:schemeClr>
                </a:solidFill>
                <a:latin typeface="+mn-lt"/>
                <a:ea typeface="+mn-ea"/>
              </a:rPr>
              <a:t>(</a:t>
            </a:r>
            <a:r>
              <a:rPr lang="en-US" altLang="zh-CN" i="1" dirty="0" err="1">
                <a:solidFill>
                  <a:schemeClr val="tx2">
                    <a:lumMod val="60000"/>
                    <a:lumOff val="40000"/>
                  </a:schemeClr>
                </a:solidFill>
                <a:latin typeface="+mn-lt"/>
                <a:ea typeface="+mn-ea"/>
              </a:rPr>
              <a:t>x</a:t>
            </a:r>
            <a:r>
              <a:rPr lang="en-US" altLang="zh-CN" dirty="0" err="1">
                <a:solidFill>
                  <a:schemeClr val="tx2">
                    <a:lumMod val="60000"/>
                    <a:lumOff val="40000"/>
                  </a:schemeClr>
                </a:solidFill>
                <a:latin typeface="+mn-lt"/>
                <a:ea typeface="+mn-ea"/>
              </a:rPr>
              <a:t>,</a:t>
            </a:r>
            <a:r>
              <a:rPr lang="en-US" altLang="zh-CN" i="1" dirty="0" err="1">
                <a:solidFill>
                  <a:schemeClr val="tx2">
                    <a:lumMod val="60000"/>
                    <a:lumOff val="40000"/>
                  </a:schemeClr>
                </a:solidFill>
                <a:latin typeface="+mn-lt"/>
                <a:ea typeface="+mn-ea"/>
              </a:rPr>
              <a:t>y</a:t>
            </a:r>
            <a:r>
              <a:rPr lang="en-US" altLang="zh-CN" dirty="0">
                <a:solidFill>
                  <a:schemeClr val="tx2">
                    <a:lumMod val="60000"/>
                    <a:lumOff val="40000"/>
                  </a:schemeClr>
                </a:solidFill>
                <a:latin typeface="+mn-lt"/>
                <a:ea typeface="+mn-ea"/>
              </a:rPr>
              <a:t>)</a:t>
            </a:r>
            <a:endParaRPr lang="zh-CN" altLang="en-US" i="1" baseline="-25000" dirty="0">
              <a:solidFill>
                <a:schemeClr val="tx2">
                  <a:lumMod val="60000"/>
                  <a:lumOff val="40000"/>
                </a:schemeClr>
              </a:solidFill>
              <a:latin typeface="+mn-lt"/>
              <a:ea typeface="+mn-ea"/>
            </a:endParaRPr>
          </a:p>
        </p:txBody>
      </p:sp>
      <p:sp>
        <p:nvSpPr>
          <p:cNvPr id="35846" name="云形标注 12"/>
          <p:cNvSpPr>
            <a:spLocks noChangeArrowheads="1"/>
          </p:cNvSpPr>
          <p:nvPr/>
        </p:nvSpPr>
        <p:spPr bwMode="auto">
          <a:xfrm>
            <a:off x="8239125" y="2143125"/>
            <a:ext cx="2214563" cy="1500188"/>
          </a:xfrm>
          <a:prstGeom prst="cloudCallout">
            <a:avLst>
              <a:gd name="adj1" fmla="val -78954"/>
              <a:gd name="adj2" fmla="val 49866"/>
            </a:avLst>
          </a:prstGeom>
          <a:noFill/>
          <a:ln w="19050" algn="ctr">
            <a:solidFill>
              <a:srgbClr val="FF0000"/>
            </a:solidFill>
            <a:round/>
            <a:headEnd/>
            <a:tailEnd/>
          </a:ln>
        </p:spPr>
        <p:txBody>
          <a:bodyPr wrap="none" anchor="ctr"/>
          <a:lstStyle/>
          <a:p>
            <a:r>
              <a:rPr lang="en-US" altLang="zh-CN" i="1">
                <a:solidFill>
                  <a:srgbClr val="FF0000"/>
                </a:solidFill>
                <a:latin typeface="Calibri" pitchFamily="34" charset="0"/>
              </a:rPr>
              <a:t>D</a:t>
            </a:r>
            <a:r>
              <a:rPr lang="en-US" altLang="zh-CN" i="1" baseline="-25000">
                <a:solidFill>
                  <a:srgbClr val="FF0000"/>
                </a:solidFill>
                <a:latin typeface="Calibri" pitchFamily="34" charset="0"/>
              </a:rPr>
              <a:t>min</a:t>
            </a:r>
            <a:r>
              <a:rPr lang="en-US" altLang="zh-CN">
                <a:solidFill>
                  <a:srgbClr val="FF0000"/>
                </a:solidFill>
                <a:latin typeface="Calibri" pitchFamily="34" charset="0"/>
              </a:rPr>
              <a:t>(</a:t>
            </a:r>
            <a:r>
              <a:rPr lang="en-US" altLang="zh-CN" i="1">
                <a:solidFill>
                  <a:srgbClr val="FF0000"/>
                </a:solidFill>
                <a:latin typeface="Calibri" pitchFamily="34" charset="0"/>
              </a:rPr>
              <a:t>x,y</a:t>
            </a:r>
            <a:r>
              <a:rPr lang="en-US" altLang="zh-CN">
                <a:solidFill>
                  <a:srgbClr val="FF0000"/>
                </a:solidFill>
                <a:latin typeface="Calibri" pitchFamily="34" charset="0"/>
              </a:rPr>
              <a:t>)</a:t>
            </a:r>
          </a:p>
          <a:p>
            <a:r>
              <a:rPr lang="en-US" altLang="zh-CN" i="1">
                <a:solidFill>
                  <a:srgbClr val="FF0000"/>
                </a:solidFill>
                <a:latin typeface="Calibri" pitchFamily="34" charset="0"/>
              </a:rPr>
              <a:t>d</a:t>
            </a:r>
            <a:r>
              <a:rPr lang="en-US" altLang="zh-CN" i="1" baseline="-25000">
                <a:solidFill>
                  <a:srgbClr val="FF0000"/>
                </a:solidFill>
                <a:latin typeface="Calibri" pitchFamily="34" charset="0"/>
              </a:rPr>
              <a:t>min</a:t>
            </a:r>
            <a:r>
              <a:rPr lang="en-US" altLang="zh-CN">
                <a:solidFill>
                  <a:srgbClr val="FF0000"/>
                </a:solidFill>
                <a:latin typeface="Calibri" pitchFamily="34" charset="0"/>
              </a:rPr>
              <a:t>(</a:t>
            </a:r>
            <a:r>
              <a:rPr lang="en-US" altLang="zh-CN" i="1">
                <a:solidFill>
                  <a:srgbClr val="FF0000"/>
                </a:solidFill>
                <a:latin typeface="Calibri" pitchFamily="34" charset="0"/>
              </a:rPr>
              <a:t>x,y</a:t>
            </a:r>
            <a:r>
              <a:rPr lang="en-US" altLang="zh-CN">
                <a:solidFill>
                  <a:srgbClr val="FF0000"/>
                </a:solidFill>
                <a:latin typeface="Calibri" pitchFamily="34" charset="0"/>
              </a:rPr>
              <a:t>)</a:t>
            </a:r>
            <a:endParaRPr lang="zh-CN" altLang="en-US" i="1" baseline="-25000">
              <a:solidFill>
                <a:srgbClr val="FF0000"/>
              </a:solidFill>
              <a:latin typeface="Calibri" pitchFamily="34" charset="0"/>
            </a:endParaRPr>
          </a:p>
        </p:txBody>
      </p:sp>
      <p:sp>
        <p:nvSpPr>
          <p:cNvPr id="35847" name="TextBox 9"/>
          <p:cNvSpPr txBox="1">
            <a:spLocks noChangeArrowheads="1"/>
          </p:cNvSpPr>
          <p:nvPr/>
        </p:nvSpPr>
        <p:spPr bwMode="auto">
          <a:xfrm>
            <a:off x="3560763" y="296863"/>
            <a:ext cx="4784725" cy="701675"/>
          </a:xfrm>
          <a:prstGeom prst="rect">
            <a:avLst/>
          </a:prstGeom>
          <a:noFill/>
          <a:ln w="9525">
            <a:noFill/>
            <a:miter lim="800000"/>
            <a:headEnd/>
            <a:tailEnd/>
          </a:ln>
        </p:spPr>
        <p:txBody>
          <a:bodyPr>
            <a:spAutoFit/>
          </a:bodyPr>
          <a:lstStyle/>
          <a:p>
            <a:r>
              <a:rPr lang="en-US" altLang="zh-CN" sz="4000">
                <a:latin typeface="Calibri" pitchFamily="34" charset="0"/>
                <a:cs typeface="Times New Roman" pitchFamily="18" charset="0"/>
              </a:rPr>
              <a:t>Information Distance</a:t>
            </a:r>
            <a:endParaRPr lang="en-US" altLang="zh-CN" sz="4000">
              <a:latin typeface="Calibri" pitchFamily="34" charset="0"/>
            </a:endParaRPr>
          </a:p>
        </p:txBody>
      </p:sp>
      <p:sp>
        <p:nvSpPr>
          <p:cNvPr id="35848" name="云形标注 10"/>
          <p:cNvSpPr>
            <a:spLocks noChangeArrowheads="1"/>
          </p:cNvSpPr>
          <p:nvPr/>
        </p:nvSpPr>
        <p:spPr bwMode="auto">
          <a:xfrm>
            <a:off x="8453438" y="3714750"/>
            <a:ext cx="2214562" cy="1500188"/>
          </a:xfrm>
          <a:prstGeom prst="cloudCallout">
            <a:avLst>
              <a:gd name="adj1" fmla="val -82444"/>
              <a:gd name="adj2" fmla="val 7801"/>
            </a:avLst>
          </a:prstGeom>
          <a:noFill/>
          <a:ln w="19050" algn="ctr">
            <a:solidFill>
              <a:srgbClr val="FF0000"/>
            </a:solidFill>
            <a:round/>
            <a:headEnd/>
            <a:tailEnd/>
          </a:ln>
        </p:spPr>
        <p:txBody>
          <a:bodyPr wrap="none" anchor="ctr"/>
          <a:lstStyle/>
          <a:p>
            <a:r>
              <a:rPr lang="en-US" altLang="zh-CN" i="1">
                <a:solidFill>
                  <a:srgbClr val="FF0000"/>
                </a:solidFill>
                <a:latin typeface="Calibri" pitchFamily="34" charset="0"/>
              </a:rPr>
              <a:t>D</a:t>
            </a:r>
            <a:r>
              <a:rPr lang="en-US" altLang="zh-CN" i="1" baseline="-25000">
                <a:solidFill>
                  <a:srgbClr val="FF0000"/>
                </a:solidFill>
                <a:latin typeface="Calibri" pitchFamily="34" charset="0"/>
              </a:rPr>
              <a:t>max</a:t>
            </a:r>
            <a:r>
              <a:rPr lang="en-US" altLang="zh-CN">
                <a:solidFill>
                  <a:srgbClr val="FF0000"/>
                </a:solidFill>
                <a:latin typeface="Calibri" pitchFamily="34" charset="0"/>
              </a:rPr>
              <a:t>(</a:t>
            </a:r>
            <a:r>
              <a:rPr lang="en-US" altLang="zh-CN" i="1">
                <a:solidFill>
                  <a:srgbClr val="FF0000"/>
                </a:solidFill>
                <a:latin typeface="Calibri" pitchFamily="34" charset="0"/>
              </a:rPr>
              <a:t>x</a:t>
            </a:r>
            <a:r>
              <a:rPr lang="en-US" altLang="zh-CN" i="1" baseline="-25000">
                <a:solidFill>
                  <a:srgbClr val="FF0000"/>
                </a:solidFill>
                <a:latin typeface="Calibri" pitchFamily="34" charset="0"/>
              </a:rPr>
              <a:t>1</a:t>
            </a:r>
            <a:r>
              <a:rPr lang="en-US" altLang="zh-CN" i="1">
                <a:solidFill>
                  <a:srgbClr val="FF0000"/>
                </a:solidFill>
                <a:latin typeface="Calibri" pitchFamily="34" charset="0"/>
              </a:rPr>
              <a:t>,x</a:t>
            </a:r>
            <a:r>
              <a:rPr lang="en-US" altLang="zh-CN" i="1" baseline="-25000">
                <a:solidFill>
                  <a:srgbClr val="FF0000"/>
                </a:solidFill>
                <a:latin typeface="Calibri" pitchFamily="34" charset="0"/>
              </a:rPr>
              <a:t>2,…</a:t>
            </a:r>
            <a:r>
              <a:rPr lang="en-US" altLang="zh-CN">
                <a:solidFill>
                  <a:srgbClr val="FF0000"/>
                </a:solidFill>
                <a:latin typeface="Calibri" pitchFamily="34" charset="0"/>
              </a:rPr>
              <a:t>)</a:t>
            </a:r>
          </a:p>
          <a:p>
            <a:endParaRPr lang="zh-CN" altLang="en-US" i="1" baseline="-25000">
              <a:solidFill>
                <a:srgbClr val="FF0000"/>
              </a:solidFill>
              <a:latin typeface="Calibri" pitchFamily="34" charset="0"/>
            </a:endParaRPr>
          </a:p>
        </p:txBody>
      </p:sp>
      <p:sp>
        <p:nvSpPr>
          <p:cNvPr id="14" name="灯片编号占位符 13"/>
          <p:cNvSpPr>
            <a:spLocks noGrp="1"/>
          </p:cNvSpPr>
          <p:nvPr>
            <p:ph type="sldNum" sz="quarter" idx="12"/>
          </p:nvPr>
        </p:nvSpPr>
        <p:spPr/>
        <p:txBody>
          <a:bodyPr/>
          <a:lstStyle/>
          <a:p>
            <a:pPr>
              <a:defRPr/>
            </a:pPr>
            <a:fld id="{BBD5B890-5835-46B1-8C8A-4AB746ABDC20}" type="slidenum">
              <a:rPr lang="zh-CN" altLang="en-US"/>
              <a:pPr>
                <a:defRPr/>
              </a:pPr>
              <a:t>14</a:t>
            </a:fld>
            <a:endParaRPr lang="zh-CN" altLang="en-US"/>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标题 1"/>
          <p:cNvSpPr>
            <a:spLocks noGrp="1"/>
          </p:cNvSpPr>
          <p:nvPr>
            <p:ph type="title"/>
          </p:nvPr>
        </p:nvSpPr>
        <p:spPr/>
        <p:txBody>
          <a:bodyPr/>
          <a:lstStyle/>
          <a:p>
            <a:pPr eaLnBrk="1" hangingPunct="1"/>
            <a:r>
              <a:rPr lang="en-US" altLang="zh-CN" sz="4000" smtClean="0"/>
              <a:t>Retrieval-based</a:t>
            </a:r>
            <a:r>
              <a:rPr lang="zh-CN" altLang="en-US" sz="4000" smtClean="0"/>
              <a:t> </a:t>
            </a:r>
            <a:r>
              <a:rPr lang="en-US" altLang="zh-CN" sz="4000" smtClean="0"/>
              <a:t>QA</a:t>
            </a:r>
            <a:endParaRPr lang="zh-CN" altLang="en-US" sz="4000" smtClean="0"/>
          </a:p>
        </p:txBody>
      </p:sp>
      <p:graphicFrame>
        <p:nvGraphicFramePr>
          <p:cNvPr id="7" name="内容占位符 6"/>
          <p:cNvGraphicFramePr>
            <a:graphicFrameLocks noGrp="1"/>
          </p:cNvGraphicFramePr>
          <p:nvPr>
            <p:ph idx="1"/>
          </p:nvPr>
        </p:nvGraphicFramePr>
        <p:xfrm>
          <a:off x="1666875" y="2636838"/>
          <a:ext cx="3784600" cy="2906712"/>
        </p:xfrm>
        <a:graphic>
          <a:graphicData uri="http://schemas.openxmlformats.org/drawingml/2006/table">
            <a:tbl>
              <a:tblPr/>
              <a:tblGrid>
                <a:gridCol w="1319530"/>
                <a:gridCol w="1443990"/>
                <a:gridCol w="1021080"/>
              </a:tblGrid>
              <a:tr h="415290">
                <a:tc>
                  <a:txBody>
                    <a:bodyPr/>
                    <a:lstStyle/>
                    <a:p>
                      <a:pPr algn="ctr">
                        <a:spcAft>
                          <a:spcPts val="0"/>
                        </a:spcAft>
                      </a:pPr>
                      <a:r>
                        <a:rPr lang="zh-CN" sz="2000" b="1" kern="100" dirty="0">
                          <a:solidFill>
                            <a:srgbClr val="000000"/>
                          </a:solidFill>
                          <a:latin typeface="Calibri"/>
                          <a:ea typeface="宋体"/>
                          <a:cs typeface="Times New Roman"/>
                        </a:rPr>
                        <a:t>　</a:t>
                      </a:r>
                      <a:r>
                        <a:rPr lang="zh-CN" sz="2000" kern="100" dirty="0">
                          <a:solidFill>
                            <a:srgbClr val="000000"/>
                          </a:solidFill>
                          <a:latin typeface="Calibri"/>
                          <a:ea typeface="宋体"/>
                          <a:cs typeface="Times New Roman"/>
                        </a:rPr>
                        <a:t> </a:t>
                      </a:r>
                      <a:endParaRPr lang="zh-CN" sz="1050" kern="100" dirty="0">
                        <a:latin typeface="Calibri"/>
                        <a:ea typeface="宋体"/>
                        <a:cs typeface="Times New Roman"/>
                      </a:endParaRPr>
                    </a:p>
                  </a:txBody>
                  <a:tcPr marL="68580" marR="68580"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altLang="zh-CN" sz="2000" b="1" kern="100" dirty="0" smtClean="0">
                          <a:solidFill>
                            <a:srgbClr val="000000"/>
                          </a:solidFill>
                          <a:latin typeface="Calibri"/>
                          <a:ea typeface="宋体"/>
                          <a:cs typeface="Times New Roman"/>
                        </a:rPr>
                        <a:t>First answer</a:t>
                      </a:r>
                      <a:r>
                        <a:rPr lang="zh-CN" sz="2000" kern="100" dirty="0" smtClean="0">
                          <a:solidFill>
                            <a:srgbClr val="000000"/>
                          </a:solidFill>
                          <a:latin typeface="Calibri"/>
                          <a:ea typeface="宋体"/>
                          <a:cs typeface="Times New Roman"/>
                        </a:rPr>
                        <a:t> </a:t>
                      </a:r>
                      <a:endParaRPr lang="zh-CN" sz="1050" kern="100" dirty="0">
                        <a:latin typeface="Calibri"/>
                        <a:ea typeface="宋体"/>
                        <a:cs typeface="Times New Roman"/>
                      </a:endParaRPr>
                    </a:p>
                  </a:txBody>
                  <a:tcPr marL="68580" marR="68580"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b="1" kern="100">
                          <a:solidFill>
                            <a:srgbClr val="000000"/>
                          </a:solidFill>
                          <a:latin typeface="Calibri"/>
                          <a:ea typeface="宋体"/>
                          <a:cs typeface="Times New Roman"/>
                        </a:rPr>
                        <a:t>MRR</a:t>
                      </a:r>
                      <a:r>
                        <a:rPr lang="en-US" sz="2000" kern="100">
                          <a:solidFill>
                            <a:srgbClr val="000000"/>
                          </a:solidFill>
                          <a:latin typeface="Calibri"/>
                          <a:ea typeface="宋体"/>
                          <a:cs typeface="Times New Roman"/>
                        </a:rPr>
                        <a:t> </a:t>
                      </a:r>
                      <a:endParaRPr lang="zh-CN" sz="1050" kern="100">
                        <a:latin typeface="Calibri"/>
                        <a:ea typeface="宋体"/>
                        <a:cs typeface="Times New Roman"/>
                      </a:endParaRPr>
                    </a:p>
                  </a:txBody>
                  <a:tcPr marL="68580" marR="68580"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5290">
                <a:tc>
                  <a:txBody>
                    <a:bodyPr/>
                    <a:lstStyle/>
                    <a:p>
                      <a:pPr algn="ctr">
                        <a:spcAft>
                          <a:spcPts val="0"/>
                        </a:spcAft>
                      </a:pPr>
                      <a:r>
                        <a:rPr lang="en-US" sz="2000" b="1" kern="100" dirty="0">
                          <a:solidFill>
                            <a:srgbClr val="000000"/>
                          </a:solidFill>
                          <a:latin typeface="Calibri"/>
                          <a:ea typeface="宋体"/>
                          <a:cs typeface="Times New Roman"/>
                        </a:rPr>
                        <a:t>QUANTA</a:t>
                      </a:r>
                      <a:r>
                        <a:rPr lang="en-US" sz="2000" kern="100" dirty="0">
                          <a:solidFill>
                            <a:srgbClr val="000000"/>
                          </a:solidFill>
                          <a:latin typeface="Calibri"/>
                          <a:ea typeface="宋体"/>
                          <a:cs typeface="Times New Roman"/>
                        </a:rPr>
                        <a:t> </a:t>
                      </a:r>
                      <a:endParaRPr lang="zh-CN" sz="1050" kern="100" dirty="0">
                        <a:latin typeface="Calibri"/>
                        <a:ea typeface="宋体"/>
                        <a:cs typeface="Times New Roman"/>
                      </a:endParaRPr>
                    </a:p>
                  </a:txBody>
                  <a:tcPr marL="68580" marR="68580"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b="1" kern="100" dirty="0">
                          <a:solidFill>
                            <a:srgbClr val="000000"/>
                          </a:solidFill>
                          <a:latin typeface="Calibri"/>
                          <a:ea typeface="宋体"/>
                          <a:cs typeface="Times New Roman"/>
                        </a:rPr>
                        <a:t>69.7%</a:t>
                      </a:r>
                      <a:r>
                        <a:rPr lang="en-US" sz="2000" kern="100" dirty="0">
                          <a:solidFill>
                            <a:srgbClr val="000000"/>
                          </a:solidFill>
                          <a:latin typeface="Calibri"/>
                          <a:ea typeface="宋体"/>
                          <a:cs typeface="Times New Roman"/>
                        </a:rPr>
                        <a:t> </a:t>
                      </a:r>
                      <a:endParaRPr lang="zh-CN" sz="1050" kern="100" dirty="0">
                        <a:latin typeface="Calibri"/>
                        <a:ea typeface="宋体"/>
                        <a:cs typeface="Times New Roman"/>
                      </a:endParaRPr>
                    </a:p>
                  </a:txBody>
                  <a:tcPr marL="68580" marR="68580"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b="1" kern="100" dirty="0">
                          <a:solidFill>
                            <a:srgbClr val="000000"/>
                          </a:solidFill>
                          <a:latin typeface="Calibri"/>
                          <a:ea typeface="宋体"/>
                          <a:cs typeface="Times New Roman"/>
                        </a:rPr>
                        <a:t>0.77</a:t>
                      </a:r>
                      <a:r>
                        <a:rPr lang="en-US" sz="2000" kern="100" dirty="0">
                          <a:solidFill>
                            <a:srgbClr val="000000"/>
                          </a:solidFill>
                          <a:latin typeface="Calibri"/>
                          <a:ea typeface="宋体"/>
                          <a:cs typeface="Times New Roman"/>
                        </a:rPr>
                        <a:t> </a:t>
                      </a:r>
                      <a:endParaRPr lang="zh-CN" sz="1050" kern="100" dirty="0">
                        <a:latin typeface="Calibri"/>
                        <a:ea typeface="宋体"/>
                        <a:cs typeface="Times New Roman"/>
                      </a:endParaRPr>
                    </a:p>
                  </a:txBody>
                  <a:tcPr marL="68580" marR="68580"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5290">
                <a:tc>
                  <a:txBody>
                    <a:bodyPr/>
                    <a:lstStyle/>
                    <a:p>
                      <a:pPr algn="ctr">
                        <a:spcAft>
                          <a:spcPts val="0"/>
                        </a:spcAft>
                      </a:pPr>
                      <a:r>
                        <a:rPr lang="en-US" sz="2000" b="0" kern="100" dirty="0">
                          <a:solidFill>
                            <a:srgbClr val="000000"/>
                          </a:solidFill>
                          <a:latin typeface="Calibri"/>
                          <a:ea typeface="宋体"/>
                          <a:cs typeface="Times New Roman"/>
                        </a:rPr>
                        <a:t>Start </a:t>
                      </a:r>
                      <a:endParaRPr lang="zh-CN" sz="1050" b="0" kern="100" dirty="0">
                        <a:latin typeface="Calibri"/>
                        <a:ea typeface="宋体"/>
                        <a:cs typeface="Times New Roman"/>
                      </a:endParaRPr>
                    </a:p>
                  </a:txBody>
                  <a:tcPr marL="68580" marR="68580"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kern="100">
                          <a:solidFill>
                            <a:srgbClr val="000000"/>
                          </a:solidFill>
                          <a:latin typeface="Calibri"/>
                          <a:ea typeface="宋体"/>
                          <a:cs typeface="Times New Roman"/>
                        </a:rPr>
                        <a:t>28% </a:t>
                      </a:r>
                      <a:endParaRPr lang="zh-CN" sz="1050" kern="100">
                        <a:latin typeface="Calibri"/>
                        <a:ea typeface="宋体"/>
                        <a:cs typeface="Times New Roman"/>
                      </a:endParaRPr>
                    </a:p>
                  </a:txBody>
                  <a:tcPr marL="68580" marR="68580"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kern="100">
                          <a:solidFill>
                            <a:srgbClr val="000000"/>
                          </a:solidFill>
                          <a:latin typeface="Calibri"/>
                          <a:ea typeface="宋体"/>
                          <a:cs typeface="Times New Roman"/>
                        </a:rPr>
                        <a:t>0.28 </a:t>
                      </a:r>
                      <a:endParaRPr lang="zh-CN" sz="1050" kern="100">
                        <a:latin typeface="Calibri"/>
                        <a:ea typeface="宋体"/>
                        <a:cs typeface="Times New Roman"/>
                      </a:endParaRPr>
                    </a:p>
                  </a:txBody>
                  <a:tcPr marL="68580" marR="68580"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5290">
                <a:tc>
                  <a:txBody>
                    <a:bodyPr/>
                    <a:lstStyle/>
                    <a:p>
                      <a:pPr algn="ctr">
                        <a:spcAft>
                          <a:spcPts val="0"/>
                        </a:spcAft>
                      </a:pPr>
                      <a:r>
                        <a:rPr lang="en-US" sz="2000" b="0" kern="100" dirty="0" err="1">
                          <a:solidFill>
                            <a:srgbClr val="000000"/>
                          </a:solidFill>
                          <a:latin typeface="Calibri"/>
                          <a:ea typeface="宋体"/>
                          <a:cs typeface="Times New Roman"/>
                        </a:rPr>
                        <a:t>BrainBoost</a:t>
                      </a:r>
                      <a:r>
                        <a:rPr lang="en-US" sz="2000" b="0" kern="100" dirty="0">
                          <a:solidFill>
                            <a:srgbClr val="000000"/>
                          </a:solidFill>
                          <a:latin typeface="Calibri"/>
                          <a:ea typeface="宋体"/>
                          <a:cs typeface="Times New Roman"/>
                        </a:rPr>
                        <a:t> </a:t>
                      </a:r>
                      <a:endParaRPr lang="zh-CN" sz="1050" b="0" kern="100" dirty="0">
                        <a:latin typeface="Calibri"/>
                        <a:ea typeface="宋体"/>
                        <a:cs typeface="Times New Roman"/>
                      </a:endParaRPr>
                    </a:p>
                  </a:txBody>
                  <a:tcPr marL="68580" marR="68580"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kern="100">
                          <a:solidFill>
                            <a:srgbClr val="000000"/>
                          </a:solidFill>
                          <a:latin typeface="Calibri"/>
                          <a:ea typeface="宋体"/>
                          <a:cs typeface="Times New Roman"/>
                        </a:rPr>
                        <a:t>44% </a:t>
                      </a:r>
                      <a:endParaRPr lang="zh-CN" sz="1050" kern="100">
                        <a:latin typeface="Calibri"/>
                        <a:ea typeface="宋体"/>
                        <a:cs typeface="Times New Roman"/>
                      </a:endParaRPr>
                    </a:p>
                  </a:txBody>
                  <a:tcPr marL="68580" marR="68580"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kern="100">
                          <a:solidFill>
                            <a:srgbClr val="000000"/>
                          </a:solidFill>
                          <a:latin typeface="Calibri"/>
                          <a:ea typeface="宋体"/>
                          <a:cs typeface="Times New Roman"/>
                        </a:rPr>
                        <a:t>0.51 </a:t>
                      </a:r>
                      <a:endParaRPr lang="zh-CN" sz="1050" kern="100">
                        <a:latin typeface="Calibri"/>
                        <a:ea typeface="宋体"/>
                        <a:cs typeface="Times New Roman"/>
                      </a:endParaRPr>
                    </a:p>
                  </a:txBody>
                  <a:tcPr marL="68580" marR="68580"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5290">
                <a:tc>
                  <a:txBody>
                    <a:bodyPr/>
                    <a:lstStyle/>
                    <a:p>
                      <a:pPr algn="ctr">
                        <a:spcAft>
                          <a:spcPts val="0"/>
                        </a:spcAft>
                      </a:pPr>
                      <a:r>
                        <a:rPr lang="en-US" sz="2000" b="0" kern="100" dirty="0">
                          <a:solidFill>
                            <a:srgbClr val="000000"/>
                          </a:solidFill>
                          <a:latin typeface="Calibri"/>
                          <a:ea typeface="宋体"/>
                          <a:cs typeface="Times New Roman"/>
                        </a:rPr>
                        <a:t>Ask </a:t>
                      </a:r>
                      <a:endParaRPr lang="zh-CN" sz="1050" b="0" kern="100" dirty="0">
                        <a:latin typeface="Calibri"/>
                        <a:ea typeface="宋体"/>
                        <a:cs typeface="Times New Roman"/>
                      </a:endParaRPr>
                    </a:p>
                  </a:txBody>
                  <a:tcPr marL="68580" marR="68580"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kern="100">
                          <a:solidFill>
                            <a:srgbClr val="000000"/>
                          </a:solidFill>
                          <a:latin typeface="Calibri"/>
                          <a:ea typeface="宋体"/>
                          <a:cs typeface="Times New Roman"/>
                        </a:rPr>
                        <a:t>42% </a:t>
                      </a:r>
                      <a:endParaRPr lang="zh-CN" sz="1050" kern="100">
                        <a:latin typeface="Calibri"/>
                        <a:ea typeface="宋体"/>
                        <a:cs typeface="Times New Roman"/>
                      </a:endParaRPr>
                    </a:p>
                  </a:txBody>
                  <a:tcPr marL="68580" marR="68580"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kern="100" dirty="0">
                          <a:solidFill>
                            <a:srgbClr val="000000"/>
                          </a:solidFill>
                          <a:latin typeface="Calibri"/>
                          <a:ea typeface="宋体"/>
                          <a:cs typeface="Times New Roman"/>
                        </a:rPr>
                        <a:t>0.48 </a:t>
                      </a:r>
                      <a:endParaRPr lang="zh-CN" sz="1050" kern="100" dirty="0">
                        <a:latin typeface="Calibri"/>
                        <a:ea typeface="宋体"/>
                        <a:cs typeface="Times New Roman"/>
                      </a:endParaRPr>
                    </a:p>
                  </a:txBody>
                  <a:tcPr marL="68580" marR="68580"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5290">
                <a:tc>
                  <a:txBody>
                    <a:bodyPr/>
                    <a:lstStyle/>
                    <a:p>
                      <a:pPr algn="ctr">
                        <a:spcAft>
                          <a:spcPts val="0"/>
                        </a:spcAft>
                      </a:pPr>
                      <a:r>
                        <a:rPr lang="en-US" sz="2000" b="0" kern="100" dirty="0">
                          <a:solidFill>
                            <a:srgbClr val="000000"/>
                          </a:solidFill>
                          <a:latin typeface="Calibri"/>
                          <a:ea typeface="宋体"/>
                          <a:cs typeface="Times New Roman"/>
                        </a:rPr>
                        <a:t>Google </a:t>
                      </a:r>
                      <a:endParaRPr lang="zh-CN" sz="1050" b="0" kern="100" dirty="0">
                        <a:latin typeface="Calibri"/>
                        <a:ea typeface="宋体"/>
                        <a:cs typeface="Times New Roman"/>
                      </a:endParaRPr>
                    </a:p>
                  </a:txBody>
                  <a:tcPr marL="68580" marR="68580"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kern="100">
                          <a:solidFill>
                            <a:srgbClr val="000000"/>
                          </a:solidFill>
                          <a:latin typeface="Calibri"/>
                          <a:ea typeface="宋体"/>
                          <a:cs typeface="Times New Roman"/>
                        </a:rPr>
                        <a:t>41% </a:t>
                      </a:r>
                      <a:endParaRPr lang="zh-CN" sz="1050" kern="100">
                        <a:latin typeface="Calibri"/>
                        <a:ea typeface="宋体"/>
                        <a:cs typeface="Times New Roman"/>
                      </a:endParaRPr>
                    </a:p>
                  </a:txBody>
                  <a:tcPr marL="68580" marR="68580"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kern="100">
                          <a:solidFill>
                            <a:srgbClr val="000000"/>
                          </a:solidFill>
                          <a:latin typeface="Calibri"/>
                          <a:ea typeface="宋体"/>
                          <a:cs typeface="Times New Roman"/>
                        </a:rPr>
                        <a:t>0.49 </a:t>
                      </a:r>
                      <a:endParaRPr lang="zh-CN" sz="1050" kern="100">
                        <a:latin typeface="Calibri"/>
                        <a:ea typeface="宋体"/>
                        <a:cs typeface="Times New Roman"/>
                      </a:endParaRPr>
                    </a:p>
                  </a:txBody>
                  <a:tcPr marL="68580" marR="68580"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5290">
                <a:tc>
                  <a:txBody>
                    <a:bodyPr/>
                    <a:lstStyle/>
                    <a:p>
                      <a:pPr algn="ctr">
                        <a:spcAft>
                          <a:spcPts val="0"/>
                        </a:spcAft>
                      </a:pPr>
                      <a:r>
                        <a:rPr lang="en-US" sz="2000" b="0" kern="100" dirty="0">
                          <a:solidFill>
                            <a:srgbClr val="000000"/>
                          </a:solidFill>
                          <a:latin typeface="Calibri"/>
                          <a:ea typeface="宋体"/>
                          <a:cs typeface="Times New Roman"/>
                        </a:rPr>
                        <a:t>MSN </a:t>
                      </a:r>
                      <a:endParaRPr lang="zh-CN" sz="1050" b="0" kern="100" dirty="0">
                        <a:latin typeface="Calibri"/>
                        <a:ea typeface="宋体"/>
                        <a:cs typeface="Times New Roman"/>
                      </a:endParaRPr>
                    </a:p>
                  </a:txBody>
                  <a:tcPr marL="68580" marR="68580"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kern="100" dirty="0">
                          <a:solidFill>
                            <a:srgbClr val="000000"/>
                          </a:solidFill>
                          <a:latin typeface="Calibri"/>
                          <a:ea typeface="宋体"/>
                          <a:cs typeface="Times New Roman"/>
                        </a:rPr>
                        <a:t>38% </a:t>
                      </a:r>
                      <a:endParaRPr lang="zh-CN" sz="1050" kern="100" dirty="0">
                        <a:latin typeface="Calibri"/>
                        <a:ea typeface="宋体"/>
                        <a:cs typeface="Times New Roman"/>
                      </a:endParaRPr>
                    </a:p>
                  </a:txBody>
                  <a:tcPr marL="68580" marR="68580"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kern="100" dirty="0">
                          <a:solidFill>
                            <a:srgbClr val="000000"/>
                          </a:solidFill>
                          <a:latin typeface="Calibri"/>
                          <a:ea typeface="宋体"/>
                          <a:cs typeface="Times New Roman"/>
                        </a:rPr>
                        <a:t>0.44 </a:t>
                      </a:r>
                      <a:endParaRPr lang="zh-CN" sz="1050" kern="100" dirty="0">
                        <a:latin typeface="Calibri"/>
                        <a:ea typeface="宋体"/>
                        <a:cs typeface="Times New Roman"/>
                      </a:endParaRPr>
                    </a:p>
                  </a:txBody>
                  <a:tcPr marL="68580" marR="68580"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8" name="图表 7"/>
          <p:cNvGraphicFramePr/>
          <p:nvPr/>
        </p:nvGraphicFramePr>
        <p:xfrm>
          <a:off x="5595934" y="1214422"/>
          <a:ext cx="4857784" cy="4786346"/>
        </p:xfrm>
        <a:graphic>
          <a:graphicData uri="http://schemas.openxmlformats.org/drawingml/2006/chart">
            <c:chart xmlns:c="http://schemas.openxmlformats.org/drawingml/2006/chart" xmlns:r="http://schemas.openxmlformats.org/officeDocument/2006/relationships" r:id="rId3"/>
          </a:graphicData>
        </a:graphic>
      </p:graphicFrame>
      <p:sp>
        <p:nvSpPr>
          <p:cNvPr id="37925" name="矩形 4"/>
          <p:cNvSpPr>
            <a:spLocks noChangeArrowheads="1"/>
          </p:cNvSpPr>
          <p:nvPr/>
        </p:nvSpPr>
        <p:spPr bwMode="auto">
          <a:xfrm>
            <a:off x="1738313" y="1428750"/>
            <a:ext cx="2405062" cy="646113"/>
          </a:xfrm>
          <a:prstGeom prst="rect">
            <a:avLst/>
          </a:prstGeom>
          <a:noFill/>
          <a:ln w="9525">
            <a:noFill/>
            <a:miter lim="800000"/>
            <a:headEnd/>
            <a:tailEnd/>
          </a:ln>
        </p:spPr>
        <p:txBody>
          <a:bodyPr wrap="none">
            <a:spAutoFit/>
          </a:bodyPr>
          <a:lstStyle/>
          <a:p>
            <a:r>
              <a:rPr lang="en-US" altLang="zh-CN">
                <a:latin typeface="Calibri" pitchFamily="34" charset="0"/>
              </a:rPr>
              <a:t>Data set</a:t>
            </a:r>
            <a:r>
              <a:rPr lang="zh-CN" altLang="en-US">
                <a:latin typeface="Calibri" pitchFamily="34" charset="0"/>
              </a:rPr>
              <a:t>：</a:t>
            </a:r>
            <a:endParaRPr lang="en-US" altLang="zh-CN">
              <a:latin typeface="Calibri" pitchFamily="34" charset="0"/>
            </a:endParaRPr>
          </a:p>
          <a:p>
            <a:r>
              <a:rPr lang="en-US" altLang="zh-CN">
                <a:latin typeface="Calibri" pitchFamily="34" charset="0"/>
              </a:rPr>
              <a:t>Jimmy Lin’s factoid data</a:t>
            </a:r>
          </a:p>
        </p:txBody>
      </p:sp>
      <p:sp>
        <p:nvSpPr>
          <p:cNvPr id="37926" name="TextBox 5"/>
          <p:cNvSpPr txBox="1">
            <a:spLocks noChangeArrowheads="1"/>
          </p:cNvSpPr>
          <p:nvPr/>
        </p:nvSpPr>
        <p:spPr bwMode="auto">
          <a:xfrm>
            <a:off x="2782888" y="5949950"/>
            <a:ext cx="5905500" cy="368300"/>
          </a:xfrm>
          <a:prstGeom prst="rect">
            <a:avLst/>
          </a:prstGeom>
          <a:noFill/>
          <a:ln w="9525">
            <a:noFill/>
            <a:miter lim="800000"/>
            <a:headEnd/>
            <a:tailEnd/>
          </a:ln>
        </p:spPr>
        <p:txBody>
          <a:bodyPr>
            <a:spAutoFit/>
          </a:bodyPr>
          <a:lstStyle/>
          <a:p>
            <a:r>
              <a:rPr lang="en-US" altLang="zh-CN">
                <a:latin typeface="Calibri" pitchFamily="34" charset="0"/>
              </a:rPr>
              <a:t>Publications: SIGKDD2007 </a:t>
            </a:r>
            <a:r>
              <a:rPr lang="zh-CN" altLang="en-US">
                <a:latin typeface="Calibri" pitchFamily="34" charset="0"/>
              </a:rPr>
              <a:t>（</a:t>
            </a:r>
            <a:r>
              <a:rPr lang="en-US" altLang="zh-CN">
                <a:latin typeface="Calibri" pitchFamily="34" charset="0"/>
              </a:rPr>
              <a:t>finalist</a:t>
            </a:r>
            <a:r>
              <a:rPr lang="zh-CN" altLang="en-US">
                <a:latin typeface="Calibri" pitchFamily="34" charset="0"/>
              </a:rPr>
              <a:t>）</a:t>
            </a:r>
            <a:r>
              <a:rPr lang="en-US" altLang="zh-CN">
                <a:latin typeface="Calibri" pitchFamily="34" charset="0"/>
              </a:rPr>
              <a:t>, JCST</a:t>
            </a:r>
            <a:endParaRPr lang="zh-CN" altLang="en-US">
              <a:latin typeface="Calibri" pitchFamily="34" charset="0"/>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标题 1"/>
          <p:cNvSpPr>
            <a:spLocks noGrp="1"/>
          </p:cNvSpPr>
          <p:nvPr>
            <p:ph type="title"/>
          </p:nvPr>
        </p:nvSpPr>
        <p:spPr/>
        <p:txBody>
          <a:bodyPr/>
          <a:lstStyle/>
          <a:p>
            <a:pPr eaLnBrk="1" hangingPunct="1"/>
            <a:r>
              <a:rPr kumimoji="1" lang="zh-CN" altLang="en-US" smtClean="0"/>
              <a:t>转变</a:t>
            </a:r>
          </a:p>
        </p:txBody>
      </p:sp>
      <p:sp>
        <p:nvSpPr>
          <p:cNvPr id="39938" name="内容占位符 2"/>
          <p:cNvSpPr>
            <a:spLocks noGrp="1"/>
          </p:cNvSpPr>
          <p:nvPr>
            <p:ph idx="1"/>
          </p:nvPr>
        </p:nvSpPr>
        <p:spPr/>
        <p:txBody>
          <a:bodyPr/>
          <a:lstStyle/>
          <a:p>
            <a:pPr eaLnBrk="1" hangingPunct="1"/>
            <a:r>
              <a:rPr kumimoji="1" lang="zh-CN" altLang="en-US" smtClean="0"/>
              <a:t>受到加拿大政府的资助（</a:t>
            </a:r>
            <a:r>
              <a:rPr kumimoji="1" lang="en-US" altLang="zh-CN" smtClean="0"/>
              <a:t>2009</a:t>
            </a:r>
            <a:r>
              <a:rPr kumimoji="1" lang="zh-CN" altLang="en-US" smtClean="0"/>
              <a:t>），开始中文信息处理</a:t>
            </a:r>
          </a:p>
          <a:p>
            <a:pPr eaLnBrk="1" hangingPunct="1"/>
            <a:r>
              <a:rPr kumimoji="1" lang="en-US" altLang="zh-CN" smtClean="0"/>
              <a:t>Google</a:t>
            </a:r>
            <a:r>
              <a:rPr kumimoji="1" lang="zh-CN" altLang="en-US" smtClean="0"/>
              <a:t> 离开中国（</a:t>
            </a:r>
            <a:r>
              <a:rPr kumimoji="1" lang="en-US" altLang="zh-CN" smtClean="0"/>
              <a:t>2010</a:t>
            </a:r>
            <a:r>
              <a:rPr kumimoji="1" lang="zh-CN" altLang="en-US" smtClean="0"/>
              <a:t>）</a:t>
            </a:r>
            <a:endParaRPr kumimoji="1" lang="en-US" altLang="zh-CN" smtClean="0"/>
          </a:p>
          <a:p>
            <a:pPr eaLnBrk="1" hangingPunct="1"/>
            <a:endParaRPr kumimoji="1" lang="zh-CN" altLang="en-US" smtClean="0"/>
          </a:p>
          <a:p>
            <a:pPr eaLnBrk="1" hangingPunct="1"/>
            <a:r>
              <a:rPr kumimoji="1" lang="zh-CN" altLang="en-US" smtClean="0"/>
              <a:t>信息含量有瓶颈</a:t>
            </a:r>
          </a:p>
          <a:p>
            <a:pPr lvl="1" eaLnBrk="1" hangingPunct="1"/>
            <a:r>
              <a:rPr kumimoji="1" lang="zh-CN" altLang="en-US" smtClean="0"/>
              <a:t>互联网不是万能的，课查询到的内容上限约</a:t>
            </a:r>
            <a:r>
              <a:rPr kumimoji="1" lang="en-US" altLang="zh-CN" smtClean="0"/>
              <a:t>70%</a:t>
            </a:r>
            <a:endParaRPr kumimoji="1" lang="zh-CN" altLang="en-US" smtClean="0"/>
          </a:p>
          <a:p>
            <a:pPr lvl="1" eaLnBrk="1" hangingPunct="1"/>
            <a:r>
              <a:rPr kumimoji="1" lang="zh-CN" altLang="en-US" smtClean="0"/>
              <a:t>解决方案：借助人类储备了上千年的知识</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标题 1"/>
          <p:cNvSpPr>
            <a:spLocks noGrp="1"/>
          </p:cNvSpPr>
          <p:nvPr>
            <p:ph type="title"/>
          </p:nvPr>
        </p:nvSpPr>
        <p:spPr/>
        <p:txBody>
          <a:bodyPr/>
          <a:lstStyle/>
          <a:p>
            <a:pPr eaLnBrk="1" hangingPunct="1"/>
            <a:r>
              <a:rPr kumimoji="1" lang="en-US" altLang="zh-CN" smtClean="0"/>
              <a:t>Community QA</a:t>
            </a:r>
            <a:r>
              <a:rPr kumimoji="1" lang="zh-CN" altLang="en-US" smtClean="0"/>
              <a:t> （</a:t>
            </a:r>
            <a:r>
              <a:rPr kumimoji="1" lang="en-US" altLang="zh-CN" smtClean="0"/>
              <a:t>from</a:t>
            </a:r>
            <a:r>
              <a:rPr kumimoji="1" lang="zh-CN" altLang="en-US" smtClean="0"/>
              <a:t> </a:t>
            </a:r>
            <a:r>
              <a:rPr kumimoji="1" lang="en-US" altLang="zh-CN" smtClean="0"/>
              <a:t>2010</a:t>
            </a:r>
            <a:r>
              <a:rPr kumimoji="1" lang="zh-CN" altLang="en-US" smtClean="0"/>
              <a:t>）</a:t>
            </a:r>
          </a:p>
        </p:txBody>
      </p:sp>
      <p:sp>
        <p:nvSpPr>
          <p:cNvPr id="40962" name="内容占位符 2"/>
          <p:cNvSpPr>
            <a:spLocks noGrp="1"/>
          </p:cNvSpPr>
          <p:nvPr>
            <p:ph idx="1"/>
          </p:nvPr>
        </p:nvSpPr>
        <p:spPr/>
        <p:txBody>
          <a:bodyPr/>
          <a:lstStyle/>
          <a:p>
            <a:pPr eaLnBrk="1" hangingPunct="1"/>
            <a:r>
              <a:rPr kumimoji="1" lang="en-US" altLang="zh-CN" smtClean="0"/>
              <a:t>Question</a:t>
            </a:r>
            <a:r>
              <a:rPr kumimoji="1" lang="zh-CN" altLang="en-US" smtClean="0"/>
              <a:t> </a:t>
            </a:r>
            <a:r>
              <a:rPr kumimoji="1" lang="en-US" altLang="zh-CN" smtClean="0"/>
              <a:t>Retrieval</a:t>
            </a:r>
            <a:r>
              <a:rPr kumimoji="1" lang="zh-CN" altLang="en-US" smtClean="0"/>
              <a:t> </a:t>
            </a:r>
            <a:r>
              <a:rPr kumimoji="1" lang="en-US" altLang="zh-CN" smtClean="0"/>
              <a:t>(similarity)</a:t>
            </a:r>
          </a:p>
          <a:p>
            <a:pPr eaLnBrk="1" hangingPunct="1"/>
            <a:r>
              <a:rPr kumimoji="1" lang="en-US" altLang="zh-CN" smtClean="0"/>
              <a:t>Answer</a:t>
            </a:r>
            <a:r>
              <a:rPr kumimoji="1" lang="zh-CN" altLang="en-US" smtClean="0"/>
              <a:t> </a:t>
            </a:r>
            <a:r>
              <a:rPr kumimoji="1" lang="en-US" altLang="zh-CN" smtClean="0"/>
              <a:t>Selection</a:t>
            </a:r>
            <a:r>
              <a:rPr kumimoji="1" lang="zh-CN" altLang="en-US" smtClean="0"/>
              <a:t> </a:t>
            </a:r>
            <a:r>
              <a:rPr kumimoji="1" lang="en-US" altLang="zh-CN" smtClean="0"/>
              <a:t>(quality,</a:t>
            </a:r>
            <a:r>
              <a:rPr kumimoji="1" lang="zh-CN" altLang="en-US" smtClean="0"/>
              <a:t> </a:t>
            </a:r>
            <a:r>
              <a:rPr kumimoji="1" lang="en-US" altLang="zh-CN" smtClean="0"/>
              <a:t>relevance)</a:t>
            </a:r>
          </a:p>
          <a:p>
            <a:pPr lvl="1" eaLnBrk="1" hangingPunct="1"/>
            <a:r>
              <a:rPr kumimoji="1" lang="en-US" altLang="zh-CN" smtClean="0"/>
              <a:t>Social</a:t>
            </a:r>
            <a:r>
              <a:rPr kumimoji="1" lang="zh-CN" altLang="en-US" smtClean="0"/>
              <a:t> </a:t>
            </a:r>
            <a:r>
              <a:rPr kumimoji="1" lang="en-US" altLang="zh-CN" smtClean="0"/>
              <a:t>features</a:t>
            </a:r>
          </a:p>
          <a:p>
            <a:pPr lvl="1" eaLnBrk="1" hangingPunct="1"/>
            <a:r>
              <a:rPr kumimoji="1" lang="en-US" altLang="zh-CN" smtClean="0"/>
              <a:t>Abundant</a:t>
            </a:r>
            <a:r>
              <a:rPr kumimoji="1" lang="zh-CN" altLang="en-US" smtClean="0"/>
              <a:t> </a:t>
            </a:r>
            <a:r>
              <a:rPr kumimoji="1" lang="en-US" altLang="zh-CN" smtClean="0"/>
              <a:t>training</a:t>
            </a:r>
            <a:r>
              <a:rPr kumimoji="1" lang="zh-CN" altLang="en-US" smtClean="0"/>
              <a:t> </a:t>
            </a:r>
            <a:r>
              <a:rPr kumimoji="1" lang="en-US" altLang="zh-CN" smtClean="0"/>
              <a:t>data</a:t>
            </a:r>
            <a:r>
              <a:rPr kumimoji="1" lang="zh-CN" altLang="en-US" smtClean="0"/>
              <a:t> </a:t>
            </a:r>
          </a:p>
          <a:p>
            <a:pPr lvl="1" eaLnBrk="1" hangingPunct="1"/>
            <a:endParaRPr kumimoji="1" lang="zh-CN" altLang="en-US" smtClean="0"/>
          </a:p>
          <a:p>
            <a:pPr eaLnBrk="1" hangingPunct="1"/>
            <a:r>
              <a:rPr kumimoji="1" lang="en-US" altLang="zh-CN" smtClean="0"/>
              <a:t>Social</a:t>
            </a:r>
            <a:r>
              <a:rPr kumimoji="1" lang="zh-CN" altLang="en-US" smtClean="0"/>
              <a:t> </a:t>
            </a:r>
            <a:r>
              <a:rPr kumimoji="1" lang="en-US" altLang="zh-CN" smtClean="0"/>
              <a:t>media</a:t>
            </a:r>
            <a:r>
              <a:rPr kumimoji="1" lang="zh-CN" altLang="en-US" smtClean="0"/>
              <a:t> </a:t>
            </a:r>
            <a:r>
              <a:rPr kumimoji="1" lang="en-US" altLang="zh-CN" smtClean="0"/>
              <a:t>data</a:t>
            </a:r>
            <a:r>
              <a:rPr kumimoji="1" lang="zh-CN" altLang="en-US" smtClean="0"/>
              <a:t> </a:t>
            </a:r>
            <a:r>
              <a:rPr kumimoji="1" lang="en-US" altLang="zh-CN" smtClean="0"/>
              <a:t>used</a:t>
            </a:r>
            <a:r>
              <a:rPr kumimoji="1" lang="zh-CN" altLang="en-US" smtClean="0"/>
              <a:t> </a:t>
            </a:r>
            <a:r>
              <a:rPr kumimoji="1" lang="en-US" altLang="zh-CN" smtClean="0"/>
              <a:t>as</a:t>
            </a:r>
            <a:r>
              <a:rPr kumimoji="1" lang="zh-CN" altLang="en-US" smtClean="0"/>
              <a:t> </a:t>
            </a:r>
            <a:r>
              <a:rPr kumimoji="1" lang="en-US" altLang="zh-CN" smtClean="0"/>
              <a:t>a</a:t>
            </a:r>
            <a:r>
              <a:rPr kumimoji="1" lang="zh-CN" altLang="en-US" smtClean="0"/>
              <a:t> </a:t>
            </a:r>
            <a:r>
              <a:rPr kumimoji="1" lang="en-US" altLang="zh-CN" smtClean="0"/>
              <a:t>kind</a:t>
            </a:r>
            <a:r>
              <a:rPr kumimoji="1" lang="zh-CN" altLang="en-US" smtClean="0"/>
              <a:t> </a:t>
            </a:r>
            <a:r>
              <a:rPr kumimoji="1" lang="en-US" altLang="zh-CN" smtClean="0"/>
              <a:t>of</a:t>
            </a:r>
            <a:r>
              <a:rPr kumimoji="1" lang="zh-CN" altLang="en-US" smtClean="0"/>
              <a:t> </a:t>
            </a:r>
            <a:r>
              <a:rPr kumimoji="1" lang="en-US" altLang="zh-CN" smtClean="0"/>
              <a:t>knowledge</a:t>
            </a:r>
            <a:r>
              <a:rPr kumimoji="1" lang="zh-CN" altLang="en-US" smtClean="0"/>
              <a:t>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标题 1"/>
          <p:cNvSpPr>
            <a:spLocks noGrp="1"/>
          </p:cNvSpPr>
          <p:nvPr>
            <p:ph type="title"/>
          </p:nvPr>
        </p:nvSpPr>
        <p:spPr>
          <a:xfrm>
            <a:off x="1981200" y="115888"/>
            <a:ext cx="8229600" cy="1143000"/>
          </a:xfrm>
        </p:spPr>
        <p:txBody>
          <a:bodyPr/>
          <a:lstStyle/>
          <a:p>
            <a:pPr eaLnBrk="1" hangingPunct="1"/>
            <a:r>
              <a:rPr lang="en-US" altLang="zh-CN" smtClean="0"/>
              <a:t>QAnswer(</a:t>
            </a:r>
            <a:r>
              <a:rPr lang="zh-CN" altLang="en-US" smtClean="0"/>
              <a:t>趣答</a:t>
            </a:r>
            <a:r>
              <a:rPr lang="en-US" altLang="zh-CN" smtClean="0"/>
              <a:t>)Ver.1.0</a:t>
            </a:r>
            <a:endParaRPr lang="zh-CN" altLang="en-US" smtClean="0"/>
          </a:p>
        </p:txBody>
      </p:sp>
      <p:sp>
        <p:nvSpPr>
          <p:cNvPr id="43010" name="内容占位符 2"/>
          <p:cNvSpPr>
            <a:spLocks noGrp="1"/>
          </p:cNvSpPr>
          <p:nvPr>
            <p:ph idx="1"/>
          </p:nvPr>
        </p:nvSpPr>
        <p:spPr>
          <a:xfrm>
            <a:off x="930275" y="1177925"/>
            <a:ext cx="10515600" cy="4351338"/>
          </a:xfrm>
        </p:spPr>
        <p:txBody>
          <a:bodyPr/>
          <a:lstStyle/>
          <a:p>
            <a:pPr eaLnBrk="1" hangingPunct="1">
              <a:buFont typeface="Arial" charset="0"/>
              <a:buNone/>
            </a:pPr>
            <a:r>
              <a:rPr lang="en-US" altLang="zh-CN" sz="2400" smtClean="0"/>
              <a:t>Complex question (why, how) answering engine</a:t>
            </a:r>
          </a:p>
          <a:p>
            <a:pPr eaLnBrk="1" hangingPunct="1"/>
            <a:endParaRPr lang="zh-CN" altLang="en-US" sz="2400" smtClean="0"/>
          </a:p>
        </p:txBody>
      </p:sp>
      <p:sp>
        <p:nvSpPr>
          <p:cNvPr id="43011" name="TextBox 4"/>
          <p:cNvSpPr txBox="1">
            <a:spLocks noChangeArrowheads="1"/>
          </p:cNvSpPr>
          <p:nvPr/>
        </p:nvSpPr>
        <p:spPr bwMode="auto">
          <a:xfrm>
            <a:off x="7453313" y="544513"/>
            <a:ext cx="4281487" cy="400050"/>
          </a:xfrm>
          <a:prstGeom prst="rect">
            <a:avLst/>
          </a:prstGeom>
          <a:noFill/>
          <a:ln w="9525">
            <a:noFill/>
            <a:miter lim="800000"/>
            <a:headEnd/>
            <a:tailEnd/>
          </a:ln>
        </p:spPr>
        <p:txBody>
          <a:bodyPr>
            <a:spAutoFit/>
          </a:bodyPr>
          <a:lstStyle/>
          <a:p>
            <a:r>
              <a:rPr lang="en-US" altLang="zh-CN" sz="2000" u="sng">
                <a:solidFill>
                  <a:srgbClr val="7030A0"/>
                </a:solidFill>
                <a:latin typeface="Calibri" pitchFamily="34" charset="0"/>
              </a:rPr>
              <a:t>http://www.qanswers.net/cqa</a:t>
            </a:r>
            <a:endParaRPr lang="zh-CN" altLang="en-US" sz="2000" u="sng">
              <a:solidFill>
                <a:srgbClr val="7030A0"/>
              </a:solidFill>
              <a:latin typeface="Calibri" pitchFamily="34" charset="0"/>
            </a:endParaRPr>
          </a:p>
        </p:txBody>
      </p:sp>
      <p:pic>
        <p:nvPicPr>
          <p:cNvPr id="43012" name="Picture 2"/>
          <p:cNvPicPr>
            <a:picLocks noChangeAspect="1" noChangeArrowheads="1"/>
          </p:cNvPicPr>
          <p:nvPr/>
        </p:nvPicPr>
        <p:blipFill>
          <a:blip r:embed="rId3"/>
          <a:srcRect/>
          <a:stretch>
            <a:fillRect/>
          </a:stretch>
        </p:blipFill>
        <p:spPr bwMode="auto">
          <a:xfrm>
            <a:off x="6221413" y="1804988"/>
            <a:ext cx="5678487" cy="5287962"/>
          </a:xfrm>
          <a:prstGeom prst="rect">
            <a:avLst/>
          </a:prstGeom>
          <a:noFill/>
          <a:ln w="9525">
            <a:noFill/>
            <a:miter lim="800000"/>
            <a:headEnd/>
            <a:tailEnd/>
          </a:ln>
        </p:spPr>
      </p:pic>
      <p:pic>
        <p:nvPicPr>
          <p:cNvPr id="43013" name="Picture 2"/>
          <p:cNvPicPr>
            <a:picLocks noChangeAspect="1" noChangeArrowheads="1"/>
          </p:cNvPicPr>
          <p:nvPr/>
        </p:nvPicPr>
        <p:blipFill>
          <a:blip r:embed="rId4"/>
          <a:srcRect/>
          <a:stretch>
            <a:fillRect/>
          </a:stretch>
        </p:blipFill>
        <p:spPr bwMode="auto">
          <a:xfrm>
            <a:off x="477838" y="1693863"/>
            <a:ext cx="5221287" cy="5495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标题 1"/>
          <p:cNvSpPr>
            <a:spLocks noGrp="1"/>
          </p:cNvSpPr>
          <p:nvPr>
            <p:ph type="title"/>
          </p:nvPr>
        </p:nvSpPr>
        <p:spPr>
          <a:xfrm>
            <a:off x="1981200" y="-26988"/>
            <a:ext cx="8229600" cy="1143001"/>
          </a:xfrm>
        </p:spPr>
        <p:txBody>
          <a:bodyPr/>
          <a:lstStyle/>
          <a:p>
            <a:pPr eaLnBrk="1" hangingPunct="1"/>
            <a:r>
              <a:rPr lang="en-US" altLang="zh-CN" smtClean="0"/>
              <a:t>QAnswer(</a:t>
            </a:r>
            <a:r>
              <a:rPr lang="zh-CN" altLang="en-US" smtClean="0"/>
              <a:t>趣答</a:t>
            </a:r>
            <a:r>
              <a:rPr lang="en-US" altLang="zh-CN" smtClean="0"/>
              <a:t>)Ver.2.0</a:t>
            </a:r>
            <a:endParaRPr lang="zh-CN" altLang="en-US" smtClean="0"/>
          </a:p>
        </p:txBody>
      </p:sp>
      <p:sp>
        <p:nvSpPr>
          <p:cNvPr id="45058" name="内容占位符 2"/>
          <p:cNvSpPr>
            <a:spLocks noGrp="1"/>
          </p:cNvSpPr>
          <p:nvPr>
            <p:ph idx="1"/>
          </p:nvPr>
        </p:nvSpPr>
        <p:spPr>
          <a:xfrm>
            <a:off x="1981200" y="1270000"/>
            <a:ext cx="8472488" cy="4525963"/>
          </a:xfrm>
        </p:spPr>
        <p:txBody>
          <a:bodyPr/>
          <a:lstStyle/>
          <a:p>
            <a:pPr eaLnBrk="1" hangingPunct="1">
              <a:buFont typeface="Arial" charset="0"/>
              <a:buNone/>
            </a:pPr>
            <a:r>
              <a:rPr lang="en-US" altLang="zh-CN" smtClean="0"/>
              <a:t>Web service: </a:t>
            </a:r>
            <a:r>
              <a:rPr lang="en-US" altLang="zh-CN" b="1" smtClean="0">
                <a:solidFill>
                  <a:srgbClr val="FF0000"/>
                </a:solidFill>
              </a:rPr>
              <a:t>From a toy to a tool</a:t>
            </a:r>
            <a:endParaRPr lang="en-US" altLang="zh-CN" b="1" smtClean="0"/>
          </a:p>
          <a:p>
            <a:pPr eaLnBrk="1" hangingPunct="1"/>
            <a:r>
              <a:rPr lang="en-US" altLang="zh-CN" smtClean="0"/>
              <a:t>Data</a:t>
            </a:r>
            <a:r>
              <a:rPr lang="zh-CN" altLang="en-US" smtClean="0"/>
              <a:t> </a:t>
            </a:r>
            <a:r>
              <a:rPr lang="en-US" altLang="zh-CN" smtClean="0"/>
              <a:t>from cQA portals, encyclopedia, commentary websites, forums, …… </a:t>
            </a:r>
          </a:p>
          <a:p>
            <a:pPr eaLnBrk="1" hangingPunct="1"/>
            <a:r>
              <a:rPr lang="en-US" altLang="zh-CN" smtClean="0"/>
              <a:t>The precision is around 70%</a:t>
            </a:r>
          </a:p>
          <a:p>
            <a:pPr eaLnBrk="1" hangingPunct="1"/>
            <a:r>
              <a:rPr lang="en-US" altLang="zh-CN" smtClean="0"/>
              <a:t>Licensed to </a:t>
            </a:r>
            <a:r>
              <a:rPr lang="zh-CN" altLang="en-US" smtClean="0"/>
              <a:t>科大讯飞</a:t>
            </a:r>
            <a:r>
              <a:rPr lang="en-US" altLang="zh-CN" smtClean="0"/>
              <a:t>, in 2012</a:t>
            </a:r>
            <a:endParaRPr lang="zh-CN" altLang="en-US" smtClean="0"/>
          </a:p>
        </p:txBody>
      </p:sp>
      <p:pic>
        <p:nvPicPr>
          <p:cNvPr id="45059" name="Picture 2"/>
          <p:cNvPicPr>
            <a:picLocks noChangeAspect="1" noChangeArrowheads="1"/>
          </p:cNvPicPr>
          <p:nvPr/>
        </p:nvPicPr>
        <p:blipFill>
          <a:blip r:embed="rId3"/>
          <a:srcRect/>
          <a:stretch>
            <a:fillRect/>
          </a:stretch>
        </p:blipFill>
        <p:spPr bwMode="auto">
          <a:xfrm>
            <a:off x="239713" y="3654425"/>
            <a:ext cx="5953125" cy="5294313"/>
          </a:xfrm>
          <a:prstGeom prst="rect">
            <a:avLst/>
          </a:prstGeom>
          <a:noFill/>
          <a:ln w="9525">
            <a:noFill/>
            <a:miter lim="800000"/>
            <a:headEnd/>
            <a:tailEnd/>
          </a:ln>
        </p:spPr>
      </p:pic>
      <p:pic>
        <p:nvPicPr>
          <p:cNvPr id="45060" name="Picture 4"/>
          <p:cNvPicPr>
            <a:picLocks noChangeAspect="1" noChangeArrowheads="1"/>
          </p:cNvPicPr>
          <p:nvPr/>
        </p:nvPicPr>
        <p:blipFill>
          <a:blip r:embed="rId4"/>
          <a:srcRect/>
          <a:stretch>
            <a:fillRect/>
          </a:stretch>
        </p:blipFill>
        <p:spPr bwMode="auto">
          <a:xfrm>
            <a:off x="6069013" y="3654425"/>
            <a:ext cx="5988050" cy="52943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标题 1"/>
          <p:cNvSpPr>
            <a:spLocks noGrp="1"/>
          </p:cNvSpPr>
          <p:nvPr>
            <p:ph type="title"/>
          </p:nvPr>
        </p:nvSpPr>
        <p:spPr/>
        <p:txBody>
          <a:bodyPr/>
          <a:lstStyle/>
          <a:p>
            <a:pPr eaLnBrk="1" hangingPunct="1"/>
            <a:r>
              <a:rPr kumimoji="1" lang="zh-CN" altLang="en-US" smtClean="0"/>
              <a:t>再转变</a:t>
            </a:r>
          </a:p>
        </p:txBody>
      </p:sp>
      <p:sp>
        <p:nvSpPr>
          <p:cNvPr id="47106" name="内容占位符 2"/>
          <p:cNvSpPr>
            <a:spLocks noGrp="1"/>
          </p:cNvSpPr>
          <p:nvPr>
            <p:ph idx="1"/>
          </p:nvPr>
        </p:nvSpPr>
        <p:spPr/>
        <p:txBody>
          <a:bodyPr/>
          <a:lstStyle/>
          <a:p>
            <a:pPr eaLnBrk="1" hangingPunct="1"/>
            <a:r>
              <a:rPr kumimoji="1" lang="zh-CN" altLang="en-US" smtClean="0"/>
              <a:t>依旧是个玩具</a:t>
            </a:r>
          </a:p>
          <a:p>
            <a:pPr eaLnBrk="1" hangingPunct="1"/>
            <a:r>
              <a:rPr kumimoji="1" lang="zh-CN" altLang="en-US" smtClean="0"/>
              <a:t>如果要做真实的信息服务，需要真正的知识体系支撑</a:t>
            </a:r>
          </a:p>
          <a:p>
            <a:pPr eaLnBrk="1" hangingPunct="1"/>
            <a:endParaRPr kumimoji="1" lang="zh-CN" altLang="en-US" smtClean="0"/>
          </a:p>
          <a:p>
            <a:pPr eaLnBrk="1" hangingPunct="1"/>
            <a:r>
              <a:rPr kumimoji="1" lang="zh-CN" altLang="en-US" smtClean="0"/>
              <a:t>开放域知识图谱研究（</a:t>
            </a:r>
            <a:r>
              <a:rPr kumimoji="1" lang="en-US" altLang="zh-CN" smtClean="0"/>
              <a:t>2011-2013</a:t>
            </a:r>
            <a:r>
              <a:rPr kumimoji="1" lang="zh-CN" altLang="en-US" smtClean="0"/>
              <a:t>）</a:t>
            </a:r>
          </a:p>
          <a:p>
            <a:pPr lvl="1" eaLnBrk="1" hangingPunct="1"/>
            <a:r>
              <a:rPr kumimoji="1" lang="zh-CN" altLang="en-US" smtClean="0"/>
              <a:t>不是大学能够承担的工作</a:t>
            </a:r>
          </a:p>
          <a:p>
            <a:pPr eaLnBrk="1" hangingPunct="1"/>
            <a:endParaRPr kumimoji="1" lang="zh-CN" altLang="en-US" smtClean="0"/>
          </a:p>
          <a:p>
            <a:pPr eaLnBrk="1" hangingPunct="1"/>
            <a:r>
              <a:rPr kumimoji="1" lang="zh-CN" altLang="en-US" smtClean="0"/>
              <a:t>集中于垂直领域人机交互</a:t>
            </a:r>
            <a:r>
              <a:rPr kumimoji="1" lang="en-US" altLang="zh-CN" smtClean="0"/>
              <a:t>/</a:t>
            </a:r>
            <a:r>
              <a:rPr kumimoji="1" lang="zh-CN" altLang="en-US" smtClean="0"/>
              <a:t>信息服务系统（</a:t>
            </a:r>
            <a:r>
              <a:rPr kumimoji="1" lang="en-US" altLang="zh-CN" smtClean="0"/>
              <a:t>2013-</a:t>
            </a:r>
            <a:r>
              <a:rPr kumimoji="1" lang="zh-CN" altLang="en-US" smtClean="0"/>
              <a:t>至今）</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3"/>
          <a:srcRect/>
          <a:stretch>
            <a:fillRect/>
          </a:stretch>
        </p:blipFill>
        <p:spPr bwMode="auto">
          <a:xfrm>
            <a:off x="631825" y="1676400"/>
            <a:ext cx="1301750" cy="1301750"/>
          </a:xfrm>
          <a:prstGeom prst="rect">
            <a:avLst/>
          </a:prstGeom>
          <a:noFill/>
          <a:ln w="9525">
            <a:noFill/>
            <a:miter lim="800000"/>
            <a:headEnd/>
            <a:tailEnd/>
          </a:ln>
        </p:spPr>
      </p:pic>
      <p:pic>
        <p:nvPicPr>
          <p:cNvPr id="21" name="图片 20"/>
          <p:cNvPicPr>
            <a:picLocks noChangeAspect="1"/>
          </p:cNvPicPr>
          <p:nvPr/>
        </p:nvPicPr>
        <p:blipFill>
          <a:blip r:embed="rId4"/>
          <a:srcRect/>
          <a:stretch>
            <a:fillRect/>
          </a:stretch>
        </p:blipFill>
        <p:spPr bwMode="auto">
          <a:xfrm>
            <a:off x="10415588" y="1758950"/>
            <a:ext cx="1306512" cy="1571625"/>
          </a:xfrm>
          <a:prstGeom prst="rect">
            <a:avLst/>
          </a:prstGeom>
          <a:noFill/>
          <a:ln w="9525">
            <a:noFill/>
            <a:miter lim="800000"/>
            <a:headEnd/>
            <a:tailEnd/>
          </a:ln>
        </p:spPr>
      </p:pic>
      <p:pic>
        <p:nvPicPr>
          <p:cNvPr id="48131" name="Picture 4" descr="http://logo.chuangyimao.com/uploads/logo/20141223/14122303043291400e461a.jpg"/>
          <p:cNvPicPr>
            <a:picLocks noChangeAspect="1" noChangeArrowheads="1"/>
          </p:cNvPicPr>
          <p:nvPr/>
        </p:nvPicPr>
        <p:blipFill>
          <a:blip r:embed="rId5"/>
          <a:srcRect/>
          <a:stretch>
            <a:fillRect/>
          </a:stretch>
        </p:blipFill>
        <p:spPr bwMode="auto">
          <a:xfrm>
            <a:off x="2995613" y="1611313"/>
            <a:ext cx="1100137" cy="901700"/>
          </a:xfrm>
          <a:prstGeom prst="rect">
            <a:avLst/>
          </a:prstGeom>
          <a:noFill/>
          <a:ln w="9525">
            <a:noFill/>
            <a:miter lim="800000"/>
            <a:headEnd/>
            <a:tailEnd/>
          </a:ln>
        </p:spPr>
      </p:pic>
      <p:sp>
        <p:nvSpPr>
          <p:cNvPr id="7" name="灯片编号占位符 6"/>
          <p:cNvSpPr>
            <a:spLocks noGrp="1"/>
          </p:cNvSpPr>
          <p:nvPr>
            <p:ph type="sldNum" sz="quarter" idx="12"/>
          </p:nvPr>
        </p:nvSpPr>
        <p:spPr/>
        <p:txBody>
          <a:bodyPr/>
          <a:lstStyle/>
          <a:p>
            <a:pPr>
              <a:defRPr/>
            </a:pPr>
            <a:fld id="{4F0B7466-D839-4AEF-8FE5-E8392FFE860B}" type="slidenum">
              <a:rPr lang="zh-CN" altLang="en-US"/>
              <a:pPr>
                <a:defRPr/>
              </a:pPr>
              <a:t>21</a:t>
            </a:fld>
            <a:endParaRPr lang="zh-CN" altLang="en-US"/>
          </a:p>
        </p:txBody>
      </p:sp>
      <p:pic>
        <p:nvPicPr>
          <p:cNvPr id="48133" name="Picture 2" descr="http://img01.taopic.com/160315/235106-16031511555716.jpg"/>
          <p:cNvPicPr>
            <a:picLocks noChangeAspect="1" noChangeArrowheads="1"/>
          </p:cNvPicPr>
          <p:nvPr/>
        </p:nvPicPr>
        <p:blipFill>
          <a:blip r:embed="rId6"/>
          <a:srcRect/>
          <a:stretch>
            <a:fillRect/>
          </a:stretch>
        </p:blipFill>
        <p:spPr bwMode="auto">
          <a:xfrm>
            <a:off x="2908300" y="3006725"/>
            <a:ext cx="1570038" cy="1885950"/>
          </a:xfrm>
          <a:prstGeom prst="rect">
            <a:avLst/>
          </a:prstGeom>
          <a:noFill/>
          <a:ln w="9525">
            <a:noFill/>
            <a:miter lim="800000"/>
            <a:headEnd/>
            <a:tailEnd/>
          </a:ln>
        </p:spPr>
      </p:pic>
      <p:sp>
        <p:nvSpPr>
          <p:cNvPr id="8" name="椭圆形标注 7"/>
          <p:cNvSpPr/>
          <p:nvPr/>
        </p:nvSpPr>
        <p:spPr>
          <a:xfrm>
            <a:off x="1790700" y="2243138"/>
            <a:ext cx="965200" cy="498475"/>
          </a:xfrm>
          <a:prstGeom prst="wedgeEllipseCallout">
            <a:avLst>
              <a:gd name="adj1" fmla="val -70353"/>
              <a:gd name="adj2" fmla="val -719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fontAlgn="auto">
              <a:spcBef>
                <a:spcPts val="0"/>
              </a:spcBef>
              <a:spcAft>
                <a:spcPts val="0"/>
              </a:spcAft>
              <a:defRPr/>
            </a:pPr>
            <a:r>
              <a:rPr lang="zh-CN" altLang="en-US" sz="900" dirty="0">
                <a:solidFill>
                  <a:schemeClr val="tx1"/>
                </a:solidFill>
              </a:rPr>
              <a:t>后天聚餐</a:t>
            </a:r>
            <a:endParaRPr lang="en-US" altLang="zh-CN" sz="900" dirty="0">
              <a:solidFill>
                <a:schemeClr val="tx1"/>
              </a:solidFill>
            </a:endParaRPr>
          </a:p>
          <a:p>
            <a:pPr algn="ctr" fontAlgn="auto">
              <a:spcBef>
                <a:spcPts val="0"/>
              </a:spcBef>
              <a:spcAft>
                <a:spcPts val="0"/>
              </a:spcAft>
              <a:defRPr/>
            </a:pPr>
            <a:r>
              <a:rPr lang="en-US" altLang="zh-CN" sz="900" dirty="0">
                <a:solidFill>
                  <a:schemeClr val="tx1"/>
                </a:solidFill>
              </a:rPr>
              <a:t>8</a:t>
            </a:r>
            <a:r>
              <a:rPr lang="zh-CN" altLang="en-US" sz="900" dirty="0">
                <a:solidFill>
                  <a:schemeClr val="tx1"/>
                </a:solidFill>
              </a:rPr>
              <a:t>人，爱吃辣的</a:t>
            </a:r>
            <a:endParaRPr lang="en-US" altLang="zh-CN" sz="900" dirty="0">
              <a:solidFill>
                <a:schemeClr val="tx1"/>
              </a:solidFill>
            </a:endParaRPr>
          </a:p>
          <a:p>
            <a:pPr algn="ctr" fontAlgn="auto">
              <a:spcBef>
                <a:spcPts val="0"/>
              </a:spcBef>
              <a:spcAft>
                <a:spcPts val="0"/>
              </a:spcAft>
              <a:defRPr/>
            </a:pPr>
            <a:r>
              <a:rPr lang="zh-CN" altLang="en-US" sz="900" dirty="0">
                <a:solidFill>
                  <a:schemeClr val="tx1"/>
                </a:solidFill>
              </a:rPr>
              <a:t>预算</a:t>
            </a:r>
            <a:r>
              <a:rPr lang="en-US" altLang="zh-CN" sz="900" dirty="0">
                <a:solidFill>
                  <a:schemeClr val="tx1"/>
                </a:solidFill>
              </a:rPr>
              <a:t>600</a:t>
            </a:r>
            <a:r>
              <a:rPr lang="zh-CN" altLang="en-US" sz="900" dirty="0">
                <a:solidFill>
                  <a:schemeClr val="tx1"/>
                </a:solidFill>
              </a:rPr>
              <a:t>元</a:t>
            </a:r>
          </a:p>
        </p:txBody>
      </p:sp>
      <p:sp>
        <p:nvSpPr>
          <p:cNvPr id="38" name="椭圆形标注 37"/>
          <p:cNvSpPr/>
          <p:nvPr/>
        </p:nvSpPr>
        <p:spPr>
          <a:xfrm>
            <a:off x="1654175" y="2860675"/>
            <a:ext cx="1182688" cy="525463"/>
          </a:xfrm>
          <a:prstGeom prst="wedgeEllipseCallout">
            <a:avLst>
              <a:gd name="adj1" fmla="val 43027"/>
              <a:gd name="adj2" fmla="val 6281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fontAlgn="auto">
              <a:spcBef>
                <a:spcPts val="0"/>
              </a:spcBef>
              <a:spcAft>
                <a:spcPts val="0"/>
              </a:spcAft>
              <a:defRPr/>
            </a:pPr>
            <a:r>
              <a:rPr lang="zh-CN" altLang="en-US" sz="900" dirty="0">
                <a:solidFill>
                  <a:schemeClr val="tx1"/>
                </a:solidFill>
              </a:rPr>
              <a:t>这份食谱如何？</a:t>
            </a:r>
            <a:endParaRPr lang="en-US" altLang="zh-CN" sz="900" dirty="0">
              <a:solidFill>
                <a:schemeClr val="tx1"/>
              </a:solidFill>
            </a:endParaRPr>
          </a:p>
          <a:p>
            <a:pPr algn="ctr" fontAlgn="auto">
              <a:spcBef>
                <a:spcPts val="0"/>
              </a:spcBef>
              <a:spcAft>
                <a:spcPts val="0"/>
              </a:spcAft>
              <a:defRPr/>
            </a:pPr>
            <a:r>
              <a:rPr lang="zh-CN" altLang="en-US" sz="900" dirty="0">
                <a:solidFill>
                  <a:schemeClr val="tx1"/>
                </a:solidFill>
              </a:rPr>
              <a:t>冬天吃清炖羊肉更</a:t>
            </a:r>
            <a:endParaRPr lang="en-US" altLang="zh-CN" sz="900" dirty="0">
              <a:solidFill>
                <a:schemeClr val="tx1"/>
              </a:solidFill>
            </a:endParaRPr>
          </a:p>
          <a:p>
            <a:pPr algn="ctr" fontAlgn="auto">
              <a:spcBef>
                <a:spcPts val="0"/>
              </a:spcBef>
              <a:spcAft>
                <a:spcPts val="0"/>
              </a:spcAft>
              <a:defRPr/>
            </a:pPr>
            <a:r>
              <a:rPr lang="zh-CN" altLang="en-US" sz="900" dirty="0">
                <a:solidFill>
                  <a:schemeClr val="tx1"/>
                </a:solidFill>
              </a:rPr>
              <a:t>加健康噢！</a:t>
            </a:r>
          </a:p>
        </p:txBody>
      </p:sp>
      <p:sp>
        <p:nvSpPr>
          <p:cNvPr id="39" name="椭圆形标注 38"/>
          <p:cNvSpPr/>
          <p:nvPr/>
        </p:nvSpPr>
        <p:spPr>
          <a:xfrm>
            <a:off x="965200" y="3411538"/>
            <a:ext cx="1125538" cy="503237"/>
          </a:xfrm>
          <a:prstGeom prst="wedgeEllipseCallout">
            <a:avLst>
              <a:gd name="adj1" fmla="val -24961"/>
              <a:gd name="adj2" fmla="val -137093"/>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fontAlgn="auto">
              <a:spcBef>
                <a:spcPts val="0"/>
              </a:spcBef>
              <a:spcAft>
                <a:spcPts val="0"/>
              </a:spcAft>
              <a:defRPr/>
            </a:pPr>
            <a:r>
              <a:rPr lang="zh-CN" altLang="en-US" sz="900" dirty="0">
                <a:solidFill>
                  <a:schemeClr val="tx1"/>
                </a:solidFill>
              </a:rPr>
              <a:t>嗯不错！</a:t>
            </a:r>
            <a:endParaRPr lang="en-US" altLang="zh-CN" sz="900" dirty="0">
              <a:solidFill>
                <a:schemeClr val="tx1"/>
              </a:solidFill>
            </a:endParaRPr>
          </a:p>
          <a:p>
            <a:pPr algn="ctr" fontAlgn="auto">
              <a:spcBef>
                <a:spcPts val="0"/>
              </a:spcBef>
              <a:spcAft>
                <a:spcPts val="0"/>
              </a:spcAft>
              <a:defRPr/>
            </a:pPr>
            <a:r>
              <a:rPr lang="zh-CN" altLang="en-US" sz="900" dirty="0">
                <a:solidFill>
                  <a:schemeClr val="tx1"/>
                </a:solidFill>
              </a:rPr>
              <a:t>我丈夫不爱吃蕨根粉</a:t>
            </a:r>
            <a:endParaRPr lang="en-US" altLang="zh-CN" sz="900" dirty="0">
              <a:solidFill>
                <a:schemeClr val="tx1"/>
              </a:solidFill>
            </a:endParaRPr>
          </a:p>
          <a:p>
            <a:pPr algn="ctr" fontAlgn="auto">
              <a:spcBef>
                <a:spcPts val="0"/>
              </a:spcBef>
              <a:spcAft>
                <a:spcPts val="0"/>
              </a:spcAft>
              <a:defRPr/>
            </a:pPr>
            <a:r>
              <a:rPr lang="zh-CN" altLang="en-US" sz="900" dirty="0">
                <a:solidFill>
                  <a:schemeClr val="tx1"/>
                </a:solidFill>
              </a:rPr>
              <a:t>帮我换个凉菜吧</a:t>
            </a:r>
          </a:p>
        </p:txBody>
      </p:sp>
      <p:sp>
        <p:nvSpPr>
          <p:cNvPr id="40" name="椭圆形标注 39"/>
          <p:cNvSpPr/>
          <p:nvPr/>
        </p:nvSpPr>
        <p:spPr>
          <a:xfrm>
            <a:off x="1739900" y="3914775"/>
            <a:ext cx="1096963" cy="576263"/>
          </a:xfrm>
          <a:prstGeom prst="wedgeEllipseCallout">
            <a:avLst>
              <a:gd name="adj1" fmla="val 74140"/>
              <a:gd name="adj2" fmla="val -2358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fontAlgn="auto">
              <a:spcBef>
                <a:spcPts val="0"/>
              </a:spcBef>
              <a:spcAft>
                <a:spcPts val="0"/>
              </a:spcAft>
              <a:defRPr/>
            </a:pPr>
            <a:r>
              <a:rPr lang="zh-CN" altLang="en-US" sz="900" dirty="0">
                <a:solidFill>
                  <a:schemeClr val="tx1"/>
                </a:solidFill>
              </a:rPr>
              <a:t>换成大拌菜了</a:t>
            </a:r>
            <a:endParaRPr lang="en-US" altLang="zh-CN" sz="900" dirty="0">
              <a:solidFill>
                <a:schemeClr val="tx1"/>
              </a:solidFill>
            </a:endParaRPr>
          </a:p>
          <a:p>
            <a:pPr algn="ctr" fontAlgn="auto">
              <a:spcBef>
                <a:spcPts val="0"/>
              </a:spcBef>
              <a:spcAft>
                <a:spcPts val="0"/>
              </a:spcAft>
              <a:defRPr/>
            </a:pPr>
            <a:r>
              <a:rPr lang="zh-CN" altLang="en-US" sz="900" dirty="0">
                <a:solidFill>
                  <a:schemeClr val="tx1"/>
                </a:solidFill>
              </a:rPr>
              <a:t>还有别的要求吗？</a:t>
            </a:r>
            <a:endParaRPr lang="en-US" altLang="zh-CN" sz="900" dirty="0">
              <a:solidFill>
                <a:schemeClr val="tx1"/>
              </a:solidFill>
            </a:endParaRPr>
          </a:p>
          <a:p>
            <a:pPr algn="ctr" fontAlgn="auto">
              <a:spcBef>
                <a:spcPts val="0"/>
              </a:spcBef>
              <a:spcAft>
                <a:spcPts val="0"/>
              </a:spcAft>
              <a:defRPr/>
            </a:pPr>
            <a:r>
              <a:rPr lang="zh-CN" altLang="en-US" sz="900" dirty="0">
                <a:solidFill>
                  <a:schemeClr val="tx1"/>
                </a:solidFill>
              </a:rPr>
              <a:t>有什么忌口？</a:t>
            </a:r>
          </a:p>
        </p:txBody>
      </p:sp>
      <p:sp>
        <p:nvSpPr>
          <p:cNvPr id="41" name="椭圆形标注 40"/>
          <p:cNvSpPr/>
          <p:nvPr/>
        </p:nvSpPr>
        <p:spPr>
          <a:xfrm>
            <a:off x="1060450" y="4457700"/>
            <a:ext cx="839788" cy="417513"/>
          </a:xfrm>
          <a:prstGeom prst="wedgeEllipseCallout">
            <a:avLst>
              <a:gd name="adj1" fmla="val -21240"/>
              <a:gd name="adj2" fmla="val -169346"/>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fontAlgn="auto">
              <a:spcBef>
                <a:spcPts val="0"/>
              </a:spcBef>
              <a:spcAft>
                <a:spcPts val="0"/>
              </a:spcAft>
              <a:defRPr/>
            </a:pPr>
            <a:r>
              <a:rPr lang="zh-CN" altLang="en-US" sz="900" dirty="0">
                <a:solidFill>
                  <a:schemeClr val="tx1"/>
                </a:solidFill>
              </a:rPr>
              <a:t>很好！</a:t>
            </a:r>
            <a:endParaRPr lang="en-US" altLang="zh-CN" sz="900" dirty="0">
              <a:solidFill>
                <a:schemeClr val="tx1"/>
              </a:solidFill>
            </a:endParaRPr>
          </a:p>
          <a:p>
            <a:pPr algn="ctr" fontAlgn="auto">
              <a:spcBef>
                <a:spcPts val="0"/>
              </a:spcBef>
              <a:spcAft>
                <a:spcPts val="0"/>
              </a:spcAft>
              <a:defRPr/>
            </a:pPr>
            <a:r>
              <a:rPr lang="zh-CN" altLang="en-US" sz="900" dirty="0">
                <a:solidFill>
                  <a:schemeClr val="tx1"/>
                </a:solidFill>
              </a:rPr>
              <a:t>就是它啦！</a:t>
            </a:r>
          </a:p>
        </p:txBody>
      </p:sp>
      <p:graphicFrame>
        <p:nvGraphicFramePr>
          <p:cNvPr id="14" name="图示 13"/>
          <p:cNvGraphicFramePr/>
          <p:nvPr/>
        </p:nvGraphicFramePr>
        <p:xfrm>
          <a:off x="1061064" y="4990310"/>
          <a:ext cx="9926976" cy="13667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43" name="TextBox 10"/>
          <p:cNvSpPr txBox="1"/>
          <p:nvPr/>
        </p:nvSpPr>
        <p:spPr>
          <a:xfrm>
            <a:off x="4760913" y="3216275"/>
            <a:ext cx="1465262" cy="1454150"/>
          </a:xfrm>
          <a:prstGeom prst="rect">
            <a:avLst/>
          </a:prstGeom>
          <a:solidFill>
            <a:schemeClr val="accent1">
              <a:lumMod val="60000"/>
              <a:lumOff val="40000"/>
            </a:schemeClr>
          </a:solidFill>
        </p:spPr>
        <p:txBody>
          <a:bodyPr>
            <a:spAutoFit/>
          </a:bodyPr>
          <a:lstStyle/>
          <a:p>
            <a:pPr algn="ctr" fontAlgn="auto">
              <a:spcBef>
                <a:spcPts val="0"/>
              </a:spcBef>
              <a:spcAft>
                <a:spcPts val="0"/>
              </a:spcAft>
              <a:defRPr/>
            </a:pPr>
            <a:r>
              <a:rPr lang="zh-CN" altLang="en-US" sz="1500" dirty="0">
                <a:latin typeface="+mn-lt"/>
                <a:ea typeface="+mn-ea"/>
              </a:rPr>
              <a:t>聚餐食谱</a:t>
            </a:r>
            <a:endParaRPr lang="en-US" altLang="zh-CN" sz="1500" dirty="0">
              <a:latin typeface="+mn-lt"/>
              <a:ea typeface="+mn-ea"/>
            </a:endParaRPr>
          </a:p>
          <a:p>
            <a:pPr marL="214313" indent="-214313" fontAlgn="auto">
              <a:spcBef>
                <a:spcPts val="0"/>
              </a:spcBef>
              <a:spcAft>
                <a:spcPts val="0"/>
              </a:spcAft>
              <a:buFont typeface="Arial" pitchFamily="34" charset="0"/>
              <a:buChar char="•"/>
              <a:defRPr/>
            </a:pPr>
            <a:r>
              <a:rPr lang="zh-CN" altLang="en-US" sz="1050" dirty="0">
                <a:latin typeface="+mn-lt"/>
                <a:ea typeface="+mn-ea"/>
              </a:rPr>
              <a:t>凉拌蕨根粉</a:t>
            </a:r>
            <a:endParaRPr lang="en-US" altLang="zh-CN" sz="1050" dirty="0">
              <a:latin typeface="+mn-lt"/>
              <a:ea typeface="+mn-ea"/>
            </a:endParaRPr>
          </a:p>
          <a:p>
            <a:pPr marL="214313" indent="-214313" fontAlgn="auto">
              <a:spcBef>
                <a:spcPts val="0"/>
              </a:spcBef>
              <a:spcAft>
                <a:spcPts val="0"/>
              </a:spcAft>
              <a:buFont typeface="Arial" pitchFamily="34" charset="0"/>
              <a:buChar char="•"/>
              <a:defRPr/>
            </a:pPr>
            <a:r>
              <a:rPr lang="zh-CN" altLang="en-US" sz="1050" dirty="0">
                <a:latin typeface="+mn-lt"/>
                <a:ea typeface="+mn-ea"/>
              </a:rPr>
              <a:t>五香牛肉</a:t>
            </a:r>
            <a:endParaRPr lang="en-US" altLang="zh-CN" sz="1050" dirty="0">
              <a:latin typeface="+mn-lt"/>
              <a:ea typeface="+mn-ea"/>
            </a:endParaRPr>
          </a:p>
          <a:p>
            <a:pPr marL="214313" indent="-214313" fontAlgn="auto">
              <a:spcBef>
                <a:spcPts val="0"/>
              </a:spcBef>
              <a:spcAft>
                <a:spcPts val="0"/>
              </a:spcAft>
              <a:buFont typeface="Arial" pitchFamily="34" charset="0"/>
              <a:buChar char="•"/>
              <a:defRPr/>
            </a:pPr>
            <a:r>
              <a:rPr lang="zh-CN" altLang="en-US" sz="1050" dirty="0">
                <a:latin typeface="+mn-lt"/>
                <a:ea typeface="+mn-ea"/>
              </a:rPr>
              <a:t>水煮鱼片</a:t>
            </a:r>
            <a:endParaRPr lang="en-US" altLang="zh-CN" sz="1050" dirty="0">
              <a:latin typeface="+mn-lt"/>
              <a:ea typeface="+mn-ea"/>
            </a:endParaRPr>
          </a:p>
          <a:p>
            <a:pPr marL="214313" indent="-214313" fontAlgn="auto">
              <a:spcBef>
                <a:spcPts val="0"/>
              </a:spcBef>
              <a:spcAft>
                <a:spcPts val="0"/>
              </a:spcAft>
              <a:buFont typeface="Arial" pitchFamily="34" charset="0"/>
              <a:buChar char="•"/>
              <a:defRPr/>
            </a:pPr>
            <a:r>
              <a:rPr lang="zh-CN" altLang="en-US" sz="1050" dirty="0">
                <a:latin typeface="+mn-lt"/>
                <a:ea typeface="+mn-ea"/>
              </a:rPr>
              <a:t>清炖羊肉</a:t>
            </a:r>
            <a:endParaRPr lang="en-US" altLang="zh-CN" sz="1050" dirty="0">
              <a:latin typeface="+mn-lt"/>
              <a:ea typeface="+mn-ea"/>
            </a:endParaRPr>
          </a:p>
          <a:p>
            <a:pPr marL="214313" indent="-214313" fontAlgn="auto">
              <a:spcBef>
                <a:spcPts val="0"/>
              </a:spcBef>
              <a:spcAft>
                <a:spcPts val="0"/>
              </a:spcAft>
              <a:buFont typeface="Arial" pitchFamily="34" charset="0"/>
              <a:buChar char="•"/>
              <a:defRPr/>
            </a:pPr>
            <a:r>
              <a:rPr lang="zh-CN" altLang="en-US" sz="1050" dirty="0">
                <a:latin typeface="+mn-lt"/>
                <a:ea typeface="+mn-ea"/>
              </a:rPr>
              <a:t>干锅杏鲍菇</a:t>
            </a:r>
            <a:endParaRPr lang="en-US" altLang="zh-CN" sz="1050" dirty="0">
              <a:latin typeface="+mn-lt"/>
              <a:ea typeface="+mn-ea"/>
            </a:endParaRPr>
          </a:p>
          <a:p>
            <a:pPr marL="214313" indent="-214313" fontAlgn="auto">
              <a:spcBef>
                <a:spcPts val="0"/>
              </a:spcBef>
              <a:spcAft>
                <a:spcPts val="0"/>
              </a:spcAft>
              <a:buFont typeface="Arial" pitchFamily="34" charset="0"/>
              <a:buChar char="•"/>
              <a:defRPr/>
            </a:pPr>
            <a:r>
              <a:rPr lang="zh-CN" altLang="en-US" sz="1050" dirty="0">
                <a:latin typeface="+mn-lt"/>
                <a:ea typeface="+mn-ea"/>
              </a:rPr>
              <a:t>蒜蓉西兰花</a:t>
            </a:r>
            <a:endParaRPr lang="en-US" altLang="zh-CN" sz="1050" dirty="0">
              <a:latin typeface="+mn-lt"/>
              <a:ea typeface="+mn-ea"/>
            </a:endParaRPr>
          </a:p>
          <a:p>
            <a:pPr marL="214313" indent="-214313" fontAlgn="auto">
              <a:spcBef>
                <a:spcPts val="0"/>
              </a:spcBef>
              <a:spcAft>
                <a:spcPts val="0"/>
              </a:spcAft>
              <a:buFont typeface="Arial" pitchFamily="34" charset="0"/>
              <a:buChar char="•"/>
              <a:defRPr/>
            </a:pPr>
            <a:r>
              <a:rPr lang="zh-CN" altLang="en-US" sz="1050" dirty="0">
                <a:latin typeface="+mn-lt"/>
                <a:ea typeface="+mn-ea"/>
              </a:rPr>
              <a:t>酸辣汤</a:t>
            </a:r>
            <a:endParaRPr lang="en-US" altLang="zh-CN" sz="1050" dirty="0">
              <a:latin typeface="+mn-lt"/>
              <a:ea typeface="+mn-ea"/>
            </a:endParaRPr>
          </a:p>
        </p:txBody>
      </p:sp>
      <p:sp>
        <p:nvSpPr>
          <p:cNvPr id="16" name="单圆角矩形 15"/>
          <p:cNvSpPr/>
          <p:nvPr/>
        </p:nvSpPr>
        <p:spPr>
          <a:xfrm>
            <a:off x="6403975" y="2533650"/>
            <a:ext cx="1444625" cy="796925"/>
          </a:xfrm>
          <a:prstGeom prst="round1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zh-CN" altLang="en-US" sz="1050" dirty="0"/>
              <a:t>优鲜网：</a:t>
            </a:r>
            <a:endParaRPr lang="en-US" altLang="zh-CN" sz="1050" dirty="0"/>
          </a:p>
          <a:p>
            <a:pPr fontAlgn="auto">
              <a:spcBef>
                <a:spcPts val="0"/>
              </a:spcBef>
              <a:spcAft>
                <a:spcPts val="0"/>
              </a:spcAft>
              <a:defRPr/>
            </a:pPr>
            <a:r>
              <a:rPr lang="zh-CN" altLang="en-US" sz="900" dirty="0"/>
              <a:t>牛腩肉：</a:t>
            </a:r>
            <a:r>
              <a:rPr lang="en-US" altLang="zh-CN" sz="900" dirty="0"/>
              <a:t>38</a:t>
            </a:r>
            <a:r>
              <a:rPr lang="zh-CN" altLang="en-US" sz="900" dirty="0"/>
              <a:t>元</a:t>
            </a:r>
            <a:r>
              <a:rPr lang="en-US" altLang="zh-CN" sz="900" dirty="0"/>
              <a:t>/600g</a:t>
            </a:r>
          </a:p>
          <a:p>
            <a:pPr fontAlgn="auto">
              <a:spcBef>
                <a:spcPts val="0"/>
              </a:spcBef>
              <a:spcAft>
                <a:spcPts val="0"/>
              </a:spcAft>
              <a:defRPr/>
            </a:pPr>
            <a:r>
              <a:rPr lang="zh-CN" altLang="en-US" sz="900" dirty="0"/>
              <a:t>草鱼肉片：</a:t>
            </a:r>
            <a:r>
              <a:rPr lang="en-US" altLang="zh-CN" sz="900" dirty="0"/>
              <a:t>12</a:t>
            </a:r>
            <a:r>
              <a:rPr lang="zh-CN" altLang="en-US" sz="900" dirty="0"/>
              <a:t>元</a:t>
            </a:r>
            <a:r>
              <a:rPr lang="en-US" altLang="zh-CN" sz="900" dirty="0"/>
              <a:t>/300g</a:t>
            </a:r>
          </a:p>
          <a:p>
            <a:pPr fontAlgn="auto">
              <a:spcBef>
                <a:spcPts val="0"/>
              </a:spcBef>
              <a:spcAft>
                <a:spcPts val="0"/>
              </a:spcAft>
              <a:defRPr/>
            </a:pPr>
            <a:r>
              <a:rPr lang="zh-CN" altLang="en-US" sz="900" dirty="0"/>
              <a:t>羊腿肉片：</a:t>
            </a:r>
            <a:r>
              <a:rPr lang="en-US" altLang="zh-CN" sz="900" dirty="0"/>
              <a:t>33</a:t>
            </a:r>
            <a:r>
              <a:rPr lang="zh-CN" altLang="en-US" sz="900" dirty="0"/>
              <a:t>元</a:t>
            </a:r>
            <a:r>
              <a:rPr lang="en-US" altLang="zh-CN" sz="900" dirty="0"/>
              <a:t>/500g</a:t>
            </a:r>
          </a:p>
          <a:p>
            <a:pPr algn="ctr" fontAlgn="auto">
              <a:spcBef>
                <a:spcPts val="0"/>
              </a:spcBef>
              <a:spcAft>
                <a:spcPts val="0"/>
              </a:spcAft>
              <a:defRPr/>
            </a:pPr>
            <a:r>
              <a:rPr lang="en-US" altLang="zh-CN" sz="1050" dirty="0"/>
              <a:t> </a:t>
            </a:r>
            <a:r>
              <a:rPr lang="zh-CN" altLang="en-US" sz="1050" b="1" u="sng" dirty="0"/>
              <a:t>一键下单</a:t>
            </a:r>
          </a:p>
        </p:txBody>
      </p:sp>
      <p:sp>
        <p:nvSpPr>
          <p:cNvPr id="46" name="单圆角矩形 45"/>
          <p:cNvSpPr/>
          <p:nvPr/>
        </p:nvSpPr>
        <p:spPr>
          <a:xfrm>
            <a:off x="6403975" y="3452813"/>
            <a:ext cx="1444625" cy="796925"/>
          </a:xfrm>
          <a:prstGeom prst="round1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zh-CN" altLang="en-US" sz="1050" dirty="0"/>
              <a:t>生鲜网：</a:t>
            </a:r>
            <a:endParaRPr lang="en-US" altLang="zh-CN" sz="1050" dirty="0"/>
          </a:p>
          <a:p>
            <a:pPr fontAlgn="auto">
              <a:spcBef>
                <a:spcPts val="0"/>
              </a:spcBef>
              <a:spcAft>
                <a:spcPts val="0"/>
              </a:spcAft>
              <a:defRPr/>
            </a:pPr>
            <a:r>
              <a:rPr lang="zh-CN" altLang="en-US" sz="900" dirty="0"/>
              <a:t>牛腩肉：</a:t>
            </a:r>
            <a:r>
              <a:rPr lang="en-US" altLang="zh-CN" sz="900" dirty="0"/>
              <a:t>32</a:t>
            </a:r>
            <a:r>
              <a:rPr lang="zh-CN" altLang="en-US" sz="900" dirty="0"/>
              <a:t>元</a:t>
            </a:r>
            <a:r>
              <a:rPr lang="en-US" altLang="zh-CN" sz="900" dirty="0"/>
              <a:t>/550g</a:t>
            </a:r>
          </a:p>
          <a:p>
            <a:pPr fontAlgn="auto">
              <a:spcBef>
                <a:spcPts val="0"/>
              </a:spcBef>
              <a:spcAft>
                <a:spcPts val="0"/>
              </a:spcAft>
              <a:defRPr/>
            </a:pPr>
            <a:r>
              <a:rPr lang="zh-CN" altLang="en-US" sz="900" dirty="0"/>
              <a:t>草鱼肉片：</a:t>
            </a:r>
            <a:r>
              <a:rPr lang="en-US" altLang="zh-CN" sz="900" dirty="0"/>
              <a:t>15</a:t>
            </a:r>
            <a:r>
              <a:rPr lang="zh-CN" altLang="en-US" sz="900" dirty="0"/>
              <a:t>元</a:t>
            </a:r>
            <a:r>
              <a:rPr lang="en-US" altLang="zh-CN" sz="900" dirty="0"/>
              <a:t>/350g</a:t>
            </a:r>
          </a:p>
          <a:p>
            <a:pPr fontAlgn="auto">
              <a:spcBef>
                <a:spcPts val="0"/>
              </a:spcBef>
              <a:spcAft>
                <a:spcPts val="0"/>
              </a:spcAft>
              <a:defRPr/>
            </a:pPr>
            <a:r>
              <a:rPr lang="zh-CN" altLang="en-US" sz="900" dirty="0"/>
              <a:t>羊腿肉片：</a:t>
            </a:r>
            <a:r>
              <a:rPr lang="en-US" altLang="zh-CN" sz="900" dirty="0"/>
              <a:t>32</a:t>
            </a:r>
            <a:r>
              <a:rPr lang="zh-CN" altLang="en-US" sz="900" dirty="0"/>
              <a:t>元</a:t>
            </a:r>
            <a:r>
              <a:rPr lang="en-US" altLang="zh-CN" sz="900" dirty="0"/>
              <a:t>/500g</a:t>
            </a:r>
          </a:p>
          <a:p>
            <a:pPr algn="ctr" fontAlgn="auto">
              <a:spcBef>
                <a:spcPts val="0"/>
              </a:spcBef>
              <a:spcAft>
                <a:spcPts val="0"/>
              </a:spcAft>
              <a:defRPr/>
            </a:pPr>
            <a:r>
              <a:rPr lang="en-US" altLang="zh-CN" sz="1050" dirty="0"/>
              <a:t> </a:t>
            </a:r>
            <a:r>
              <a:rPr lang="zh-CN" altLang="en-US" sz="1050" b="1" u="sng" dirty="0"/>
              <a:t>一键下单</a:t>
            </a:r>
          </a:p>
        </p:txBody>
      </p:sp>
      <p:sp>
        <p:nvSpPr>
          <p:cNvPr id="47" name="椭圆形标注 46"/>
          <p:cNvSpPr/>
          <p:nvPr/>
        </p:nvSpPr>
        <p:spPr>
          <a:xfrm>
            <a:off x="4643438" y="1492250"/>
            <a:ext cx="2159000" cy="1104900"/>
          </a:xfrm>
          <a:prstGeom prst="wedgeEllipseCallout">
            <a:avLst>
              <a:gd name="adj1" fmla="val 48881"/>
              <a:gd name="adj2" fmla="val -87917"/>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fontAlgn="auto">
              <a:spcBef>
                <a:spcPts val="0"/>
              </a:spcBef>
              <a:spcAft>
                <a:spcPts val="0"/>
              </a:spcAft>
              <a:defRPr/>
            </a:pPr>
            <a:r>
              <a:rPr lang="zh-CN" altLang="en-US" sz="900" dirty="0">
                <a:solidFill>
                  <a:schemeClr val="tx1"/>
                </a:solidFill>
              </a:rPr>
              <a:t>冰箱里有西蓝花，还需购买牛肉。</a:t>
            </a:r>
            <a:endParaRPr lang="en-US" altLang="zh-CN" sz="900" dirty="0">
              <a:solidFill>
                <a:schemeClr val="tx1"/>
              </a:solidFill>
            </a:endParaRPr>
          </a:p>
          <a:p>
            <a:pPr algn="ctr" fontAlgn="auto">
              <a:spcBef>
                <a:spcPts val="0"/>
              </a:spcBef>
              <a:spcAft>
                <a:spcPts val="0"/>
              </a:spcAft>
              <a:defRPr/>
            </a:pPr>
            <a:r>
              <a:rPr lang="zh-CN" altLang="en-US" sz="900" dirty="0">
                <a:solidFill>
                  <a:schemeClr val="tx1"/>
                </a:solidFill>
              </a:rPr>
              <a:t>各种需补充食材</a:t>
            </a:r>
            <a:endParaRPr lang="en-US" altLang="zh-CN" sz="900" dirty="0">
              <a:solidFill>
                <a:schemeClr val="tx1"/>
              </a:solidFill>
            </a:endParaRPr>
          </a:p>
          <a:p>
            <a:pPr algn="ctr" fontAlgn="auto">
              <a:spcBef>
                <a:spcPts val="0"/>
              </a:spcBef>
              <a:spcAft>
                <a:spcPts val="0"/>
              </a:spcAft>
              <a:defRPr/>
            </a:pPr>
            <a:r>
              <a:rPr lang="zh-CN" altLang="en-US" sz="900" dirty="0">
                <a:solidFill>
                  <a:schemeClr val="tx1"/>
                </a:solidFill>
              </a:rPr>
              <a:t>有三个采购渠道</a:t>
            </a:r>
            <a:endParaRPr lang="en-US" altLang="zh-CN" sz="900" dirty="0">
              <a:solidFill>
                <a:schemeClr val="tx1"/>
              </a:solidFill>
            </a:endParaRPr>
          </a:p>
          <a:p>
            <a:pPr algn="ctr" fontAlgn="auto">
              <a:spcBef>
                <a:spcPts val="0"/>
              </a:spcBef>
              <a:spcAft>
                <a:spcPts val="0"/>
              </a:spcAft>
              <a:defRPr/>
            </a:pPr>
            <a:r>
              <a:rPr lang="zh-CN" altLang="en-US" sz="900" dirty="0">
                <a:solidFill>
                  <a:schemeClr val="tx1"/>
                </a:solidFill>
              </a:rPr>
              <a:t>供您选择</a:t>
            </a:r>
          </a:p>
        </p:txBody>
      </p:sp>
      <p:sp>
        <p:nvSpPr>
          <p:cNvPr id="48" name="单圆角矩形 47"/>
          <p:cNvSpPr/>
          <p:nvPr/>
        </p:nvSpPr>
        <p:spPr>
          <a:xfrm>
            <a:off x="6403975" y="4343400"/>
            <a:ext cx="1444625" cy="796925"/>
          </a:xfrm>
          <a:prstGeom prst="round1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zh-CN" altLang="en-US" sz="1050" dirty="0"/>
              <a:t>爱吃网：</a:t>
            </a:r>
            <a:endParaRPr lang="en-US" altLang="zh-CN" sz="1050" dirty="0"/>
          </a:p>
          <a:p>
            <a:pPr fontAlgn="auto">
              <a:spcBef>
                <a:spcPts val="0"/>
              </a:spcBef>
              <a:spcAft>
                <a:spcPts val="0"/>
              </a:spcAft>
              <a:defRPr/>
            </a:pPr>
            <a:r>
              <a:rPr lang="zh-CN" altLang="en-US" sz="900" dirty="0"/>
              <a:t>牛腩肉：</a:t>
            </a:r>
            <a:r>
              <a:rPr lang="en-US" altLang="zh-CN" sz="900" dirty="0"/>
              <a:t>30</a:t>
            </a:r>
            <a:r>
              <a:rPr lang="zh-CN" altLang="en-US" sz="900" dirty="0"/>
              <a:t>元</a:t>
            </a:r>
            <a:r>
              <a:rPr lang="en-US" altLang="zh-CN" sz="900" dirty="0"/>
              <a:t>/500g</a:t>
            </a:r>
          </a:p>
          <a:p>
            <a:pPr fontAlgn="auto">
              <a:spcBef>
                <a:spcPts val="0"/>
              </a:spcBef>
              <a:spcAft>
                <a:spcPts val="0"/>
              </a:spcAft>
              <a:defRPr/>
            </a:pPr>
            <a:r>
              <a:rPr lang="zh-CN" altLang="en-US" sz="900" dirty="0"/>
              <a:t>草鱼肉片：</a:t>
            </a:r>
            <a:r>
              <a:rPr lang="en-US" altLang="zh-CN" sz="900" dirty="0"/>
              <a:t>18</a:t>
            </a:r>
            <a:r>
              <a:rPr lang="zh-CN" altLang="en-US" sz="900" dirty="0"/>
              <a:t>元</a:t>
            </a:r>
            <a:r>
              <a:rPr lang="en-US" altLang="zh-CN" sz="900" dirty="0"/>
              <a:t>/300g</a:t>
            </a:r>
          </a:p>
          <a:p>
            <a:pPr fontAlgn="auto">
              <a:spcBef>
                <a:spcPts val="0"/>
              </a:spcBef>
              <a:spcAft>
                <a:spcPts val="0"/>
              </a:spcAft>
              <a:defRPr/>
            </a:pPr>
            <a:r>
              <a:rPr lang="zh-CN" altLang="en-US" sz="900" dirty="0"/>
              <a:t>羊腿肉片：</a:t>
            </a:r>
            <a:r>
              <a:rPr lang="en-US" altLang="zh-CN" sz="900" dirty="0"/>
              <a:t>28</a:t>
            </a:r>
            <a:r>
              <a:rPr lang="zh-CN" altLang="en-US" sz="900" dirty="0"/>
              <a:t>元</a:t>
            </a:r>
            <a:r>
              <a:rPr lang="en-US" altLang="zh-CN" sz="900" dirty="0"/>
              <a:t>/450g</a:t>
            </a:r>
          </a:p>
          <a:p>
            <a:pPr algn="ctr" fontAlgn="auto">
              <a:spcBef>
                <a:spcPts val="0"/>
              </a:spcBef>
              <a:spcAft>
                <a:spcPts val="0"/>
              </a:spcAft>
              <a:defRPr/>
            </a:pPr>
            <a:r>
              <a:rPr lang="en-US" altLang="zh-CN" sz="1050" dirty="0"/>
              <a:t> </a:t>
            </a:r>
            <a:r>
              <a:rPr lang="zh-CN" altLang="en-US" sz="1050" b="1" u="sng" dirty="0"/>
              <a:t>一键下单</a:t>
            </a:r>
          </a:p>
        </p:txBody>
      </p:sp>
      <p:sp>
        <p:nvSpPr>
          <p:cNvPr id="50" name="TextBox 11"/>
          <p:cNvSpPr txBox="1"/>
          <p:nvPr/>
        </p:nvSpPr>
        <p:spPr>
          <a:xfrm>
            <a:off x="2871788" y="2654300"/>
            <a:ext cx="1089025" cy="277813"/>
          </a:xfrm>
          <a:prstGeom prst="rect">
            <a:avLst/>
          </a:prstGeom>
          <a:solidFill>
            <a:schemeClr val="accent5">
              <a:lumMod val="40000"/>
              <a:lumOff val="60000"/>
            </a:schemeClr>
          </a:solidFill>
        </p:spPr>
        <p:txBody>
          <a:bodyPr>
            <a:spAutoFit/>
          </a:bodyPr>
          <a:lstStyle/>
          <a:p>
            <a:pPr fontAlgn="auto">
              <a:spcBef>
                <a:spcPts val="0"/>
              </a:spcBef>
              <a:spcAft>
                <a:spcPts val="0"/>
              </a:spcAft>
              <a:defRPr/>
            </a:pPr>
            <a:r>
              <a:rPr lang="zh-CN" altLang="en-US" sz="1200" dirty="0">
                <a:latin typeface="+mn-lt"/>
                <a:ea typeface="+mn-ea"/>
              </a:rPr>
              <a:t>   大数据菜谱</a:t>
            </a:r>
          </a:p>
        </p:txBody>
      </p:sp>
      <p:sp>
        <p:nvSpPr>
          <p:cNvPr id="54" name="TextBox 10"/>
          <p:cNvSpPr txBox="1"/>
          <p:nvPr/>
        </p:nvSpPr>
        <p:spPr>
          <a:xfrm>
            <a:off x="4770132" y="3225612"/>
            <a:ext cx="1465567" cy="1615827"/>
          </a:xfrm>
          <a:prstGeom prst="rect">
            <a:avLst/>
          </a:prstGeom>
          <a:solidFill>
            <a:schemeClr val="accent1">
              <a:lumMod val="60000"/>
              <a:lumOff val="40000"/>
            </a:schemeClr>
          </a:solidFill>
        </p:spPr>
        <p:txBody>
          <a:bodyPr>
            <a:spAutoFit/>
          </a:bodyPr>
          <a:lstStyle/>
          <a:p>
            <a:pPr algn="ctr" fontAlgn="auto">
              <a:spcBef>
                <a:spcPts val="0"/>
              </a:spcBef>
              <a:spcAft>
                <a:spcPts val="0"/>
              </a:spcAft>
              <a:defRPr/>
            </a:pPr>
            <a:r>
              <a:rPr lang="zh-CN" altLang="en-US" sz="1500" dirty="0">
                <a:latin typeface="+mn-lt"/>
                <a:ea typeface="+mn-ea"/>
              </a:rPr>
              <a:t>聚餐食谱</a:t>
            </a:r>
            <a:endParaRPr lang="en-US" altLang="zh-CN" sz="1500" dirty="0">
              <a:latin typeface="+mn-lt"/>
              <a:ea typeface="+mn-ea"/>
            </a:endParaRPr>
          </a:p>
          <a:p>
            <a:pPr marL="214313" indent="-214313" fontAlgn="auto">
              <a:spcBef>
                <a:spcPts val="0"/>
              </a:spcBef>
              <a:spcAft>
                <a:spcPts val="0"/>
              </a:spcAft>
              <a:buFont typeface="Arial" pitchFamily="34" charset="0"/>
              <a:buChar char="•"/>
              <a:defRPr/>
            </a:pPr>
            <a:r>
              <a:rPr lang="zh-CN" altLang="en-US" sz="1050" strike="sngStrike" dirty="0">
                <a:latin typeface="+mn-lt"/>
                <a:ea typeface="+mn-ea"/>
              </a:rPr>
              <a:t>凉拌蕨根粉</a:t>
            </a:r>
            <a:endParaRPr lang="en-US" altLang="zh-CN" sz="1050" strike="sngStrike" dirty="0">
              <a:latin typeface="+mn-lt"/>
              <a:ea typeface="+mn-ea"/>
            </a:endParaRPr>
          </a:p>
          <a:p>
            <a:pPr marL="214313" indent="-214313" fontAlgn="auto">
              <a:spcBef>
                <a:spcPts val="0"/>
              </a:spcBef>
              <a:spcAft>
                <a:spcPts val="0"/>
              </a:spcAft>
              <a:buFont typeface="Arial" pitchFamily="34" charset="0"/>
              <a:buChar char="•"/>
              <a:defRPr/>
            </a:pPr>
            <a:r>
              <a:rPr lang="zh-CN" altLang="en-US" sz="1050" u="sng" dirty="0">
                <a:solidFill>
                  <a:srgbClr val="FF0000"/>
                </a:solidFill>
                <a:latin typeface="+mn-lt"/>
                <a:ea typeface="+mn-ea"/>
              </a:rPr>
              <a:t>大拌菜</a:t>
            </a:r>
            <a:endParaRPr lang="en-US" altLang="zh-CN" sz="1050" u="sng" dirty="0">
              <a:solidFill>
                <a:srgbClr val="FF0000"/>
              </a:solidFill>
              <a:latin typeface="+mn-lt"/>
              <a:ea typeface="+mn-ea"/>
            </a:endParaRPr>
          </a:p>
          <a:p>
            <a:pPr marL="214313" indent="-214313" fontAlgn="auto">
              <a:spcBef>
                <a:spcPts val="0"/>
              </a:spcBef>
              <a:spcAft>
                <a:spcPts val="0"/>
              </a:spcAft>
              <a:buFont typeface="Arial" pitchFamily="34" charset="0"/>
              <a:buChar char="•"/>
              <a:defRPr/>
            </a:pPr>
            <a:r>
              <a:rPr lang="zh-CN" altLang="en-US" sz="1050" dirty="0">
                <a:latin typeface="+mn-lt"/>
                <a:ea typeface="+mn-ea"/>
              </a:rPr>
              <a:t>五香牛肉</a:t>
            </a:r>
            <a:endParaRPr lang="en-US" altLang="zh-CN" sz="1050" strike="sngStrike" dirty="0">
              <a:latin typeface="+mn-lt"/>
              <a:ea typeface="+mn-ea"/>
            </a:endParaRPr>
          </a:p>
          <a:p>
            <a:pPr marL="214313" indent="-214313" fontAlgn="auto">
              <a:spcBef>
                <a:spcPts val="0"/>
              </a:spcBef>
              <a:spcAft>
                <a:spcPts val="0"/>
              </a:spcAft>
              <a:buFont typeface="Arial" pitchFamily="34" charset="0"/>
              <a:buChar char="•"/>
              <a:defRPr/>
            </a:pPr>
            <a:r>
              <a:rPr lang="zh-CN" altLang="en-US" sz="1050" dirty="0">
                <a:latin typeface="+mn-lt"/>
                <a:ea typeface="+mn-ea"/>
              </a:rPr>
              <a:t>水煮鱼片</a:t>
            </a:r>
            <a:endParaRPr lang="en-US" altLang="zh-CN" sz="1050" dirty="0">
              <a:latin typeface="+mn-lt"/>
              <a:ea typeface="+mn-ea"/>
            </a:endParaRPr>
          </a:p>
          <a:p>
            <a:pPr marL="214313" indent="-214313" fontAlgn="auto">
              <a:spcBef>
                <a:spcPts val="0"/>
              </a:spcBef>
              <a:spcAft>
                <a:spcPts val="0"/>
              </a:spcAft>
              <a:buFont typeface="Arial" pitchFamily="34" charset="0"/>
              <a:buChar char="•"/>
              <a:defRPr/>
            </a:pPr>
            <a:r>
              <a:rPr lang="zh-CN" altLang="en-US" sz="1050" dirty="0">
                <a:latin typeface="+mn-lt"/>
                <a:ea typeface="+mn-ea"/>
              </a:rPr>
              <a:t>清炖羊肉</a:t>
            </a:r>
            <a:endParaRPr lang="en-US" altLang="zh-CN" sz="1050" dirty="0">
              <a:latin typeface="+mn-lt"/>
              <a:ea typeface="+mn-ea"/>
            </a:endParaRPr>
          </a:p>
          <a:p>
            <a:pPr marL="214313" indent="-214313" fontAlgn="auto">
              <a:spcBef>
                <a:spcPts val="0"/>
              </a:spcBef>
              <a:spcAft>
                <a:spcPts val="0"/>
              </a:spcAft>
              <a:buFont typeface="Arial" pitchFamily="34" charset="0"/>
              <a:buChar char="•"/>
              <a:defRPr/>
            </a:pPr>
            <a:r>
              <a:rPr lang="zh-CN" altLang="en-US" sz="1050" dirty="0">
                <a:latin typeface="+mn-lt"/>
                <a:ea typeface="+mn-ea"/>
              </a:rPr>
              <a:t>干锅杏鲍菇</a:t>
            </a:r>
            <a:endParaRPr lang="en-US" altLang="zh-CN" sz="1050" dirty="0">
              <a:latin typeface="+mn-lt"/>
              <a:ea typeface="+mn-ea"/>
            </a:endParaRPr>
          </a:p>
          <a:p>
            <a:pPr marL="214313" indent="-214313" fontAlgn="auto">
              <a:spcBef>
                <a:spcPts val="0"/>
              </a:spcBef>
              <a:spcAft>
                <a:spcPts val="0"/>
              </a:spcAft>
              <a:buFont typeface="Arial" pitchFamily="34" charset="0"/>
              <a:buChar char="•"/>
              <a:defRPr/>
            </a:pPr>
            <a:r>
              <a:rPr lang="zh-CN" altLang="en-US" sz="1050" dirty="0">
                <a:latin typeface="+mn-lt"/>
                <a:ea typeface="+mn-ea"/>
              </a:rPr>
              <a:t>蒜蓉西兰花</a:t>
            </a:r>
            <a:endParaRPr lang="en-US" altLang="zh-CN" sz="1050" dirty="0">
              <a:latin typeface="+mn-lt"/>
              <a:ea typeface="+mn-ea"/>
            </a:endParaRPr>
          </a:p>
          <a:p>
            <a:pPr marL="214313" indent="-214313" fontAlgn="auto">
              <a:spcBef>
                <a:spcPts val="0"/>
              </a:spcBef>
              <a:spcAft>
                <a:spcPts val="0"/>
              </a:spcAft>
              <a:buFont typeface="Arial" pitchFamily="34" charset="0"/>
              <a:buChar char="•"/>
              <a:defRPr/>
            </a:pPr>
            <a:r>
              <a:rPr lang="zh-CN" altLang="en-US" sz="1050" dirty="0">
                <a:latin typeface="+mn-lt"/>
                <a:ea typeface="+mn-ea"/>
              </a:rPr>
              <a:t>酸辣汤</a:t>
            </a:r>
            <a:endParaRPr lang="en-US" altLang="zh-CN" sz="1050" dirty="0">
              <a:latin typeface="+mn-lt"/>
              <a:ea typeface="+mn-ea"/>
            </a:endParaRPr>
          </a:p>
        </p:txBody>
      </p:sp>
      <p:pic>
        <p:nvPicPr>
          <p:cNvPr id="20" name="图片 19"/>
          <p:cNvPicPr>
            <a:picLocks noChangeAspect="1"/>
          </p:cNvPicPr>
          <p:nvPr/>
        </p:nvPicPr>
        <p:blipFill>
          <a:blip r:embed="rId12"/>
          <a:srcRect/>
          <a:stretch>
            <a:fillRect/>
          </a:stretch>
        </p:blipFill>
        <p:spPr bwMode="auto">
          <a:xfrm>
            <a:off x="6534150" y="646113"/>
            <a:ext cx="1184275" cy="709612"/>
          </a:xfrm>
          <a:prstGeom prst="rect">
            <a:avLst/>
          </a:prstGeom>
          <a:noFill/>
          <a:ln w="9525">
            <a:noFill/>
            <a:miter lim="800000"/>
            <a:headEnd/>
            <a:tailEnd/>
          </a:ln>
        </p:spPr>
      </p:pic>
      <p:sp>
        <p:nvSpPr>
          <p:cNvPr id="22" name="竖卷形 21"/>
          <p:cNvSpPr/>
          <p:nvPr/>
        </p:nvSpPr>
        <p:spPr>
          <a:xfrm>
            <a:off x="8845550" y="519113"/>
            <a:ext cx="1778000" cy="2501900"/>
          </a:xfrm>
          <a:prstGeom prst="verticalScroll">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500"/>
          </a:p>
        </p:txBody>
      </p:sp>
      <p:sp>
        <p:nvSpPr>
          <p:cNvPr id="23" name="文本框 22"/>
          <p:cNvSpPr txBox="1"/>
          <p:nvPr/>
        </p:nvSpPr>
        <p:spPr>
          <a:xfrm>
            <a:off x="9028113" y="800100"/>
            <a:ext cx="1387475" cy="2400300"/>
          </a:xfrm>
          <a:prstGeom prst="rect">
            <a:avLst/>
          </a:prstGeom>
          <a:noFill/>
        </p:spPr>
        <p:txBody>
          <a:bodyPr>
            <a:spAutoFit/>
          </a:bodyPr>
          <a:lstStyle/>
          <a:p>
            <a:pPr algn="ctr" fontAlgn="auto">
              <a:spcBef>
                <a:spcPts val="0"/>
              </a:spcBef>
              <a:spcAft>
                <a:spcPts val="0"/>
              </a:spcAft>
              <a:defRPr/>
            </a:pPr>
            <a:r>
              <a:rPr lang="zh-CN" altLang="en-US" sz="825" dirty="0">
                <a:latin typeface="+mn-lt"/>
                <a:ea typeface="+mn-ea"/>
              </a:rPr>
              <a:t>制作秘籍</a:t>
            </a:r>
          </a:p>
          <a:p>
            <a:pPr marL="214313" indent="-214313" fontAlgn="auto">
              <a:spcBef>
                <a:spcPts val="0"/>
              </a:spcBef>
              <a:spcAft>
                <a:spcPts val="0"/>
              </a:spcAft>
              <a:buFont typeface="Arial" pitchFamily="34" charset="0"/>
              <a:buChar char="•"/>
              <a:defRPr/>
            </a:pPr>
            <a:r>
              <a:rPr lang="zh-CN" altLang="en-US" sz="825" dirty="0">
                <a:latin typeface="+mn-lt"/>
                <a:ea typeface="+mn-ea"/>
              </a:rPr>
              <a:t>将西兰花洗净并切成小块</a:t>
            </a:r>
            <a:endParaRPr lang="en-US" altLang="zh-CN" sz="825" dirty="0">
              <a:latin typeface="+mn-lt"/>
              <a:ea typeface="+mn-ea"/>
            </a:endParaRPr>
          </a:p>
          <a:p>
            <a:pPr marL="214313" indent="-214313" fontAlgn="auto">
              <a:spcBef>
                <a:spcPts val="0"/>
              </a:spcBef>
              <a:spcAft>
                <a:spcPts val="0"/>
              </a:spcAft>
              <a:buFont typeface="Arial" pitchFamily="34" charset="0"/>
              <a:buChar char="•"/>
              <a:defRPr/>
            </a:pPr>
            <a:r>
              <a:rPr lang="zh-CN" altLang="en-US" sz="825" dirty="0">
                <a:latin typeface="+mn-lt"/>
                <a:ea typeface="+mn-ea"/>
              </a:rPr>
              <a:t>将牛肉放入清水中大火煮</a:t>
            </a:r>
            <a:r>
              <a:rPr lang="en-US" altLang="zh-CN" sz="825" dirty="0">
                <a:latin typeface="+mn-lt"/>
                <a:ea typeface="+mn-ea"/>
              </a:rPr>
              <a:t>5</a:t>
            </a:r>
            <a:r>
              <a:rPr lang="zh-CN" altLang="en-US" sz="825" dirty="0">
                <a:latin typeface="+mn-lt"/>
                <a:ea typeface="+mn-ea"/>
              </a:rPr>
              <a:t>分钟</a:t>
            </a:r>
            <a:endParaRPr lang="en-US" altLang="zh-CN" sz="825" dirty="0">
              <a:latin typeface="+mn-lt"/>
              <a:ea typeface="+mn-ea"/>
            </a:endParaRPr>
          </a:p>
          <a:p>
            <a:pPr marL="214313" indent="-214313" fontAlgn="auto">
              <a:spcBef>
                <a:spcPts val="0"/>
              </a:spcBef>
              <a:spcAft>
                <a:spcPts val="0"/>
              </a:spcAft>
              <a:buFont typeface="Arial" pitchFamily="34" charset="0"/>
              <a:buChar char="•"/>
              <a:defRPr/>
            </a:pPr>
            <a:r>
              <a:rPr lang="en-US" altLang="zh-CN" sz="825" dirty="0">
                <a:latin typeface="+mn-lt"/>
                <a:ea typeface="+mn-ea"/>
              </a:rPr>
              <a:t>……</a:t>
            </a:r>
          </a:p>
          <a:p>
            <a:pPr marL="214313" indent="-214313" fontAlgn="auto">
              <a:spcBef>
                <a:spcPts val="0"/>
              </a:spcBef>
              <a:spcAft>
                <a:spcPts val="0"/>
              </a:spcAft>
              <a:buFont typeface="Arial" pitchFamily="34" charset="0"/>
              <a:buChar char="•"/>
              <a:defRPr/>
            </a:pPr>
            <a:r>
              <a:rPr lang="zh-CN" altLang="en-US" sz="825" dirty="0">
                <a:latin typeface="+mn-lt"/>
                <a:ea typeface="+mn-ea"/>
              </a:rPr>
              <a:t>将处理好的羊肉放入锅中小火炖</a:t>
            </a:r>
            <a:r>
              <a:rPr lang="en-US" altLang="zh-CN" sz="825" dirty="0">
                <a:latin typeface="+mn-lt"/>
                <a:ea typeface="+mn-ea"/>
              </a:rPr>
              <a:t>30</a:t>
            </a:r>
            <a:r>
              <a:rPr lang="zh-CN" altLang="en-US" sz="825" dirty="0">
                <a:latin typeface="+mn-lt"/>
                <a:ea typeface="+mn-ea"/>
              </a:rPr>
              <a:t>分钟</a:t>
            </a:r>
            <a:endParaRPr lang="en-US" altLang="zh-CN" sz="825" dirty="0">
              <a:latin typeface="+mn-lt"/>
              <a:ea typeface="+mn-ea"/>
            </a:endParaRPr>
          </a:p>
          <a:p>
            <a:pPr marL="214313" indent="-214313" fontAlgn="auto">
              <a:spcBef>
                <a:spcPts val="0"/>
              </a:spcBef>
              <a:spcAft>
                <a:spcPts val="0"/>
              </a:spcAft>
              <a:buFont typeface="Arial" pitchFamily="34" charset="0"/>
              <a:buChar char="•"/>
              <a:defRPr/>
            </a:pPr>
            <a:r>
              <a:rPr lang="en-US" altLang="zh-CN" sz="825" dirty="0">
                <a:latin typeface="+mn-lt"/>
                <a:ea typeface="+mn-ea"/>
              </a:rPr>
              <a:t>……</a:t>
            </a:r>
          </a:p>
          <a:p>
            <a:pPr marL="214313" indent="-214313" fontAlgn="auto">
              <a:spcBef>
                <a:spcPts val="0"/>
              </a:spcBef>
              <a:spcAft>
                <a:spcPts val="0"/>
              </a:spcAft>
              <a:buFont typeface="Arial" pitchFamily="34" charset="0"/>
              <a:buChar char="•"/>
              <a:defRPr/>
            </a:pPr>
            <a:r>
              <a:rPr lang="zh-CN" altLang="en-US" sz="825" dirty="0">
                <a:latin typeface="+mn-lt"/>
                <a:ea typeface="+mn-ea"/>
              </a:rPr>
              <a:t>翻炒杏鲍菇至金黄色，装盘</a:t>
            </a:r>
            <a:endParaRPr lang="en-US" altLang="zh-CN" sz="825" dirty="0">
              <a:latin typeface="+mn-lt"/>
              <a:ea typeface="+mn-ea"/>
            </a:endParaRPr>
          </a:p>
          <a:p>
            <a:pPr marL="214313" indent="-214313" fontAlgn="auto">
              <a:spcBef>
                <a:spcPts val="0"/>
              </a:spcBef>
              <a:spcAft>
                <a:spcPts val="0"/>
              </a:spcAft>
              <a:buFont typeface="Arial" pitchFamily="34" charset="0"/>
              <a:buChar char="•"/>
              <a:defRPr/>
            </a:pPr>
            <a:r>
              <a:rPr lang="zh-CN" altLang="en-US" sz="825" dirty="0">
                <a:latin typeface="+mn-lt"/>
                <a:ea typeface="+mn-ea"/>
              </a:rPr>
              <a:t>将炖好的羊肉盛入碗中，放少许香菜</a:t>
            </a:r>
            <a:endParaRPr lang="en-US" altLang="zh-CN" sz="825" dirty="0">
              <a:latin typeface="+mn-lt"/>
              <a:ea typeface="+mn-ea"/>
            </a:endParaRPr>
          </a:p>
          <a:p>
            <a:pPr marL="214313" indent="-214313" fontAlgn="auto">
              <a:spcBef>
                <a:spcPts val="0"/>
              </a:spcBef>
              <a:spcAft>
                <a:spcPts val="0"/>
              </a:spcAft>
              <a:buFont typeface="Arial" pitchFamily="34" charset="0"/>
              <a:buChar char="•"/>
              <a:defRPr/>
            </a:pPr>
            <a:endParaRPr lang="en-US" altLang="zh-CN" sz="825" dirty="0">
              <a:latin typeface="+mn-lt"/>
              <a:ea typeface="+mn-ea"/>
            </a:endParaRPr>
          </a:p>
          <a:p>
            <a:pPr algn="ctr" fontAlgn="auto">
              <a:spcBef>
                <a:spcPts val="0"/>
              </a:spcBef>
              <a:spcAft>
                <a:spcPts val="0"/>
              </a:spcAft>
              <a:defRPr/>
            </a:pPr>
            <a:r>
              <a:rPr lang="zh-CN" altLang="en-US" sz="900" b="1" u="sng" dirty="0">
                <a:latin typeface="+mn-lt"/>
                <a:ea typeface="+mn-ea"/>
              </a:rPr>
              <a:t>订制一本秘籍，</a:t>
            </a:r>
            <a:endParaRPr lang="en-US" altLang="zh-CN" sz="900" b="1" u="sng" dirty="0">
              <a:latin typeface="+mn-lt"/>
              <a:ea typeface="+mn-ea"/>
            </a:endParaRPr>
          </a:p>
          <a:p>
            <a:pPr algn="ctr" fontAlgn="auto">
              <a:spcBef>
                <a:spcPts val="0"/>
              </a:spcBef>
              <a:spcAft>
                <a:spcPts val="0"/>
              </a:spcAft>
              <a:defRPr/>
            </a:pPr>
            <a:r>
              <a:rPr lang="zh-CN" altLang="en-US" sz="900" b="1" u="sng" dirty="0">
                <a:latin typeface="+mn-lt"/>
                <a:ea typeface="+mn-ea"/>
              </a:rPr>
              <a:t>制作一桌菜品</a:t>
            </a:r>
            <a:endParaRPr lang="en-US" altLang="zh-CN" sz="900" b="1" u="sng" dirty="0">
              <a:latin typeface="+mn-lt"/>
              <a:ea typeface="+mn-ea"/>
            </a:endParaRPr>
          </a:p>
          <a:p>
            <a:pPr marL="214313" indent="-214313" fontAlgn="auto">
              <a:spcBef>
                <a:spcPts val="0"/>
              </a:spcBef>
              <a:spcAft>
                <a:spcPts val="0"/>
              </a:spcAft>
              <a:buFont typeface="Arial" pitchFamily="34" charset="0"/>
              <a:buChar char="•"/>
              <a:defRPr/>
            </a:pPr>
            <a:endParaRPr lang="en-US" altLang="zh-CN" sz="825" dirty="0">
              <a:latin typeface="+mn-lt"/>
              <a:ea typeface="+mn-ea"/>
            </a:endParaRPr>
          </a:p>
          <a:p>
            <a:pPr fontAlgn="auto">
              <a:spcBef>
                <a:spcPts val="0"/>
              </a:spcBef>
              <a:spcAft>
                <a:spcPts val="0"/>
              </a:spcAft>
              <a:defRPr/>
            </a:pPr>
            <a:endParaRPr lang="zh-CN" altLang="en-US" sz="825" dirty="0">
              <a:latin typeface="+mn-lt"/>
              <a:ea typeface="+mn-ea"/>
            </a:endParaRPr>
          </a:p>
        </p:txBody>
      </p:sp>
      <p:sp>
        <p:nvSpPr>
          <p:cNvPr id="2" name="标题 1"/>
          <p:cNvSpPr>
            <a:spLocks noGrp="1"/>
          </p:cNvSpPr>
          <p:nvPr>
            <p:ph type="title"/>
          </p:nvPr>
        </p:nvSpPr>
        <p:spPr>
          <a:xfrm>
            <a:off x="422275" y="171450"/>
            <a:ext cx="3956050" cy="1273175"/>
          </a:xfrm>
        </p:spPr>
        <p:txBody>
          <a:bodyPr rtlCol="0">
            <a:noAutofit/>
          </a:bodyPr>
          <a:lstStyle/>
          <a:p>
            <a:pPr eaLnBrk="1" fontAlgn="auto" hangingPunct="1">
              <a:spcAft>
                <a:spcPts val="0"/>
              </a:spcAft>
              <a:defRPr/>
            </a:pPr>
            <a:r>
              <a:rPr lang="en-US" altLang="zh-CN" sz="4950" dirty="0" smtClean="0"/>
              <a:t>Future Kitchen</a:t>
            </a:r>
            <a:br>
              <a:rPr lang="en-US" altLang="zh-CN" sz="4950" dirty="0" smtClean="0"/>
            </a:br>
            <a:r>
              <a:rPr lang="en-US" altLang="zh-CN" sz="4950" dirty="0" smtClean="0"/>
              <a:t>   </a:t>
            </a:r>
            <a:r>
              <a:rPr lang="en-US" altLang="zh-CN" sz="3200" dirty="0" smtClean="0"/>
              <a:t>-- Act Planning</a:t>
            </a:r>
            <a:r>
              <a:rPr lang="en-US" altLang="zh-CN" sz="3200" dirty="0" smtClean="0">
                <a:solidFill>
                  <a:srgbClr val="FF0000"/>
                </a:solidFill>
              </a:rPr>
              <a:t> </a:t>
            </a:r>
            <a:endParaRPr lang="zh-CN" altLang="en-US" sz="4950" dirty="0">
              <a:solidFill>
                <a:srgbClr val="FF0000"/>
              </a:solidFill>
            </a:endParaRPr>
          </a:p>
        </p:txBody>
      </p:sp>
      <p:sp>
        <p:nvSpPr>
          <p:cNvPr id="26" name="椭圆形标注 25"/>
          <p:cNvSpPr/>
          <p:nvPr/>
        </p:nvSpPr>
        <p:spPr>
          <a:xfrm>
            <a:off x="9193213" y="3208338"/>
            <a:ext cx="1095375" cy="574675"/>
          </a:xfrm>
          <a:prstGeom prst="wedgeEllipseCallout">
            <a:avLst>
              <a:gd name="adj1" fmla="val 100772"/>
              <a:gd name="adj2" fmla="val -9625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fontAlgn="auto">
              <a:spcBef>
                <a:spcPts val="0"/>
              </a:spcBef>
              <a:spcAft>
                <a:spcPts val="0"/>
              </a:spcAft>
              <a:defRPr/>
            </a:pPr>
            <a:r>
              <a:rPr lang="zh-CN" altLang="en-US" sz="900" dirty="0">
                <a:solidFill>
                  <a:schemeClr val="tx1"/>
                </a:solidFill>
              </a:rPr>
              <a:t>该淘米了！</a:t>
            </a:r>
          </a:p>
        </p:txBody>
      </p:sp>
      <p:sp>
        <p:nvSpPr>
          <p:cNvPr id="27" name="椭圆形标注 26"/>
          <p:cNvSpPr/>
          <p:nvPr/>
        </p:nvSpPr>
        <p:spPr>
          <a:xfrm>
            <a:off x="8770938" y="3943350"/>
            <a:ext cx="1096962" cy="574675"/>
          </a:xfrm>
          <a:prstGeom prst="wedgeEllipseCallout">
            <a:avLst>
              <a:gd name="adj1" fmla="val 149598"/>
              <a:gd name="adj2" fmla="val -18243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fontAlgn="auto">
              <a:spcBef>
                <a:spcPts val="0"/>
              </a:spcBef>
              <a:spcAft>
                <a:spcPts val="0"/>
              </a:spcAft>
              <a:defRPr/>
            </a:pPr>
            <a:r>
              <a:rPr lang="zh-CN" altLang="en-US" sz="900" dirty="0">
                <a:solidFill>
                  <a:schemeClr val="tx1"/>
                </a:solidFill>
              </a:rPr>
              <a:t>将牛肉先炖上</a:t>
            </a:r>
          </a:p>
        </p:txBody>
      </p:sp>
      <p:sp>
        <p:nvSpPr>
          <p:cNvPr id="29" name="椭圆形标注 28"/>
          <p:cNvSpPr/>
          <p:nvPr/>
        </p:nvSpPr>
        <p:spPr>
          <a:xfrm>
            <a:off x="10171113" y="3976688"/>
            <a:ext cx="1096962" cy="576262"/>
          </a:xfrm>
          <a:prstGeom prst="wedgeEllipseCallout">
            <a:avLst>
              <a:gd name="adj1" fmla="val 32416"/>
              <a:gd name="adj2" fmla="val -19594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fontAlgn="auto">
              <a:spcBef>
                <a:spcPts val="0"/>
              </a:spcBef>
              <a:spcAft>
                <a:spcPts val="0"/>
              </a:spcAft>
              <a:defRPr/>
            </a:pPr>
            <a:r>
              <a:rPr lang="zh-CN" altLang="en-US" sz="900" dirty="0">
                <a:solidFill>
                  <a:schemeClr val="tx1"/>
                </a:solidFill>
              </a:rPr>
              <a:t>炒西兰花先放油</a:t>
            </a:r>
          </a:p>
        </p:txBody>
      </p:sp>
      <p:sp>
        <p:nvSpPr>
          <p:cNvPr id="30" name="椭圆形标注 29"/>
          <p:cNvSpPr/>
          <p:nvPr/>
        </p:nvSpPr>
        <p:spPr>
          <a:xfrm>
            <a:off x="9118600" y="4737100"/>
            <a:ext cx="1095375" cy="576263"/>
          </a:xfrm>
          <a:prstGeom prst="wedgeEllipseCallout">
            <a:avLst>
              <a:gd name="adj1" fmla="val 115864"/>
              <a:gd name="adj2" fmla="val -33451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fontAlgn="auto">
              <a:spcBef>
                <a:spcPts val="0"/>
              </a:spcBef>
              <a:spcAft>
                <a:spcPts val="0"/>
              </a:spcAft>
              <a:defRPr/>
            </a:pPr>
            <a:r>
              <a:rPr lang="zh-CN" altLang="en-US" sz="900" dirty="0">
                <a:solidFill>
                  <a:schemeClr val="tx1"/>
                </a:solidFill>
              </a:rPr>
              <a:t>酸辣汤到时间了！</a:t>
            </a:r>
          </a:p>
        </p:txBody>
      </p:sp>
      <p:sp>
        <p:nvSpPr>
          <p:cNvPr id="48155" name="文本框 2"/>
          <p:cNvSpPr txBox="1">
            <a:spLocks noChangeArrowheads="1"/>
          </p:cNvSpPr>
          <p:nvPr/>
        </p:nvSpPr>
        <p:spPr bwMode="auto">
          <a:xfrm>
            <a:off x="1785938" y="6157913"/>
            <a:ext cx="8629650" cy="522287"/>
          </a:xfrm>
          <a:prstGeom prst="rect">
            <a:avLst/>
          </a:prstGeom>
          <a:noFill/>
          <a:ln w="9525">
            <a:noFill/>
            <a:miter lim="800000"/>
            <a:headEnd/>
            <a:tailEnd/>
          </a:ln>
        </p:spPr>
        <p:txBody>
          <a:bodyPr>
            <a:spAutoFit/>
          </a:bodyPr>
          <a:lstStyle/>
          <a:p>
            <a:r>
              <a:rPr lang="en-US" altLang="zh-CN" sz="2800" b="1">
                <a:solidFill>
                  <a:srgbClr val="FF0000"/>
                </a:solidFill>
                <a:latin typeface="Calibri" pitchFamily="34" charset="0"/>
              </a:rPr>
              <a:t>A conversation system with a conversational agent</a:t>
            </a:r>
            <a:endParaRPr lang="zh-CN" altLang="en-US" sz="2800" b="1">
              <a:solidFill>
                <a:srgbClr val="FF0000"/>
              </a:solidFill>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0-#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500"/>
                                        <p:tgtEl>
                                          <p:spTgt spid="3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500" fill="hold"/>
                                        <p:tgtEl>
                                          <p:spTgt spid="39"/>
                                        </p:tgtEl>
                                        <p:attrNameLst>
                                          <p:attrName>ppt_x</p:attrName>
                                        </p:attrNameLst>
                                      </p:cBhvr>
                                      <p:tavLst>
                                        <p:tav tm="0">
                                          <p:val>
                                            <p:strVal val="0-#ppt_w/2"/>
                                          </p:val>
                                        </p:tav>
                                        <p:tav tm="100000">
                                          <p:val>
                                            <p:strVal val="#ppt_x"/>
                                          </p:val>
                                        </p:tav>
                                      </p:tavLst>
                                    </p:anim>
                                    <p:anim calcmode="lin" valueType="num">
                                      <p:cBhvr additive="base">
                                        <p:cTn id="28" dur="500" fill="hold"/>
                                        <p:tgtEl>
                                          <p:spTgt spid="39"/>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54"/>
                                        </p:tgtEl>
                                        <p:attrNameLst>
                                          <p:attrName>style.visibility</p:attrName>
                                        </p:attrNameLst>
                                      </p:cBhvr>
                                      <p:to>
                                        <p:strVal val="visible"/>
                                      </p:to>
                                    </p:set>
                                    <p:animEffect transition="in" filter="fade">
                                      <p:cBhvr>
                                        <p:cTn id="33" dur="500"/>
                                        <p:tgtEl>
                                          <p:spTgt spid="5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fade">
                                      <p:cBhvr>
                                        <p:cTn id="36" dur="500"/>
                                        <p:tgtEl>
                                          <p:spTgt spid="40"/>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41"/>
                                        </p:tgtEl>
                                        <p:attrNameLst>
                                          <p:attrName>style.visibility</p:attrName>
                                        </p:attrNameLst>
                                      </p:cBhvr>
                                      <p:to>
                                        <p:strVal val="visible"/>
                                      </p:to>
                                    </p:set>
                                    <p:anim calcmode="lin" valueType="num">
                                      <p:cBhvr additive="base">
                                        <p:cTn id="41" dur="500" fill="hold"/>
                                        <p:tgtEl>
                                          <p:spTgt spid="41"/>
                                        </p:tgtEl>
                                        <p:attrNameLst>
                                          <p:attrName>ppt_x</p:attrName>
                                        </p:attrNameLst>
                                      </p:cBhvr>
                                      <p:tavLst>
                                        <p:tav tm="0">
                                          <p:val>
                                            <p:strVal val="0-#ppt_w/2"/>
                                          </p:val>
                                        </p:tav>
                                        <p:tav tm="100000">
                                          <p:val>
                                            <p:strVal val="#ppt_x"/>
                                          </p:val>
                                        </p:tav>
                                      </p:tavLst>
                                    </p:anim>
                                    <p:anim calcmode="lin" valueType="num">
                                      <p:cBhvr additive="base">
                                        <p:cTn id="42" dur="500" fill="hold"/>
                                        <p:tgtEl>
                                          <p:spTgt spid="41"/>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additive="base">
                                        <p:cTn id="47" dur="500" fill="hold"/>
                                        <p:tgtEl>
                                          <p:spTgt spid="20"/>
                                        </p:tgtEl>
                                        <p:attrNameLst>
                                          <p:attrName>ppt_x</p:attrName>
                                        </p:attrNameLst>
                                      </p:cBhvr>
                                      <p:tavLst>
                                        <p:tav tm="0">
                                          <p:val>
                                            <p:strVal val="#ppt_x"/>
                                          </p:val>
                                        </p:tav>
                                        <p:tav tm="100000">
                                          <p:val>
                                            <p:strVal val="#ppt_x"/>
                                          </p:val>
                                        </p:tav>
                                      </p:tavLst>
                                    </p:anim>
                                    <p:anim calcmode="lin" valueType="num">
                                      <p:cBhvr additive="base">
                                        <p:cTn id="4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grpId="0" nodeType="clickEffect">
                                  <p:stCondLst>
                                    <p:cond delay="0"/>
                                  </p:stCondLst>
                                  <p:childTnLst>
                                    <p:set>
                                      <p:cBhvr>
                                        <p:cTn id="52" dur="1" fill="hold">
                                          <p:stCondLst>
                                            <p:cond delay="0"/>
                                          </p:stCondLst>
                                        </p:cTn>
                                        <p:tgtEl>
                                          <p:spTgt spid="47"/>
                                        </p:tgtEl>
                                        <p:attrNameLst>
                                          <p:attrName>style.visibility</p:attrName>
                                        </p:attrNameLst>
                                      </p:cBhvr>
                                      <p:to>
                                        <p:strVal val="visible"/>
                                      </p:to>
                                    </p:set>
                                    <p:anim calcmode="lin" valueType="num">
                                      <p:cBhvr additive="base">
                                        <p:cTn id="53" dur="500" fill="hold"/>
                                        <p:tgtEl>
                                          <p:spTgt spid="47"/>
                                        </p:tgtEl>
                                        <p:attrNameLst>
                                          <p:attrName>ppt_x</p:attrName>
                                        </p:attrNameLst>
                                      </p:cBhvr>
                                      <p:tavLst>
                                        <p:tav tm="0">
                                          <p:val>
                                            <p:strVal val="0-#ppt_w/2"/>
                                          </p:val>
                                        </p:tav>
                                        <p:tav tm="100000">
                                          <p:val>
                                            <p:strVal val="#ppt_x"/>
                                          </p:val>
                                        </p:tav>
                                      </p:tavLst>
                                    </p:anim>
                                    <p:anim calcmode="lin" valueType="num">
                                      <p:cBhvr additive="base">
                                        <p:cTn id="54" dur="500" fill="hold"/>
                                        <p:tgtEl>
                                          <p:spTgt spid="47"/>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16"/>
                                        </p:tgtEl>
                                        <p:attrNameLst>
                                          <p:attrName>style.visibility</p:attrName>
                                        </p:attrNameLst>
                                      </p:cBhvr>
                                      <p:to>
                                        <p:strVal val="visible"/>
                                      </p:to>
                                    </p:set>
                                    <p:anim calcmode="lin" valueType="num">
                                      <p:cBhvr additive="base">
                                        <p:cTn id="59" dur="500" fill="hold"/>
                                        <p:tgtEl>
                                          <p:spTgt spid="16"/>
                                        </p:tgtEl>
                                        <p:attrNameLst>
                                          <p:attrName>ppt_x</p:attrName>
                                        </p:attrNameLst>
                                      </p:cBhvr>
                                      <p:tavLst>
                                        <p:tav tm="0">
                                          <p:val>
                                            <p:strVal val="#ppt_x"/>
                                          </p:val>
                                        </p:tav>
                                        <p:tav tm="100000">
                                          <p:val>
                                            <p:strVal val="#ppt_x"/>
                                          </p:val>
                                        </p:tav>
                                      </p:tavLst>
                                    </p:anim>
                                    <p:anim calcmode="lin" valueType="num">
                                      <p:cBhvr additive="base">
                                        <p:cTn id="60" dur="500" fill="hold"/>
                                        <p:tgtEl>
                                          <p:spTgt spid="16"/>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46"/>
                                        </p:tgtEl>
                                        <p:attrNameLst>
                                          <p:attrName>style.visibility</p:attrName>
                                        </p:attrNameLst>
                                      </p:cBhvr>
                                      <p:to>
                                        <p:strVal val="visible"/>
                                      </p:to>
                                    </p:set>
                                    <p:anim calcmode="lin" valueType="num">
                                      <p:cBhvr additive="base">
                                        <p:cTn id="63" dur="500" fill="hold"/>
                                        <p:tgtEl>
                                          <p:spTgt spid="46"/>
                                        </p:tgtEl>
                                        <p:attrNameLst>
                                          <p:attrName>ppt_x</p:attrName>
                                        </p:attrNameLst>
                                      </p:cBhvr>
                                      <p:tavLst>
                                        <p:tav tm="0">
                                          <p:val>
                                            <p:strVal val="#ppt_x"/>
                                          </p:val>
                                        </p:tav>
                                        <p:tav tm="100000">
                                          <p:val>
                                            <p:strVal val="#ppt_x"/>
                                          </p:val>
                                        </p:tav>
                                      </p:tavLst>
                                    </p:anim>
                                    <p:anim calcmode="lin" valueType="num">
                                      <p:cBhvr additive="base">
                                        <p:cTn id="64" dur="500" fill="hold"/>
                                        <p:tgtEl>
                                          <p:spTgt spid="4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48"/>
                                        </p:tgtEl>
                                        <p:attrNameLst>
                                          <p:attrName>style.visibility</p:attrName>
                                        </p:attrNameLst>
                                      </p:cBhvr>
                                      <p:to>
                                        <p:strVal val="visible"/>
                                      </p:to>
                                    </p:set>
                                    <p:anim calcmode="lin" valueType="num">
                                      <p:cBhvr additive="base">
                                        <p:cTn id="67" dur="500" fill="hold"/>
                                        <p:tgtEl>
                                          <p:spTgt spid="48"/>
                                        </p:tgtEl>
                                        <p:attrNameLst>
                                          <p:attrName>ppt_x</p:attrName>
                                        </p:attrNameLst>
                                      </p:cBhvr>
                                      <p:tavLst>
                                        <p:tav tm="0">
                                          <p:val>
                                            <p:strVal val="#ppt_x"/>
                                          </p:val>
                                        </p:tav>
                                        <p:tav tm="100000">
                                          <p:val>
                                            <p:strVal val="#ppt_x"/>
                                          </p:val>
                                        </p:tav>
                                      </p:tavLst>
                                    </p:anim>
                                    <p:anim calcmode="lin" valueType="num">
                                      <p:cBhvr additive="base">
                                        <p:cTn id="68"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21"/>
                                        </p:tgtEl>
                                        <p:attrNameLst>
                                          <p:attrName>style.visibility</p:attrName>
                                        </p:attrNameLst>
                                      </p:cBhvr>
                                      <p:to>
                                        <p:strVal val="visible"/>
                                      </p:to>
                                    </p:set>
                                    <p:anim calcmode="lin" valueType="num">
                                      <p:cBhvr additive="base">
                                        <p:cTn id="73" dur="500" fill="hold"/>
                                        <p:tgtEl>
                                          <p:spTgt spid="21"/>
                                        </p:tgtEl>
                                        <p:attrNameLst>
                                          <p:attrName>ppt_x</p:attrName>
                                        </p:attrNameLst>
                                      </p:cBhvr>
                                      <p:tavLst>
                                        <p:tav tm="0">
                                          <p:val>
                                            <p:strVal val="#ppt_x"/>
                                          </p:val>
                                        </p:tav>
                                        <p:tav tm="100000">
                                          <p:val>
                                            <p:strVal val="#ppt_x"/>
                                          </p:val>
                                        </p:tav>
                                      </p:tavLst>
                                    </p:anim>
                                    <p:anim calcmode="lin" valueType="num">
                                      <p:cBhvr additive="base">
                                        <p:cTn id="7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22"/>
                                        </p:tgtEl>
                                        <p:attrNameLst>
                                          <p:attrName>style.visibility</p:attrName>
                                        </p:attrNameLst>
                                      </p:cBhvr>
                                      <p:to>
                                        <p:strVal val="visible"/>
                                      </p:to>
                                    </p:set>
                                    <p:anim calcmode="lin" valueType="num">
                                      <p:cBhvr additive="base">
                                        <p:cTn id="79" dur="500" fill="hold"/>
                                        <p:tgtEl>
                                          <p:spTgt spid="22"/>
                                        </p:tgtEl>
                                        <p:attrNameLst>
                                          <p:attrName>ppt_x</p:attrName>
                                        </p:attrNameLst>
                                      </p:cBhvr>
                                      <p:tavLst>
                                        <p:tav tm="0">
                                          <p:val>
                                            <p:strVal val="#ppt_x"/>
                                          </p:val>
                                        </p:tav>
                                        <p:tav tm="100000">
                                          <p:val>
                                            <p:strVal val="#ppt_x"/>
                                          </p:val>
                                        </p:tav>
                                      </p:tavLst>
                                    </p:anim>
                                    <p:anim calcmode="lin" valueType="num">
                                      <p:cBhvr additive="base">
                                        <p:cTn id="80" dur="500" fill="hold"/>
                                        <p:tgtEl>
                                          <p:spTgt spid="22"/>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23"/>
                                        </p:tgtEl>
                                        <p:attrNameLst>
                                          <p:attrName>style.visibility</p:attrName>
                                        </p:attrNameLst>
                                      </p:cBhvr>
                                      <p:to>
                                        <p:strVal val="visible"/>
                                      </p:to>
                                    </p:set>
                                    <p:anim calcmode="lin" valueType="num">
                                      <p:cBhvr additive="base">
                                        <p:cTn id="83" dur="500" fill="hold"/>
                                        <p:tgtEl>
                                          <p:spTgt spid="23"/>
                                        </p:tgtEl>
                                        <p:attrNameLst>
                                          <p:attrName>ppt_x</p:attrName>
                                        </p:attrNameLst>
                                      </p:cBhvr>
                                      <p:tavLst>
                                        <p:tav tm="0">
                                          <p:val>
                                            <p:strVal val="#ppt_x"/>
                                          </p:val>
                                        </p:tav>
                                        <p:tav tm="100000">
                                          <p:val>
                                            <p:strVal val="#ppt_x"/>
                                          </p:val>
                                        </p:tav>
                                      </p:tavLst>
                                    </p:anim>
                                    <p:anim calcmode="lin" valueType="num">
                                      <p:cBhvr additive="base">
                                        <p:cTn id="8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4" fill="hold" grpId="0" nodeType="clickEffect">
                                  <p:stCondLst>
                                    <p:cond delay="0"/>
                                  </p:stCondLst>
                                  <p:childTnLst>
                                    <p:set>
                                      <p:cBhvr>
                                        <p:cTn id="88" dur="1" fill="hold">
                                          <p:stCondLst>
                                            <p:cond delay="0"/>
                                          </p:stCondLst>
                                        </p:cTn>
                                        <p:tgtEl>
                                          <p:spTgt spid="26"/>
                                        </p:tgtEl>
                                        <p:attrNameLst>
                                          <p:attrName>style.visibility</p:attrName>
                                        </p:attrNameLst>
                                      </p:cBhvr>
                                      <p:to>
                                        <p:strVal val="visible"/>
                                      </p:to>
                                    </p:set>
                                    <p:anim calcmode="lin" valueType="num">
                                      <p:cBhvr additive="base">
                                        <p:cTn id="89" dur="500" fill="hold"/>
                                        <p:tgtEl>
                                          <p:spTgt spid="26"/>
                                        </p:tgtEl>
                                        <p:attrNameLst>
                                          <p:attrName>ppt_x</p:attrName>
                                        </p:attrNameLst>
                                      </p:cBhvr>
                                      <p:tavLst>
                                        <p:tav tm="0">
                                          <p:val>
                                            <p:strVal val="#ppt_x"/>
                                          </p:val>
                                        </p:tav>
                                        <p:tav tm="100000">
                                          <p:val>
                                            <p:strVal val="#ppt_x"/>
                                          </p:val>
                                        </p:tav>
                                      </p:tavLst>
                                    </p:anim>
                                    <p:anim calcmode="lin" valueType="num">
                                      <p:cBhvr additive="base">
                                        <p:cTn id="90"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4" fill="hold" grpId="0" nodeType="clickEffect">
                                  <p:stCondLst>
                                    <p:cond delay="0"/>
                                  </p:stCondLst>
                                  <p:childTnLst>
                                    <p:set>
                                      <p:cBhvr>
                                        <p:cTn id="94" dur="1" fill="hold">
                                          <p:stCondLst>
                                            <p:cond delay="0"/>
                                          </p:stCondLst>
                                        </p:cTn>
                                        <p:tgtEl>
                                          <p:spTgt spid="27"/>
                                        </p:tgtEl>
                                        <p:attrNameLst>
                                          <p:attrName>style.visibility</p:attrName>
                                        </p:attrNameLst>
                                      </p:cBhvr>
                                      <p:to>
                                        <p:strVal val="visible"/>
                                      </p:to>
                                    </p:set>
                                    <p:anim calcmode="lin" valueType="num">
                                      <p:cBhvr additive="base">
                                        <p:cTn id="95" dur="500" fill="hold"/>
                                        <p:tgtEl>
                                          <p:spTgt spid="27"/>
                                        </p:tgtEl>
                                        <p:attrNameLst>
                                          <p:attrName>ppt_x</p:attrName>
                                        </p:attrNameLst>
                                      </p:cBhvr>
                                      <p:tavLst>
                                        <p:tav tm="0">
                                          <p:val>
                                            <p:strVal val="#ppt_x"/>
                                          </p:val>
                                        </p:tav>
                                        <p:tav tm="100000">
                                          <p:val>
                                            <p:strVal val="#ppt_x"/>
                                          </p:val>
                                        </p:tav>
                                      </p:tavLst>
                                    </p:anim>
                                    <p:anim calcmode="lin" valueType="num">
                                      <p:cBhvr additive="base">
                                        <p:cTn id="96"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4" fill="hold" grpId="0" nodeType="clickEffect">
                                  <p:stCondLst>
                                    <p:cond delay="0"/>
                                  </p:stCondLst>
                                  <p:childTnLst>
                                    <p:set>
                                      <p:cBhvr>
                                        <p:cTn id="100" dur="1" fill="hold">
                                          <p:stCondLst>
                                            <p:cond delay="0"/>
                                          </p:stCondLst>
                                        </p:cTn>
                                        <p:tgtEl>
                                          <p:spTgt spid="29"/>
                                        </p:tgtEl>
                                        <p:attrNameLst>
                                          <p:attrName>style.visibility</p:attrName>
                                        </p:attrNameLst>
                                      </p:cBhvr>
                                      <p:to>
                                        <p:strVal val="visible"/>
                                      </p:to>
                                    </p:set>
                                    <p:anim calcmode="lin" valueType="num">
                                      <p:cBhvr additive="base">
                                        <p:cTn id="101" dur="500" fill="hold"/>
                                        <p:tgtEl>
                                          <p:spTgt spid="29"/>
                                        </p:tgtEl>
                                        <p:attrNameLst>
                                          <p:attrName>ppt_x</p:attrName>
                                        </p:attrNameLst>
                                      </p:cBhvr>
                                      <p:tavLst>
                                        <p:tav tm="0">
                                          <p:val>
                                            <p:strVal val="#ppt_x"/>
                                          </p:val>
                                        </p:tav>
                                        <p:tav tm="100000">
                                          <p:val>
                                            <p:strVal val="#ppt_x"/>
                                          </p:val>
                                        </p:tav>
                                      </p:tavLst>
                                    </p:anim>
                                    <p:anim calcmode="lin" valueType="num">
                                      <p:cBhvr additive="base">
                                        <p:cTn id="102"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2" presetClass="entr" presetSubtype="4" fill="hold" grpId="0" nodeType="clickEffect">
                                  <p:stCondLst>
                                    <p:cond delay="0"/>
                                  </p:stCondLst>
                                  <p:childTnLst>
                                    <p:set>
                                      <p:cBhvr>
                                        <p:cTn id="106" dur="1" fill="hold">
                                          <p:stCondLst>
                                            <p:cond delay="0"/>
                                          </p:stCondLst>
                                        </p:cTn>
                                        <p:tgtEl>
                                          <p:spTgt spid="30"/>
                                        </p:tgtEl>
                                        <p:attrNameLst>
                                          <p:attrName>style.visibility</p:attrName>
                                        </p:attrNameLst>
                                      </p:cBhvr>
                                      <p:to>
                                        <p:strVal val="visible"/>
                                      </p:to>
                                    </p:set>
                                    <p:anim calcmode="lin" valueType="num">
                                      <p:cBhvr additive="base">
                                        <p:cTn id="107" dur="500" fill="hold"/>
                                        <p:tgtEl>
                                          <p:spTgt spid="30"/>
                                        </p:tgtEl>
                                        <p:attrNameLst>
                                          <p:attrName>ppt_x</p:attrName>
                                        </p:attrNameLst>
                                      </p:cBhvr>
                                      <p:tavLst>
                                        <p:tav tm="0">
                                          <p:val>
                                            <p:strVal val="#ppt_x"/>
                                          </p:val>
                                        </p:tav>
                                        <p:tav tm="100000">
                                          <p:val>
                                            <p:strVal val="#ppt_x"/>
                                          </p:val>
                                        </p:tav>
                                      </p:tavLst>
                                    </p:anim>
                                    <p:anim calcmode="lin" valueType="num">
                                      <p:cBhvr additive="base">
                                        <p:cTn id="10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8" grpId="0" animBg="1"/>
      <p:bldP spid="39" grpId="0" animBg="1"/>
      <p:bldP spid="40" grpId="0" animBg="1"/>
      <p:bldP spid="41" grpId="0" animBg="1"/>
      <p:bldP spid="43" grpId="0" animBg="1"/>
      <p:bldP spid="16" grpId="0" animBg="1"/>
      <p:bldP spid="46" grpId="0" animBg="1"/>
      <p:bldP spid="47" grpId="0" animBg="1"/>
      <p:bldP spid="48" grpId="0" animBg="1"/>
      <p:bldP spid="22" grpId="0" animBg="1"/>
      <p:bldP spid="23" grpId="0"/>
      <p:bldP spid="26" grpId="0" animBg="1"/>
      <p:bldP spid="27" grpId="0" animBg="1"/>
      <p:bldP spid="29" grpId="0" animBg="1"/>
      <p:bldP spid="3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p:cNvSpPr>
          <p:nvPr>
            <p:ph type="title"/>
          </p:nvPr>
        </p:nvSpPr>
        <p:spPr/>
        <p:txBody>
          <a:bodyPr/>
          <a:lstStyle/>
          <a:p>
            <a:pPr eaLnBrk="1" hangingPunct="1"/>
            <a:r>
              <a:rPr lang="en-US" altLang="zh-CN" smtClean="0"/>
              <a:t>Demo</a:t>
            </a:r>
          </a:p>
        </p:txBody>
      </p:sp>
      <p:pic>
        <p:nvPicPr>
          <p:cNvPr id="134147" name="智能厨房.wmv">
            <a:hlinkClick r:id="" action="ppaction://media"/>
          </p:cNvPr>
          <p:cNvPicPr>
            <a:picLocks noRot="1" noChangeAspect="1" noChangeArrowheads="1"/>
          </p:cNvPicPr>
          <p:nvPr>
            <p:ph idx="1"/>
            <a:videoFile r:link="rId1"/>
          </p:nvPr>
        </p:nvPicPr>
        <p:blipFill>
          <a:blip r:embed="rId3"/>
          <a:srcRect/>
          <a:stretch>
            <a:fillRect/>
          </a:stretch>
        </p:blipFill>
        <p:spPr>
          <a:xfrm>
            <a:off x="2943225" y="1611313"/>
            <a:ext cx="7281863" cy="4854575"/>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afterEffect">
                                  <p:stCondLst>
                                    <p:cond delay="0"/>
                                  </p:stCondLst>
                                  <p:childTnLst>
                                    <p:set>
                                      <p:cBhvr>
                                        <p:cTn id="6" dur="1" fill="hold">
                                          <p:stCondLst>
                                            <p:cond delay="0"/>
                                          </p:stCondLst>
                                        </p:cTn>
                                        <p:tgtEl>
                                          <p:spTgt spid="134147"/>
                                        </p:tgtEl>
                                        <p:attrNameLst>
                                          <p:attrName>style.visibility</p:attrName>
                                        </p:attrNameLst>
                                      </p:cBhvr>
                                      <p:to>
                                        <p:strVal val="visible"/>
                                      </p:to>
                                    </p:set>
                                    <p:animEffect transition="in" filter="diamond(in)">
                                      <p:cBhvr>
                                        <p:cTn id="7" dur="2000"/>
                                        <p:tgtEl>
                                          <p:spTgt spid="13414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13414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0"/>
                                  </p:stCondLst>
                                  <p:childTnLst>
                                    <p:cmd type="call" cmd="togglePause">
                                      <p:cBhvr>
                                        <p:cTn id="12" dur="1" fill="hold"/>
                                        <p:tgtEl>
                                          <p:spTgt spid="134147"/>
                                        </p:tgtEl>
                                      </p:cBhvr>
                                    </p:cmd>
                                  </p:childTnLst>
                                </p:cTn>
                              </p:par>
                            </p:childTnLst>
                          </p:cTn>
                        </p:par>
                      </p:childTnLst>
                    </p:cTn>
                  </p:par>
                </p:childTnLst>
              </p:cTn>
              <p:nextCondLst>
                <p:cond evt="onClick" delay="0">
                  <p:tgtEl>
                    <p:spTgt spid="134147"/>
                  </p:tgtEl>
                </p:cond>
              </p:nextCondLst>
            </p:seq>
            <p:video>
              <p:cMediaNode>
                <p:cTn id="13" fill="hold" display="0">
                  <p:stCondLst>
                    <p:cond delay="indefinite"/>
                  </p:stCondLst>
                  <p:endCondLst>
                    <p:cond evt="onNext" delay="0">
                      <p:tgtEl>
                        <p:sldTgt/>
                      </p:tgtEl>
                    </p:cond>
                    <p:cond evt="onPrev" delay="0">
                      <p:tgtEl>
                        <p:sldTgt/>
                      </p:tgtEl>
                    </p:cond>
                  </p:endCondLst>
                </p:cTn>
                <p:tgtEl>
                  <p:spTgt spid="134147"/>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标题 1"/>
          <p:cNvSpPr>
            <a:spLocks noGrp="1"/>
          </p:cNvSpPr>
          <p:nvPr>
            <p:ph type="title"/>
          </p:nvPr>
        </p:nvSpPr>
        <p:spPr/>
        <p:txBody>
          <a:bodyPr/>
          <a:lstStyle/>
          <a:p>
            <a:pPr eaLnBrk="1" hangingPunct="1"/>
            <a:r>
              <a:rPr lang="zh-CN" altLang="en-US" smtClean="0"/>
              <a:t>石油公司斯伦贝谢拥有同样的图片</a:t>
            </a:r>
          </a:p>
        </p:txBody>
      </p:sp>
      <p:graphicFrame>
        <p:nvGraphicFramePr>
          <p:cNvPr id="13" name="图示 12"/>
          <p:cNvGraphicFramePr/>
          <p:nvPr/>
        </p:nvGraphicFramePr>
        <p:xfrm>
          <a:off x="360667" y="1811158"/>
          <a:ext cx="11473841" cy="42764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标题 1"/>
          <p:cNvSpPr>
            <a:spLocks noGrp="1"/>
          </p:cNvSpPr>
          <p:nvPr>
            <p:ph type="title"/>
          </p:nvPr>
        </p:nvSpPr>
        <p:spPr/>
        <p:txBody>
          <a:bodyPr/>
          <a:lstStyle/>
          <a:p>
            <a:pPr eaLnBrk="1" hangingPunct="1"/>
            <a:r>
              <a:rPr kumimoji="1" lang="en-US" altLang="zh-CN" smtClean="0"/>
              <a:t>QA /</a:t>
            </a:r>
            <a:r>
              <a:rPr kumimoji="1" lang="zh-CN" altLang="en-US" smtClean="0"/>
              <a:t> </a:t>
            </a:r>
            <a:r>
              <a:rPr kumimoji="1" lang="en-US" altLang="zh-CN" smtClean="0"/>
              <a:t>Dialogue</a:t>
            </a:r>
            <a:r>
              <a:rPr kumimoji="1" lang="zh-CN" altLang="en-US" smtClean="0"/>
              <a:t> </a:t>
            </a:r>
            <a:r>
              <a:rPr kumimoji="1" lang="en-US" altLang="zh-CN" smtClean="0"/>
              <a:t>System</a:t>
            </a:r>
            <a:endParaRPr kumimoji="1" lang="zh-CN" altLang="en-US" smtClean="0"/>
          </a:p>
        </p:txBody>
      </p:sp>
      <p:sp>
        <p:nvSpPr>
          <p:cNvPr id="53250" name="内容占位符 2"/>
          <p:cNvSpPr>
            <a:spLocks noGrp="1"/>
          </p:cNvSpPr>
          <p:nvPr>
            <p:ph idx="1"/>
          </p:nvPr>
        </p:nvSpPr>
        <p:spPr/>
        <p:txBody>
          <a:bodyPr/>
          <a:lstStyle/>
          <a:p>
            <a:pPr eaLnBrk="1" hangingPunct="1"/>
            <a:r>
              <a:rPr kumimoji="1" lang="en-US" altLang="zh-CN" smtClean="0"/>
              <a:t>Semantic parser</a:t>
            </a:r>
            <a:r>
              <a:rPr kumimoji="1" lang="zh-CN" altLang="en-US" smtClean="0"/>
              <a:t> </a:t>
            </a:r>
            <a:r>
              <a:rPr kumimoji="1" lang="en-US" altLang="zh-CN" smtClean="0"/>
              <a:t>based</a:t>
            </a:r>
            <a:endParaRPr kumimoji="1" lang="zh-CN" altLang="en-US" smtClean="0"/>
          </a:p>
          <a:p>
            <a:pPr lvl="1" eaLnBrk="1" hangingPunct="1"/>
            <a:r>
              <a:rPr kumimoji="1" lang="en-US" altLang="zh-CN" smtClean="0"/>
              <a:t>For</a:t>
            </a:r>
            <a:r>
              <a:rPr kumimoji="1" lang="zh-CN" altLang="en-US" smtClean="0"/>
              <a:t> </a:t>
            </a:r>
            <a:r>
              <a:rPr kumimoji="1" lang="en-US" altLang="zh-CN" smtClean="0"/>
              <a:t>vertical</a:t>
            </a:r>
            <a:r>
              <a:rPr kumimoji="1" lang="zh-CN" altLang="en-US" smtClean="0"/>
              <a:t> </a:t>
            </a:r>
            <a:r>
              <a:rPr kumimoji="1" lang="en-US" altLang="zh-CN" smtClean="0"/>
              <a:t>domain</a:t>
            </a:r>
            <a:endParaRPr kumimoji="1" lang="zh-CN" altLang="en-US" smtClean="0"/>
          </a:p>
          <a:p>
            <a:pPr lvl="1" eaLnBrk="1" hangingPunct="1"/>
            <a:r>
              <a:rPr kumimoji="1" lang="en-US" altLang="zh-CN" smtClean="0"/>
              <a:t>For</a:t>
            </a:r>
            <a:r>
              <a:rPr kumimoji="1" lang="zh-CN" altLang="en-US" smtClean="0"/>
              <a:t> </a:t>
            </a:r>
            <a:r>
              <a:rPr kumimoji="1" lang="en-US" altLang="zh-CN" smtClean="0"/>
              <a:t>open</a:t>
            </a:r>
            <a:r>
              <a:rPr kumimoji="1" lang="zh-CN" altLang="en-US" smtClean="0"/>
              <a:t> </a:t>
            </a:r>
            <a:r>
              <a:rPr kumimoji="1" lang="en-US" altLang="zh-CN" smtClean="0"/>
              <a:t>domain</a:t>
            </a:r>
            <a:endParaRPr kumimoji="1" lang="zh-CN" altLang="en-US" smtClean="0"/>
          </a:p>
          <a:p>
            <a:pPr lvl="1" eaLnBrk="1" hangingPunct="1"/>
            <a:endParaRPr kumimoji="1" lang="en-US" altLang="zh-CN" smtClean="0"/>
          </a:p>
          <a:p>
            <a:pPr eaLnBrk="1" hangingPunct="1"/>
            <a:r>
              <a:rPr kumimoji="1" lang="en-US" altLang="zh-CN" smtClean="0"/>
              <a:t>Deep</a:t>
            </a:r>
            <a:r>
              <a:rPr kumimoji="1" lang="zh-CN" altLang="en-US" smtClean="0"/>
              <a:t> </a:t>
            </a:r>
            <a:r>
              <a:rPr kumimoji="1" lang="en-US" altLang="zh-CN" smtClean="0"/>
              <a:t>learning</a:t>
            </a:r>
            <a:r>
              <a:rPr kumimoji="1" lang="zh-CN" altLang="en-US" smtClean="0"/>
              <a:t> </a:t>
            </a:r>
            <a:r>
              <a:rPr kumimoji="1" lang="en-US" altLang="zh-CN" smtClean="0"/>
              <a:t>based</a:t>
            </a:r>
            <a:endParaRPr kumimoji="1" lang="zh-CN" altLang="en-US" smtClean="0"/>
          </a:p>
          <a:p>
            <a:pPr lvl="1" eaLnBrk="1" hangingPunct="1"/>
            <a:r>
              <a:rPr kumimoji="1" lang="en-US" altLang="zh-CN" smtClean="0"/>
              <a:t>For</a:t>
            </a:r>
            <a:r>
              <a:rPr kumimoji="1" lang="zh-CN" altLang="en-US" smtClean="0"/>
              <a:t> </a:t>
            </a:r>
            <a:r>
              <a:rPr kumimoji="1" lang="en-US" altLang="zh-CN" smtClean="0"/>
              <a:t>open</a:t>
            </a:r>
            <a:r>
              <a:rPr kumimoji="1" lang="zh-CN" altLang="en-US" smtClean="0"/>
              <a:t> </a:t>
            </a:r>
            <a:r>
              <a:rPr kumimoji="1" lang="en-US" altLang="zh-CN" smtClean="0"/>
              <a:t>domain</a:t>
            </a:r>
            <a:endParaRPr kumimoji="1" lang="zh-CN" altLang="en-US" smtClean="0"/>
          </a:p>
          <a:p>
            <a:pPr lvl="1" eaLnBrk="1" hangingPunct="1"/>
            <a:r>
              <a:rPr kumimoji="1" lang="en-US" altLang="zh-CN" smtClean="0"/>
              <a:t>For</a:t>
            </a:r>
            <a:r>
              <a:rPr kumimoji="1" lang="zh-CN" altLang="en-US" smtClean="0"/>
              <a:t> </a:t>
            </a:r>
            <a:r>
              <a:rPr kumimoji="1" lang="en-US" altLang="zh-CN" smtClean="0"/>
              <a:t>vertical</a:t>
            </a:r>
            <a:r>
              <a:rPr kumimoji="1" lang="zh-CN" altLang="en-US" smtClean="0"/>
              <a:t> </a:t>
            </a:r>
            <a:r>
              <a:rPr kumimoji="1" lang="en-US" altLang="zh-CN" smtClean="0"/>
              <a:t>domain</a:t>
            </a:r>
            <a:endParaRPr kumimoji="1" lang="zh-CN" altLang="en-US"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标题 1"/>
          <p:cNvSpPr>
            <a:spLocks noGrp="1"/>
          </p:cNvSpPr>
          <p:nvPr>
            <p:ph type="title"/>
          </p:nvPr>
        </p:nvSpPr>
        <p:spPr>
          <a:xfrm>
            <a:off x="263525" y="0"/>
            <a:ext cx="4670425" cy="1143000"/>
          </a:xfrm>
        </p:spPr>
        <p:txBody>
          <a:bodyPr/>
          <a:lstStyle/>
          <a:p>
            <a:pPr eaLnBrk="1" hangingPunct="1"/>
            <a:r>
              <a:rPr lang="en-US" altLang="zh-CN" smtClean="0"/>
              <a:t>Approaches</a:t>
            </a:r>
            <a:endParaRPr lang="zh-CN" altLang="en-US" smtClean="0"/>
          </a:p>
        </p:txBody>
      </p:sp>
      <p:graphicFrame>
        <p:nvGraphicFramePr>
          <p:cNvPr id="5" name="内容占位符 4"/>
          <p:cNvGraphicFramePr>
            <a:graphicFrameLocks noGrp="1"/>
          </p:cNvGraphicFramePr>
          <p:nvPr>
            <p:ph idx="1"/>
          </p:nvPr>
        </p:nvGraphicFramePr>
        <p:xfrm>
          <a:off x="429208" y="1447739"/>
          <a:ext cx="1142067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页脚占位符 3"/>
          <p:cNvSpPr>
            <a:spLocks noGrp="1"/>
          </p:cNvSpPr>
          <p:nvPr>
            <p:ph type="ftr" sz="quarter" idx="11"/>
          </p:nvPr>
        </p:nvSpPr>
        <p:spPr>
          <a:xfrm>
            <a:off x="4648200" y="6511925"/>
            <a:ext cx="2895600" cy="365125"/>
          </a:xfrm>
        </p:spPr>
        <p:txBody>
          <a:bodyPr/>
          <a:lstStyle/>
          <a:p>
            <a:pPr>
              <a:defRPr/>
            </a:pPr>
            <a:fld id="{7866C5A2-8B69-4F6E-9069-A80E5319BABE}" type="slidenum">
              <a:rPr lang="en-US" altLang="en-US" smtClean="0"/>
              <a:pPr>
                <a:defRPr/>
              </a:pPr>
              <a:t>25</a:t>
            </a:fld>
            <a:endParaRPr lang="en-US" altLang="en-US"/>
          </a:p>
        </p:txBody>
      </p:sp>
      <p:grpSp>
        <p:nvGrpSpPr>
          <p:cNvPr id="7" name="组合 6"/>
          <p:cNvGrpSpPr/>
          <p:nvPr/>
        </p:nvGrpSpPr>
        <p:grpSpPr>
          <a:xfrm>
            <a:off x="5140290" y="5265616"/>
            <a:ext cx="2161877" cy="1297126"/>
            <a:chOff x="3042099" y="1614418"/>
            <a:chExt cx="2161877" cy="1297126"/>
          </a:xfrm>
          <a:solidFill>
            <a:schemeClr val="accent1"/>
          </a:solidFill>
        </p:grpSpPr>
        <p:sp>
          <p:nvSpPr>
            <p:cNvPr id="8" name="圆角矩形 7"/>
            <p:cNvSpPr/>
            <p:nvPr/>
          </p:nvSpPr>
          <p:spPr>
            <a:xfrm>
              <a:off x="3042099" y="1614418"/>
              <a:ext cx="2161877" cy="1297126"/>
            </a:xfrm>
            <a:prstGeom prst="roundRect">
              <a:avLst>
                <a:gd name="adj" fmla="val 10000"/>
              </a:avLst>
            </a:prstGeom>
            <a:grp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9" name="圆角矩形 4"/>
            <p:cNvSpPr/>
            <p:nvPr/>
          </p:nvSpPr>
          <p:spPr>
            <a:xfrm>
              <a:off x="3071853" y="1652410"/>
              <a:ext cx="2085893" cy="1221142"/>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0">
              <a:scrgbClr r="0" g="0" b="0"/>
            </a:lnRef>
            <a:fillRef idx="0">
              <a:scrgbClr r="0" g="0" b="0"/>
            </a:fillRef>
            <a:effectRef idx="0">
              <a:scrgbClr r="0" g="0" b="0"/>
            </a:effectRef>
            <a:fontRef idx="minor">
              <a:schemeClr val="lt1"/>
            </a:fontRef>
          </p:style>
          <p:txBody>
            <a:bodyPr lIns="99060" tIns="99060" rIns="99060" bIns="99060" spcCol="1270" anchor="ctr"/>
            <a:lstStyle/>
            <a:p>
              <a:pPr algn="ctr" defTabSz="1155700" fontAlgn="auto">
                <a:lnSpc>
                  <a:spcPct val="90000"/>
                </a:lnSpc>
                <a:spcAft>
                  <a:spcPct val="35000"/>
                </a:spcAft>
                <a:defRPr/>
              </a:pPr>
              <a:r>
                <a:rPr lang="en-US" altLang="zh-CN" sz="2800" dirty="0">
                  <a:solidFill>
                    <a:schemeClr val="tx1"/>
                  </a:solidFill>
                </a:rPr>
                <a:t>Knowledge</a:t>
              </a:r>
            </a:p>
            <a:p>
              <a:pPr algn="ctr" defTabSz="1155700" fontAlgn="auto">
                <a:lnSpc>
                  <a:spcPct val="90000"/>
                </a:lnSpc>
                <a:spcAft>
                  <a:spcPct val="35000"/>
                </a:spcAft>
                <a:defRPr/>
              </a:pPr>
              <a:r>
                <a:rPr lang="en-US" altLang="zh-CN" sz="2800" dirty="0">
                  <a:solidFill>
                    <a:schemeClr val="tx1"/>
                  </a:solidFill>
                </a:rPr>
                <a:t>Base</a:t>
              </a:r>
              <a:endParaRPr lang="zh-CN" altLang="en-US" sz="2800" dirty="0">
                <a:solidFill>
                  <a:schemeClr val="tx1"/>
                </a:solidFill>
              </a:endParaRPr>
            </a:p>
          </p:txBody>
        </p:sp>
      </p:grpSp>
      <p:grpSp>
        <p:nvGrpSpPr>
          <p:cNvPr id="13" name="组合 12"/>
          <p:cNvGrpSpPr/>
          <p:nvPr/>
        </p:nvGrpSpPr>
        <p:grpSpPr>
          <a:xfrm rot="16200000">
            <a:off x="5849278" y="4686578"/>
            <a:ext cx="621928" cy="536145"/>
            <a:chOff x="5411926" y="1994908"/>
            <a:chExt cx="458317" cy="536145"/>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grpSpPr>
        <p:sp>
          <p:nvSpPr>
            <p:cNvPr id="14" name="右箭头 13"/>
            <p:cNvSpPr/>
            <p:nvPr/>
          </p:nvSpPr>
          <p:spPr>
            <a:xfrm>
              <a:off x="5411926" y="1994908"/>
              <a:ext cx="458317" cy="536145"/>
            </a:xfrm>
            <a:prstGeom prst="rightArrow">
              <a:avLst>
                <a:gd name="adj1" fmla="val 60000"/>
                <a:gd name="adj2" fmla="val 50000"/>
              </a:avLst>
            </a:prstGeom>
            <a:grpFill/>
            <a:ln w="28575">
              <a:solidFill>
                <a:schemeClr val="accent1">
                  <a:alpha val="99000"/>
                </a:schemeClr>
              </a:solidFill>
            </a:ln>
          </p:spPr>
          <p:style>
            <a:lnRef idx="0">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15" name="右箭头 4"/>
            <p:cNvSpPr/>
            <p:nvPr/>
          </p:nvSpPr>
          <p:spPr>
            <a:xfrm>
              <a:off x="5411926" y="2102137"/>
              <a:ext cx="320822" cy="321687"/>
            </a:xfrm>
            <a:prstGeom prst="rect">
              <a:avLst/>
            </a:prstGeom>
            <a:grpFill/>
          </p:spPr>
          <p:style>
            <a:lnRef idx="0">
              <a:scrgbClr r="0" g="0" b="0"/>
            </a:lnRef>
            <a:fillRef idx="0">
              <a:scrgbClr r="0" g="0" b="0"/>
            </a:fillRef>
            <a:effectRef idx="0">
              <a:scrgbClr r="0" g="0" b="0"/>
            </a:effectRef>
            <a:fontRef idx="minor">
              <a:schemeClr val="lt1"/>
            </a:fontRef>
          </p:style>
          <p:txBody>
            <a:bodyPr lIns="0" tIns="0" rIns="0" bIns="0" spcCol="1270" anchor="ctr"/>
            <a:lstStyle/>
            <a:p>
              <a:pPr algn="ctr" defTabSz="933450" fontAlgn="auto">
                <a:lnSpc>
                  <a:spcPct val="90000"/>
                </a:lnSpc>
                <a:spcAft>
                  <a:spcPct val="35000"/>
                </a:spcAft>
                <a:defRPr/>
              </a:pPr>
              <a:endParaRPr lang="zh-CN" altLang="en-US" sz="2100"/>
            </a:p>
          </p:txBody>
        </p:sp>
      </p:grpSp>
      <p:sp>
        <p:nvSpPr>
          <p:cNvPr id="55302" name="文本框 15"/>
          <p:cNvSpPr txBox="1">
            <a:spLocks noChangeArrowheads="1"/>
          </p:cNvSpPr>
          <p:nvPr/>
        </p:nvSpPr>
        <p:spPr bwMode="auto">
          <a:xfrm>
            <a:off x="1235075" y="1447800"/>
            <a:ext cx="1155700" cy="523875"/>
          </a:xfrm>
          <a:prstGeom prst="rect">
            <a:avLst/>
          </a:prstGeom>
          <a:noFill/>
          <a:ln w="9525">
            <a:noFill/>
            <a:miter lim="800000"/>
            <a:headEnd/>
            <a:tailEnd/>
          </a:ln>
        </p:spPr>
        <p:txBody>
          <a:bodyPr>
            <a:spAutoFit/>
          </a:bodyPr>
          <a:lstStyle/>
          <a:p>
            <a:r>
              <a:rPr lang="en-US" altLang="zh-CN" sz="2800">
                <a:latin typeface="Calibri" pitchFamily="34" charset="0"/>
              </a:rPr>
              <a:t>Input </a:t>
            </a:r>
            <a:endParaRPr lang="zh-CN" altLang="en-US" sz="2800">
              <a:latin typeface="Calibri" pitchFamily="34" charset="0"/>
            </a:endParaRPr>
          </a:p>
        </p:txBody>
      </p:sp>
      <p:sp>
        <p:nvSpPr>
          <p:cNvPr id="55303" name="文本框 16"/>
          <p:cNvSpPr txBox="1">
            <a:spLocks noChangeArrowheads="1"/>
          </p:cNvSpPr>
          <p:nvPr/>
        </p:nvSpPr>
        <p:spPr bwMode="auto">
          <a:xfrm>
            <a:off x="10083800" y="1520825"/>
            <a:ext cx="1331913" cy="523875"/>
          </a:xfrm>
          <a:prstGeom prst="rect">
            <a:avLst/>
          </a:prstGeom>
          <a:noFill/>
          <a:ln w="9525">
            <a:noFill/>
            <a:miter lim="800000"/>
            <a:headEnd/>
            <a:tailEnd/>
          </a:ln>
        </p:spPr>
        <p:txBody>
          <a:bodyPr>
            <a:spAutoFit/>
          </a:bodyPr>
          <a:lstStyle/>
          <a:p>
            <a:r>
              <a:rPr lang="en-US" altLang="zh-CN" sz="2800">
                <a:latin typeface="Calibri" pitchFamily="34" charset="0"/>
              </a:rPr>
              <a:t>Output </a:t>
            </a:r>
            <a:endParaRPr lang="zh-CN" altLang="en-US" sz="2800">
              <a:latin typeface="Calibri" pitchFamily="34" charset="0"/>
            </a:endParaRPr>
          </a:p>
        </p:txBody>
      </p:sp>
      <p:sp>
        <p:nvSpPr>
          <p:cNvPr id="3" name="上弧形箭头 2"/>
          <p:cNvSpPr/>
          <p:nvPr/>
        </p:nvSpPr>
        <p:spPr>
          <a:xfrm>
            <a:off x="1235075" y="1219200"/>
            <a:ext cx="10036175" cy="15621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18" name="圆角矩形 4"/>
          <p:cNvSpPr/>
          <p:nvPr/>
        </p:nvSpPr>
        <p:spPr>
          <a:xfrm>
            <a:off x="5297488" y="598488"/>
            <a:ext cx="2085975" cy="620712"/>
          </a:xfrm>
          <a:prstGeom prst="rect">
            <a:avLst/>
          </a:prstGeom>
          <a:gradFill>
            <a:gsLst>
              <a:gs pos="0">
                <a:schemeClr val="accent2">
                  <a:lumMod val="60000"/>
                  <a:lumOff val="4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0">
            <a:scrgbClr r="0" g="0" b="0"/>
          </a:lnRef>
          <a:fillRef idx="0">
            <a:scrgbClr r="0" g="0" b="0"/>
          </a:fillRef>
          <a:effectRef idx="0">
            <a:scrgbClr r="0" g="0" b="0"/>
          </a:effectRef>
          <a:fontRef idx="minor">
            <a:schemeClr val="lt1"/>
          </a:fontRef>
        </p:style>
        <p:txBody>
          <a:bodyPr lIns="99060" tIns="99060" rIns="99060" bIns="99060" spcCol="1270" anchor="ctr"/>
          <a:lstStyle/>
          <a:p>
            <a:pPr algn="ctr" defTabSz="1155700" fontAlgn="auto">
              <a:lnSpc>
                <a:spcPct val="90000"/>
              </a:lnSpc>
              <a:spcAft>
                <a:spcPct val="35000"/>
              </a:spcAft>
              <a:defRPr/>
            </a:pPr>
            <a:r>
              <a:rPr lang="en-US" altLang="zh-CN" sz="2800" dirty="0">
                <a:solidFill>
                  <a:schemeClr val="tx1"/>
                </a:solidFill>
              </a:rPr>
              <a:t>End to End</a:t>
            </a:r>
            <a:endParaRPr lang="zh-CN" altLang="en-US" sz="2800" dirty="0">
              <a:solidFill>
                <a:schemeClr val="tx1"/>
              </a:solidFill>
            </a:endParaRPr>
          </a:p>
        </p:txBody>
      </p:sp>
      <p:sp>
        <p:nvSpPr>
          <p:cNvPr id="19" name="上弧形箭头 18"/>
          <p:cNvSpPr/>
          <p:nvPr/>
        </p:nvSpPr>
        <p:spPr>
          <a:xfrm>
            <a:off x="1387475" y="1862138"/>
            <a:ext cx="4684713" cy="955675"/>
          </a:xfrm>
          <a:prstGeom prst="curvedDown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20" name="上弧形箭头 19"/>
          <p:cNvSpPr/>
          <p:nvPr/>
        </p:nvSpPr>
        <p:spPr>
          <a:xfrm>
            <a:off x="6096000" y="1843088"/>
            <a:ext cx="4686300" cy="955675"/>
          </a:xfrm>
          <a:prstGeom prst="curvedDown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6" name="上弧形箭头 5"/>
          <p:cNvSpPr/>
          <p:nvPr/>
        </p:nvSpPr>
        <p:spPr>
          <a:xfrm rot="20321964">
            <a:off x="7388225" y="5214938"/>
            <a:ext cx="3821113" cy="1192212"/>
          </a:xfrm>
          <a:prstGeom prst="curvedUpArrow">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1" lang="zh-CN" altLang="en-US">
              <a:solidFill>
                <a:schemeClr val="tx1"/>
              </a:solidFill>
            </a:endParaRPr>
          </a:p>
        </p:txBody>
      </p:sp>
      <p:sp>
        <p:nvSpPr>
          <p:cNvPr id="22" name="上弧形箭头 21"/>
          <p:cNvSpPr/>
          <p:nvPr/>
        </p:nvSpPr>
        <p:spPr>
          <a:xfrm rot="11835388" flipV="1">
            <a:off x="620713" y="5192713"/>
            <a:ext cx="4441825" cy="1179512"/>
          </a:xfrm>
          <a:prstGeom prst="curvedUpArrow">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1" lang="zh-CN" altLang="en-US">
              <a:solidFill>
                <a:schemeClr val="tx1"/>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标题 1"/>
          <p:cNvSpPr>
            <a:spLocks noGrp="1"/>
          </p:cNvSpPr>
          <p:nvPr>
            <p:ph type="title"/>
          </p:nvPr>
        </p:nvSpPr>
        <p:spPr/>
        <p:txBody>
          <a:bodyPr/>
          <a:lstStyle/>
          <a:p>
            <a:pPr eaLnBrk="1" hangingPunct="1"/>
            <a:r>
              <a:rPr kumimoji="1" lang="en-US" altLang="zh-CN" smtClean="0"/>
              <a:t>Key Problems</a:t>
            </a:r>
            <a:endParaRPr kumimoji="1" lang="zh-CN" altLang="en-US" smtClean="0"/>
          </a:p>
        </p:txBody>
      </p:sp>
      <p:sp>
        <p:nvSpPr>
          <p:cNvPr id="3" name="内容占位符 2"/>
          <p:cNvSpPr>
            <a:spLocks noGrp="1"/>
          </p:cNvSpPr>
          <p:nvPr>
            <p:ph idx="1"/>
          </p:nvPr>
        </p:nvSpPr>
        <p:spPr/>
        <p:txBody>
          <a:bodyPr rtlCol="0">
            <a:normAutofit fontScale="92500" lnSpcReduction="10000"/>
          </a:bodyPr>
          <a:lstStyle/>
          <a:p>
            <a:pPr eaLnBrk="1" fontAlgn="auto" hangingPunct="1">
              <a:spcAft>
                <a:spcPts val="0"/>
              </a:spcAft>
              <a:buFont typeface="Arial" panose="020B0604020202020204" pitchFamily="34" charset="0"/>
              <a:buChar char="•"/>
              <a:defRPr/>
            </a:pPr>
            <a:r>
              <a:rPr kumimoji="1" lang="en-US" altLang="zh-CN" dirty="0" smtClean="0"/>
              <a:t>Dialogue</a:t>
            </a:r>
            <a:r>
              <a:rPr kumimoji="1" lang="zh-CN" altLang="en-US" dirty="0" smtClean="0"/>
              <a:t> </a:t>
            </a:r>
            <a:r>
              <a:rPr kumimoji="1" lang="en-US" altLang="zh-CN" dirty="0" smtClean="0"/>
              <a:t>Act</a:t>
            </a:r>
            <a:r>
              <a:rPr kumimoji="1" lang="zh-CN" altLang="en-US" dirty="0" smtClean="0"/>
              <a:t> （</a:t>
            </a:r>
            <a:r>
              <a:rPr kumimoji="1" lang="en-US" altLang="zh-CN" dirty="0" smtClean="0"/>
              <a:t>DA</a:t>
            </a:r>
            <a:r>
              <a:rPr kumimoji="1" lang="zh-CN" altLang="en-US" dirty="0" smtClean="0"/>
              <a:t>）</a:t>
            </a:r>
            <a:r>
              <a:rPr kumimoji="1" lang="en-US" altLang="zh-CN" dirty="0" smtClean="0"/>
              <a:t>analysis</a:t>
            </a:r>
            <a:r>
              <a:rPr kumimoji="1" lang="zh-CN" altLang="en-US" dirty="0" smtClean="0"/>
              <a:t> </a:t>
            </a:r>
            <a:r>
              <a:rPr kumimoji="1" lang="en-US" altLang="zh-CN" dirty="0" smtClean="0"/>
              <a:t>(intent)</a:t>
            </a:r>
          </a:p>
          <a:p>
            <a:pPr eaLnBrk="1" fontAlgn="auto" hangingPunct="1">
              <a:spcAft>
                <a:spcPts val="0"/>
              </a:spcAft>
              <a:buFont typeface="Arial" panose="020B0604020202020204" pitchFamily="34" charset="0"/>
              <a:buChar char="•"/>
              <a:defRPr/>
            </a:pPr>
            <a:r>
              <a:rPr kumimoji="1" lang="en-US" altLang="zh-CN" dirty="0" smtClean="0"/>
              <a:t>Dialogue</a:t>
            </a:r>
            <a:r>
              <a:rPr kumimoji="1" lang="zh-CN" altLang="en-US" dirty="0" smtClean="0"/>
              <a:t> </a:t>
            </a:r>
            <a:r>
              <a:rPr kumimoji="1" lang="en-US" altLang="zh-CN" dirty="0" smtClean="0"/>
              <a:t>management</a:t>
            </a:r>
          </a:p>
          <a:p>
            <a:pPr lvl="1" eaLnBrk="1" fontAlgn="auto" hangingPunct="1">
              <a:spcAft>
                <a:spcPts val="0"/>
              </a:spcAft>
              <a:buFont typeface="Arial" panose="020B0604020202020204" pitchFamily="34" charset="0"/>
              <a:buChar char="•"/>
              <a:defRPr/>
            </a:pPr>
            <a:r>
              <a:rPr kumimoji="1" lang="en-US" altLang="zh-CN" dirty="0" smtClean="0"/>
              <a:t>Predict</a:t>
            </a:r>
            <a:r>
              <a:rPr kumimoji="1" lang="zh-CN" altLang="en-US" dirty="0" smtClean="0"/>
              <a:t> </a:t>
            </a:r>
            <a:r>
              <a:rPr kumimoji="1" lang="en-US" altLang="zh-CN" dirty="0" smtClean="0"/>
              <a:t>next</a:t>
            </a:r>
            <a:r>
              <a:rPr kumimoji="1" lang="zh-CN" altLang="en-US" dirty="0" smtClean="0"/>
              <a:t> </a:t>
            </a:r>
            <a:r>
              <a:rPr kumimoji="1" lang="en-US" altLang="zh-CN" dirty="0" smtClean="0"/>
              <a:t>DA</a:t>
            </a:r>
          </a:p>
          <a:p>
            <a:pPr eaLnBrk="1" fontAlgn="auto" hangingPunct="1">
              <a:spcAft>
                <a:spcPts val="0"/>
              </a:spcAft>
              <a:buFont typeface="Arial" panose="020B0604020202020204" pitchFamily="34" charset="0"/>
              <a:buChar char="•"/>
              <a:defRPr/>
            </a:pPr>
            <a:r>
              <a:rPr kumimoji="1" lang="en-US" altLang="zh-CN" dirty="0" smtClean="0"/>
              <a:t>Generation</a:t>
            </a:r>
          </a:p>
          <a:p>
            <a:pPr lvl="1" eaLnBrk="1" fontAlgn="auto" hangingPunct="1">
              <a:spcAft>
                <a:spcPts val="0"/>
              </a:spcAft>
              <a:buFont typeface="Arial" panose="020B0604020202020204" pitchFamily="34" charset="0"/>
              <a:buChar char="•"/>
              <a:defRPr/>
            </a:pPr>
            <a:r>
              <a:rPr kumimoji="1" lang="en-US" altLang="zh-CN" dirty="0" smtClean="0"/>
              <a:t>DA</a:t>
            </a:r>
            <a:r>
              <a:rPr kumimoji="1" lang="zh-CN" altLang="zh-CN" dirty="0" smtClean="0"/>
              <a:t>+</a:t>
            </a:r>
            <a:r>
              <a:rPr kumimoji="1" lang="en-US" altLang="zh-CN" dirty="0" smtClean="0"/>
              <a:t>slot-values</a:t>
            </a:r>
            <a:r>
              <a:rPr kumimoji="1" lang="zh-CN" altLang="en-US" dirty="0" smtClean="0"/>
              <a:t> </a:t>
            </a:r>
            <a:r>
              <a:rPr kumimoji="1" lang="zh-CN" altLang="en-US" dirty="0" smtClean="0">
                <a:sym typeface="Wingdings"/>
              </a:rPr>
              <a:t> </a:t>
            </a:r>
            <a:r>
              <a:rPr kumimoji="1" lang="en-US" altLang="zh-CN" dirty="0" smtClean="0">
                <a:sym typeface="Wingdings"/>
              </a:rPr>
              <a:t>text </a:t>
            </a:r>
            <a:endParaRPr kumimoji="1" lang="en-US" altLang="zh-CN" dirty="0" smtClean="0">
              <a:solidFill>
                <a:srgbClr val="FF0000"/>
              </a:solidFill>
              <a:sym typeface="Wingdings"/>
            </a:endParaRPr>
          </a:p>
          <a:p>
            <a:pPr lvl="1" eaLnBrk="1" fontAlgn="auto" hangingPunct="1">
              <a:spcAft>
                <a:spcPts val="0"/>
              </a:spcAft>
              <a:buFont typeface="Arial" panose="020B0604020202020204" pitchFamily="34" charset="0"/>
              <a:buChar char="•"/>
              <a:defRPr/>
            </a:pPr>
            <a:r>
              <a:rPr kumimoji="1" lang="en-US" altLang="zh-CN" dirty="0" err="1" smtClean="0">
                <a:sym typeface="Wingdings"/>
              </a:rPr>
              <a:t>Sequencesequence</a:t>
            </a:r>
            <a:r>
              <a:rPr kumimoji="1" lang="en-US" altLang="zh-CN" dirty="0" smtClean="0">
                <a:sym typeface="Wingdings"/>
              </a:rPr>
              <a:t> </a:t>
            </a:r>
            <a:r>
              <a:rPr kumimoji="1" lang="zh-CN" altLang="en-US" dirty="0" smtClean="0">
                <a:sym typeface="Wingdings"/>
              </a:rPr>
              <a:t>（</a:t>
            </a:r>
            <a:r>
              <a:rPr kumimoji="1" lang="en-US" altLang="zh-CN" dirty="0" smtClean="0">
                <a:sym typeface="Wingdings"/>
              </a:rPr>
              <a:t>KB</a:t>
            </a:r>
            <a:r>
              <a:rPr kumimoji="1" lang="zh-CN" altLang="en-US" dirty="0" smtClean="0">
                <a:sym typeface="Wingdings"/>
              </a:rPr>
              <a:t>；</a:t>
            </a:r>
            <a:r>
              <a:rPr kumimoji="1" lang="en-US" altLang="zh-CN" dirty="0" err="1" smtClean="0">
                <a:sym typeface="Wingdings"/>
              </a:rPr>
              <a:t>PR+constraints</a:t>
            </a:r>
            <a:r>
              <a:rPr kumimoji="1" lang="zh-CN" altLang="en-US" dirty="0" smtClean="0">
                <a:sym typeface="Wingdings"/>
              </a:rPr>
              <a:t>）</a:t>
            </a:r>
            <a:endParaRPr kumimoji="1" lang="en-US" altLang="zh-CN" dirty="0" smtClean="0"/>
          </a:p>
          <a:p>
            <a:pPr eaLnBrk="1" fontAlgn="auto" hangingPunct="1">
              <a:spcAft>
                <a:spcPts val="0"/>
              </a:spcAft>
              <a:buFont typeface="Arial" panose="020B0604020202020204" pitchFamily="34" charset="0"/>
              <a:buChar char="•"/>
              <a:defRPr/>
            </a:pPr>
            <a:r>
              <a:rPr kumimoji="1" lang="en-US" altLang="zh-CN" dirty="0" smtClean="0"/>
              <a:t>End-2-end</a:t>
            </a:r>
            <a:r>
              <a:rPr kumimoji="1" lang="zh-CN" altLang="en-US" dirty="0" smtClean="0"/>
              <a:t> </a:t>
            </a:r>
            <a:r>
              <a:rPr kumimoji="1" lang="en-US" altLang="zh-CN" dirty="0" smtClean="0"/>
              <a:t>dialogue</a:t>
            </a:r>
            <a:r>
              <a:rPr kumimoji="1" lang="zh-CN" altLang="en-US" dirty="0" smtClean="0"/>
              <a:t> </a:t>
            </a:r>
            <a:r>
              <a:rPr kumimoji="1" lang="en-US" altLang="zh-CN" dirty="0" smtClean="0"/>
              <a:t>systems</a:t>
            </a:r>
          </a:p>
          <a:p>
            <a:pPr lvl="1" eaLnBrk="1" fontAlgn="auto" hangingPunct="1">
              <a:spcAft>
                <a:spcPts val="0"/>
              </a:spcAft>
              <a:buFont typeface="Arial" panose="020B0604020202020204" pitchFamily="34" charset="0"/>
              <a:buChar char="•"/>
              <a:defRPr/>
            </a:pPr>
            <a:r>
              <a:rPr kumimoji="1" lang="en-US" altLang="zh-CN" dirty="0" smtClean="0"/>
              <a:t>Neural</a:t>
            </a:r>
            <a:r>
              <a:rPr kumimoji="1" lang="zh-CN" altLang="en-US" dirty="0" smtClean="0"/>
              <a:t> </a:t>
            </a:r>
            <a:r>
              <a:rPr kumimoji="1" lang="en-US" altLang="zh-CN" dirty="0" smtClean="0"/>
              <a:t>dialogue </a:t>
            </a:r>
          </a:p>
          <a:p>
            <a:pPr lvl="1" eaLnBrk="1" fontAlgn="auto" hangingPunct="1">
              <a:spcAft>
                <a:spcPts val="0"/>
              </a:spcAft>
              <a:buFont typeface="Arial" panose="020B0604020202020204" pitchFamily="34" charset="0"/>
              <a:buChar char="•"/>
              <a:defRPr/>
            </a:pPr>
            <a:r>
              <a:rPr kumimoji="1" lang="en-US" altLang="zh-CN" dirty="0" smtClean="0"/>
              <a:t>Deep</a:t>
            </a:r>
            <a:r>
              <a:rPr kumimoji="1" lang="zh-CN" altLang="en-US" dirty="0" smtClean="0"/>
              <a:t> </a:t>
            </a:r>
            <a:r>
              <a:rPr kumimoji="1" lang="en-US" altLang="zh-CN" dirty="0" smtClean="0"/>
              <a:t>reinforcement</a:t>
            </a:r>
            <a:r>
              <a:rPr kumimoji="1" lang="zh-CN" altLang="en-US" dirty="0" smtClean="0"/>
              <a:t> </a:t>
            </a:r>
            <a:r>
              <a:rPr kumimoji="1" lang="en-US" altLang="zh-CN" dirty="0" smtClean="0"/>
              <a:t>learning</a:t>
            </a:r>
          </a:p>
          <a:p>
            <a:pPr eaLnBrk="1" fontAlgn="auto" hangingPunct="1">
              <a:spcAft>
                <a:spcPts val="0"/>
              </a:spcAft>
              <a:buFont typeface="Arial" panose="020B0604020202020204" pitchFamily="34" charset="0"/>
              <a:buChar char="•"/>
              <a:defRPr/>
            </a:pPr>
            <a:endParaRPr kumimoji="1" lang="zh-CN" altLang="en-US" dirty="0" smtClean="0"/>
          </a:p>
          <a:p>
            <a:pPr eaLnBrk="1" fontAlgn="auto" hangingPunct="1">
              <a:spcAft>
                <a:spcPts val="0"/>
              </a:spcAft>
              <a:buFont typeface="Arial" panose="020B0604020202020204" pitchFamily="34" charset="0"/>
              <a:buChar char="•"/>
              <a:defRPr/>
            </a:pPr>
            <a:r>
              <a:rPr kumimoji="1" lang="en-US" altLang="zh-CN" b="1" dirty="0" smtClean="0">
                <a:solidFill>
                  <a:srgbClr val="FF0000"/>
                </a:solidFill>
              </a:rPr>
              <a:t>Knowledge</a:t>
            </a:r>
            <a:r>
              <a:rPr kumimoji="1" lang="zh-CN" altLang="en-US" dirty="0" smtClean="0"/>
              <a:t> </a:t>
            </a:r>
            <a:endParaRPr kumimoji="1" lang="zh-CN" alt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标题 1"/>
          <p:cNvSpPr>
            <a:spLocks noGrp="1"/>
          </p:cNvSpPr>
          <p:nvPr>
            <p:ph type="title"/>
          </p:nvPr>
        </p:nvSpPr>
        <p:spPr/>
        <p:txBody>
          <a:bodyPr/>
          <a:lstStyle/>
          <a:p>
            <a:pPr eaLnBrk="1" hangingPunct="1"/>
            <a:r>
              <a:rPr lang="en-US" altLang="zh-CN" smtClean="0"/>
              <a:t>NLU</a:t>
            </a:r>
            <a:endParaRPr lang="zh-CN" altLang="en-US" smtClean="0"/>
          </a:p>
        </p:txBody>
      </p:sp>
      <p:sp>
        <p:nvSpPr>
          <p:cNvPr id="59394" name="内容占位符 2"/>
          <p:cNvSpPr>
            <a:spLocks noGrp="1"/>
          </p:cNvSpPr>
          <p:nvPr>
            <p:ph idx="1"/>
          </p:nvPr>
        </p:nvSpPr>
        <p:spPr/>
        <p:txBody>
          <a:bodyPr/>
          <a:lstStyle/>
          <a:p>
            <a:pPr eaLnBrk="1" hangingPunct="1"/>
            <a:r>
              <a:rPr lang="en-US" altLang="zh-CN" smtClean="0"/>
              <a:t>Natural language understanding</a:t>
            </a:r>
            <a:endParaRPr lang="zh-CN" altLang="en-US" smtClean="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标题 1"/>
          <p:cNvSpPr>
            <a:spLocks noGrp="1"/>
          </p:cNvSpPr>
          <p:nvPr>
            <p:ph type="title"/>
          </p:nvPr>
        </p:nvSpPr>
        <p:spPr/>
        <p:txBody>
          <a:bodyPr/>
          <a:lstStyle/>
          <a:p>
            <a:pPr eaLnBrk="1" hangingPunct="1"/>
            <a:r>
              <a:rPr kumimoji="1" lang="en-US" altLang="zh-CN" smtClean="0"/>
              <a:t>Semantic parser based</a:t>
            </a:r>
            <a:r>
              <a:rPr kumimoji="1" lang="zh-CN" altLang="en-US" smtClean="0"/>
              <a:t> （</a:t>
            </a:r>
            <a:r>
              <a:rPr kumimoji="1" lang="en-US" altLang="zh-CN" smtClean="0"/>
              <a:t>1</a:t>
            </a:r>
            <a:r>
              <a:rPr kumimoji="1" lang="zh-CN" altLang="en-US" smtClean="0"/>
              <a:t>）</a:t>
            </a:r>
          </a:p>
        </p:txBody>
      </p:sp>
      <p:pic>
        <p:nvPicPr>
          <p:cNvPr id="60418" name="图片 3" descr="屏幕快照 2016-09-03 下午10.47.33.png"/>
          <p:cNvPicPr>
            <a:picLocks noChangeAspect="1"/>
          </p:cNvPicPr>
          <p:nvPr/>
        </p:nvPicPr>
        <p:blipFill>
          <a:blip r:embed="rId3"/>
          <a:srcRect/>
          <a:stretch>
            <a:fillRect/>
          </a:stretch>
        </p:blipFill>
        <p:spPr bwMode="auto">
          <a:xfrm>
            <a:off x="1524000" y="1682750"/>
            <a:ext cx="9144000" cy="43386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标题 1"/>
          <p:cNvSpPr>
            <a:spLocks noGrp="1"/>
          </p:cNvSpPr>
          <p:nvPr>
            <p:ph type="title"/>
          </p:nvPr>
        </p:nvSpPr>
        <p:spPr>
          <a:xfrm>
            <a:off x="838200" y="831850"/>
            <a:ext cx="10515600" cy="993775"/>
          </a:xfrm>
        </p:spPr>
        <p:txBody>
          <a:bodyPr/>
          <a:lstStyle/>
          <a:p>
            <a:pPr eaLnBrk="1" hangingPunct="1"/>
            <a:r>
              <a:rPr kumimoji="1" lang="en-US" altLang="zh-CN" smtClean="0"/>
              <a:t>Semantic parser based</a:t>
            </a:r>
            <a:r>
              <a:rPr kumimoji="1" lang="zh-CN" altLang="en-US" smtClean="0"/>
              <a:t> （</a:t>
            </a:r>
            <a:r>
              <a:rPr kumimoji="1" lang="en-US" altLang="zh-CN" smtClean="0"/>
              <a:t>2</a:t>
            </a:r>
            <a:r>
              <a:rPr kumimoji="1" lang="zh-CN" altLang="en-US" smtClean="0"/>
              <a:t>）</a:t>
            </a:r>
            <a:endParaRPr kumimoji="1" lang="en-US" altLang="zh-CN" smtClean="0"/>
          </a:p>
        </p:txBody>
      </p:sp>
      <p:sp>
        <p:nvSpPr>
          <p:cNvPr id="3" name="内容占位符 2"/>
          <p:cNvSpPr>
            <a:spLocks noGrp="1"/>
          </p:cNvSpPr>
          <p:nvPr>
            <p:ph idx="1"/>
          </p:nvPr>
        </p:nvSpPr>
        <p:spPr/>
        <p:txBody>
          <a:bodyPr rtlCol="0">
            <a:normAutofit fontScale="92500" lnSpcReduction="10000"/>
          </a:bodyPr>
          <a:lstStyle/>
          <a:p>
            <a:pPr eaLnBrk="1" fontAlgn="auto" hangingPunct="1">
              <a:spcAft>
                <a:spcPts val="0"/>
              </a:spcAft>
              <a:buFont typeface="Arial" panose="020B0604020202020204" pitchFamily="34" charset="0"/>
              <a:buChar char="•"/>
              <a:defRPr/>
            </a:pPr>
            <a:r>
              <a:rPr kumimoji="1" lang="en-US" altLang="zh-CN" sz="3000" dirty="0"/>
              <a:t>Semantic</a:t>
            </a:r>
            <a:r>
              <a:rPr kumimoji="1" lang="zh-CN" altLang="en-US" sz="3000" dirty="0"/>
              <a:t> </a:t>
            </a:r>
            <a:r>
              <a:rPr kumimoji="1" lang="en-US" altLang="zh-CN" sz="3000" dirty="0" smtClean="0"/>
              <a:t>parser</a:t>
            </a:r>
            <a:endParaRPr kumimoji="1" lang="zh-CN" altLang="en-US" sz="3000" dirty="0" smtClean="0"/>
          </a:p>
          <a:p>
            <a:pPr eaLnBrk="1" fontAlgn="auto" hangingPunct="1">
              <a:spcAft>
                <a:spcPts val="0"/>
              </a:spcAft>
              <a:buFont typeface="Arial" panose="020B0604020202020204" pitchFamily="34" charset="0"/>
              <a:buChar char="•"/>
              <a:defRPr/>
            </a:pPr>
            <a:endParaRPr kumimoji="1" lang="zh-CN" altLang="en-US" sz="3000" dirty="0"/>
          </a:p>
          <a:p>
            <a:pPr eaLnBrk="1" fontAlgn="auto" hangingPunct="1">
              <a:spcAft>
                <a:spcPts val="0"/>
              </a:spcAft>
              <a:buFont typeface="Arial" panose="020B0604020202020204" pitchFamily="34" charset="0"/>
              <a:buChar char="•"/>
              <a:defRPr/>
            </a:pPr>
            <a:endParaRPr kumimoji="1" lang="zh-CN" altLang="en-US" sz="3000" dirty="0" smtClean="0"/>
          </a:p>
          <a:p>
            <a:pPr eaLnBrk="1" fontAlgn="auto" hangingPunct="1">
              <a:spcAft>
                <a:spcPts val="0"/>
              </a:spcAft>
              <a:buFont typeface="Arial" panose="020B0604020202020204" pitchFamily="34" charset="0"/>
              <a:buChar char="•"/>
              <a:defRPr/>
            </a:pPr>
            <a:endParaRPr kumimoji="1" lang="zh-CN" altLang="en-US" sz="3000" dirty="0"/>
          </a:p>
          <a:p>
            <a:pPr eaLnBrk="1" fontAlgn="auto" hangingPunct="1">
              <a:spcAft>
                <a:spcPts val="0"/>
              </a:spcAft>
              <a:buFont typeface="Arial" panose="020B0604020202020204" pitchFamily="34" charset="0"/>
              <a:buChar char="•"/>
              <a:defRPr/>
            </a:pPr>
            <a:endParaRPr kumimoji="1" lang="zh-CN" altLang="en-US" sz="3000" dirty="0" smtClean="0"/>
          </a:p>
          <a:p>
            <a:pPr marL="0" indent="0" eaLnBrk="1" fontAlgn="auto" hangingPunct="1">
              <a:spcAft>
                <a:spcPts val="0"/>
              </a:spcAft>
              <a:buFont typeface="Arial" panose="020B0604020202020204" pitchFamily="34" charset="0"/>
              <a:buNone/>
              <a:defRPr/>
            </a:pPr>
            <a:endParaRPr kumimoji="1" lang="zh-CN" altLang="en-US" sz="3000" dirty="0" smtClean="0"/>
          </a:p>
          <a:p>
            <a:pPr eaLnBrk="1" fontAlgn="auto" hangingPunct="1">
              <a:spcAft>
                <a:spcPts val="0"/>
              </a:spcAft>
              <a:buFont typeface="Arial" panose="020B0604020202020204" pitchFamily="34" charset="0"/>
              <a:buChar char="•"/>
              <a:defRPr/>
            </a:pPr>
            <a:r>
              <a:rPr kumimoji="1" lang="zh-CN" altLang="en-US" sz="3000" dirty="0" smtClean="0"/>
              <a:t>问题：如何设计构建规则库？</a:t>
            </a:r>
          </a:p>
          <a:p>
            <a:pPr lvl="1" eaLnBrk="1" fontAlgn="auto" hangingPunct="1">
              <a:spcAft>
                <a:spcPts val="0"/>
              </a:spcAft>
              <a:buFont typeface="Arial" panose="020B0604020202020204" pitchFamily="34" charset="0"/>
              <a:buChar char="•"/>
              <a:defRPr/>
            </a:pPr>
            <a:r>
              <a:rPr kumimoji="1" lang="zh-CN" altLang="en-US" sz="2600" dirty="0" smtClean="0"/>
              <a:t>如何利用机器学习的方法？</a:t>
            </a:r>
          </a:p>
          <a:p>
            <a:pPr lvl="1" eaLnBrk="1" fontAlgn="auto" hangingPunct="1">
              <a:spcAft>
                <a:spcPts val="0"/>
              </a:spcAft>
              <a:buFont typeface="Arial" panose="020B0604020202020204" pitchFamily="34" charset="0"/>
              <a:buChar char="•"/>
              <a:defRPr/>
            </a:pPr>
            <a:r>
              <a:rPr kumimoji="1" lang="zh-CN" altLang="en-US" sz="2600" dirty="0" smtClean="0"/>
              <a:t>如何引入</a:t>
            </a:r>
            <a:r>
              <a:rPr kumimoji="1" lang="en-US" altLang="zh-CN" sz="2600" dirty="0" smtClean="0"/>
              <a:t>/</a:t>
            </a:r>
            <a:r>
              <a:rPr kumimoji="1" lang="zh-CN" altLang="en-US" sz="2600" dirty="0" smtClean="0"/>
              <a:t>融入知识？</a:t>
            </a:r>
          </a:p>
          <a:p>
            <a:pPr lvl="1" eaLnBrk="1" fontAlgn="auto" hangingPunct="1">
              <a:spcAft>
                <a:spcPts val="0"/>
              </a:spcAft>
              <a:buFont typeface="Arial" panose="020B0604020202020204" pitchFamily="34" charset="0"/>
              <a:buChar char="•"/>
              <a:defRPr/>
            </a:pPr>
            <a:r>
              <a:rPr kumimoji="1" lang="zh-CN" altLang="en-US" sz="2600" dirty="0" smtClean="0"/>
              <a:t>如何能够在线学习？</a:t>
            </a:r>
            <a:endParaRPr kumimoji="1" lang="en-US" altLang="zh-CN" sz="2600" dirty="0"/>
          </a:p>
        </p:txBody>
      </p:sp>
      <p:sp>
        <p:nvSpPr>
          <p:cNvPr id="62467" name="TextBox 7"/>
          <p:cNvSpPr txBox="1">
            <a:spLocks noChangeArrowheads="1"/>
          </p:cNvSpPr>
          <p:nvPr/>
        </p:nvSpPr>
        <p:spPr bwMode="auto">
          <a:xfrm>
            <a:off x="866775" y="2836863"/>
            <a:ext cx="4811713" cy="1200150"/>
          </a:xfrm>
          <a:prstGeom prst="rect">
            <a:avLst/>
          </a:prstGeom>
          <a:noFill/>
          <a:ln w="28575">
            <a:solidFill>
              <a:srgbClr val="0432FF"/>
            </a:solidFill>
            <a:miter lim="800000"/>
            <a:headEnd/>
            <a:tailEnd/>
          </a:ln>
        </p:spPr>
        <p:txBody>
          <a:bodyPr>
            <a:spAutoFit/>
          </a:bodyPr>
          <a:lstStyle/>
          <a:p>
            <a:r>
              <a:rPr lang="el-GR" altLang="zh-CN">
                <a:latin typeface="Calibri" pitchFamily="34" charset="0"/>
              </a:rPr>
              <a:t>X/Y : f   Y : a ⇒ X : fa 	(&gt;) </a:t>
            </a:r>
          </a:p>
          <a:p>
            <a:r>
              <a:rPr lang="el-GR" altLang="zh-CN">
                <a:latin typeface="Calibri" pitchFamily="34" charset="0"/>
              </a:rPr>
              <a:t>Y : a   X\Y : f ⇒ X : fa 	(&lt;)</a:t>
            </a:r>
          </a:p>
          <a:p>
            <a:r>
              <a:rPr lang="el-GR" altLang="zh-CN">
                <a:latin typeface="Calibri" pitchFamily="34" charset="0"/>
              </a:rPr>
              <a:t>X/Y : f   Y/Z : g ⇒ X/Z : λz.f(gz) 	(&gt;B) </a:t>
            </a:r>
          </a:p>
          <a:p>
            <a:r>
              <a:rPr lang="el-GR" altLang="zh-CN">
                <a:latin typeface="Calibri" pitchFamily="34" charset="0"/>
              </a:rPr>
              <a:t>Y\Z : g   X\Y : f ⇒ X\Z : λz.f(gz) 	(&lt;B)</a:t>
            </a:r>
          </a:p>
        </p:txBody>
      </p:sp>
      <p:pic>
        <p:nvPicPr>
          <p:cNvPr id="62468" name="Picture 3"/>
          <p:cNvPicPr>
            <a:picLocks noChangeAspect="1"/>
          </p:cNvPicPr>
          <p:nvPr/>
        </p:nvPicPr>
        <p:blipFill>
          <a:blip r:embed="rId3"/>
          <a:srcRect/>
          <a:stretch>
            <a:fillRect/>
          </a:stretch>
        </p:blipFill>
        <p:spPr bwMode="auto">
          <a:xfrm>
            <a:off x="6486525" y="2566988"/>
            <a:ext cx="4248150" cy="2154237"/>
          </a:xfrm>
          <a:prstGeom prst="rect">
            <a:avLst/>
          </a:prstGeom>
          <a:noFill/>
          <a:ln w="9525">
            <a:noFill/>
            <a:miter lim="800000"/>
            <a:headEnd/>
            <a:tailEnd/>
          </a:ln>
        </p:spPr>
      </p:pic>
      <p:sp>
        <p:nvSpPr>
          <p:cNvPr id="2" name="日期占位符 1"/>
          <p:cNvSpPr>
            <a:spLocks noGrp="1"/>
          </p:cNvSpPr>
          <p:nvPr>
            <p:ph type="dt" sz="quarter" idx="10"/>
          </p:nvPr>
        </p:nvSpPr>
        <p:spPr/>
        <p:txBody>
          <a:bodyPr/>
          <a:lstStyle/>
          <a:p>
            <a:pPr>
              <a:defRPr/>
            </a:pPr>
            <a:fld id="{BA3CB919-840D-204C-88C2-8FFAA485974F}" type="datetime1">
              <a:rPr lang="zh-CN" altLang="en-US"/>
              <a:pPr>
                <a:defRPr/>
              </a:pPr>
              <a:t>2017/11/4</a:t>
            </a:fld>
            <a:endParaRPr lang="zh-CN" altLang="en-US"/>
          </a:p>
        </p:txBody>
      </p:sp>
      <p:sp>
        <p:nvSpPr>
          <p:cNvPr id="7" name="幻灯片编号占位符 6"/>
          <p:cNvSpPr>
            <a:spLocks noGrp="1"/>
          </p:cNvSpPr>
          <p:nvPr>
            <p:ph type="sldNum" sz="quarter" idx="12"/>
          </p:nvPr>
        </p:nvSpPr>
        <p:spPr/>
        <p:txBody>
          <a:bodyPr/>
          <a:lstStyle/>
          <a:p>
            <a:pPr>
              <a:defRPr/>
            </a:pPr>
            <a:fld id="{287CE420-FD60-48A6-8F31-C66ADB9CB113}" type="slidenum">
              <a:rPr lang="zh-CN" altLang="en-US"/>
              <a:pPr>
                <a:defRPr/>
              </a:pPr>
              <a:t>29</a:t>
            </a:fld>
            <a:endParaRPr lang="zh-CN" alt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标题 1"/>
          <p:cNvSpPr>
            <a:spLocks noGrp="1"/>
          </p:cNvSpPr>
          <p:nvPr>
            <p:ph type="title"/>
          </p:nvPr>
        </p:nvSpPr>
        <p:spPr/>
        <p:txBody>
          <a:bodyPr/>
          <a:lstStyle/>
          <a:p>
            <a:pPr eaLnBrk="1" hangingPunct="1"/>
            <a:r>
              <a:rPr kumimoji="1" lang="en-US" altLang="zh-CN" smtClean="0"/>
              <a:t>Deep Learning</a:t>
            </a:r>
            <a:endParaRPr kumimoji="1" lang="zh-CN" altLang="en-US" smtClean="0"/>
          </a:p>
        </p:txBody>
      </p:sp>
      <p:pic>
        <p:nvPicPr>
          <p:cNvPr id="64514" name="图片 3" descr="屏幕快照 2016-09-03 下午10.48.06.png"/>
          <p:cNvPicPr>
            <a:picLocks noChangeAspect="1"/>
          </p:cNvPicPr>
          <p:nvPr/>
        </p:nvPicPr>
        <p:blipFill>
          <a:blip r:embed="rId2"/>
          <a:srcRect/>
          <a:stretch>
            <a:fillRect/>
          </a:stretch>
        </p:blipFill>
        <p:spPr bwMode="auto">
          <a:xfrm>
            <a:off x="1460500" y="1735138"/>
            <a:ext cx="9218613" cy="2794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标题 1"/>
          <p:cNvSpPr>
            <a:spLocks noGrp="1"/>
          </p:cNvSpPr>
          <p:nvPr>
            <p:ph type="title"/>
          </p:nvPr>
        </p:nvSpPr>
        <p:spPr/>
        <p:txBody>
          <a:bodyPr/>
          <a:lstStyle/>
          <a:p>
            <a:pPr eaLnBrk="1" hangingPunct="1"/>
            <a:r>
              <a:rPr kumimoji="1" lang="en-US" altLang="zh-CN" smtClean="0"/>
              <a:t>Deep Learning</a:t>
            </a:r>
            <a:endParaRPr kumimoji="1" lang="zh-CN" altLang="en-US" smtClean="0"/>
          </a:p>
        </p:txBody>
      </p:sp>
      <p:pic>
        <p:nvPicPr>
          <p:cNvPr id="65538" name="图片 4" descr="屏幕快照 2016-09-04 上午8.56.47.png"/>
          <p:cNvPicPr>
            <a:picLocks noChangeAspect="1"/>
          </p:cNvPicPr>
          <p:nvPr/>
        </p:nvPicPr>
        <p:blipFill>
          <a:blip r:embed="rId2"/>
          <a:srcRect/>
          <a:stretch>
            <a:fillRect/>
          </a:stretch>
        </p:blipFill>
        <p:spPr bwMode="auto">
          <a:xfrm>
            <a:off x="1587500" y="2008188"/>
            <a:ext cx="9144000" cy="4214812"/>
          </a:xfrm>
          <a:prstGeom prst="rect">
            <a:avLst/>
          </a:prstGeom>
          <a:noFill/>
          <a:ln w="9525">
            <a:noFill/>
            <a:miter lim="800000"/>
            <a:headEnd/>
            <a:tailEnd/>
          </a:ln>
        </p:spPr>
      </p:pic>
      <p:sp>
        <p:nvSpPr>
          <p:cNvPr id="65539" name="矩形 2"/>
          <p:cNvSpPr>
            <a:spLocks noChangeArrowheads="1"/>
          </p:cNvSpPr>
          <p:nvPr/>
        </p:nvSpPr>
        <p:spPr bwMode="auto">
          <a:xfrm>
            <a:off x="2687638" y="6180138"/>
            <a:ext cx="7218362" cy="646112"/>
          </a:xfrm>
          <a:prstGeom prst="rect">
            <a:avLst/>
          </a:prstGeom>
          <a:noFill/>
          <a:ln w="9525">
            <a:noFill/>
            <a:miter lim="800000"/>
            <a:headEnd/>
            <a:tailEnd/>
          </a:ln>
        </p:spPr>
        <p:txBody>
          <a:bodyPr>
            <a:spAutoFit/>
          </a:bodyPr>
          <a:lstStyle/>
          <a:p>
            <a:r>
              <a:rPr lang="en-US" altLang="zh-CN">
                <a:latin typeface="Calibri" pitchFamily="34" charset="0"/>
              </a:rPr>
              <a:t>Bordes et al. Question Answering with Subgraph Embedding, In Proceedings of EMNLP 2014</a:t>
            </a:r>
            <a:endParaRPr lang="zh-CN" altLang="en-US">
              <a:latin typeface="Calibri"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标题 1"/>
          <p:cNvSpPr>
            <a:spLocks noGrp="1"/>
          </p:cNvSpPr>
          <p:nvPr>
            <p:ph type="title"/>
          </p:nvPr>
        </p:nvSpPr>
        <p:spPr/>
        <p:txBody>
          <a:bodyPr/>
          <a:lstStyle/>
          <a:p>
            <a:pPr eaLnBrk="1" hangingPunct="1"/>
            <a:r>
              <a:rPr kumimoji="1" lang="en-US" altLang="zh-CN" smtClean="0"/>
              <a:t>End</a:t>
            </a:r>
            <a:r>
              <a:rPr kumimoji="1" lang="zh-CN" altLang="en-US" smtClean="0"/>
              <a:t> </a:t>
            </a:r>
            <a:r>
              <a:rPr kumimoji="1" lang="en-US" altLang="zh-CN" smtClean="0"/>
              <a:t>to</a:t>
            </a:r>
            <a:r>
              <a:rPr kumimoji="1" lang="zh-CN" altLang="en-US" smtClean="0"/>
              <a:t> </a:t>
            </a:r>
            <a:r>
              <a:rPr kumimoji="1" lang="en-US" altLang="zh-CN" smtClean="0"/>
              <a:t>end</a:t>
            </a:r>
            <a:r>
              <a:rPr kumimoji="1" lang="zh-CN" altLang="en-US" smtClean="0"/>
              <a:t> </a:t>
            </a:r>
            <a:r>
              <a:rPr kumimoji="1" lang="en-US" altLang="zh-CN" smtClean="0"/>
              <a:t>system</a:t>
            </a:r>
            <a:endParaRPr kumimoji="1" lang="zh-CN" altLang="en-US" smtClean="0"/>
          </a:p>
        </p:txBody>
      </p:sp>
      <p:sp>
        <p:nvSpPr>
          <p:cNvPr id="66562" name="内容占位符 2"/>
          <p:cNvSpPr>
            <a:spLocks noGrp="1"/>
          </p:cNvSpPr>
          <p:nvPr>
            <p:ph idx="1"/>
          </p:nvPr>
        </p:nvSpPr>
        <p:spPr/>
        <p:txBody>
          <a:bodyPr/>
          <a:lstStyle/>
          <a:p>
            <a:pPr eaLnBrk="1" hangingPunct="1"/>
            <a:r>
              <a:rPr kumimoji="1" lang="en-US" altLang="zh-CN" smtClean="0"/>
              <a:t>Sequence</a:t>
            </a:r>
            <a:r>
              <a:rPr kumimoji="1" lang="zh-CN" altLang="en-US" smtClean="0"/>
              <a:t> </a:t>
            </a:r>
            <a:r>
              <a:rPr kumimoji="1" lang="en-US" altLang="zh-CN" smtClean="0"/>
              <a:t>to</a:t>
            </a:r>
            <a:r>
              <a:rPr kumimoji="1" lang="zh-CN" altLang="en-US" smtClean="0"/>
              <a:t> </a:t>
            </a:r>
            <a:r>
              <a:rPr kumimoji="1" lang="en-US" altLang="zh-CN" smtClean="0"/>
              <a:t>sequence</a:t>
            </a:r>
            <a:endParaRPr kumimoji="1" lang="zh-CN" altLang="en-US" smtClean="0"/>
          </a:p>
          <a:p>
            <a:pPr lvl="1" eaLnBrk="1" hangingPunct="1"/>
            <a:r>
              <a:rPr kumimoji="1" lang="en-US" altLang="zh-CN" smtClean="0"/>
              <a:t>Query/question</a:t>
            </a:r>
            <a:r>
              <a:rPr kumimoji="1" lang="zh-CN" altLang="en-US" smtClean="0"/>
              <a:t> </a:t>
            </a:r>
            <a:r>
              <a:rPr kumimoji="1" lang="en-US" altLang="zh-CN" smtClean="0"/>
              <a:t>to</a:t>
            </a:r>
            <a:r>
              <a:rPr kumimoji="1" lang="zh-CN" altLang="en-US" smtClean="0"/>
              <a:t> </a:t>
            </a:r>
            <a:r>
              <a:rPr kumimoji="1" lang="en-US" altLang="zh-CN" smtClean="0"/>
              <a:t>answer</a:t>
            </a:r>
            <a:endParaRPr kumimoji="1" lang="zh-CN" altLang="en-US" smtClean="0"/>
          </a:p>
          <a:p>
            <a:pPr eaLnBrk="1" hangingPunct="1"/>
            <a:r>
              <a:rPr kumimoji="1" lang="en-US" altLang="zh-CN" smtClean="0"/>
              <a:t>Core:</a:t>
            </a:r>
            <a:r>
              <a:rPr kumimoji="1" lang="zh-CN" altLang="en-US" smtClean="0"/>
              <a:t> </a:t>
            </a:r>
            <a:r>
              <a:rPr kumimoji="1" lang="en-US" altLang="zh-CN" smtClean="0"/>
              <a:t>similar</a:t>
            </a:r>
            <a:r>
              <a:rPr kumimoji="1" lang="zh-CN" altLang="en-US" smtClean="0"/>
              <a:t> </a:t>
            </a:r>
            <a:r>
              <a:rPr kumimoji="1" lang="en-US" altLang="zh-CN" smtClean="0"/>
              <a:t>query/question</a:t>
            </a:r>
            <a:r>
              <a:rPr kumimoji="1" lang="zh-CN" altLang="en-US" smtClean="0"/>
              <a:t> </a:t>
            </a:r>
            <a:r>
              <a:rPr kumimoji="1" lang="en-US" altLang="zh-CN" smtClean="0"/>
              <a:t>selection</a:t>
            </a:r>
            <a:endParaRPr kumimoji="1" lang="zh-CN" altLang="en-US" smtClean="0"/>
          </a:p>
          <a:p>
            <a:pPr lvl="1" eaLnBrk="1" hangingPunct="1"/>
            <a:r>
              <a:rPr kumimoji="1" lang="en-US" altLang="zh-CN" smtClean="0"/>
              <a:t>Output</a:t>
            </a:r>
            <a:r>
              <a:rPr kumimoji="1" lang="zh-CN" altLang="en-US" smtClean="0"/>
              <a:t> </a:t>
            </a:r>
            <a:r>
              <a:rPr kumimoji="1" lang="en-US" altLang="zh-CN" smtClean="0"/>
              <a:t>is</a:t>
            </a:r>
            <a:r>
              <a:rPr kumimoji="1" lang="zh-CN" altLang="en-US" smtClean="0"/>
              <a:t> </a:t>
            </a:r>
            <a:r>
              <a:rPr kumimoji="1" lang="en-US" altLang="zh-CN" smtClean="0"/>
              <a:t>the</a:t>
            </a:r>
            <a:r>
              <a:rPr kumimoji="1" lang="zh-CN" altLang="en-US" smtClean="0"/>
              <a:t> </a:t>
            </a:r>
            <a:r>
              <a:rPr kumimoji="1" lang="en-US" altLang="zh-CN" smtClean="0"/>
              <a:t>corresponding</a:t>
            </a:r>
            <a:r>
              <a:rPr kumimoji="1" lang="zh-CN" altLang="en-US" smtClean="0"/>
              <a:t> </a:t>
            </a:r>
            <a:r>
              <a:rPr kumimoji="1" lang="en-US" altLang="zh-CN" smtClean="0"/>
              <a:t>answer</a:t>
            </a:r>
            <a:endParaRPr kumimoji="1" lang="zh-CN" altLang="en-US" smtClean="0"/>
          </a:p>
          <a:p>
            <a:pPr eaLnBrk="1" hangingPunct="1"/>
            <a:r>
              <a:rPr kumimoji="1" lang="en-US" altLang="zh-CN" smtClean="0"/>
              <a:t>Applications</a:t>
            </a:r>
            <a:endParaRPr kumimoji="1" lang="zh-CN" altLang="en-US" smtClean="0"/>
          </a:p>
          <a:p>
            <a:pPr lvl="1" eaLnBrk="1" hangingPunct="1"/>
            <a:r>
              <a:rPr kumimoji="1" lang="en-US" altLang="zh-CN" smtClean="0"/>
              <a:t>E.g. system focuses on FAQ</a:t>
            </a:r>
            <a:r>
              <a:rPr kumimoji="1" lang="zh-CN" altLang="en-US" smtClean="0"/>
              <a:t> </a:t>
            </a:r>
            <a:r>
              <a:rPr kumimoji="1" lang="en-US" altLang="zh-CN" smtClean="0"/>
              <a:t>data</a:t>
            </a:r>
            <a:endParaRPr kumimoji="1" lang="zh-CN" altLang="en-US" smtClean="0"/>
          </a:p>
          <a:p>
            <a:pPr eaLnBrk="1" hangingPunct="1"/>
            <a:r>
              <a:rPr kumimoji="1" lang="en-US" altLang="zh-CN" smtClean="0"/>
              <a:t>Large</a:t>
            </a:r>
            <a:r>
              <a:rPr kumimoji="1" lang="zh-CN" altLang="en-US" smtClean="0"/>
              <a:t> </a:t>
            </a:r>
            <a:r>
              <a:rPr kumimoji="1" lang="en-US" altLang="zh-CN" smtClean="0"/>
              <a:t>amount</a:t>
            </a:r>
            <a:r>
              <a:rPr kumimoji="1" lang="zh-CN" altLang="en-US" smtClean="0"/>
              <a:t> </a:t>
            </a:r>
            <a:r>
              <a:rPr kumimoji="1" lang="en-US" altLang="zh-CN" smtClean="0"/>
              <a:t>of</a:t>
            </a:r>
            <a:r>
              <a:rPr kumimoji="1" lang="zh-CN" altLang="en-US" smtClean="0"/>
              <a:t> </a:t>
            </a:r>
            <a:r>
              <a:rPr kumimoji="1" lang="en-US" altLang="zh-CN" smtClean="0"/>
              <a:t>data are needed</a:t>
            </a:r>
            <a:endParaRPr kumimoji="1" lang="zh-CN" altLang="en-US" smtClean="0"/>
          </a:p>
          <a:p>
            <a:pPr eaLnBrk="1" hangingPunct="1"/>
            <a:endParaRPr kumimoji="1" lang="zh-CN" altLang="en-US" smtClean="0"/>
          </a:p>
          <a:p>
            <a:pPr eaLnBrk="1" hangingPunct="1"/>
            <a:r>
              <a:rPr kumimoji="1" lang="en-US" altLang="zh-CN" b="1" smtClean="0">
                <a:solidFill>
                  <a:srgbClr val="FF0000"/>
                </a:solidFill>
              </a:rPr>
              <a:t>It</a:t>
            </a:r>
            <a:r>
              <a:rPr kumimoji="1" lang="zh-CN" altLang="en-US" b="1" smtClean="0">
                <a:solidFill>
                  <a:srgbClr val="FF0000"/>
                </a:solidFill>
              </a:rPr>
              <a:t> </a:t>
            </a:r>
            <a:r>
              <a:rPr kumimoji="1" lang="en-US" altLang="zh-CN" b="1" smtClean="0">
                <a:solidFill>
                  <a:srgbClr val="FF0000"/>
                </a:solidFill>
              </a:rPr>
              <a:t>works</a:t>
            </a:r>
            <a:r>
              <a:rPr kumimoji="1" lang="zh-CN" altLang="en-US" b="1" smtClean="0">
                <a:solidFill>
                  <a:srgbClr val="FF0000"/>
                </a:solidFill>
              </a:rPr>
              <a:t> </a:t>
            </a:r>
            <a:r>
              <a:rPr kumimoji="1" lang="en-US" altLang="zh-CN" b="1" smtClean="0">
                <a:solidFill>
                  <a:srgbClr val="FF0000"/>
                </a:solidFill>
              </a:rPr>
              <a:t>well,</a:t>
            </a:r>
            <a:r>
              <a:rPr kumimoji="1" lang="zh-CN" altLang="en-US" b="1" smtClean="0">
                <a:solidFill>
                  <a:srgbClr val="FF0000"/>
                </a:solidFill>
              </a:rPr>
              <a:t> </a:t>
            </a:r>
            <a:r>
              <a:rPr kumimoji="1" lang="en-US" altLang="zh-CN" b="1" smtClean="0">
                <a:solidFill>
                  <a:srgbClr val="FF0000"/>
                </a:solidFill>
              </a:rPr>
              <a:t>but</a:t>
            </a:r>
            <a:r>
              <a:rPr kumimoji="1" lang="zh-CN" altLang="en-US" b="1" smtClean="0">
                <a:solidFill>
                  <a:srgbClr val="FF0000"/>
                </a:solidFill>
              </a:rPr>
              <a:t> </a:t>
            </a:r>
            <a:r>
              <a:rPr kumimoji="1" lang="en-US" altLang="zh-CN" b="1" smtClean="0">
                <a:solidFill>
                  <a:srgbClr val="FF0000"/>
                </a:solidFill>
              </a:rPr>
              <a:t>with</a:t>
            </a:r>
            <a:r>
              <a:rPr kumimoji="1" lang="zh-CN" altLang="en-US" b="1" smtClean="0">
                <a:solidFill>
                  <a:srgbClr val="FF0000"/>
                </a:solidFill>
              </a:rPr>
              <a:t> </a:t>
            </a:r>
            <a:r>
              <a:rPr kumimoji="1" lang="en-US" altLang="zh-CN" b="1" smtClean="0">
                <a:solidFill>
                  <a:srgbClr val="FF0000"/>
                </a:solidFill>
              </a:rPr>
              <a:t>some</a:t>
            </a:r>
            <a:r>
              <a:rPr kumimoji="1" lang="zh-CN" altLang="en-US" b="1" smtClean="0">
                <a:solidFill>
                  <a:srgbClr val="FF0000"/>
                </a:solidFill>
              </a:rPr>
              <a:t> </a:t>
            </a:r>
            <a:r>
              <a:rPr kumimoji="1" lang="en-US" altLang="zh-CN" b="1" smtClean="0">
                <a:solidFill>
                  <a:srgbClr val="FF0000"/>
                </a:solidFill>
              </a:rPr>
              <a:t>problems</a:t>
            </a:r>
            <a:endParaRPr kumimoji="1" lang="zh-CN" altLang="en-US" b="1" smtClean="0">
              <a:solidFill>
                <a:srgbClr val="FF0000"/>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标题 1"/>
          <p:cNvSpPr>
            <a:spLocks noGrp="1"/>
          </p:cNvSpPr>
          <p:nvPr>
            <p:ph type="title"/>
          </p:nvPr>
        </p:nvSpPr>
        <p:spPr>
          <a:xfrm>
            <a:off x="2324100" y="1400175"/>
            <a:ext cx="7543800" cy="1295400"/>
          </a:xfrm>
        </p:spPr>
        <p:txBody>
          <a:bodyPr/>
          <a:lstStyle/>
          <a:p>
            <a:pPr algn="ctr" eaLnBrk="1" hangingPunct="1"/>
            <a:r>
              <a:rPr lang="en-US" altLang="zh-CN" sz="4000" smtClean="0"/>
              <a:t>A Sentence Interaction Network for Dialogue</a:t>
            </a:r>
            <a:r>
              <a:rPr lang="zh-CN" altLang="en-US" sz="4000" smtClean="0"/>
              <a:t> </a:t>
            </a:r>
            <a:r>
              <a:rPr lang="en-US" altLang="zh-CN" sz="4000" smtClean="0"/>
              <a:t>Act</a:t>
            </a:r>
            <a:r>
              <a:rPr lang="zh-CN" altLang="en-US" sz="4000" smtClean="0"/>
              <a:t> </a:t>
            </a:r>
            <a:r>
              <a:rPr lang="en-US" altLang="zh-CN" sz="4000" smtClean="0"/>
              <a:t>Classification </a:t>
            </a:r>
          </a:p>
        </p:txBody>
      </p:sp>
      <p:sp>
        <p:nvSpPr>
          <p:cNvPr id="68610" name="文本框 3"/>
          <p:cNvSpPr txBox="1">
            <a:spLocks noChangeArrowheads="1"/>
          </p:cNvSpPr>
          <p:nvPr/>
        </p:nvSpPr>
        <p:spPr bwMode="auto">
          <a:xfrm>
            <a:off x="2324100" y="3284538"/>
            <a:ext cx="7539038" cy="1570037"/>
          </a:xfrm>
          <a:prstGeom prst="rect">
            <a:avLst/>
          </a:prstGeom>
          <a:noFill/>
          <a:ln w="9525">
            <a:noFill/>
            <a:miter lim="800000"/>
            <a:headEnd/>
            <a:tailEnd/>
          </a:ln>
        </p:spPr>
        <p:txBody>
          <a:bodyPr>
            <a:spAutoFit/>
          </a:bodyPr>
          <a:lstStyle/>
          <a:p>
            <a:pPr algn="ctr"/>
            <a:r>
              <a:rPr lang="en-US" altLang="zh-CN" sz="3200">
                <a:latin typeface="Calibri" pitchFamily="34" charset="0"/>
              </a:rPr>
              <a:t>Biao</a:t>
            </a:r>
            <a:r>
              <a:rPr lang="zh-CN" altLang="en-US" sz="3200">
                <a:latin typeface="Calibri" pitchFamily="34" charset="0"/>
              </a:rPr>
              <a:t> </a:t>
            </a:r>
            <a:r>
              <a:rPr lang="en-US" altLang="zh-CN" sz="3200">
                <a:latin typeface="Calibri" pitchFamily="34" charset="0"/>
              </a:rPr>
              <a:t>Liu</a:t>
            </a:r>
            <a:r>
              <a:rPr lang="zh-CN" altLang="en-US" sz="3200">
                <a:latin typeface="Calibri" pitchFamily="34" charset="0"/>
              </a:rPr>
              <a:t>, </a:t>
            </a:r>
            <a:r>
              <a:rPr lang="en-US" altLang="zh-CN" sz="3200">
                <a:latin typeface="Calibri" pitchFamily="34" charset="0"/>
              </a:rPr>
              <a:t>Minlie</a:t>
            </a:r>
            <a:r>
              <a:rPr lang="zh-CN" altLang="en-US" sz="3200">
                <a:latin typeface="Calibri" pitchFamily="34" charset="0"/>
              </a:rPr>
              <a:t> </a:t>
            </a:r>
            <a:r>
              <a:rPr lang="en-US" altLang="zh-CN" sz="3200">
                <a:latin typeface="Calibri" pitchFamily="34" charset="0"/>
              </a:rPr>
              <a:t>Huang,</a:t>
            </a:r>
            <a:r>
              <a:rPr lang="zh-CN" altLang="en-US" sz="3200">
                <a:latin typeface="Calibri" pitchFamily="34" charset="0"/>
              </a:rPr>
              <a:t> </a:t>
            </a:r>
            <a:r>
              <a:rPr lang="en-US" altLang="zh-CN" sz="3200">
                <a:latin typeface="Calibri" pitchFamily="34" charset="0"/>
              </a:rPr>
              <a:t>et</a:t>
            </a:r>
            <a:r>
              <a:rPr lang="zh-CN" altLang="en-US" sz="3200">
                <a:latin typeface="Calibri" pitchFamily="34" charset="0"/>
              </a:rPr>
              <a:t> </a:t>
            </a:r>
            <a:r>
              <a:rPr lang="en-US" altLang="zh-CN" sz="3200">
                <a:latin typeface="Calibri" pitchFamily="34" charset="0"/>
              </a:rPr>
              <a:t>al.</a:t>
            </a:r>
          </a:p>
          <a:p>
            <a:pPr algn="ctr"/>
            <a:r>
              <a:rPr lang="en-US" altLang="zh-CN" sz="3200">
                <a:latin typeface="Calibri" pitchFamily="34" charset="0"/>
              </a:rPr>
              <a:t>ACL</a:t>
            </a:r>
            <a:r>
              <a:rPr lang="zh-CN" altLang="en-US" sz="3200">
                <a:latin typeface="Calibri" pitchFamily="34" charset="0"/>
              </a:rPr>
              <a:t> </a:t>
            </a:r>
            <a:r>
              <a:rPr lang="en-US" altLang="zh-CN" sz="3200">
                <a:latin typeface="Calibri" pitchFamily="34" charset="0"/>
              </a:rPr>
              <a:t>2016</a:t>
            </a:r>
          </a:p>
          <a:p>
            <a:pPr algn="ctr"/>
            <a:endParaRPr lang="en-US" altLang="zh-CN" sz="3200">
              <a:latin typeface="Calibri"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标题 1"/>
          <p:cNvSpPr>
            <a:spLocks noGrp="1"/>
          </p:cNvSpPr>
          <p:nvPr>
            <p:ph type="title"/>
          </p:nvPr>
        </p:nvSpPr>
        <p:spPr/>
        <p:txBody>
          <a:bodyPr/>
          <a:lstStyle/>
          <a:p>
            <a:pPr eaLnBrk="1" hangingPunct="1"/>
            <a:r>
              <a:rPr kumimoji="1" lang="en-US" altLang="zh-CN" smtClean="0"/>
              <a:t>Motivation</a:t>
            </a:r>
            <a:endParaRPr kumimoji="1" lang="zh-CN" altLang="en-US" smtClean="0"/>
          </a:p>
        </p:txBody>
      </p:sp>
      <p:sp>
        <p:nvSpPr>
          <p:cNvPr id="70658" name="内容占位符 2"/>
          <p:cNvSpPr>
            <a:spLocks noGrp="1"/>
          </p:cNvSpPr>
          <p:nvPr>
            <p:ph idx="1"/>
          </p:nvPr>
        </p:nvSpPr>
        <p:spPr/>
        <p:txBody>
          <a:bodyPr/>
          <a:lstStyle/>
          <a:p>
            <a:pPr eaLnBrk="1" hangingPunct="1"/>
            <a:r>
              <a:rPr lang="en-US" altLang="zh-CN" sz="2400" smtClean="0"/>
              <a:t>The semantic relations between sentences is crucial for some NLP tasks.</a:t>
            </a:r>
            <a:endParaRPr kumimoji="1" lang="en-US" altLang="zh-CN" smtClean="0"/>
          </a:p>
          <a:p>
            <a:pPr lvl="1" eaLnBrk="1" hangingPunct="1"/>
            <a:r>
              <a:rPr lang="en-US" altLang="zh-CN" b="1" smtClean="0">
                <a:solidFill>
                  <a:srgbClr val="FF0000"/>
                </a:solidFill>
              </a:rPr>
              <a:t>Answer Selection</a:t>
            </a:r>
            <a:endParaRPr kumimoji="1" lang="en-US" altLang="zh-CN" b="1" smtClean="0">
              <a:solidFill>
                <a:srgbClr val="FF0000"/>
              </a:solidFill>
            </a:endParaRPr>
          </a:p>
          <a:p>
            <a:pPr lvl="1" eaLnBrk="1" hangingPunct="1"/>
            <a:endParaRPr lang="en-US" altLang="zh-CN" smtClean="0"/>
          </a:p>
          <a:p>
            <a:pPr lvl="1" eaLnBrk="1" hangingPunct="1"/>
            <a:endParaRPr kumimoji="1" lang="en-US" altLang="zh-CN" smtClean="0"/>
          </a:p>
          <a:p>
            <a:pPr lvl="1" eaLnBrk="1" hangingPunct="1"/>
            <a:endParaRPr kumimoji="1" lang="zh-CN" altLang="en-US" smtClean="0"/>
          </a:p>
        </p:txBody>
      </p:sp>
      <p:pic>
        <p:nvPicPr>
          <p:cNvPr id="70659" name="图片 7"/>
          <p:cNvPicPr>
            <a:picLocks noChangeAspect="1"/>
          </p:cNvPicPr>
          <p:nvPr/>
        </p:nvPicPr>
        <p:blipFill>
          <a:blip r:embed="rId3"/>
          <a:srcRect/>
          <a:stretch>
            <a:fillRect/>
          </a:stretch>
        </p:blipFill>
        <p:spPr bwMode="auto">
          <a:xfrm>
            <a:off x="2382838" y="3284538"/>
            <a:ext cx="7426325" cy="1530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标题 1"/>
          <p:cNvSpPr>
            <a:spLocks noGrp="1"/>
          </p:cNvSpPr>
          <p:nvPr>
            <p:ph type="title"/>
          </p:nvPr>
        </p:nvSpPr>
        <p:spPr/>
        <p:txBody>
          <a:bodyPr/>
          <a:lstStyle/>
          <a:p>
            <a:pPr eaLnBrk="1" hangingPunct="1"/>
            <a:r>
              <a:rPr kumimoji="1" lang="en-US" altLang="zh-CN" smtClean="0"/>
              <a:t>Motivation</a:t>
            </a:r>
            <a:endParaRPr kumimoji="1" lang="zh-CN" altLang="en-US" smtClean="0"/>
          </a:p>
        </p:txBody>
      </p:sp>
      <p:sp>
        <p:nvSpPr>
          <p:cNvPr id="3" name="内容占位符 2"/>
          <p:cNvSpPr>
            <a:spLocks noGrp="1"/>
          </p:cNvSpPr>
          <p:nvPr>
            <p:ph idx="1"/>
          </p:nvPr>
        </p:nvSpPr>
        <p:spPr>
          <a:xfrm>
            <a:off x="1981200" y="1516063"/>
            <a:ext cx="8229600" cy="4525962"/>
          </a:xfrm>
        </p:spPr>
        <p:txBody>
          <a:bodyPr rtlCol="0">
            <a:normAutofit/>
          </a:bodyPr>
          <a:lstStyle/>
          <a:p>
            <a:pPr eaLnBrk="1" fontAlgn="auto" hangingPunct="1">
              <a:spcAft>
                <a:spcPts val="0"/>
              </a:spcAft>
              <a:buClr>
                <a:schemeClr val="tx1"/>
              </a:buClr>
              <a:buFont typeface="Arial" panose="020B0604020202020204" pitchFamily="34" charset="0"/>
              <a:buChar char="•"/>
              <a:defRPr/>
            </a:pPr>
            <a:r>
              <a:rPr lang="en-US" altLang="zh-CN" sz="2400" dirty="0"/>
              <a:t>Sentence interactions can be viewed as semantic matching.</a:t>
            </a:r>
          </a:p>
          <a:p>
            <a:pPr marL="0" indent="0" eaLnBrk="1" fontAlgn="auto" hangingPunct="1">
              <a:spcAft>
                <a:spcPts val="0"/>
              </a:spcAft>
              <a:buClr>
                <a:schemeClr val="tx1"/>
              </a:buClr>
              <a:buFont typeface="Arial" panose="020B0604020202020204" pitchFamily="34" charset="0"/>
              <a:buNone/>
              <a:defRPr/>
            </a:pPr>
            <a:endParaRPr lang="zh-CN" altLang="en-US" sz="2400" dirty="0"/>
          </a:p>
          <a:p>
            <a:pPr lvl="1" eaLnBrk="1" fontAlgn="auto" hangingPunct="1">
              <a:spcAft>
                <a:spcPts val="0"/>
              </a:spcAft>
              <a:buFont typeface="Arial" panose="020B0604020202020204" pitchFamily="34" charset="0"/>
              <a:buChar char="•"/>
              <a:defRPr/>
            </a:pPr>
            <a:endParaRPr kumimoji="1" lang="en-US" altLang="zh-CN" dirty="0"/>
          </a:p>
          <a:p>
            <a:pPr lvl="1" eaLnBrk="1" fontAlgn="auto" hangingPunct="1">
              <a:spcAft>
                <a:spcPts val="0"/>
              </a:spcAft>
              <a:buFont typeface="Arial" panose="020B0604020202020204" pitchFamily="34" charset="0"/>
              <a:buChar char="•"/>
              <a:defRPr/>
            </a:pPr>
            <a:endParaRPr kumimoji="1" lang="zh-CN" altLang="en-US" dirty="0"/>
          </a:p>
        </p:txBody>
      </p:sp>
      <p:pic>
        <p:nvPicPr>
          <p:cNvPr id="72707" name="图片 10"/>
          <p:cNvPicPr>
            <a:picLocks noChangeAspect="1"/>
          </p:cNvPicPr>
          <p:nvPr/>
        </p:nvPicPr>
        <p:blipFill>
          <a:blip r:embed="rId3"/>
          <a:srcRect/>
          <a:stretch>
            <a:fillRect/>
          </a:stretch>
        </p:blipFill>
        <p:spPr bwMode="auto">
          <a:xfrm>
            <a:off x="2794000" y="2276475"/>
            <a:ext cx="6604000" cy="2112963"/>
          </a:xfrm>
          <a:prstGeom prst="rect">
            <a:avLst/>
          </a:prstGeom>
          <a:noFill/>
          <a:ln w="9525">
            <a:noFill/>
            <a:miter lim="800000"/>
            <a:headEnd/>
            <a:tailEnd/>
          </a:ln>
        </p:spPr>
      </p:pic>
      <p:pic>
        <p:nvPicPr>
          <p:cNvPr id="72708" name="图片 11"/>
          <p:cNvPicPr>
            <a:picLocks noChangeAspect="1"/>
          </p:cNvPicPr>
          <p:nvPr/>
        </p:nvPicPr>
        <p:blipFill>
          <a:blip r:embed="rId4"/>
          <a:srcRect/>
          <a:stretch>
            <a:fillRect/>
          </a:stretch>
        </p:blipFill>
        <p:spPr bwMode="auto">
          <a:xfrm>
            <a:off x="2794000" y="4533900"/>
            <a:ext cx="6604000" cy="21320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标题 1"/>
          <p:cNvSpPr>
            <a:spLocks noGrp="1"/>
          </p:cNvSpPr>
          <p:nvPr>
            <p:ph type="title"/>
          </p:nvPr>
        </p:nvSpPr>
        <p:spPr/>
        <p:txBody>
          <a:bodyPr/>
          <a:lstStyle/>
          <a:p>
            <a:pPr eaLnBrk="1" hangingPunct="1"/>
            <a:r>
              <a:rPr kumimoji="1" lang="en-US" altLang="zh-CN" smtClean="0"/>
              <a:t>Ideas</a:t>
            </a:r>
            <a:endParaRPr kumimoji="1" lang="zh-CN" altLang="en-US" smtClean="0"/>
          </a:p>
        </p:txBody>
      </p:sp>
      <p:sp>
        <p:nvSpPr>
          <p:cNvPr id="3" name="内容占位符 2"/>
          <p:cNvSpPr>
            <a:spLocks noGrp="1"/>
          </p:cNvSpPr>
          <p:nvPr>
            <p:ph idx="1"/>
          </p:nvPr>
        </p:nvSpPr>
        <p:spPr>
          <a:xfrm>
            <a:off x="1981200" y="1473200"/>
            <a:ext cx="8229600" cy="4525963"/>
          </a:xfrm>
          <a:ln w="38100"/>
        </p:spPr>
        <p:txBody>
          <a:bodyPr rtlCol="0">
            <a:normAutofit/>
          </a:bodyPr>
          <a:lstStyle/>
          <a:p>
            <a:pPr eaLnBrk="1" fontAlgn="auto" hangingPunct="1">
              <a:spcAft>
                <a:spcPts val="0"/>
              </a:spcAft>
              <a:buClr>
                <a:schemeClr val="tx1"/>
              </a:buClr>
              <a:buFont typeface="Arial" panose="020B0604020202020204" pitchFamily="34" charset="0"/>
              <a:buChar char="•"/>
              <a:defRPr/>
            </a:pPr>
            <a:r>
              <a:rPr lang="en-US" altLang="zh-CN" sz="2400" dirty="0"/>
              <a:t>A simple solution</a:t>
            </a:r>
          </a:p>
          <a:p>
            <a:pPr marL="344487" lvl="1" indent="0" eaLnBrk="1" fontAlgn="auto" hangingPunct="1">
              <a:spcAft>
                <a:spcPts val="0"/>
              </a:spcAft>
              <a:buFont typeface="Arial" panose="020B0604020202020204" pitchFamily="34" charset="0"/>
              <a:buNone/>
              <a:defRPr/>
            </a:pPr>
            <a:r>
              <a:rPr lang="en-US" altLang="zh-CN" dirty="0"/>
              <a:t>The semantic matching information is lost during sentence embedding.</a:t>
            </a:r>
          </a:p>
          <a:p>
            <a:pPr marL="0" indent="0" eaLnBrk="1" fontAlgn="auto" hangingPunct="1">
              <a:spcAft>
                <a:spcPts val="0"/>
              </a:spcAft>
              <a:buClr>
                <a:schemeClr val="tx1"/>
              </a:buClr>
              <a:buFont typeface="Arial" panose="020B0604020202020204" pitchFamily="34" charset="0"/>
              <a:buNone/>
              <a:defRPr/>
            </a:pPr>
            <a:endParaRPr kumimoji="1" lang="en-US" altLang="zh-CN" sz="2400" dirty="0"/>
          </a:p>
          <a:p>
            <a:pPr marL="344487" lvl="1" indent="0" eaLnBrk="1" fontAlgn="auto" hangingPunct="1">
              <a:spcAft>
                <a:spcPts val="0"/>
              </a:spcAft>
              <a:buFont typeface="Arial" panose="020B0604020202020204" pitchFamily="34" charset="0"/>
              <a:buNone/>
              <a:defRPr/>
            </a:pPr>
            <a:endParaRPr kumimoji="1" lang="zh-CN" altLang="en-US" dirty="0"/>
          </a:p>
        </p:txBody>
      </p:sp>
      <p:sp>
        <p:nvSpPr>
          <p:cNvPr id="4" name="圆角矩形 3"/>
          <p:cNvSpPr/>
          <p:nvPr/>
        </p:nvSpPr>
        <p:spPr bwMode="auto">
          <a:xfrm>
            <a:off x="2711450" y="2924175"/>
            <a:ext cx="1439863" cy="433388"/>
          </a:xfrm>
          <a:prstGeom prst="roundRect">
            <a:avLst/>
          </a:prstGeom>
          <a:noFill/>
          <a:ln w="38100" cap="flat" cmpd="sng" algn="ctr">
            <a:solidFill>
              <a:schemeClr val="tx1">
                <a:lumMod val="85000"/>
                <a:lumOff val="15000"/>
              </a:schemeClr>
            </a:solidFill>
            <a:prstDash val="solid"/>
            <a:round/>
            <a:headEnd type="none" w="med" len="med"/>
            <a:tailEnd type="none" w="med" len="med"/>
          </a:ln>
          <a:effectLst/>
        </p:spPr>
        <p:txBody>
          <a:bodyPr wrap="none"/>
          <a:lstStyle/>
          <a:p>
            <a:pPr algn="ctr">
              <a:defRPr/>
            </a:pPr>
            <a:r>
              <a:rPr lang="en-US" altLang="zh-CN" sz="2000" dirty="0">
                <a:latin typeface="+mn-lt"/>
                <a:ea typeface="+mn-ea"/>
              </a:rPr>
              <a:t>Question</a:t>
            </a:r>
            <a:endParaRPr lang="zh-CN" altLang="en-US" sz="2000" dirty="0">
              <a:latin typeface="Arial" pitchFamily="34" charset="0"/>
              <a:ea typeface="宋体" pitchFamily="2" charset="-122"/>
            </a:endParaRPr>
          </a:p>
        </p:txBody>
      </p:sp>
      <p:sp>
        <p:nvSpPr>
          <p:cNvPr id="7" name="圆角矩形 6"/>
          <p:cNvSpPr/>
          <p:nvPr/>
        </p:nvSpPr>
        <p:spPr bwMode="auto">
          <a:xfrm>
            <a:off x="2711450" y="3879850"/>
            <a:ext cx="1439863" cy="431800"/>
          </a:xfrm>
          <a:prstGeom prst="roundRect">
            <a:avLst/>
          </a:prstGeom>
          <a:noFill/>
          <a:ln w="38100" cap="flat" cmpd="sng" algn="ctr">
            <a:solidFill>
              <a:schemeClr val="tx1">
                <a:lumMod val="85000"/>
                <a:lumOff val="15000"/>
              </a:schemeClr>
            </a:solidFill>
            <a:prstDash val="solid"/>
            <a:round/>
            <a:headEnd type="none" w="med" len="med"/>
            <a:tailEnd type="none" w="med" len="med"/>
          </a:ln>
          <a:effectLst/>
        </p:spPr>
        <p:txBody>
          <a:bodyPr wrap="none"/>
          <a:lstStyle/>
          <a:p>
            <a:pPr algn="ctr">
              <a:defRPr/>
            </a:pPr>
            <a:r>
              <a:rPr lang="en-US" altLang="zh-CN" sz="2000" dirty="0">
                <a:latin typeface="Arial" pitchFamily="34" charset="0"/>
                <a:ea typeface="宋体" pitchFamily="2" charset="-122"/>
              </a:rPr>
              <a:t>Answer</a:t>
            </a:r>
            <a:endParaRPr lang="zh-CN" altLang="en-US" sz="2000" dirty="0">
              <a:latin typeface="Arial" pitchFamily="34" charset="0"/>
              <a:ea typeface="宋体" pitchFamily="2" charset="-122"/>
            </a:endParaRPr>
          </a:p>
        </p:txBody>
      </p:sp>
      <p:sp>
        <p:nvSpPr>
          <p:cNvPr id="13" name="圆角矩形 12"/>
          <p:cNvSpPr/>
          <p:nvPr/>
        </p:nvSpPr>
        <p:spPr bwMode="auto">
          <a:xfrm>
            <a:off x="5375275" y="2924175"/>
            <a:ext cx="2016125" cy="433388"/>
          </a:xfrm>
          <a:prstGeom prst="roundRect">
            <a:avLst/>
          </a:prstGeom>
          <a:noFill/>
          <a:ln w="38100" cap="flat" cmpd="sng" algn="ctr">
            <a:solidFill>
              <a:schemeClr val="tx1">
                <a:lumMod val="85000"/>
                <a:lumOff val="15000"/>
              </a:schemeClr>
            </a:solidFill>
            <a:prstDash val="solid"/>
            <a:round/>
            <a:headEnd type="none" w="med" len="med"/>
            <a:tailEnd type="none" w="med" len="med"/>
          </a:ln>
          <a:effectLst/>
        </p:spPr>
        <p:txBody>
          <a:bodyPr wrap="none"/>
          <a:lstStyle/>
          <a:p>
            <a:pPr algn="ctr">
              <a:defRPr/>
            </a:pPr>
            <a:r>
              <a:rPr lang="en-US" altLang="zh-CN" sz="2000" dirty="0">
                <a:latin typeface="+mn-lt"/>
                <a:ea typeface="+mn-ea"/>
              </a:rPr>
              <a:t>Question Vector</a:t>
            </a:r>
            <a:endParaRPr lang="zh-CN" altLang="en-US" sz="2000" dirty="0">
              <a:latin typeface="Arial" pitchFamily="34" charset="0"/>
              <a:ea typeface="宋体" pitchFamily="2" charset="-122"/>
            </a:endParaRPr>
          </a:p>
        </p:txBody>
      </p:sp>
      <p:sp>
        <p:nvSpPr>
          <p:cNvPr id="14" name="圆角矩形 13"/>
          <p:cNvSpPr/>
          <p:nvPr/>
        </p:nvSpPr>
        <p:spPr bwMode="auto">
          <a:xfrm>
            <a:off x="5375275" y="3879850"/>
            <a:ext cx="2016125" cy="431800"/>
          </a:xfrm>
          <a:prstGeom prst="roundRect">
            <a:avLst/>
          </a:prstGeom>
          <a:noFill/>
          <a:ln w="38100" cap="flat" cmpd="sng" algn="ctr">
            <a:solidFill>
              <a:schemeClr val="tx1">
                <a:lumMod val="85000"/>
                <a:lumOff val="15000"/>
              </a:schemeClr>
            </a:solidFill>
            <a:prstDash val="solid"/>
            <a:round/>
            <a:headEnd type="none" w="med" len="med"/>
            <a:tailEnd type="none" w="med" len="med"/>
          </a:ln>
          <a:effectLst/>
        </p:spPr>
        <p:txBody>
          <a:bodyPr wrap="none"/>
          <a:lstStyle/>
          <a:p>
            <a:pPr algn="ctr">
              <a:defRPr/>
            </a:pPr>
            <a:r>
              <a:rPr lang="en-US" altLang="zh-CN" sz="2000" dirty="0">
                <a:latin typeface="+mn-lt"/>
                <a:ea typeface="+mn-ea"/>
              </a:rPr>
              <a:t>Answer Vector</a:t>
            </a:r>
            <a:endParaRPr lang="zh-CN" altLang="en-US" sz="2000" dirty="0">
              <a:latin typeface="Arial" pitchFamily="34" charset="0"/>
              <a:ea typeface="宋体" pitchFamily="2" charset="-122"/>
            </a:endParaRPr>
          </a:p>
        </p:txBody>
      </p:sp>
      <p:sp>
        <p:nvSpPr>
          <p:cNvPr id="17" name="圆角矩形 16"/>
          <p:cNvSpPr/>
          <p:nvPr/>
        </p:nvSpPr>
        <p:spPr bwMode="auto">
          <a:xfrm>
            <a:off x="8759825" y="3389313"/>
            <a:ext cx="1276350" cy="431800"/>
          </a:xfrm>
          <a:prstGeom prst="roundRect">
            <a:avLst/>
          </a:prstGeom>
          <a:noFill/>
          <a:ln w="38100" cap="flat" cmpd="sng" algn="ctr">
            <a:solidFill>
              <a:schemeClr val="tx1">
                <a:lumMod val="85000"/>
                <a:lumOff val="15000"/>
              </a:schemeClr>
            </a:solidFill>
            <a:prstDash val="solid"/>
            <a:round/>
            <a:headEnd type="none" w="med" len="med"/>
            <a:tailEnd type="none" w="med" len="med"/>
          </a:ln>
          <a:effectLst/>
        </p:spPr>
        <p:txBody>
          <a:bodyPr wrap="none"/>
          <a:lstStyle/>
          <a:p>
            <a:pPr>
              <a:defRPr/>
            </a:pPr>
            <a:r>
              <a:rPr lang="en-US" altLang="zh-CN" sz="2000" dirty="0">
                <a:latin typeface="+mn-lt"/>
                <a:ea typeface="+mn-ea"/>
              </a:rPr>
              <a:t>Classifier</a:t>
            </a:r>
            <a:endParaRPr lang="zh-CN" altLang="en-US" sz="2000" dirty="0">
              <a:latin typeface="Arial" pitchFamily="34" charset="0"/>
              <a:ea typeface="宋体" pitchFamily="2" charset="-122"/>
            </a:endParaRPr>
          </a:p>
        </p:txBody>
      </p:sp>
      <p:cxnSp>
        <p:nvCxnSpPr>
          <p:cNvPr id="74760" name="直线箭头连接符 5"/>
          <p:cNvCxnSpPr>
            <a:cxnSpLocks noChangeShapeType="1"/>
          </p:cNvCxnSpPr>
          <p:nvPr/>
        </p:nvCxnSpPr>
        <p:spPr bwMode="auto">
          <a:xfrm>
            <a:off x="4224338" y="3141663"/>
            <a:ext cx="1079500" cy="0"/>
          </a:xfrm>
          <a:prstGeom prst="straightConnector1">
            <a:avLst/>
          </a:prstGeom>
          <a:noFill/>
          <a:ln w="57150" algn="ctr">
            <a:solidFill>
              <a:schemeClr val="tx1"/>
            </a:solidFill>
            <a:round/>
            <a:headEnd/>
            <a:tailEnd type="triangle" w="med" len="med"/>
          </a:ln>
        </p:spPr>
      </p:cxnSp>
      <p:cxnSp>
        <p:nvCxnSpPr>
          <p:cNvPr id="74761" name="直线箭头连接符 19"/>
          <p:cNvCxnSpPr>
            <a:cxnSpLocks noChangeShapeType="1"/>
          </p:cNvCxnSpPr>
          <p:nvPr/>
        </p:nvCxnSpPr>
        <p:spPr bwMode="auto">
          <a:xfrm>
            <a:off x="4224338" y="4129088"/>
            <a:ext cx="1079500" cy="0"/>
          </a:xfrm>
          <a:prstGeom prst="straightConnector1">
            <a:avLst/>
          </a:prstGeom>
          <a:noFill/>
          <a:ln w="57150" algn="ctr">
            <a:solidFill>
              <a:schemeClr val="tx1"/>
            </a:solidFill>
            <a:round/>
            <a:headEnd/>
            <a:tailEnd type="triangle" w="med" len="med"/>
          </a:ln>
        </p:spPr>
      </p:cxnSp>
      <p:cxnSp>
        <p:nvCxnSpPr>
          <p:cNvPr id="74762" name="直线箭头连接符 20"/>
          <p:cNvCxnSpPr>
            <a:cxnSpLocks noChangeShapeType="1"/>
          </p:cNvCxnSpPr>
          <p:nvPr/>
        </p:nvCxnSpPr>
        <p:spPr bwMode="auto">
          <a:xfrm flipV="1">
            <a:off x="7980363" y="3611563"/>
            <a:ext cx="674687" cy="0"/>
          </a:xfrm>
          <a:prstGeom prst="straightConnector1">
            <a:avLst/>
          </a:prstGeom>
          <a:noFill/>
          <a:ln w="57150" algn="ctr">
            <a:solidFill>
              <a:schemeClr val="tx1"/>
            </a:solidFill>
            <a:round/>
            <a:headEnd/>
            <a:tailEnd type="triangle" w="med" len="med"/>
          </a:ln>
        </p:spPr>
      </p:cxnSp>
      <p:sp>
        <p:nvSpPr>
          <p:cNvPr id="74763" name="右大括号 26"/>
          <p:cNvSpPr>
            <a:spLocks/>
          </p:cNvSpPr>
          <p:nvPr/>
        </p:nvSpPr>
        <p:spPr bwMode="auto">
          <a:xfrm>
            <a:off x="7535863" y="3141663"/>
            <a:ext cx="360362" cy="954087"/>
          </a:xfrm>
          <a:prstGeom prst="rightBrace">
            <a:avLst>
              <a:gd name="adj1" fmla="val 8323"/>
              <a:gd name="adj2" fmla="val 50000"/>
            </a:avLst>
          </a:prstGeom>
          <a:noFill/>
          <a:ln w="57150" algn="ctr">
            <a:solidFill>
              <a:schemeClr val="tx1"/>
            </a:solidFill>
            <a:round/>
            <a:headEnd/>
            <a:tailEnd/>
          </a:ln>
        </p:spPr>
        <p:txBody>
          <a:bodyPr wrap="none"/>
          <a:lstStyle/>
          <a:p>
            <a:endParaRPr lang="zh-CN" altLang="en-US"/>
          </a:p>
        </p:txBody>
      </p:sp>
      <p:sp>
        <p:nvSpPr>
          <p:cNvPr id="74764" name="文本框 4"/>
          <p:cNvSpPr txBox="1">
            <a:spLocks noChangeArrowheads="1"/>
          </p:cNvSpPr>
          <p:nvPr/>
        </p:nvSpPr>
        <p:spPr bwMode="auto">
          <a:xfrm>
            <a:off x="9123363" y="4311650"/>
            <a:ext cx="773112" cy="1016000"/>
          </a:xfrm>
          <a:prstGeom prst="rect">
            <a:avLst/>
          </a:prstGeom>
          <a:noFill/>
          <a:ln w="9525">
            <a:noFill/>
            <a:miter lim="800000"/>
            <a:headEnd/>
            <a:tailEnd/>
          </a:ln>
        </p:spPr>
        <p:txBody>
          <a:bodyPr>
            <a:spAutoFit/>
          </a:bodyPr>
          <a:lstStyle/>
          <a:p>
            <a:r>
              <a:rPr lang="az-Cyrl-AZ" altLang="zh-CN" sz="6000" b="1">
                <a:solidFill>
                  <a:srgbClr val="FF0000"/>
                </a:solidFill>
                <a:latin typeface="Calibri" pitchFamily="34" charset="0"/>
              </a:rPr>
              <a:t>Х</a:t>
            </a:r>
            <a:endParaRPr lang="zh-CN" altLang="en-US" sz="6000" b="1">
              <a:solidFill>
                <a:srgbClr val="FF0000"/>
              </a:solidFill>
              <a:latin typeface="Calibri"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标题 1"/>
          <p:cNvSpPr>
            <a:spLocks noGrp="1"/>
          </p:cNvSpPr>
          <p:nvPr>
            <p:ph type="title"/>
          </p:nvPr>
        </p:nvSpPr>
        <p:spPr/>
        <p:txBody>
          <a:bodyPr/>
          <a:lstStyle/>
          <a:p>
            <a:pPr eaLnBrk="1" hangingPunct="1"/>
            <a:r>
              <a:rPr kumimoji="1" lang="en-US" altLang="zh-CN" smtClean="0"/>
              <a:t>Ideas</a:t>
            </a:r>
            <a:endParaRPr kumimoji="1" lang="zh-CN" altLang="en-US" smtClean="0"/>
          </a:p>
        </p:txBody>
      </p:sp>
      <p:sp>
        <p:nvSpPr>
          <p:cNvPr id="3" name="内容占位符 2"/>
          <p:cNvSpPr>
            <a:spLocks noGrp="1"/>
          </p:cNvSpPr>
          <p:nvPr>
            <p:ph idx="1"/>
          </p:nvPr>
        </p:nvSpPr>
        <p:spPr>
          <a:xfrm>
            <a:off x="1981200" y="1430338"/>
            <a:ext cx="8229600" cy="4525962"/>
          </a:xfrm>
          <a:ln w="38100"/>
        </p:spPr>
        <p:txBody>
          <a:bodyPr rtlCol="0">
            <a:normAutofit/>
          </a:bodyPr>
          <a:lstStyle/>
          <a:p>
            <a:pPr eaLnBrk="1" fontAlgn="auto" hangingPunct="1">
              <a:spcAft>
                <a:spcPts val="0"/>
              </a:spcAft>
              <a:buClr>
                <a:schemeClr val="tx1"/>
              </a:buClr>
              <a:buFont typeface="Arial" panose="020B0604020202020204" pitchFamily="34" charset="0"/>
              <a:buChar char="•"/>
              <a:defRPr/>
            </a:pPr>
            <a:r>
              <a:rPr lang="en-US" altLang="zh-CN" sz="2400" dirty="0"/>
              <a:t>Our solution</a:t>
            </a:r>
          </a:p>
          <a:p>
            <a:pPr marL="344487" lvl="1" indent="0" eaLnBrk="1" fontAlgn="auto" hangingPunct="1">
              <a:spcAft>
                <a:spcPts val="0"/>
              </a:spcAft>
              <a:buFont typeface="Arial" panose="020B0604020202020204" pitchFamily="34" charset="0"/>
              <a:buNone/>
              <a:defRPr/>
            </a:pPr>
            <a:r>
              <a:rPr lang="en-US" altLang="zh-CN" dirty="0"/>
              <a:t>To introduce information of another sentence during sentence embedding.</a:t>
            </a:r>
          </a:p>
          <a:p>
            <a:pPr marL="0" indent="0" eaLnBrk="1" fontAlgn="auto" hangingPunct="1">
              <a:spcAft>
                <a:spcPts val="0"/>
              </a:spcAft>
              <a:buClr>
                <a:schemeClr val="tx1"/>
              </a:buClr>
              <a:buFont typeface="Arial" panose="020B0604020202020204" pitchFamily="34" charset="0"/>
              <a:buNone/>
              <a:defRPr/>
            </a:pPr>
            <a:endParaRPr kumimoji="1" lang="en-US" altLang="zh-CN" sz="2400" dirty="0"/>
          </a:p>
          <a:p>
            <a:pPr marL="344487" lvl="1" indent="0" eaLnBrk="1" fontAlgn="auto" hangingPunct="1">
              <a:spcAft>
                <a:spcPts val="0"/>
              </a:spcAft>
              <a:buFont typeface="Arial" panose="020B0604020202020204" pitchFamily="34" charset="0"/>
              <a:buNone/>
              <a:defRPr/>
            </a:pPr>
            <a:endParaRPr kumimoji="1" lang="zh-CN" altLang="en-US" dirty="0"/>
          </a:p>
        </p:txBody>
      </p:sp>
      <p:sp>
        <p:nvSpPr>
          <p:cNvPr id="4" name="圆角矩形 3"/>
          <p:cNvSpPr/>
          <p:nvPr/>
        </p:nvSpPr>
        <p:spPr bwMode="auto">
          <a:xfrm>
            <a:off x="2711450" y="2924175"/>
            <a:ext cx="1439863" cy="433388"/>
          </a:xfrm>
          <a:prstGeom prst="roundRect">
            <a:avLst/>
          </a:prstGeom>
          <a:noFill/>
          <a:ln w="38100" cap="flat" cmpd="sng" algn="ctr">
            <a:solidFill>
              <a:schemeClr val="tx1">
                <a:lumMod val="85000"/>
                <a:lumOff val="15000"/>
              </a:schemeClr>
            </a:solidFill>
            <a:prstDash val="solid"/>
            <a:round/>
            <a:headEnd type="none" w="med" len="med"/>
            <a:tailEnd type="none" w="med" len="med"/>
          </a:ln>
          <a:effectLst/>
        </p:spPr>
        <p:txBody>
          <a:bodyPr wrap="none"/>
          <a:lstStyle/>
          <a:p>
            <a:pPr algn="ctr">
              <a:defRPr/>
            </a:pPr>
            <a:r>
              <a:rPr lang="en-US" altLang="zh-CN" sz="2000" dirty="0">
                <a:latin typeface="Arial" pitchFamily="34" charset="0"/>
                <a:ea typeface="宋体" pitchFamily="2" charset="-122"/>
              </a:rPr>
              <a:t>Question</a:t>
            </a:r>
            <a:endParaRPr lang="zh-CN" altLang="en-US" sz="2000" dirty="0">
              <a:latin typeface="Arial" pitchFamily="34" charset="0"/>
              <a:ea typeface="宋体" pitchFamily="2" charset="-122"/>
            </a:endParaRPr>
          </a:p>
        </p:txBody>
      </p:sp>
      <p:sp>
        <p:nvSpPr>
          <p:cNvPr id="7" name="圆角矩形 6"/>
          <p:cNvSpPr/>
          <p:nvPr/>
        </p:nvSpPr>
        <p:spPr bwMode="auto">
          <a:xfrm>
            <a:off x="2711450" y="3879850"/>
            <a:ext cx="1439863" cy="431800"/>
          </a:xfrm>
          <a:prstGeom prst="roundRect">
            <a:avLst/>
          </a:prstGeom>
          <a:noFill/>
          <a:ln w="38100" cap="flat" cmpd="sng" algn="ctr">
            <a:solidFill>
              <a:schemeClr val="tx1">
                <a:lumMod val="85000"/>
                <a:lumOff val="15000"/>
              </a:schemeClr>
            </a:solidFill>
            <a:prstDash val="solid"/>
            <a:round/>
            <a:headEnd type="none" w="med" len="med"/>
            <a:tailEnd type="none" w="med" len="med"/>
          </a:ln>
          <a:effectLst/>
        </p:spPr>
        <p:txBody>
          <a:bodyPr wrap="none"/>
          <a:lstStyle/>
          <a:p>
            <a:pPr algn="ctr">
              <a:defRPr/>
            </a:pPr>
            <a:r>
              <a:rPr lang="en-US" altLang="zh-CN" sz="2000" dirty="0">
                <a:latin typeface="Arial" pitchFamily="34" charset="0"/>
                <a:ea typeface="宋体" pitchFamily="2" charset="-122"/>
              </a:rPr>
              <a:t>Answer</a:t>
            </a:r>
            <a:endParaRPr lang="zh-CN" altLang="en-US" sz="2000" dirty="0">
              <a:latin typeface="Arial" pitchFamily="34" charset="0"/>
              <a:ea typeface="宋体" pitchFamily="2" charset="-122"/>
            </a:endParaRPr>
          </a:p>
        </p:txBody>
      </p:sp>
      <p:sp>
        <p:nvSpPr>
          <p:cNvPr id="13" name="圆角矩形 12"/>
          <p:cNvSpPr/>
          <p:nvPr/>
        </p:nvSpPr>
        <p:spPr bwMode="auto">
          <a:xfrm>
            <a:off x="5375275" y="2924175"/>
            <a:ext cx="2016125" cy="433388"/>
          </a:xfrm>
          <a:prstGeom prst="roundRect">
            <a:avLst/>
          </a:prstGeom>
          <a:noFill/>
          <a:ln w="38100" cap="flat" cmpd="sng" algn="ctr">
            <a:solidFill>
              <a:schemeClr val="tx1">
                <a:lumMod val="85000"/>
                <a:lumOff val="15000"/>
              </a:schemeClr>
            </a:solidFill>
            <a:prstDash val="solid"/>
            <a:round/>
            <a:headEnd type="none" w="med" len="med"/>
            <a:tailEnd type="none" w="med" len="med"/>
          </a:ln>
          <a:effectLst/>
        </p:spPr>
        <p:txBody>
          <a:bodyPr wrap="none"/>
          <a:lstStyle/>
          <a:p>
            <a:pPr algn="ctr">
              <a:defRPr/>
            </a:pPr>
            <a:r>
              <a:rPr lang="en-US" altLang="zh-CN" sz="2000" dirty="0">
                <a:latin typeface="+mn-lt"/>
                <a:ea typeface="+mn-ea"/>
              </a:rPr>
              <a:t>Question Vector</a:t>
            </a:r>
            <a:endParaRPr lang="zh-CN" altLang="en-US" sz="2000" dirty="0">
              <a:latin typeface="Arial" pitchFamily="34" charset="0"/>
              <a:ea typeface="宋体" pitchFamily="2" charset="-122"/>
            </a:endParaRPr>
          </a:p>
        </p:txBody>
      </p:sp>
      <p:sp>
        <p:nvSpPr>
          <p:cNvPr id="14" name="圆角矩形 13"/>
          <p:cNvSpPr/>
          <p:nvPr/>
        </p:nvSpPr>
        <p:spPr bwMode="auto">
          <a:xfrm>
            <a:off x="5375275" y="3879850"/>
            <a:ext cx="2016125" cy="431800"/>
          </a:xfrm>
          <a:prstGeom prst="roundRect">
            <a:avLst/>
          </a:prstGeom>
          <a:noFill/>
          <a:ln w="38100" cap="flat" cmpd="sng" algn="ctr">
            <a:solidFill>
              <a:schemeClr val="tx1">
                <a:lumMod val="85000"/>
                <a:lumOff val="15000"/>
              </a:schemeClr>
            </a:solidFill>
            <a:prstDash val="solid"/>
            <a:round/>
            <a:headEnd type="none" w="med" len="med"/>
            <a:tailEnd type="none" w="med" len="med"/>
          </a:ln>
          <a:effectLst/>
        </p:spPr>
        <p:txBody>
          <a:bodyPr wrap="none"/>
          <a:lstStyle/>
          <a:p>
            <a:pPr algn="ctr">
              <a:defRPr/>
            </a:pPr>
            <a:r>
              <a:rPr lang="en-US" altLang="zh-CN" sz="2000" dirty="0">
                <a:latin typeface="+mn-lt"/>
                <a:ea typeface="+mn-ea"/>
              </a:rPr>
              <a:t>Answer Vector</a:t>
            </a:r>
            <a:endParaRPr lang="zh-CN" altLang="en-US" sz="2000" dirty="0">
              <a:latin typeface="Arial" pitchFamily="34" charset="0"/>
              <a:ea typeface="宋体" pitchFamily="2" charset="-122"/>
            </a:endParaRPr>
          </a:p>
        </p:txBody>
      </p:sp>
      <p:sp>
        <p:nvSpPr>
          <p:cNvPr id="17" name="圆角矩形 16"/>
          <p:cNvSpPr/>
          <p:nvPr/>
        </p:nvSpPr>
        <p:spPr bwMode="auto">
          <a:xfrm>
            <a:off x="8759825" y="3389313"/>
            <a:ext cx="1276350" cy="431800"/>
          </a:xfrm>
          <a:prstGeom prst="roundRect">
            <a:avLst/>
          </a:prstGeom>
          <a:noFill/>
          <a:ln w="38100" cap="flat" cmpd="sng" algn="ctr">
            <a:solidFill>
              <a:schemeClr val="tx1">
                <a:lumMod val="85000"/>
                <a:lumOff val="15000"/>
              </a:schemeClr>
            </a:solidFill>
            <a:prstDash val="solid"/>
            <a:round/>
            <a:headEnd type="none" w="med" len="med"/>
            <a:tailEnd type="none" w="med" len="med"/>
          </a:ln>
          <a:effectLst/>
        </p:spPr>
        <p:txBody>
          <a:bodyPr wrap="none"/>
          <a:lstStyle/>
          <a:p>
            <a:pPr>
              <a:defRPr/>
            </a:pPr>
            <a:r>
              <a:rPr lang="en-US" altLang="zh-CN" sz="2000" dirty="0">
                <a:latin typeface="+mn-lt"/>
                <a:ea typeface="+mn-ea"/>
              </a:rPr>
              <a:t>Classifier</a:t>
            </a:r>
            <a:endParaRPr lang="zh-CN" altLang="en-US" sz="2000" dirty="0">
              <a:latin typeface="Arial" pitchFamily="34" charset="0"/>
              <a:ea typeface="宋体" pitchFamily="2" charset="-122"/>
            </a:endParaRPr>
          </a:p>
        </p:txBody>
      </p:sp>
      <p:cxnSp>
        <p:nvCxnSpPr>
          <p:cNvPr id="76808" name="直线箭头连接符 5"/>
          <p:cNvCxnSpPr>
            <a:cxnSpLocks noChangeShapeType="1"/>
          </p:cNvCxnSpPr>
          <p:nvPr/>
        </p:nvCxnSpPr>
        <p:spPr bwMode="auto">
          <a:xfrm>
            <a:off x="4224338" y="3141663"/>
            <a:ext cx="1079500" cy="0"/>
          </a:xfrm>
          <a:prstGeom prst="straightConnector1">
            <a:avLst/>
          </a:prstGeom>
          <a:noFill/>
          <a:ln w="57150" algn="ctr">
            <a:solidFill>
              <a:schemeClr val="tx1"/>
            </a:solidFill>
            <a:round/>
            <a:headEnd/>
            <a:tailEnd type="triangle" w="med" len="med"/>
          </a:ln>
        </p:spPr>
      </p:cxnSp>
      <p:cxnSp>
        <p:nvCxnSpPr>
          <p:cNvPr id="76809" name="直线箭头连接符 19"/>
          <p:cNvCxnSpPr>
            <a:cxnSpLocks noChangeShapeType="1"/>
          </p:cNvCxnSpPr>
          <p:nvPr/>
        </p:nvCxnSpPr>
        <p:spPr bwMode="auto">
          <a:xfrm>
            <a:off x="4224338" y="4129088"/>
            <a:ext cx="1079500" cy="0"/>
          </a:xfrm>
          <a:prstGeom prst="straightConnector1">
            <a:avLst/>
          </a:prstGeom>
          <a:noFill/>
          <a:ln w="57150" algn="ctr">
            <a:solidFill>
              <a:schemeClr val="tx1"/>
            </a:solidFill>
            <a:round/>
            <a:headEnd/>
            <a:tailEnd type="triangle" w="med" len="med"/>
          </a:ln>
        </p:spPr>
      </p:cxnSp>
      <p:cxnSp>
        <p:nvCxnSpPr>
          <p:cNvPr id="76810" name="直线箭头连接符 20"/>
          <p:cNvCxnSpPr>
            <a:cxnSpLocks noChangeShapeType="1"/>
          </p:cNvCxnSpPr>
          <p:nvPr/>
        </p:nvCxnSpPr>
        <p:spPr bwMode="auto">
          <a:xfrm flipV="1">
            <a:off x="7980363" y="3611563"/>
            <a:ext cx="674687" cy="0"/>
          </a:xfrm>
          <a:prstGeom prst="straightConnector1">
            <a:avLst/>
          </a:prstGeom>
          <a:noFill/>
          <a:ln w="57150" algn="ctr">
            <a:solidFill>
              <a:schemeClr val="tx1"/>
            </a:solidFill>
            <a:round/>
            <a:headEnd/>
            <a:tailEnd type="triangle" w="med" len="med"/>
          </a:ln>
        </p:spPr>
      </p:cxnSp>
      <p:sp>
        <p:nvSpPr>
          <p:cNvPr id="76811" name="右大括号 26"/>
          <p:cNvSpPr>
            <a:spLocks/>
          </p:cNvSpPr>
          <p:nvPr/>
        </p:nvSpPr>
        <p:spPr bwMode="auto">
          <a:xfrm>
            <a:off x="7535863" y="3141663"/>
            <a:ext cx="360362" cy="954087"/>
          </a:xfrm>
          <a:prstGeom prst="rightBrace">
            <a:avLst>
              <a:gd name="adj1" fmla="val 8323"/>
              <a:gd name="adj2" fmla="val 50000"/>
            </a:avLst>
          </a:prstGeom>
          <a:noFill/>
          <a:ln w="57150" algn="ctr">
            <a:solidFill>
              <a:schemeClr val="tx1"/>
            </a:solidFill>
            <a:round/>
            <a:headEnd/>
            <a:tailEnd/>
          </a:ln>
        </p:spPr>
        <p:txBody>
          <a:bodyPr wrap="none"/>
          <a:lstStyle/>
          <a:p>
            <a:endParaRPr lang="zh-CN" altLang="en-US"/>
          </a:p>
        </p:txBody>
      </p:sp>
      <p:cxnSp>
        <p:nvCxnSpPr>
          <p:cNvPr id="76812" name="直线箭头连接符 17"/>
          <p:cNvCxnSpPr>
            <a:cxnSpLocks noChangeShapeType="1"/>
          </p:cNvCxnSpPr>
          <p:nvPr/>
        </p:nvCxnSpPr>
        <p:spPr bwMode="auto">
          <a:xfrm>
            <a:off x="4295775" y="3213100"/>
            <a:ext cx="974725" cy="779463"/>
          </a:xfrm>
          <a:prstGeom prst="straightConnector1">
            <a:avLst/>
          </a:prstGeom>
          <a:noFill/>
          <a:ln w="57150" algn="ctr">
            <a:solidFill>
              <a:srgbClr val="FF0000"/>
            </a:solidFill>
            <a:round/>
            <a:headEnd/>
            <a:tailEnd type="triangle" w="med" len="med"/>
          </a:ln>
        </p:spPr>
      </p:cxnSp>
      <p:cxnSp>
        <p:nvCxnSpPr>
          <p:cNvPr id="76813" name="直线箭头连接符 21"/>
          <p:cNvCxnSpPr>
            <a:cxnSpLocks noChangeShapeType="1"/>
          </p:cNvCxnSpPr>
          <p:nvPr/>
        </p:nvCxnSpPr>
        <p:spPr bwMode="auto">
          <a:xfrm flipV="1">
            <a:off x="4243388" y="3213100"/>
            <a:ext cx="1060450" cy="790575"/>
          </a:xfrm>
          <a:prstGeom prst="straightConnector1">
            <a:avLst/>
          </a:prstGeom>
          <a:noFill/>
          <a:ln w="57150" algn="ctr">
            <a:solidFill>
              <a:srgbClr val="FF0000"/>
            </a:solidFill>
            <a:round/>
            <a:headEnd/>
            <a:tailEnd type="triangle" w="med" len="med"/>
          </a:ln>
        </p:spPr>
      </p:cxn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标题 1"/>
          <p:cNvSpPr>
            <a:spLocks noGrp="1"/>
          </p:cNvSpPr>
          <p:nvPr>
            <p:ph type="title"/>
          </p:nvPr>
        </p:nvSpPr>
        <p:spPr/>
        <p:txBody>
          <a:bodyPr/>
          <a:lstStyle/>
          <a:p>
            <a:pPr eaLnBrk="1" hangingPunct="1"/>
            <a:r>
              <a:rPr kumimoji="1" lang="en-US" altLang="zh-CN" smtClean="0"/>
              <a:t>Applications</a:t>
            </a:r>
            <a:endParaRPr kumimoji="1" lang="zh-CN" altLang="en-US" smtClean="0"/>
          </a:p>
        </p:txBody>
      </p:sp>
      <p:sp>
        <p:nvSpPr>
          <p:cNvPr id="78850" name="内容占位符 2"/>
          <p:cNvSpPr>
            <a:spLocks noGrp="1"/>
          </p:cNvSpPr>
          <p:nvPr>
            <p:ph idx="1"/>
          </p:nvPr>
        </p:nvSpPr>
        <p:spPr/>
        <p:txBody>
          <a:bodyPr/>
          <a:lstStyle/>
          <a:p>
            <a:pPr eaLnBrk="1" hangingPunct="1"/>
            <a:r>
              <a:rPr kumimoji="1" lang="en-US" altLang="zh-CN" smtClean="0"/>
              <a:t>Answer Selection</a:t>
            </a:r>
          </a:p>
          <a:p>
            <a:pPr marL="342900" lvl="1" indent="0" eaLnBrk="1" hangingPunct="1">
              <a:buFont typeface="Arial" charset="0"/>
              <a:buNone/>
            </a:pPr>
            <a:r>
              <a:rPr lang="en-US" altLang="zh-CN" smtClean="0"/>
              <a:t>To select correct answers from a set of candidates for a given question.</a:t>
            </a:r>
          </a:p>
          <a:p>
            <a:pPr marL="342900" lvl="1" indent="0" eaLnBrk="1" hangingPunct="1">
              <a:buFont typeface="Arial" charset="0"/>
              <a:buNone/>
            </a:pPr>
            <a:endParaRPr kumimoji="1" lang="en-US" altLang="zh-CN" smtClean="0"/>
          </a:p>
          <a:p>
            <a:pPr eaLnBrk="1" hangingPunct="1"/>
            <a:r>
              <a:rPr lang="en-US" altLang="zh-CN" smtClean="0"/>
              <a:t>Dialogue Act Analysis</a:t>
            </a:r>
          </a:p>
          <a:p>
            <a:pPr marL="342900" lvl="1" indent="0" eaLnBrk="1" hangingPunct="1">
              <a:buFont typeface="Arial" charset="0"/>
              <a:buNone/>
            </a:pPr>
            <a:r>
              <a:rPr lang="en-US" altLang="zh-CN" smtClean="0"/>
              <a:t>To identify the dialogue act of a sentence in a dialogue.</a:t>
            </a:r>
          </a:p>
          <a:p>
            <a:pPr marL="342900" lvl="1" indent="0" eaLnBrk="1" hangingPunct="1">
              <a:buFont typeface="Arial" charset="0"/>
              <a:buNone/>
            </a:pPr>
            <a:endParaRPr lang="en-US" altLang="zh-CN" smtClean="0"/>
          </a:p>
          <a:p>
            <a:pPr marL="342900" lvl="1" indent="0" eaLnBrk="1" hangingPunct="1">
              <a:buFont typeface="Arial" charset="0"/>
              <a:buNone/>
            </a:pPr>
            <a:endParaRPr kumimoji="1" lang="zh-CN" altLang="en-US" smtClean="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0897" name="标题 1"/>
          <p:cNvSpPr>
            <a:spLocks noGrp="1"/>
          </p:cNvSpPr>
          <p:nvPr>
            <p:ph type="title"/>
          </p:nvPr>
        </p:nvSpPr>
        <p:spPr/>
        <p:txBody>
          <a:bodyPr/>
          <a:lstStyle/>
          <a:p>
            <a:pPr eaLnBrk="1" hangingPunct="1"/>
            <a:r>
              <a:rPr kumimoji="1" lang="en-US" altLang="zh-CN" smtClean="0"/>
              <a:t>Method</a:t>
            </a:r>
            <a:r>
              <a:rPr kumimoji="1" lang="zh-CN" altLang="en-US" smtClean="0"/>
              <a:t>（</a:t>
            </a:r>
            <a:r>
              <a:rPr kumimoji="1" lang="en-US" altLang="zh-CN" smtClean="0"/>
              <a:t>2</a:t>
            </a:r>
            <a:r>
              <a:rPr kumimoji="1" lang="zh-CN" altLang="en-US" smtClean="0"/>
              <a:t>）</a:t>
            </a:r>
          </a:p>
        </p:txBody>
      </p:sp>
      <p:sp>
        <p:nvSpPr>
          <p:cNvPr id="3" name="内容占位符 2"/>
          <p:cNvSpPr>
            <a:spLocks noGrp="1"/>
          </p:cNvSpPr>
          <p:nvPr>
            <p:ph idx="1"/>
          </p:nvPr>
        </p:nvSpPr>
        <p:spPr/>
        <p:txBody>
          <a:bodyPr rtlCol="0">
            <a:normAutofit/>
          </a:bodyPr>
          <a:lstStyle/>
          <a:p>
            <a:pPr eaLnBrk="1" fontAlgn="auto" hangingPunct="1">
              <a:spcAft>
                <a:spcPts val="0"/>
              </a:spcAft>
              <a:buFont typeface="Arial" panose="020B0604020202020204" pitchFamily="34" charset="0"/>
              <a:buChar char="•"/>
              <a:defRPr/>
            </a:pPr>
            <a:r>
              <a:rPr lang="en-US" altLang="zh-CN" sz="2400" dirty="0"/>
              <a:t>Modeling with interactions</a:t>
            </a:r>
          </a:p>
          <a:p>
            <a:pPr marL="693737" lvl="2" indent="0" eaLnBrk="1" fontAlgn="auto" hangingPunct="1">
              <a:spcAft>
                <a:spcPts val="0"/>
              </a:spcAft>
              <a:buFont typeface="Arial" panose="020B0604020202020204" pitchFamily="34" charset="0"/>
              <a:buNone/>
              <a:defRPr/>
            </a:pPr>
            <a:endParaRPr lang="en-US" altLang="zh-CN" dirty="0"/>
          </a:p>
          <a:p>
            <a:pPr marL="344487" lvl="1" indent="0" eaLnBrk="1" fontAlgn="auto" hangingPunct="1">
              <a:spcAft>
                <a:spcPts val="0"/>
              </a:spcAft>
              <a:buFont typeface="Arial" panose="020B0604020202020204" pitchFamily="34" charset="0"/>
              <a:buNone/>
              <a:defRPr/>
            </a:pPr>
            <a:endParaRPr lang="en-US" altLang="zh-CN" dirty="0"/>
          </a:p>
          <a:p>
            <a:pPr lvl="1" eaLnBrk="1" fontAlgn="auto" hangingPunct="1">
              <a:spcAft>
                <a:spcPts val="0"/>
              </a:spcAft>
              <a:buFont typeface="Arial" panose="020B0604020202020204" pitchFamily="34" charset="0"/>
              <a:buChar char="•"/>
              <a:defRPr/>
            </a:pPr>
            <a:endParaRPr kumimoji="1" lang="en-US" altLang="zh-CN" dirty="0"/>
          </a:p>
          <a:p>
            <a:pPr lvl="1" eaLnBrk="1" fontAlgn="auto" hangingPunct="1">
              <a:spcAft>
                <a:spcPts val="0"/>
              </a:spcAft>
              <a:buFont typeface="Arial" panose="020B0604020202020204" pitchFamily="34" charset="0"/>
              <a:buChar char="•"/>
              <a:defRPr/>
            </a:pPr>
            <a:endParaRPr kumimoji="1" lang="zh-CN" altLang="en-US" dirty="0"/>
          </a:p>
        </p:txBody>
      </p:sp>
      <p:pic>
        <p:nvPicPr>
          <p:cNvPr id="80899" name="图片 6"/>
          <p:cNvPicPr>
            <a:picLocks noChangeAspect="1"/>
          </p:cNvPicPr>
          <p:nvPr/>
        </p:nvPicPr>
        <p:blipFill>
          <a:blip r:embed="rId3"/>
          <a:srcRect/>
          <a:stretch>
            <a:fillRect/>
          </a:stretch>
        </p:blipFill>
        <p:spPr bwMode="auto">
          <a:xfrm>
            <a:off x="2676525" y="2305050"/>
            <a:ext cx="7164388" cy="3606800"/>
          </a:xfrm>
          <a:prstGeom prst="rect">
            <a:avLst/>
          </a:prstGeom>
          <a:noFill/>
          <a:ln w="9525">
            <a:noFill/>
            <a:miter lim="800000"/>
            <a:headEnd/>
            <a:tailEnd/>
          </a:ln>
        </p:spPr>
      </p:pic>
      <p:pic>
        <p:nvPicPr>
          <p:cNvPr id="80900" name="图片 4"/>
          <p:cNvPicPr>
            <a:picLocks noChangeAspect="1"/>
          </p:cNvPicPr>
          <p:nvPr/>
        </p:nvPicPr>
        <p:blipFill>
          <a:blip r:embed="rId4"/>
          <a:srcRect/>
          <a:stretch>
            <a:fillRect/>
          </a:stretch>
        </p:blipFill>
        <p:spPr bwMode="auto">
          <a:xfrm>
            <a:off x="2419350" y="5467350"/>
            <a:ext cx="3860800" cy="974725"/>
          </a:xfrm>
          <a:prstGeom prst="rect">
            <a:avLst/>
          </a:prstGeom>
          <a:noFill/>
          <a:ln w="9525">
            <a:noFill/>
            <a:miter lim="800000"/>
            <a:headEnd/>
            <a:tailEnd/>
          </a:ln>
        </p:spPr>
      </p:pic>
      <p:pic>
        <p:nvPicPr>
          <p:cNvPr id="80901" name="图片 5"/>
          <p:cNvPicPr>
            <a:picLocks noChangeAspect="1"/>
          </p:cNvPicPr>
          <p:nvPr/>
        </p:nvPicPr>
        <p:blipFill>
          <a:blip r:embed="rId5"/>
          <a:srcRect/>
          <a:stretch>
            <a:fillRect/>
          </a:stretch>
        </p:blipFill>
        <p:spPr bwMode="auto">
          <a:xfrm>
            <a:off x="7212013" y="5437188"/>
            <a:ext cx="2376487" cy="1004887"/>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标题 1"/>
          <p:cNvSpPr>
            <a:spLocks noGrp="1"/>
          </p:cNvSpPr>
          <p:nvPr>
            <p:ph type="title"/>
          </p:nvPr>
        </p:nvSpPr>
        <p:spPr/>
        <p:txBody>
          <a:bodyPr/>
          <a:lstStyle/>
          <a:p>
            <a:pPr eaLnBrk="1" hangingPunct="1"/>
            <a:r>
              <a:rPr kumimoji="1" lang="en-US" altLang="zh-CN" smtClean="0"/>
              <a:t>Answer Selection</a:t>
            </a:r>
          </a:p>
        </p:txBody>
      </p:sp>
      <p:sp>
        <p:nvSpPr>
          <p:cNvPr id="3" name="内容占位符 2"/>
          <p:cNvSpPr>
            <a:spLocks noGrp="1"/>
          </p:cNvSpPr>
          <p:nvPr>
            <p:ph idx="1"/>
          </p:nvPr>
        </p:nvSpPr>
        <p:spPr>
          <a:xfrm>
            <a:off x="1981200" y="1473200"/>
            <a:ext cx="9893300" cy="4525963"/>
          </a:xfrm>
        </p:spPr>
        <p:txBody>
          <a:bodyPr rtlCol="0">
            <a:normAutofit/>
          </a:bodyPr>
          <a:lstStyle/>
          <a:p>
            <a:pPr eaLnBrk="1" fontAlgn="auto" hangingPunct="1">
              <a:spcAft>
                <a:spcPts val="0"/>
              </a:spcAft>
              <a:buFont typeface="Arial" panose="020B0604020202020204" pitchFamily="34" charset="0"/>
              <a:buChar char="•"/>
              <a:defRPr/>
            </a:pPr>
            <a:r>
              <a:rPr lang="en-US" altLang="zh-CN" sz="2400" dirty="0"/>
              <a:t>Final model: sentence embedding with interactions.</a:t>
            </a:r>
          </a:p>
          <a:p>
            <a:pPr marL="693737" lvl="2" indent="0" eaLnBrk="1" fontAlgn="auto" hangingPunct="1">
              <a:spcAft>
                <a:spcPts val="0"/>
              </a:spcAft>
              <a:buFont typeface="Arial" panose="020B0604020202020204" pitchFamily="34" charset="0"/>
              <a:buNone/>
              <a:defRPr/>
            </a:pPr>
            <a:endParaRPr lang="en-US" altLang="zh-CN" dirty="0"/>
          </a:p>
          <a:p>
            <a:pPr marL="344487" lvl="1" indent="0" eaLnBrk="1" fontAlgn="auto" hangingPunct="1">
              <a:spcAft>
                <a:spcPts val="0"/>
              </a:spcAft>
              <a:buFont typeface="Arial" panose="020B0604020202020204" pitchFamily="34" charset="0"/>
              <a:buNone/>
              <a:defRPr/>
            </a:pPr>
            <a:endParaRPr lang="en-US" altLang="zh-CN" dirty="0"/>
          </a:p>
          <a:p>
            <a:pPr lvl="1" eaLnBrk="1" fontAlgn="auto" hangingPunct="1">
              <a:spcAft>
                <a:spcPts val="0"/>
              </a:spcAft>
              <a:buFont typeface="Arial" panose="020B0604020202020204" pitchFamily="34" charset="0"/>
              <a:buChar char="•"/>
              <a:defRPr/>
            </a:pPr>
            <a:endParaRPr kumimoji="1" lang="en-US" altLang="zh-CN" dirty="0"/>
          </a:p>
          <a:p>
            <a:pPr lvl="1" eaLnBrk="1" fontAlgn="auto" hangingPunct="1">
              <a:spcAft>
                <a:spcPts val="0"/>
              </a:spcAft>
              <a:buFont typeface="Arial" panose="020B0604020202020204" pitchFamily="34" charset="0"/>
              <a:buChar char="•"/>
              <a:defRPr/>
            </a:pPr>
            <a:endParaRPr kumimoji="1" lang="zh-CN" altLang="en-US" dirty="0"/>
          </a:p>
        </p:txBody>
      </p:sp>
      <p:pic>
        <p:nvPicPr>
          <p:cNvPr id="82947" name="图片 7"/>
          <p:cNvPicPr>
            <a:picLocks noChangeAspect="1"/>
          </p:cNvPicPr>
          <p:nvPr/>
        </p:nvPicPr>
        <p:blipFill>
          <a:blip r:embed="rId3"/>
          <a:srcRect/>
          <a:stretch>
            <a:fillRect/>
          </a:stretch>
        </p:blipFill>
        <p:spPr bwMode="auto">
          <a:xfrm>
            <a:off x="2405063" y="2060575"/>
            <a:ext cx="7723187" cy="4740275"/>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标题 1"/>
          <p:cNvSpPr>
            <a:spLocks noGrp="1"/>
          </p:cNvSpPr>
          <p:nvPr>
            <p:ph type="title"/>
          </p:nvPr>
        </p:nvSpPr>
        <p:spPr/>
        <p:txBody>
          <a:bodyPr/>
          <a:lstStyle/>
          <a:p>
            <a:pPr eaLnBrk="1" hangingPunct="1"/>
            <a:r>
              <a:rPr kumimoji="1" lang="en-US" altLang="zh-CN" smtClean="0"/>
              <a:t>Method</a:t>
            </a:r>
            <a:endParaRPr kumimoji="1" lang="zh-CN" altLang="en-US" smtClean="0"/>
          </a:p>
        </p:txBody>
      </p:sp>
      <p:sp>
        <p:nvSpPr>
          <p:cNvPr id="3" name="内容占位符 2"/>
          <p:cNvSpPr>
            <a:spLocks noGrp="1"/>
          </p:cNvSpPr>
          <p:nvPr>
            <p:ph idx="1"/>
          </p:nvPr>
        </p:nvSpPr>
        <p:spPr/>
        <p:txBody>
          <a:bodyPr rtlCol="0">
            <a:normAutofit/>
          </a:bodyPr>
          <a:lstStyle/>
          <a:p>
            <a:pPr marL="0" indent="0" eaLnBrk="1" fontAlgn="auto" hangingPunct="1">
              <a:spcAft>
                <a:spcPts val="0"/>
              </a:spcAft>
              <a:buFont typeface="Arial" panose="020B0604020202020204" pitchFamily="34" charset="0"/>
              <a:buNone/>
              <a:defRPr/>
            </a:pPr>
            <a:endParaRPr lang="en-US" altLang="zh-CN" dirty="0" smtClean="0"/>
          </a:p>
          <a:p>
            <a:pPr marL="693737" lvl="2" indent="0" eaLnBrk="1" fontAlgn="auto" hangingPunct="1">
              <a:spcAft>
                <a:spcPts val="0"/>
              </a:spcAft>
              <a:buFont typeface="Arial" panose="020B0604020202020204" pitchFamily="34" charset="0"/>
              <a:buNone/>
              <a:defRPr/>
            </a:pPr>
            <a:endParaRPr lang="en-US" altLang="zh-CN" dirty="0" smtClean="0"/>
          </a:p>
          <a:p>
            <a:pPr marL="344487" lvl="1" indent="0" eaLnBrk="1" fontAlgn="auto" hangingPunct="1">
              <a:spcAft>
                <a:spcPts val="0"/>
              </a:spcAft>
              <a:buFont typeface="Arial" panose="020B0604020202020204" pitchFamily="34" charset="0"/>
              <a:buNone/>
              <a:defRPr/>
            </a:pPr>
            <a:endParaRPr lang="en-US" altLang="zh-CN" dirty="0"/>
          </a:p>
          <a:p>
            <a:pPr lvl="1" eaLnBrk="1" fontAlgn="auto" hangingPunct="1">
              <a:spcAft>
                <a:spcPts val="0"/>
              </a:spcAft>
              <a:buFont typeface="Arial" panose="020B0604020202020204" pitchFamily="34" charset="0"/>
              <a:buChar char="•"/>
              <a:defRPr/>
            </a:pPr>
            <a:endParaRPr kumimoji="1" lang="en-US" altLang="zh-CN" dirty="0" smtClean="0"/>
          </a:p>
          <a:p>
            <a:pPr lvl="1" eaLnBrk="1" fontAlgn="auto" hangingPunct="1">
              <a:spcAft>
                <a:spcPts val="0"/>
              </a:spcAft>
              <a:buFont typeface="Arial" panose="020B0604020202020204" pitchFamily="34" charset="0"/>
              <a:buChar char="•"/>
              <a:defRPr/>
            </a:pPr>
            <a:endParaRPr kumimoji="1" lang="zh-CN" altLang="en-US" dirty="0"/>
          </a:p>
        </p:txBody>
      </p:sp>
      <p:pic>
        <p:nvPicPr>
          <p:cNvPr id="84995" name="图片 7"/>
          <p:cNvPicPr>
            <a:picLocks noChangeAspect="1"/>
          </p:cNvPicPr>
          <p:nvPr/>
        </p:nvPicPr>
        <p:blipFill>
          <a:blip r:embed="rId3"/>
          <a:srcRect/>
          <a:stretch>
            <a:fillRect/>
          </a:stretch>
        </p:blipFill>
        <p:spPr bwMode="auto">
          <a:xfrm>
            <a:off x="2405063" y="1784350"/>
            <a:ext cx="7723187" cy="4740275"/>
          </a:xfrm>
          <a:prstGeom prst="rect">
            <a:avLst/>
          </a:prstGeom>
          <a:noFill/>
          <a:ln w="9525">
            <a:noFill/>
            <a:miter lim="800000"/>
            <a:headEnd/>
            <a:tailEnd/>
          </a:ln>
        </p:spPr>
      </p:pic>
      <p:sp>
        <p:nvSpPr>
          <p:cNvPr id="84996" name="矩形 4"/>
          <p:cNvSpPr>
            <a:spLocks noChangeArrowheads="1"/>
          </p:cNvSpPr>
          <p:nvPr/>
        </p:nvSpPr>
        <p:spPr bwMode="auto">
          <a:xfrm>
            <a:off x="1774825" y="1784350"/>
            <a:ext cx="8713788" cy="4933950"/>
          </a:xfrm>
          <a:prstGeom prst="rect">
            <a:avLst/>
          </a:prstGeom>
          <a:solidFill>
            <a:schemeClr val="bg1">
              <a:alpha val="74901"/>
            </a:schemeClr>
          </a:solidFill>
          <a:ln w="9525" algn="ctr">
            <a:noFill/>
            <a:round/>
            <a:headEnd/>
            <a:tailEnd/>
          </a:ln>
        </p:spPr>
        <p:txBody>
          <a:bodyPr wrap="none"/>
          <a:lstStyle/>
          <a:p>
            <a:endParaRPr lang="zh-CN" altLang="en-US"/>
          </a:p>
        </p:txBody>
      </p:sp>
      <p:sp>
        <p:nvSpPr>
          <p:cNvPr id="84997" name="圆角矩形 3"/>
          <p:cNvSpPr>
            <a:spLocks noChangeArrowheads="1"/>
          </p:cNvSpPr>
          <p:nvPr/>
        </p:nvSpPr>
        <p:spPr bwMode="auto">
          <a:xfrm>
            <a:off x="2405063" y="3219450"/>
            <a:ext cx="7507287" cy="1871663"/>
          </a:xfrm>
          <a:prstGeom prst="roundRect">
            <a:avLst>
              <a:gd name="adj" fmla="val 16667"/>
            </a:avLst>
          </a:prstGeom>
          <a:solidFill>
            <a:schemeClr val="bg1"/>
          </a:solidFill>
          <a:ln w="76200" algn="ctr">
            <a:solidFill>
              <a:schemeClr val="tx1"/>
            </a:solidFill>
            <a:round/>
            <a:headEnd/>
            <a:tailEnd/>
          </a:ln>
        </p:spPr>
        <p:txBody>
          <a:bodyPr wrap="none" anchor="ctr"/>
          <a:lstStyle/>
          <a:p>
            <a:pPr algn="ctr"/>
            <a:r>
              <a:rPr lang="en-US" altLang="zh-CN" sz="3400" b="1"/>
              <a:t>Sentence Interaction Network, SIN</a:t>
            </a:r>
            <a:endParaRPr lang="zh-CN" altLang="en-US" sz="3400" b="1"/>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7041" name="标题 1"/>
          <p:cNvSpPr>
            <a:spLocks noGrp="1"/>
          </p:cNvSpPr>
          <p:nvPr>
            <p:ph type="title"/>
          </p:nvPr>
        </p:nvSpPr>
        <p:spPr/>
        <p:txBody>
          <a:bodyPr/>
          <a:lstStyle/>
          <a:p>
            <a:pPr eaLnBrk="1" hangingPunct="1"/>
            <a:r>
              <a:rPr kumimoji="1" lang="en-US" altLang="zh-CN" smtClean="0"/>
              <a:t>Method</a:t>
            </a:r>
            <a:endParaRPr kumimoji="1" lang="zh-CN" altLang="en-US" smtClean="0"/>
          </a:p>
        </p:txBody>
      </p:sp>
      <p:sp>
        <p:nvSpPr>
          <p:cNvPr id="3" name="内容占位符 2"/>
          <p:cNvSpPr>
            <a:spLocks noGrp="1"/>
          </p:cNvSpPr>
          <p:nvPr>
            <p:ph idx="1"/>
          </p:nvPr>
        </p:nvSpPr>
        <p:spPr/>
        <p:txBody>
          <a:bodyPr rtlCol="0">
            <a:normAutofit/>
          </a:bodyPr>
          <a:lstStyle/>
          <a:p>
            <a:pPr eaLnBrk="1" fontAlgn="auto" hangingPunct="1">
              <a:spcAft>
                <a:spcPts val="0"/>
              </a:spcAft>
              <a:buFont typeface="Arial" panose="020B0604020202020204" pitchFamily="34" charset="0"/>
              <a:buChar char="•"/>
              <a:defRPr/>
            </a:pPr>
            <a:r>
              <a:rPr lang="en-US" altLang="zh-CN" dirty="0" smtClean="0"/>
              <a:t>SIN (Sentence Interaction Network)</a:t>
            </a:r>
          </a:p>
          <a:p>
            <a:pPr marL="344487" lvl="1" indent="0" eaLnBrk="1" fontAlgn="auto" hangingPunct="1">
              <a:spcAft>
                <a:spcPts val="0"/>
              </a:spcAft>
              <a:buFont typeface="Arial" panose="020B0604020202020204" pitchFamily="34" charset="0"/>
              <a:buNone/>
              <a:defRPr/>
            </a:pPr>
            <a:r>
              <a:rPr lang="en-US" altLang="zh-CN" dirty="0" smtClean="0"/>
              <a:t>Interactions between words are properly modeled, but those between </a:t>
            </a:r>
            <a:r>
              <a:rPr lang="en-US" altLang="zh-CN" dirty="0"/>
              <a:t>phrases </a:t>
            </a:r>
            <a:r>
              <a:rPr lang="en-US" altLang="zh-CN" dirty="0" smtClean="0"/>
              <a:t>are not.</a:t>
            </a:r>
          </a:p>
          <a:p>
            <a:pPr marL="344487" lvl="1" indent="0" eaLnBrk="1" fontAlgn="auto" hangingPunct="1">
              <a:spcAft>
                <a:spcPts val="0"/>
              </a:spcAft>
              <a:buFont typeface="Arial" panose="020B0604020202020204" pitchFamily="34" charset="0"/>
              <a:buNone/>
              <a:defRPr/>
            </a:pPr>
            <a:endParaRPr lang="en-US" altLang="zh-CN" dirty="0" smtClean="0"/>
          </a:p>
          <a:p>
            <a:pPr eaLnBrk="1" fontAlgn="auto" hangingPunct="1">
              <a:spcAft>
                <a:spcPts val="0"/>
              </a:spcAft>
              <a:buFont typeface="Arial" panose="020B0604020202020204" pitchFamily="34" charset="0"/>
              <a:buChar char="•"/>
              <a:defRPr/>
            </a:pPr>
            <a:r>
              <a:rPr lang="en-US" altLang="zh-CN" dirty="0" smtClean="0"/>
              <a:t>SIN with Convolution (SIN-CONV)</a:t>
            </a:r>
          </a:p>
          <a:p>
            <a:pPr lvl="1" eaLnBrk="1" fontAlgn="auto" hangingPunct="1">
              <a:spcAft>
                <a:spcPts val="0"/>
              </a:spcAft>
              <a:buFont typeface="Arial" panose="020B0604020202020204" pitchFamily="34" charset="0"/>
              <a:buChar char="•"/>
              <a:defRPr/>
            </a:pPr>
            <a:r>
              <a:rPr lang="en-US" altLang="zh-CN" dirty="0" smtClean="0"/>
              <a:t>Add a convolution layer to model phrases.</a:t>
            </a:r>
          </a:p>
          <a:p>
            <a:pPr lvl="1" eaLnBrk="1" fontAlgn="auto" hangingPunct="1">
              <a:spcAft>
                <a:spcPts val="0"/>
              </a:spcAft>
              <a:buFont typeface="Arial" panose="020B0604020202020204" pitchFamily="34" charset="0"/>
              <a:buChar char="•"/>
              <a:defRPr/>
            </a:pPr>
            <a:r>
              <a:rPr lang="en-US" altLang="zh-CN" dirty="0" smtClean="0"/>
              <a:t>Feed phrase vectors into SIN.</a:t>
            </a:r>
          </a:p>
          <a:p>
            <a:pPr marL="398462" lvl="1" indent="0" eaLnBrk="1" fontAlgn="auto" hangingPunct="1">
              <a:spcAft>
                <a:spcPts val="0"/>
              </a:spcAft>
              <a:buFont typeface="Arial" panose="020B0604020202020204" pitchFamily="34" charset="0"/>
              <a:buNone/>
              <a:defRPr/>
            </a:pPr>
            <a:endParaRPr lang="en-US" altLang="zh-CN" dirty="0" smtClean="0"/>
          </a:p>
          <a:p>
            <a:pPr marL="398462" lvl="1" indent="0" eaLnBrk="1" fontAlgn="auto" hangingPunct="1">
              <a:spcAft>
                <a:spcPts val="0"/>
              </a:spcAft>
              <a:buFont typeface="Arial" panose="020B0604020202020204" pitchFamily="34" charset="0"/>
              <a:buNone/>
              <a:defRPr/>
            </a:pPr>
            <a:endParaRPr lang="en-US" altLang="zh-CN" dirty="0" smtClean="0"/>
          </a:p>
          <a:p>
            <a:pPr marL="398462" lvl="1" indent="0" eaLnBrk="1" fontAlgn="auto" hangingPunct="1">
              <a:spcAft>
                <a:spcPts val="0"/>
              </a:spcAft>
              <a:buFont typeface="Arial" panose="020B0604020202020204" pitchFamily="34" charset="0"/>
              <a:buNone/>
              <a:defRPr/>
            </a:pPr>
            <a:endParaRPr lang="en-US" altLang="zh-CN" dirty="0" smtClean="0"/>
          </a:p>
          <a:p>
            <a:pPr lvl="1" eaLnBrk="1" fontAlgn="auto" hangingPunct="1">
              <a:spcAft>
                <a:spcPts val="0"/>
              </a:spcAft>
              <a:buFont typeface="Arial" panose="020B0604020202020204" pitchFamily="34" charset="0"/>
              <a:buChar char="•"/>
              <a:defRPr/>
            </a:pPr>
            <a:endParaRPr kumimoji="1" lang="en-US" altLang="zh-CN" dirty="0" smtClean="0"/>
          </a:p>
          <a:p>
            <a:pPr marL="693737" lvl="2" indent="0" eaLnBrk="1" fontAlgn="auto" hangingPunct="1">
              <a:spcAft>
                <a:spcPts val="0"/>
              </a:spcAft>
              <a:buFont typeface="Arial" panose="020B0604020202020204" pitchFamily="34" charset="0"/>
              <a:buNone/>
              <a:defRPr/>
            </a:pPr>
            <a:endParaRPr kumimoji="1" lang="en-US" altLang="zh-CN" dirty="0" smtClean="0"/>
          </a:p>
          <a:p>
            <a:pPr lvl="1" eaLnBrk="1" fontAlgn="auto" hangingPunct="1">
              <a:spcAft>
                <a:spcPts val="0"/>
              </a:spcAft>
              <a:buFont typeface="Arial" panose="020B0604020202020204" pitchFamily="34" charset="0"/>
              <a:buChar char="•"/>
              <a:defRPr/>
            </a:pPr>
            <a:endParaRPr lang="en-US" altLang="zh-CN" dirty="0"/>
          </a:p>
          <a:p>
            <a:pPr lvl="1" eaLnBrk="1" fontAlgn="auto" hangingPunct="1">
              <a:spcAft>
                <a:spcPts val="0"/>
              </a:spcAft>
              <a:buFont typeface="Arial" panose="020B0604020202020204" pitchFamily="34" charset="0"/>
              <a:buChar char="•"/>
              <a:defRPr/>
            </a:pPr>
            <a:endParaRPr kumimoji="1" lang="en-US" altLang="zh-CN" dirty="0" smtClean="0"/>
          </a:p>
          <a:p>
            <a:pPr lvl="1" eaLnBrk="1" fontAlgn="auto" hangingPunct="1">
              <a:spcAft>
                <a:spcPts val="0"/>
              </a:spcAft>
              <a:buFont typeface="Arial" panose="020B0604020202020204" pitchFamily="34" charset="0"/>
              <a:buChar char="•"/>
              <a:defRPr/>
            </a:pPr>
            <a:endParaRPr kumimoji="1" lang="zh-CN" altLang="en-US" dirty="0"/>
          </a:p>
        </p:txBody>
      </p:sp>
    </p:spTree>
  </p:cSld>
  <p:clrMapOvr>
    <a:masterClrMapping/>
  </p:clrMapOvr>
  <p:transition spd="slow"/>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标题 1"/>
          <p:cNvSpPr>
            <a:spLocks noGrp="1"/>
          </p:cNvSpPr>
          <p:nvPr>
            <p:ph type="title"/>
          </p:nvPr>
        </p:nvSpPr>
        <p:spPr/>
        <p:txBody>
          <a:bodyPr/>
          <a:lstStyle/>
          <a:p>
            <a:pPr eaLnBrk="1" hangingPunct="1"/>
            <a:r>
              <a:rPr lang="en-US" altLang="zh-CN" smtClean="0"/>
              <a:t>Dialogue Act Analysis</a:t>
            </a:r>
          </a:p>
        </p:txBody>
      </p:sp>
      <p:sp>
        <p:nvSpPr>
          <p:cNvPr id="3" name="内容占位符 2"/>
          <p:cNvSpPr>
            <a:spLocks noGrp="1"/>
          </p:cNvSpPr>
          <p:nvPr>
            <p:ph idx="1"/>
          </p:nvPr>
        </p:nvSpPr>
        <p:spPr/>
        <p:txBody>
          <a:bodyPr rtlCol="0">
            <a:normAutofit/>
          </a:bodyPr>
          <a:lstStyle/>
          <a:p>
            <a:pPr eaLnBrk="1" fontAlgn="auto" hangingPunct="1">
              <a:spcAft>
                <a:spcPts val="0"/>
              </a:spcAft>
              <a:buFont typeface="Arial" panose="020B0604020202020204" pitchFamily="34" charset="0"/>
              <a:buChar char="•"/>
              <a:defRPr/>
            </a:pPr>
            <a:r>
              <a:rPr lang="en-US" altLang="zh-CN" dirty="0" smtClean="0"/>
              <a:t>Model for Dialogue Act Analysis</a:t>
            </a:r>
          </a:p>
          <a:p>
            <a:pPr marL="0" indent="0" eaLnBrk="1" fontAlgn="auto" hangingPunct="1">
              <a:spcAft>
                <a:spcPts val="0"/>
              </a:spcAft>
              <a:buFont typeface="Arial" panose="020B0604020202020204" pitchFamily="34" charset="0"/>
              <a:buNone/>
              <a:defRPr/>
            </a:pPr>
            <a:endParaRPr kumimoji="1" lang="en-US" altLang="zh-CN" dirty="0" smtClean="0"/>
          </a:p>
          <a:p>
            <a:pPr marL="344487" lvl="1" indent="0" eaLnBrk="1" fontAlgn="auto" hangingPunct="1">
              <a:spcAft>
                <a:spcPts val="0"/>
              </a:spcAft>
              <a:buFont typeface="Arial" panose="020B0604020202020204" pitchFamily="34" charset="0"/>
              <a:buNone/>
              <a:defRPr/>
            </a:pPr>
            <a:endParaRPr kumimoji="1" lang="en-US" altLang="zh-CN" dirty="0" smtClean="0"/>
          </a:p>
          <a:p>
            <a:pPr marL="0" indent="0" eaLnBrk="1" fontAlgn="auto" hangingPunct="1">
              <a:spcAft>
                <a:spcPts val="0"/>
              </a:spcAft>
              <a:buFont typeface="Arial" panose="020B0604020202020204" pitchFamily="34" charset="0"/>
              <a:buNone/>
              <a:defRPr/>
            </a:pPr>
            <a:endParaRPr kumimoji="1" lang="zh-CN" altLang="en-US" dirty="0"/>
          </a:p>
        </p:txBody>
      </p:sp>
      <p:pic>
        <p:nvPicPr>
          <p:cNvPr id="89091" name="图片 5"/>
          <p:cNvPicPr>
            <a:picLocks noChangeAspect="1"/>
          </p:cNvPicPr>
          <p:nvPr/>
        </p:nvPicPr>
        <p:blipFill>
          <a:blip r:embed="rId3"/>
          <a:srcRect/>
          <a:stretch>
            <a:fillRect/>
          </a:stretch>
        </p:blipFill>
        <p:spPr bwMode="auto">
          <a:xfrm>
            <a:off x="3143250" y="2382838"/>
            <a:ext cx="6200775" cy="4213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标题 1"/>
          <p:cNvSpPr>
            <a:spLocks noGrp="1"/>
          </p:cNvSpPr>
          <p:nvPr>
            <p:ph type="title"/>
          </p:nvPr>
        </p:nvSpPr>
        <p:spPr/>
        <p:txBody>
          <a:bodyPr/>
          <a:lstStyle/>
          <a:p>
            <a:pPr eaLnBrk="1" hangingPunct="1"/>
            <a:r>
              <a:rPr kumimoji="1" lang="en-US" altLang="zh-CN" smtClean="0"/>
              <a:t>NLG</a:t>
            </a:r>
            <a:endParaRPr kumimoji="1" lang="zh-CN" altLang="en-US" smtClean="0"/>
          </a:p>
        </p:txBody>
      </p:sp>
      <p:sp>
        <p:nvSpPr>
          <p:cNvPr id="91138" name="内容占位符 2"/>
          <p:cNvSpPr>
            <a:spLocks noGrp="1"/>
          </p:cNvSpPr>
          <p:nvPr>
            <p:ph idx="1"/>
          </p:nvPr>
        </p:nvSpPr>
        <p:spPr/>
        <p:txBody>
          <a:bodyPr/>
          <a:lstStyle/>
          <a:p>
            <a:pPr eaLnBrk="1" hangingPunct="1"/>
            <a:r>
              <a:rPr kumimoji="1" lang="en-US" altLang="zh-CN" sz="3600" smtClean="0"/>
              <a:t>Natural Language Generation/Answer</a:t>
            </a:r>
            <a:r>
              <a:rPr kumimoji="1" lang="zh-CN" altLang="en-US" sz="3600" smtClean="0"/>
              <a:t> </a:t>
            </a:r>
            <a:r>
              <a:rPr kumimoji="1" lang="en-US" altLang="zh-CN" sz="3600" smtClean="0"/>
              <a:t>Generation </a:t>
            </a:r>
          </a:p>
          <a:p>
            <a:pPr lvl="1" eaLnBrk="1" hangingPunct="1"/>
            <a:r>
              <a:rPr kumimoji="1" lang="en-US" altLang="zh-CN" sz="3200" smtClean="0"/>
              <a:t>Task</a:t>
            </a:r>
            <a:r>
              <a:rPr kumimoji="1" lang="zh-CN" altLang="en-US" sz="3200" smtClean="0"/>
              <a:t> </a:t>
            </a:r>
            <a:r>
              <a:rPr kumimoji="1" lang="en-US" altLang="zh-CN" sz="3200" smtClean="0"/>
              <a:t>oriented</a:t>
            </a:r>
            <a:r>
              <a:rPr kumimoji="1" lang="zh-CN" altLang="en-US" sz="3200" smtClean="0"/>
              <a:t> </a:t>
            </a:r>
          </a:p>
          <a:p>
            <a:pPr lvl="1" eaLnBrk="1" hangingPunct="1"/>
            <a:r>
              <a:rPr kumimoji="1" lang="en-US" altLang="zh-CN" sz="3200" smtClean="0"/>
              <a:t>Chatbots</a:t>
            </a:r>
            <a:endParaRPr kumimoji="1" lang="zh-CN" altLang="en-US" sz="3200" smtClean="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标题 1"/>
          <p:cNvSpPr>
            <a:spLocks noGrp="1"/>
          </p:cNvSpPr>
          <p:nvPr>
            <p:ph type="title"/>
          </p:nvPr>
        </p:nvSpPr>
        <p:spPr/>
        <p:txBody>
          <a:bodyPr/>
          <a:lstStyle/>
          <a:p>
            <a:pPr eaLnBrk="1" hangingPunct="1"/>
            <a:r>
              <a:rPr kumimoji="1" lang="en-US" altLang="zh-CN" smtClean="0"/>
              <a:t>NLG</a:t>
            </a:r>
            <a:endParaRPr kumimoji="1" lang="zh-CN" altLang="en-US" smtClean="0"/>
          </a:p>
        </p:txBody>
      </p:sp>
      <p:sp>
        <p:nvSpPr>
          <p:cNvPr id="3" name="内容占位符 2"/>
          <p:cNvSpPr>
            <a:spLocks noGrp="1"/>
          </p:cNvSpPr>
          <p:nvPr>
            <p:ph idx="1"/>
          </p:nvPr>
        </p:nvSpPr>
        <p:spPr/>
        <p:txBody>
          <a:bodyPr rtlCol="0">
            <a:normAutofit/>
          </a:bodyPr>
          <a:lstStyle/>
          <a:p>
            <a:pPr eaLnBrk="1" fontAlgn="auto" hangingPunct="1">
              <a:spcAft>
                <a:spcPts val="0"/>
              </a:spcAft>
              <a:buFont typeface="Arial" panose="020B0604020202020204" pitchFamily="34" charset="0"/>
              <a:buChar char="•"/>
              <a:defRPr/>
            </a:pPr>
            <a:r>
              <a:rPr kumimoji="1" lang="en-US" altLang="zh-CN" sz="3600" dirty="0" smtClean="0"/>
              <a:t>Natural Language Generation</a:t>
            </a:r>
            <a:r>
              <a:rPr kumimoji="1" lang="en-US" altLang="zh-CN" sz="3600" dirty="0"/>
              <a:t>/</a:t>
            </a:r>
            <a:r>
              <a:rPr kumimoji="1" lang="en-US" altLang="zh-CN" sz="3600" dirty="0" smtClean="0"/>
              <a:t>Answer</a:t>
            </a:r>
            <a:r>
              <a:rPr kumimoji="1" lang="zh-CN" altLang="en-US" sz="3600" dirty="0" smtClean="0"/>
              <a:t> </a:t>
            </a:r>
            <a:r>
              <a:rPr kumimoji="1" lang="en-US" altLang="zh-CN" sz="3600" dirty="0" smtClean="0"/>
              <a:t>Generation </a:t>
            </a:r>
          </a:p>
          <a:p>
            <a:pPr lvl="1" eaLnBrk="1" fontAlgn="auto" hangingPunct="1">
              <a:spcAft>
                <a:spcPts val="0"/>
              </a:spcAft>
              <a:buFont typeface="Arial" panose="020B0604020202020204" pitchFamily="34" charset="0"/>
              <a:buChar char="•"/>
              <a:defRPr/>
            </a:pPr>
            <a:r>
              <a:rPr kumimoji="1" lang="en-US" altLang="zh-CN" sz="3200" dirty="0" smtClean="0"/>
              <a:t>Task</a:t>
            </a:r>
            <a:r>
              <a:rPr kumimoji="1" lang="zh-CN" altLang="en-US" sz="3200" dirty="0" smtClean="0"/>
              <a:t> </a:t>
            </a:r>
            <a:r>
              <a:rPr kumimoji="1" lang="en-US" altLang="zh-CN" sz="3200" dirty="0" smtClean="0"/>
              <a:t>oriented</a:t>
            </a:r>
            <a:r>
              <a:rPr kumimoji="1" lang="zh-CN" altLang="en-US" sz="3200" dirty="0" smtClean="0"/>
              <a:t> </a:t>
            </a:r>
            <a:endParaRPr kumimoji="1" lang="en-US" altLang="zh-CN" sz="3200" dirty="0" smtClean="0"/>
          </a:p>
          <a:p>
            <a:pPr lvl="1" eaLnBrk="1" fontAlgn="auto" hangingPunct="1">
              <a:spcAft>
                <a:spcPts val="0"/>
              </a:spcAft>
              <a:buFont typeface="Arial" panose="020B0604020202020204" pitchFamily="34" charset="0"/>
              <a:buChar char="•"/>
              <a:defRPr/>
            </a:pPr>
            <a:r>
              <a:rPr kumimoji="1" lang="en-US" altLang="zh-CN" sz="2800" dirty="0" err="1" smtClean="0">
                <a:solidFill>
                  <a:schemeClr val="tx2">
                    <a:lumMod val="40000"/>
                    <a:lumOff val="60000"/>
                  </a:schemeClr>
                </a:solidFill>
              </a:rPr>
              <a:t>Chatbots</a:t>
            </a:r>
            <a:endParaRPr kumimoji="1" lang="zh-CN" altLang="en-US" sz="2800" dirty="0">
              <a:solidFill>
                <a:schemeClr val="tx2">
                  <a:lumMod val="40000"/>
                  <a:lumOff val="60000"/>
                </a:schemeClr>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标题 1"/>
          <p:cNvSpPr>
            <a:spLocks noGrp="1"/>
          </p:cNvSpPr>
          <p:nvPr>
            <p:ph type="ctrTitle"/>
          </p:nvPr>
        </p:nvSpPr>
        <p:spPr/>
        <p:txBody>
          <a:bodyPr/>
          <a:lstStyle/>
          <a:p>
            <a:pPr eaLnBrk="1" hangingPunct="1"/>
            <a:r>
              <a:rPr kumimoji="1" lang="en-US" altLang="zh-CN" sz="3200" b="1" smtClean="0"/>
              <a:t>Context-aware Natural Language Generation for Spoken Dialogue Systems</a:t>
            </a:r>
            <a:endParaRPr kumimoji="1" lang="zh-CN" altLang="en-US" sz="3200" b="1" smtClean="0"/>
          </a:p>
        </p:txBody>
      </p:sp>
      <p:sp>
        <p:nvSpPr>
          <p:cNvPr id="93186" name="副标题 2"/>
          <p:cNvSpPr>
            <a:spLocks noGrp="1"/>
          </p:cNvSpPr>
          <p:nvPr>
            <p:ph type="subTitle" idx="1"/>
          </p:nvPr>
        </p:nvSpPr>
        <p:spPr/>
        <p:txBody>
          <a:bodyPr/>
          <a:lstStyle/>
          <a:p>
            <a:pPr eaLnBrk="1" hangingPunct="1"/>
            <a:r>
              <a:rPr lang="en-US" altLang="zh-CN" sz="2000" smtClean="0"/>
              <a:t>Hao Zhou, Minlie Huang and Xiaoyan Zhu</a:t>
            </a:r>
            <a:r>
              <a:rPr lang="zh-CN" altLang="en-US" sz="2000" smtClean="0"/>
              <a:t>，</a:t>
            </a:r>
            <a:endParaRPr lang="en-US" altLang="zh-CN" sz="2000" smtClean="0"/>
          </a:p>
          <a:p>
            <a:pPr eaLnBrk="1" hangingPunct="1"/>
            <a:r>
              <a:rPr kumimoji="1" lang="en-US" altLang="zh-CN" sz="2000" smtClean="0"/>
              <a:t>coling 2016</a:t>
            </a:r>
            <a:endParaRPr kumimoji="1" lang="zh-CN" altLang="en-US" sz="2000" smtClean="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标题 1"/>
          <p:cNvSpPr>
            <a:spLocks noGrp="1"/>
          </p:cNvSpPr>
          <p:nvPr>
            <p:ph type="title"/>
          </p:nvPr>
        </p:nvSpPr>
        <p:spPr/>
        <p:txBody>
          <a:bodyPr/>
          <a:lstStyle/>
          <a:p>
            <a:pPr eaLnBrk="1" hangingPunct="1">
              <a:lnSpc>
                <a:spcPct val="150000"/>
              </a:lnSpc>
            </a:pPr>
            <a:r>
              <a:rPr kumimoji="1" lang="en-US" altLang="zh-CN" b="1" smtClean="0"/>
              <a:t>Motivation</a:t>
            </a:r>
          </a:p>
        </p:txBody>
      </p:sp>
      <p:sp>
        <p:nvSpPr>
          <p:cNvPr id="3" name="内容占位符 2"/>
          <p:cNvSpPr>
            <a:spLocks noGrp="1"/>
          </p:cNvSpPr>
          <p:nvPr>
            <p:ph idx="1"/>
          </p:nvPr>
        </p:nvSpPr>
        <p:spPr/>
        <p:txBody>
          <a:bodyPr rtlCol="0">
            <a:normAutofit lnSpcReduction="10000"/>
          </a:bodyPr>
          <a:lstStyle/>
          <a:p>
            <a:pPr eaLnBrk="1" fontAlgn="auto" hangingPunct="1">
              <a:lnSpc>
                <a:spcPct val="150000"/>
              </a:lnSpc>
              <a:spcAft>
                <a:spcPts val="0"/>
              </a:spcAft>
              <a:buFont typeface="Arial" panose="020B0604020202020204" pitchFamily="34" charset="0"/>
              <a:buChar char="•"/>
              <a:defRPr/>
            </a:pPr>
            <a:r>
              <a:rPr lang="en-US" altLang="zh-CN" dirty="0" smtClean="0"/>
              <a:t>Problem: Given a DA</a:t>
            </a:r>
            <a:r>
              <a:rPr lang="zh-CN" altLang="en-US" dirty="0" smtClean="0"/>
              <a:t> </a:t>
            </a:r>
            <a:r>
              <a:rPr lang="en-US" altLang="zh-CN" dirty="0" smtClean="0"/>
              <a:t>, generate a natural language response</a:t>
            </a:r>
          </a:p>
          <a:p>
            <a:pPr lvl="1" eaLnBrk="1" fontAlgn="auto" hangingPunct="1">
              <a:lnSpc>
                <a:spcPct val="150000"/>
              </a:lnSpc>
              <a:spcAft>
                <a:spcPts val="0"/>
              </a:spcAft>
              <a:buFont typeface="Arial" panose="020B0604020202020204" pitchFamily="34" charset="0"/>
              <a:buChar char="•"/>
              <a:defRPr/>
            </a:pPr>
            <a:r>
              <a:rPr lang="zh-CN" altLang="en-US" dirty="0" smtClean="0"/>
              <a:t>假设问题：我想吃火锅</a:t>
            </a:r>
            <a:endParaRPr lang="en-US" altLang="zh-CN" dirty="0" smtClean="0"/>
          </a:p>
          <a:p>
            <a:pPr lvl="1" eaLnBrk="1" fontAlgn="auto" hangingPunct="1">
              <a:lnSpc>
                <a:spcPct val="150000"/>
              </a:lnSpc>
              <a:spcAft>
                <a:spcPts val="0"/>
              </a:spcAft>
              <a:buFont typeface="Arial" panose="020B0604020202020204" pitchFamily="34" charset="0"/>
              <a:buChar char="•"/>
              <a:defRPr/>
            </a:pPr>
            <a:r>
              <a:rPr lang="en-US" altLang="zh-CN" dirty="0" smtClean="0"/>
              <a:t>Dialogue Act</a:t>
            </a:r>
            <a:r>
              <a:rPr lang="zh-CN" altLang="en-US" dirty="0" smtClean="0"/>
              <a:t> </a:t>
            </a:r>
            <a:r>
              <a:rPr lang="en-US" altLang="zh-CN" dirty="0" smtClean="0"/>
              <a:t>(DA): Recommend(Area=</a:t>
            </a:r>
            <a:r>
              <a:rPr lang="zh-CN" altLang="en-US" dirty="0" smtClean="0"/>
              <a:t>五道口，</a:t>
            </a:r>
            <a:r>
              <a:rPr lang="en-US" altLang="zh-CN" dirty="0" smtClean="0"/>
              <a:t>type=</a:t>
            </a:r>
            <a:r>
              <a:rPr lang="en-US" altLang="en-US" dirty="0" smtClean="0"/>
              <a:t>火锅)</a:t>
            </a:r>
          </a:p>
          <a:p>
            <a:pPr lvl="1" eaLnBrk="1" fontAlgn="auto" hangingPunct="1">
              <a:lnSpc>
                <a:spcPct val="150000"/>
              </a:lnSpc>
              <a:spcAft>
                <a:spcPts val="0"/>
              </a:spcAft>
              <a:buFont typeface="Arial" panose="020B0604020202020204" pitchFamily="34" charset="0"/>
              <a:buChar char="•"/>
              <a:defRPr/>
            </a:pPr>
            <a:r>
              <a:rPr lang="en-US" altLang="zh-CN" dirty="0" smtClean="0"/>
              <a:t>Response: </a:t>
            </a:r>
            <a:r>
              <a:rPr lang="zh-CN" altLang="en-US" dirty="0" smtClean="0"/>
              <a:t>好，给您推荐一个五道口附近的火锅店吧</a:t>
            </a:r>
            <a:endParaRPr lang="en-US" altLang="zh-CN" dirty="0" smtClean="0"/>
          </a:p>
          <a:p>
            <a:pPr eaLnBrk="1" fontAlgn="auto" hangingPunct="1">
              <a:lnSpc>
                <a:spcPct val="150000"/>
              </a:lnSpc>
              <a:spcAft>
                <a:spcPts val="0"/>
              </a:spcAft>
              <a:buFont typeface="Arial" panose="020B0604020202020204" pitchFamily="34" charset="0"/>
              <a:buChar char="•"/>
              <a:defRPr/>
            </a:pPr>
            <a:r>
              <a:rPr lang="en-US" altLang="zh-CN" dirty="0" smtClean="0"/>
              <a:t>Common methods</a:t>
            </a:r>
          </a:p>
          <a:p>
            <a:pPr lvl="1" eaLnBrk="1" fontAlgn="auto" hangingPunct="1">
              <a:lnSpc>
                <a:spcPct val="150000"/>
              </a:lnSpc>
              <a:spcAft>
                <a:spcPts val="0"/>
              </a:spcAft>
              <a:buFont typeface="Arial" panose="020B0604020202020204" pitchFamily="34" charset="0"/>
              <a:buChar char="•"/>
              <a:defRPr/>
            </a:pPr>
            <a:r>
              <a:rPr lang="en-US" altLang="zh-CN" dirty="0" smtClean="0"/>
              <a:t>Template-based or rule-based methods</a:t>
            </a:r>
          </a:p>
          <a:p>
            <a:pPr lvl="1" eaLnBrk="1" fontAlgn="auto" hangingPunct="1">
              <a:lnSpc>
                <a:spcPct val="150000"/>
              </a:lnSpc>
              <a:spcAft>
                <a:spcPts val="0"/>
              </a:spcAft>
              <a:buFont typeface="Arial" panose="020B0604020202020204" pitchFamily="34" charset="0"/>
              <a:buChar char="•"/>
              <a:defRPr/>
            </a:pPr>
            <a:r>
              <a:rPr lang="en-US" altLang="zh-CN" dirty="0" smtClean="0"/>
              <a:t>Data-driven methods</a:t>
            </a:r>
          </a:p>
          <a:p>
            <a:pPr lvl="1" eaLnBrk="1" fontAlgn="auto" hangingPunct="1">
              <a:lnSpc>
                <a:spcPct val="150000"/>
              </a:lnSpc>
              <a:spcAft>
                <a:spcPts val="0"/>
              </a:spcAft>
              <a:buFont typeface="Arial" panose="020B0604020202020204" pitchFamily="34" charset="0"/>
              <a:buChar char="•"/>
              <a:defRPr/>
            </a:pPr>
            <a:endParaRPr lang="en-US" altLang="zh-CN"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标题 1"/>
          <p:cNvSpPr>
            <a:spLocks noGrp="1"/>
          </p:cNvSpPr>
          <p:nvPr>
            <p:ph type="title"/>
          </p:nvPr>
        </p:nvSpPr>
        <p:spPr/>
        <p:txBody>
          <a:bodyPr/>
          <a:lstStyle/>
          <a:p>
            <a:pPr eaLnBrk="1" hangingPunct="1">
              <a:lnSpc>
                <a:spcPct val="150000"/>
              </a:lnSpc>
            </a:pPr>
            <a:r>
              <a:rPr kumimoji="1" lang="en-US" altLang="zh-CN" b="1" smtClean="0"/>
              <a:t>Our</a:t>
            </a:r>
            <a:r>
              <a:rPr kumimoji="1" lang="zh-CN" altLang="en-US" b="1" smtClean="0"/>
              <a:t> </a:t>
            </a:r>
            <a:r>
              <a:rPr kumimoji="1" lang="en-US" altLang="zh-CN" b="1" smtClean="0"/>
              <a:t>Proposal</a:t>
            </a:r>
          </a:p>
        </p:txBody>
      </p:sp>
      <p:sp>
        <p:nvSpPr>
          <p:cNvPr id="97282" name="内容占位符 2"/>
          <p:cNvSpPr>
            <a:spLocks noGrp="1"/>
          </p:cNvSpPr>
          <p:nvPr>
            <p:ph idx="1"/>
          </p:nvPr>
        </p:nvSpPr>
        <p:spPr/>
        <p:txBody>
          <a:bodyPr/>
          <a:lstStyle/>
          <a:p>
            <a:pPr eaLnBrk="1" hangingPunct="1">
              <a:lnSpc>
                <a:spcPct val="150000"/>
              </a:lnSpc>
            </a:pPr>
            <a:r>
              <a:rPr lang="en-US" altLang="zh-CN" sz="2400" smtClean="0"/>
              <a:t>Framework</a:t>
            </a:r>
          </a:p>
          <a:p>
            <a:pPr lvl="1" eaLnBrk="1" hangingPunct="1">
              <a:lnSpc>
                <a:spcPct val="120000"/>
              </a:lnSpc>
            </a:pPr>
            <a:r>
              <a:rPr lang="en-US" altLang="zh-CN" sz="1800" smtClean="0"/>
              <a:t>The Context-Aware LSTM (CA-LSTM) is built on the general encoder-decoder framework for sequence-to-sequence learning.</a:t>
            </a:r>
          </a:p>
        </p:txBody>
      </p:sp>
      <p:pic>
        <p:nvPicPr>
          <p:cNvPr id="97283" name="图片 4"/>
          <p:cNvPicPr>
            <a:picLocks noChangeAspect="1"/>
          </p:cNvPicPr>
          <p:nvPr/>
        </p:nvPicPr>
        <p:blipFill>
          <a:blip r:embed="rId3"/>
          <a:srcRect/>
          <a:stretch>
            <a:fillRect/>
          </a:stretch>
        </p:blipFill>
        <p:spPr bwMode="auto">
          <a:xfrm>
            <a:off x="2641600" y="3116263"/>
            <a:ext cx="6908800" cy="3517900"/>
          </a:xfrm>
          <a:prstGeom prst="rect">
            <a:avLst/>
          </a:prstGeom>
          <a:noFill/>
          <a:ln w="9525">
            <a:noFill/>
            <a:miter lim="800000"/>
            <a:headEnd/>
            <a:tailEnd/>
          </a:ln>
        </p:spPr>
      </p:pic>
      <p:sp>
        <p:nvSpPr>
          <p:cNvPr id="4" name="矩形 3"/>
          <p:cNvSpPr/>
          <p:nvPr/>
        </p:nvSpPr>
        <p:spPr>
          <a:xfrm>
            <a:off x="6605588" y="3798888"/>
            <a:ext cx="989012" cy="1900237"/>
          </a:xfrm>
          <a:prstGeom prst="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1" lang="zh-CN" alt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标题 1"/>
          <p:cNvSpPr>
            <a:spLocks noGrp="1"/>
          </p:cNvSpPr>
          <p:nvPr>
            <p:ph type="title"/>
          </p:nvPr>
        </p:nvSpPr>
        <p:spPr/>
        <p:txBody>
          <a:bodyPr/>
          <a:lstStyle/>
          <a:p>
            <a:pPr eaLnBrk="1" hangingPunct="1">
              <a:lnSpc>
                <a:spcPct val="150000"/>
              </a:lnSpc>
            </a:pPr>
            <a:r>
              <a:rPr kumimoji="1" lang="en-US" altLang="zh-CN" b="1" smtClean="0"/>
              <a:t>Our</a:t>
            </a:r>
            <a:r>
              <a:rPr kumimoji="1" lang="zh-CN" altLang="en-US" b="1" smtClean="0"/>
              <a:t> </a:t>
            </a:r>
            <a:r>
              <a:rPr kumimoji="1" lang="en-US" altLang="zh-CN" b="1" smtClean="0"/>
              <a:t>Proposal</a:t>
            </a:r>
          </a:p>
        </p:txBody>
      </p:sp>
      <p:sp>
        <p:nvSpPr>
          <p:cNvPr id="99330" name="内容占位符 2"/>
          <p:cNvSpPr>
            <a:spLocks noGrp="1"/>
          </p:cNvSpPr>
          <p:nvPr>
            <p:ph idx="1"/>
          </p:nvPr>
        </p:nvSpPr>
        <p:spPr/>
        <p:txBody>
          <a:bodyPr/>
          <a:lstStyle/>
          <a:p>
            <a:pPr eaLnBrk="1" hangingPunct="1">
              <a:lnSpc>
                <a:spcPct val="150000"/>
              </a:lnSpc>
            </a:pPr>
            <a:r>
              <a:rPr lang="en-US" altLang="zh-CN" sz="2400" smtClean="0"/>
              <a:t>Context-aware Decoding</a:t>
            </a:r>
          </a:p>
          <a:p>
            <a:pPr lvl="1" eaLnBrk="1" hangingPunct="1">
              <a:lnSpc>
                <a:spcPct val="100000"/>
              </a:lnSpc>
            </a:pPr>
            <a:r>
              <a:rPr lang="en-US" altLang="zh-CN" sz="1800" smtClean="0"/>
              <a:t>The decoder is based on the RNN language model (RNNLM), which takes the word embedding of a token as the input at every time step and outputs the probability distribution of the next token conditioned on the hidden layer representations. </a:t>
            </a:r>
            <a:endParaRPr lang="en-US" altLang="zh-CN" sz="1800" smtClean="0">
              <a:solidFill>
                <a:srgbClr val="FF0000"/>
              </a:solidFill>
            </a:endParaRPr>
          </a:p>
          <a:p>
            <a:pPr lvl="1" eaLnBrk="1" hangingPunct="1">
              <a:lnSpc>
                <a:spcPct val="100000"/>
              </a:lnSpc>
            </a:pPr>
            <a:endParaRPr lang="en-US" altLang="zh-CN" sz="1800" smtClean="0"/>
          </a:p>
        </p:txBody>
      </p:sp>
      <p:pic>
        <p:nvPicPr>
          <p:cNvPr id="99331" name="图片 6"/>
          <p:cNvPicPr>
            <a:picLocks noChangeAspect="1"/>
          </p:cNvPicPr>
          <p:nvPr/>
        </p:nvPicPr>
        <p:blipFill>
          <a:blip r:embed="rId3"/>
          <a:srcRect/>
          <a:stretch>
            <a:fillRect/>
          </a:stretch>
        </p:blipFill>
        <p:spPr bwMode="auto">
          <a:xfrm>
            <a:off x="3192463" y="3559175"/>
            <a:ext cx="5811837" cy="3298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标题 1"/>
          <p:cNvSpPr>
            <a:spLocks noGrp="1"/>
          </p:cNvSpPr>
          <p:nvPr>
            <p:ph type="title"/>
          </p:nvPr>
        </p:nvSpPr>
        <p:spPr/>
        <p:txBody>
          <a:bodyPr/>
          <a:lstStyle/>
          <a:p>
            <a:pPr eaLnBrk="1" hangingPunct="1">
              <a:lnSpc>
                <a:spcPct val="150000"/>
              </a:lnSpc>
            </a:pPr>
            <a:r>
              <a:rPr kumimoji="1" lang="en-US" altLang="zh-CN" b="1" smtClean="0"/>
              <a:t>Our</a:t>
            </a:r>
            <a:r>
              <a:rPr kumimoji="1" lang="zh-CN" altLang="en-US" b="1" smtClean="0"/>
              <a:t> </a:t>
            </a:r>
            <a:r>
              <a:rPr kumimoji="1" lang="en-US" altLang="zh-CN" b="1" smtClean="0"/>
              <a:t>Proposal</a:t>
            </a:r>
          </a:p>
        </p:txBody>
      </p:sp>
      <p:sp>
        <p:nvSpPr>
          <p:cNvPr id="101378" name="内容占位符 2"/>
          <p:cNvSpPr>
            <a:spLocks noGrp="1"/>
          </p:cNvSpPr>
          <p:nvPr>
            <p:ph idx="1"/>
          </p:nvPr>
        </p:nvSpPr>
        <p:spPr/>
        <p:txBody>
          <a:bodyPr/>
          <a:lstStyle/>
          <a:p>
            <a:pPr eaLnBrk="1" hangingPunct="1">
              <a:lnSpc>
                <a:spcPct val="150000"/>
              </a:lnSpc>
            </a:pPr>
            <a:r>
              <a:rPr lang="en-US" altLang="zh-CN" sz="2400" smtClean="0"/>
              <a:t>Framework</a:t>
            </a:r>
          </a:p>
          <a:p>
            <a:pPr lvl="1" eaLnBrk="1" hangingPunct="1">
              <a:lnSpc>
                <a:spcPct val="120000"/>
              </a:lnSpc>
            </a:pPr>
            <a:r>
              <a:rPr lang="en-US" altLang="zh-CN" sz="1800" smtClean="0"/>
              <a:t>The Context-Aware LSTM (CA-LSTM) is built on the general encoder-decoder framework for sequence-to-sequence learning.</a:t>
            </a:r>
          </a:p>
        </p:txBody>
      </p:sp>
      <p:pic>
        <p:nvPicPr>
          <p:cNvPr id="101379" name="图片 4"/>
          <p:cNvPicPr>
            <a:picLocks noChangeAspect="1"/>
          </p:cNvPicPr>
          <p:nvPr/>
        </p:nvPicPr>
        <p:blipFill>
          <a:blip r:embed="rId3"/>
          <a:srcRect/>
          <a:stretch>
            <a:fillRect/>
          </a:stretch>
        </p:blipFill>
        <p:spPr bwMode="auto">
          <a:xfrm>
            <a:off x="2641600" y="3116263"/>
            <a:ext cx="6908800" cy="3517900"/>
          </a:xfrm>
          <a:prstGeom prst="rect">
            <a:avLst/>
          </a:prstGeom>
          <a:noFill/>
          <a:ln w="9525">
            <a:noFill/>
            <a:miter lim="800000"/>
            <a:headEnd/>
            <a:tailEnd/>
          </a:ln>
        </p:spPr>
      </p:pic>
      <p:cxnSp>
        <p:nvCxnSpPr>
          <p:cNvPr id="10" name="肘形连接符 9"/>
          <p:cNvCxnSpPr/>
          <p:nvPr/>
        </p:nvCxnSpPr>
        <p:spPr>
          <a:xfrm>
            <a:off x="4954588" y="3921125"/>
            <a:ext cx="1876425" cy="858838"/>
          </a:xfrm>
          <a:prstGeom prst="bentConnector3">
            <a:avLst>
              <a:gd name="adj1" fmla="val 36935"/>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5" name="肘形连接符 14"/>
          <p:cNvCxnSpPr/>
          <p:nvPr/>
        </p:nvCxnSpPr>
        <p:spPr>
          <a:xfrm>
            <a:off x="4954588" y="3921125"/>
            <a:ext cx="1876425" cy="1758950"/>
          </a:xfrm>
          <a:prstGeom prst="bentConnector3">
            <a:avLst>
              <a:gd name="adj1" fmla="val -5277"/>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8" name="直线连接符 27"/>
          <p:cNvCxnSpPr/>
          <p:nvPr/>
        </p:nvCxnSpPr>
        <p:spPr>
          <a:xfrm>
            <a:off x="6831013" y="4779963"/>
            <a:ext cx="0" cy="900112"/>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标题 1"/>
          <p:cNvSpPr>
            <a:spLocks noGrp="1"/>
          </p:cNvSpPr>
          <p:nvPr>
            <p:ph type="title"/>
          </p:nvPr>
        </p:nvSpPr>
        <p:spPr/>
        <p:txBody>
          <a:bodyPr/>
          <a:lstStyle/>
          <a:p>
            <a:pPr eaLnBrk="1" hangingPunct="1">
              <a:lnSpc>
                <a:spcPct val="150000"/>
              </a:lnSpc>
            </a:pPr>
            <a:r>
              <a:rPr kumimoji="1" lang="en-US" altLang="zh-CN" b="1" smtClean="0"/>
              <a:t>Our</a:t>
            </a:r>
            <a:r>
              <a:rPr kumimoji="1" lang="zh-CN" altLang="en-US" b="1" smtClean="0"/>
              <a:t> </a:t>
            </a:r>
            <a:r>
              <a:rPr kumimoji="1" lang="en-US" altLang="zh-CN" b="1" smtClean="0"/>
              <a:t>Proposal</a:t>
            </a:r>
          </a:p>
        </p:txBody>
      </p:sp>
      <p:sp>
        <p:nvSpPr>
          <p:cNvPr id="103426" name="内容占位符 2"/>
          <p:cNvSpPr>
            <a:spLocks noGrp="1"/>
          </p:cNvSpPr>
          <p:nvPr>
            <p:ph idx="1"/>
          </p:nvPr>
        </p:nvSpPr>
        <p:spPr/>
        <p:txBody>
          <a:bodyPr/>
          <a:lstStyle/>
          <a:p>
            <a:pPr eaLnBrk="1" hangingPunct="1">
              <a:lnSpc>
                <a:spcPct val="150000"/>
              </a:lnSpc>
            </a:pPr>
            <a:r>
              <a:rPr lang="en-US" altLang="zh-CN" sz="2400" smtClean="0"/>
              <a:t>Attention-based Encoding</a:t>
            </a:r>
          </a:p>
          <a:p>
            <a:pPr lvl="1" eaLnBrk="1" hangingPunct="1">
              <a:lnSpc>
                <a:spcPct val="100000"/>
              </a:lnSpc>
            </a:pPr>
            <a:r>
              <a:rPr lang="en-US" altLang="zh-CN" sz="1800" smtClean="0"/>
              <a:t>The encoder is built on a Bidirectional-LSTM architecture.</a:t>
            </a:r>
            <a:r>
              <a:rPr lang="zh-CN" altLang="en-US" sz="1800" smtClean="0"/>
              <a:t> </a:t>
            </a:r>
            <a:r>
              <a:rPr lang="en-US" altLang="zh-CN" sz="1800" smtClean="0"/>
              <a:t>And</a:t>
            </a:r>
            <a:r>
              <a:rPr lang="zh-CN" altLang="en-US" sz="1800" smtClean="0"/>
              <a:t> </a:t>
            </a:r>
            <a:r>
              <a:rPr lang="en-US" altLang="zh-CN" sz="1800" smtClean="0"/>
              <a:t>the attention mechanism is applied</a:t>
            </a:r>
            <a:r>
              <a:rPr lang="zh-CN" altLang="en-US" sz="1800" smtClean="0"/>
              <a:t> </a:t>
            </a:r>
            <a:r>
              <a:rPr lang="en-US" altLang="zh-CN" sz="1800" smtClean="0"/>
              <a:t>to generate question vector according to the hidden layer representation and the state of the decoder.</a:t>
            </a:r>
          </a:p>
          <a:p>
            <a:pPr lvl="1" eaLnBrk="1" hangingPunct="1">
              <a:lnSpc>
                <a:spcPct val="100000"/>
              </a:lnSpc>
            </a:pPr>
            <a:endParaRPr lang="en-US" altLang="zh-CN" sz="1800" smtClean="0"/>
          </a:p>
        </p:txBody>
      </p:sp>
      <p:pic>
        <p:nvPicPr>
          <p:cNvPr id="103427" name="图片 3"/>
          <p:cNvPicPr>
            <a:picLocks noChangeAspect="1"/>
          </p:cNvPicPr>
          <p:nvPr/>
        </p:nvPicPr>
        <p:blipFill>
          <a:blip r:embed="rId3"/>
          <a:srcRect/>
          <a:stretch>
            <a:fillRect/>
          </a:stretch>
        </p:blipFill>
        <p:spPr bwMode="auto">
          <a:xfrm>
            <a:off x="2546350" y="3335338"/>
            <a:ext cx="7099300" cy="35226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标题 1"/>
          <p:cNvSpPr>
            <a:spLocks noGrp="1"/>
          </p:cNvSpPr>
          <p:nvPr>
            <p:ph type="title"/>
          </p:nvPr>
        </p:nvSpPr>
        <p:spPr/>
        <p:txBody>
          <a:bodyPr/>
          <a:lstStyle/>
          <a:p>
            <a:pPr eaLnBrk="1" hangingPunct="1">
              <a:lnSpc>
                <a:spcPct val="150000"/>
              </a:lnSpc>
            </a:pPr>
            <a:r>
              <a:rPr kumimoji="1" lang="en-US" altLang="zh-CN" b="1" smtClean="0"/>
              <a:t>Our</a:t>
            </a:r>
            <a:r>
              <a:rPr kumimoji="1" lang="zh-CN" altLang="en-US" b="1" smtClean="0"/>
              <a:t> </a:t>
            </a:r>
            <a:r>
              <a:rPr kumimoji="1" lang="en-US" altLang="zh-CN" b="1" smtClean="0"/>
              <a:t>Proposal</a:t>
            </a:r>
          </a:p>
        </p:txBody>
      </p:sp>
      <p:sp>
        <p:nvSpPr>
          <p:cNvPr id="105474" name="内容占位符 2"/>
          <p:cNvSpPr>
            <a:spLocks noGrp="1"/>
          </p:cNvSpPr>
          <p:nvPr>
            <p:ph idx="1"/>
          </p:nvPr>
        </p:nvSpPr>
        <p:spPr/>
        <p:txBody>
          <a:bodyPr/>
          <a:lstStyle/>
          <a:p>
            <a:pPr eaLnBrk="1" hangingPunct="1">
              <a:lnSpc>
                <a:spcPct val="150000"/>
              </a:lnSpc>
            </a:pPr>
            <a:r>
              <a:rPr lang="en-US" altLang="zh-CN" sz="2400" smtClean="0"/>
              <a:t>Framework</a:t>
            </a:r>
          </a:p>
          <a:p>
            <a:pPr lvl="1" eaLnBrk="1" hangingPunct="1">
              <a:lnSpc>
                <a:spcPct val="120000"/>
              </a:lnSpc>
            </a:pPr>
            <a:r>
              <a:rPr lang="en-US" altLang="zh-CN" sz="1800" smtClean="0"/>
              <a:t>The Context-Aware LSTM (CA-LSTM) is built on the general encoder-decoder framework for sequence-to-sequence learning.</a:t>
            </a:r>
          </a:p>
        </p:txBody>
      </p:sp>
      <p:pic>
        <p:nvPicPr>
          <p:cNvPr id="105475" name="图片 4"/>
          <p:cNvPicPr>
            <a:picLocks noChangeAspect="1"/>
          </p:cNvPicPr>
          <p:nvPr/>
        </p:nvPicPr>
        <p:blipFill>
          <a:blip r:embed="rId3"/>
          <a:srcRect/>
          <a:stretch>
            <a:fillRect/>
          </a:stretch>
        </p:blipFill>
        <p:spPr bwMode="auto">
          <a:xfrm>
            <a:off x="2641600" y="3116263"/>
            <a:ext cx="6908800" cy="3517900"/>
          </a:xfrm>
          <a:prstGeom prst="rect">
            <a:avLst/>
          </a:prstGeom>
          <a:noFill/>
          <a:ln w="9525">
            <a:noFill/>
            <a:miter lim="800000"/>
            <a:headEnd/>
            <a:tailEnd/>
          </a:ln>
        </p:spPr>
      </p:pic>
      <p:sp>
        <p:nvSpPr>
          <p:cNvPr id="4" name="矩形 3"/>
          <p:cNvSpPr/>
          <p:nvPr/>
        </p:nvSpPr>
        <p:spPr>
          <a:xfrm>
            <a:off x="6445250" y="3186113"/>
            <a:ext cx="1252538" cy="801687"/>
          </a:xfrm>
          <a:prstGeom prst="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1" lang="zh-CN" alt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标题 1"/>
          <p:cNvSpPr>
            <a:spLocks noGrp="1"/>
          </p:cNvSpPr>
          <p:nvPr>
            <p:ph type="title"/>
          </p:nvPr>
        </p:nvSpPr>
        <p:spPr/>
        <p:txBody>
          <a:bodyPr/>
          <a:lstStyle/>
          <a:p>
            <a:pPr eaLnBrk="1" hangingPunct="1"/>
            <a:r>
              <a:rPr kumimoji="1" lang="en-US" altLang="zh-CN" smtClean="0"/>
              <a:t>NLG</a:t>
            </a:r>
            <a:endParaRPr kumimoji="1" lang="zh-CN" altLang="en-US" smtClean="0"/>
          </a:p>
        </p:txBody>
      </p:sp>
      <p:sp>
        <p:nvSpPr>
          <p:cNvPr id="3" name="内容占位符 2"/>
          <p:cNvSpPr>
            <a:spLocks noGrp="1"/>
          </p:cNvSpPr>
          <p:nvPr>
            <p:ph idx="1"/>
          </p:nvPr>
        </p:nvSpPr>
        <p:spPr/>
        <p:txBody>
          <a:bodyPr rtlCol="0">
            <a:normAutofit/>
          </a:bodyPr>
          <a:lstStyle/>
          <a:p>
            <a:pPr eaLnBrk="1" fontAlgn="auto" hangingPunct="1">
              <a:spcAft>
                <a:spcPts val="0"/>
              </a:spcAft>
              <a:buFont typeface="Arial" panose="020B0604020202020204" pitchFamily="34" charset="0"/>
              <a:buChar char="•"/>
              <a:defRPr/>
            </a:pPr>
            <a:r>
              <a:rPr kumimoji="1" lang="en-US" altLang="zh-CN" sz="3600" dirty="0" smtClean="0"/>
              <a:t>Natural Language Generation</a:t>
            </a:r>
            <a:r>
              <a:rPr kumimoji="1" lang="en-US" altLang="zh-CN" sz="3600" dirty="0"/>
              <a:t>/</a:t>
            </a:r>
            <a:r>
              <a:rPr kumimoji="1" lang="en-US" altLang="zh-CN" sz="3600" dirty="0" smtClean="0"/>
              <a:t>Answer</a:t>
            </a:r>
            <a:r>
              <a:rPr kumimoji="1" lang="zh-CN" altLang="en-US" sz="3600" dirty="0" smtClean="0"/>
              <a:t> </a:t>
            </a:r>
            <a:r>
              <a:rPr kumimoji="1" lang="en-US" altLang="zh-CN" sz="3600" dirty="0" smtClean="0"/>
              <a:t>Generation </a:t>
            </a:r>
          </a:p>
          <a:p>
            <a:pPr lvl="1" eaLnBrk="1" fontAlgn="auto" hangingPunct="1">
              <a:spcAft>
                <a:spcPts val="0"/>
              </a:spcAft>
              <a:buFont typeface="Arial" panose="020B0604020202020204" pitchFamily="34" charset="0"/>
              <a:buChar char="•"/>
              <a:defRPr/>
            </a:pPr>
            <a:r>
              <a:rPr kumimoji="1" lang="en-US" altLang="zh-CN" sz="2800" dirty="0">
                <a:solidFill>
                  <a:schemeClr val="tx2">
                    <a:lumMod val="40000"/>
                    <a:lumOff val="60000"/>
                  </a:schemeClr>
                </a:solidFill>
              </a:rPr>
              <a:t>Task</a:t>
            </a:r>
            <a:r>
              <a:rPr kumimoji="1" lang="zh-CN" altLang="en-US" sz="2800" dirty="0">
                <a:solidFill>
                  <a:schemeClr val="tx2">
                    <a:lumMod val="40000"/>
                    <a:lumOff val="60000"/>
                  </a:schemeClr>
                </a:solidFill>
              </a:rPr>
              <a:t> </a:t>
            </a:r>
            <a:r>
              <a:rPr kumimoji="1" lang="en-US" altLang="zh-CN" sz="2800" dirty="0">
                <a:solidFill>
                  <a:schemeClr val="tx2">
                    <a:lumMod val="40000"/>
                    <a:lumOff val="60000"/>
                  </a:schemeClr>
                </a:solidFill>
              </a:rPr>
              <a:t>oriented</a:t>
            </a:r>
            <a:r>
              <a:rPr kumimoji="1" lang="zh-CN" altLang="en-US" sz="2800" dirty="0">
                <a:solidFill>
                  <a:schemeClr val="tx2">
                    <a:lumMod val="40000"/>
                    <a:lumOff val="60000"/>
                  </a:schemeClr>
                </a:solidFill>
              </a:rPr>
              <a:t> </a:t>
            </a:r>
            <a:endParaRPr kumimoji="1" lang="en-US" altLang="zh-CN" sz="2800" dirty="0">
              <a:solidFill>
                <a:schemeClr val="tx2">
                  <a:lumMod val="40000"/>
                  <a:lumOff val="60000"/>
                </a:schemeClr>
              </a:solidFill>
            </a:endParaRPr>
          </a:p>
          <a:p>
            <a:pPr lvl="1" eaLnBrk="1" fontAlgn="auto" hangingPunct="1">
              <a:spcAft>
                <a:spcPts val="0"/>
              </a:spcAft>
              <a:buFont typeface="Arial" panose="020B0604020202020204" pitchFamily="34" charset="0"/>
              <a:buChar char="•"/>
              <a:defRPr/>
            </a:pPr>
            <a:r>
              <a:rPr kumimoji="1" lang="en-US" altLang="zh-CN" sz="2800" dirty="0" err="1" smtClean="0"/>
              <a:t>Chatbots</a:t>
            </a:r>
            <a:endParaRPr kumimoji="1" lang="zh-CN" altLang="en-US" sz="28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标题 1"/>
          <p:cNvSpPr>
            <a:spLocks noGrp="1"/>
          </p:cNvSpPr>
          <p:nvPr>
            <p:ph type="title"/>
          </p:nvPr>
        </p:nvSpPr>
        <p:spPr>
          <a:xfrm>
            <a:off x="2640013" y="260350"/>
            <a:ext cx="8229600" cy="1143000"/>
          </a:xfrm>
        </p:spPr>
        <p:txBody>
          <a:bodyPr/>
          <a:lstStyle/>
          <a:p>
            <a:pPr eaLnBrk="1" hangingPunct="1"/>
            <a:r>
              <a:rPr lang="zh-CN" altLang="en-US" smtClean="0">
                <a:solidFill>
                  <a:srgbClr val="376092"/>
                </a:solidFill>
                <a:latin typeface="Times New Roman" pitchFamily="18" charset="0"/>
              </a:rPr>
              <a:t>聊天机器人的类别</a:t>
            </a:r>
          </a:p>
        </p:txBody>
      </p:sp>
      <p:sp>
        <p:nvSpPr>
          <p:cNvPr id="108546" name="内容占位符 2"/>
          <p:cNvSpPr>
            <a:spLocks noGrp="1"/>
          </p:cNvSpPr>
          <p:nvPr>
            <p:ph idx="1"/>
          </p:nvPr>
        </p:nvSpPr>
        <p:spPr>
          <a:xfrm>
            <a:off x="2259013" y="1916113"/>
            <a:ext cx="8085137" cy="4321175"/>
          </a:xfrm>
        </p:spPr>
        <p:txBody>
          <a:bodyPr/>
          <a:lstStyle/>
          <a:p>
            <a:pPr eaLnBrk="1" hangingPunct="1"/>
            <a:r>
              <a:rPr lang="zh-CN" altLang="en-US" sz="2400" smtClean="0">
                <a:latin typeface="Times New Roman" pitchFamily="18" charset="0"/>
              </a:rPr>
              <a:t>聊天机器人可以从应用场景的角度分以下几个类别</a:t>
            </a:r>
            <a:endParaRPr lang="en-US" altLang="zh-CN" sz="2400" smtClean="0">
              <a:latin typeface="Times New Roman" pitchFamily="18" charset="0"/>
            </a:endParaRPr>
          </a:p>
          <a:p>
            <a:pPr lvl="1" eaLnBrk="1" hangingPunct="1">
              <a:buClr>
                <a:srgbClr val="376092"/>
              </a:buClr>
            </a:pPr>
            <a:r>
              <a:rPr lang="zh-CN" altLang="en-US" smtClean="0">
                <a:latin typeface="Times New Roman" pitchFamily="18" charset="0"/>
              </a:rPr>
              <a:t>客服：自动回答客户对于产品或者服务的问题</a:t>
            </a:r>
            <a:endParaRPr lang="en-US" altLang="zh-CN" smtClean="0">
              <a:latin typeface="Times New Roman" pitchFamily="18" charset="0"/>
            </a:endParaRPr>
          </a:p>
          <a:p>
            <a:pPr lvl="1" eaLnBrk="1" hangingPunct="1">
              <a:buClr>
                <a:srgbClr val="376092"/>
              </a:buClr>
            </a:pPr>
            <a:r>
              <a:rPr lang="zh-CN" altLang="en-US" smtClean="0">
                <a:latin typeface="Times New Roman" pitchFamily="18" charset="0"/>
              </a:rPr>
              <a:t>娱乐：陪伴及消遣娱乐</a:t>
            </a:r>
            <a:endParaRPr lang="en-US" altLang="zh-CN" smtClean="0">
              <a:latin typeface="Times New Roman" pitchFamily="18" charset="0"/>
            </a:endParaRPr>
          </a:p>
          <a:p>
            <a:pPr lvl="1" eaLnBrk="1" hangingPunct="1">
              <a:buClr>
                <a:srgbClr val="376092"/>
              </a:buClr>
            </a:pPr>
            <a:r>
              <a:rPr lang="zh-CN" altLang="en-US" smtClean="0">
                <a:latin typeface="Times New Roman" pitchFamily="18" charset="0"/>
              </a:rPr>
              <a:t>教育：创造交互式的对话环境来辅助用户学习</a:t>
            </a:r>
            <a:endParaRPr lang="en-US" altLang="zh-CN" smtClean="0">
              <a:latin typeface="Times New Roman" pitchFamily="18" charset="0"/>
            </a:endParaRPr>
          </a:p>
          <a:p>
            <a:pPr lvl="1" eaLnBrk="1" hangingPunct="1">
              <a:buClr>
                <a:srgbClr val="376092"/>
              </a:buClr>
            </a:pPr>
            <a:r>
              <a:rPr lang="zh-CN" altLang="en-US" smtClean="0">
                <a:latin typeface="Times New Roman" pitchFamily="18" charset="0"/>
              </a:rPr>
              <a:t>个人助理：生活服务，智能搜索</a:t>
            </a:r>
            <a:endParaRPr lang="en-US" altLang="zh-CN" smtClean="0">
              <a:latin typeface="Times New Roman" pitchFamily="18" charset="0"/>
            </a:endParaRPr>
          </a:p>
          <a:p>
            <a:pPr lvl="1" eaLnBrk="1" hangingPunct="1">
              <a:buClr>
                <a:srgbClr val="376092"/>
              </a:buClr>
            </a:pPr>
            <a:endParaRPr lang="en-US" altLang="zh-CN" smtClean="0">
              <a:latin typeface="Times New Roman" pitchFamily="18" charset="0"/>
            </a:endParaRPr>
          </a:p>
          <a:p>
            <a:pPr eaLnBrk="1" hangingPunct="1">
              <a:buFontTx/>
              <a:buNone/>
            </a:pPr>
            <a:endParaRPr lang="zh-CN" altLang="en-US" smtClean="0">
              <a:latin typeface="Times New Roman" pitchFamily="18"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1271588" y="3789363"/>
            <a:ext cx="10210800" cy="1800225"/>
          </a:xfrm>
          <a:prstGeom prst="roundRect">
            <a:avLst/>
          </a:prstGeom>
          <a:solidFill>
            <a:schemeClr val="accent1">
              <a:alpha val="25000"/>
            </a:schemeClr>
          </a:solidFill>
          <a:ln w="38100">
            <a:noFill/>
            <a:prstDash val="lg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1" lang="zh-CN" altLang="en-US"/>
          </a:p>
        </p:txBody>
      </p:sp>
      <p:sp>
        <p:nvSpPr>
          <p:cNvPr id="7" name="对角圆角矩形 6"/>
          <p:cNvSpPr/>
          <p:nvPr/>
        </p:nvSpPr>
        <p:spPr>
          <a:xfrm>
            <a:off x="1304925" y="2343150"/>
            <a:ext cx="1784350" cy="822325"/>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1" lang="en-US" altLang="zh-CN" sz="2800" dirty="0"/>
              <a:t>Semantics</a:t>
            </a:r>
            <a:endParaRPr kumimoji="1" lang="zh-CN" altLang="en-US" sz="2800" dirty="0"/>
          </a:p>
        </p:txBody>
      </p:sp>
      <p:sp>
        <p:nvSpPr>
          <p:cNvPr id="8" name="对角圆角矩形 7"/>
          <p:cNvSpPr/>
          <p:nvPr/>
        </p:nvSpPr>
        <p:spPr>
          <a:xfrm>
            <a:off x="3746500" y="2343150"/>
            <a:ext cx="1463675" cy="822325"/>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1" lang="en-US" altLang="zh-CN" sz="2800" dirty="0"/>
              <a:t>Logic</a:t>
            </a:r>
            <a:endParaRPr kumimoji="1" lang="zh-CN" altLang="en-US" sz="2800" dirty="0"/>
          </a:p>
        </p:txBody>
      </p:sp>
      <p:sp>
        <p:nvSpPr>
          <p:cNvPr id="9" name="对角圆角矩形 8"/>
          <p:cNvSpPr/>
          <p:nvPr/>
        </p:nvSpPr>
        <p:spPr>
          <a:xfrm>
            <a:off x="5948363" y="2344738"/>
            <a:ext cx="1992312" cy="823912"/>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1" lang="en-US" altLang="zh-CN" sz="2800" dirty="0"/>
              <a:t>Consistency</a:t>
            </a:r>
            <a:endParaRPr kumimoji="1" lang="zh-CN" altLang="en-US" sz="2800" dirty="0"/>
          </a:p>
        </p:txBody>
      </p:sp>
      <p:sp>
        <p:nvSpPr>
          <p:cNvPr id="10" name="对角圆角矩形 9"/>
          <p:cNvSpPr/>
          <p:nvPr/>
        </p:nvSpPr>
        <p:spPr>
          <a:xfrm>
            <a:off x="8678863" y="2343150"/>
            <a:ext cx="2609850" cy="822325"/>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1" lang="en-US" altLang="zh-CN" sz="2800" dirty="0" err="1"/>
              <a:t>Interactiveness</a:t>
            </a:r>
            <a:endParaRPr kumimoji="1" lang="zh-CN" altLang="en-US" sz="2800" dirty="0"/>
          </a:p>
        </p:txBody>
      </p:sp>
      <p:sp>
        <p:nvSpPr>
          <p:cNvPr id="17" name="圆角矩形 16"/>
          <p:cNvSpPr/>
          <p:nvPr/>
        </p:nvSpPr>
        <p:spPr>
          <a:xfrm>
            <a:off x="1589088" y="4067175"/>
            <a:ext cx="1965325" cy="1233488"/>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1" lang="en-US" altLang="zh-CN" sz="2800" b="1" dirty="0">
                <a:solidFill>
                  <a:schemeClr val="tx1"/>
                </a:solidFill>
              </a:rPr>
              <a:t>Content</a:t>
            </a:r>
          </a:p>
          <a:p>
            <a:pPr algn="ctr" fontAlgn="auto">
              <a:spcBef>
                <a:spcPts val="0"/>
              </a:spcBef>
              <a:spcAft>
                <a:spcPts val="0"/>
              </a:spcAft>
              <a:defRPr/>
            </a:pPr>
            <a:r>
              <a:rPr kumimoji="1" lang="en-US" altLang="zh-CN" sz="2800" b="1" dirty="0">
                <a:solidFill>
                  <a:schemeClr val="tx1"/>
                </a:solidFill>
              </a:rPr>
              <a:t>Quality</a:t>
            </a:r>
          </a:p>
        </p:txBody>
      </p:sp>
      <p:sp>
        <p:nvSpPr>
          <p:cNvPr id="18" name="圆角矩形 17"/>
          <p:cNvSpPr/>
          <p:nvPr/>
        </p:nvSpPr>
        <p:spPr>
          <a:xfrm>
            <a:off x="4081463" y="4081463"/>
            <a:ext cx="1966912" cy="1233487"/>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1" lang="en-US" altLang="zh-CN" sz="2800" b="1" dirty="0">
                <a:solidFill>
                  <a:schemeClr val="tx1"/>
                </a:solidFill>
              </a:rPr>
              <a:t>Persona</a:t>
            </a:r>
            <a:endParaRPr kumimoji="1" lang="zh-CN" altLang="en-US" sz="2800" b="1" dirty="0">
              <a:solidFill>
                <a:schemeClr val="tx1"/>
              </a:solidFill>
            </a:endParaRPr>
          </a:p>
        </p:txBody>
      </p:sp>
      <p:sp>
        <p:nvSpPr>
          <p:cNvPr id="19" name="圆角矩形 18"/>
          <p:cNvSpPr/>
          <p:nvPr/>
        </p:nvSpPr>
        <p:spPr>
          <a:xfrm>
            <a:off x="6600825" y="4062413"/>
            <a:ext cx="1965325" cy="1235075"/>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1" lang="en-US" altLang="zh-CN" sz="2800" b="1" dirty="0">
                <a:solidFill>
                  <a:schemeClr val="tx1"/>
                </a:solidFill>
              </a:rPr>
              <a:t>Proactive</a:t>
            </a:r>
            <a:endParaRPr kumimoji="1" lang="zh-CN" altLang="en-US" sz="2800" b="1" dirty="0">
              <a:solidFill>
                <a:schemeClr val="tx1"/>
              </a:solidFill>
            </a:endParaRPr>
          </a:p>
        </p:txBody>
      </p:sp>
      <p:sp>
        <p:nvSpPr>
          <p:cNvPr id="20" name="圆角矩形 19"/>
          <p:cNvSpPr/>
          <p:nvPr/>
        </p:nvSpPr>
        <p:spPr>
          <a:xfrm>
            <a:off x="9075738" y="4071938"/>
            <a:ext cx="1966912" cy="1235075"/>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1" lang="en-US" altLang="zh-CN" sz="2800" b="1" dirty="0">
                <a:solidFill>
                  <a:schemeClr val="tx1"/>
                </a:solidFill>
              </a:rPr>
              <a:t>Emotion</a:t>
            </a:r>
          </a:p>
        </p:txBody>
      </p:sp>
      <p:cxnSp>
        <p:nvCxnSpPr>
          <p:cNvPr id="28" name="直线连接符 27"/>
          <p:cNvCxnSpPr>
            <a:stCxn id="17" idx="0"/>
            <a:endCxn id="7" idx="1"/>
          </p:cNvCxnSpPr>
          <p:nvPr/>
        </p:nvCxnSpPr>
        <p:spPr>
          <a:xfrm flipH="1" flipV="1">
            <a:off x="2197100" y="3165475"/>
            <a:ext cx="374650" cy="9017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直线连接符 29"/>
          <p:cNvCxnSpPr>
            <a:stCxn id="17" idx="0"/>
            <a:endCxn id="8" idx="1"/>
          </p:cNvCxnSpPr>
          <p:nvPr/>
        </p:nvCxnSpPr>
        <p:spPr>
          <a:xfrm flipV="1">
            <a:off x="2571750" y="3165475"/>
            <a:ext cx="1906588" cy="9017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直线连接符 30"/>
          <p:cNvCxnSpPr>
            <a:stCxn id="17" idx="0"/>
            <a:endCxn id="9" idx="1"/>
          </p:cNvCxnSpPr>
          <p:nvPr/>
        </p:nvCxnSpPr>
        <p:spPr>
          <a:xfrm flipV="1">
            <a:off x="2571750" y="3168650"/>
            <a:ext cx="4373563" cy="898525"/>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直线连接符 33"/>
          <p:cNvCxnSpPr>
            <a:stCxn id="17" idx="0"/>
            <a:endCxn id="10" idx="1"/>
          </p:cNvCxnSpPr>
          <p:nvPr/>
        </p:nvCxnSpPr>
        <p:spPr>
          <a:xfrm flipV="1">
            <a:off x="2571750" y="3165475"/>
            <a:ext cx="7412038" cy="9017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直线连接符 36"/>
          <p:cNvCxnSpPr>
            <a:stCxn id="18" idx="0"/>
            <a:endCxn id="8" idx="1"/>
          </p:cNvCxnSpPr>
          <p:nvPr/>
        </p:nvCxnSpPr>
        <p:spPr>
          <a:xfrm flipH="1" flipV="1">
            <a:off x="4478338" y="3165475"/>
            <a:ext cx="587375" cy="9159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直线连接符 39"/>
          <p:cNvCxnSpPr>
            <a:stCxn id="18" idx="0"/>
            <a:endCxn id="9" idx="1"/>
          </p:cNvCxnSpPr>
          <p:nvPr/>
        </p:nvCxnSpPr>
        <p:spPr>
          <a:xfrm flipV="1">
            <a:off x="5065713" y="3168650"/>
            <a:ext cx="1879600" cy="912813"/>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直线连接符 42"/>
          <p:cNvCxnSpPr>
            <a:stCxn id="19" idx="0"/>
            <a:endCxn id="10" idx="1"/>
          </p:cNvCxnSpPr>
          <p:nvPr/>
        </p:nvCxnSpPr>
        <p:spPr>
          <a:xfrm flipV="1">
            <a:off x="7583488" y="3165475"/>
            <a:ext cx="2400300" cy="896938"/>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直线连接符 46"/>
          <p:cNvCxnSpPr>
            <a:stCxn id="20" idx="0"/>
            <a:endCxn id="10" idx="1"/>
          </p:cNvCxnSpPr>
          <p:nvPr/>
        </p:nvCxnSpPr>
        <p:spPr>
          <a:xfrm flipH="1" flipV="1">
            <a:off x="9983788" y="3165475"/>
            <a:ext cx="76200" cy="906463"/>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直线连接符 50"/>
          <p:cNvCxnSpPr>
            <a:stCxn id="18" idx="0"/>
            <a:endCxn id="7" idx="1"/>
          </p:cNvCxnSpPr>
          <p:nvPr/>
        </p:nvCxnSpPr>
        <p:spPr>
          <a:xfrm flipH="1" flipV="1">
            <a:off x="2197100" y="3165475"/>
            <a:ext cx="2868613" cy="9159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直线连接符 56"/>
          <p:cNvCxnSpPr>
            <a:stCxn id="20" idx="0"/>
            <a:endCxn id="8" idx="1"/>
          </p:cNvCxnSpPr>
          <p:nvPr/>
        </p:nvCxnSpPr>
        <p:spPr>
          <a:xfrm flipH="1" flipV="1">
            <a:off x="4478338" y="3165475"/>
            <a:ext cx="5581650" cy="906463"/>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直线连接符 59"/>
          <p:cNvCxnSpPr>
            <a:stCxn id="19" idx="0"/>
            <a:endCxn id="7" idx="1"/>
          </p:cNvCxnSpPr>
          <p:nvPr/>
        </p:nvCxnSpPr>
        <p:spPr>
          <a:xfrm flipH="1" flipV="1">
            <a:off x="2197100" y="3165475"/>
            <a:ext cx="5386388" cy="896938"/>
          </a:xfrm>
          <a:prstGeom prst="line">
            <a:avLst/>
          </a:prstGeom>
        </p:spPr>
        <p:style>
          <a:lnRef idx="1">
            <a:schemeClr val="accent1"/>
          </a:lnRef>
          <a:fillRef idx="0">
            <a:schemeClr val="accent1"/>
          </a:fillRef>
          <a:effectRef idx="0">
            <a:schemeClr val="accent1"/>
          </a:effectRef>
          <a:fontRef idx="minor">
            <a:schemeClr val="tx1"/>
          </a:fontRef>
        </p:style>
      </p:cxnSp>
      <p:cxnSp>
        <p:nvCxnSpPr>
          <p:cNvPr id="63" name="直线连接符 62"/>
          <p:cNvCxnSpPr>
            <a:stCxn id="20" idx="0"/>
            <a:endCxn id="7" idx="1"/>
          </p:cNvCxnSpPr>
          <p:nvPr/>
        </p:nvCxnSpPr>
        <p:spPr>
          <a:xfrm flipH="1" flipV="1">
            <a:off x="2197100" y="3165475"/>
            <a:ext cx="7862888" cy="906463"/>
          </a:xfrm>
          <a:prstGeom prst="line">
            <a:avLst/>
          </a:prstGeom>
        </p:spPr>
        <p:style>
          <a:lnRef idx="1">
            <a:schemeClr val="accent1"/>
          </a:lnRef>
          <a:fillRef idx="0">
            <a:schemeClr val="accent1"/>
          </a:fillRef>
          <a:effectRef idx="0">
            <a:schemeClr val="accent1"/>
          </a:effectRef>
          <a:fontRef idx="minor">
            <a:schemeClr val="tx1"/>
          </a:fontRef>
        </p:style>
      </p:cxnSp>
      <p:sp>
        <p:nvSpPr>
          <p:cNvPr id="109590" name="标题 1"/>
          <p:cNvSpPr>
            <a:spLocks noGrp="1"/>
          </p:cNvSpPr>
          <p:nvPr>
            <p:ph type="title"/>
          </p:nvPr>
        </p:nvSpPr>
        <p:spPr/>
        <p:txBody>
          <a:bodyPr/>
          <a:lstStyle/>
          <a:p>
            <a:pPr eaLnBrk="1" hangingPunct="1"/>
            <a:r>
              <a:rPr kumimoji="1" lang="en-US" altLang="zh-CN" smtClean="0"/>
              <a:t>Chatting</a:t>
            </a:r>
            <a:r>
              <a:rPr kumimoji="1" lang="zh-CN" altLang="en-US" smtClean="0"/>
              <a:t> </a:t>
            </a:r>
            <a:r>
              <a:rPr kumimoji="1" lang="en-US" altLang="zh-CN" smtClean="0"/>
              <a:t>Machine</a:t>
            </a:r>
            <a:endParaRPr kumimoji="1" lang="zh-CN" altLang="en-US" smtClean="0"/>
          </a:p>
        </p:txBody>
      </p:sp>
      <p:sp>
        <p:nvSpPr>
          <p:cNvPr id="2" name="日期占位符 1"/>
          <p:cNvSpPr>
            <a:spLocks noGrp="1"/>
          </p:cNvSpPr>
          <p:nvPr>
            <p:ph type="dt" sz="quarter" idx="10"/>
          </p:nvPr>
        </p:nvSpPr>
        <p:spPr/>
        <p:txBody>
          <a:bodyPr/>
          <a:lstStyle/>
          <a:p>
            <a:pPr>
              <a:defRPr/>
            </a:pPr>
            <a:fld id="{A47CE26C-1357-1544-BC0F-FB73174C8CA0}" type="datetime1">
              <a:rPr lang="zh-CN" altLang="en-US"/>
              <a:pPr>
                <a:defRPr/>
              </a:pPr>
              <a:t>2017/11/4</a:t>
            </a:fld>
            <a:endParaRPr lang="zh-CN" altLang="en-US"/>
          </a:p>
        </p:txBody>
      </p:sp>
      <p:sp>
        <p:nvSpPr>
          <p:cNvPr id="3" name="幻灯片编号占位符 2"/>
          <p:cNvSpPr>
            <a:spLocks noGrp="1"/>
          </p:cNvSpPr>
          <p:nvPr>
            <p:ph type="sldNum" sz="quarter" idx="12"/>
          </p:nvPr>
        </p:nvSpPr>
        <p:spPr/>
        <p:txBody>
          <a:bodyPr/>
          <a:lstStyle/>
          <a:p>
            <a:pPr>
              <a:defRPr/>
            </a:pPr>
            <a:fld id="{F766AAB9-D669-4578-96B6-2CBBBE1C53DA}" type="slidenum">
              <a:rPr lang="zh-CN" altLang="en-US"/>
              <a:pPr>
                <a:defRPr/>
              </a:pPr>
              <a:t>55</a:t>
            </a:fld>
            <a:endParaRPr lang="zh-CN" altLang="en-US"/>
          </a:p>
        </p:txBody>
      </p:sp>
    </p:spTree>
  </p:cSld>
  <p:clrMapOvr>
    <a:masterClrMapping/>
  </p:clrMapOvr>
  <p:transition spd="slow"/>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内容占位符 2"/>
          <p:cNvSpPr>
            <a:spLocks noGrp="1"/>
          </p:cNvSpPr>
          <p:nvPr>
            <p:ph idx="1"/>
          </p:nvPr>
        </p:nvSpPr>
        <p:spPr>
          <a:xfrm>
            <a:off x="1981200" y="908050"/>
            <a:ext cx="8229600" cy="4608513"/>
          </a:xfrm>
        </p:spPr>
        <p:txBody>
          <a:bodyPr/>
          <a:lstStyle/>
          <a:p>
            <a:pPr eaLnBrk="1" hangingPunct="1"/>
            <a:r>
              <a:rPr kumimoji="1" lang="en-US" altLang="zh-CN" sz="4800" smtClean="0"/>
              <a:t>Chatting</a:t>
            </a:r>
            <a:r>
              <a:rPr kumimoji="1" lang="zh-CN" altLang="en-US" sz="4800" smtClean="0"/>
              <a:t> </a:t>
            </a:r>
            <a:r>
              <a:rPr kumimoji="1" lang="en-US" altLang="zh-CN" sz="4800" smtClean="0"/>
              <a:t>Machines</a:t>
            </a:r>
            <a:endParaRPr kumimoji="1" lang="zh-CN" altLang="en-US" sz="4800" smtClean="0"/>
          </a:p>
        </p:txBody>
      </p:sp>
      <p:sp>
        <p:nvSpPr>
          <p:cNvPr id="111618" name="矩形 1"/>
          <p:cNvSpPr>
            <a:spLocks noChangeArrowheads="1"/>
          </p:cNvSpPr>
          <p:nvPr/>
        </p:nvSpPr>
        <p:spPr bwMode="auto">
          <a:xfrm>
            <a:off x="2135188" y="1916113"/>
            <a:ext cx="8532812" cy="3170237"/>
          </a:xfrm>
          <a:prstGeom prst="rect">
            <a:avLst/>
          </a:prstGeom>
          <a:noFill/>
          <a:ln w="9525">
            <a:noFill/>
            <a:miter lim="800000"/>
            <a:headEnd/>
            <a:tailEnd/>
          </a:ln>
        </p:spPr>
        <p:txBody>
          <a:bodyPr>
            <a:spAutoFit/>
          </a:bodyPr>
          <a:lstStyle/>
          <a:p>
            <a:r>
              <a:rPr lang="en-US" altLang="zh-CN" sz="2000">
                <a:latin typeface="Calibri" pitchFamily="34" charset="0"/>
              </a:rPr>
              <a:t>User</a:t>
            </a:r>
            <a:r>
              <a:rPr lang="zh-CN" altLang="en-US" sz="2000">
                <a:latin typeface="Calibri" pitchFamily="34" charset="0"/>
              </a:rPr>
              <a:t>：最幸福的人不是拿到了最好的东西，而是学会去珍惜手上已经拥有的人。 </a:t>
            </a:r>
            <a:endParaRPr lang="en-US" altLang="zh-CN" sz="2000">
              <a:latin typeface="Calibri" pitchFamily="34" charset="0"/>
            </a:endParaRPr>
          </a:p>
          <a:p>
            <a:r>
              <a:rPr lang="en-US" altLang="zh-CN" sz="2000">
                <a:latin typeface="Calibri" pitchFamily="34" charset="0"/>
              </a:rPr>
              <a:t>Machine:</a:t>
            </a:r>
            <a:r>
              <a:rPr lang="zh-CN" altLang="en-US" sz="2000">
                <a:latin typeface="Calibri" pitchFamily="34" charset="0"/>
              </a:rPr>
              <a:t> </a:t>
            </a:r>
            <a:r>
              <a:rPr lang="zh-CN" altLang="en-US" sz="2000" b="1">
                <a:solidFill>
                  <a:srgbClr val="C00000"/>
                </a:solidFill>
                <a:latin typeface="Calibri" pitchFamily="34" charset="0"/>
              </a:rPr>
              <a:t>是的，所以我也要珍惜自己的幸福</a:t>
            </a:r>
            <a:endParaRPr lang="en-US" altLang="zh-CN" sz="2000" b="1">
              <a:solidFill>
                <a:srgbClr val="C00000"/>
              </a:solidFill>
              <a:latin typeface="Calibri" pitchFamily="34" charset="0"/>
            </a:endParaRPr>
          </a:p>
          <a:p>
            <a:endParaRPr lang="en-US" altLang="zh-CN" sz="2000">
              <a:latin typeface="Calibri" pitchFamily="34" charset="0"/>
            </a:endParaRPr>
          </a:p>
          <a:p>
            <a:r>
              <a:rPr lang="en-US" altLang="zh-CN" sz="2000">
                <a:latin typeface="Calibri" pitchFamily="34" charset="0"/>
              </a:rPr>
              <a:t>User:</a:t>
            </a:r>
            <a:r>
              <a:rPr lang="zh-CN" altLang="en-US" sz="2000">
                <a:latin typeface="Calibri" pitchFamily="34" charset="0"/>
              </a:rPr>
              <a:t> </a:t>
            </a:r>
            <a:r>
              <a:rPr lang="zh-CN" altLang="en-US" sz="2000" b="1">
                <a:solidFill>
                  <a:srgbClr val="C00000"/>
                </a:solidFill>
                <a:latin typeface="Calibri" pitchFamily="34" charset="0"/>
              </a:rPr>
              <a:t>时间啊，你这把杀猪刀。。。</a:t>
            </a:r>
            <a:r>
              <a:rPr lang="zh-CN" altLang="en-US" sz="2000">
                <a:latin typeface="Calibri" pitchFamily="34" charset="0"/>
              </a:rPr>
              <a:t> </a:t>
            </a:r>
            <a:endParaRPr lang="en-US" altLang="zh-CN" sz="2000">
              <a:latin typeface="Calibri" pitchFamily="34" charset="0"/>
            </a:endParaRPr>
          </a:p>
          <a:p>
            <a:r>
              <a:rPr lang="en-US" altLang="zh-CN" sz="2000">
                <a:latin typeface="Calibri" pitchFamily="34" charset="0"/>
              </a:rPr>
              <a:t>Machine:</a:t>
            </a:r>
            <a:r>
              <a:rPr lang="zh-CN" altLang="en-US" sz="2000">
                <a:latin typeface="Calibri" pitchFamily="34" charset="0"/>
              </a:rPr>
              <a:t> </a:t>
            </a:r>
            <a:r>
              <a:rPr lang="zh-CN" altLang="en-US" sz="2000" b="1">
                <a:solidFill>
                  <a:srgbClr val="C00000"/>
                </a:solidFill>
                <a:latin typeface="Calibri" pitchFamily="34" charset="0"/>
              </a:rPr>
              <a:t>我是被杀的</a:t>
            </a:r>
            <a:endParaRPr lang="en-US" altLang="zh-CN" sz="2000" b="1">
              <a:solidFill>
                <a:srgbClr val="C00000"/>
              </a:solidFill>
              <a:latin typeface="Calibri" pitchFamily="34" charset="0"/>
            </a:endParaRPr>
          </a:p>
          <a:p>
            <a:endParaRPr lang="en-US" altLang="zh-CN" sz="2000">
              <a:latin typeface="Calibri" pitchFamily="34" charset="0"/>
            </a:endParaRPr>
          </a:p>
          <a:p>
            <a:r>
              <a:rPr lang="en-US" altLang="zh-CN" sz="2000">
                <a:latin typeface="Calibri" pitchFamily="34" charset="0"/>
              </a:rPr>
              <a:t>User:</a:t>
            </a:r>
            <a:r>
              <a:rPr lang="zh-CN" altLang="en-US" sz="2000">
                <a:latin typeface="Calibri" pitchFamily="34" charset="0"/>
              </a:rPr>
              <a:t> 怕孤獨，又捨不下自己的小自由。 </a:t>
            </a:r>
            <a:endParaRPr lang="en-US" altLang="zh-CN" sz="2000">
              <a:latin typeface="Calibri" pitchFamily="34" charset="0"/>
            </a:endParaRPr>
          </a:p>
          <a:p>
            <a:r>
              <a:rPr lang="en-US" altLang="zh-CN" sz="2000">
                <a:latin typeface="Calibri" pitchFamily="34" charset="0"/>
              </a:rPr>
              <a:t>Machine:</a:t>
            </a:r>
            <a:r>
              <a:rPr lang="zh-CN" altLang="en-US" sz="2000">
                <a:latin typeface="Calibri" pitchFamily="34" charset="0"/>
              </a:rPr>
              <a:t> 我想去流浪，但没有人陪我去。</a:t>
            </a:r>
            <a:endParaRPr lang="en-US" altLang="zh-CN" sz="2000">
              <a:latin typeface="Calibri" pitchFamily="34" charset="0"/>
            </a:endParaRPr>
          </a:p>
          <a:p>
            <a:endParaRPr lang="en-US" altLang="zh-CN" sz="2000">
              <a:latin typeface="Calibri" pitchFamily="34" charset="0"/>
            </a:endParaRPr>
          </a:p>
        </p:txBody>
      </p:sp>
      <p:sp>
        <p:nvSpPr>
          <p:cNvPr id="4" name="日期占位符 3"/>
          <p:cNvSpPr>
            <a:spLocks noGrp="1"/>
          </p:cNvSpPr>
          <p:nvPr>
            <p:ph type="dt" sz="quarter" idx="10"/>
          </p:nvPr>
        </p:nvSpPr>
        <p:spPr/>
        <p:txBody>
          <a:bodyPr/>
          <a:lstStyle/>
          <a:p>
            <a:pPr>
              <a:defRPr/>
            </a:pPr>
            <a:fld id="{8C2F4E3C-A1D1-724E-ADA8-E15609B311AF}" type="datetime1">
              <a:rPr lang="zh-CN" altLang="en-US"/>
              <a:pPr>
                <a:defRPr/>
              </a:pPr>
              <a:t>2017/11/4</a:t>
            </a:fld>
            <a:endParaRPr lang="zh-CN" altLang="en-US"/>
          </a:p>
        </p:txBody>
      </p:sp>
      <p:sp>
        <p:nvSpPr>
          <p:cNvPr id="5" name="幻灯片编号占位符 4"/>
          <p:cNvSpPr>
            <a:spLocks noGrp="1"/>
          </p:cNvSpPr>
          <p:nvPr>
            <p:ph type="sldNum" sz="quarter" idx="12"/>
          </p:nvPr>
        </p:nvSpPr>
        <p:spPr/>
        <p:txBody>
          <a:bodyPr/>
          <a:lstStyle/>
          <a:p>
            <a:pPr>
              <a:defRPr/>
            </a:pPr>
            <a:fld id="{32D82662-0ACB-4AA4-8026-9974995515F0}" type="slidenum">
              <a:rPr lang="zh-CN" altLang="en-US"/>
              <a:pPr>
                <a:defRPr/>
              </a:pPr>
              <a:t>56</a:t>
            </a:fld>
            <a:endParaRPr lang="zh-CN" altLang="en-US"/>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标题 1"/>
          <p:cNvSpPr>
            <a:spLocks noGrp="1"/>
          </p:cNvSpPr>
          <p:nvPr>
            <p:ph type="title"/>
          </p:nvPr>
        </p:nvSpPr>
        <p:spPr/>
        <p:txBody>
          <a:bodyPr/>
          <a:lstStyle/>
          <a:p>
            <a:pPr eaLnBrk="1" hangingPunct="1"/>
            <a:r>
              <a:rPr kumimoji="1" lang="en-US" altLang="zh-CN" b="1" smtClean="0">
                <a:solidFill>
                  <a:srgbClr val="00B050"/>
                </a:solidFill>
              </a:rPr>
              <a:t>Emotional</a:t>
            </a:r>
            <a:r>
              <a:rPr kumimoji="1" lang="zh-CN" altLang="en-US" smtClean="0">
                <a:solidFill>
                  <a:srgbClr val="00B050"/>
                </a:solidFill>
              </a:rPr>
              <a:t> </a:t>
            </a:r>
            <a:r>
              <a:rPr kumimoji="1" lang="en-US" altLang="zh-CN" smtClean="0"/>
              <a:t>Chatting</a:t>
            </a:r>
            <a:r>
              <a:rPr kumimoji="1" lang="zh-CN" altLang="en-US" smtClean="0"/>
              <a:t> </a:t>
            </a:r>
            <a:r>
              <a:rPr kumimoji="1" lang="en-US" altLang="zh-CN" smtClean="0"/>
              <a:t>Machine</a:t>
            </a:r>
            <a:endParaRPr kumimoji="1" lang="zh-CN" altLang="en-US" smtClean="0"/>
          </a:p>
        </p:txBody>
      </p:sp>
      <p:sp>
        <p:nvSpPr>
          <p:cNvPr id="4" name="圆角矩形 3"/>
          <p:cNvSpPr/>
          <p:nvPr/>
        </p:nvSpPr>
        <p:spPr>
          <a:xfrm>
            <a:off x="1851025" y="2108200"/>
            <a:ext cx="1081088" cy="5032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1" lang="en-US" altLang="zh-CN" dirty="0"/>
              <a:t>POST</a:t>
            </a:r>
            <a:endParaRPr kumimoji="1" lang="zh-CN" altLang="en-US" dirty="0"/>
          </a:p>
        </p:txBody>
      </p:sp>
      <p:sp>
        <p:nvSpPr>
          <p:cNvPr id="6" name="折角形 5"/>
          <p:cNvSpPr/>
          <p:nvPr/>
        </p:nvSpPr>
        <p:spPr>
          <a:xfrm>
            <a:off x="2932113" y="2965450"/>
            <a:ext cx="1296987" cy="511175"/>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1" lang="en-US" altLang="zh-CN" dirty="0"/>
              <a:t>Response</a:t>
            </a:r>
            <a:r>
              <a:rPr kumimoji="1" lang="zh-CN" altLang="en-US" dirty="0"/>
              <a:t> </a:t>
            </a:r>
            <a:r>
              <a:rPr kumimoji="1" lang="en-US" altLang="zh-CN" dirty="0"/>
              <a:t>1</a:t>
            </a:r>
            <a:endParaRPr kumimoji="1" lang="zh-CN" altLang="en-US" dirty="0"/>
          </a:p>
        </p:txBody>
      </p:sp>
      <p:sp>
        <p:nvSpPr>
          <p:cNvPr id="7" name="折角形 6"/>
          <p:cNvSpPr/>
          <p:nvPr/>
        </p:nvSpPr>
        <p:spPr>
          <a:xfrm>
            <a:off x="2930525" y="4854575"/>
            <a:ext cx="1295400" cy="511175"/>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1" lang="en-US" altLang="zh-CN" dirty="0"/>
              <a:t>Response</a:t>
            </a:r>
            <a:r>
              <a:rPr kumimoji="1" lang="zh-CN" altLang="en-US" dirty="0"/>
              <a:t> </a:t>
            </a:r>
            <a:r>
              <a:rPr kumimoji="1" lang="en-US" altLang="zh-CN" dirty="0"/>
              <a:t>3</a:t>
            </a:r>
            <a:endParaRPr kumimoji="1" lang="zh-CN" altLang="en-US" dirty="0"/>
          </a:p>
        </p:txBody>
      </p:sp>
      <p:sp>
        <p:nvSpPr>
          <p:cNvPr id="8" name="折角形 7"/>
          <p:cNvSpPr/>
          <p:nvPr/>
        </p:nvSpPr>
        <p:spPr>
          <a:xfrm>
            <a:off x="2930525" y="3908425"/>
            <a:ext cx="1295400" cy="511175"/>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1" lang="en-US" altLang="zh-CN" dirty="0"/>
              <a:t>Response</a:t>
            </a:r>
            <a:r>
              <a:rPr kumimoji="1" lang="zh-CN" altLang="en-US" dirty="0"/>
              <a:t> </a:t>
            </a:r>
            <a:r>
              <a:rPr kumimoji="1" lang="en-US" altLang="zh-CN" dirty="0"/>
              <a:t>2</a:t>
            </a:r>
            <a:endParaRPr kumimoji="1" lang="zh-CN" altLang="en-US" dirty="0"/>
          </a:p>
        </p:txBody>
      </p:sp>
      <p:cxnSp>
        <p:nvCxnSpPr>
          <p:cNvPr id="10" name="直线箭头连接符 9"/>
          <p:cNvCxnSpPr>
            <a:stCxn id="4" idx="2"/>
            <a:endCxn id="6" idx="1"/>
          </p:cNvCxnSpPr>
          <p:nvPr/>
        </p:nvCxnSpPr>
        <p:spPr>
          <a:xfrm>
            <a:off x="2390775" y="2611438"/>
            <a:ext cx="541338" cy="609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直线箭头连接符 11"/>
          <p:cNvCxnSpPr>
            <a:stCxn id="4" idx="2"/>
            <a:endCxn id="8" idx="1"/>
          </p:cNvCxnSpPr>
          <p:nvPr/>
        </p:nvCxnSpPr>
        <p:spPr>
          <a:xfrm>
            <a:off x="2390775" y="2611438"/>
            <a:ext cx="539750" cy="15525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直线箭头连接符 14"/>
          <p:cNvCxnSpPr>
            <a:stCxn id="4" idx="2"/>
            <a:endCxn id="7" idx="1"/>
          </p:cNvCxnSpPr>
          <p:nvPr/>
        </p:nvCxnSpPr>
        <p:spPr>
          <a:xfrm>
            <a:off x="2390775" y="2611438"/>
            <a:ext cx="539750" cy="24987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同侧圆角矩形 17"/>
          <p:cNvSpPr/>
          <p:nvPr/>
        </p:nvSpPr>
        <p:spPr>
          <a:xfrm>
            <a:off x="5591175" y="3860800"/>
            <a:ext cx="1512888" cy="727075"/>
          </a:xfrm>
          <a:prstGeom prst="round2Same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1" lang="en-US" altLang="zh-CN" b="1" dirty="0">
                <a:solidFill>
                  <a:schemeClr val="tx1"/>
                </a:solidFill>
              </a:rPr>
              <a:t>Emotion</a:t>
            </a:r>
          </a:p>
          <a:p>
            <a:pPr algn="ctr" fontAlgn="auto">
              <a:spcBef>
                <a:spcPts val="0"/>
              </a:spcBef>
              <a:spcAft>
                <a:spcPts val="0"/>
              </a:spcAft>
              <a:defRPr/>
            </a:pPr>
            <a:r>
              <a:rPr kumimoji="1" lang="en-US" altLang="zh-CN" b="1" dirty="0">
                <a:solidFill>
                  <a:schemeClr val="tx1"/>
                </a:solidFill>
              </a:rPr>
              <a:t>Classifier</a:t>
            </a:r>
            <a:endParaRPr kumimoji="1" lang="zh-CN" altLang="en-US" b="1" dirty="0">
              <a:solidFill>
                <a:schemeClr val="tx1"/>
              </a:solidFill>
            </a:endParaRPr>
          </a:p>
        </p:txBody>
      </p:sp>
      <p:sp>
        <p:nvSpPr>
          <p:cNvPr id="19" name="同侧圆角矩形 18"/>
          <p:cNvSpPr/>
          <p:nvPr/>
        </p:nvSpPr>
        <p:spPr>
          <a:xfrm>
            <a:off x="8693150" y="3619500"/>
            <a:ext cx="1511300" cy="1016000"/>
          </a:xfrm>
          <a:prstGeom prst="round2Same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1" lang="en-US" altLang="zh-CN" b="1" dirty="0">
                <a:solidFill>
                  <a:schemeClr val="bg1"/>
                </a:solidFill>
              </a:rPr>
              <a:t>Emotional</a:t>
            </a:r>
          </a:p>
          <a:p>
            <a:pPr algn="ctr" fontAlgn="auto">
              <a:spcBef>
                <a:spcPts val="0"/>
              </a:spcBef>
              <a:spcAft>
                <a:spcPts val="0"/>
              </a:spcAft>
              <a:defRPr/>
            </a:pPr>
            <a:r>
              <a:rPr kumimoji="1" lang="en-US" altLang="zh-CN" b="1" dirty="0">
                <a:solidFill>
                  <a:schemeClr val="bg1"/>
                </a:solidFill>
              </a:rPr>
              <a:t>Chatting</a:t>
            </a:r>
          </a:p>
          <a:p>
            <a:pPr algn="ctr" fontAlgn="auto">
              <a:spcBef>
                <a:spcPts val="0"/>
              </a:spcBef>
              <a:spcAft>
                <a:spcPts val="0"/>
              </a:spcAft>
              <a:defRPr/>
            </a:pPr>
            <a:r>
              <a:rPr kumimoji="1" lang="en-US" altLang="zh-CN" b="1" dirty="0">
                <a:solidFill>
                  <a:schemeClr val="bg1"/>
                </a:solidFill>
              </a:rPr>
              <a:t>Machine</a:t>
            </a:r>
          </a:p>
        </p:txBody>
      </p:sp>
      <p:sp>
        <p:nvSpPr>
          <p:cNvPr id="20" name="右箭头 19"/>
          <p:cNvSpPr/>
          <p:nvPr/>
        </p:nvSpPr>
        <p:spPr>
          <a:xfrm>
            <a:off x="4660900" y="4052888"/>
            <a:ext cx="503238" cy="3667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1" lang="zh-CN" altLang="en-US"/>
          </a:p>
        </p:txBody>
      </p:sp>
      <p:sp>
        <p:nvSpPr>
          <p:cNvPr id="21" name="右箭头 20"/>
          <p:cNvSpPr/>
          <p:nvPr/>
        </p:nvSpPr>
        <p:spPr>
          <a:xfrm>
            <a:off x="7824788" y="4041775"/>
            <a:ext cx="504825" cy="36671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1" lang="zh-CN" altLang="en-US"/>
          </a:p>
        </p:txBody>
      </p:sp>
      <p:sp>
        <p:nvSpPr>
          <p:cNvPr id="112653" name="文本框 21"/>
          <p:cNvSpPr txBox="1">
            <a:spLocks noChangeArrowheads="1"/>
          </p:cNvSpPr>
          <p:nvPr/>
        </p:nvSpPr>
        <p:spPr bwMode="auto">
          <a:xfrm>
            <a:off x="5402263" y="4867275"/>
            <a:ext cx="3890962" cy="647700"/>
          </a:xfrm>
          <a:prstGeom prst="rect">
            <a:avLst/>
          </a:prstGeom>
          <a:noFill/>
          <a:ln w="9525">
            <a:noFill/>
            <a:miter lim="800000"/>
            <a:headEnd/>
            <a:tailEnd/>
          </a:ln>
        </p:spPr>
        <p:txBody>
          <a:bodyPr wrap="none">
            <a:spAutoFit/>
          </a:bodyPr>
          <a:lstStyle/>
          <a:p>
            <a:r>
              <a:rPr kumimoji="1" lang="en-US" altLang="zh-CN">
                <a:latin typeface="Calibri" pitchFamily="34" charset="0"/>
              </a:rPr>
              <a:t>Like,</a:t>
            </a:r>
            <a:r>
              <a:rPr kumimoji="1" lang="zh-CN" altLang="en-US">
                <a:latin typeface="Calibri" pitchFamily="34" charset="0"/>
              </a:rPr>
              <a:t> </a:t>
            </a:r>
            <a:r>
              <a:rPr kumimoji="1" lang="en-US" altLang="zh-CN">
                <a:latin typeface="Calibri" pitchFamily="34" charset="0"/>
              </a:rPr>
              <a:t>Happiness,</a:t>
            </a:r>
          </a:p>
          <a:p>
            <a:r>
              <a:rPr kumimoji="1" lang="en-US" altLang="zh-CN">
                <a:latin typeface="Calibri" pitchFamily="34" charset="0"/>
              </a:rPr>
              <a:t>Sadness,</a:t>
            </a:r>
            <a:r>
              <a:rPr kumimoji="1" lang="zh-CN" altLang="en-US">
                <a:latin typeface="Calibri" pitchFamily="34" charset="0"/>
              </a:rPr>
              <a:t> </a:t>
            </a:r>
            <a:r>
              <a:rPr kumimoji="1" lang="en-US" altLang="zh-CN">
                <a:latin typeface="Calibri" pitchFamily="34" charset="0"/>
              </a:rPr>
              <a:t>Anger,</a:t>
            </a:r>
            <a:r>
              <a:rPr kumimoji="1" lang="zh-CN" altLang="en-US">
                <a:latin typeface="Calibri" pitchFamily="34" charset="0"/>
              </a:rPr>
              <a:t> </a:t>
            </a:r>
            <a:r>
              <a:rPr kumimoji="1" lang="en-US" altLang="zh-CN">
                <a:latin typeface="Calibri" pitchFamily="34" charset="0"/>
              </a:rPr>
              <a:t>Disgussness,</a:t>
            </a:r>
            <a:r>
              <a:rPr kumimoji="1" lang="zh-CN" altLang="en-US">
                <a:latin typeface="Calibri" pitchFamily="34" charset="0"/>
              </a:rPr>
              <a:t> </a:t>
            </a:r>
            <a:r>
              <a:rPr kumimoji="1" lang="en-US" altLang="zh-CN">
                <a:latin typeface="Calibri" pitchFamily="34" charset="0"/>
              </a:rPr>
              <a:t>other</a:t>
            </a:r>
          </a:p>
        </p:txBody>
      </p:sp>
      <p:sp>
        <p:nvSpPr>
          <p:cNvPr id="112654" name="矩形 2"/>
          <p:cNvSpPr>
            <a:spLocks noChangeArrowheads="1"/>
          </p:cNvSpPr>
          <p:nvPr/>
        </p:nvSpPr>
        <p:spPr bwMode="auto">
          <a:xfrm>
            <a:off x="838200" y="6022975"/>
            <a:ext cx="10874375" cy="584200"/>
          </a:xfrm>
          <a:prstGeom prst="rect">
            <a:avLst/>
          </a:prstGeom>
          <a:noFill/>
          <a:ln w="9525">
            <a:noFill/>
            <a:miter lim="800000"/>
            <a:headEnd/>
            <a:tailEnd/>
          </a:ln>
        </p:spPr>
        <p:txBody>
          <a:bodyPr>
            <a:spAutoFit/>
          </a:bodyPr>
          <a:lstStyle/>
          <a:p>
            <a:r>
              <a:rPr lang="nl-NL" altLang="zh-CN" sz="1600">
                <a:latin typeface="Lucida Grande"/>
                <a:hlinkClick r:id="rId3"/>
              </a:rPr>
              <a:t>Hao Zhou</a:t>
            </a:r>
            <a:r>
              <a:rPr lang="nl-NL" altLang="zh-CN" sz="1600">
                <a:solidFill>
                  <a:srgbClr val="000000"/>
                </a:solidFill>
                <a:latin typeface="Lucida Grande"/>
              </a:rPr>
              <a:t>, </a:t>
            </a:r>
            <a:r>
              <a:rPr lang="nl-NL" altLang="zh-CN" sz="1600">
                <a:latin typeface="Lucida Grande"/>
                <a:hlinkClick r:id="rId4"/>
              </a:rPr>
              <a:t>Minlie Huang</a:t>
            </a:r>
            <a:r>
              <a:rPr lang="nl-NL" altLang="zh-CN" sz="1600">
                <a:solidFill>
                  <a:srgbClr val="000000"/>
                </a:solidFill>
                <a:latin typeface="Lucida Grande"/>
              </a:rPr>
              <a:t>, </a:t>
            </a:r>
            <a:r>
              <a:rPr lang="nl-NL" altLang="zh-CN" sz="1600">
                <a:latin typeface="Lucida Grande"/>
                <a:hlinkClick r:id="rId5"/>
              </a:rPr>
              <a:t>Tianyang Zhang</a:t>
            </a:r>
            <a:r>
              <a:rPr lang="nl-NL" altLang="zh-CN" sz="1600">
                <a:solidFill>
                  <a:srgbClr val="000000"/>
                </a:solidFill>
                <a:latin typeface="Lucida Grande"/>
              </a:rPr>
              <a:t>, </a:t>
            </a:r>
            <a:r>
              <a:rPr lang="nl-NL" altLang="zh-CN" sz="1600">
                <a:latin typeface="Lucida Grande"/>
                <a:hlinkClick r:id="rId6"/>
              </a:rPr>
              <a:t>Xiaoyan Zhu</a:t>
            </a:r>
            <a:r>
              <a:rPr lang="nl-NL" altLang="zh-CN" sz="1600">
                <a:solidFill>
                  <a:srgbClr val="000000"/>
                </a:solidFill>
                <a:latin typeface="Lucida Grande"/>
              </a:rPr>
              <a:t>, </a:t>
            </a:r>
            <a:r>
              <a:rPr lang="nl-NL" altLang="zh-CN" sz="1600">
                <a:latin typeface="Lucida Grande"/>
                <a:hlinkClick r:id="rId7"/>
              </a:rPr>
              <a:t>Bing Liu</a:t>
            </a:r>
            <a:r>
              <a:rPr lang="zh-CN" altLang="en-US" sz="1600">
                <a:latin typeface="Lucida Grande"/>
              </a:rPr>
              <a:t> </a:t>
            </a:r>
            <a:r>
              <a:rPr lang="en-US" altLang="zh-CN" sz="1600" b="1">
                <a:latin typeface="Calibri" pitchFamily="34" charset="0"/>
              </a:rPr>
              <a:t>Emotional Chatting Machine: Emotional Conversation Generation with Internal and External Memory</a:t>
            </a:r>
            <a:r>
              <a:rPr lang="en-US" altLang="zh-CN" sz="1600">
                <a:latin typeface="Calibri" pitchFamily="34" charset="0"/>
              </a:rPr>
              <a:t>.</a:t>
            </a:r>
            <a:r>
              <a:rPr lang="zh-CN" altLang="en-US" sz="1600">
                <a:latin typeface="Calibri" pitchFamily="34" charset="0"/>
              </a:rPr>
              <a:t> </a:t>
            </a:r>
            <a:r>
              <a:rPr lang="is-IS" altLang="zh-CN" sz="1600" b="1">
                <a:latin typeface="Calibri" pitchFamily="34" charset="0"/>
                <a:hlinkClick r:id="rId8"/>
              </a:rPr>
              <a:t>arXiv:1704.01074</a:t>
            </a:r>
            <a:endParaRPr lang="is-IS" altLang="zh-CN" sz="1600" b="1">
              <a:latin typeface="Calibri" pitchFamily="34" charset="0"/>
            </a:endParaRPr>
          </a:p>
        </p:txBody>
      </p:sp>
      <p:sp>
        <p:nvSpPr>
          <p:cNvPr id="11" name="日期占位符 10"/>
          <p:cNvSpPr>
            <a:spLocks noGrp="1"/>
          </p:cNvSpPr>
          <p:nvPr>
            <p:ph type="dt" sz="quarter" idx="10"/>
          </p:nvPr>
        </p:nvSpPr>
        <p:spPr/>
        <p:txBody>
          <a:bodyPr/>
          <a:lstStyle/>
          <a:p>
            <a:pPr>
              <a:defRPr/>
            </a:pPr>
            <a:fld id="{11DAE4AA-6C0F-8746-BB59-EE3FEF641D4C}" type="datetime1">
              <a:rPr lang="zh-CN" altLang="en-US"/>
              <a:pPr>
                <a:defRPr/>
              </a:pPr>
              <a:t>2017/11/4</a:t>
            </a:fld>
            <a:endParaRPr lang="zh-CN" altLang="en-US"/>
          </a:p>
        </p:txBody>
      </p:sp>
      <p:sp>
        <p:nvSpPr>
          <p:cNvPr id="13" name="幻灯片编号占位符 12"/>
          <p:cNvSpPr>
            <a:spLocks noGrp="1"/>
          </p:cNvSpPr>
          <p:nvPr>
            <p:ph type="sldNum" sz="quarter" idx="12"/>
          </p:nvPr>
        </p:nvSpPr>
        <p:spPr/>
        <p:txBody>
          <a:bodyPr/>
          <a:lstStyle/>
          <a:p>
            <a:pPr>
              <a:defRPr/>
            </a:pPr>
            <a:fld id="{881FF371-E6F4-41C9-8B51-6E728C310345}" type="slidenum">
              <a:rPr lang="zh-CN" altLang="en-US"/>
              <a:pPr>
                <a:defRPr/>
              </a:pPr>
              <a:t>57</a:t>
            </a:fld>
            <a:endParaRPr lang="zh-CN" altLang="en-US"/>
          </a:p>
        </p:txBody>
      </p:sp>
      <p:sp>
        <p:nvSpPr>
          <p:cNvPr id="112657" name="文本框 8"/>
          <p:cNvSpPr txBox="1">
            <a:spLocks noChangeArrowheads="1"/>
          </p:cNvSpPr>
          <p:nvPr/>
        </p:nvSpPr>
        <p:spPr bwMode="auto">
          <a:xfrm>
            <a:off x="5303838" y="2636838"/>
            <a:ext cx="3389312" cy="1200150"/>
          </a:xfrm>
          <a:prstGeom prst="rect">
            <a:avLst/>
          </a:prstGeom>
          <a:noFill/>
          <a:ln w="9525">
            <a:noFill/>
            <a:miter lim="800000"/>
            <a:headEnd/>
            <a:tailEnd/>
          </a:ln>
        </p:spPr>
        <p:txBody>
          <a:bodyPr>
            <a:spAutoFit/>
          </a:bodyPr>
          <a:lstStyle/>
          <a:p>
            <a:r>
              <a:rPr kumimoji="1" lang="en-US" altLang="zh-CN">
                <a:latin typeface="Calibri" pitchFamily="34" charset="0"/>
              </a:rPr>
              <a:t>About</a:t>
            </a:r>
            <a:r>
              <a:rPr kumimoji="1" lang="zh-CN" altLang="en-US">
                <a:latin typeface="Calibri" pitchFamily="34" charset="0"/>
              </a:rPr>
              <a:t> </a:t>
            </a:r>
            <a:r>
              <a:rPr kumimoji="1" lang="en-US" altLang="zh-CN">
                <a:latin typeface="Calibri" pitchFamily="34" charset="0"/>
              </a:rPr>
              <a:t>23000</a:t>
            </a:r>
            <a:r>
              <a:rPr kumimoji="1" lang="zh-CN" altLang="en-US">
                <a:latin typeface="Calibri" pitchFamily="34" charset="0"/>
              </a:rPr>
              <a:t> </a:t>
            </a:r>
            <a:r>
              <a:rPr kumimoji="1" lang="en-US" altLang="zh-CN">
                <a:latin typeface="Calibri" pitchFamily="34" charset="0"/>
              </a:rPr>
              <a:t>tweets</a:t>
            </a:r>
            <a:r>
              <a:rPr kumimoji="1" lang="zh-CN" altLang="en-US">
                <a:latin typeface="Calibri" pitchFamily="34" charset="0"/>
              </a:rPr>
              <a:t> </a:t>
            </a:r>
            <a:r>
              <a:rPr kumimoji="1" lang="en-US" altLang="zh-CN">
                <a:latin typeface="Calibri" pitchFamily="34" charset="0"/>
              </a:rPr>
              <a:t>for</a:t>
            </a:r>
            <a:r>
              <a:rPr kumimoji="1" lang="zh-CN" altLang="en-US">
                <a:latin typeface="Calibri" pitchFamily="34" charset="0"/>
              </a:rPr>
              <a:t> </a:t>
            </a:r>
            <a:r>
              <a:rPr kumimoji="1" lang="en-US" altLang="zh-CN">
                <a:latin typeface="Calibri" pitchFamily="34" charset="0"/>
              </a:rPr>
              <a:t>training</a:t>
            </a:r>
            <a:r>
              <a:rPr kumimoji="1" lang="zh-CN" altLang="en-US">
                <a:latin typeface="Calibri" pitchFamily="34" charset="0"/>
              </a:rPr>
              <a:t> </a:t>
            </a:r>
            <a:r>
              <a:rPr kumimoji="1" lang="en-US" altLang="zh-CN">
                <a:latin typeface="Calibri" pitchFamily="34" charset="0"/>
              </a:rPr>
              <a:t>the</a:t>
            </a:r>
            <a:r>
              <a:rPr kumimoji="1" lang="zh-CN" altLang="en-US">
                <a:latin typeface="Calibri" pitchFamily="34" charset="0"/>
              </a:rPr>
              <a:t> </a:t>
            </a:r>
            <a:r>
              <a:rPr kumimoji="1" lang="en-US" altLang="zh-CN">
                <a:latin typeface="Calibri" pitchFamily="34" charset="0"/>
              </a:rPr>
              <a:t>classifier,</a:t>
            </a:r>
          </a:p>
          <a:p>
            <a:r>
              <a:rPr kumimoji="1" lang="en-US" altLang="zh-CN">
                <a:latin typeface="Calibri" pitchFamily="34" charset="0"/>
              </a:rPr>
              <a:t>Each</a:t>
            </a:r>
            <a:r>
              <a:rPr kumimoji="1" lang="zh-CN" altLang="en-US">
                <a:latin typeface="Calibri" pitchFamily="34" charset="0"/>
              </a:rPr>
              <a:t> </a:t>
            </a:r>
            <a:r>
              <a:rPr kumimoji="1" lang="en-US" altLang="zh-CN">
                <a:latin typeface="Calibri" pitchFamily="34" charset="0"/>
              </a:rPr>
              <a:t>labeled</a:t>
            </a:r>
            <a:r>
              <a:rPr kumimoji="1" lang="zh-CN" altLang="en-US">
                <a:latin typeface="Calibri" pitchFamily="34" charset="0"/>
              </a:rPr>
              <a:t> </a:t>
            </a:r>
            <a:r>
              <a:rPr kumimoji="1" lang="en-US" altLang="zh-CN">
                <a:latin typeface="Calibri" pitchFamily="34" charset="0"/>
              </a:rPr>
              <a:t>with</a:t>
            </a:r>
            <a:r>
              <a:rPr kumimoji="1" lang="zh-CN" altLang="en-US">
                <a:latin typeface="Calibri" pitchFamily="34" charset="0"/>
              </a:rPr>
              <a:t> </a:t>
            </a:r>
            <a:r>
              <a:rPr kumimoji="1" lang="en-US" altLang="zh-CN">
                <a:latin typeface="Calibri" pitchFamily="34" charset="0"/>
              </a:rPr>
              <a:t>an</a:t>
            </a:r>
            <a:r>
              <a:rPr kumimoji="1" lang="zh-CN" altLang="en-US">
                <a:latin typeface="Calibri" pitchFamily="34" charset="0"/>
              </a:rPr>
              <a:t> </a:t>
            </a:r>
            <a:r>
              <a:rPr kumimoji="1" lang="en-US" altLang="zh-CN">
                <a:latin typeface="Calibri" pitchFamily="34" charset="0"/>
              </a:rPr>
              <a:t>emotion</a:t>
            </a:r>
            <a:r>
              <a:rPr kumimoji="1" lang="zh-CN" altLang="en-US">
                <a:latin typeface="Calibri" pitchFamily="34" charset="0"/>
              </a:rPr>
              <a:t> </a:t>
            </a:r>
            <a:r>
              <a:rPr kumimoji="1" lang="en-US" altLang="zh-CN">
                <a:latin typeface="Calibri" pitchFamily="34" charset="0"/>
              </a:rPr>
              <a:t>category</a:t>
            </a:r>
          </a:p>
        </p:txBody>
      </p:sp>
      <p:sp>
        <p:nvSpPr>
          <p:cNvPr id="112658" name="文本框 22"/>
          <p:cNvSpPr txBox="1">
            <a:spLocks noChangeArrowheads="1"/>
          </p:cNvSpPr>
          <p:nvPr/>
        </p:nvSpPr>
        <p:spPr bwMode="auto">
          <a:xfrm>
            <a:off x="10375900" y="3189288"/>
            <a:ext cx="1736725" cy="2032000"/>
          </a:xfrm>
          <a:prstGeom prst="rect">
            <a:avLst/>
          </a:prstGeom>
          <a:noFill/>
          <a:ln w="9525">
            <a:noFill/>
            <a:miter lim="800000"/>
            <a:headEnd/>
            <a:tailEnd/>
          </a:ln>
        </p:spPr>
        <p:txBody>
          <a:bodyPr>
            <a:spAutoFit/>
          </a:bodyPr>
          <a:lstStyle/>
          <a:p>
            <a:r>
              <a:rPr kumimoji="1" lang="en-US" altLang="zh-CN">
                <a:latin typeface="Calibri" pitchFamily="34" charset="0"/>
              </a:rPr>
              <a:t>Each</a:t>
            </a:r>
            <a:r>
              <a:rPr kumimoji="1" lang="zh-CN" altLang="en-US">
                <a:latin typeface="Calibri" pitchFamily="34" charset="0"/>
              </a:rPr>
              <a:t> </a:t>
            </a:r>
            <a:r>
              <a:rPr kumimoji="1" lang="en-US" altLang="zh-CN">
                <a:latin typeface="Calibri" pitchFamily="34" charset="0"/>
              </a:rPr>
              <a:t>post/response</a:t>
            </a:r>
            <a:r>
              <a:rPr kumimoji="1" lang="zh-CN" altLang="en-US">
                <a:latin typeface="Calibri" pitchFamily="34" charset="0"/>
              </a:rPr>
              <a:t> </a:t>
            </a:r>
            <a:r>
              <a:rPr kumimoji="1" lang="en-US" altLang="zh-CN">
                <a:latin typeface="Calibri" pitchFamily="34" charset="0"/>
              </a:rPr>
              <a:t>pair</a:t>
            </a:r>
            <a:r>
              <a:rPr kumimoji="1" lang="zh-CN" altLang="en-US">
                <a:latin typeface="Calibri" pitchFamily="34" charset="0"/>
              </a:rPr>
              <a:t> </a:t>
            </a:r>
            <a:r>
              <a:rPr kumimoji="1" lang="en-US" altLang="zh-CN">
                <a:latin typeface="Calibri" pitchFamily="34" charset="0"/>
              </a:rPr>
              <a:t>is</a:t>
            </a:r>
            <a:r>
              <a:rPr kumimoji="1" lang="zh-CN" altLang="en-US">
                <a:latin typeface="Calibri" pitchFamily="34" charset="0"/>
              </a:rPr>
              <a:t> </a:t>
            </a:r>
            <a:r>
              <a:rPr kumimoji="1" lang="en-US" altLang="zh-CN">
                <a:latin typeface="Calibri" pitchFamily="34" charset="0"/>
              </a:rPr>
              <a:t>labeled</a:t>
            </a:r>
            <a:r>
              <a:rPr kumimoji="1" lang="zh-CN" altLang="en-US">
                <a:latin typeface="Calibri" pitchFamily="34" charset="0"/>
              </a:rPr>
              <a:t> </a:t>
            </a:r>
            <a:r>
              <a:rPr kumimoji="1" lang="en-US" altLang="zh-CN">
                <a:latin typeface="Calibri" pitchFamily="34" charset="0"/>
              </a:rPr>
              <a:t>with</a:t>
            </a:r>
            <a:r>
              <a:rPr kumimoji="1" lang="zh-CN" altLang="en-US">
                <a:latin typeface="Calibri" pitchFamily="34" charset="0"/>
              </a:rPr>
              <a:t> </a:t>
            </a:r>
            <a:r>
              <a:rPr kumimoji="1" lang="en-US" altLang="zh-CN">
                <a:latin typeface="Calibri" pitchFamily="34" charset="0"/>
              </a:rPr>
              <a:t>emotion</a:t>
            </a:r>
            <a:r>
              <a:rPr kumimoji="1" lang="zh-CN" altLang="en-US">
                <a:latin typeface="Calibri" pitchFamily="34" charset="0"/>
              </a:rPr>
              <a:t> </a:t>
            </a:r>
            <a:r>
              <a:rPr kumimoji="1" lang="en-US" altLang="zh-CN">
                <a:latin typeface="Calibri" pitchFamily="34" charset="0"/>
              </a:rPr>
              <a:t>to</a:t>
            </a:r>
            <a:r>
              <a:rPr kumimoji="1" lang="zh-CN" altLang="en-US">
                <a:latin typeface="Calibri" pitchFamily="34" charset="0"/>
              </a:rPr>
              <a:t> </a:t>
            </a:r>
            <a:r>
              <a:rPr kumimoji="1" lang="en-US" altLang="zh-CN">
                <a:latin typeface="Calibri" pitchFamily="34" charset="0"/>
              </a:rPr>
              <a:t>train</a:t>
            </a:r>
            <a:r>
              <a:rPr kumimoji="1" lang="zh-CN" altLang="en-US">
                <a:latin typeface="Calibri" pitchFamily="34" charset="0"/>
              </a:rPr>
              <a:t> </a:t>
            </a:r>
            <a:r>
              <a:rPr kumimoji="1" lang="en-US" altLang="zh-CN">
                <a:latin typeface="Calibri" pitchFamily="34" charset="0"/>
              </a:rPr>
              <a:t>a</a:t>
            </a:r>
            <a:r>
              <a:rPr kumimoji="1" lang="zh-CN" altLang="en-US">
                <a:latin typeface="Calibri" pitchFamily="34" charset="0"/>
              </a:rPr>
              <a:t> </a:t>
            </a:r>
            <a:r>
              <a:rPr kumimoji="1" lang="en-US" altLang="zh-CN">
                <a:latin typeface="Calibri" pitchFamily="34" charset="0"/>
              </a:rPr>
              <a:t>deep</a:t>
            </a:r>
            <a:r>
              <a:rPr kumimoji="1" lang="zh-CN" altLang="en-US">
                <a:latin typeface="Calibri" pitchFamily="34" charset="0"/>
              </a:rPr>
              <a:t> </a:t>
            </a:r>
            <a:r>
              <a:rPr kumimoji="1" lang="en-US" altLang="zh-CN">
                <a:latin typeface="Calibri" pitchFamily="34" charset="0"/>
              </a:rPr>
              <a:t>learning</a:t>
            </a:r>
            <a:r>
              <a:rPr kumimoji="1" lang="zh-CN" altLang="en-US">
                <a:latin typeface="Calibri" pitchFamily="34" charset="0"/>
              </a:rPr>
              <a:t> </a:t>
            </a:r>
            <a:r>
              <a:rPr kumimoji="1" lang="en-US" altLang="zh-CN">
                <a:latin typeface="Calibri" pitchFamily="34" charset="0"/>
              </a:rPr>
              <a:t>algorithm</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标题 1"/>
          <p:cNvSpPr>
            <a:spLocks noGrp="1"/>
          </p:cNvSpPr>
          <p:nvPr>
            <p:ph type="title"/>
          </p:nvPr>
        </p:nvSpPr>
        <p:spPr/>
        <p:txBody>
          <a:bodyPr/>
          <a:lstStyle/>
          <a:p>
            <a:pPr eaLnBrk="1" hangingPunct="1"/>
            <a:r>
              <a:rPr kumimoji="1" lang="en-US" altLang="zh-CN" b="1" smtClean="0">
                <a:solidFill>
                  <a:srgbClr val="00B050"/>
                </a:solidFill>
              </a:rPr>
              <a:t>Emotional</a:t>
            </a:r>
            <a:r>
              <a:rPr kumimoji="1" lang="zh-CN" altLang="en-US" smtClean="0">
                <a:solidFill>
                  <a:srgbClr val="00B050"/>
                </a:solidFill>
              </a:rPr>
              <a:t> </a:t>
            </a:r>
            <a:r>
              <a:rPr kumimoji="1" lang="en-US" altLang="zh-CN" smtClean="0"/>
              <a:t>Chatting</a:t>
            </a:r>
            <a:r>
              <a:rPr kumimoji="1" lang="zh-CN" altLang="en-US" smtClean="0"/>
              <a:t> </a:t>
            </a:r>
            <a:r>
              <a:rPr kumimoji="1" lang="en-US" altLang="zh-CN" smtClean="0"/>
              <a:t>Machine</a:t>
            </a:r>
          </a:p>
        </p:txBody>
      </p:sp>
      <p:sp>
        <p:nvSpPr>
          <p:cNvPr id="114690" name="内容占位符 2"/>
          <p:cNvSpPr>
            <a:spLocks noGrp="1"/>
          </p:cNvSpPr>
          <p:nvPr>
            <p:ph idx="1"/>
          </p:nvPr>
        </p:nvSpPr>
        <p:spPr>
          <a:xfrm>
            <a:off x="982663" y="1773238"/>
            <a:ext cx="11017250" cy="2605087"/>
          </a:xfrm>
        </p:spPr>
        <p:txBody>
          <a:bodyPr/>
          <a:lstStyle/>
          <a:p>
            <a:pPr eaLnBrk="1" hangingPunct="1"/>
            <a:r>
              <a:rPr kumimoji="1" lang="en-US" altLang="zh-CN" smtClean="0"/>
              <a:t>Emotion</a:t>
            </a:r>
            <a:r>
              <a:rPr kumimoji="1" lang="zh-CN" altLang="en-US" smtClean="0"/>
              <a:t> </a:t>
            </a:r>
            <a:r>
              <a:rPr kumimoji="1" lang="en-US" altLang="zh-CN" smtClean="0"/>
              <a:t>category</a:t>
            </a:r>
            <a:r>
              <a:rPr kumimoji="1" lang="zh-CN" altLang="en-US" smtClean="0"/>
              <a:t> </a:t>
            </a:r>
            <a:r>
              <a:rPr kumimoji="1" lang="en-US" altLang="zh-CN" smtClean="0"/>
              <a:t>embedding:</a:t>
            </a:r>
            <a:r>
              <a:rPr kumimoji="1" lang="zh-CN" altLang="en-US" smtClean="0"/>
              <a:t> </a:t>
            </a:r>
            <a:r>
              <a:rPr kumimoji="1" lang="en-US" altLang="zh-CN" smtClean="0"/>
              <a:t>High</a:t>
            </a:r>
            <a:r>
              <a:rPr kumimoji="1" lang="zh-CN" altLang="en-US" smtClean="0"/>
              <a:t> </a:t>
            </a:r>
            <a:r>
              <a:rPr kumimoji="1" lang="en-US" altLang="zh-CN" smtClean="0"/>
              <a:t>level</a:t>
            </a:r>
            <a:r>
              <a:rPr kumimoji="1" lang="zh-CN" altLang="en-US" smtClean="0"/>
              <a:t> </a:t>
            </a:r>
            <a:r>
              <a:rPr kumimoji="1" lang="en-US" altLang="zh-CN" smtClean="0"/>
              <a:t>abstraction</a:t>
            </a:r>
            <a:r>
              <a:rPr kumimoji="1" lang="zh-CN" altLang="en-US" smtClean="0"/>
              <a:t> </a:t>
            </a:r>
            <a:r>
              <a:rPr kumimoji="1" lang="en-US" altLang="zh-CN" smtClean="0"/>
              <a:t>of</a:t>
            </a:r>
            <a:r>
              <a:rPr kumimoji="1" lang="zh-CN" altLang="en-US" smtClean="0"/>
              <a:t> </a:t>
            </a:r>
            <a:r>
              <a:rPr kumimoji="1" lang="en-US" altLang="zh-CN" smtClean="0"/>
              <a:t>emotions</a:t>
            </a:r>
          </a:p>
          <a:p>
            <a:pPr eaLnBrk="1" hangingPunct="1"/>
            <a:r>
              <a:rPr kumimoji="1" lang="en-US" altLang="zh-CN" smtClean="0"/>
              <a:t>Emotion</a:t>
            </a:r>
            <a:r>
              <a:rPr kumimoji="1" lang="zh-CN" altLang="en-US" smtClean="0"/>
              <a:t> </a:t>
            </a:r>
            <a:r>
              <a:rPr kumimoji="1" lang="en-US" altLang="zh-CN" smtClean="0"/>
              <a:t>internal</a:t>
            </a:r>
            <a:r>
              <a:rPr kumimoji="1" lang="zh-CN" altLang="en-US" smtClean="0"/>
              <a:t> </a:t>
            </a:r>
            <a:r>
              <a:rPr kumimoji="1" lang="en-US" altLang="zh-CN" smtClean="0"/>
              <a:t>state:</a:t>
            </a:r>
            <a:r>
              <a:rPr kumimoji="1" lang="zh-CN" altLang="en-US" smtClean="0"/>
              <a:t> </a:t>
            </a:r>
            <a:r>
              <a:rPr kumimoji="1" lang="en-US" altLang="zh-CN" smtClean="0"/>
              <a:t>Capturing</a:t>
            </a:r>
            <a:r>
              <a:rPr kumimoji="1" lang="zh-CN" altLang="en-US" smtClean="0"/>
              <a:t> </a:t>
            </a:r>
            <a:r>
              <a:rPr kumimoji="1" lang="en-US" altLang="zh-CN" smtClean="0"/>
              <a:t>the</a:t>
            </a:r>
            <a:r>
              <a:rPr kumimoji="1" lang="zh-CN" altLang="en-US" smtClean="0"/>
              <a:t> </a:t>
            </a:r>
            <a:r>
              <a:rPr kumimoji="1" lang="en-US" altLang="zh-CN" smtClean="0"/>
              <a:t>change</a:t>
            </a:r>
            <a:r>
              <a:rPr kumimoji="1" lang="zh-CN" altLang="en-US" smtClean="0"/>
              <a:t> </a:t>
            </a:r>
            <a:r>
              <a:rPr kumimoji="1" lang="en-US" altLang="zh-CN" smtClean="0"/>
              <a:t>of</a:t>
            </a:r>
            <a:r>
              <a:rPr kumimoji="1" lang="zh-CN" altLang="en-US" smtClean="0"/>
              <a:t> </a:t>
            </a:r>
            <a:r>
              <a:rPr kumimoji="1" lang="en-US" altLang="zh-CN" smtClean="0"/>
              <a:t>emotion</a:t>
            </a:r>
            <a:r>
              <a:rPr kumimoji="1" lang="zh-CN" altLang="en-US" smtClean="0"/>
              <a:t> </a:t>
            </a:r>
            <a:r>
              <a:rPr kumimoji="1" lang="en-US" altLang="zh-CN" smtClean="0"/>
              <a:t>state</a:t>
            </a:r>
            <a:r>
              <a:rPr kumimoji="1" lang="zh-CN" altLang="en-US" smtClean="0"/>
              <a:t> </a:t>
            </a:r>
            <a:r>
              <a:rPr kumimoji="1" lang="en-US" altLang="zh-CN" smtClean="0"/>
              <a:t>during</a:t>
            </a:r>
            <a:r>
              <a:rPr kumimoji="1" lang="zh-CN" altLang="en-US" smtClean="0"/>
              <a:t> </a:t>
            </a:r>
            <a:r>
              <a:rPr kumimoji="1" lang="en-US" altLang="zh-CN" smtClean="0"/>
              <a:t>decoding</a:t>
            </a:r>
            <a:r>
              <a:rPr kumimoji="1" lang="zh-CN" altLang="en-US" smtClean="0"/>
              <a:t> </a:t>
            </a:r>
            <a:endParaRPr kumimoji="1" lang="en-US" altLang="zh-CN" smtClean="0"/>
          </a:p>
          <a:p>
            <a:pPr eaLnBrk="1" hangingPunct="1"/>
            <a:r>
              <a:rPr kumimoji="1" lang="en-US" altLang="zh-CN" smtClean="0"/>
              <a:t>Emotion</a:t>
            </a:r>
            <a:r>
              <a:rPr kumimoji="1" lang="zh-CN" altLang="en-US" smtClean="0"/>
              <a:t> </a:t>
            </a:r>
            <a:r>
              <a:rPr kumimoji="1" lang="en-US" altLang="zh-CN" smtClean="0"/>
              <a:t>external</a:t>
            </a:r>
            <a:r>
              <a:rPr kumimoji="1" lang="zh-CN" altLang="en-US" smtClean="0"/>
              <a:t> </a:t>
            </a:r>
            <a:r>
              <a:rPr kumimoji="1" lang="en-US" altLang="zh-CN" smtClean="0"/>
              <a:t>memory:</a:t>
            </a:r>
            <a:r>
              <a:rPr kumimoji="1" lang="zh-CN" altLang="en-US" smtClean="0"/>
              <a:t> </a:t>
            </a:r>
            <a:r>
              <a:rPr kumimoji="1" lang="en-US" altLang="zh-CN" smtClean="0"/>
              <a:t>Treating</a:t>
            </a:r>
            <a:r>
              <a:rPr kumimoji="1" lang="zh-CN" altLang="en-US" smtClean="0"/>
              <a:t> </a:t>
            </a:r>
            <a:r>
              <a:rPr kumimoji="1" lang="en-US" altLang="zh-CN" smtClean="0"/>
              <a:t>emotion/generic</a:t>
            </a:r>
            <a:r>
              <a:rPr kumimoji="1" lang="zh-CN" altLang="en-US" smtClean="0"/>
              <a:t> </a:t>
            </a:r>
            <a:r>
              <a:rPr kumimoji="1" lang="en-US" altLang="zh-CN" smtClean="0"/>
              <a:t>words</a:t>
            </a:r>
            <a:r>
              <a:rPr kumimoji="1" lang="zh-CN" altLang="en-US" smtClean="0"/>
              <a:t> </a:t>
            </a:r>
            <a:r>
              <a:rPr kumimoji="1" lang="en-US" altLang="zh-CN" smtClean="0"/>
              <a:t>differentially</a:t>
            </a:r>
          </a:p>
        </p:txBody>
      </p:sp>
      <p:pic>
        <p:nvPicPr>
          <p:cNvPr id="114691" name="图片 3"/>
          <p:cNvPicPr>
            <a:picLocks noChangeAspect="1"/>
          </p:cNvPicPr>
          <p:nvPr/>
        </p:nvPicPr>
        <p:blipFill>
          <a:blip r:embed="rId2"/>
          <a:srcRect/>
          <a:stretch>
            <a:fillRect/>
          </a:stretch>
        </p:blipFill>
        <p:spPr bwMode="auto">
          <a:xfrm>
            <a:off x="2495550" y="3632200"/>
            <a:ext cx="7580313" cy="3252788"/>
          </a:xfrm>
          <a:prstGeom prst="rect">
            <a:avLst/>
          </a:prstGeom>
          <a:noFill/>
          <a:ln w="9525">
            <a:noFill/>
            <a:miter lim="800000"/>
            <a:headEnd/>
            <a:tailEnd/>
          </a:ln>
        </p:spPr>
      </p:pic>
      <p:sp>
        <p:nvSpPr>
          <p:cNvPr id="3" name="日期占位符 2"/>
          <p:cNvSpPr>
            <a:spLocks noGrp="1"/>
          </p:cNvSpPr>
          <p:nvPr>
            <p:ph type="dt" sz="quarter" idx="10"/>
          </p:nvPr>
        </p:nvSpPr>
        <p:spPr/>
        <p:txBody>
          <a:bodyPr/>
          <a:lstStyle/>
          <a:p>
            <a:pPr>
              <a:defRPr/>
            </a:pPr>
            <a:fld id="{D83FC9CF-D018-6445-954A-A3CE9FCF5336}" type="datetime1">
              <a:rPr lang="zh-CN" altLang="en-US"/>
              <a:pPr>
                <a:defRPr/>
              </a:pPr>
              <a:t>2017/11/4</a:t>
            </a:fld>
            <a:endParaRPr lang="zh-CN" altLang="en-US"/>
          </a:p>
        </p:txBody>
      </p:sp>
      <p:sp>
        <p:nvSpPr>
          <p:cNvPr id="6" name="幻灯片编号占位符 5"/>
          <p:cNvSpPr>
            <a:spLocks noGrp="1"/>
          </p:cNvSpPr>
          <p:nvPr>
            <p:ph type="sldNum" sz="quarter" idx="12"/>
          </p:nvPr>
        </p:nvSpPr>
        <p:spPr/>
        <p:txBody>
          <a:bodyPr/>
          <a:lstStyle/>
          <a:p>
            <a:pPr>
              <a:defRPr/>
            </a:pPr>
            <a:fld id="{5EAB1202-1B0A-4C41-BA73-ED788792481F}" type="slidenum">
              <a:rPr lang="zh-CN" altLang="en-US"/>
              <a:pPr>
                <a:defRPr/>
              </a:pPr>
              <a:t>58</a:t>
            </a:fld>
            <a:endParaRPr lang="zh-CN" altLang="en-US"/>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标题 1"/>
          <p:cNvSpPr>
            <a:spLocks noGrp="1"/>
          </p:cNvSpPr>
          <p:nvPr>
            <p:ph type="title"/>
          </p:nvPr>
        </p:nvSpPr>
        <p:spPr/>
        <p:txBody>
          <a:bodyPr/>
          <a:lstStyle/>
          <a:p>
            <a:pPr eaLnBrk="1" hangingPunct="1"/>
            <a:r>
              <a:rPr kumimoji="1" lang="en-US" altLang="zh-CN" b="1" smtClean="0">
                <a:solidFill>
                  <a:srgbClr val="00B050"/>
                </a:solidFill>
              </a:rPr>
              <a:t>Emotional</a:t>
            </a:r>
            <a:r>
              <a:rPr kumimoji="1" lang="zh-CN" altLang="en-US" smtClean="0">
                <a:solidFill>
                  <a:srgbClr val="00B050"/>
                </a:solidFill>
              </a:rPr>
              <a:t> </a:t>
            </a:r>
            <a:r>
              <a:rPr kumimoji="1" lang="en-US" altLang="zh-CN" smtClean="0"/>
              <a:t>Chatting</a:t>
            </a:r>
            <a:r>
              <a:rPr kumimoji="1" lang="zh-CN" altLang="en-US" smtClean="0"/>
              <a:t> </a:t>
            </a:r>
            <a:r>
              <a:rPr kumimoji="1" lang="en-US" altLang="zh-CN" smtClean="0"/>
              <a:t>Machine~~Examples</a:t>
            </a:r>
            <a:endParaRPr kumimoji="1" lang="zh-CN" altLang="en-US" smtClean="0"/>
          </a:p>
        </p:txBody>
      </p:sp>
      <p:graphicFrame>
        <p:nvGraphicFramePr>
          <p:cNvPr id="4" name="表格 3"/>
          <p:cNvGraphicFramePr>
            <a:graphicFrameLocks noGrp="1"/>
          </p:cNvGraphicFramePr>
          <p:nvPr/>
        </p:nvGraphicFramePr>
        <p:xfrm>
          <a:off x="192088" y="1824038"/>
          <a:ext cx="5200650" cy="1965325"/>
        </p:xfrm>
        <a:graphic>
          <a:graphicData uri="http://schemas.openxmlformats.org/drawingml/2006/table">
            <a:tbl>
              <a:tblPr>
                <a:tableStyleId>{5C22544A-7EE6-4342-B048-85BDC9FD1C3A}</a:tableStyleId>
              </a:tblPr>
              <a:tblGrid>
                <a:gridCol w="1141487"/>
                <a:gridCol w="4058629"/>
              </a:tblGrid>
              <a:tr h="190500">
                <a:tc>
                  <a:txBody>
                    <a:bodyPr/>
                    <a:lstStyle/>
                    <a:p>
                      <a:pPr algn="l" fontAlgn="b"/>
                      <a:r>
                        <a:rPr lang="zh-CN" altLang="en-US" sz="1800" u="none" strike="noStrike" dirty="0">
                          <a:effectLst/>
                        </a:rPr>
                        <a:t>情绪</a:t>
                      </a:r>
                      <a:endParaRPr lang="zh-CN" altLang="en-US" sz="1800" b="0" i="0" u="none" strike="noStrike" dirty="0">
                        <a:solidFill>
                          <a:srgbClr val="000000"/>
                        </a:solidFill>
                        <a:effectLst/>
                        <a:latin typeface="宋体" charset="-122"/>
                      </a:endParaRPr>
                    </a:p>
                  </a:txBody>
                  <a:tcPr marL="6350" marR="6350" marT="6350" marB="0" anchor="b"/>
                </a:tc>
                <a:tc>
                  <a:txBody>
                    <a:bodyPr/>
                    <a:lstStyle/>
                    <a:p>
                      <a:pPr algn="l" fontAlgn="b"/>
                      <a:r>
                        <a:rPr lang="en-US" altLang="zh-CN" sz="1800" u="none" strike="noStrike" dirty="0">
                          <a:effectLst/>
                        </a:rPr>
                        <a:t>post:</a:t>
                      </a:r>
                      <a:r>
                        <a:rPr lang="zh-CN" altLang="en-US" sz="1800" u="none" strike="noStrike" dirty="0">
                          <a:effectLst/>
                        </a:rPr>
                        <a:t>早上的天气不错啊！哈哈哈哈哈哈</a:t>
                      </a:r>
                      <a:endParaRPr lang="zh-CN" altLang="en-US" sz="1800" b="0" i="0" u="none" strike="noStrike" dirty="0">
                        <a:solidFill>
                          <a:srgbClr val="000000"/>
                        </a:solidFill>
                        <a:effectLst/>
                        <a:latin typeface="宋体" charset="-122"/>
                      </a:endParaRPr>
                    </a:p>
                  </a:txBody>
                  <a:tcPr marL="6350" marR="6350" marT="6350" marB="0" anchor="b"/>
                </a:tc>
              </a:tr>
              <a:tr h="190500">
                <a:tc>
                  <a:txBody>
                    <a:bodyPr/>
                    <a:lstStyle/>
                    <a:p>
                      <a:pPr algn="l" fontAlgn="b"/>
                      <a:r>
                        <a:rPr lang="en-US" altLang="zh-CN" sz="1800" b="0" i="0" u="none" strike="noStrike" dirty="0" smtClean="0">
                          <a:solidFill>
                            <a:schemeClr val="dk1"/>
                          </a:solidFill>
                          <a:effectLst/>
                          <a:latin typeface="+mn-lt"/>
                        </a:rPr>
                        <a:t>other</a:t>
                      </a:r>
                      <a:endParaRPr lang="zh-CN" altLang="en-US" sz="1800" b="0" i="0" u="none" strike="noStrike" dirty="0">
                        <a:solidFill>
                          <a:srgbClr val="000000"/>
                        </a:solidFill>
                        <a:effectLst/>
                        <a:latin typeface="宋体" charset="-122"/>
                      </a:endParaRPr>
                    </a:p>
                  </a:txBody>
                  <a:tcPr marL="6350" marR="6350" marT="6350" marB="0" anchor="b"/>
                </a:tc>
                <a:tc>
                  <a:txBody>
                    <a:bodyPr/>
                    <a:lstStyle/>
                    <a:p>
                      <a:pPr algn="l" fontAlgn="b"/>
                      <a:r>
                        <a:rPr lang="zh-CN" altLang="en-US" sz="1800" u="none" strike="noStrike" dirty="0">
                          <a:effectLst/>
                        </a:rPr>
                        <a:t>今天是个好天气。</a:t>
                      </a:r>
                      <a:endParaRPr lang="zh-CN" altLang="en-US" sz="1800" b="0" i="0" u="none" strike="noStrike" dirty="0">
                        <a:solidFill>
                          <a:srgbClr val="000000"/>
                        </a:solidFill>
                        <a:effectLst/>
                        <a:latin typeface="宋体" charset="-122"/>
                      </a:endParaRPr>
                    </a:p>
                  </a:txBody>
                  <a:tcPr marL="6350" marR="6350" marT="6350" marB="0" anchor="b"/>
                </a:tc>
              </a:tr>
              <a:tr h="190500">
                <a:tc>
                  <a:txBody>
                    <a:bodyPr/>
                    <a:lstStyle/>
                    <a:p>
                      <a:pPr algn="l" fontAlgn="b"/>
                      <a:r>
                        <a:rPr lang="zh-CN" altLang="en-US" sz="1800" u="none" strike="noStrike" dirty="0">
                          <a:effectLst/>
                        </a:rPr>
                        <a:t>喜欢</a:t>
                      </a:r>
                      <a:endParaRPr lang="zh-CN" altLang="en-US" sz="1800" b="0" i="0" u="none" strike="noStrike" dirty="0">
                        <a:solidFill>
                          <a:srgbClr val="000000"/>
                        </a:solidFill>
                        <a:effectLst/>
                        <a:latin typeface="宋体" charset="-122"/>
                      </a:endParaRPr>
                    </a:p>
                  </a:txBody>
                  <a:tcPr marL="6350" marR="6350" marT="6350" marB="0" anchor="b"/>
                </a:tc>
                <a:tc>
                  <a:txBody>
                    <a:bodyPr/>
                    <a:lstStyle/>
                    <a:p>
                      <a:pPr algn="l" fontAlgn="b"/>
                      <a:r>
                        <a:rPr lang="zh-CN" altLang="en-US" sz="1800" u="none" strike="noStrike" dirty="0">
                          <a:effectLst/>
                        </a:rPr>
                        <a:t>今天的天气不错啊！</a:t>
                      </a:r>
                      <a:endParaRPr lang="zh-CN" altLang="en-US" sz="1800" b="0" i="0" u="none" strike="noStrike" dirty="0">
                        <a:solidFill>
                          <a:srgbClr val="000000"/>
                        </a:solidFill>
                        <a:effectLst/>
                        <a:latin typeface="宋体" charset="-122"/>
                      </a:endParaRPr>
                    </a:p>
                  </a:txBody>
                  <a:tcPr marL="6350" marR="6350" marT="6350" marB="0" anchor="b"/>
                </a:tc>
              </a:tr>
              <a:tr h="190500">
                <a:tc>
                  <a:txBody>
                    <a:bodyPr/>
                    <a:lstStyle/>
                    <a:p>
                      <a:pPr algn="l" fontAlgn="b"/>
                      <a:r>
                        <a:rPr lang="zh-CN" altLang="en-US" sz="1800" b="1" u="none" strike="noStrike" dirty="0">
                          <a:solidFill>
                            <a:srgbClr val="00B050"/>
                          </a:solidFill>
                          <a:effectLst/>
                        </a:rPr>
                        <a:t>悲伤</a:t>
                      </a:r>
                      <a:endParaRPr lang="zh-CN" altLang="en-US" sz="1800" b="1" i="0" u="none" strike="noStrike" dirty="0">
                        <a:solidFill>
                          <a:srgbClr val="00B050"/>
                        </a:solidFill>
                        <a:effectLst/>
                        <a:latin typeface="宋体" charset="-122"/>
                      </a:endParaRPr>
                    </a:p>
                  </a:txBody>
                  <a:tcPr marL="6350" marR="6350" marT="6350" marB="0" anchor="b"/>
                </a:tc>
                <a:tc>
                  <a:txBody>
                    <a:bodyPr/>
                    <a:lstStyle/>
                    <a:p>
                      <a:pPr algn="l" fontAlgn="b"/>
                      <a:r>
                        <a:rPr lang="zh-CN" altLang="en-US" sz="1800" b="1" u="none" strike="noStrike" dirty="0">
                          <a:solidFill>
                            <a:srgbClr val="00B050"/>
                          </a:solidFill>
                          <a:effectLst/>
                        </a:rPr>
                        <a:t>天气好，心情不好。</a:t>
                      </a:r>
                      <a:endParaRPr lang="zh-CN" altLang="en-US" sz="1800" b="1" i="0" u="none" strike="noStrike" dirty="0">
                        <a:solidFill>
                          <a:srgbClr val="00B050"/>
                        </a:solidFill>
                        <a:effectLst/>
                        <a:latin typeface="宋体" charset="-122"/>
                      </a:endParaRPr>
                    </a:p>
                  </a:txBody>
                  <a:tcPr marL="6350" marR="6350" marT="6350" marB="0" anchor="b"/>
                </a:tc>
              </a:tr>
              <a:tr h="190500">
                <a:tc>
                  <a:txBody>
                    <a:bodyPr/>
                    <a:lstStyle/>
                    <a:p>
                      <a:pPr algn="l" fontAlgn="b"/>
                      <a:r>
                        <a:rPr lang="zh-CN" altLang="en-US" sz="1800" u="none" strike="noStrike">
                          <a:effectLst/>
                        </a:rPr>
                        <a:t>厌恶</a:t>
                      </a:r>
                      <a:endParaRPr lang="zh-CN" altLang="en-US" sz="1800" b="0" i="0" u="none" strike="noStrike">
                        <a:solidFill>
                          <a:srgbClr val="000000"/>
                        </a:solidFill>
                        <a:effectLst/>
                        <a:latin typeface="宋体" charset="-122"/>
                      </a:endParaRPr>
                    </a:p>
                  </a:txBody>
                  <a:tcPr marL="6350" marR="6350" marT="6350" marB="0" anchor="b"/>
                </a:tc>
                <a:tc>
                  <a:txBody>
                    <a:bodyPr/>
                    <a:lstStyle/>
                    <a:p>
                      <a:pPr algn="l" fontAlgn="b"/>
                      <a:r>
                        <a:rPr lang="zh-CN" altLang="en-US" sz="1800" u="none" strike="noStrike" dirty="0">
                          <a:effectLst/>
                        </a:rPr>
                        <a:t>这是哪里啊？求解释</a:t>
                      </a:r>
                      <a:endParaRPr lang="zh-CN" altLang="en-US" sz="1800" b="0" i="0" u="none" strike="noStrike" dirty="0">
                        <a:solidFill>
                          <a:srgbClr val="000000"/>
                        </a:solidFill>
                        <a:effectLst/>
                        <a:latin typeface="宋体" charset="-122"/>
                      </a:endParaRPr>
                    </a:p>
                  </a:txBody>
                  <a:tcPr marL="6350" marR="6350" marT="6350" marB="0" anchor="b"/>
                </a:tc>
              </a:tr>
              <a:tr h="190500">
                <a:tc>
                  <a:txBody>
                    <a:bodyPr/>
                    <a:lstStyle/>
                    <a:p>
                      <a:pPr algn="l" fontAlgn="b"/>
                      <a:r>
                        <a:rPr lang="zh-CN" altLang="en-US" sz="1800" u="none" strike="noStrike">
                          <a:effectLst/>
                        </a:rPr>
                        <a:t>愤怒</a:t>
                      </a:r>
                      <a:endParaRPr lang="zh-CN" altLang="en-US" sz="1800" b="0" i="0" u="none" strike="noStrike">
                        <a:solidFill>
                          <a:srgbClr val="000000"/>
                        </a:solidFill>
                        <a:effectLst/>
                        <a:latin typeface="宋体" charset="-122"/>
                      </a:endParaRPr>
                    </a:p>
                  </a:txBody>
                  <a:tcPr marL="6350" marR="6350" marT="6350" marB="0" anchor="b"/>
                </a:tc>
                <a:tc>
                  <a:txBody>
                    <a:bodyPr/>
                    <a:lstStyle/>
                    <a:p>
                      <a:pPr algn="l" fontAlgn="b"/>
                      <a:r>
                        <a:rPr lang="zh-CN" altLang="en-US" sz="1800" u="none" strike="noStrike">
                          <a:effectLst/>
                        </a:rPr>
                        <a:t>怎么了？什么情况？</a:t>
                      </a:r>
                      <a:endParaRPr lang="zh-CN" altLang="en-US" sz="1800" b="0" i="0" u="none" strike="noStrike">
                        <a:solidFill>
                          <a:srgbClr val="000000"/>
                        </a:solidFill>
                        <a:effectLst/>
                        <a:latin typeface="宋体" charset="-122"/>
                      </a:endParaRPr>
                    </a:p>
                  </a:txBody>
                  <a:tcPr marL="6350" marR="6350" marT="6350" marB="0" anchor="b"/>
                </a:tc>
              </a:tr>
              <a:tr h="190500">
                <a:tc>
                  <a:txBody>
                    <a:bodyPr/>
                    <a:lstStyle/>
                    <a:p>
                      <a:pPr algn="l" fontAlgn="b"/>
                      <a:r>
                        <a:rPr lang="zh-CN" altLang="en-US" sz="1800" u="none" strike="noStrike">
                          <a:effectLst/>
                        </a:rPr>
                        <a:t>快乐</a:t>
                      </a:r>
                      <a:endParaRPr lang="zh-CN" altLang="en-US" sz="1800" b="0" i="0" u="none" strike="noStrike">
                        <a:solidFill>
                          <a:srgbClr val="000000"/>
                        </a:solidFill>
                        <a:effectLst/>
                        <a:latin typeface="宋体" charset="-122"/>
                      </a:endParaRPr>
                    </a:p>
                  </a:txBody>
                  <a:tcPr marL="6350" marR="6350" marT="6350" marB="0" anchor="b"/>
                </a:tc>
                <a:tc>
                  <a:txBody>
                    <a:bodyPr/>
                    <a:lstStyle/>
                    <a:p>
                      <a:pPr algn="l" fontAlgn="b"/>
                      <a:r>
                        <a:rPr lang="zh-CN" altLang="en-US" sz="1800" u="none" strike="noStrike" dirty="0">
                          <a:effectLst/>
                        </a:rPr>
                        <a:t>今天的天气真好啊！</a:t>
                      </a:r>
                      <a:endParaRPr lang="zh-CN" altLang="en-US" sz="1800" b="0" i="0" u="none" strike="noStrike" dirty="0">
                        <a:solidFill>
                          <a:srgbClr val="000000"/>
                        </a:solidFill>
                        <a:effectLst/>
                        <a:latin typeface="宋体" charset="-122"/>
                      </a:endParaRPr>
                    </a:p>
                  </a:txBody>
                  <a:tcPr marL="6350" marR="6350" marT="6350" marB="0" anchor="b"/>
                </a:tc>
              </a:tr>
            </a:tbl>
          </a:graphicData>
        </a:graphic>
      </p:graphicFrame>
      <p:graphicFrame>
        <p:nvGraphicFramePr>
          <p:cNvPr id="5" name="表格 4"/>
          <p:cNvGraphicFramePr>
            <a:graphicFrameLocks noGrp="1"/>
          </p:cNvGraphicFramePr>
          <p:nvPr/>
        </p:nvGraphicFramePr>
        <p:xfrm>
          <a:off x="5664200" y="1700213"/>
          <a:ext cx="5938838" cy="1965325"/>
        </p:xfrm>
        <a:graphic>
          <a:graphicData uri="http://schemas.openxmlformats.org/drawingml/2006/table">
            <a:tbl>
              <a:tblPr>
                <a:tableStyleId>{5C22544A-7EE6-4342-B048-85BDC9FD1C3A}</a:tableStyleId>
              </a:tblPr>
              <a:tblGrid>
                <a:gridCol w="1311002"/>
                <a:gridCol w="4627066"/>
              </a:tblGrid>
              <a:tr h="190500">
                <a:tc>
                  <a:txBody>
                    <a:bodyPr/>
                    <a:lstStyle/>
                    <a:p>
                      <a:pPr algn="l" fontAlgn="b"/>
                      <a:r>
                        <a:rPr lang="zh-CN" altLang="en-US" sz="1800" u="none" strike="noStrike" dirty="0">
                          <a:effectLst/>
                        </a:rPr>
                        <a:t>情绪</a:t>
                      </a:r>
                      <a:endParaRPr lang="zh-CN" altLang="en-US" sz="1800" b="0" i="0" u="none" strike="noStrike" dirty="0">
                        <a:solidFill>
                          <a:srgbClr val="000000"/>
                        </a:solidFill>
                        <a:effectLst/>
                        <a:latin typeface="宋体" charset="-122"/>
                      </a:endParaRPr>
                    </a:p>
                  </a:txBody>
                  <a:tcPr marL="6350" marR="6350" marT="6350" marB="0" anchor="b"/>
                </a:tc>
                <a:tc>
                  <a:txBody>
                    <a:bodyPr/>
                    <a:lstStyle/>
                    <a:p>
                      <a:pPr algn="l" fontAlgn="b"/>
                      <a:r>
                        <a:rPr lang="en-US" altLang="zh-CN" sz="1800" u="none" strike="noStrike">
                          <a:effectLst/>
                        </a:rPr>
                        <a:t>post:</a:t>
                      </a:r>
                      <a:r>
                        <a:rPr lang="zh-CN" altLang="en-US" sz="1800" u="none" strike="noStrike">
                          <a:effectLst/>
                        </a:rPr>
                        <a:t>送一个这样的蛋糕，给你美丽的闺蜜吧！</a:t>
                      </a:r>
                      <a:endParaRPr lang="zh-CN" altLang="en-US" sz="1800" b="0" i="0" u="none" strike="noStrike">
                        <a:solidFill>
                          <a:srgbClr val="000000"/>
                        </a:solidFill>
                        <a:effectLst/>
                        <a:latin typeface="宋体" charset="-122"/>
                      </a:endParaRPr>
                    </a:p>
                  </a:txBody>
                  <a:tcPr marL="6350" marR="6350" marT="6350" marB="0" anchor="b"/>
                </a:tc>
              </a:tr>
              <a:tr h="190500">
                <a:tc>
                  <a:txBody>
                    <a:bodyPr/>
                    <a:lstStyle/>
                    <a:p>
                      <a:pPr algn="l" fontAlgn="b"/>
                      <a:r>
                        <a:rPr lang="en-US" altLang="zh-CN" sz="1800" b="0" i="0" u="none" strike="noStrike" dirty="0" smtClean="0">
                          <a:solidFill>
                            <a:schemeClr val="dk1"/>
                          </a:solidFill>
                          <a:effectLst/>
                          <a:latin typeface="+mn-lt"/>
                        </a:rPr>
                        <a:t>other</a:t>
                      </a:r>
                      <a:endParaRPr lang="zh-CN" altLang="en-US" sz="1800" b="0" i="0" u="none" strike="noStrike" dirty="0">
                        <a:solidFill>
                          <a:srgbClr val="000000"/>
                        </a:solidFill>
                        <a:effectLst/>
                        <a:latin typeface="宋体" charset="-122"/>
                      </a:endParaRPr>
                    </a:p>
                  </a:txBody>
                  <a:tcPr marL="6350" marR="6350" marT="6350" marB="0" anchor="b"/>
                </a:tc>
                <a:tc>
                  <a:txBody>
                    <a:bodyPr/>
                    <a:lstStyle/>
                    <a:p>
                      <a:pPr algn="l" fontAlgn="b"/>
                      <a:r>
                        <a:rPr lang="zh-CN" altLang="en-US" sz="1800" u="none" strike="noStrike" dirty="0">
                          <a:effectLst/>
                        </a:rPr>
                        <a:t>这是蛋糕蛋糕吗？</a:t>
                      </a:r>
                      <a:endParaRPr lang="zh-CN" altLang="en-US" sz="1800" b="0" i="0" u="none" strike="noStrike" dirty="0">
                        <a:solidFill>
                          <a:srgbClr val="000000"/>
                        </a:solidFill>
                        <a:effectLst/>
                        <a:latin typeface="宋体" charset="-122"/>
                      </a:endParaRPr>
                    </a:p>
                  </a:txBody>
                  <a:tcPr marL="6350" marR="6350" marT="6350" marB="0" anchor="b"/>
                </a:tc>
              </a:tr>
              <a:tr h="190500">
                <a:tc>
                  <a:txBody>
                    <a:bodyPr/>
                    <a:lstStyle/>
                    <a:p>
                      <a:pPr algn="l" fontAlgn="b"/>
                      <a:r>
                        <a:rPr lang="zh-CN" altLang="en-US" sz="1800" u="none" strike="noStrike" dirty="0">
                          <a:effectLst/>
                        </a:rPr>
                        <a:t>喜欢</a:t>
                      </a:r>
                      <a:endParaRPr lang="zh-CN" altLang="en-US" sz="1800" b="0" i="0" u="none" strike="noStrike" dirty="0">
                        <a:solidFill>
                          <a:srgbClr val="000000"/>
                        </a:solidFill>
                        <a:effectLst/>
                        <a:latin typeface="宋体" charset="-122"/>
                      </a:endParaRPr>
                    </a:p>
                  </a:txBody>
                  <a:tcPr marL="6350" marR="6350" marT="6350" marB="0" anchor="b"/>
                </a:tc>
                <a:tc>
                  <a:txBody>
                    <a:bodyPr/>
                    <a:lstStyle/>
                    <a:p>
                      <a:pPr algn="l" fontAlgn="b"/>
                      <a:r>
                        <a:rPr lang="zh-CN" altLang="en-US" sz="1800" u="none" strike="noStrike">
                          <a:effectLst/>
                        </a:rPr>
                        <a:t>好漂亮的蛋糕啊！</a:t>
                      </a:r>
                      <a:endParaRPr lang="zh-CN" altLang="en-US" sz="1800" b="0" i="0" u="none" strike="noStrike">
                        <a:solidFill>
                          <a:srgbClr val="000000"/>
                        </a:solidFill>
                        <a:effectLst/>
                        <a:latin typeface="宋体" charset="-122"/>
                      </a:endParaRPr>
                    </a:p>
                  </a:txBody>
                  <a:tcPr marL="6350" marR="6350" marT="6350" marB="0" anchor="b"/>
                </a:tc>
              </a:tr>
              <a:tr h="190500">
                <a:tc>
                  <a:txBody>
                    <a:bodyPr/>
                    <a:lstStyle/>
                    <a:p>
                      <a:pPr algn="l" fontAlgn="b"/>
                      <a:r>
                        <a:rPr lang="zh-CN" altLang="en-US" sz="1800" b="1" u="none" strike="noStrike" dirty="0">
                          <a:solidFill>
                            <a:srgbClr val="00B050"/>
                          </a:solidFill>
                          <a:effectLst/>
                        </a:rPr>
                        <a:t>悲伤</a:t>
                      </a:r>
                      <a:endParaRPr lang="zh-CN" altLang="en-US" sz="1800" b="1" i="0" u="none" strike="noStrike" dirty="0">
                        <a:solidFill>
                          <a:srgbClr val="00B050"/>
                        </a:solidFill>
                        <a:effectLst/>
                        <a:latin typeface="宋体" charset="-122"/>
                      </a:endParaRPr>
                    </a:p>
                  </a:txBody>
                  <a:tcPr marL="6350" marR="6350" marT="6350" marB="0" anchor="b"/>
                </a:tc>
                <a:tc>
                  <a:txBody>
                    <a:bodyPr/>
                    <a:lstStyle/>
                    <a:p>
                      <a:pPr algn="l" fontAlgn="b"/>
                      <a:r>
                        <a:rPr lang="zh-CN" altLang="en-US" sz="1800" b="1" u="none" strike="noStrike" dirty="0">
                          <a:solidFill>
                            <a:srgbClr val="00B050"/>
                          </a:solidFill>
                          <a:effectLst/>
                        </a:rPr>
                        <a:t>为什么我觉得很恶心</a:t>
                      </a:r>
                      <a:endParaRPr lang="zh-CN" altLang="en-US" sz="1800" b="1" i="0" u="none" strike="noStrike" dirty="0">
                        <a:solidFill>
                          <a:srgbClr val="00B050"/>
                        </a:solidFill>
                        <a:effectLst/>
                        <a:latin typeface="宋体" charset="-122"/>
                      </a:endParaRPr>
                    </a:p>
                  </a:txBody>
                  <a:tcPr marL="6350" marR="6350" marT="6350" marB="0" anchor="b"/>
                </a:tc>
              </a:tr>
              <a:tr h="190500">
                <a:tc>
                  <a:txBody>
                    <a:bodyPr/>
                    <a:lstStyle/>
                    <a:p>
                      <a:pPr algn="l" fontAlgn="b"/>
                      <a:r>
                        <a:rPr lang="zh-CN" altLang="en-US" sz="1800" b="1" u="none" strike="noStrike" dirty="0">
                          <a:solidFill>
                            <a:srgbClr val="00B050"/>
                          </a:solidFill>
                          <a:effectLst/>
                        </a:rPr>
                        <a:t>厌恶</a:t>
                      </a:r>
                      <a:endParaRPr lang="zh-CN" altLang="en-US" sz="1800" b="1" i="0" u="none" strike="noStrike" dirty="0">
                        <a:solidFill>
                          <a:srgbClr val="00B050"/>
                        </a:solidFill>
                        <a:effectLst/>
                        <a:latin typeface="宋体" charset="-122"/>
                      </a:endParaRPr>
                    </a:p>
                  </a:txBody>
                  <a:tcPr marL="6350" marR="6350" marT="6350" marB="0" anchor="b"/>
                </a:tc>
                <a:tc>
                  <a:txBody>
                    <a:bodyPr/>
                    <a:lstStyle/>
                    <a:p>
                      <a:pPr algn="l" fontAlgn="b"/>
                      <a:r>
                        <a:rPr lang="zh-CN" altLang="en-US" sz="1800" b="1" u="none" strike="noStrike" dirty="0">
                          <a:solidFill>
                            <a:srgbClr val="00B050"/>
                          </a:solidFill>
                          <a:effectLst/>
                        </a:rPr>
                        <a:t>这样的蛋糕你忍心吗？</a:t>
                      </a:r>
                      <a:endParaRPr lang="zh-CN" altLang="en-US" sz="1800" b="1" i="0" u="none" strike="noStrike" dirty="0">
                        <a:solidFill>
                          <a:srgbClr val="00B050"/>
                        </a:solidFill>
                        <a:effectLst/>
                        <a:latin typeface="宋体" charset="-122"/>
                      </a:endParaRPr>
                    </a:p>
                  </a:txBody>
                  <a:tcPr marL="6350" marR="6350" marT="6350" marB="0" anchor="b"/>
                </a:tc>
              </a:tr>
              <a:tr h="190500">
                <a:tc>
                  <a:txBody>
                    <a:bodyPr/>
                    <a:lstStyle/>
                    <a:p>
                      <a:pPr algn="l" fontAlgn="b"/>
                      <a:r>
                        <a:rPr lang="zh-CN" altLang="en-US" sz="1800" u="none" strike="noStrike">
                          <a:effectLst/>
                        </a:rPr>
                        <a:t>愤怒</a:t>
                      </a:r>
                      <a:endParaRPr lang="zh-CN" altLang="en-US" sz="1800" b="0" i="0" u="none" strike="noStrike">
                        <a:solidFill>
                          <a:srgbClr val="000000"/>
                        </a:solidFill>
                        <a:effectLst/>
                        <a:latin typeface="宋体" charset="-122"/>
                      </a:endParaRPr>
                    </a:p>
                  </a:txBody>
                  <a:tcPr marL="6350" marR="6350" marT="6350" marB="0" anchor="b"/>
                </a:tc>
                <a:tc>
                  <a:txBody>
                    <a:bodyPr/>
                    <a:lstStyle/>
                    <a:p>
                      <a:pPr algn="l" fontAlgn="b"/>
                      <a:r>
                        <a:rPr lang="zh-CN" altLang="en-US" sz="1800" u="none" strike="noStrike" dirty="0">
                          <a:effectLst/>
                        </a:rPr>
                        <a:t>有没有想开网店的？</a:t>
                      </a:r>
                      <a:endParaRPr lang="zh-CN" altLang="en-US" sz="1800" b="0" i="0" u="none" strike="noStrike" dirty="0">
                        <a:solidFill>
                          <a:srgbClr val="000000"/>
                        </a:solidFill>
                        <a:effectLst/>
                        <a:latin typeface="宋体" charset="-122"/>
                      </a:endParaRPr>
                    </a:p>
                  </a:txBody>
                  <a:tcPr marL="6350" marR="6350" marT="6350" marB="0" anchor="b"/>
                </a:tc>
              </a:tr>
              <a:tr h="190500">
                <a:tc>
                  <a:txBody>
                    <a:bodyPr/>
                    <a:lstStyle/>
                    <a:p>
                      <a:pPr algn="l" fontAlgn="b"/>
                      <a:r>
                        <a:rPr lang="zh-CN" altLang="en-US" sz="1800" u="none" strike="noStrike">
                          <a:effectLst/>
                        </a:rPr>
                        <a:t>快乐</a:t>
                      </a:r>
                      <a:endParaRPr lang="zh-CN" altLang="en-US" sz="1800" b="0" i="0" u="none" strike="noStrike">
                        <a:solidFill>
                          <a:srgbClr val="000000"/>
                        </a:solidFill>
                        <a:effectLst/>
                        <a:latin typeface="宋体" charset="-122"/>
                      </a:endParaRPr>
                    </a:p>
                  </a:txBody>
                  <a:tcPr marL="6350" marR="6350" marT="6350" marB="0" anchor="b"/>
                </a:tc>
                <a:tc>
                  <a:txBody>
                    <a:bodyPr/>
                    <a:lstStyle/>
                    <a:p>
                      <a:pPr algn="l" fontAlgn="b"/>
                      <a:r>
                        <a:rPr lang="zh-CN" altLang="en-US" sz="1800" u="none" strike="noStrike" dirty="0">
                          <a:effectLst/>
                        </a:rPr>
                        <a:t>哈哈，好可爱的蛋糕！</a:t>
                      </a:r>
                      <a:endParaRPr lang="zh-CN" altLang="en-US" sz="1800" b="0" i="0" u="none" strike="noStrike" dirty="0">
                        <a:solidFill>
                          <a:srgbClr val="000000"/>
                        </a:solidFill>
                        <a:effectLst/>
                        <a:latin typeface="宋体" charset="-122"/>
                      </a:endParaRPr>
                    </a:p>
                  </a:txBody>
                  <a:tcPr marL="6350" marR="6350" marT="6350" marB="0" anchor="b"/>
                </a:tc>
              </a:tr>
            </a:tbl>
          </a:graphicData>
        </a:graphic>
      </p:graphicFrame>
      <p:graphicFrame>
        <p:nvGraphicFramePr>
          <p:cNvPr id="6" name="表格 5"/>
          <p:cNvGraphicFramePr>
            <a:graphicFrameLocks noGrp="1"/>
          </p:cNvGraphicFramePr>
          <p:nvPr/>
        </p:nvGraphicFramePr>
        <p:xfrm>
          <a:off x="623888" y="4365625"/>
          <a:ext cx="4392612" cy="2238375"/>
        </p:xfrm>
        <a:graphic>
          <a:graphicData uri="http://schemas.openxmlformats.org/drawingml/2006/table">
            <a:tbl>
              <a:tblPr>
                <a:tableStyleId>{5C22544A-7EE6-4342-B048-85BDC9FD1C3A}</a:tableStyleId>
              </a:tblPr>
              <a:tblGrid>
                <a:gridCol w="929180"/>
                <a:gridCol w="3463308"/>
              </a:tblGrid>
              <a:tr h="190500">
                <a:tc>
                  <a:txBody>
                    <a:bodyPr/>
                    <a:lstStyle/>
                    <a:p>
                      <a:pPr algn="l" fontAlgn="b"/>
                      <a:r>
                        <a:rPr lang="zh-CN" altLang="en-US" sz="1800" u="none" strike="noStrike" dirty="0">
                          <a:effectLst/>
                        </a:rPr>
                        <a:t>情绪</a:t>
                      </a:r>
                      <a:endParaRPr lang="zh-CN" altLang="en-US" sz="1800" b="0" i="0" u="none" strike="noStrike" dirty="0">
                        <a:solidFill>
                          <a:srgbClr val="000000"/>
                        </a:solidFill>
                        <a:effectLst/>
                        <a:latin typeface="宋体" charset="-122"/>
                      </a:endParaRPr>
                    </a:p>
                  </a:txBody>
                  <a:tcPr marL="6350" marR="6350" marT="6350" marB="0" anchor="b"/>
                </a:tc>
                <a:tc>
                  <a:txBody>
                    <a:bodyPr/>
                    <a:lstStyle/>
                    <a:p>
                      <a:pPr algn="l" fontAlgn="b"/>
                      <a:r>
                        <a:rPr lang="en-US" altLang="zh-CN" sz="1800" u="none" strike="noStrike">
                          <a:effectLst/>
                        </a:rPr>
                        <a:t>post:</a:t>
                      </a:r>
                      <a:r>
                        <a:rPr lang="zh-CN" altLang="en-US" sz="1800" u="none" strike="noStrike">
                          <a:effectLst/>
                        </a:rPr>
                        <a:t>为了解决抄作业的不好习惯，高数老师这回要出绝招了！</a:t>
                      </a:r>
                      <a:endParaRPr lang="zh-CN" altLang="en-US" sz="1800" b="0" i="0" u="none" strike="noStrike">
                        <a:solidFill>
                          <a:srgbClr val="000000"/>
                        </a:solidFill>
                        <a:effectLst/>
                        <a:latin typeface="宋体" charset="-122"/>
                      </a:endParaRPr>
                    </a:p>
                  </a:txBody>
                  <a:tcPr marL="6350" marR="6350" marT="6350" marB="0" anchor="b"/>
                </a:tc>
              </a:tr>
              <a:tr h="190500">
                <a:tc>
                  <a:txBody>
                    <a:bodyPr/>
                    <a:lstStyle/>
                    <a:p>
                      <a:pPr algn="l" fontAlgn="b"/>
                      <a:r>
                        <a:rPr lang="en-US" altLang="zh-CN" sz="1800" b="0" i="0" u="none" strike="noStrike" dirty="0" smtClean="0">
                          <a:solidFill>
                            <a:schemeClr val="dk1"/>
                          </a:solidFill>
                          <a:effectLst/>
                          <a:latin typeface="+mn-lt"/>
                        </a:rPr>
                        <a:t>other</a:t>
                      </a:r>
                      <a:endParaRPr lang="zh-CN" altLang="en-US" sz="1800" b="0" i="0" u="none" strike="noStrike" dirty="0">
                        <a:solidFill>
                          <a:srgbClr val="000000"/>
                        </a:solidFill>
                        <a:effectLst/>
                        <a:latin typeface="宋体" charset="-122"/>
                      </a:endParaRPr>
                    </a:p>
                  </a:txBody>
                  <a:tcPr marL="6350" marR="6350" marT="6350" marB="0" anchor="b"/>
                </a:tc>
                <a:tc>
                  <a:txBody>
                    <a:bodyPr/>
                    <a:lstStyle/>
                    <a:p>
                      <a:pPr algn="l" fontAlgn="b"/>
                      <a:r>
                        <a:rPr lang="zh-CN" altLang="en-US" sz="1800" u="none" strike="noStrike" dirty="0">
                          <a:effectLst/>
                        </a:rPr>
                        <a:t>这老师是要逆天吗？</a:t>
                      </a:r>
                      <a:endParaRPr lang="zh-CN" altLang="en-US" sz="1800" b="0" i="0" u="none" strike="noStrike" dirty="0">
                        <a:solidFill>
                          <a:srgbClr val="000000"/>
                        </a:solidFill>
                        <a:effectLst/>
                        <a:latin typeface="宋体" charset="-122"/>
                      </a:endParaRPr>
                    </a:p>
                  </a:txBody>
                  <a:tcPr marL="6350" marR="6350" marT="6350" marB="0" anchor="b"/>
                </a:tc>
              </a:tr>
              <a:tr h="190500">
                <a:tc>
                  <a:txBody>
                    <a:bodyPr/>
                    <a:lstStyle/>
                    <a:p>
                      <a:pPr algn="l" fontAlgn="b"/>
                      <a:r>
                        <a:rPr lang="zh-CN" altLang="en-US" sz="1800" u="none" strike="noStrike" dirty="0">
                          <a:effectLst/>
                        </a:rPr>
                        <a:t>喜欢</a:t>
                      </a:r>
                      <a:endParaRPr lang="zh-CN" altLang="en-US" sz="1800" b="0" i="0" u="none" strike="noStrike" dirty="0">
                        <a:solidFill>
                          <a:srgbClr val="000000"/>
                        </a:solidFill>
                        <a:effectLst/>
                        <a:latin typeface="宋体" charset="-122"/>
                      </a:endParaRPr>
                    </a:p>
                  </a:txBody>
                  <a:tcPr marL="6350" marR="6350" marT="6350" marB="0" anchor="b"/>
                </a:tc>
                <a:tc>
                  <a:txBody>
                    <a:bodyPr/>
                    <a:lstStyle/>
                    <a:p>
                      <a:pPr algn="l" fontAlgn="b"/>
                      <a:r>
                        <a:rPr lang="zh-CN" altLang="en-US" sz="1800" u="none" strike="noStrike" dirty="0">
                          <a:effectLst/>
                        </a:rPr>
                        <a:t>这老师太有才了！</a:t>
                      </a:r>
                      <a:endParaRPr lang="zh-CN" altLang="en-US" sz="1800" b="0" i="0" u="none" strike="noStrike" dirty="0">
                        <a:solidFill>
                          <a:srgbClr val="000000"/>
                        </a:solidFill>
                        <a:effectLst/>
                        <a:latin typeface="宋体" charset="-122"/>
                      </a:endParaRPr>
                    </a:p>
                  </a:txBody>
                  <a:tcPr marL="6350" marR="6350" marT="6350" marB="0" anchor="b"/>
                </a:tc>
              </a:tr>
              <a:tr h="190500">
                <a:tc>
                  <a:txBody>
                    <a:bodyPr/>
                    <a:lstStyle/>
                    <a:p>
                      <a:pPr algn="l" fontAlgn="b"/>
                      <a:r>
                        <a:rPr lang="zh-CN" altLang="en-US" sz="1800" u="none" strike="noStrike" dirty="0">
                          <a:effectLst/>
                        </a:rPr>
                        <a:t>悲伤</a:t>
                      </a:r>
                      <a:endParaRPr lang="zh-CN" altLang="en-US" sz="1800" b="0" i="0" u="none" strike="noStrike" dirty="0">
                        <a:solidFill>
                          <a:srgbClr val="000000"/>
                        </a:solidFill>
                        <a:effectLst/>
                        <a:latin typeface="宋体" charset="-122"/>
                      </a:endParaRPr>
                    </a:p>
                  </a:txBody>
                  <a:tcPr marL="6350" marR="6350" marT="6350" marB="0" anchor="b"/>
                </a:tc>
                <a:tc>
                  <a:txBody>
                    <a:bodyPr/>
                    <a:lstStyle/>
                    <a:p>
                      <a:pPr algn="l" fontAlgn="b"/>
                      <a:r>
                        <a:rPr lang="zh-CN" altLang="en-US" sz="1800" u="none" strike="noStrike">
                          <a:effectLst/>
                        </a:rPr>
                        <a:t>这样的老师伤不起啊</a:t>
                      </a:r>
                      <a:endParaRPr lang="zh-CN" altLang="en-US" sz="1800" b="0" i="0" u="none" strike="noStrike">
                        <a:solidFill>
                          <a:srgbClr val="000000"/>
                        </a:solidFill>
                        <a:effectLst/>
                        <a:latin typeface="宋体" charset="-122"/>
                      </a:endParaRPr>
                    </a:p>
                  </a:txBody>
                  <a:tcPr marL="6350" marR="6350" marT="6350" marB="0" anchor="b"/>
                </a:tc>
              </a:tr>
              <a:tr h="190500">
                <a:tc>
                  <a:txBody>
                    <a:bodyPr/>
                    <a:lstStyle/>
                    <a:p>
                      <a:pPr algn="l" fontAlgn="b"/>
                      <a:r>
                        <a:rPr lang="zh-CN" altLang="en-US" sz="1800" b="1" u="none" strike="noStrike" dirty="0">
                          <a:solidFill>
                            <a:srgbClr val="00B050"/>
                          </a:solidFill>
                          <a:effectLst/>
                        </a:rPr>
                        <a:t>厌恶</a:t>
                      </a:r>
                      <a:endParaRPr lang="zh-CN" altLang="en-US" sz="1800" b="1" i="0" u="none" strike="noStrike" dirty="0">
                        <a:solidFill>
                          <a:srgbClr val="00B050"/>
                        </a:solidFill>
                        <a:effectLst/>
                        <a:latin typeface="宋体" charset="-122"/>
                      </a:endParaRPr>
                    </a:p>
                  </a:txBody>
                  <a:tcPr marL="6350" marR="6350" marT="6350" marB="0" anchor="b"/>
                </a:tc>
                <a:tc>
                  <a:txBody>
                    <a:bodyPr/>
                    <a:lstStyle/>
                    <a:p>
                      <a:pPr algn="l" fontAlgn="b"/>
                      <a:r>
                        <a:rPr lang="zh-CN" altLang="en-US" sz="1800" b="1" u="none" strike="noStrike" dirty="0">
                          <a:solidFill>
                            <a:srgbClr val="00B050"/>
                          </a:solidFill>
                          <a:effectLst/>
                        </a:rPr>
                        <a:t>这老师也太狠了点吧</a:t>
                      </a:r>
                      <a:endParaRPr lang="zh-CN" altLang="en-US" sz="1800" b="1" i="0" u="none" strike="noStrike" dirty="0">
                        <a:solidFill>
                          <a:srgbClr val="00B050"/>
                        </a:solidFill>
                        <a:effectLst/>
                        <a:latin typeface="宋体" charset="-122"/>
                      </a:endParaRPr>
                    </a:p>
                  </a:txBody>
                  <a:tcPr marL="6350" marR="6350" marT="6350" marB="0" anchor="b"/>
                </a:tc>
              </a:tr>
              <a:tr h="190500">
                <a:tc>
                  <a:txBody>
                    <a:bodyPr/>
                    <a:lstStyle/>
                    <a:p>
                      <a:pPr algn="l" fontAlgn="b"/>
                      <a:r>
                        <a:rPr lang="zh-CN" altLang="en-US" sz="1800" b="1" u="none" strike="noStrike" dirty="0">
                          <a:solidFill>
                            <a:srgbClr val="00B050"/>
                          </a:solidFill>
                          <a:effectLst/>
                        </a:rPr>
                        <a:t>愤怒</a:t>
                      </a:r>
                      <a:endParaRPr lang="zh-CN" altLang="en-US" sz="1800" b="1" i="0" u="none" strike="noStrike" dirty="0">
                        <a:solidFill>
                          <a:srgbClr val="00B050"/>
                        </a:solidFill>
                        <a:effectLst/>
                        <a:latin typeface="宋体" charset="-122"/>
                      </a:endParaRPr>
                    </a:p>
                  </a:txBody>
                  <a:tcPr marL="6350" marR="6350" marT="6350" marB="0" anchor="b"/>
                </a:tc>
                <a:tc>
                  <a:txBody>
                    <a:bodyPr/>
                    <a:lstStyle/>
                    <a:p>
                      <a:pPr algn="l" fontAlgn="b"/>
                      <a:r>
                        <a:rPr lang="zh-CN" altLang="en-US" sz="1800" b="1" u="none" strike="noStrike" dirty="0">
                          <a:solidFill>
                            <a:srgbClr val="00B050"/>
                          </a:solidFill>
                          <a:effectLst/>
                        </a:rPr>
                        <a:t>这老师是要逆天啊！</a:t>
                      </a:r>
                      <a:endParaRPr lang="zh-CN" altLang="en-US" sz="1800" b="1" i="0" u="none" strike="noStrike" dirty="0">
                        <a:solidFill>
                          <a:srgbClr val="00B050"/>
                        </a:solidFill>
                        <a:effectLst/>
                        <a:latin typeface="宋体" charset="-122"/>
                      </a:endParaRPr>
                    </a:p>
                  </a:txBody>
                  <a:tcPr marL="6350" marR="6350" marT="6350" marB="0" anchor="b"/>
                </a:tc>
              </a:tr>
              <a:tr h="190500">
                <a:tc>
                  <a:txBody>
                    <a:bodyPr/>
                    <a:lstStyle/>
                    <a:p>
                      <a:pPr algn="l" fontAlgn="b"/>
                      <a:r>
                        <a:rPr lang="zh-CN" altLang="en-US" sz="1800" u="none" strike="noStrike">
                          <a:effectLst/>
                        </a:rPr>
                        <a:t>快乐</a:t>
                      </a:r>
                      <a:endParaRPr lang="zh-CN" altLang="en-US" sz="1800" b="0" i="0" u="none" strike="noStrike">
                        <a:solidFill>
                          <a:srgbClr val="000000"/>
                        </a:solidFill>
                        <a:effectLst/>
                        <a:latin typeface="宋体" charset="-122"/>
                      </a:endParaRPr>
                    </a:p>
                  </a:txBody>
                  <a:tcPr marL="6350" marR="6350" marT="6350" marB="0" anchor="b"/>
                </a:tc>
                <a:tc>
                  <a:txBody>
                    <a:bodyPr/>
                    <a:lstStyle/>
                    <a:p>
                      <a:pPr algn="l" fontAlgn="b"/>
                      <a:r>
                        <a:rPr lang="zh-CN" altLang="en-US" sz="1800" u="none" strike="noStrike" dirty="0">
                          <a:effectLst/>
                        </a:rPr>
                        <a:t>哈哈，这老师太有才了</a:t>
                      </a:r>
                      <a:endParaRPr lang="zh-CN" altLang="en-US" sz="1800" b="0" i="0" u="none" strike="noStrike" dirty="0">
                        <a:solidFill>
                          <a:srgbClr val="000000"/>
                        </a:solidFill>
                        <a:effectLst/>
                        <a:latin typeface="宋体" charset="-122"/>
                      </a:endParaRPr>
                    </a:p>
                  </a:txBody>
                  <a:tcPr marL="6350" marR="6350" marT="6350" marB="0" anchor="b"/>
                </a:tc>
              </a:tr>
            </a:tbl>
          </a:graphicData>
        </a:graphic>
      </p:graphicFrame>
      <p:graphicFrame>
        <p:nvGraphicFramePr>
          <p:cNvPr id="7" name="表格 6"/>
          <p:cNvGraphicFramePr>
            <a:graphicFrameLocks noGrp="1"/>
          </p:cNvGraphicFramePr>
          <p:nvPr/>
        </p:nvGraphicFramePr>
        <p:xfrm>
          <a:off x="5535613" y="4370388"/>
          <a:ext cx="6194425" cy="2238375"/>
        </p:xfrm>
        <a:graphic>
          <a:graphicData uri="http://schemas.openxmlformats.org/drawingml/2006/table">
            <a:tbl>
              <a:tblPr>
                <a:tableStyleId>{5C22544A-7EE6-4342-B048-85BDC9FD1C3A}</a:tableStyleId>
              </a:tblPr>
              <a:tblGrid>
                <a:gridCol w="1652726"/>
                <a:gridCol w="4542294"/>
              </a:tblGrid>
              <a:tr h="190500">
                <a:tc>
                  <a:txBody>
                    <a:bodyPr/>
                    <a:lstStyle/>
                    <a:p>
                      <a:pPr algn="l" fontAlgn="b"/>
                      <a:r>
                        <a:rPr lang="zh-CN" altLang="en-US" sz="1800" u="none" strike="noStrike">
                          <a:effectLst/>
                        </a:rPr>
                        <a:t>情绪</a:t>
                      </a:r>
                      <a:endParaRPr lang="zh-CN" altLang="en-US" sz="1800" b="0" i="0" u="none" strike="noStrike">
                        <a:solidFill>
                          <a:srgbClr val="000000"/>
                        </a:solidFill>
                        <a:effectLst/>
                        <a:latin typeface="宋体" charset="-122"/>
                      </a:endParaRPr>
                    </a:p>
                  </a:txBody>
                  <a:tcPr marL="6350" marR="6350" marT="6350" marB="0" anchor="b"/>
                </a:tc>
                <a:tc>
                  <a:txBody>
                    <a:bodyPr/>
                    <a:lstStyle/>
                    <a:p>
                      <a:pPr algn="l" fontAlgn="b"/>
                      <a:r>
                        <a:rPr lang="en-US" altLang="zh-CN" sz="1800" u="none" strike="noStrike" dirty="0">
                          <a:effectLst/>
                        </a:rPr>
                        <a:t>post:</a:t>
                      </a:r>
                      <a:r>
                        <a:rPr lang="zh-CN" altLang="en-US" sz="1800" u="none" strike="noStrike" dirty="0">
                          <a:effectLst/>
                        </a:rPr>
                        <a:t>承诺，就是一个骗子说给一个傻子听的。</a:t>
                      </a:r>
                      <a:endParaRPr lang="zh-CN" altLang="en-US" sz="1800" b="0" i="0" u="none" strike="noStrike" dirty="0">
                        <a:solidFill>
                          <a:srgbClr val="000000"/>
                        </a:solidFill>
                        <a:effectLst/>
                        <a:latin typeface="宋体" charset="-122"/>
                      </a:endParaRPr>
                    </a:p>
                  </a:txBody>
                  <a:tcPr marL="6350" marR="6350" marT="6350" marB="0" anchor="b"/>
                </a:tc>
              </a:tr>
              <a:tr h="190500">
                <a:tc>
                  <a:txBody>
                    <a:bodyPr/>
                    <a:lstStyle/>
                    <a:p>
                      <a:pPr algn="l" fontAlgn="b"/>
                      <a:r>
                        <a:rPr lang="en-US" altLang="zh-CN" sz="1800" b="0" i="0" u="none" strike="noStrike" dirty="0" smtClean="0">
                          <a:solidFill>
                            <a:schemeClr val="dk1"/>
                          </a:solidFill>
                          <a:effectLst/>
                          <a:latin typeface="+mn-lt"/>
                        </a:rPr>
                        <a:t>other</a:t>
                      </a:r>
                      <a:endParaRPr lang="zh-CN" altLang="en-US" sz="1800" b="0" i="0" u="none" strike="noStrike" dirty="0">
                        <a:solidFill>
                          <a:srgbClr val="000000"/>
                        </a:solidFill>
                        <a:effectLst/>
                        <a:latin typeface="宋体" charset="-122"/>
                      </a:endParaRPr>
                    </a:p>
                  </a:txBody>
                  <a:tcPr marL="6350" marR="6350" marT="6350" marB="0" anchor="b"/>
                </a:tc>
                <a:tc>
                  <a:txBody>
                    <a:bodyPr/>
                    <a:lstStyle/>
                    <a:p>
                      <a:pPr algn="l" fontAlgn="b"/>
                      <a:r>
                        <a:rPr lang="zh-CN" altLang="en-US" sz="1800" u="none" strike="noStrike">
                          <a:effectLst/>
                        </a:rPr>
                        <a:t>承诺就是一个承诺</a:t>
                      </a:r>
                      <a:endParaRPr lang="zh-CN" altLang="en-US" sz="1800" b="0" i="0" u="none" strike="noStrike">
                        <a:solidFill>
                          <a:srgbClr val="000000"/>
                        </a:solidFill>
                        <a:effectLst/>
                        <a:latin typeface="宋体" charset="-122"/>
                      </a:endParaRPr>
                    </a:p>
                  </a:txBody>
                  <a:tcPr marL="6350" marR="6350" marT="6350" marB="0" anchor="b"/>
                </a:tc>
              </a:tr>
              <a:tr h="190500">
                <a:tc>
                  <a:txBody>
                    <a:bodyPr/>
                    <a:lstStyle/>
                    <a:p>
                      <a:pPr algn="l" fontAlgn="b"/>
                      <a:r>
                        <a:rPr lang="zh-CN" altLang="en-US" sz="1800" u="none" strike="noStrike">
                          <a:effectLst/>
                        </a:rPr>
                        <a:t>喜欢</a:t>
                      </a:r>
                      <a:endParaRPr lang="zh-CN" altLang="en-US" sz="1800" b="0" i="0" u="none" strike="noStrike">
                        <a:solidFill>
                          <a:srgbClr val="000000"/>
                        </a:solidFill>
                        <a:effectLst/>
                        <a:latin typeface="宋体" charset="-122"/>
                      </a:endParaRPr>
                    </a:p>
                  </a:txBody>
                  <a:tcPr marL="6350" marR="6350" marT="6350" marB="0" anchor="b"/>
                </a:tc>
                <a:tc>
                  <a:txBody>
                    <a:bodyPr/>
                    <a:lstStyle/>
                    <a:p>
                      <a:pPr algn="l" fontAlgn="b"/>
                      <a:r>
                        <a:rPr lang="zh-CN" altLang="en-US" sz="1800" u="none" strike="noStrike">
                          <a:effectLst/>
                        </a:rPr>
                        <a:t>承诺是一个专一的傻子</a:t>
                      </a:r>
                      <a:endParaRPr lang="zh-CN" altLang="en-US" sz="1800" b="0" i="0" u="none" strike="noStrike">
                        <a:solidFill>
                          <a:srgbClr val="000000"/>
                        </a:solidFill>
                        <a:effectLst/>
                        <a:latin typeface="宋体" charset="-122"/>
                      </a:endParaRPr>
                    </a:p>
                  </a:txBody>
                  <a:tcPr marL="6350" marR="6350" marT="6350" marB="0" anchor="b"/>
                </a:tc>
              </a:tr>
              <a:tr h="190500">
                <a:tc>
                  <a:txBody>
                    <a:bodyPr/>
                    <a:lstStyle/>
                    <a:p>
                      <a:pPr algn="l" fontAlgn="b"/>
                      <a:r>
                        <a:rPr lang="zh-CN" altLang="en-US" sz="1800" b="1" u="none" strike="noStrike" dirty="0">
                          <a:solidFill>
                            <a:srgbClr val="00B050"/>
                          </a:solidFill>
                          <a:effectLst/>
                        </a:rPr>
                        <a:t>悲伤</a:t>
                      </a:r>
                      <a:endParaRPr lang="zh-CN" altLang="en-US" sz="1800" b="1" i="0" u="none" strike="noStrike" dirty="0">
                        <a:solidFill>
                          <a:srgbClr val="00B050"/>
                        </a:solidFill>
                        <a:effectLst/>
                        <a:latin typeface="宋体" charset="-122"/>
                      </a:endParaRPr>
                    </a:p>
                  </a:txBody>
                  <a:tcPr marL="6350" marR="6350" marT="6350" marB="0" anchor="b"/>
                </a:tc>
                <a:tc>
                  <a:txBody>
                    <a:bodyPr/>
                    <a:lstStyle/>
                    <a:p>
                      <a:pPr algn="l" fontAlgn="b"/>
                      <a:r>
                        <a:rPr lang="zh-CN" altLang="en-US" sz="1800" b="1" u="none" strike="noStrike" dirty="0">
                          <a:solidFill>
                            <a:srgbClr val="00B050"/>
                          </a:solidFill>
                          <a:effectLst/>
                        </a:rPr>
                        <a:t>我就是一个悲伤的傻子</a:t>
                      </a:r>
                      <a:endParaRPr lang="zh-CN" altLang="en-US" sz="1800" b="1" i="0" u="none" strike="noStrike" dirty="0">
                        <a:solidFill>
                          <a:srgbClr val="00B050"/>
                        </a:solidFill>
                        <a:effectLst/>
                        <a:latin typeface="宋体" charset="-122"/>
                      </a:endParaRPr>
                    </a:p>
                  </a:txBody>
                  <a:tcPr marL="6350" marR="6350" marT="6350" marB="0" anchor="b"/>
                </a:tc>
              </a:tr>
              <a:tr h="190500">
                <a:tc>
                  <a:txBody>
                    <a:bodyPr/>
                    <a:lstStyle/>
                    <a:p>
                      <a:pPr algn="l" fontAlgn="b"/>
                      <a:r>
                        <a:rPr lang="zh-CN" altLang="en-US" sz="1800" u="none" strike="noStrike">
                          <a:effectLst/>
                        </a:rPr>
                        <a:t>厌恶</a:t>
                      </a:r>
                      <a:endParaRPr lang="zh-CN" altLang="en-US" sz="1800" b="0" i="0" u="none" strike="noStrike">
                        <a:solidFill>
                          <a:srgbClr val="000000"/>
                        </a:solidFill>
                        <a:effectLst/>
                        <a:latin typeface="宋体" charset="-122"/>
                      </a:endParaRPr>
                    </a:p>
                  </a:txBody>
                  <a:tcPr marL="6350" marR="6350" marT="6350" marB="0" anchor="b"/>
                </a:tc>
                <a:tc>
                  <a:txBody>
                    <a:bodyPr/>
                    <a:lstStyle/>
                    <a:p>
                      <a:pPr algn="l" fontAlgn="b"/>
                      <a:r>
                        <a:rPr lang="zh-CN" altLang="en-US" sz="1800" u="none" strike="noStrike" dirty="0">
                          <a:effectLst/>
                        </a:rPr>
                        <a:t>一个骗子说给一个傻子听</a:t>
                      </a:r>
                      <a:endParaRPr lang="zh-CN" altLang="en-US" sz="1800" b="0" i="0" u="none" strike="noStrike" dirty="0">
                        <a:solidFill>
                          <a:srgbClr val="000000"/>
                        </a:solidFill>
                        <a:effectLst/>
                        <a:latin typeface="宋体" charset="-122"/>
                      </a:endParaRPr>
                    </a:p>
                  </a:txBody>
                  <a:tcPr marL="6350" marR="6350" marT="6350" marB="0" anchor="b"/>
                </a:tc>
              </a:tr>
              <a:tr h="190500">
                <a:tc>
                  <a:txBody>
                    <a:bodyPr/>
                    <a:lstStyle/>
                    <a:p>
                      <a:pPr algn="l" fontAlgn="b"/>
                      <a:r>
                        <a:rPr lang="zh-CN" altLang="en-US" sz="1800" u="none" strike="noStrike">
                          <a:effectLst/>
                        </a:rPr>
                        <a:t>愤怒</a:t>
                      </a:r>
                      <a:endParaRPr lang="zh-CN" altLang="en-US" sz="1800" b="0" i="0" u="none" strike="noStrike">
                        <a:solidFill>
                          <a:srgbClr val="000000"/>
                        </a:solidFill>
                        <a:effectLst/>
                        <a:latin typeface="宋体" charset="-122"/>
                      </a:endParaRPr>
                    </a:p>
                  </a:txBody>
                  <a:tcPr marL="6350" marR="6350" marT="6350" marB="0" anchor="b"/>
                </a:tc>
                <a:tc>
                  <a:txBody>
                    <a:bodyPr/>
                    <a:lstStyle/>
                    <a:p>
                      <a:pPr algn="l" fontAlgn="b"/>
                      <a:r>
                        <a:rPr lang="zh-CN" altLang="en-US" sz="1800" u="none" strike="noStrike">
                          <a:effectLst/>
                        </a:rPr>
                        <a:t>不管你信不信，反正我信了！</a:t>
                      </a:r>
                      <a:endParaRPr lang="zh-CN" altLang="en-US" sz="1800" b="0" i="0" u="none" strike="noStrike">
                        <a:solidFill>
                          <a:srgbClr val="000000"/>
                        </a:solidFill>
                        <a:effectLst/>
                        <a:latin typeface="宋体" charset="-122"/>
                      </a:endParaRPr>
                    </a:p>
                  </a:txBody>
                  <a:tcPr marL="6350" marR="6350" marT="6350" marB="0" anchor="b"/>
                </a:tc>
              </a:tr>
              <a:tr h="190500">
                <a:tc>
                  <a:txBody>
                    <a:bodyPr/>
                    <a:lstStyle/>
                    <a:p>
                      <a:pPr algn="l" fontAlgn="b"/>
                      <a:r>
                        <a:rPr lang="zh-CN" altLang="en-US" sz="1800" b="1" u="none" strike="noStrike" dirty="0">
                          <a:solidFill>
                            <a:srgbClr val="00B050"/>
                          </a:solidFill>
                          <a:effectLst/>
                        </a:rPr>
                        <a:t>快乐</a:t>
                      </a:r>
                      <a:endParaRPr lang="zh-CN" altLang="en-US" sz="1800" b="1" i="0" u="none" strike="noStrike" dirty="0">
                        <a:solidFill>
                          <a:srgbClr val="00B050"/>
                        </a:solidFill>
                        <a:effectLst/>
                        <a:latin typeface="宋体" charset="-122"/>
                      </a:endParaRPr>
                    </a:p>
                  </a:txBody>
                  <a:tcPr marL="6350" marR="6350" marT="6350" marB="0" anchor="b"/>
                </a:tc>
                <a:tc>
                  <a:txBody>
                    <a:bodyPr/>
                    <a:lstStyle/>
                    <a:p>
                      <a:pPr algn="l" fontAlgn="b"/>
                      <a:r>
                        <a:rPr lang="zh-CN" altLang="en-US" sz="1800" b="1" u="none" strike="noStrike" dirty="0">
                          <a:solidFill>
                            <a:srgbClr val="00B050"/>
                          </a:solidFill>
                          <a:effectLst/>
                        </a:rPr>
                        <a:t>我就是一个开心的傻子</a:t>
                      </a:r>
                      <a:endParaRPr lang="zh-CN" altLang="en-US" sz="1800" b="1" i="0" u="none" strike="noStrike" dirty="0">
                        <a:solidFill>
                          <a:srgbClr val="00B050"/>
                        </a:solidFill>
                        <a:effectLst/>
                        <a:latin typeface="宋体" charset="-122"/>
                      </a:endParaRPr>
                    </a:p>
                  </a:txBody>
                  <a:tcPr marL="6350" marR="6350" marT="6350" marB="0" anchor="b"/>
                </a:tc>
              </a:tr>
            </a:tbl>
          </a:graphicData>
        </a:graphic>
      </p:graphicFrame>
      <p:sp>
        <p:nvSpPr>
          <p:cNvPr id="3" name="日期占位符 2"/>
          <p:cNvSpPr>
            <a:spLocks noGrp="1"/>
          </p:cNvSpPr>
          <p:nvPr>
            <p:ph type="dt" sz="quarter" idx="10"/>
          </p:nvPr>
        </p:nvSpPr>
        <p:spPr/>
        <p:txBody>
          <a:bodyPr/>
          <a:lstStyle/>
          <a:p>
            <a:pPr>
              <a:defRPr/>
            </a:pPr>
            <a:fld id="{85FB1072-3CCC-A443-9A27-C5BDD55F1CC1}" type="datetime1">
              <a:rPr lang="zh-CN" altLang="en-US"/>
              <a:pPr>
                <a:defRPr/>
              </a:pPr>
              <a:t>2017/11/4</a:t>
            </a:fld>
            <a:endParaRPr lang="zh-CN" altLang="en-US"/>
          </a:p>
        </p:txBody>
      </p:sp>
      <p:sp>
        <p:nvSpPr>
          <p:cNvPr id="8" name="幻灯片编号占位符 7"/>
          <p:cNvSpPr>
            <a:spLocks noGrp="1"/>
          </p:cNvSpPr>
          <p:nvPr>
            <p:ph type="sldNum" sz="quarter" idx="12"/>
          </p:nvPr>
        </p:nvSpPr>
        <p:spPr/>
        <p:txBody>
          <a:bodyPr/>
          <a:lstStyle/>
          <a:p>
            <a:pPr>
              <a:defRPr/>
            </a:pPr>
            <a:fld id="{756FCD6C-5B0D-47E0-891C-5CCF254B6150}" type="slidenum">
              <a:rPr lang="zh-CN" altLang="en-US"/>
              <a:pPr>
                <a:defRPr/>
              </a:pPr>
              <a:t>59</a:t>
            </a:fld>
            <a:endParaRPr lang="zh-CN" altLang="en-US"/>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标题 1"/>
          <p:cNvSpPr>
            <a:spLocks noGrp="1"/>
          </p:cNvSpPr>
          <p:nvPr>
            <p:ph type="title"/>
          </p:nvPr>
        </p:nvSpPr>
        <p:spPr/>
        <p:txBody>
          <a:bodyPr/>
          <a:lstStyle/>
          <a:p>
            <a:pPr eaLnBrk="1" hangingPunct="1"/>
            <a:r>
              <a:rPr kumimoji="1" lang="en-US" altLang="zh-CN" smtClean="0"/>
              <a:t>Endowing</a:t>
            </a:r>
            <a:r>
              <a:rPr kumimoji="1" lang="zh-CN" altLang="en-US" smtClean="0"/>
              <a:t> </a:t>
            </a:r>
            <a:r>
              <a:rPr kumimoji="1" lang="en-US" altLang="zh-CN" smtClean="0"/>
              <a:t>a</a:t>
            </a:r>
            <a:r>
              <a:rPr kumimoji="1" lang="zh-CN" altLang="en-US" smtClean="0"/>
              <a:t> </a:t>
            </a:r>
            <a:r>
              <a:rPr kumimoji="1" lang="en-US" altLang="zh-CN" smtClean="0"/>
              <a:t>Chatting</a:t>
            </a:r>
            <a:r>
              <a:rPr kumimoji="1" lang="zh-CN" altLang="en-US" smtClean="0"/>
              <a:t> </a:t>
            </a:r>
            <a:r>
              <a:rPr kumimoji="1" lang="en-US" altLang="zh-CN" smtClean="0"/>
              <a:t>Machine</a:t>
            </a:r>
            <a:r>
              <a:rPr kumimoji="1" lang="zh-CN" altLang="en-US" smtClean="0"/>
              <a:t> </a:t>
            </a:r>
            <a:r>
              <a:rPr kumimoji="1" lang="en-US" altLang="zh-CN" smtClean="0"/>
              <a:t>with</a:t>
            </a:r>
            <a:r>
              <a:rPr kumimoji="1" lang="zh-CN" altLang="en-US" smtClean="0"/>
              <a:t> </a:t>
            </a:r>
            <a:r>
              <a:rPr kumimoji="1" lang="en-US" altLang="zh-CN" b="1" smtClean="0">
                <a:solidFill>
                  <a:srgbClr val="00B050"/>
                </a:solidFill>
              </a:rPr>
              <a:t>Personality</a:t>
            </a:r>
            <a:endParaRPr kumimoji="1" lang="zh-CN" altLang="en-US" b="1" smtClean="0">
              <a:solidFill>
                <a:srgbClr val="00B050"/>
              </a:solidFill>
            </a:endParaRPr>
          </a:p>
        </p:txBody>
      </p:sp>
      <p:sp>
        <p:nvSpPr>
          <p:cNvPr id="117762" name="内容占位符 2"/>
          <p:cNvSpPr>
            <a:spLocks noGrp="1"/>
          </p:cNvSpPr>
          <p:nvPr>
            <p:ph idx="1"/>
          </p:nvPr>
        </p:nvSpPr>
        <p:spPr>
          <a:xfrm>
            <a:off x="838200" y="1844675"/>
            <a:ext cx="9650413" cy="3852863"/>
          </a:xfrm>
        </p:spPr>
        <p:txBody>
          <a:bodyPr/>
          <a:lstStyle/>
          <a:p>
            <a:pPr eaLnBrk="1" hangingPunct="1"/>
            <a:r>
              <a:rPr kumimoji="1" lang="en-US" altLang="zh-CN" smtClean="0"/>
              <a:t>Generating</a:t>
            </a:r>
            <a:r>
              <a:rPr kumimoji="1" lang="zh-CN" altLang="en-US" smtClean="0"/>
              <a:t> </a:t>
            </a:r>
            <a:r>
              <a:rPr kumimoji="1" lang="en-US" altLang="zh-CN" smtClean="0"/>
              <a:t>coherent</a:t>
            </a:r>
            <a:r>
              <a:rPr kumimoji="1" lang="zh-CN" altLang="en-US" smtClean="0"/>
              <a:t> </a:t>
            </a:r>
            <a:r>
              <a:rPr kumimoji="1" lang="en-US" altLang="zh-CN" smtClean="0"/>
              <a:t>conversation</a:t>
            </a:r>
            <a:r>
              <a:rPr kumimoji="1" lang="zh-CN" altLang="en-US" smtClean="0"/>
              <a:t> </a:t>
            </a:r>
            <a:r>
              <a:rPr kumimoji="1" lang="en-US" altLang="zh-CN" smtClean="0"/>
              <a:t>w.r.t.</a:t>
            </a:r>
            <a:r>
              <a:rPr kumimoji="1" lang="zh-CN" altLang="en-US" smtClean="0"/>
              <a:t> </a:t>
            </a:r>
            <a:r>
              <a:rPr kumimoji="1" lang="en-US" altLang="zh-CN" smtClean="0"/>
              <a:t>identity/personality</a:t>
            </a:r>
            <a:endParaRPr kumimoji="1" lang="zh-CN" altLang="en-US" smtClean="0"/>
          </a:p>
        </p:txBody>
      </p:sp>
      <p:pic>
        <p:nvPicPr>
          <p:cNvPr id="117763" name="图片 3"/>
          <p:cNvPicPr>
            <a:picLocks noChangeAspect="1"/>
          </p:cNvPicPr>
          <p:nvPr/>
        </p:nvPicPr>
        <p:blipFill>
          <a:blip r:embed="rId2"/>
          <a:srcRect/>
          <a:stretch>
            <a:fillRect/>
          </a:stretch>
        </p:blipFill>
        <p:spPr bwMode="auto">
          <a:xfrm>
            <a:off x="1558925" y="3360738"/>
            <a:ext cx="3240088" cy="1876425"/>
          </a:xfrm>
          <a:prstGeom prst="rect">
            <a:avLst/>
          </a:prstGeom>
          <a:noFill/>
          <a:ln w="9525">
            <a:noFill/>
            <a:miter lim="800000"/>
            <a:headEnd/>
            <a:tailEnd/>
          </a:ln>
        </p:spPr>
      </p:pic>
      <p:pic>
        <p:nvPicPr>
          <p:cNvPr id="117764" name="图片 4"/>
          <p:cNvPicPr>
            <a:picLocks noChangeAspect="1"/>
          </p:cNvPicPr>
          <p:nvPr/>
        </p:nvPicPr>
        <p:blipFill>
          <a:blip r:embed="rId3"/>
          <a:srcRect/>
          <a:stretch>
            <a:fillRect/>
          </a:stretch>
        </p:blipFill>
        <p:spPr bwMode="auto">
          <a:xfrm>
            <a:off x="5651500" y="2781300"/>
            <a:ext cx="4364038" cy="3367088"/>
          </a:xfrm>
          <a:prstGeom prst="rect">
            <a:avLst/>
          </a:prstGeom>
          <a:noFill/>
          <a:ln w="9525">
            <a:noFill/>
            <a:miter lim="800000"/>
            <a:headEnd/>
            <a:tailEnd/>
          </a:ln>
        </p:spPr>
      </p:pic>
      <p:sp>
        <p:nvSpPr>
          <p:cNvPr id="6" name="日期占位符 5"/>
          <p:cNvSpPr>
            <a:spLocks noGrp="1"/>
          </p:cNvSpPr>
          <p:nvPr>
            <p:ph type="dt" sz="quarter" idx="10"/>
          </p:nvPr>
        </p:nvSpPr>
        <p:spPr/>
        <p:txBody>
          <a:bodyPr/>
          <a:lstStyle/>
          <a:p>
            <a:pPr>
              <a:defRPr/>
            </a:pPr>
            <a:fld id="{A17DCAD0-7D14-BC4D-BF5E-71C1DF1213BA}" type="datetime1">
              <a:rPr lang="zh-CN" altLang="en-US"/>
              <a:pPr>
                <a:defRPr/>
              </a:pPr>
              <a:t>2017/11/4</a:t>
            </a:fld>
            <a:endParaRPr lang="zh-CN" altLang="en-US"/>
          </a:p>
        </p:txBody>
      </p:sp>
      <p:sp>
        <p:nvSpPr>
          <p:cNvPr id="7" name="幻灯片编号占位符 6"/>
          <p:cNvSpPr>
            <a:spLocks noGrp="1"/>
          </p:cNvSpPr>
          <p:nvPr>
            <p:ph type="sldNum" sz="quarter" idx="12"/>
          </p:nvPr>
        </p:nvSpPr>
        <p:spPr/>
        <p:txBody>
          <a:bodyPr/>
          <a:lstStyle/>
          <a:p>
            <a:pPr>
              <a:defRPr/>
            </a:pPr>
            <a:fld id="{9799D524-CF4A-4FDB-BBD4-C259B438C1C5}" type="slidenum">
              <a:rPr lang="zh-CN" altLang="en-US"/>
              <a:pPr>
                <a:defRPr/>
              </a:pPr>
              <a:t>60</a:t>
            </a:fld>
            <a:endParaRPr lang="zh-CN" altLang="en-US"/>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标题 1"/>
          <p:cNvSpPr>
            <a:spLocks noGrp="1"/>
          </p:cNvSpPr>
          <p:nvPr>
            <p:ph type="title"/>
          </p:nvPr>
        </p:nvSpPr>
        <p:spPr/>
        <p:txBody>
          <a:bodyPr/>
          <a:lstStyle/>
          <a:p>
            <a:pPr eaLnBrk="1" hangingPunct="1"/>
            <a:r>
              <a:rPr kumimoji="1" lang="en-US" altLang="zh-CN" smtClean="0"/>
              <a:t>Endowing</a:t>
            </a:r>
            <a:r>
              <a:rPr kumimoji="1" lang="zh-CN" altLang="en-US" smtClean="0"/>
              <a:t> </a:t>
            </a:r>
            <a:r>
              <a:rPr kumimoji="1" lang="en-US" altLang="zh-CN" smtClean="0"/>
              <a:t>a</a:t>
            </a:r>
            <a:r>
              <a:rPr kumimoji="1" lang="zh-CN" altLang="en-US" smtClean="0"/>
              <a:t> </a:t>
            </a:r>
            <a:r>
              <a:rPr kumimoji="1" lang="en-US" altLang="zh-CN" smtClean="0"/>
              <a:t>Chatting</a:t>
            </a:r>
            <a:r>
              <a:rPr kumimoji="1" lang="zh-CN" altLang="en-US" smtClean="0"/>
              <a:t> </a:t>
            </a:r>
            <a:r>
              <a:rPr kumimoji="1" lang="en-US" altLang="zh-CN" smtClean="0"/>
              <a:t>Machine</a:t>
            </a:r>
            <a:r>
              <a:rPr kumimoji="1" lang="zh-CN" altLang="en-US" smtClean="0"/>
              <a:t> </a:t>
            </a:r>
            <a:r>
              <a:rPr kumimoji="1" lang="en-US" altLang="zh-CN" smtClean="0"/>
              <a:t>with</a:t>
            </a:r>
            <a:r>
              <a:rPr kumimoji="1" lang="zh-CN" altLang="en-US" smtClean="0"/>
              <a:t> </a:t>
            </a:r>
            <a:r>
              <a:rPr kumimoji="1" lang="en-US" altLang="zh-CN" b="1" smtClean="0">
                <a:solidFill>
                  <a:srgbClr val="00B050"/>
                </a:solidFill>
              </a:rPr>
              <a:t>Personality</a:t>
            </a:r>
            <a:endParaRPr kumimoji="1" lang="zh-CN" altLang="en-US" b="1" smtClean="0">
              <a:solidFill>
                <a:srgbClr val="00B050"/>
              </a:solidFill>
            </a:endParaRPr>
          </a:p>
        </p:txBody>
      </p:sp>
      <p:pic>
        <p:nvPicPr>
          <p:cNvPr id="118786" name="图片 3"/>
          <p:cNvPicPr>
            <a:picLocks noChangeAspect="1"/>
          </p:cNvPicPr>
          <p:nvPr/>
        </p:nvPicPr>
        <p:blipFill>
          <a:blip r:embed="rId2"/>
          <a:srcRect/>
          <a:stretch>
            <a:fillRect/>
          </a:stretch>
        </p:blipFill>
        <p:spPr bwMode="auto">
          <a:xfrm>
            <a:off x="3841750" y="1550988"/>
            <a:ext cx="7726363" cy="5022850"/>
          </a:xfrm>
          <a:prstGeom prst="rect">
            <a:avLst/>
          </a:prstGeom>
          <a:noFill/>
          <a:ln w="9525">
            <a:noFill/>
            <a:miter lim="800000"/>
            <a:headEnd/>
            <a:tailEnd/>
          </a:ln>
        </p:spPr>
      </p:pic>
      <p:sp>
        <p:nvSpPr>
          <p:cNvPr id="5" name="圆角矩形 4"/>
          <p:cNvSpPr/>
          <p:nvPr/>
        </p:nvSpPr>
        <p:spPr>
          <a:xfrm>
            <a:off x="1282700" y="2452688"/>
            <a:ext cx="2114550" cy="5381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1" lang="en-US" altLang="zh-CN" b="1" dirty="0"/>
              <a:t>Encoder</a:t>
            </a:r>
            <a:endParaRPr kumimoji="1" lang="zh-CN" altLang="en-US" b="1" dirty="0"/>
          </a:p>
        </p:txBody>
      </p:sp>
      <p:sp>
        <p:nvSpPr>
          <p:cNvPr id="6" name="圆角矩形 5"/>
          <p:cNvSpPr/>
          <p:nvPr/>
        </p:nvSpPr>
        <p:spPr>
          <a:xfrm>
            <a:off x="1303338" y="3314700"/>
            <a:ext cx="2114550" cy="5397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1" lang="en-US" altLang="zh-CN" b="1" dirty="0"/>
              <a:t>Profile</a:t>
            </a:r>
          </a:p>
          <a:p>
            <a:pPr algn="ctr" fontAlgn="auto">
              <a:spcBef>
                <a:spcPts val="0"/>
              </a:spcBef>
              <a:spcAft>
                <a:spcPts val="0"/>
              </a:spcAft>
              <a:defRPr/>
            </a:pPr>
            <a:r>
              <a:rPr kumimoji="1" lang="en-US" altLang="zh-CN" b="1" dirty="0"/>
              <a:t>detector</a:t>
            </a:r>
            <a:endParaRPr kumimoji="1" lang="zh-CN" altLang="en-US" b="1" dirty="0"/>
          </a:p>
        </p:txBody>
      </p:sp>
      <p:sp>
        <p:nvSpPr>
          <p:cNvPr id="7" name="圆角矩形 6"/>
          <p:cNvSpPr/>
          <p:nvPr/>
        </p:nvSpPr>
        <p:spPr>
          <a:xfrm>
            <a:off x="1303338" y="4176713"/>
            <a:ext cx="2114550" cy="5397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1" lang="en-US" altLang="zh-CN" b="1" dirty="0"/>
              <a:t>Position</a:t>
            </a:r>
          </a:p>
          <a:p>
            <a:pPr algn="ctr" fontAlgn="auto">
              <a:spcBef>
                <a:spcPts val="0"/>
              </a:spcBef>
              <a:spcAft>
                <a:spcPts val="0"/>
              </a:spcAft>
              <a:defRPr/>
            </a:pPr>
            <a:r>
              <a:rPr kumimoji="1" lang="en-US" altLang="zh-CN" b="1" dirty="0"/>
              <a:t>detector</a:t>
            </a:r>
            <a:endParaRPr kumimoji="1" lang="zh-CN" altLang="en-US" b="1" dirty="0"/>
          </a:p>
        </p:txBody>
      </p:sp>
      <p:sp>
        <p:nvSpPr>
          <p:cNvPr id="8" name="圆角矩形 7"/>
          <p:cNvSpPr/>
          <p:nvPr/>
        </p:nvSpPr>
        <p:spPr>
          <a:xfrm>
            <a:off x="1303338" y="5040313"/>
            <a:ext cx="2114550" cy="5381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1" lang="en-US" altLang="zh-CN" b="1" dirty="0"/>
              <a:t>Decoder</a:t>
            </a:r>
            <a:endParaRPr kumimoji="1" lang="zh-CN" altLang="en-US" b="1" dirty="0"/>
          </a:p>
        </p:txBody>
      </p:sp>
      <p:sp>
        <p:nvSpPr>
          <p:cNvPr id="3" name="日期占位符 2"/>
          <p:cNvSpPr>
            <a:spLocks noGrp="1"/>
          </p:cNvSpPr>
          <p:nvPr>
            <p:ph type="dt" sz="quarter" idx="10"/>
          </p:nvPr>
        </p:nvSpPr>
        <p:spPr/>
        <p:txBody>
          <a:bodyPr/>
          <a:lstStyle/>
          <a:p>
            <a:pPr>
              <a:defRPr/>
            </a:pPr>
            <a:fld id="{0509BBCA-197D-6B4C-94C0-8C8031FF5843}" type="datetime1">
              <a:rPr lang="zh-CN" altLang="en-US"/>
              <a:pPr>
                <a:defRPr/>
              </a:pPr>
              <a:t>2017/11/4</a:t>
            </a:fld>
            <a:endParaRPr lang="zh-CN" altLang="en-US"/>
          </a:p>
        </p:txBody>
      </p:sp>
      <p:sp>
        <p:nvSpPr>
          <p:cNvPr id="9" name="幻灯片编号占位符 8"/>
          <p:cNvSpPr>
            <a:spLocks noGrp="1"/>
          </p:cNvSpPr>
          <p:nvPr>
            <p:ph type="sldNum" sz="quarter" idx="12"/>
          </p:nvPr>
        </p:nvSpPr>
        <p:spPr/>
        <p:txBody>
          <a:bodyPr/>
          <a:lstStyle/>
          <a:p>
            <a:pPr>
              <a:defRPr/>
            </a:pPr>
            <a:fld id="{3AF3665E-E635-470D-A1E0-68A352335296}" type="slidenum">
              <a:rPr lang="zh-CN" altLang="en-US"/>
              <a:pPr>
                <a:defRPr/>
              </a:pPr>
              <a:t>61</a:t>
            </a:fld>
            <a:endParaRPr lang="zh-CN" altLang="en-US"/>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标题 1"/>
          <p:cNvSpPr>
            <a:spLocks noGrp="1"/>
          </p:cNvSpPr>
          <p:nvPr>
            <p:ph type="title"/>
          </p:nvPr>
        </p:nvSpPr>
        <p:spPr/>
        <p:txBody>
          <a:bodyPr/>
          <a:lstStyle/>
          <a:p>
            <a:pPr eaLnBrk="1" hangingPunct="1"/>
            <a:r>
              <a:rPr kumimoji="1" lang="en-US" altLang="zh-CN" b="1" smtClean="0">
                <a:solidFill>
                  <a:srgbClr val="00B050"/>
                </a:solidFill>
              </a:rPr>
              <a:t>Emotional</a:t>
            </a:r>
            <a:r>
              <a:rPr kumimoji="1" lang="zh-CN" altLang="en-US" smtClean="0">
                <a:solidFill>
                  <a:srgbClr val="00B050"/>
                </a:solidFill>
              </a:rPr>
              <a:t> </a:t>
            </a:r>
            <a:r>
              <a:rPr kumimoji="1" lang="en-US" altLang="zh-CN" smtClean="0"/>
              <a:t>Chatting</a:t>
            </a:r>
            <a:r>
              <a:rPr kumimoji="1" lang="zh-CN" altLang="en-US" smtClean="0"/>
              <a:t> </a:t>
            </a:r>
            <a:r>
              <a:rPr kumimoji="1" lang="en-US" altLang="zh-CN" smtClean="0"/>
              <a:t>Machine</a:t>
            </a:r>
            <a:endParaRPr kumimoji="1" lang="zh-CN" altLang="en-US" smtClean="0"/>
          </a:p>
        </p:txBody>
      </p:sp>
      <p:pic>
        <p:nvPicPr>
          <p:cNvPr id="119810" name="图片 4"/>
          <p:cNvPicPr>
            <a:picLocks noChangeAspect="1"/>
          </p:cNvPicPr>
          <p:nvPr/>
        </p:nvPicPr>
        <p:blipFill>
          <a:blip r:embed="rId3"/>
          <a:srcRect/>
          <a:stretch>
            <a:fillRect/>
          </a:stretch>
        </p:blipFill>
        <p:spPr bwMode="auto">
          <a:xfrm>
            <a:off x="479425" y="365125"/>
            <a:ext cx="6858000" cy="5956300"/>
          </a:xfrm>
          <a:prstGeom prst="rect">
            <a:avLst/>
          </a:prstGeom>
          <a:noFill/>
          <a:ln w="9525">
            <a:noFill/>
            <a:miter lim="800000"/>
            <a:headEnd/>
            <a:tailEnd/>
          </a:ln>
        </p:spPr>
      </p:pic>
      <p:sp>
        <p:nvSpPr>
          <p:cNvPr id="3" name="日期占位符 2"/>
          <p:cNvSpPr>
            <a:spLocks noGrp="1"/>
          </p:cNvSpPr>
          <p:nvPr>
            <p:ph type="dt" sz="quarter" idx="10"/>
          </p:nvPr>
        </p:nvSpPr>
        <p:spPr/>
        <p:txBody>
          <a:bodyPr/>
          <a:lstStyle/>
          <a:p>
            <a:pPr>
              <a:defRPr/>
            </a:pPr>
            <a:fld id="{6C07F15E-FD22-BB4A-AA81-5201BA25DE91}" type="datetime1">
              <a:rPr lang="zh-CN" altLang="en-US"/>
              <a:pPr>
                <a:defRPr/>
              </a:pPr>
              <a:t>2017/11/4</a:t>
            </a:fld>
            <a:endParaRPr lang="zh-CN" altLang="en-US"/>
          </a:p>
        </p:txBody>
      </p:sp>
      <p:sp>
        <p:nvSpPr>
          <p:cNvPr id="4" name="幻灯片编号占位符 3"/>
          <p:cNvSpPr>
            <a:spLocks noGrp="1"/>
          </p:cNvSpPr>
          <p:nvPr>
            <p:ph type="sldNum" sz="quarter" idx="12"/>
          </p:nvPr>
        </p:nvSpPr>
        <p:spPr/>
        <p:txBody>
          <a:bodyPr/>
          <a:lstStyle/>
          <a:p>
            <a:pPr>
              <a:defRPr/>
            </a:pPr>
            <a:fld id="{98FEC299-1DC5-4433-AA47-F8C5E271DD28}" type="slidenum">
              <a:rPr lang="zh-CN" altLang="en-US"/>
              <a:pPr>
                <a:defRPr/>
              </a:pPr>
              <a:t>62</a:t>
            </a:fld>
            <a:endParaRPr lang="zh-CN" altLang="en-US"/>
          </a:p>
        </p:txBody>
      </p:sp>
      <p:pic>
        <p:nvPicPr>
          <p:cNvPr id="8" name="图片 7"/>
          <p:cNvPicPr>
            <a:picLocks noChangeAspect="1"/>
          </p:cNvPicPr>
          <p:nvPr/>
        </p:nvPicPr>
        <p:blipFill>
          <a:blip r:embed="rId4"/>
          <a:srcRect/>
          <a:stretch>
            <a:fillRect/>
          </a:stretch>
        </p:blipFill>
        <p:spPr bwMode="auto">
          <a:xfrm>
            <a:off x="100013" y="20638"/>
            <a:ext cx="11991975" cy="6858000"/>
          </a:xfrm>
          <a:prstGeom prst="rect">
            <a:avLst/>
          </a:prstGeom>
          <a:noFill/>
          <a:ln w="9525">
            <a:noFill/>
            <a:miter lim="800000"/>
            <a:headEnd/>
            <a:tailEnd/>
          </a:ln>
        </p:spPr>
      </p:pic>
      <p:sp>
        <p:nvSpPr>
          <p:cNvPr id="9" name="矩形 8"/>
          <p:cNvSpPr>
            <a:spLocks noChangeArrowheads="1"/>
          </p:cNvSpPr>
          <p:nvPr/>
        </p:nvSpPr>
        <p:spPr bwMode="auto">
          <a:xfrm>
            <a:off x="7764463" y="2600325"/>
            <a:ext cx="3898900" cy="3694113"/>
          </a:xfrm>
          <a:prstGeom prst="rect">
            <a:avLst/>
          </a:prstGeom>
          <a:noFill/>
          <a:ln w="9525">
            <a:noFill/>
            <a:miter lim="800000"/>
            <a:headEnd/>
            <a:tailEnd/>
          </a:ln>
        </p:spPr>
        <p:txBody>
          <a:bodyPr>
            <a:spAutoFit/>
          </a:bodyPr>
          <a:lstStyle/>
          <a:p>
            <a:r>
              <a:rPr lang="en-US" altLang="zh-CN" b="1">
                <a:solidFill>
                  <a:srgbClr val="0070C0"/>
                </a:solidFill>
                <a:latin typeface="Guardian Text Egyptian Web"/>
              </a:rPr>
              <a:t>Prof Björn Schuller, a computer scientist at Imperial College London who was not involved in the latest advance, described the work as “an important step” towards personal assistants that could read the emotional undercurrent of a conversation and respond with something akin to empathy.</a:t>
            </a:r>
          </a:p>
          <a:p>
            <a:r>
              <a:rPr lang="en-US" altLang="zh-CN" b="1">
                <a:solidFill>
                  <a:srgbClr val="0070C0"/>
                </a:solidFill>
                <a:latin typeface="Guardian Text Egyptian Web"/>
              </a:rPr>
              <a:t>“This will be the next generation of intelligence to be met in daily experience, sooner rather than later,” he said.</a:t>
            </a:r>
          </a:p>
        </p:txBody>
      </p:sp>
      <p:pic>
        <p:nvPicPr>
          <p:cNvPr id="7" name="图片 6"/>
          <p:cNvPicPr>
            <a:picLocks noChangeAspect="1"/>
          </p:cNvPicPr>
          <p:nvPr/>
        </p:nvPicPr>
        <p:blipFill>
          <a:blip r:embed="rId5"/>
          <a:srcRect/>
          <a:stretch>
            <a:fillRect/>
          </a:stretch>
        </p:blipFill>
        <p:spPr bwMode="auto">
          <a:xfrm>
            <a:off x="2573338" y="2171700"/>
            <a:ext cx="8382000" cy="47244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标题 1"/>
          <p:cNvSpPr>
            <a:spLocks noGrp="1"/>
          </p:cNvSpPr>
          <p:nvPr>
            <p:ph type="title"/>
          </p:nvPr>
        </p:nvSpPr>
        <p:spPr/>
        <p:txBody>
          <a:bodyPr/>
          <a:lstStyle/>
          <a:p>
            <a:pPr eaLnBrk="1" hangingPunct="1"/>
            <a:r>
              <a:rPr kumimoji="1" lang="zh-CN" altLang="en-US" smtClean="0"/>
              <a:t>国际评测</a:t>
            </a:r>
          </a:p>
        </p:txBody>
      </p:sp>
      <p:sp>
        <p:nvSpPr>
          <p:cNvPr id="121858" name="内容占位符 2"/>
          <p:cNvSpPr>
            <a:spLocks noGrp="1"/>
          </p:cNvSpPr>
          <p:nvPr>
            <p:ph idx="1"/>
          </p:nvPr>
        </p:nvSpPr>
        <p:spPr/>
        <p:txBody>
          <a:bodyPr/>
          <a:lstStyle/>
          <a:p>
            <a:pPr eaLnBrk="1" hangingPunct="1"/>
            <a:r>
              <a:rPr kumimoji="1" lang="en-US" altLang="zh-CN" smtClean="0"/>
              <a:t>2017</a:t>
            </a:r>
            <a:r>
              <a:rPr kumimoji="1" lang="zh-CN" altLang="en-US" smtClean="0"/>
              <a:t>年参加国际评测</a:t>
            </a:r>
            <a:r>
              <a:rPr kumimoji="1" lang="en-US" altLang="zh-CN" smtClean="0"/>
              <a:t>NTCIR-13</a:t>
            </a:r>
            <a:r>
              <a:rPr kumimoji="1" lang="zh-CN" altLang="en-US" smtClean="0"/>
              <a:t>短文本聊天生成（</a:t>
            </a:r>
            <a:r>
              <a:rPr kumimoji="1" lang="en-US" altLang="zh-CN" smtClean="0"/>
              <a:t>Short</a:t>
            </a:r>
            <a:r>
              <a:rPr kumimoji="1" lang="zh-CN" altLang="en-US" smtClean="0"/>
              <a:t> </a:t>
            </a:r>
            <a:r>
              <a:rPr kumimoji="1" lang="en-US" altLang="zh-CN" smtClean="0"/>
              <a:t>Text</a:t>
            </a:r>
            <a:r>
              <a:rPr kumimoji="1" lang="zh-CN" altLang="en-US" smtClean="0"/>
              <a:t> </a:t>
            </a:r>
            <a:r>
              <a:rPr kumimoji="1" lang="en-US" altLang="zh-CN" smtClean="0"/>
              <a:t>Conversation</a:t>
            </a:r>
            <a:r>
              <a:rPr kumimoji="1" lang="zh-CN" altLang="en-US" smtClean="0"/>
              <a:t> ）比赛中，与搜狗的联合团队，基于深度学习的生成结果获得第一名（国内外共</a:t>
            </a:r>
            <a:r>
              <a:rPr kumimoji="1" lang="en-US" altLang="zh-CN" smtClean="0"/>
              <a:t>22</a:t>
            </a:r>
            <a:r>
              <a:rPr kumimoji="1" lang="zh-CN" altLang="en-US" smtClean="0"/>
              <a:t>个队参加）。</a:t>
            </a:r>
          </a:p>
        </p:txBody>
      </p:sp>
    </p:spTree>
  </p:cSld>
  <p:clrMapOvr>
    <a:masterClrMapping/>
  </p:clrMapOvr>
  <p:transition spd="slow" advTm="11299"/>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标题 1"/>
          <p:cNvSpPr>
            <a:spLocks noGrp="1"/>
          </p:cNvSpPr>
          <p:nvPr>
            <p:ph type="title"/>
          </p:nvPr>
        </p:nvSpPr>
        <p:spPr/>
        <p:txBody>
          <a:bodyPr/>
          <a:lstStyle/>
          <a:p>
            <a:pPr eaLnBrk="1" hangingPunct="1"/>
            <a:r>
              <a:rPr lang="en-US" altLang="zh-CN" smtClean="0"/>
              <a:t>DM</a:t>
            </a:r>
            <a:endParaRPr lang="zh-CN" altLang="en-US" smtClean="0"/>
          </a:p>
        </p:txBody>
      </p:sp>
      <p:sp>
        <p:nvSpPr>
          <p:cNvPr id="122882" name="内容占位符 2"/>
          <p:cNvSpPr>
            <a:spLocks noGrp="1"/>
          </p:cNvSpPr>
          <p:nvPr>
            <p:ph idx="1"/>
          </p:nvPr>
        </p:nvSpPr>
        <p:spPr/>
        <p:txBody>
          <a:bodyPr/>
          <a:lstStyle/>
          <a:p>
            <a:pPr eaLnBrk="1" hangingPunct="1"/>
            <a:r>
              <a:rPr lang="en-US" altLang="zh-CN" sz="3600" smtClean="0"/>
              <a:t>Dialogue Management</a:t>
            </a:r>
          </a:p>
          <a:p>
            <a:pPr lvl="1" eaLnBrk="1" hangingPunct="1"/>
            <a:r>
              <a:rPr lang="en-US" altLang="zh-CN" sz="3200" smtClean="0"/>
              <a:t>Task oriented</a:t>
            </a:r>
          </a:p>
          <a:p>
            <a:pPr lvl="1" eaLnBrk="1" hangingPunct="1"/>
            <a:endParaRPr lang="zh-CN" altLang="en-US" smtClean="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内容占位符 2"/>
          <p:cNvSpPr>
            <a:spLocks noGrp="1"/>
          </p:cNvSpPr>
          <p:nvPr>
            <p:ph idx="1"/>
          </p:nvPr>
        </p:nvSpPr>
        <p:spPr/>
        <p:txBody>
          <a:bodyPr/>
          <a:lstStyle/>
          <a:p>
            <a:pPr eaLnBrk="1" hangingPunct="1"/>
            <a:r>
              <a:rPr kumimoji="1" lang="en-US" altLang="zh-CN" sz="4800" smtClean="0"/>
              <a:t>Task-oriented</a:t>
            </a:r>
            <a:r>
              <a:rPr kumimoji="1" lang="zh-CN" altLang="en-US" sz="4800" smtClean="0"/>
              <a:t> </a:t>
            </a:r>
            <a:r>
              <a:rPr kumimoji="1" lang="en-US" altLang="zh-CN" sz="4800" smtClean="0"/>
              <a:t>Dialogue</a:t>
            </a:r>
            <a:r>
              <a:rPr kumimoji="1" lang="zh-CN" altLang="en-US" sz="4800" smtClean="0"/>
              <a:t> </a:t>
            </a:r>
            <a:r>
              <a:rPr kumimoji="1" lang="en-US" altLang="zh-CN" sz="4800" smtClean="0"/>
              <a:t>Management</a:t>
            </a:r>
            <a:endParaRPr kumimoji="1" lang="zh-CN" altLang="en-US" sz="4800" smtClean="0"/>
          </a:p>
        </p:txBody>
      </p:sp>
      <p:sp>
        <p:nvSpPr>
          <p:cNvPr id="2" name="日期占位符 1"/>
          <p:cNvSpPr>
            <a:spLocks noGrp="1"/>
          </p:cNvSpPr>
          <p:nvPr>
            <p:ph type="dt" sz="quarter" idx="10"/>
          </p:nvPr>
        </p:nvSpPr>
        <p:spPr/>
        <p:txBody>
          <a:bodyPr/>
          <a:lstStyle/>
          <a:p>
            <a:pPr>
              <a:defRPr/>
            </a:pPr>
            <a:fld id="{4E55307D-D200-9D44-9793-8B4AA98314CE}" type="datetime1">
              <a:rPr lang="zh-CN" altLang="en-US"/>
              <a:pPr>
                <a:defRPr/>
              </a:pPr>
              <a:t>2017/11/4</a:t>
            </a:fld>
            <a:endParaRPr lang="zh-CN" altLang="en-US"/>
          </a:p>
        </p:txBody>
      </p:sp>
      <p:sp>
        <p:nvSpPr>
          <p:cNvPr id="4" name="幻灯片编号占位符 3"/>
          <p:cNvSpPr>
            <a:spLocks noGrp="1"/>
          </p:cNvSpPr>
          <p:nvPr>
            <p:ph type="sldNum" sz="quarter" idx="12"/>
          </p:nvPr>
        </p:nvSpPr>
        <p:spPr/>
        <p:txBody>
          <a:bodyPr/>
          <a:lstStyle/>
          <a:p>
            <a:pPr>
              <a:defRPr/>
            </a:pPr>
            <a:fld id="{FFE595F3-75F0-4DB5-83F6-AE8289AE3D52}" type="slidenum">
              <a:rPr lang="zh-CN" altLang="en-US"/>
              <a:pPr>
                <a:defRPr/>
              </a:pPr>
              <a:t>65</a:t>
            </a:fld>
            <a:endParaRPr lang="zh-CN" altLang="en-US"/>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标题 1"/>
          <p:cNvSpPr>
            <a:spLocks noGrp="1"/>
          </p:cNvSpPr>
          <p:nvPr>
            <p:ph type="title"/>
          </p:nvPr>
        </p:nvSpPr>
        <p:spPr/>
        <p:txBody>
          <a:bodyPr/>
          <a:lstStyle/>
          <a:p>
            <a:pPr eaLnBrk="1" hangingPunct="1"/>
            <a:r>
              <a:rPr kumimoji="1" lang="en-US" altLang="zh-CN" smtClean="0"/>
              <a:t>Motivation</a:t>
            </a:r>
            <a:endParaRPr kumimoji="1" lang="zh-CN" altLang="en-US" smtClean="0"/>
          </a:p>
        </p:txBody>
      </p:sp>
      <p:sp>
        <p:nvSpPr>
          <p:cNvPr id="3" name="内容占位符 2"/>
          <p:cNvSpPr>
            <a:spLocks noGrp="1"/>
          </p:cNvSpPr>
          <p:nvPr>
            <p:ph idx="1"/>
          </p:nvPr>
        </p:nvSpPr>
        <p:spPr/>
        <p:txBody>
          <a:bodyPr rtlCol="0">
            <a:normAutofit/>
          </a:bodyPr>
          <a:lstStyle/>
          <a:p>
            <a:pPr eaLnBrk="1" fontAlgn="auto" hangingPunct="1">
              <a:spcAft>
                <a:spcPts val="0"/>
              </a:spcAft>
              <a:buFont typeface="Arial" panose="020B0604020202020204" pitchFamily="34" charset="0"/>
              <a:buChar char="•"/>
              <a:defRPr/>
            </a:pPr>
            <a:r>
              <a:rPr kumimoji="1" lang="en-US" altLang="zh-CN" dirty="0" smtClean="0"/>
              <a:t>Dialog</a:t>
            </a:r>
            <a:r>
              <a:rPr kumimoji="1" lang="zh-CN" altLang="en-US" dirty="0" smtClean="0"/>
              <a:t> </a:t>
            </a:r>
            <a:r>
              <a:rPr kumimoji="1" lang="en-US" altLang="zh-CN" dirty="0" smtClean="0"/>
              <a:t>management (DM) is a central module of task-oriented</a:t>
            </a:r>
            <a:r>
              <a:rPr kumimoji="1" lang="zh-CN" altLang="en-US" dirty="0" smtClean="0"/>
              <a:t> </a:t>
            </a:r>
            <a:r>
              <a:rPr kumimoji="1" lang="en-US" altLang="zh-CN" dirty="0" smtClean="0"/>
              <a:t>dialog system</a:t>
            </a:r>
          </a:p>
          <a:p>
            <a:pPr eaLnBrk="1" fontAlgn="auto" hangingPunct="1">
              <a:spcAft>
                <a:spcPts val="0"/>
              </a:spcAft>
              <a:buFont typeface="Arial" panose="020B0604020202020204" pitchFamily="34" charset="0"/>
              <a:buChar char="•"/>
              <a:defRPr/>
            </a:pPr>
            <a:endParaRPr kumimoji="1" lang="en-US" altLang="zh-CN" dirty="0"/>
          </a:p>
          <a:p>
            <a:pPr eaLnBrk="1" fontAlgn="auto" hangingPunct="1">
              <a:spcAft>
                <a:spcPts val="0"/>
              </a:spcAft>
              <a:buFont typeface="Arial" panose="020B0604020202020204" pitchFamily="34" charset="0"/>
              <a:buChar char="•"/>
              <a:defRPr/>
            </a:pPr>
            <a:r>
              <a:rPr kumimoji="1" lang="en-US" altLang="zh-CN" b="1" dirty="0" smtClean="0">
                <a:solidFill>
                  <a:srgbClr val="FF0000"/>
                </a:solidFill>
              </a:rPr>
              <a:t>Local</a:t>
            </a:r>
            <a:r>
              <a:rPr kumimoji="1" lang="zh-CN" altLang="en-US" b="1" dirty="0" smtClean="0">
                <a:solidFill>
                  <a:srgbClr val="FF0000"/>
                </a:solidFill>
              </a:rPr>
              <a:t> </a:t>
            </a:r>
            <a:r>
              <a:rPr kumimoji="1" lang="en-US" altLang="zh-CN" b="1" dirty="0" smtClean="0">
                <a:solidFill>
                  <a:srgbClr val="FF0000"/>
                </a:solidFill>
              </a:rPr>
              <a:t>utterance</a:t>
            </a:r>
            <a:r>
              <a:rPr kumimoji="1" lang="zh-CN" altLang="en-US" b="1" dirty="0" smtClean="0">
                <a:solidFill>
                  <a:srgbClr val="FF0000"/>
                </a:solidFill>
              </a:rPr>
              <a:t> </a:t>
            </a:r>
            <a:r>
              <a:rPr kumimoji="1" lang="en-US" altLang="zh-CN" dirty="0" smtClean="0"/>
              <a:t>and</a:t>
            </a:r>
            <a:r>
              <a:rPr kumimoji="1" lang="zh-CN" altLang="en-US" dirty="0" smtClean="0"/>
              <a:t> </a:t>
            </a:r>
            <a:r>
              <a:rPr kumimoji="1" lang="en-US" altLang="zh-CN" b="1" dirty="0" smtClean="0">
                <a:solidFill>
                  <a:schemeClr val="accent6">
                    <a:lumMod val="75000"/>
                  </a:schemeClr>
                </a:solidFill>
              </a:rPr>
              <a:t>global</a:t>
            </a:r>
            <a:r>
              <a:rPr kumimoji="1" lang="zh-CN" altLang="en-US" b="1" dirty="0" smtClean="0">
                <a:solidFill>
                  <a:schemeClr val="accent6">
                    <a:lumMod val="75000"/>
                  </a:schemeClr>
                </a:solidFill>
              </a:rPr>
              <a:t> </a:t>
            </a:r>
            <a:r>
              <a:rPr kumimoji="1" lang="en-US" altLang="zh-CN" b="1" dirty="0" smtClean="0">
                <a:solidFill>
                  <a:schemeClr val="accent6">
                    <a:lumMod val="75000"/>
                  </a:schemeClr>
                </a:solidFill>
              </a:rPr>
              <a:t>dialogue</a:t>
            </a:r>
            <a:r>
              <a:rPr kumimoji="1" lang="zh-CN" altLang="en-US" b="1" dirty="0" smtClean="0">
                <a:solidFill>
                  <a:schemeClr val="accent6">
                    <a:lumMod val="75000"/>
                  </a:schemeClr>
                </a:solidFill>
              </a:rPr>
              <a:t> </a:t>
            </a:r>
            <a:r>
              <a:rPr kumimoji="1" lang="en-US" altLang="zh-CN" b="1" dirty="0" smtClean="0">
                <a:solidFill>
                  <a:schemeClr val="accent6">
                    <a:lumMod val="75000"/>
                  </a:schemeClr>
                </a:solidFill>
              </a:rPr>
              <a:t>semantics</a:t>
            </a:r>
          </a:p>
          <a:p>
            <a:pPr eaLnBrk="1" fontAlgn="auto" hangingPunct="1">
              <a:spcAft>
                <a:spcPts val="0"/>
              </a:spcAft>
              <a:buFont typeface="Arial" panose="020B0604020202020204" pitchFamily="34" charset="0"/>
              <a:buChar char="•"/>
              <a:defRPr/>
            </a:pPr>
            <a:r>
              <a:rPr kumimoji="1" lang="en-US" altLang="zh-CN" b="1" dirty="0" smtClean="0">
                <a:solidFill>
                  <a:srgbClr val="FF0000"/>
                </a:solidFill>
              </a:rPr>
              <a:t>Interpretability</a:t>
            </a:r>
          </a:p>
          <a:p>
            <a:pPr lvl="1" eaLnBrk="1" fontAlgn="auto" hangingPunct="1">
              <a:spcAft>
                <a:spcPts val="0"/>
              </a:spcAft>
              <a:buFont typeface="Arial" panose="020B0604020202020204" pitchFamily="34" charset="0"/>
              <a:buChar char="•"/>
              <a:defRPr/>
            </a:pPr>
            <a:endParaRPr kumimoji="1" lang="en-US" altLang="zh-CN" dirty="0"/>
          </a:p>
          <a:p>
            <a:pPr eaLnBrk="1" fontAlgn="auto" hangingPunct="1">
              <a:spcAft>
                <a:spcPts val="0"/>
              </a:spcAft>
              <a:buFont typeface="Arial" panose="020B0604020202020204" pitchFamily="34" charset="0"/>
              <a:buChar char="•"/>
              <a:defRPr/>
            </a:pPr>
            <a:r>
              <a:rPr kumimoji="1" lang="en-US" altLang="zh-CN" dirty="0" smtClean="0"/>
              <a:t>RNN:</a:t>
            </a:r>
            <a:r>
              <a:rPr kumimoji="1" lang="zh-CN" altLang="en-US" dirty="0" smtClean="0"/>
              <a:t> </a:t>
            </a:r>
            <a:r>
              <a:rPr kumimoji="1" lang="en-US" altLang="zh-CN" dirty="0" smtClean="0"/>
              <a:t>no</a:t>
            </a:r>
            <a:r>
              <a:rPr kumimoji="1" lang="zh-CN" altLang="en-US" dirty="0" smtClean="0"/>
              <a:t> </a:t>
            </a:r>
            <a:r>
              <a:rPr kumimoji="1" lang="en-US" altLang="zh-CN" dirty="0" smtClean="0"/>
              <a:t>sufficient</a:t>
            </a:r>
            <a:r>
              <a:rPr kumimoji="1" lang="zh-CN" altLang="en-US" dirty="0" smtClean="0"/>
              <a:t> </a:t>
            </a:r>
            <a:r>
              <a:rPr kumimoji="1" lang="en-US" altLang="zh-CN" dirty="0" smtClean="0"/>
              <a:t>memory</a:t>
            </a:r>
          </a:p>
        </p:txBody>
      </p:sp>
      <p:sp>
        <p:nvSpPr>
          <p:cNvPr id="4" name="日期占位符 3"/>
          <p:cNvSpPr>
            <a:spLocks noGrp="1"/>
          </p:cNvSpPr>
          <p:nvPr>
            <p:ph type="dt" sz="quarter" idx="10"/>
          </p:nvPr>
        </p:nvSpPr>
        <p:spPr/>
        <p:txBody>
          <a:bodyPr/>
          <a:lstStyle/>
          <a:p>
            <a:pPr>
              <a:defRPr/>
            </a:pPr>
            <a:fld id="{6D8CD56D-130E-304A-9501-B9C800BFE02E}" type="datetime1">
              <a:rPr lang="zh-CN" altLang="en-US"/>
              <a:pPr>
                <a:defRPr/>
              </a:pPr>
              <a:t>2017/11/4</a:t>
            </a:fld>
            <a:endParaRPr lang="zh-CN" altLang="en-US"/>
          </a:p>
        </p:txBody>
      </p:sp>
      <p:sp>
        <p:nvSpPr>
          <p:cNvPr id="5" name="幻灯片编号占位符 4"/>
          <p:cNvSpPr>
            <a:spLocks noGrp="1"/>
          </p:cNvSpPr>
          <p:nvPr>
            <p:ph type="sldNum" sz="quarter" idx="12"/>
          </p:nvPr>
        </p:nvSpPr>
        <p:spPr/>
        <p:txBody>
          <a:bodyPr/>
          <a:lstStyle/>
          <a:p>
            <a:pPr>
              <a:defRPr/>
            </a:pPr>
            <a:fld id="{6ADFA2B4-0146-4DFE-86B0-C100B8E86174}" type="slidenum">
              <a:rPr lang="zh-CN" altLang="en-US"/>
              <a:pPr>
                <a:defRPr/>
              </a:pPr>
              <a:t>66</a:t>
            </a:fld>
            <a:endParaRPr lang="zh-CN" altLang="en-US"/>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标题 1"/>
          <p:cNvSpPr>
            <a:spLocks noGrp="1"/>
          </p:cNvSpPr>
          <p:nvPr>
            <p:ph type="title"/>
          </p:nvPr>
        </p:nvSpPr>
        <p:spPr/>
        <p:txBody>
          <a:bodyPr/>
          <a:lstStyle/>
          <a:p>
            <a:pPr eaLnBrk="1" hangingPunct="1"/>
            <a:r>
              <a:rPr kumimoji="1" lang="en-US" altLang="zh-CN" smtClean="0"/>
              <a:t>Model</a:t>
            </a:r>
            <a:r>
              <a:rPr kumimoji="1" lang="zh-CN" altLang="en-US" smtClean="0"/>
              <a:t> </a:t>
            </a:r>
            <a:r>
              <a:rPr kumimoji="1" lang="en-US" altLang="zh-CN" smtClean="0"/>
              <a:t>Design</a:t>
            </a:r>
            <a:endParaRPr kumimoji="1" lang="zh-CN" altLang="en-US" smtClean="0"/>
          </a:p>
        </p:txBody>
      </p:sp>
      <p:pic>
        <p:nvPicPr>
          <p:cNvPr id="125954" name="图片 142"/>
          <p:cNvPicPr>
            <a:picLocks noChangeAspect="1"/>
          </p:cNvPicPr>
          <p:nvPr/>
        </p:nvPicPr>
        <p:blipFill>
          <a:blip r:embed="rId3"/>
          <a:srcRect/>
          <a:stretch>
            <a:fillRect/>
          </a:stretch>
        </p:blipFill>
        <p:spPr bwMode="auto">
          <a:xfrm>
            <a:off x="2424113" y="1382713"/>
            <a:ext cx="9513887" cy="5310187"/>
          </a:xfrm>
          <a:prstGeom prst="rect">
            <a:avLst/>
          </a:prstGeom>
          <a:noFill/>
          <a:ln w="9525">
            <a:noFill/>
            <a:miter lim="800000"/>
            <a:headEnd/>
            <a:tailEnd/>
          </a:ln>
        </p:spPr>
      </p:pic>
      <p:sp>
        <p:nvSpPr>
          <p:cNvPr id="145" name="内容占位符 2"/>
          <p:cNvSpPr>
            <a:spLocks noGrp="1" noRot="1" noChangeAspect="1" noMove="1" noResize="1" noEditPoints="1" noAdjustHandles="1" noChangeArrowheads="1" noChangeShapeType="1" noTextEdit="1"/>
          </p:cNvSpPr>
          <p:nvPr>
            <p:ph idx="1"/>
          </p:nvPr>
        </p:nvSpPr>
        <p:spPr>
          <a:xfrm>
            <a:off x="191344" y="2016124"/>
            <a:ext cx="3600400" cy="4351338"/>
          </a:xfrm>
          <a:blipFill rotWithShape="0">
            <a:blip r:embed="rId4"/>
            <a:stretch>
              <a:fillRect l="-3046" t="-2381"/>
            </a:stretch>
          </a:blipFill>
        </p:spPr>
        <p:txBody>
          <a:bodyPr rtlCol="0">
            <a:normAutofit/>
          </a:bodyPr>
          <a:lstStyle/>
          <a:p>
            <a:pPr eaLnBrk="1" fontAlgn="auto" hangingPunct="1">
              <a:spcAft>
                <a:spcPts val="0"/>
              </a:spcAft>
              <a:buFont typeface="Arial" panose="020B0604020202020204" pitchFamily="34" charset="0"/>
              <a:buChar char="•"/>
              <a:defRPr/>
            </a:pPr>
            <a:r>
              <a:rPr lang="zh-CN" altLang="en-US">
                <a:noFill/>
              </a:rPr>
              <a:t> </a:t>
            </a:r>
          </a:p>
        </p:txBody>
      </p:sp>
      <p:sp>
        <p:nvSpPr>
          <p:cNvPr id="3" name="日期占位符 2"/>
          <p:cNvSpPr>
            <a:spLocks noGrp="1"/>
          </p:cNvSpPr>
          <p:nvPr>
            <p:ph type="dt" sz="quarter" idx="10"/>
          </p:nvPr>
        </p:nvSpPr>
        <p:spPr/>
        <p:txBody>
          <a:bodyPr/>
          <a:lstStyle/>
          <a:p>
            <a:pPr>
              <a:defRPr/>
            </a:pPr>
            <a:fld id="{A0EA77A1-07A7-254B-88E7-48E15E03B013}" type="datetime1">
              <a:rPr lang="zh-CN" altLang="en-US"/>
              <a:pPr>
                <a:defRPr/>
              </a:pPr>
              <a:t>2017/11/4</a:t>
            </a:fld>
            <a:endParaRPr lang="zh-CN" altLang="en-US"/>
          </a:p>
        </p:txBody>
      </p:sp>
      <p:sp>
        <p:nvSpPr>
          <p:cNvPr id="4" name="幻灯片编号占位符 3"/>
          <p:cNvSpPr>
            <a:spLocks noGrp="1"/>
          </p:cNvSpPr>
          <p:nvPr>
            <p:ph type="sldNum" sz="quarter" idx="12"/>
          </p:nvPr>
        </p:nvSpPr>
        <p:spPr/>
        <p:txBody>
          <a:bodyPr/>
          <a:lstStyle/>
          <a:p>
            <a:pPr>
              <a:defRPr/>
            </a:pPr>
            <a:fld id="{FA8F85A0-C589-4F4C-84B2-FDDCA2A9D061}" type="slidenum">
              <a:rPr lang="zh-CN" altLang="en-US"/>
              <a:pPr>
                <a:defRPr/>
              </a:pPr>
              <a:t>67</a:t>
            </a:fld>
            <a:endParaRPr lang="zh-CN" altLang="en-US"/>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标题 1"/>
          <p:cNvSpPr>
            <a:spLocks noGrp="1"/>
          </p:cNvSpPr>
          <p:nvPr>
            <p:ph type="title"/>
          </p:nvPr>
        </p:nvSpPr>
        <p:spPr/>
        <p:txBody>
          <a:bodyPr/>
          <a:lstStyle/>
          <a:p>
            <a:pPr eaLnBrk="1" hangingPunct="1"/>
            <a:r>
              <a:rPr lang="en-US" altLang="zh-CN" smtClean="0"/>
              <a:t>Knowledge</a:t>
            </a:r>
            <a:endParaRPr lang="zh-CN" altLang="en-US" smtClean="0"/>
          </a:p>
        </p:txBody>
      </p:sp>
      <p:sp>
        <p:nvSpPr>
          <p:cNvPr id="128002" name="内容占位符 2"/>
          <p:cNvSpPr>
            <a:spLocks noGrp="1"/>
          </p:cNvSpPr>
          <p:nvPr>
            <p:ph idx="1"/>
          </p:nvPr>
        </p:nvSpPr>
        <p:spPr/>
        <p:txBody>
          <a:bodyPr/>
          <a:lstStyle/>
          <a:p>
            <a:pPr eaLnBrk="1" hangingPunct="1"/>
            <a:r>
              <a:rPr lang="en-US" altLang="zh-CN" smtClean="0"/>
              <a:t>Knowledge representation</a:t>
            </a:r>
          </a:p>
          <a:p>
            <a:pPr eaLnBrk="1" hangingPunct="1"/>
            <a:r>
              <a:rPr lang="en-US" altLang="zh-CN" smtClean="0"/>
              <a:t>Inference </a:t>
            </a:r>
            <a:endParaRPr lang="zh-CN" altLang="en-US" smtClean="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标题 1"/>
          <p:cNvSpPr>
            <a:spLocks noGrp="1"/>
          </p:cNvSpPr>
          <p:nvPr>
            <p:ph type="title"/>
          </p:nvPr>
        </p:nvSpPr>
        <p:spPr/>
        <p:txBody>
          <a:bodyPr/>
          <a:lstStyle/>
          <a:p>
            <a:pPr eaLnBrk="1" hangingPunct="1"/>
            <a:r>
              <a:rPr kumimoji="1" lang="zh-CN" altLang="en-US" sz="3600" smtClean="0"/>
              <a:t>知识表示</a:t>
            </a:r>
            <a:r>
              <a:rPr kumimoji="1" lang="en-US" altLang="zh-CN" sz="3600" smtClean="0"/>
              <a:t/>
            </a:r>
            <a:br>
              <a:rPr kumimoji="1" lang="en-US" altLang="zh-CN" sz="3600" smtClean="0"/>
            </a:br>
            <a:r>
              <a:rPr kumimoji="1" lang="zh-CN" altLang="en-US" smtClean="0"/>
              <a:t>基于流型的知识表示</a:t>
            </a:r>
          </a:p>
        </p:txBody>
      </p:sp>
      <p:sp>
        <p:nvSpPr>
          <p:cNvPr id="129026" name="内容占位符 2"/>
          <p:cNvSpPr>
            <a:spLocks noGrp="1"/>
          </p:cNvSpPr>
          <p:nvPr>
            <p:ph idx="1"/>
          </p:nvPr>
        </p:nvSpPr>
        <p:spPr/>
        <p:txBody>
          <a:bodyPr/>
          <a:lstStyle/>
          <a:p>
            <a:pPr eaLnBrk="1" hangingPunct="1">
              <a:buFont typeface="Wingdings" pitchFamily="2" charset="2"/>
              <a:buChar char="l"/>
            </a:pPr>
            <a:r>
              <a:rPr kumimoji="1" lang="en-US" altLang="zh-CN" smtClean="0"/>
              <a:t>ManifoldE</a:t>
            </a:r>
            <a:r>
              <a:rPr kumimoji="1" lang="zh-CN" altLang="en-US" smtClean="0"/>
              <a:t>：基于流型的知识嵌入方法（</a:t>
            </a:r>
            <a:r>
              <a:rPr kumimoji="1" lang="en-US" altLang="zh-CN" smtClean="0"/>
              <a:t>IJCAI 2016</a:t>
            </a:r>
            <a:r>
              <a:rPr kumimoji="1" lang="zh-CN" altLang="en-US" smtClean="0"/>
              <a:t>）</a:t>
            </a:r>
            <a:endParaRPr kumimoji="1" lang="en-US" altLang="zh-CN" smtClean="0"/>
          </a:p>
          <a:p>
            <a:pPr eaLnBrk="1" hangingPunct="1">
              <a:buFont typeface="Wingdings" pitchFamily="2" charset="2"/>
              <a:buChar char="l"/>
            </a:pPr>
            <a:r>
              <a:rPr kumimoji="1" lang="en-US" altLang="zh-CN" smtClean="0"/>
              <a:t>TransG</a:t>
            </a:r>
            <a:r>
              <a:rPr kumimoji="1" lang="zh-CN" altLang="en-US" smtClean="0"/>
              <a:t>：产生式知识嵌入方法（</a:t>
            </a:r>
            <a:r>
              <a:rPr kumimoji="1" lang="en-US" altLang="zh-CN" smtClean="0"/>
              <a:t>ACL 2016</a:t>
            </a:r>
            <a:r>
              <a:rPr kumimoji="1" lang="zh-CN" altLang="en-US" smtClean="0"/>
              <a:t>）</a:t>
            </a:r>
            <a:endParaRPr kumimoji="1" lang="en-US" altLang="zh-CN" smtClean="0"/>
          </a:p>
          <a:p>
            <a:pPr eaLnBrk="1" hangingPunct="1">
              <a:buFont typeface="Wingdings" pitchFamily="2" charset="2"/>
              <a:buChar char="l"/>
            </a:pPr>
            <a:r>
              <a:rPr kumimoji="1" lang="en-US" altLang="zh-CN" smtClean="0"/>
              <a:t>SSP:</a:t>
            </a:r>
            <a:r>
              <a:rPr kumimoji="1" lang="zh-CN" altLang="en-US" smtClean="0"/>
              <a:t> 融合语义的知识表示方法（</a:t>
            </a:r>
            <a:r>
              <a:rPr kumimoji="1" lang="en-US" altLang="zh-CN" smtClean="0"/>
              <a:t>AAAI</a:t>
            </a:r>
            <a:r>
              <a:rPr kumimoji="1" lang="zh-CN" altLang="en-US" smtClean="0"/>
              <a:t> </a:t>
            </a:r>
            <a:r>
              <a:rPr kumimoji="1" lang="en-US" altLang="zh-CN" smtClean="0"/>
              <a:t>2017</a:t>
            </a:r>
            <a:r>
              <a:rPr kumimoji="1" lang="zh-CN" altLang="en-US" smtClean="0"/>
              <a:t>）</a:t>
            </a:r>
          </a:p>
          <a:p>
            <a:pPr eaLnBrk="1" hangingPunct="1">
              <a:buFont typeface="Wingdings" pitchFamily="2" charset="2"/>
              <a:buChar char="l"/>
            </a:pPr>
            <a:endParaRPr kumimoji="1" lang="zh-CN" altLang="en-US" smtClean="0"/>
          </a:p>
          <a:p>
            <a:pPr eaLnBrk="1" hangingPunct="1">
              <a:buFont typeface="Wingdings" pitchFamily="2" charset="2"/>
              <a:buChar char="l"/>
            </a:pPr>
            <a:r>
              <a:rPr kumimoji="1" lang="zh-CN" altLang="en-US" smtClean="0"/>
              <a:t>基本模型</a:t>
            </a:r>
          </a:p>
        </p:txBody>
      </p:sp>
      <p:pic>
        <p:nvPicPr>
          <p:cNvPr id="129027" name="图片 3" descr="屏幕快照 2016-07-13 下午8.51.04.png"/>
          <p:cNvPicPr>
            <a:picLocks noChangeAspect="1"/>
          </p:cNvPicPr>
          <p:nvPr/>
        </p:nvPicPr>
        <p:blipFill>
          <a:blip r:embed="rId2"/>
          <a:srcRect/>
          <a:stretch>
            <a:fillRect/>
          </a:stretch>
        </p:blipFill>
        <p:spPr bwMode="auto">
          <a:xfrm>
            <a:off x="2314575" y="4832350"/>
            <a:ext cx="3924300" cy="660400"/>
          </a:xfrm>
          <a:prstGeom prst="rect">
            <a:avLst/>
          </a:prstGeom>
          <a:noFill/>
          <a:ln w="9525">
            <a:noFill/>
            <a:miter lim="800000"/>
            <a:headEnd/>
            <a:tailEnd/>
          </a:ln>
        </p:spPr>
      </p:pic>
      <p:pic>
        <p:nvPicPr>
          <p:cNvPr id="129028" name="图片 4" descr="屏幕快照 2016-07-13 下午8.50.50.png"/>
          <p:cNvPicPr>
            <a:picLocks noChangeAspect="1"/>
          </p:cNvPicPr>
          <p:nvPr/>
        </p:nvPicPr>
        <p:blipFill>
          <a:blip r:embed="rId3"/>
          <a:srcRect/>
          <a:stretch>
            <a:fillRect/>
          </a:stretch>
        </p:blipFill>
        <p:spPr bwMode="auto">
          <a:xfrm>
            <a:off x="6762750" y="3430588"/>
            <a:ext cx="4733925" cy="3392487"/>
          </a:xfrm>
          <a:prstGeom prst="rect">
            <a:avLst/>
          </a:prstGeom>
          <a:noFill/>
          <a:ln w="9525">
            <a:noFill/>
            <a:miter lim="800000"/>
            <a:headEnd/>
            <a:tailEnd/>
          </a:ln>
        </p:spPr>
      </p:pic>
      <p:pic>
        <p:nvPicPr>
          <p:cNvPr id="129029" name="图片 5" descr="屏幕快照 2016-07-13 下午8.50.57.png"/>
          <p:cNvPicPr>
            <a:picLocks noChangeAspect="1"/>
          </p:cNvPicPr>
          <p:nvPr/>
        </p:nvPicPr>
        <p:blipFill>
          <a:blip r:embed="rId4"/>
          <a:srcRect/>
          <a:stretch>
            <a:fillRect/>
          </a:stretch>
        </p:blipFill>
        <p:spPr bwMode="auto">
          <a:xfrm>
            <a:off x="3375025" y="3938588"/>
            <a:ext cx="1803400" cy="495300"/>
          </a:xfrm>
          <a:prstGeom prst="rect">
            <a:avLst/>
          </a:prstGeom>
          <a:noFill/>
          <a:ln w="9525">
            <a:noFill/>
            <a:miter lim="800000"/>
            <a:headEnd/>
            <a:tailEnd/>
          </a:ln>
        </p:spPr>
      </p:pic>
      <p:sp>
        <p:nvSpPr>
          <p:cNvPr id="129030" name="矩形 6"/>
          <p:cNvSpPr>
            <a:spLocks noChangeArrowheads="1"/>
          </p:cNvSpPr>
          <p:nvPr/>
        </p:nvSpPr>
        <p:spPr bwMode="auto">
          <a:xfrm>
            <a:off x="838200" y="5627688"/>
            <a:ext cx="5400675" cy="1098550"/>
          </a:xfrm>
          <a:prstGeom prst="rect">
            <a:avLst/>
          </a:prstGeom>
          <a:noFill/>
          <a:ln w="9525">
            <a:noFill/>
            <a:miter lim="800000"/>
            <a:headEnd/>
            <a:tailEnd/>
          </a:ln>
        </p:spPr>
        <p:txBody>
          <a:bodyPr>
            <a:spAutoFit/>
          </a:bodyPr>
          <a:lstStyle/>
          <a:p>
            <a:r>
              <a:rPr lang="en-US" altLang="zh-CN" sz="2800" baseline="30000">
                <a:latin typeface="Calibri" pitchFamily="34" charset="0"/>
              </a:rPr>
              <a:t>&lt; MichaelJackson, publishSong , BeatIt &gt;</a:t>
            </a:r>
          </a:p>
          <a:p>
            <a:r>
              <a:rPr lang="en-US" altLang="zh-CN" sz="2800" baseline="30000">
                <a:latin typeface="Calibri" pitchFamily="34" charset="0"/>
              </a:rPr>
              <a:t>&lt; MichaelJackson, publishSong , BillieJean &gt;</a:t>
            </a:r>
          </a:p>
          <a:p>
            <a:r>
              <a:rPr lang="en-US" altLang="zh-CN" sz="2800" baseline="30000">
                <a:latin typeface="Calibri" pitchFamily="34" charset="0"/>
              </a:rPr>
              <a:t> &lt; MichaelJackson, publishSong , Thriller &gt;</a:t>
            </a:r>
            <a:endParaRPr lang="zh-CN" altLang="en-US" sz="2800">
              <a:latin typeface="Calibri" pitchFamily="34" charset="0"/>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标题 1"/>
          <p:cNvSpPr>
            <a:spLocks noGrp="1"/>
          </p:cNvSpPr>
          <p:nvPr>
            <p:ph type="title"/>
          </p:nvPr>
        </p:nvSpPr>
        <p:spPr/>
        <p:txBody>
          <a:bodyPr/>
          <a:lstStyle/>
          <a:p>
            <a:pPr eaLnBrk="1" hangingPunct="1"/>
            <a:r>
              <a:rPr lang="zh-CN" altLang="en-US" smtClean="0"/>
              <a:t>结论与问题</a:t>
            </a:r>
          </a:p>
        </p:txBody>
      </p:sp>
      <p:sp>
        <p:nvSpPr>
          <p:cNvPr id="130050" name="内容占位符 2"/>
          <p:cNvSpPr>
            <a:spLocks noGrp="1"/>
          </p:cNvSpPr>
          <p:nvPr>
            <p:ph idx="1"/>
          </p:nvPr>
        </p:nvSpPr>
        <p:spPr/>
        <p:txBody>
          <a:bodyPr/>
          <a:lstStyle/>
          <a:p>
            <a:pPr eaLnBrk="1" hangingPunct="1"/>
            <a:r>
              <a:rPr lang="zh-CN" altLang="en-US" smtClean="0"/>
              <a:t>结论</a:t>
            </a:r>
          </a:p>
          <a:p>
            <a:pPr lvl="1" eaLnBrk="1" hangingPunct="1"/>
            <a:r>
              <a:rPr lang="en-US" altLang="zh-CN" smtClean="0"/>
              <a:t>BOTs</a:t>
            </a:r>
            <a:r>
              <a:rPr lang="zh-CN" altLang="en-US" smtClean="0"/>
              <a:t>在人工智能落地的实施中，起到了重要的作用</a:t>
            </a:r>
            <a:endParaRPr lang="en-US" altLang="zh-CN" smtClean="0"/>
          </a:p>
          <a:p>
            <a:pPr eaLnBrk="1" hangingPunct="1"/>
            <a:endParaRPr lang="en-US" altLang="zh-CN" smtClean="0"/>
          </a:p>
          <a:p>
            <a:pPr eaLnBrk="1" hangingPunct="1"/>
            <a:r>
              <a:rPr lang="zh-CN" altLang="en-US" smtClean="0"/>
              <a:t>问题</a:t>
            </a:r>
          </a:p>
          <a:p>
            <a:pPr lvl="1" eaLnBrk="1" hangingPunct="1"/>
            <a:r>
              <a:rPr lang="zh-CN" altLang="en-US" smtClean="0"/>
              <a:t>研究层面：知识表示是否可以另辟蹊径？</a:t>
            </a:r>
          </a:p>
          <a:p>
            <a:pPr lvl="1" eaLnBrk="1" hangingPunct="1"/>
            <a:r>
              <a:rPr lang="zh-CN" altLang="en-US" smtClean="0"/>
              <a:t>开发层面：没有足够数据时，如何基于机器学习方法构建系统？</a:t>
            </a:r>
            <a:r>
              <a:rPr lang="en-US" altLang="zh-CN" smtClean="0"/>
              <a:t>RL</a:t>
            </a:r>
            <a:r>
              <a:rPr lang="zh-CN" altLang="en-US" smtClean="0"/>
              <a:t>如何发挥作用？如何使得模型有更好的鲁棒性和可移植性？</a:t>
            </a:r>
          </a:p>
          <a:p>
            <a:pPr lvl="1" eaLnBrk="1" hangingPunct="1"/>
            <a:r>
              <a:rPr lang="zh-CN" altLang="en-US" smtClean="0"/>
              <a:t>实施层面：问答（客服）引擎如何能够在企业内部真正打通整个产品链，甚至于企业管理链条，打造真正的智能信息管理，知识管理平台？</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标题 1"/>
          <p:cNvSpPr>
            <a:spLocks noGrp="1"/>
          </p:cNvSpPr>
          <p:nvPr>
            <p:ph type="title"/>
          </p:nvPr>
        </p:nvSpPr>
        <p:spPr/>
        <p:txBody>
          <a:bodyPr/>
          <a:lstStyle/>
          <a:p>
            <a:pPr eaLnBrk="1" hangingPunct="1"/>
            <a:endParaRPr kumimoji="1" lang="zh-CN" altLang="en-US" smtClean="0"/>
          </a:p>
        </p:txBody>
      </p:sp>
      <p:sp>
        <p:nvSpPr>
          <p:cNvPr id="131074" name="内容占位符 2"/>
          <p:cNvSpPr>
            <a:spLocks noGrp="1"/>
          </p:cNvSpPr>
          <p:nvPr>
            <p:ph idx="1"/>
          </p:nvPr>
        </p:nvSpPr>
        <p:spPr>
          <a:xfrm>
            <a:off x="5097463" y="2465388"/>
            <a:ext cx="1997075" cy="800100"/>
          </a:xfrm>
        </p:spPr>
        <p:txBody>
          <a:bodyPr/>
          <a:lstStyle/>
          <a:p>
            <a:pPr marL="0" indent="0" eaLnBrk="1" hangingPunct="1">
              <a:buFont typeface="Arial" charset="0"/>
              <a:buNone/>
            </a:pPr>
            <a:r>
              <a:rPr kumimoji="1" lang="zh-CN" altLang="en-US" sz="4800" smtClean="0"/>
              <a:t>谢谢！</a:t>
            </a:r>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5901</TotalTime>
  <Words>5877</Words>
  <Application>Microsoft Office PowerPoint</Application>
  <PresentationFormat>Custom</PresentationFormat>
  <Paragraphs>769</Paragraphs>
  <Slides>71</Slides>
  <Notes>44</Notes>
  <HiddenSlides>3</HiddenSlides>
  <MMClips>1</MMClips>
  <ScaleCrop>false</ScaleCrop>
  <HeadingPairs>
    <vt:vector size="6" baseType="variant">
      <vt:variant>
        <vt:lpstr>已用的字体</vt:lpstr>
      </vt:variant>
      <vt:variant>
        <vt:i4>9</vt:i4>
      </vt:variant>
      <vt:variant>
        <vt:lpstr>演示文稿设计模板</vt:lpstr>
      </vt:variant>
      <vt:variant>
        <vt:i4>1</vt:i4>
      </vt:variant>
      <vt:variant>
        <vt:lpstr>幻灯片标题</vt:lpstr>
      </vt:variant>
      <vt:variant>
        <vt:i4>71</vt:i4>
      </vt:variant>
    </vt:vector>
  </HeadingPairs>
  <TitlesOfParts>
    <vt:vector size="81" baseType="lpstr">
      <vt:lpstr>Arial</vt:lpstr>
      <vt:lpstr>宋体</vt:lpstr>
      <vt:lpstr>Calibri Light</vt:lpstr>
      <vt:lpstr>Calibri</vt:lpstr>
      <vt:lpstr>Times New Roman</vt:lpstr>
      <vt:lpstr>华文新魏</vt:lpstr>
      <vt:lpstr>Wingdings</vt:lpstr>
      <vt:lpstr>Lucida Grande</vt:lpstr>
      <vt:lpstr>Guardian Text Egyptian Web</vt:lpstr>
      <vt:lpstr>Office 主题</vt:lpstr>
      <vt:lpstr>对话系统的来龙去脉</vt:lpstr>
      <vt:lpstr>Question Answering or Dialogue Systems</vt:lpstr>
      <vt:lpstr>1966 - ELIZA</vt:lpstr>
      <vt:lpstr>1966 – ELIZA(Cont.)</vt:lpstr>
      <vt:lpstr>1994 – A.L.I.C.E</vt:lpstr>
      <vt:lpstr>1994 – A.L.I.C.E(Cont.)</vt:lpstr>
      <vt:lpstr>Types of QA Systems</vt:lpstr>
      <vt:lpstr>幻灯片 8</vt:lpstr>
      <vt:lpstr>BOTs</vt:lpstr>
      <vt:lpstr>动机</vt:lpstr>
      <vt:lpstr>Search with Key Words</vt:lpstr>
      <vt:lpstr>幻灯片 12</vt:lpstr>
      <vt:lpstr>Retrieval-based QA: Factoid QA</vt:lpstr>
      <vt:lpstr>幻灯片 14</vt:lpstr>
      <vt:lpstr>Retrieval-based QA</vt:lpstr>
      <vt:lpstr>转变</vt:lpstr>
      <vt:lpstr>Community QA （from 2010）</vt:lpstr>
      <vt:lpstr>QAnswer(趣答)Ver.1.0</vt:lpstr>
      <vt:lpstr>QAnswer(趣答)Ver.2.0</vt:lpstr>
      <vt:lpstr>再转变</vt:lpstr>
      <vt:lpstr>Future Kitchen    -- Act Planning </vt:lpstr>
      <vt:lpstr>Demo</vt:lpstr>
      <vt:lpstr>石油公司斯伦贝谢拥有同样的图片</vt:lpstr>
      <vt:lpstr>QA / Dialogue System</vt:lpstr>
      <vt:lpstr>Approaches</vt:lpstr>
      <vt:lpstr>Key Problems</vt:lpstr>
      <vt:lpstr>NLU</vt:lpstr>
      <vt:lpstr>Semantic parser based （1）</vt:lpstr>
      <vt:lpstr>Semantic parser based （2）</vt:lpstr>
      <vt:lpstr>Deep Learning</vt:lpstr>
      <vt:lpstr>Deep Learning</vt:lpstr>
      <vt:lpstr>End to end system</vt:lpstr>
      <vt:lpstr>A Sentence Interaction Network for Dialogue Act Classification </vt:lpstr>
      <vt:lpstr>Motivation</vt:lpstr>
      <vt:lpstr>Motivation</vt:lpstr>
      <vt:lpstr>Ideas</vt:lpstr>
      <vt:lpstr>Ideas</vt:lpstr>
      <vt:lpstr>Applications</vt:lpstr>
      <vt:lpstr>Method（2）</vt:lpstr>
      <vt:lpstr>Answer Selection</vt:lpstr>
      <vt:lpstr>Method</vt:lpstr>
      <vt:lpstr>Method</vt:lpstr>
      <vt:lpstr>Dialogue Act Analysis</vt:lpstr>
      <vt:lpstr>NLG</vt:lpstr>
      <vt:lpstr>NLG</vt:lpstr>
      <vt:lpstr>Context-aware Natural Language Generation for Spoken Dialogue Systems</vt:lpstr>
      <vt:lpstr>Motivation</vt:lpstr>
      <vt:lpstr>Our Proposal</vt:lpstr>
      <vt:lpstr>Our Proposal</vt:lpstr>
      <vt:lpstr>Our Proposal</vt:lpstr>
      <vt:lpstr>Our Proposal</vt:lpstr>
      <vt:lpstr>Our Proposal</vt:lpstr>
      <vt:lpstr>NLG</vt:lpstr>
      <vt:lpstr>聊天机器人的类别</vt:lpstr>
      <vt:lpstr>Chatting Machine</vt:lpstr>
      <vt:lpstr>幻灯片 56</vt:lpstr>
      <vt:lpstr>Emotional Chatting Machine</vt:lpstr>
      <vt:lpstr>Emotional Chatting Machine</vt:lpstr>
      <vt:lpstr>Emotional Chatting Machine~~Examples</vt:lpstr>
      <vt:lpstr>Endowing a Chatting Machine with Personality</vt:lpstr>
      <vt:lpstr>Endowing a Chatting Machine with Personality</vt:lpstr>
      <vt:lpstr>Emotional Chatting Machine</vt:lpstr>
      <vt:lpstr>国际评测</vt:lpstr>
      <vt:lpstr>DM</vt:lpstr>
      <vt:lpstr>幻灯片 65</vt:lpstr>
      <vt:lpstr>Motivation</vt:lpstr>
      <vt:lpstr>Model Design</vt:lpstr>
      <vt:lpstr>Knowledge</vt:lpstr>
      <vt:lpstr>知识表示 基于流型的知识表示</vt:lpstr>
      <vt:lpstr>结论与问题</vt:lpstr>
      <vt:lpstr>幻灯片 71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对话系统回顾与展望</dc:title>
  <dc:creator>zxy</dc:creator>
  <cp:lastModifiedBy>未知用户</cp:lastModifiedBy>
  <cp:revision>130</cp:revision>
  <dcterms:created xsi:type="dcterms:W3CDTF">2017-09-09T05:06:00Z</dcterms:created>
  <dcterms:modified xsi:type="dcterms:W3CDTF">2017-11-03T23:10:54Z</dcterms:modified>
</cp:coreProperties>
</file>