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3"/>
  </p:notesMasterIdLst>
  <p:sldIdLst>
    <p:sldId id="752" r:id="rId2"/>
    <p:sldId id="810" r:id="rId3"/>
    <p:sldId id="788" r:id="rId4"/>
    <p:sldId id="786" r:id="rId5"/>
    <p:sldId id="753" r:id="rId6"/>
    <p:sldId id="816" r:id="rId7"/>
    <p:sldId id="562" r:id="rId8"/>
    <p:sldId id="659" r:id="rId9"/>
    <p:sldId id="564" r:id="rId10"/>
    <p:sldId id="660" r:id="rId11"/>
    <p:sldId id="566" r:id="rId12"/>
    <p:sldId id="567" r:id="rId13"/>
    <p:sldId id="568" r:id="rId14"/>
    <p:sldId id="703" r:id="rId15"/>
    <p:sldId id="704" r:id="rId16"/>
    <p:sldId id="705" r:id="rId17"/>
    <p:sldId id="706" r:id="rId18"/>
    <p:sldId id="707" r:id="rId19"/>
    <p:sldId id="765" r:id="rId20"/>
    <p:sldId id="763" r:id="rId21"/>
    <p:sldId id="779" r:id="rId22"/>
    <p:sldId id="777" r:id="rId23"/>
    <p:sldId id="778" r:id="rId24"/>
    <p:sldId id="766" r:id="rId25"/>
    <p:sldId id="664" r:id="rId26"/>
    <p:sldId id="735" r:id="rId27"/>
    <p:sldId id="665" r:id="rId28"/>
    <p:sldId id="736" r:id="rId29"/>
    <p:sldId id="739" r:id="rId30"/>
    <p:sldId id="743" r:id="rId31"/>
    <p:sldId id="744" r:id="rId32"/>
    <p:sldId id="767" r:id="rId33"/>
    <p:sldId id="768" r:id="rId34"/>
    <p:sldId id="769" r:id="rId35"/>
    <p:sldId id="771" r:id="rId36"/>
    <p:sldId id="772" r:id="rId37"/>
    <p:sldId id="773" r:id="rId38"/>
    <p:sldId id="780" r:id="rId39"/>
    <p:sldId id="814" r:id="rId40"/>
    <p:sldId id="646" r:id="rId41"/>
    <p:sldId id="811" r:id="rId42"/>
  </p:sldIdLst>
  <p:sldSz cx="9144000" cy="6858000" type="screen4x3"/>
  <p:notesSz cx="6761163" cy="99425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64A2"/>
    <a:srgbClr val="D0D8E8"/>
    <a:srgbClr val="374DF3"/>
    <a:srgbClr val="0F2AF1"/>
    <a:srgbClr val="CF31C7"/>
    <a:srgbClr val="4F81BD"/>
    <a:srgbClr val="FFFFFF"/>
    <a:srgbClr val="000000"/>
    <a:srgbClr val="150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浅色样式 1 - 强调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25" autoAdjust="0"/>
    <p:restoredTop sz="96424" autoAdjust="0"/>
  </p:normalViewPr>
  <p:slideViewPr>
    <p:cSldViewPr>
      <p:cViewPr varScale="1">
        <p:scale>
          <a:sx n="136" d="100"/>
          <a:sy n="136" d="100"/>
        </p:scale>
        <p:origin x="216" y="172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D8328-E0A0-4657-97C9-D6ED9089A960}" type="datetimeFigureOut">
              <a:rPr lang="zh-CN" altLang="en-US" smtClean="0"/>
              <a:pPr/>
              <a:t>2017/11/3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FAD84-3724-4F82-A080-8A0BCF9A81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982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AD84-3724-4F82-A080-8A0BCF9A815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58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5A9AE-DFC6-42C8-81E1-D1AC0C37E54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687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AD84-3724-4F82-A080-8A0BCF9A815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060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102C423-E0D4-4DBF-B41B-4D195AA590E4}" type="slidenum">
              <a:rPr/>
              <a:t>5</a:t>
            </a:fld>
            <a:endParaRPr lang="x-none"/>
          </a:p>
        </p:txBody>
      </p:sp>
      <p:sp>
        <p:nvSpPr>
          <p:cNvPr id="2" name="幻灯片图像占位符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备注占位符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x-none" altLang="zh-CN"/>
          </a:p>
        </p:txBody>
      </p:sp>
    </p:spTree>
    <p:extLst>
      <p:ext uri="{BB962C8B-B14F-4D97-AF65-F5344CB8AC3E}">
        <p14:creationId xmlns:p14="http://schemas.microsoft.com/office/powerpoint/2010/main" val="575763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0BC7A-AB1B-44FC-AF73-894F84C2C82E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255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052736"/>
            <a:ext cx="9144000" cy="1470025"/>
          </a:xfrm>
        </p:spPr>
        <p:txBody>
          <a:bodyPr/>
          <a:lstStyle>
            <a:lvl1pPr>
              <a:defRPr b="0" i="0"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708920"/>
            <a:ext cx="6400800" cy="2929880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DengXian" charset="-122"/>
                <a:ea typeface="DengXian" charset="-122"/>
                <a:cs typeface="DengXian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fld id="{D2EDADD9-E1D8-C14A-81FE-1087410EE0BC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09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  <a:lvl2pPr>
              <a:defRPr>
                <a:latin typeface="DengXian" charset="-122"/>
                <a:ea typeface="DengXian" charset="-122"/>
                <a:cs typeface="DengXian" charset="-122"/>
              </a:defRPr>
            </a:lvl2pPr>
            <a:lvl3pPr>
              <a:defRPr>
                <a:latin typeface="DengXian" charset="-122"/>
                <a:ea typeface="DengXian" charset="-122"/>
                <a:cs typeface="DengXian" charset="-122"/>
              </a:defRPr>
            </a:lvl3pPr>
            <a:lvl4pPr>
              <a:defRPr>
                <a:latin typeface="DengXian" charset="-122"/>
                <a:ea typeface="DengXian" charset="-122"/>
                <a:cs typeface="DengXian" charset="-122"/>
              </a:defRPr>
            </a:lvl4pPr>
            <a:lvl5pPr>
              <a:defRPr>
                <a:latin typeface="DengXian" charset="-122"/>
                <a:ea typeface="DengXian" charset="-122"/>
                <a:cs typeface="DengXian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fld id="{43E55FC8-4DB3-6345-AF9E-3AF3AF2FF00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75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i="0" cap="all"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DengXian" charset="-122"/>
                <a:ea typeface="DengXian" charset="-122"/>
                <a:cs typeface="DengXian" charset="-12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fld id="{CD200D5D-C1BD-4546-AF33-1C9BE77F4BDD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442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01CD-7147-B24C-9EAC-B37241E8684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1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D78B0-15F7-6A49-8AA8-0A1C61DD9628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fld id="{DF4D791D-F921-FA4E-A40A-9BD1F714C175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1E0B6-5DEE-6445-AAF8-FB3253B0D119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378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E3CD4-68ED-854E-96E3-DE32D498C268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449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B504-E225-D04D-99E1-AB8AE97A9C5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48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A1D56-5C8A-C74C-ADE6-0EC628AA607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7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FA359-42AF-8C46-B64C-2D81E34F1FC8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3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7504" y="980728"/>
            <a:ext cx="8928992" cy="547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7504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fld id="{CA36AE8A-C7C9-EC40-8C74-1228B5BE5F8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2017/11/3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902896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62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4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tiff"/><Relationship Id="rId3" Type="http://schemas.openxmlformats.org/officeDocument/2006/relationships/image" Target="../media/image26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tiff"/><Relationship Id="rId3" Type="http://schemas.openxmlformats.org/officeDocument/2006/relationships/image" Target="../media/image32.tif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tif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tif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0" y="2136045"/>
            <a:ext cx="9144000" cy="1800200"/>
          </a:xfrm>
          <a:solidFill>
            <a:srgbClr val="8064A2">
              <a:alpha val="50196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r>
              <a:rPr lang="zh-CN" altLang="en-US" sz="5400" spc="-150" dirty="0" smtClean="0">
                <a:solidFill>
                  <a:schemeClr val="tx1"/>
                </a:solidFill>
                <a:latin typeface="Georgia"/>
                <a:cs typeface="Georgia"/>
              </a:rPr>
              <a:t>深度学习与知识获取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45695" y="4585541"/>
            <a:ext cx="4852610" cy="151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800">
                <a:latin typeface="DengXian" charset="-122"/>
                <a:ea typeface="DengXian" charset="-122"/>
                <a:cs typeface="DengXian" charset="-122"/>
              </a:rPr>
              <a:t>刘知远</a:t>
            </a:r>
          </a:p>
          <a:p>
            <a:pPr algn="ctr">
              <a:lnSpc>
                <a:spcPct val="110000"/>
              </a:lnSpc>
              <a:defRPr/>
            </a:pPr>
            <a:r>
              <a:rPr lang="zh-CN" altLang="en-US" sz="2800">
                <a:latin typeface="DengXian" charset="-122"/>
                <a:ea typeface="DengXian" charset="-122"/>
                <a:cs typeface="DengXian" charset="-122"/>
              </a:rPr>
              <a:t>清华大学自然语言处理实验室</a:t>
            </a:r>
          </a:p>
          <a:p>
            <a:pPr algn="ctr">
              <a:lnSpc>
                <a:spcPct val="110000"/>
              </a:lnSpc>
              <a:defRPr/>
            </a:pPr>
            <a:r>
              <a:rPr lang="en-US" altLang="zh-CN" sz="2800" dirty="0" err="1" smtClean="0">
                <a:latin typeface="DengXian" charset="-122"/>
                <a:ea typeface="DengXian" charset="-122"/>
                <a:cs typeface="DengXian" charset="-122"/>
              </a:rPr>
              <a:t>liuzy@tsinghua.edu.cn</a:t>
            </a:r>
            <a:endParaRPr lang="en-US" altLang="zh-CN" sz="2800">
              <a:latin typeface="DengXian" charset="-122"/>
              <a:ea typeface="DengXian" charset="-122"/>
              <a:cs typeface="DengXian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19901"/>
            <a:ext cx="1692846" cy="1692846"/>
          </a:xfrm>
          <a:prstGeom prst="rect">
            <a:avLst/>
          </a:prstGeom>
        </p:spPr>
      </p:pic>
      <p:pic>
        <p:nvPicPr>
          <p:cNvPr id="6" name="图片 5" descr="实验室徽标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2896" y="219900"/>
            <a:ext cx="1692847" cy="169284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43376" y="593236"/>
            <a:ext cx="305724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MIFS </a:t>
            </a:r>
            <a:r>
              <a:rPr lang="en-US" altLang="zh-CN" sz="2800" dirty="0" smtClean="0">
                <a:latin typeface="DengXian" charset="-122"/>
                <a:ea typeface="DengXian" charset="-122"/>
                <a:cs typeface="DengXian" charset="-122"/>
              </a:rPr>
              <a:t>2017</a:t>
            </a:r>
          </a:p>
          <a:p>
            <a:pPr algn="ctr"/>
            <a:r>
              <a:rPr lang="zh-CN" altLang="en-US" sz="2800" dirty="0" smtClean="0">
                <a:latin typeface="DengXian" charset="-122"/>
                <a:ea typeface="DengXian" charset="-122"/>
                <a:cs typeface="DengXian" charset="-122"/>
              </a:rPr>
              <a:t>机器</a:t>
            </a:r>
            <a:r>
              <a:rPr lang="zh-CN" altLang="en-US" sz="2800" dirty="0">
                <a:latin typeface="DengXian" charset="-122"/>
                <a:ea typeface="DengXian" charset="-122"/>
                <a:cs typeface="DengXian" charset="-122"/>
              </a:rPr>
              <a:t>智能前沿论坛</a:t>
            </a:r>
          </a:p>
        </p:txBody>
      </p:sp>
    </p:spTree>
    <p:extLst>
      <p:ext uri="{BB962C8B-B14F-4D97-AF65-F5344CB8AC3E}">
        <p14:creationId xmlns:p14="http://schemas.microsoft.com/office/powerpoint/2010/main" val="47565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9"/>
    </mc:Choice>
    <mc:Fallback xmlns="">
      <p:transition spd="slow" advTm="277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研究</a:t>
            </a:r>
            <a:r>
              <a:rPr lang="zh-CN" altLang="en-US" dirty="0" smtClean="0"/>
              <a:t>对象</a:t>
            </a:r>
            <a:endParaRPr 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7511" y="3429001"/>
            <a:ext cx="2262158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 smtClean="0">
                <a:latin typeface="DengXian" charset="-122"/>
                <a:ea typeface="DengXian" charset="-122"/>
                <a:cs typeface="DengXian" charset="-122"/>
              </a:rPr>
              <a:t>网络结构</a:t>
            </a:r>
            <a:endParaRPr lang="en-US" altLang="zh-CN" sz="4000" dirty="0" smtClean="0">
              <a:latin typeface="DengXian" charset="-122"/>
              <a:ea typeface="DengXian" charset="-122"/>
              <a:cs typeface="DengXian" charset="-122"/>
            </a:endParaRPr>
          </a:p>
          <a:p>
            <a:pPr algn="ctr"/>
            <a:r>
              <a:rPr lang="zh-CN" altLang="en-US" dirty="0" smtClean="0">
                <a:latin typeface="DengXian" charset="-122"/>
                <a:ea typeface="DengXian" charset="-122"/>
                <a:cs typeface="DengXian" charset="-122"/>
              </a:rPr>
              <a:t>用户</a:t>
            </a:r>
            <a:r>
              <a:rPr lang="zh-CN" altLang="en-US" dirty="0">
                <a:latin typeface="DengXian" charset="-122"/>
                <a:ea typeface="DengXian" charset="-122"/>
                <a:cs typeface="DengXian" charset="-122"/>
              </a:rPr>
              <a:t>及其关系和行为</a:t>
            </a:r>
            <a:endParaRPr lang="en-US" altLang="zh-CN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06363" y="3429001"/>
            <a:ext cx="2723823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latin typeface="DengXian" charset="-122"/>
                <a:ea typeface="DengXian" charset="-122"/>
                <a:cs typeface="DengXian" charset="-122"/>
              </a:rPr>
              <a:t>媒体</a:t>
            </a:r>
            <a:r>
              <a:rPr lang="zh-CN" altLang="en-US" sz="4000" dirty="0" smtClean="0">
                <a:latin typeface="DengXian" charset="-122"/>
                <a:ea typeface="DengXian" charset="-122"/>
                <a:cs typeface="DengXian" charset="-122"/>
              </a:rPr>
              <a:t>信息</a:t>
            </a:r>
            <a:endParaRPr lang="en-US" altLang="zh-CN" sz="4000" dirty="0" smtClean="0">
              <a:latin typeface="DengXian" charset="-122"/>
              <a:ea typeface="DengXian" charset="-122"/>
              <a:cs typeface="DengXian" charset="-122"/>
            </a:endParaRPr>
          </a:p>
          <a:p>
            <a:pPr algn="ctr"/>
            <a:r>
              <a:rPr lang="zh-CN" altLang="en-US" dirty="0" smtClean="0">
                <a:latin typeface="DengXian" charset="-122"/>
                <a:ea typeface="DengXian" charset="-122"/>
                <a:cs typeface="DengXian" charset="-122"/>
              </a:rPr>
              <a:t>文本</a:t>
            </a:r>
            <a:r>
              <a:rPr lang="zh-CN" altLang="en-US" dirty="0">
                <a:latin typeface="DengXian" charset="-122"/>
                <a:ea typeface="DengXian" charset="-122"/>
                <a:cs typeface="DengXian" charset="-122"/>
              </a:rPr>
              <a:t>、视频、语音等信息</a:t>
            </a:r>
            <a:endParaRPr lang="en-US" altLang="zh-CN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56176" y="3429002"/>
            <a:ext cx="267595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 smtClean="0">
                <a:latin typeface="DengXian" charset="-122"/>
                <a:ea typeface="DengXian" charset="-122"/>
                <a:cs typeface="DengXian" charset="-122"/>
              </a:rPr>
              <a:t>知识图谱</a:t>
            </a:r>
            <a:endParaRPr lang="en-US" altLang="zh-CN" sz="4000" dirty="0" smtClean="0">
              <a:latin typeface="DengXian" charset="-122"/>
              <a:ea typeface="DengXian" charset="-122"/>
              <a:cs typeface="DengXian" charset="-122"/>
            </a:endParaRPr>
          </a:p>
          <a:p>
            <a:pPr algn="ctr"/>
            <a:r>
              <a:rPr lang="zh-CN" altLang="en-US" dirty="0" smtClean="0">
                <a:latin typeface="DengXian" charset="-122"/>
                <a:ea typeface="DengXian" charset="-122"/>
                <a:cs typeface="DengXian" charset="-122"/>
              </a:rPr>
              <a:t>结构化的世界知识</a:t>
            </a:r>
            <a:endParaRPr lang="en-US" altLang="zh-CN" dirty="0">
              <a:latin typeface="DengXian" charset="-122"/>
              <a:ea typeface="DengXian" charset="-122"/>
              <a:cs typeface="DengXian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73" y="1450500"/>
            <a:ext cx="2763835" cy="18920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4953" y="1450499"/>
            <a:ext cx="2866744" cy="18920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5534" y="1460140"/>
            <a:ext cx="2877237" cy="189204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5378" y="4682241"/>
            <a:ext cx="9033242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600" dirty="0" smtClean="0">
                <a:latin typeface="DengXian" charset="-122"/>
                <a:ea typeface="DengXian" charset="-122"/>
                <a:cs typeface="DengXian" charset="-122"/>
              </a:rPr>
              <a:t>面临挑战</a:t>
            </a:r>
            <a:endParaRPr lang="en-US" altLang="zh-CN" sz="4600" dirty="0">
              <a:latin typeface="DengXian" charset="-122"/>
              <a:ea typeface="DengXian" charset="-122"/>
              <a:cs typeface="DengXian" charset="-122"/>
            </a:endParaRPr>
          </a:p>
          <a:p>
            <a:pPr algn="ctr"/>
            <a:r>
              <a:rPr lang="zh-CN" altLang="en-US" sz="4600" dirty="0" smtClean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信息多源异构，难以建立语义关联</a:t>
            </a:r>
            <a:endParaRPr lang="en-US" sz="4600" dirty="0">
              <a:solidFill>
                <a:srgbClr val="FF0000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471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基于符号的表示方案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936866" y="2611005"/>
            <a:ext cx="8819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sun</a:t>
            </a:r>
            <a:endParaRPr lang="zh-CN" altLang="en-US" sz="3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79713" y="1787625"/>
            <a:ext cx="5973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2"/>
                </a:solidFill>
              </a:rPr>
              <a:t>[0, 0, 0, 0, 0, 0, 0, 0, </a:t>
            </a:r>
            <a:r>
              <a:rPr lang="en-US" altLang="zh-CN" sz="3200" dirty="0" smtClean="0">
                <a:solidFill>
                  <a:srgbClr val="FF0000"/>
                </a:solidFill>
              </a:rPr>
              <a:t>1</a:t>
            </a:r>
            <a:r>
              <a:rPr lang="en-US" altLang="zh-CN" sz="3200" dirty="0" smtClean="0">
                <a:solidFill>
                  <a:schemeClr val="tx2"/>
                </a:solidFill>
              </a:rPr>
              <a:t>, 0, 0, 0, 0, …]</a:t>
            </a:r>
            <a:endParaRPr lang="zh-CN" altLang="en-US" sz="3200" dirty="0">
              <a:solidFill>
                <a:schemeClr val="tx2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79713" y="2672560"/>
            <a:ext cx="5973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2"/>
                </a:solidFill>
              </a:rPr>
              <a:t>[0, 0, 0, 0, 0, 0, 0, </a:t>
            </a:r>
            <a:r>
              <a:rPr lang="en-US" altLang="zh-CN" sz="3200" dirty="0" smtClean="0">
                <a:solidFill>
                  <a:srgbClr val="FF0000"/>
                </a:solidFill>
              </a:rPr>
              <a:t>1</a:t>
            </a:r>
            <a:r>
              <a:rPr lang="en-US" altLang="zh-CN" sz="3200" dirty="0" smtClean="0">
                <a:solidFill>
                  <a:schemeClr val="tx2"/>
                </a:solidFill>
              </a:rPr>
              <a:t>, 0, 0, 0, 0, 0, …]</a:t>
            </a:r>
            <a:endParaRPr lang="zh-CN" altLang="en-US" sz="3200" dirty="0">
              <a:solidFill>
                <a:schemeClr val="tx2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4522" y="1787625"/>
            <a:ext cx="9124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32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star</a:t>
            </a:r>
            <a:endParaRPr lang="zh-CN" altLang="en-US" sz="3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75656" y="4365104"/>
            <a:ext cx="409324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sim</a:t>
            </a:r>
            <a:r>
              <a:rPr lang="en-US" altLang="zh-CN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(star,</a:t>
            </a:r>
            <a:r>
              <a:rPr lang="zh-CN" alt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sun)</a:t>
            </a:r>
            <a:r>
              <a:rPr lang="zh-CN" alt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= </a:t>
            </a:r>
            <a:r>
              <a:rPr lang="en-US" altLang="zh-CN" sz="280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28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4289017"/>
            <a:ext cx="683681" cy="675394"/>
          </a:xfrm>
          <a:prstGeom prst="rect">
            <a:avLst/>
          </a:prstGeom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3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DengXian" charset="-122"/>
              </a:rPr>
              <a:t>分布式表示方案</a:t>
            </a:r>
            <a:endParaRPr lang="zh-CN" altLang="en-US" dirty="0">
              <a:latin typeface="DengXian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DengXian" charset="-122"/>
                <a:ea typeface="DengXian" charset="-122"/>
                <a:cs typeface="DengXian" charset="-122"/>
              </a:rPr>
              <a:t>Distributed Representation</a:t>
            </a:r>
          </a:p>
          <a:p>
            <a:r>
              <a:rPr lang="zh-CN" altLang="en-US" dirty="0" smtClean="0">
                <a:latin typeface="DengXian" charset="-122"/>
              </a:rPr>
              <a:t>对象均</a:t>
            </a:r>
            <a:r>
              <a:rPr lang="zh-CN" altLang="en-US" dirty="0" smtClean="0">
                <a:latin typeface="DengXian" charset="-122"/>
                <a:ea typeface="DengXian" charset="-122"/>
                <a:cs typeface="DengXian" charset="-122"/>
              </a:rPr>
              <a:t>被表示成</a:t>
            </a:r>
            <a:r>
              <a:rPr lang="zh-CN" altLang="en-US" dirty="0" smtClean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稠密、实值、低维</a:t>
            </a:r>
            <a:r>
              <a:rPr lang="zh-CN" altLang="en-US" dirty="0" smtClean="0">
                <a:latin typeface="DengXian" charset="-122"/>
                <a:ea typeface="DengXian" charset="-122"/>
                <a:cs typeface="DengXian" charset="-122"/>
              </a:rPr>
              <a:t>向量</a:t>
            </a:r>
            <a:endParaRPr lang="en-US" altLang="zh-CN" dirty="0" smtClean="0">
              <a:latin typeface="DengXian" charset="-122"/>
              <a:ea typeface="DengXian" charset="-122"/>
              <a:cs typeface="DengXian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564904"/>
            <a:ext cx="7200800" cy="3541377"/>
          </a:xfrm>
          <a:prstGeom prst="rect">
            <a:avLst/>
          </a:prstGeom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03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分布式表示的优势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解决大数据</a:t>
            </a:r>
            <a:r>
              <a:rPr lang="en-US" altLang="zh-CN" smtClean="0"/>
              <a:t>NLP</a:t>
            </a:r>
            <a:r>
              <a:rPr lang="zh-CN" altLang="en-US" smtClean="0"/>
              <a:t>的</a:t>
            </a:r>
            <a:r>
              <a:rPr lang="zh-CN" altLang="en-US" smtClean="0">
                <a:solidFill>
                  <a:srgbClr val="FF0000"/>
                </a:solidFill>
              </a:rPr>
              <a:t>数据稀疏</a:t>
            </a:r>
            <a:r>
              <a:rPr lang="zh-CN" altLang="en-US" smtClean="0"/>
              <a:t>问题</a:t>
            </a:r>
            <a:endParaRPr lang="en-US" altLang="zh-CN" smtClean="0"/>
          </a:p>
          <a:p>
            <a:r>
              <a:rPr lang="zh-CN" altLang="en-US" smtClean="0"/>
              <a:t>实现</a:t>
            </a:r>
            <a:r>
              <a:rPr lang="zh-CN" altLang="en-US" smtClean="0">
                <a:solidFill>
                  <a:srgbClr val="FF0000"/>
                </a:solidFill>
              </a:rPr>
              <a:t>跨领域</a:t>
            </a:r>
            <a:r>
              <a:rPr lang="zh-CN" altLang="en-US" smtClean="0"/>
              <a:t>、</a:t>
            </a:r>
            <a:r>
              <a:rPr lang="zh-CN" altLang="en-US" smtClean="0">
                <a:solidFill>
                  <a:srgbClr val="FF0000"/>
                </a:solidFill>
              </a:rPr>
              <a:t>跨对象</a:t>
            </a:r>
            <a:r>
              <a:rPr lang="zh-CN" altLang="en-US" smtClean="0"/>
              <a:t>的知识迁移</a:t>
            </a:r>
            <a:endParaRPr lang="en-US" altLang="zh-CN" smtClean="0"/>
          </a:p>
          <a:p>
            <a:r>
              <a:rPr lang="zh-CN" altLang="en-US" smtClean="0"/>
              <a:t>提供</a:t>
            </a:r>
            <a:r>
              <a:rPr lang="zh-CN" altLang="en-US" smtClean="0">
                <a:solidFill>
                  <a:srgbClr val="FF0000"/>
                </a:solidFill>
              </a:rPr>
              <a:t>多任务学习</a:t>
            </a:r>
            <a:r>
              <a:rPr lang="zh-CN" altLang="en-US" smtClean="0"/>
              <a:t>的统一底层表示</a:t>
            </a:r>
            <a:endParaRPr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44" name="左箭头 43"/>
          <p:cNvSpPr/>
          <p:nvPr/>
        </p:nvSpPr>
        <p:spPr>
          <a:xfrm flipH="1">
            <a:off x="2411018" y="4339679"/>
            <a:ext cx="812661" cy="505404"/>
          </a:xfrm>
          <a:prstGeom prst="lef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67133" y="3195779"/>
            <a:ext cx="2623082" cy="2543190"/>
            <a:chOff x="3267133" y="3195779"/>
            <a:chExt cx="2623082" cy="254319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67133" y="3195779"/>
              <a:ext cx="2623082" cy="2543190"/>
            </a:xfrm>
            <a:prstGeom prst="rect">
              <a:avLst/>
            </a:prstGeom>
          </p:spPr>
        </p:pic>
        <p:pic>
          <p:nvPicPr>
            <p:cNvPr id="2052" name="Picture 4" descr="http://colah.github.io/posts/2014-07-NLP-RNNs-Representations/img/Socher-ImageClass-tSNE.png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00096" y="3222004"/>
              <a:ext cx="2449964" cy="2190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" name="文本框 45"/>
          <p:cNvSpPr txBox="1"/>
          <p:nvPr/>
        </p:nvSpPr>
        <p:spPr>
          <a:xfrm>
            <a:off x="2947793" y="5765194"/>
            <a:ext cx="3248413" cy="40011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000" smtClean="0">
                <a:latin typeface="DengXian" charset="-122"/>
                <a:ea typeface="DengXian" charset="-122"/>
                <a:cs typeface="DengXian" charset="-122"/>
              </a:rPr>
              <a:t>统一语义空间</a:t>
            </a:r>
            <a:endParaRPr lang="zh-CN" altLang="en-US" sz="200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660232" y="2875051"/>
            <a:ext cx="2376265" cy="3578285"/>
          </a:xfrm>
          <a:prstGeom prst="roundRect">
            <a:avLst>
              <a:gd name="adj" fmla="val 9044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0" name="流程图: 过程 15"/>
          <p:cNvSpPr/>
          <p:nvPr/>
        </p:nvSpPr>
        <p:spPr>
          <a:xfrm>
            <a:off x="6804248" y="5343828"/>
            <a:ext cx="2093497" cy="82147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词法分析</a:t>
            </a:r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1" name="流程图: 过程 16"/>
          <p:cNvSpPr/>
          <p:nvPr/>
        </p:nvSpPr>
        <p:spPr>
          <a:xfrm>
            <a:off x="6800211" y="4278402"/>
            <a:ext cx="2093497" cy="79208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句法分析</a:t>
            </a:r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2" name="流程图: 过程 17"/>
          <p:cNvSpPr/>
          <p:nvPr/>
        </p:nvSpPr>
        <p:spPr>
          <a:xfrm>
            <a:off x="6804248" y="3222004"/>
            <a:ext cx="2093497" cy="78306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语义分析</a:t>
            </a:r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206123" y="2875051"/>
            <a:ext cx="1988873" cy="3578285"/>
          </a:xfrm>
          <a:prstGeom prst="roundRect">
            <a:avLst>
              <a:gd name="adj" fmla="val 9044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4" name="流程图: 过程 36"/>
          <p:cNvSpPr/>
          <p:nvPr/>
        </p:nvSpPr>
        <p:spPr>
          <a:xfrm>
            <a:off x="415712" y="5538207"/>
            <a:ext cx="1569694" cy="4548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词汇</a:t>
            </a:r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5" name="流程图: 过程 37"/>
          <p:cNvSpPr/>
          <p:nvPr/>
        </p:nvSpPr>
        <p:spPr>
          <a:xfrm>
            <a:off x="415712" y="4739410"/>
            <a:ext cx="1569694" cy="4548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句子</a:t>
            </a:r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6" name="流程图: 过程 38"/>
          <p:cNvSpPr/>
          <p:nvPr/>
        </p:nvSpPr>
        <p:spPr>
          <a:xfrm>
            <a:off x="415710" y="3940613"/>
            <a:ext cx="1569694" cy="4548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文档</a:t>
            </a:r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7" name="流程图: 过程 40"/>
          <p:cNvSpPr/>
          <p:nvPr/>
        </p:nvSpPr>
        <p:spPr>
          <a:xfrm>
            <a:off x="415709" y="3141816"/>
            <a:ext cx="1569694" cy="4548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知识</a:t>
            </a:r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32" name="左箭头 31"/>
          <p:cNvSpPr/>
          <p:nvPr/>
        </p:nvSpPr>
        <p:spPr>
          <a:xfrm flipH="1">
            <a:off x="5767731" y="4364756"/>
            <a:ext cx="762379" cy="505404"/>
          </a:xfrm>
          <a:prstGeom prst="lef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36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社会计算研究对象</a:t>
            </a:r>
            <a:endParaRPr 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7511" y="3429001"/>
            <a:ext cx="2262158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 smtClean="0">
                <a:latin typeface="DengXian" charset="-122"/>
                <a:ea typeface="DengXian" charset="-122"/>
                <a:cs typeface="DengXian" charset="-122"/>
              </a:rPr>
              <a:t>网络结构</a:t>
            </a:r>
            <a:endParaRPr lang="en-US" altLang="zh-CN" sz="4000" dirty="0" smtClean="0">
              <a:latin typeface="DengXian" charset="-122"/>
              <a:ea typeface="DengXian" charset="-122"/>
              <a:cs typeface="DengXian" charset="-122"/>
            </a:endParaRPr>
          </a:p>
          <a:p>
            <a:pPr algn="ctr"/>
            <a:r>
              <a:rPr lang="zh-CN" altLang="en-US" dirty="0" smtClean="0">
                <a:latin typeface="DengXian" charset="-122"/>
                <a:ea typeface="DengXian" charset="-122"/>
                <a:cs typeface="DengXian" charset="-122"/>
              </a:rPr>
              <a:t>用户</a:t>
            </a:r>
            <a:r>
              <a:rPr lang="zh-CN" altLang="en-US" dirty="0">
                <a:latin typeface="DengXian" charset="-122"/>
                <a:ea typeface="DengXian" charset="-122"/>
                <a:cs typeface="DengXian" charset="-122"/>
              </a:rPr>
              <a:t>及其关系和行为</a:t>
            </a:r>
            <a:endParaRPr lang="en-US" altLang="zh-CN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06363" y="3429001"/>
            <a:ext cx="2723823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latin typeface="DengXian" charset="-122"/>
                <a:ea typeface="DengXian" charset="-122"/>
                <a:cs typeface="DengXian" charset="-122"/>
              </a:rPr>
              <a:t>媒体</a:t>
            </a:r>
            <a:r>
              <a:rPr lang="zh-CN" altLang="en-US" sz="4000" dirty="0" smtClean="0">
                <a:latin typeface="DengXian" charset="-122"/>
                <a:ea typeface="DengXian" charset="-122"/>
                <a:cs typeface="DengXian" charset="-122"/>
              </a:rPr>
              <a:t>信息</a:t>
            </a:r>
            <a:endParaRPr lang="en-US" altLang="zh-CN" sz="4000" dirty="0" smtClean="0">
              <a:latin typeface="DengXian" charset="-122"/>
              <a:ea typeface="DengXian" charset="-122"/>
              <a:cs typeface="DengXian" charset="-122"/>
            </a:endParaRPr>
          </a:p>
          <a:p>
            <a:pPr algn="ctr"/>
            <a:r>
              <a:rPr lang="zh-CN" altLang="en-US" dirty="0" smtClean="0">
                <a:latin typeface="DengXian" charset="-122"/>
                <a:ea typeface="DengXian" charset="-122"/>
                <a:cs typeface="DengXian" charset="-122"/>
              </a:rPr>
              <a:t>文本</a:t>
            </a:r>
            <a:r>
              <a:rPr lang="zh-CN" altLang="en-US" dirty="0">
                <a:latin typeface="DengXian" charset="-122"/>
                <a:ea typeface="DengXian" charset="-122"/>
                <a:cs typeface="DengXian" charset="-122"/>
              </a:rPr>
              <a:t>、视频、语音等信息</a:t>
            </a:r>
            <a:endParaRPr lang="en-US" altLang="zh-CN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56176" y="3429002"/>
            <a:ext cx="267595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 smtClean="0">
                <a:latin typeface="DengXian" charset="-122"/>
                <a:ea typeface="DengXian" charset="-122"/>
                <a:cs typeface="DengXian" charset="-122"/>
              </a:rPr>
              <a:t>知识图谱</a:t>
            </a:r>
            <a:endParaRPr lang="en-US" altLang="zh-CN" sz="4000" dirty="0" smtClean="0">
              <a:latin typeface="DengXian" charset="-122"/>
              <a:ea typeface="DengXian" charset="-122"/>
              <a:cs typeface="DengXian" charset="-122"/>
            </a:endParaRPr>
          </a:p>
          <a:p>
            <a:pPr algn="ctr"/>
            <a:r>
              <a:rPr lang="zh-CN" altLang="en-US" dirty="0" smtClean="0">
                <a:latin typeface="DengXian" charset="-122"/>
                <a:ea typeface="DengXian" charset="-122"/>
                <a:cs typeface="DengXian" charset="-122"/>
              </a:rPr>
              <a:t>结构化的世界知识</a:t>
            </a:r>
            <a:endParaRPr lang="en-US" altLang="zh-CN" dirty="0">
              <a:latin typeface="DengXian" charset="-122"/>
              <a:ea typeface="DengXian" charset="-122"/>
              <a:cs typeface="DengXian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73" y="1450500"/>
            <a:ext cx="2763835" cy="18920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4953" y="1450499"/>
            <a:ext cx="2866744" cy="18920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5534" y="1460140"/>
            <a:ext cx="2877237" cy="18920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956142" y="1268760"/>
            <a:ext cx="3080354" cy="32403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2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知识图谱实体与关系</a:t>
            </a:r>
            <a:endParaRPr lang="zh-CN" altLang="en-US" dirty="0"/>
          </a:p>
        </p:txBody>
      </p:sp>
      <p:sp>
        <p:nvSpPr>
          <p:cNvPr id="4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46848" cy="4525963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知识图谱包括实体与关系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节点代表实体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连边代表关系</a:t>
            </a:r>
            <a:endParaRPr lang="en-US" altLang="zh-CN" dirty="0" smtClean="0"/>
          </a:p>
          <a:p>
            <a:r>
              <a:rPr lang="zh-CN" altLang="en-US" dirty="0" smtClean="0"/>
              <a:t>事实可以用三元组表示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(head,</a:t>
            </a:r>
            <a:r>
              <a:rPr lang="zh-CN" altLang="en-US" dirty="0" smtClean="0"/>
              <a:t> </a:t>
            </a:r>
            <a:r>
              <a:rPr lang="en-US" altLang="zh-CN" dirty="0" smtClean="0"/>
              <a:t>relation,</a:t>
            </a:r>
            <a:r>
              <a:rPr lang="zh-CN" altLang="en-US" dirty="0" smtClean="0"/>
              <a:t> </a:t>
            </a:r>
            <a:r>
              <a:rPr lang="en-US" altLang="zh-CN" smtClean="0"/>
              <a:t>tail)</a:t>
            </a:r>
            <a:endParaRPr lang="en-US" altLang="zh-CN" dirty="0" smtClean="0"/>
          </a:p>
          <a:p>
            <a:r>
              <a:rPr lang="zh-CN" altLang="en-US" smtClean="0"/>
              <a:t>代表知识图谱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WordNet:</a:t>
            </a:r>
            <a:r>
              <a:rPr lang="zh-CN" altLang="en-US" dirty="0" smtClean="0"/>
              <a:t> 语言知识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Freebase:</a:t>
            </a:r>
            <a:r>
              <a:rPr lang="zh-CN" altLang="en-US" dirty="0" smtClean="0"/>
              <a:t> 世界知识</a:t>
            </a:r>
            <a:endParaRPr lang="en-US" altLang="zh-CN" dirty="0" smtClean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48" y="1659967"/>
            <a:ext cx="4038600" cy="4406427"/>
          </a:xfrm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0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知识表示的挑战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mtClean="0"/>
              <a:t>知识图谱的典型表示方案</a:t>
            </a:r>
            <a:endParaRPr lang="en-US" altLang="zh-CN" smtClean="0"/>
          </a:p>
          <a:p>
            <a:pPr lvl="1"/>
            <a:r>
              <a:rPr lang="zh-CN" altLang="en-US" smtClean="0"/>
              <a:t>基于符号表示的三元组（</a:t>
            </a:r>
            <a:r>
              <a:rPr lang="en-US" altLang="zh-CN" smtClean="0"/>
              <a:t>RDF</a:t>
            </a:r>
            <a:r>
              <a:rPr lang="zh-CN" altLang="en-US" smtClean="0"/>
              <a:t>）</a:t>
            </a:r>
            <a:endParaRPr lang="en-US" altLang="zh-CN" smtClean="0"/>
          </a:p>
          <a:p>
            <a:pPr lvl="1"/>
            <a:r>
              <a:rPr lang="zh-CN" altLang="en-US" smtClean="0"/>
              <a:t>无法有效计算实体间的语义关系</a:t>
            </a:r>
            <a:endParaRPr lang="en-US" altLang="zh-CN" smtClean="0"/>
          </a:p>
          <a:p>
            <a:r>
              <a:rPr lang="zh-CN" altLang="en-US" smtClean="0"/>
              <a:t>解决方案：将知识映射到低维向量空间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4005064"/>
            <a:ext cx="3384376" cy="2060056"/>
          </a:xfrm>
          <a:prstGeom prst="rect">
            <a:avLst/>
          </a:prstGeom>
        </p:spPr>
      </p:pic>
      <p:sp>
        <p:nvSpPr>
          <p:cNvPr id="5" name="右箭头 4"/>
          <p:cNvSpPr/>
          <p:nvPr/>
        </p:nvSpPr>
        <p:spPr>
          <a:xfrm>
            <a:off x="4190603" y="4768241"/>
            <a:ext cx="1008112" cy="504056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Helvetica Light" charset="0"/>
              <a:ea typeface="Helvetica Light" charset="0"/>
              <a:cs typeface="Helvetica Light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0589" y="3748674"/>
            <a:ext cx="2623082" cy="2543190"/>
          </a:xfrm>
          <a:prstGeom prst="rect">
            <a:avLst/>
          </a:prstGeom>
        </p:spPr>
      </p:pic>
      <p:pic>
        <p:nvPicPr>
          <p:cNvPr id="7" name="Picture 4" descr="http://colah.github.io/posts/2014-07-NLP-RNNs-Representations/img/Socher-ImageClass-tSNE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43552" y="3774899"/>
            <a:ext cx="2449964" cy="21900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幻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88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TransE</a:t>
            </a:r>
            <a:r>
              <a:rPr lang="en-US" altLang="zh-CN" dirty="0" smtClean="0"/>
              <a:t>:</a:t>
            </a:r>
            <a:r>
              <a:rPr lang="zh-CN" altLang="en-US" dirty="0" smtClean="0"/>
              <a:t> 将关系表示为平移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对每个事实 </a:t>
            </a:r>
            <a:r>
              <a:rPr lang="en-US" altLang="zh-CN" dirty="0" smtClean="0"/>
              <a:t>(head,</a:t>
            </a:r>
            <a:r>
              <a:rPr lang="zh-CN" altLang="en-US" dirty="0" smtClean="0"/>
              <a:t> </a:t>
            </a:r>
            <a:r>
              <a:rPr lang="en-US" altLang="zh-CN" dirty="0" smtClean="0"/>
              <a:t>relation,</a:t>
            </a:r>
            <a:r>
              <a:rPr lang="zh-CN" altLang="en-US" dirty="0" smtClean="0"/>
              <a:t> </a:t>
            </a:r>
            <a:r>
              <a:rPr lang="en-US" altLang="zh-CN" dirty="0" smtClean="0"/>
              <a:t>tail)</a:t>
            </a:r>
            <a:r>
              <a:rPr lang="zh-CN" altLang="en-US" dirty="0" smtClean="0"/>
              <a:t>，将其中的</a:t>
            </a:r>
            <a:r>
              <a:rPr lang="en-US" altLang="zh-CN" dirty="0" smtClean="0"/>
              <a:t>relation</a:t>
            </a:r>
            <a:r>
              <a:rPr lang="zh-CN" altLang="en-US" dirty="0" smtClean="0"/>
              <a:t>作为从</a:t>
            </a:r>
            <a:r>
              <a:rPr lang="en-US" altLang="zh-CN" dirty="0" smtClean="0"/>
              <a:t>head</a:t>
            </a:r>
            <a:r>
              <a:rPr lang="zh-CN" altLang="en-US" dirty="0" smtClean="0"/>
              <a:t>到</a:t>
            </a:r>
            <a:r>
              <a:rPr lang="en-US" altLang="zh-CN" dirty="0" smtClean="0"/>
              <a:t>tail</a:t>
            </a:r>
            <a:r>
              <a:rPr lang="zh-CN" altLang="en-US" dirty="0" smtClean="0"/>
              <a:t>的平移操作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941" y="2492896"/>
            <a:ext cx="2977987" cy="31635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253" y="2492896"/>
            <a:ext cx="3767163" cy="3163584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3900290" y="3503352"/>
            <a:ext cx="956142" cy="81332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3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TransE</a:t>
            </a:r>
            <a:r>
              <a:rPr lang="en-US" altLang="zh-CN" dirty="0" smtClean="0"/>
              <a:t>:</a:t>
            </a:r>
            <a:r>
              <a:rPr lang="zh-CN" altLang="en-US" dirty="0" smtClean="0"/>
              <a:t> 将关系表示为平移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对每个事实 </a:t>
            </a:r>
            <a:r>
              <a:rPr lang="en-US" altLang="zh-CN" dirty="0" smtClean="0"/>
              <a:t>(head,</a:t>
            </a:r>
            <a:r>
              <a:rPr lang="zh-CN" altLang="en-US" dirty="0" smtClean="0"/>
              <a:t> </a:t>
            </a:r>
            <a:r>
              <a:rPr lang="en-US" altLang="zh-CN" dirty="0" smtClean="0"/>
              <a:t>relation,</a:t>
            </a:r>
            <a:r>
              <a:rPr lang="zh-CN" altLang="en-US" dirty="0" smtClean="0"/>
              <a:t> </a:t>
            </a:r>
            <a:r>
              <a:rPr lang="en-US" altLang="zh-CN" dirty="0" smtClean="0"/>
              <a:t>tail)</a:t>
            </a:r>
            <a:r>
              <a:rPr lang="zh-CN" altLang="en-US" dirty="0" smtClean="0"/>
              <a:t>，将</a:t>
            </a:r>
            <a:r>
              <a:rPr lang="en-US" altLang="zh-CN" dirty="0" smtClean="0"/>
              <a:t>relation</a:t>
            </a:r>
            <a:r>
              <a:rPr lang="zh-CN" altLang="en-US" dirty="0" smtClean="0"/>
              <a:t>作为从</a:t>
            </a:r>
            <a:r>
              <a:rPr lang="en-US" altLang="zh-CN" dirty="0" smtClean="0"/>
              <a:t>head</a:t>
            </a:r>
            <a:r>
              <a:rPr lang="zh-CN" altLang="en-US" dirty="0" smtClean="0"/>
              <a:t>到</a:t>
            </a:r>
            <a:r>
              <a:rPr lang="en-US" altLang="zh-CN" dirty="0" smtClean="0"/>
              <a:t>tail</a:t>
            </a:r>
            <a:r>
              <a:rPr lang="zh-CN" altLang="en-US" dirty="0" smtClean="0"/>
              <a:t>的平移操作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551" y="2181132"/>
            <a:ext cx="4150897" cy="383340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18767" y="6086546"/>
            <a:ext cx="401424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3600" smtClean="0">
                <a:latin typeface="DengXian" charset="-122"/>
                <a:ea typeface="DengXian" charset="-122"/>
                <a:cs typeface="DengXian" charset="-122"/>
              </a:rPr>
              <a:t>优化目标</a:t>
            </a:r>
            <a:r>
              <a:rPr lang="en-US" altLang="zh-CN" sz="3600" dirty="0" smtClean="0">
                <a:latin typeface="DengXian" charset="-122"/>
                <a:ea typeface="DengXian" charset="-122"/>
                <a:cs typeface="DengXian" charset="-122"/>
              </a:rPr>
              <a:t>: </a:t>
            </a:r>
            <a:r>
              <a:rPr lang="en-US" altLang="zh-CN" sz="3600" b="1" dirty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h</a:t>
            </a:r>
            <a:r>
              <a:rPr lang="zh-CN" altLang="en-US" sz="3600" b="1" dirty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+</a:t>
            </a:r>
            <a:r>
              <a:rPr lang="zh-CN" altLang="en-US" sz="3600" b="1" dirty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r </a:t>
            </a:r>
            <a:r>
              <a:rPr lang="zh-CN" altLang="zh-CN" sz="3600" b="1" dirty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= </a:t>
            </a:r>
            <a:r>
              <a:rPr lang="en-US" altLang="zh-CN" sz="3600" b="1" dirty="0">
                <a:solidFill>
                  <a:srgbClr val="FF0000"/>
                </a:solidFill>
                <a:latin typeface="DengXian" charset="-122"/>
                <a:ea typeface="DengXian" charset="-122"/>
                <a:cs typeface="DengXian" charset="-122"/>
              </a:rPr>
              <a:t>t</a:t>
            </a:r>
            <a:endParaRPr lang="zh-CN" altLang="en-US" sz="3600" b="1" dirty="0">
              <a:solidFill>
                <a:srgbClr val="FF0000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08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评价任务：链接预测</a:t>
            </a:r>
            <a:endParaRPr kumimoji="1"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472406" y="1700807"/>
            <a:ext cx="1547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 smtClean="0">
                <a:latin typeface="DengXian" charset="-122"/>
                <a:ea typeface="DengXian" charset="-122"/>
                <a:cs typeface="DengXian" charset="-122"/>
              </a:rPr>
              <a:t>?</a:t>
            </a:r>
            <a:endParaRPr lang="zh-CN" altLang="en-US" sz="3200" dirty="0">
              <a:latin typeface="DengXian" charset="-122"/>
              <a:ea typeface="DengXian" charset="-122"/>
              <a:cs typeface="DengXian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32" y="2708920"/>
            <a:ext cx="2286000" cy="3175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11560" y="1700807"/>
            <a:ext cx="1614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atin typeface="DengXian" charset="-122"/>
                <a:ea typeface="DengXian" charset="-122"/>
                <a:cs typeface="DengXian" charset="-122"/>
              </a:rPr>
              <a:t>WALL-E</a:t>
            </a:r>
            <a:endParaRPr lang="zh-CN" altLang="en-US" sz="3200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37224" y="1700807"/>
            <a:ext cx="21467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atin typeface="DengXian" charset="-122"/>
                <a:ea typeface="DengXian" charset="-122"/>
                <a:cs typeface="DengXian" charset="-122"/>
              </a:rPr>
              <a:t>_</a:t>
            </a:r>
            <a:r>
              <a:rPr lang="en-US" altLang="zh-CN" sz="3200" dirty="0" err="1">
                <a:latin typeface="DengXian" charset="-122"/>
                <a:ea typeface="DengXian" charset="-122"/>
                <a:cs typeface="DengXian" charset="-122"/>
              </a:rPr>
              <a:t>has_genre</a:t>
            </a:r>
            <a:endParaRPr lang="zh-CN" altLang="en-US" sz="3200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28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评价任务：链接预测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32" y="2708920"/>
            <a:ext cx="2286000" cy="3175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11560" y="1700807"/>
            <a:ext cx="1614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atin typeface="DengXian" charset="-122"/>
                <a:ea typeface="DengXian" charset="-122"/>
                <a:cs typeface="DengXian" charset="-122"/>
              </a:rPr>
              <a:t>WALL-E</a:t>
            </a:r>
            <a:endParaRPr lang="zh-CN" altLang="en-US" sz="3200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37224" y="1700807"/>
            <a:ext cx="21467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atin typeface="DengXian" charset="-122"/>
                <a:ea typeface="DengXian" charset="-122"/>
                <a:cs typeface="DengXian" charset="-122"/>
              </a:rPr>
              <a:t>_</a:t>
            </a:r>
            <a:r>
              <a:rPr lang="en-US" altLang="zh-CN" sz="3200" dirty="0" err="1">
                <a:latin typeface="DengXian" charset="-122"/>
                <a:ea typeface="DengXian" charset="-122"/>
                <a:cs typeface="DengXian" charset="-122"/>
              </a:rPr>
              <a:t>has_genre</a:t>
            </a:r>
            <a:endParaRPr lang="zh-CN" altLang="en-US" sz="3200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72406" y="1700807"/>
            <a:ext cx="367159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Animation</a:t>
            </a:r>
          </a:p>
          <a:p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Computer animation</a:t>
            </a:r>
          </a:p>
          <a:p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Comedy film</a:t>
            </a:r>
          </a:p>
          <a:p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Adventure film</a:t>
            </a:r>
          </a:p>
          <a:p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Science Fiction</a:t>
            </a:r>
          </a:p>
          <a:p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Fantasy</a:t>
            </a:r>
          </a:p>
          <a:p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Stop motion</a:t>
            </a:r>
          </a:p>
          <a:p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Satire</a:t>
            </a:r>
          </a:p>
          <a:p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Drama</a:t>
            </a:r>
          </a:p>
          <a:p>
            <a:r>
              <a:rPr lang="en-US" altLang="zh-CN" sz="2800" dirty="0">
                <a:latin typeface="DengXian" charset="-122"/>
                <a:ea typeface="DengXian" charset="-122"/>
                <a:cs typeface="DengXian" charset="-122"/>
              </a:rPr>
              <a:t>Connecting</a:t>
            </a:r>
            <a:endParaRPr lang="zh-CN" altLang="en-US" sz="2800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04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链接预测性能比较</a:t>
            </a:r>
            <a:endParaRPr kumimoji="1"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916832"/>
            <a:ext cx="7920880" cy="4739752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51520" y="1196752"/>
            <a:ext cx="22188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latin typeface="DengXian" charset="-122"/>
                <a:ea typeface="DengXian" charset="-122"/>
                <a:cs typeface="DengXian" charset="-122"/>
              </a:rPr>
              <a:t>Freebase15K</a:t>
            </a:r>
            <a:endParaRPr lang="zh-CN" altLang="en-US" sz="2800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3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TransE</a:t>
            </a:r>
            <a:r>
              <a:rPr lang="zh-CN" altLang="en-US" dirty="0" smtClean="0"/>
              <a:t>样例</a:t>
            </a:r>
            <a:endParaRPr lang="en-US" dirty="0"/>
          </a:p>
        </p:txBody>
      </p:sp>
      <p:sp>
        <p:nvSpPr>
          <p:cNvPr id="13" name="内容占位符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14</a:t>
            </a:fld>
            <a:endParaRPr lang="zh-CN" altLang="en-US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600711"/>
              </p:ext>
            </p:extLst>
          </p:nvPr>
        </p:nvGraphicFramePr>
        <p:xfrm>
          <a:off x="179734" y="1628800"/>
          <a:ext cx="8784531" cy="3453219"/>
        </p:xfrm>
        <a:graphic>
          <a:graphicData uri="http://schemas.openxmlformats.org/drawingml/2006/table">
            <a:tbl>
              <a:tblPr/>
              <a:tblGrid>
                <a:gridCol w="8636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993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15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79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Entity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Tsinghua_University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A.C._Milan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University_of_Victoria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Inter_Milan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2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St._Stephen's_College,_Delhi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Celtic_F.C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.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3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University_of_Ottawa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FC_Barcelona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4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University_of_British_Columbia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Genoa_C.F.C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.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5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Peking_University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Udinese_Calcio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6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Utrecht_University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Real_Madrid_C.F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.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7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Dalhousie_University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FC_Bayern_Munich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8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Brasenose_College,_Oxford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Bolton_Wanderers_F.C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.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9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Cardiff_University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Borussia_Dortmund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10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Memorial_University_of_Newfoundland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Hertha_BSC_Berlin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54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TransE</a:t>
            </a:r>
            <a:r>
              <a:rPr lang="zh-CN" altLang="en-US" dirty="0" smtClean="0"/>
              <a:t>样例</a:t>
            </a:r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616365"/>
              </p:ext>
            </p:extLst>
          </p:nvPr>
        </p:nvGraphicFramePr>
        <p:xfrm>
          <a:off x="215738" y="1628800"/>
          <a:ext cx="8712524" cy="3453219"/>
        </p:xfrm>
        <a:graphic>
          <a:graphicData uri="http://schemas.openxmlformats.org/drawingml/2006/table">
            <a:tbl>
              <a:tblPr/>
              <a:tblGrid>
                <a:gridCol w="18632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525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2607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8632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Entity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China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Barack_Obama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Apple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Japan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George_W._Bush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Onion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2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Taiwan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Nancy_Pelosi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Strawberries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3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South_Korea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John_Kerry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Avocado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4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Argentina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Hillary_Rodham_Clinton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Pear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5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North_Korea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Al_Gore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Cabbage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6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Hungary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George_H._W._Bush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Broccoli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7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Israel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John_McCain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Egg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8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Australia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Colin_Powell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Cheese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9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Iceland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Bill_Clinton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Bread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17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10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Hong_Kong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Charles_B._Rangel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Tomato</a:t>
                      </a:r>
                    </a:p>
                  </a:txBody>
                  <a:tcPr marL="9129" marR="9129" marT="91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1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TransE</a:t>
            </a:r>
            <a:r>
              <a:rPr lang="zh-CN" altLang="en-US" dirty="0" smtClean="0"/>
              <a:t>样例</a:t>
            </a:r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19400"/>
              </p:ext>
            </p:extLst>
          </p:nvPr>
        </p:nvGraphicFramePr>
        <p:xfrm>
          <a:off x="71723" y="1562765"/>
          <a:ext cx="9000554" cy="4199390"/>
        </p:xfrm>
        <a:graphic>
          <a:graphicData uri="http://schemas.openxmlformats.org/drawingml/2006/table">
            <a:tbl>
              <a:tblPr/>
              <a:tblGrid>
                <a:gridCol w="9356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366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4282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Relation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/people/person/nationality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/location/location/contains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379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/people/person/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places_lived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/base/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aareas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/schema/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administrative_area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administrative_children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379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2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/people/person/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place_of_birth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/location/country/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administrative_divisions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379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3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/people/person/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spouse_s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/location/country/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first_level_divisions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7379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4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/base/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popstra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/celebrity/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vacations_in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/location/country/capital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379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5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/government/politician/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government_positions_held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/award/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award_nominee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award_nominations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379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6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deceased_person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place_of_death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administrative_division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/capital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7379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7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olympics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olympic_athlete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/country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us_county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county_seat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7379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8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olympics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olympic_athlete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medals_won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/base/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aareas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/schema/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administrative_area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/capital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7379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9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/music/artist/origin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us_county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hud_county_place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7379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10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/people/person/employment_history</a:t>
                      </a: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/award/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award_winner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awards_won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7690" marR="7690" marT="769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058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TransE</a:t>
            </a:r>
            <a:r>
              <a:rPr lang="zh-CN" altLang="en-US" dirty="0" smtClean="0"/>
              <a:t>样例</a:t>
            </a:r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36912"/>
              </p:ext>
            </p:extLst>
          </p:nvPr>
        </p:nvGraphicFramePr>
        <p:xfrm>
          <a:off x="251520" y="1700808"/>
          <a:ext cx="8640960" cy="3810000"/>
        </p:xfrm>
        <a:graphic>
          <a:graphicData uri="http://schemas.openxmlformats.org/drawingml/2006/table">
            <a:tbl>
              <a:tblPr/>
              <a:tblGrid>
                <a:gridCol w="13937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546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9260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Head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China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Barack_Obama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Relation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/location/location/adjoin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/education/education/institution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Japan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Harvard_College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Taiwan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Massachusetts_Institute_of_Technology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Israel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American_University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South_Korea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University_of_Michigan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Argentina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Columbia_University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France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Princeton_University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Philippines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Emory_University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Hungary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Vanderbilt_University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North_Korea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University_of_Notre_Dame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95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Hong_Kong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Texas_A&amp;M_University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489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TransE</a:t>
            </a:r>
            <a:r>
              <a:rPr lang="zh-CN" altLang="en-US" dirty="0" smtClean="0"/>
              <a:t>样例</a:t>
            </a:r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598393"/>
              </p:ext>
            </p:extLst>
          </p:nvPr>
        </p:nvGraphicFramePr>
        <p:xfrm>
          <a:off x="138410" y="1412776"/>
          <a:ext cx="8867180" cy="4114800"/>
        </p:xfrm>
        <a:graphic>
          <a:graphicData uri="http://schemas.openxmlformats.org/drawingml/2006/table">
            <a:tbl>
              <a:tblPr/>
              <a:tblGrid>
                <a:gridCol w="10274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010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184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Head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Stanford_University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Apple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Titanic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Relation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/education/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educational_institution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students_graduates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/food/food/nutrients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/film/film/genre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Steven_Spielberg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Lipid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War_film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Ron_Howard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Protein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Period_piece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Stan_Lee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Valine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Drama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Barack_Obama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Tyrosine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History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Milton_Friedman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Serine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Biography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Walter_F._Parkes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Iron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Film_adaptation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Michael_Cimino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Cystine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Adventure_Film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Gale_Anne_Hurd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Pantothenic_acid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Action_Film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Bryan_Singer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Vitamin_A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Political_drama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802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Aaron_Sorkin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Sugar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Costume_drama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49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知识表示与关系抽取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zh-CN" altLang="en-US" dirty="0">
                <a:solidFill>
                  <a:srgbClr val="FF0000"/>
                </a:solidFill>
              </a:rPr>
              <a:t>融合文本与知识进行关系</a:t>
            </a:r>
            <a:r>
              <a:rPr lang="zh-CN" altLang="en-US" dirty="0" smtClean="0">
                <a:solidFill>
                  <a:srgbClr val="FF0000"/>
                </a:solidFill>
              </a:rPr>
              <a:t>抽取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zh-CN" altLang="en-US" dirty="0"/>
              <a:t>利用关系路径进行关系</a:t>
            </a:r>
            <a:r>
              <a:rPr lang="zh-CN" altLang="en-US" dirty="0" smtClean="0"/>
              <a:t>抽取</a:t>
            </a:r>
            <a:endParaRPr lang="en-US" altLang="zh-CN" dirty="0" smtClean="0"/>
          </a:p>
          <a:p>
            <a:endParaRPr lang="en-US" dirty="0"/>
          </a:p>
          <a:p>
            <a:r>
              <a:rPr lang="zh-CN" altLang="en-US" dirty="0" smtClean="0"/>
              <a:t>利用远程监督多实例进行关系抽取</a:t>
            </a:r>
            <a:endParaRPr 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41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融合文本</a:t>
            </a:r>
            <a:r>
              <a:rPr lang="zh-CN" altLang="en-US" dirty="0" smtClean="0"/>
              <a:t>与知识进行关系抽取</a:t>
            </a:r>
            <a:endParaRPr lang="zh-CN" altLang="en-US" dirty="0"/>
          </a:p>
        </p:txBody>
      </p:sp>
      <p:sp>
        <p:nvSpPr>
          <p:cNvPr id="13" name="内容占位符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基于知识图谱的关系预测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基于文本信息的关系预测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02896" y="6400554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781912" y="1465204"/>
            <a:ext cx="15801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/>
              <a:t>r</a:t>
            </a:r>
            <a:r>
              <a:rPr lang="zh-CN" altLang="en-US" sz="4400" b="1" dirty="0"/>
              <a:t> </a:t>
            </a:r>
            <a:r>
              <a:rPr lang="en-US" altLang="zh-CN" sz="4400" b="1" dirty="0"/>
              <a:t>~</a:t>
            </a:r>
            <a:r>
              <a:rPr lang="zh-CN" altLang="en-US" sz="4400" b="1" dirty="0"/>
              <a:t> </a:t>
            </a:r>
            <a:r>
              <a:rPr lang="en-US" altLang="zh-CN" sz="4400" b="1" dirty="0"/>
              <a:t>t-h</a:t>
            </a:r>
            <a:endParaRPr lang="zh-CN" altLang="en-US" sz="44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376157" y="3979310"/>
            <a:ext cx="17349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/>
              <a:t>Bill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Gates</a:t>
            </a:r>
            <a:endParaRPr lang="en-US" sz="3200" dirty="0"/>
          </a:p>
        </p:txBody>
      </p:sp>
      <p:sp>
        <p:nvSpPr>
          <p:cNvPr id="9" name="文本框 8"/>
          <p:cNvSpPr txBox="1"/>
          <p:nvPr/>
        </p:nvSpPr>
        <p:spPr>
          <a:xfrm>
            <a:off x="7005537" y="3979310"/>
            <a:ext cx="17955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/>
              <a:t>Microsoft</a:t>
            </a:r>
            <a:endParaRPr lang="en-US" sz="3200" dirty="0"/>
          </a:p>
        </p:txBody>
      </p:sp>
      <p:cxnSp>
        <p:nvCxnSpPr>
          <p:cNvPr id="17" name="直线箭头连接符 16"/>
          <p:cNvCxnSpPr>
            <a:stCxn id="5" idx="3"/>
            <a:endCxn id="9" idx="1"/>
          </p:cNvCxnSpPr>
          <p:nvPr/>
        </p:nvCxnSpPr>
        <p:spPr>
          <a:xfrm>
            <a:off x="2111119" y="4271698"/>
            <a:ext cx="489441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104348" y="5085184"/>
            <a:ext cx="4935303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/>
              <a:t>was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co-founder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and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CEO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of</a:t>
            </a:r>
            <a:endParaRPr lang="en-US" sz="2400" dirty="0"/>
          </a:p>
        </p:txBody>
      </p:sp>
      <p:sp>
        <p:nvSpPr>
          <p:cNvPr id="24" name="文本框 23"/>
          <p:cNvSpPr txBox="1"/>
          <p:nvPr/>
        </p:nvSpPr>
        <p:spPr>
          <a:xfrm>
            <a:off x="571531" y="5085184"/>
            <a:ext cx="1344214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2400" dirty="0" smtClean="0"/>
              <a:t>Bill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Gates</a:t>
            </a:r>
            <a:endParaRPr lang="en-US" sz="2400" dirty="0"/>
          </a:p>
        </p:txBody>
      </p:sp>
      <p:sp>
        <p:nvSpPr>
          <p:cNvPr id="25" name="文本框 24"/>
          <p:cNvSpPr txBox="1"/>
          <p:nvPr/>
        </p:nvSpPr>
        <p:spPr>
          <a:xfrm>
            <a:off x="7207515" y="5085183"/>
            <a:ext cx="1391599" cy="46166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altLang="zh-CN" sz="2400" smtClean="0"/>
              <a:t>Microsoft</a:t>
            </a:r>
            <a:endParaRPr lang="en-US" sz="2400" dirty="0"/>
          </a:p>
        </p:txBody>
      </p:sp>
      <p:sp>
        <p:nvSpPr>
          <p:cNvPr id="32" name="文本框 31"/>
          <p:cNvSpPr txBox="1"/>
          <p:nvPr/>
        </p:nvSpPr>
        <p:spPr>
          <a:xfrm>
            <a:off x="3615647" y="3774665"/>
            <a:ext cx="19127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smtClean="0">
                <a:latin typeface="Courier New" charset="0"/>
                <a:ea typeface="Courier New" charset="0"/>
                <a:cs typeface="Courier New" charset="0"/>
              </a:rPr>
              <a:t>Founder</a:t>
            </a:r>
            <a:endParaRPr lang="en-US" sz="32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33" name="右箭头 32"/>
          <p:cNvSpPr/>
          <p:nvPr/>
        </p:nvSpPr>
        <p:spPr>
          <a:xfrm rot="16200000">
            <a:off x="4293949" y="4465833"/>
            <a:ext cx="556097" cy="455861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5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利用</a:t>
            </a:r>
            <a:r>
              <a:rPr lang="en-US" altLang="zh-CN" dirty="0" smtClean="0"/>
              <a:t>CNN</a:t>
            </a:r>
            <a:r>
              <a:rPr lang="zh-CN" altLang="en-US" dirty="0" smtClean="0"/>
              <a:t>进行文本关系抽取</a:t>
            </a:r>
            <a:endParaRPr 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6725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 smtClean="0">
                <a:solidFill>
                  <a:srgbClr val="333333"/>
                </a:solidFill>
                <a:latin typeface="-apple-system" charset="0"/>
              </a:rPr>
              <a:t>Daojian</a:t>
            </a:r>
            <a:r>
              <a:rPr lang="en-US" altLang="zh-CN" dirty="0" smtClean="0">
                <a:solidFill>
                  <a:srgbClr val="333333"/>
                </a:solidFill>
                <a:latin typeface="-apple-system" charset="0"/>
              </a:rPr>
              <a:t> </a:t>
            </a:r>
            <a:r>
              <a:rPr lang="en-US" altLang="zh-CN" dirty="0">
                <a:solidFill>
                  <a:srgbClr val="333333"/>
                </a:solidFill>
                <a:latin typeface="-apple-system" charset="0"/>
              </a:rPr>
              <a:t>Zeng, Kang Liu, </a:t>
            </a:r>
            <a:r>
              <a:rPr lang="en-US" altLang="zh-CN" dirty="0" err="1">
                <a:solidFill>
                  <a:srgbClr val="333333"/>
                </a:solidFill>
                <a:latin typeface="-apple-system" charset="0"/>
              </a:rPr>
              <a:t>Siwei</a:t>
            </a:r>
            <a:r>
              <a:rPr lang="en-US" altLang="zh-CN" dirty="0">
                <a:solidFill>
                  <a:srgbClr val="333333"/>
                </a:solidFill>
                <a:latin typeface="-apple-system" charset="0"/>
              </a:rPr>
              <a:t> Lai, </a:t>
            </a:r>
            <a:r>
              <a:rPr lang="en-US" altLang="zh-CN" dirty="0" err="1">
                <a:solidFill>
                  <a:srgbClr val="333333"/>
                </a:solidFill>
                <a:latin typeface="-apple-system" charset="0"/>
              </a:rPr>
              <a:t>Guangyou</a:t>
            </a:r>
            <a:r>
              <a:rPr lang="en-US" altLang="zh-CN" dirty="0">
                <a:solidFill>
                  <a:srgbClr val="333333"/>
                </a:solidFill>
                <a:latin typeface="-apple-system" charset="0"/>
              </a:rPr>
              <a:t> Zhou, and Jun Zhao. Relation classification via convolutional deep neural network. In Proceedings of COLING.</a:t>
            </a:r>
          </a:p>
          <a:p>
            <a:r>
              <a:rPr lang="en-US" altLang="zh-CN" dirty="0" err="1" smtClean="0">
                <a:solidFill>
                  <a:srgbClr val="333333"/>
                </a:solidFill>
                <a:latin typeface="-apple-system" charset="0"/>
              </a:rPr>
              <a:t>Daojian</a:t>
            </a:r>
            <a:r>
              <a:rPr lang="en-US" altLang="zh-CN" dirty="0" smtClean="0">
                <a:solidFill>
                  <a:srgbClr val="333333"/>
                </a:solidFill>
                <a:latin typeface="-apple-system" charset="0"/>
              </a:rPr>
              <a:t> </a:t>
            </a:r>
            <a:r>
              <a:rPr lang="en-US" altLang="zh-CN" dirty="0" err="1">
                <a:solidFill>
                  <a:srgbClr val="333333"/>
                </a:solidFill>
                <a:latin typeface="-apple-system" charset="0"/>
              </a:rPr>
              <a:t>Zeng,Kang</a:t>
            </a:r>
            <a:r>
              <a:rPr lang="en-US" altLang="zh-CN" dirty="0">
                <a:solidFill>
                  <a:srgbClr val="333333"/>
                </a:solidFill>
                <a:latin typeface="-apple-system" charset="0"/>
              </a:rPr>
              <a:t> </a:t>
            </a:r>
            <a:r>
              <a:rPr lang="en-US" altLang="zh-CN" dirty="0" err="1">
                <a:solidFill>
                  <a:srgbClr val="333333"/>
                </a:solidFill>
                <a:latin typeface="-apple-system" charset="0"/>
              </a:rPr>
              <a:t>Liu,Yubo</a:t>
            </a:r>
            <a:r>
              <a:rPr lang="en-US" altLang="zh-CN" dirty="0">
                <a:solidFill>
                  <a:srgbClr val="333333"/>
                </a:solidFill>
                <a:latin typeface="-apple-system" charset="0"/>
              </a:rPr>
              <a:t> </a:t>
            </a:r>
            <a:r>
              <a:rPr lang="en-US" altLang="zh-CN" dirty="0" err="1">
                <a:solidFill>
                  <a:srgbClr val="333333"/>
                </a:solidFill>
                <a:latin typeface="-apple-system" charset="0"/>
              </a:rPr>
              <a:t>Chen,and</a:t>
            </a:r>
            <a:r>
              <a:rPr lang="en-US" altLang="zh-CN" dirty="0">
                <a:solidFill>
                  <a:srgbClr val="333333"/>
                </a:solidFill>
                <a:latin typeface="-apple-system" charset="0"/>
              </a:rPr>
              <a:t> Jun Zhao. Distant supervision for relation extraction via piecewise convolutional neural networks. In Proceedings of EMNLP.</a:t>
            </a:r>
            <a:endParaRPr lang="en-US" altLang="zh-CN" b="0" i="0" dirty="0">
              <a:solidFill>
                <a:srgbClr val="333333"/>
              </a:solidFill>
              <a:effectLst/>
              <a:latin typeface="-apple-system" charset="0"/>
            </a:endParaRPr>
          </a:p>
        </p:txBody>
      </p:sp>
      <p:pic>
        <p:nvPicPr>
          <p:cNvPr id="9" name="内容占位符 8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8794" y="1008980"/>
            <a:ext cx="4606412" cy="449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7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融合文本与知识进行关系抽取</a:t>
            </a:r>
            <a:endParaRPr 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1067" y="981075"/>
            <a:ext cx="6521865" cy="5472113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关系抽取结果</a:t>
            </a:r>
            <a:endParaRPr 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754" y="907496"/>
            <a:ext cx="8724492" cy="581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1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知识表示与关系抽取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zh-CN" altLang="en-US" dirty="0"/>
              <a:t>融合文本与知识进行关系</a:t>
            </a:r>
            <a:r>
              <a:rPr lang="zh-CN" altLang="en-US" dirty="0" smtClean="0"/>
              <a:t>抽取</a:t>
            </a:r>
            <a:endParaRPr lang="en-US" altLang="zh-CN" dirty="0" smtClean="0"/>
          </a:p>
          <a:p>
            <a:endParaRPr lang="en-US" dirty="0"/>
          </a:p>
          <a:p>
            <a:r>
              <a:rPr lang="zh-CN" altLang="en-US" dirty="0">
                <a:solidFill>
                  <a:srgbClr val="FF0000"/>
                </a:solidFill>
              </a:rPr>
              <a:t>利用关系路径进行关系</a:t>
            </a:r>
            <a:r>
              <a:rPr lang="zh-CN" altLang="en-US" dirty="0" smtClean="0">
                <a:solidFill>
                  <a:srgbClr val="FF0000"/>
                </a:solidFill>
              </a:rPr>
              <a:t>抽取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zh-CN" altLang="en-US" dirty="0" smtClean="0"/>
              <a:t>利用远程监督多实例进行关系抽取</a:t>
            </a:r>
            <a:endParaRPr 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54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利用关系路径进行关系</a:t>
            </a:r>
            <a:r>
              <a:rPr lang="zh-CN" altLang="en-US" dirty="0"/>
              <a:t>抽取</a:t>
            </a:r>
          </a:p>
        </p:txBody>
      </p:sp>
      <p:pic>
        <p:nvPicPr>
          <p:cNvPr id="5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9300" y="1062831"/>
            <a:ext cx="7645400" cy="5308600"/>
          </a:xfrm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15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利用关系路径进行关系抽取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Path Ranking Algorithm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772816"/>
            <a:ext cx="6305550" cy="44100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50292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Lao, 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et</a:t>
            </a:r>
            <a:r>
              <a:rPr lang="zh-CN" altLang="en-US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al. </a:t>
            </a:r>
            <a:r>
              <a:rPr lang="en-US" altLang="zh-CN" sz="1600" dirty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(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2011). </a:t>
            </a:r>
            <a:r>
              <a:rPr lang="en-US" altLang="zh-CN" sz="1600" dirty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Random walk inference and learning in a large scale knowledge base. 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EMNLP.</a:t>
            </a:r>
            <a:endParaRPr lang="zh-CN" altLang="en-US" sz="1600" dirty="0"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87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PTransE</a:t>
            </a:r>
            <a:r>
              <a:rPr lang="zh-CN" altLang="en-US" dirty="0" smtClean="0"/>
              <a:t>：考虑关系路径的</a:t>
            </a:r>
            <a:r>
              <a:rPr lang="en-US" altLang="zh-CN" dirty="0" err="1" smtClean="0"/>
              <a:t>TransE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100" y="1340768"/>
            <a:ext cx="7797800" cy="4178300"/>
          </a:xfrm>
        </p:spPr>
      </p:pic>
      <p:sp>
        <p:nvSpPr>
          <p:cNvPr id="4" name="矩形 3"/>
          <p:cNvSpPr/>
          <p:nvPr/>
        </p:nvSpPr>
        <p:spPr>
          <a:xfrm>
            <a:off x="0" y="650292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Lin, et</a:t>
            </a:r>
            <a:r>
              <a:rPr lang="zh-CN" altLang="en-US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al. </a:t>
            </a:r>
            <a:r>
              <a:rPr lang="en-US" altLang="zh-CN" sz="1600" dirty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(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2015</a:t>
            </a:r>
            <a:r>
              <a:rPr lang="en-US" altLang="zh-CN" sz="1600" dirty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). Modeling Relation Paths for Representation Learning of Knowledge Bases. 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EMNLP.</a:t>
            </a:r>
            <a:endParaRPr lang="zh-CN" altLang="en-US" sz="1600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Path-based TransE</a:t>
            </a:r>
            <a:endParaRPr 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50" y="1536402"/>
            <a:ext cx="8928100" cy="4361458"/>
          </a:xfr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99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关系</a:t>
            </a:r>
            <a:r>
              <a:rPr lang="zh-CN" altLang="en-US" dirty="0"/>
              <a:t>抽取</a:t>
            </a:r>
            <a:r>
              <a:rPr lang="zh-CN" altLang="en-US" dirty="0" smtClean="0"/>
              <a:t>结果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8012272" y="5015307"/>
            <a:ext cx="1239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+10%</a:t>
            </a:r>
            <a:endParaRPr kumimoji="1"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971" y="1802411"/>
            <a:ext cx="7344815" cy="3851623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236296" y="2608816"/>
            <a:ext cx="594466" cy="2895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36537" y="5170166"/>
            <a:ext cx="594466" cy="2750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62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PTransE</a:t>
            </a:r>
            <a:r>
              <a:rPr lang="zh-CN" altLang="en-US" dirty="0" smtClean="0"/>
              <a:t>样例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内容占位符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811911"/>
              </p:ext>
            </p:extLst>
          </p:nvPr>
        </p:nvGraphicFramePr>
        <p:xfrm>
          <a:off x="251520" y="1916832"/>
          <a:ext cx="8640960" cy="3738948"/>
        </p:xfrm>
        <a:graphic>
          <a:graphicData uri="http://schemas.openxmlformats.org/drawingml/2006/table">
            <a:tbl>
              <a:tblPr/>
              <a:tblGrid>
                <a:gridCol w="13699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710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Relation1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/people/person/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place_of_birth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Relation2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administrative_division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/country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/people/person/nationality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2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/people/person/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places_lived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./people/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place_lived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3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/people/person/place_of_birth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4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/music/artist/origin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5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olympics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olympic_athlete_affiliation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/country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6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/government/politician/government_positions_held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7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/base/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popstra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vacation_choice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8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/people/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deceased_person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place_of_death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9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/government/political_appointer/appointees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administrative_division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/country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5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PTransE</a:t>
            </a:r>
            <a:r>
              <a:rPr lang="zh-CN" altLang="en-US" dirty="0" smtClean="0"/>
              <a:t>样例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内容占位符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616594"/>
              </p:ext>
            </p:extLst>
          </p:nvPr>
        </p:nvGraphicFramePr>
        <p:xfrm>
          <a:off x="287524" y="1844824"/>
          <a:ext cx="8568952" cy="3738948"/>
        </p:xfrm>
        <a:graphic>
          <a:graphicData uri="http://schemas.openxmlformats.org/drawingml/2006/table">
            <a:tbl>
              <a:tblPr/>
              <a:tblGrid>
                <a:gridCol w="12322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366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Relation1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/location/location/contains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Relation2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/location/location/contains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FF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/location/location/contains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2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/location/country/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second_level_divisions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3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/location/country/administrative_divisions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4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/location/administrative_division/capital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5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/base/locations/continents/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countries_within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6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/base/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aareas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/schema/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administrative_area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administrative_children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7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us_county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hud_county_place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8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/location/country/capital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9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/location/country/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first_level_divisions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043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10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/travel/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travel_destination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DengXian" charset="-122"/>
                          <a:ea typeface="DengXian" charset="-122"/>
                          <a:cs typeface="DengXian" charset="-122"/>
                        </a:rPr>
                        <a:t>tourist_attractions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500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知识表示与关系抽取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zh-CN" altLang="en-US" dirty="0"/>
              <a:t>融合文本与知识进行关系</a:t>
            </a:r>
            <a:r>
              <a:rPr lang="zh-CN" altLang="en-US" dirty="0" smtClean="0"/>
              <a:t>抽取</a:t>
            </a:r>
            <a:endParaRPr lang="en-US" altLang="zh-CN" dirty="0" smtClean="0"/>
          </a:p>
          <a:p>
            <a:endParaRPr lang="en-US" dirty="0"/>
          </a:p>
          <a:p>
            <a:r>
              <a:rPr lang="zh-CN" altLang="en-US" dirty="0"/>
              <a:t>利用关系路径进行关系</a:t>
            </a:r>
            <a:r>
              <a:rPr lang="zh-CN" altLang="en-US" dirty="0" smtClean="0"/>
              <a:t>抽取</a:t>
            </a:r>
            <a:endParaRPr lang="en-US" altLang="zh-CN" dirty="0" smtClean="0"/>
          </a:p>
          <a:p>
            <a:endParaRPr lang="en-US" dirty="0"/>
          </a:p>
          <a:p>
            <a:r>
              <a:rPr lang="zh-CN" altLang="en-US" dirty="0" smtClean="0">
                <a:solidFill>
                  <a:srgbClr val="FF0000"/>
                </a:solidFill>
              </a:rPr>
              <a:t>利用远程监督多实例进行关系抽取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27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远程监督关系抽取的多实例问题</a:t>
            </a:r>
            <a:endParaRPr 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528" y="2060848"/>
            <a:ext cx="17349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/>
              <a:t>Bill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Gates</a:t>
            </a:r>
            <a:endParaRPr lang="en-US" sz="3200" dirty="0"/>
          </a:p>
        </p:txBody>
      </p:sp>
      <p:sp>
        <p:nvSpPr>
          <p:cNvPr id="7" name="文本框 6"/>
          <p:cNvSpPr txBox="1"/>
          <p:nvPr/>
        </p:nvSpPr>
        <p:spPr>
          <a:xfrm>
            <a:off x="6952908" y="2060848"/>
            <a:ext cx="17955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/>
              <a:t>Microsoft</a:t>
            </a:r>
            <a:endParaRPr lang="en-US" sz="3200" dirty="0"/>
          </a:p>
        </p:txBody>
      </p:sp>
      <p:sp>
        <p:nvSpPr>
          <p:cNvPr id="9" name="文本框 8"/>
          <p:cNvSpPr txBox="1"/>
          <p:nvPr/>
        </p:nvSpPr>
        <p:spPr>
          <a:xfrm>
            <a:off x="2051719" y="3166722"/>
            <a:ext cx="4935303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/>
              <a:t>was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co-founder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and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CEO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of</a:t>
            </a:r>
            <a:endParaRPr lang="en-US" sz="2400" dirty="0"/>
          </a:p>
        </p:txBody>
      </p:sp>
      <p:sp>
        <p:nvSpPr>
          <p:cNvPr id="10" name="文本框 9"/>
          <p:cNvSpPr txBox="1"/>
          <p:nvPr/>
        </p:nvSpPr>
        <p:spPr>
          <a:xfrm>
            <a:off x="518902" y="3166722"/>
            <a:ext cx="1344214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2400" dirty="0" smtClean="0"/>
              <a:t>Bill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Gates</a:t>
            </a:r>
            <a:endParaRPr lang="en-US" sz="2400" dirty="0"/>
          </a:p>
        </p:txBody>
      </p:sp>
      <p:sp>
        <p:nvSpPr>
          <p:cNvPr id="11" name="文本框 10"/>
          <p:cNvSpPr txBox="1"/>
          <p:nvPr/>
        </p:nvSpPr>
        <p:spPr>
          <a:xfrm>
            <a:off x="7154886" y="3166721"/>
            <a:ext cx="1391599" cy="46166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altLang="zh-CN" sz="2400" smtClean="0"/>
              <a:t>Microsoft</a:t>
            </a:r>
            <a:endParaRPr lang="en-US" sz="2400" dirty="0"/>
          </a:p>
        </p:txBody>
      </p:sp>
      <p:sp>
        <p:nvSpPr>
          <p:cNvPr id="12" name="文本框 11"/>
          <p:cNvSpPr txBox="1"/>
          <p:nvPr/>
        </p:nvSpPr>
        <p:spPr>
          <a:xfrm>
            <a:off x="518902" y="4287085"/>
            <a:ext cx="1344214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2400" dirty="0" smtClean="0"/>
              <a:t>Bill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Gates</a:t>
            </a:r>
            <a:endParaRPr lang="en-US" sz="2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2051720" y="4273749"/>
            <a:ext cx="4935302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a</a:t>
            </a:r>
            <a:r>
              <a:rPr lang="en-US" altLang="zh-CN" sz="2400" dirty="0" smtClean="0"/>
              <a:t>nnounced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to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retire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from</a:t>
            </a:r>
            <a:r>
              <a:rPr lang="zh-CN" altLang="en-US" sz="2400" dirty="0" smtClean="0"/>
              <a:t> </a:t>
            </a:r>
            <a:endParaRPr lang="en-US" sz="2400" dirty="0"/>
          </a:p>
        </p:txBody>
      </p:sp>
      <p:sp>
        <p:nvSpPr>
          <p:cNvPr id="14" name="文本框 13"/>
          <p:cNvSpPr txBox="1"/>
          <p:nvPr/>
        </p:nvSpPr>
        <p:spPr>
          <a:xfrm>
            <a:off x="7154885" y="4273748"/>
            <a:ext cx="1391599" cy="46166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Microsoft</a:t>
            </a:r>
            <a:endParaRPr lang="en-US" sz="2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518902" y="5347955"/>
            <a:ext cx="1344214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altLang="zh-CN" sz="2400" dirty="0" smtClean="0"/>
              <a:t>Bill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Gates</a:t>
            </a:r>
            <a:endParaRPr lang="en-US" sz="2400" dirty="0"/>
          </a:p>
        </p:txBody>
      </p:sp>
      <p:sp>
        <p:nvSpPr>
          <p:cNvPr id="16" name="文本框 15"/>
          <p:cNvSpPr txBox="1"/>
          <p:nvPr/>
        </p:nvSpPr>
        <p:spPr>
          <a:xfrm>
            <a:off x="2051720" y="5334619"/>
            <a:ext cx="4935302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and Paul </a:t>
            </a:r>
            <a:r>
              <a:rPr lang="en-US" altLang="zh-CN" sz="2400" dirty="0" smtClean="0"/>
              <a:t>Allen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co-founded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IT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giant</a:t>
            </a:r>
            <a:endParaRPr lang="en-US" sz="2400" dirty="0"/>
          </a:p>
        </p:txBody>
      </p:sp>
      <p:sp>
        <p:nvSpPr>
          <p:cNvPr id="17" name="文本框 16"/>
          <p:cNvSpPr txBox="1"/>
          <p:nvPr/>
        </p:nvSpPr>
        <p:spPr>
          <a:xfrm>
            <a:off x="7154885" y="5334618"/>
            <a:ext cx="1391599" cy="46166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altLang="zh-CN" sz="2400" smtClean="0"/>
              <a:t>Microsoft</a:t>
            </a:r>
            <a:endParaRPr lang="en-US" sz="2400" dirty="0"/>
          </a:p>
        </p:txBody>
      </p:sp>
      <p:sp>
        <p:nvSpPr>
          <p:cNvPr id="18" name="文本框 17"/>
          <p:cNvSpPr txBox="1"/>
          <p:nvPr/>
        </p:nvSpPr>
        <p:spPr>
          <a:xfrm>
            <a:off x="3563018" y="1856203"/>
            <a:ext cx="19127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smtClean="0">
                <a:latin typeface="Courier New" charset="0"/>
                <a:ea typeface="Courier New" charset="0"/>
                <a:cs typeface="Courier New" charset="0"/>
              </a:rPr>
              <a:t>Founder</a:t>
            </a:r>
            <a:endParaRPr lang="en-US" sz="3200" dirty="0">
              <a:latin typeface="Courier New" charset="0"/>
              <a:ea typeface="Courier New" charset="0"/>
              <a:cs typeface="Courier New" charset="0"/>
            </a:endParaRPr>
          </a:p>
        </p:txBody>
      </p:sp>
      <p:sp>
        <p:nvSpPr>
          <p:cNvPr id="19" name="右箭头 18"/>
          <p:cNvSpPr/>
          <p:nvPr/>
        </p:nvSpPr>
        <p:spPr>
          <a:xfrm rot="16200000">
            <a:off x="4241320" y="2547371"/>
            <a:ext cx="556097" cy="455861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9091" y="4877977"/>
            <a:ext cx="597131" cy="5791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9092" y="2777958"/>
            <a:ext cx="597131" cy="5791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2862" y="3956290"/>
            <a:ext cx="479525" cy="48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Sentence-Level</a:t>
            </a:r>
            <a:r>
              <a:rPr lang="zh-CN" altLang="en-US" dirty="0" smtClean="0"/>
              <a:t> </a:t>
            </a:r>
            <a:r>
              <a:rPr lang="en-US" altLang="zh-CN" dirty="0" smtClean="0"/>
              <a:t>Attention</a:t>
            </a:r>
            <a:endParaRPr 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396" y="2204863"/>
            <a:ext cx="2925068" cy="1410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396" y="3804052"/>
            <a:ext cx="1924189" cy="777076"/>
          </a:xfrm>
          <a:prstGeom prst="rect">
            <a:avLst/>
          </a:prstGeom>
        </p:spPr>
      </p:pic>
      <p:pic>
        <p:nvPicPr>
          <p:cNvPr id="9" name="内容占位符 8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142" y="1048146"/>
            <a:ext cx="5817934" cy="547211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650292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Lin, et</a:t>
            </a:r>
            <a:r>
              <a:rPr lang="zh-CN" altLang="en-US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al. </a:t>
            </a:r>
            <a:r>
              <a:rPr lang="en-US" altLang="zh-CN" sz="1600" dirty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(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2016</a:t>
            </a:r>
            <a:r>
              <a:rPr lang="en-US" altLang="zh-CN" sz="1600" dirty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). Neural Relation Extraction with Selective Attention over 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Instances. ACL.</a:t>
            </a:r>
            <a:endParaRPr lang="zh-CN" altLang="en-US" sz="1600" dirty="0"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864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关系抽取评测结果</a:t>
            </a:r>
            <a:endParaRPr 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928" y="981075"/>
            <a:ext cx="6928143" cy="5472113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3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关系抽取评测结果</a:t>
            </a:r>
            <a:endParaRPr 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929" y="981075"/>
            <a:ext cx="6840141" cy="5472113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03" y="4544610"/>
            <a:ext cx="3851920" cy="168381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6300609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Zeng, et</a:t>
            </a:r>
            <a:r>
              <a:rPr lang="zh-CN" altLang="en-US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al. </a:t>
            </a:r>
            <a:r>
              <a:rPr lang="en-US" altLang="zh-CN" sz="1600" dirty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(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2015</a:t>
            </a:r>
            <a:r>
              <a:rPr lang="en-US" altLang="zh-CN" sz="1600" dirty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). Distant Supervision for Relation Extraction via Piecewise Convolutional Neural Networks. </a:t>
            </a:r>
            <a:r>
              <a:rPr lang="en-US" altLang="zh-CN" sz="1600" dirty="0" smtClean="0">
                <a:solidFill>
                  <a:srgbClr val="222222"/>
                </a:solidFill>
                <a:latin typeface="DengXian" charset="-122"/>
                <a:ea typeface="DengXian" charset="-122"/>
                <a:cs typeface="DengXian" charset="-122"/>
              </a:rPr>
              <a:t>EMNLP.</a:t>
            </a:r>
            <a:endParaRPr lang="zh-CN" altLang="en-US" sz="1600" dirty="0"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558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关系抽取评测结果</a:t>
            </a:r>
            <a:endParaRPr 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393" y="981075"/>
            <a:ext cx="6999214" cy="5472113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47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Attention</a:t>
            </a:r>
            <a:r>
              <a:rPr kumimoji="1" lang="zh-CN" altLang="en-US" dirty="0" smtClean="0"/>
              <a:t>样例</a:t>
            </a:r>
            <a:endParaRPr kumimoji="1"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2647" y="981075"/>
            <a:ext cx="5118705" cy="5472113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10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开源</a:t>
            </a:r>
            <a:r>
              <a:rPr lang="zh-CN" altLang="en-US" dirty="0" smtClean="0"/>
              <a:t>平台：</a:t>
            </a:r>
            <a:r>
              <a:rPr lang="en-US" altLang="zh-CN" dirty="0" smtClean="0"/>
              <a:t> </a:t>
            </a:r>
            <a:r>
              <a:rPr lang="en-US" altLang="zh-CN" dirty="0" err="1"/>
              <a:t>OpenKE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504" y="2996952"/>
            <a:ext cx="8928992" cy="3456384"/>
          </a:xfrm>
        </p:spPr>
        <p:txBody>
          <a:bodyPr/>
          <a:lstStyle/>
          <a:p>
            <a:pPr algn="just"/>
            <a:r>
              <a:rPr lang="zh-CN" altLang="en-US" b="1" dirty="0" smtClean="0"/>
              <a:t>工具</a:t>
            </a:r>
            <a:r>
              <a:rPr lang="zh-CN" altLang="en-US" b="1" dirty="0"/>
              <a:t>包</a:t>
            </a:r>
            <a:r>
              <a:rPr lang="zh-CN" altLang="en-US" dirty="0"/>
              <a:t>：统一</a:t>
            </a:r>
            <a:r>
              <a:rPr lang="zh-CN" altLang="en-US" dirty="0" smtClean="0"/>
              <a:t>接口，包括</a:t>
            </a:r>
            <a:r>
              <a:rPr lang="en-US" altLang="zh-CN" dirty="0" err="1"/>
              <a:t>TransE</a:t>
            </a:r>
            <a:r>
              <a:rPr lang="en-US" altLang="zh-CN" dirty="0"/>
              <a:t> </a:t>
            </a:r>
            <a:r>
              <a:rPr lang="zh-CN" altLang="en-US" dirty="0"/>
              <a:t>、</a:t>
            </a:r>
            <a:r>
              <a:rPr lang="en-US" altLang="zh-CN" dirty="0" err="1"/>
              <a:t>TransH</a:t>
            </a:r>
            <a:r>
              <a:rPr lang="zh-CN" altLang="en-US" dirty="0"/>
              <a:t>、</a:t>
            </a:r>
            <a:r>
              <a:rPr lang="en-US" altLang="zh-CN" dirty="0" err="1"/>
              <a:t>TransR</a:t>
            </a:r>
            <a:r>
              <a:rPr lang="zh-CN" altLang="en-US" dirty="0"/>
              <a:t>、</a:t>
            </a:r>
            <a:r>
              <a:rPr lang="en-US" altLang="zh-CN" dirty="0" err="1"/>
              <a:t>TransD</a:t>
            </a:r>
            <a:r>
              <a:rPr lang="zh-CN" altLang="en-US" dirty="0"/>
              <a:t>、</a:t>
            </a:r>
            <a:r>
              <a:rPr lang="en-US" altLang="zh-CN" dirty="0"/>
              <a:t>RESCAL</a:t>
            </a:r>
            <a:r>
              <a:rPr lang="zh-CN" altLang="en-US" dirty="0"/>
              <a:t>、</a:t>
            </a:r>
            <a:r>
              <a:rPr lang="en-US" altLang="zh-CN" dirty="0" err="1"/>
              <a:t>DistMult</a:t>
            </a:r>
            <a:r>
              <a:rPr lang="zh-CN" altLang="en-US" dirty="0"/>
              <a:t>、</a:t>
            </a:r>
            <a:r>
              <a:rPr lang="en-US" altLang="zh-CN" dirty="0" err="1"/>
              <a:t>HolE</a:t>
            </a:r>
            <a:r>
              <a:rPr lang="zh-CN" altLang="en-US" dirty="0"/>
              <a:t>、</a:t>
            </a:r>
            <a:r>
              <a:rPr lang="en-US" altLang="zh-CN" dirty="0" err="1"/>
              <a:t>ComplEx</a:t>
            </a:r>
            <a:r>
              <a:rPr lang="zh-CN" altLang="en-US" dirty="0" smtClean="0"/>
              <a:t>等算法的</a:t>
            </a:r>
            <a:r>
              <a:rPr lang="zh-CN" altLang="en-US" dirty="0"/>
              <a:t>高效</a:t>
            </a:r>
            <a:r>
              <a:rPr lang="zh-CN" altLang="en-US" dirty="0" smtClean="0"/>
              <a:t>实现</a:t>
            </a:r>
            <a:endParaRPr lang="en-US" altLang="zh-CN" dirty="0" smtClean="0"/>
          </a:p>
          <a:p>
            <a:pPr algn="just"/>
            <a:endParaRPr lang="en-US" altLang="zh-CN" b="1" dirty="0" smtClean="0"/>
          </a:p>
          <a:p>
            <a:pPr algn="just"/>
            <a:r>
              <a:rPr lang="zh-CN" altLang="en-US" b="1" dirty="0" smtClean="0"/>
              <a:t>表示模型</a:t>
            </a:r>
            <a:r>
              <a:rPr lang="zh-CN" altLang="en-US" dirty="0" smtClean="0"/>
              <a:t>：面向</a:t>
            </a:r>
            <a:r>
              <a:rPr lang="en-US" altLang="zh-CN" dirty="0" err="1"/>
              <a:t>WikiData</a:t>
            </a:r>
            <a:r>
              <a:rPr lang="zh-CN" altLang="en-US" dirty="0"/>
              <a:t>和</a:t>
            </a:r>
            <a:r>
              <a:rPr lang="en-US" altLang="zh-CN" dirty="0"/>
              <a:t>Freebase</a:t>
            </a:r>
            <a:r>
              <a:rPr lang="zh-CN" altLang="en-US" dirty="0"/>
              <a:t>两大通用</a:t>
            </a:r>
            <a:r>
              <a:rPr lang="en-US" altLang="zh-CN" dirty="0"/>
              <a:t>KG</a:t>
            </a:r>
            <a:r>
              <a:rPr lang="zh-CN" altLang="en-US" dirty="0"/>
              <a:t>全量数据的预训练好的知识表示模型下载</a:t>
            </a:r>
            <a:endParaRPr lang="en-US" altLang="zh-CN" dirty="0" smtClean="0"/>
          </a:p>
        </p:txBody>
      </p:sp>
      <p:sp>
        <p:nvSpPr>
          <p:cNvPr id="5" name="矩形 4"/>
          <p:cNvSpPr/>
          <p:nvPr/>
        </p:nvSpPr>
        <p:spPr>
          <a:xfrm>
            <a:off x="610819" y="1700808"/>
            <a:ext cx="7922362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srgbClr val="0432FF"/>
                </a:solidFill>
                <a:latin typeface="Microsoft YaHei" charset="-122"/>
                <a:ea typeface="Microsoft YaHei" charset="-122"/>
                <a:cs typeface="Microsoft YaHei" charset="-122"/>
              </a:rPr>
              <a:t>http://</a:t>
            </a:r>
            <a:r>
              <a:rPr lang="en-US" altLang="zh-CN" sz="4800" dirty="0" err="1">
                <a:solidFill>
                  <a:srgbClr val="0432FF"/>
                </a:solidFill>
                <a:latin typeface="Microsoft YaHei" charset="-122"/>
                <a:ea typeface="Microsoft YaHei" charset="-122"/>
                <a:cs typeface="Microsoft YaHei" charset="-122"/>
              </a:rPr>
              <a:t>openke.thunlp.org</a:t>
            </a:r>
            <a:r>
              <a:rPr lang="en-US" altLang="zh-CN" sz="4800" dirty="0">
                <a:solidFill>
                  <a:srgbClr val="0432FF"/>
                </a:solidFill>
                <a:latin typeface="Microsoft YaHei" charset="-122"/>
                <a:ea typeface="Microsoft YaHei" charset="-122"/>
                <a:cs typeface="Microsoft YaHei" charset="-122"/>
              </a:rPr>
              <a:t>/</a:t>
            </a:r>
            <a:endParaRPr lang="zh-CN" altLang="en-US" sz="4800" dirty="0">
              <a:solidFill>
                <a:srgbClr val="0432FF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0" name="幻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82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论文列表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n-US" altLang="zh-CN" dirty="0" err="1" smtClean="0"/>
              <a:t>Yankai</a:t>
            </a:r>
            <a:r>
              <a:rPr lang="en-US" altLang="zh-CN" dirty="0" smtClean="0"/>
              <a:t> Lin, </a:t>
            </a:r>
            <a:r>
              <a:rPr lang="en-US" altLang="zh-CN" dirty="0" err="1" smtClean="0"/>
              <a:t>Shiqi</a:t>
            </a:r>
            <a:r>
              <a:rPr lang="en-US" altLang="zh-CN" dirty="0" smtClean="0"/>
              <a:t> Shen, </a:t>
            </a:r>
            <a:r>
              <a:rPr lang="en-US" altLang="zh-CN" dirty="0" err="1" smtClean="0"/>
              <a:t>Zhiyuan</a:t>
            </a:r>
            <a:r>
              <a:rPr lang="en-US" altLang="zh-CN" dirty="0" smtClean="0"/>
              <a:t> Liu, </a:t>
            </a:r>
            <a:r>
              <a:rPr lang="en-US" altLang="zh-CN" dirty="0" err="1" smtClean="0"/>
              <a:t>Huanbo</a:t>
            </a:r>
            <a:r>
              <a:rPr lang="en-US" altLang="zh-CN" dirty="0" smtClean="0"/>
              <a:t> Luan, </a:t>
            </a:r>
            <a:r>
              <a:rPr lang="en-US" altLang="zh-CN" dirty="0" err="1" smtClean="0"/>
              <a:t>Maosong</a:t>
            </a:r>
            <a:r>
              <a:rPr lang="en-US" altLang="zh-CN" dirty="0" smtClean="0"/>
              <a:t> Sun. Neural Relation Extraction with Selective Attention over Instances. The 54th Annual Meeting of the Association for Computational Linguistics (ACL 2016). </a:t>
            </a:r>
          </a:p>
          <a:p>
            <a:pPr algn="just"/>
            <a:r>
              <a:rPr lang="en-US" altLang="zh-CN" dirty="0" err="1"/>
              <a:t>Linlin</a:t>
            </a:r>
            <a:r>
              <a:rPr lang="en-US" altLang="zh-CN" dirty="0"/>
              <a:t> Wang, Zhu Cao, Gerard de </a:t>
            </a:r>
            <a:r>
              <a:rPr lang="en-US" altLang="zh-CN" dirty="0" err="1"/>
              <a:t>Melo</a:t>
            </a:r>
            <a:r>
              <a:rPr lang="en-US" altLang="zh-CN" dirty="0"/>
              <a:t>, </a:t>
            </a:r>
            <a:r>
              <a:rPr lang="en-US" altLang="zh-CN" dirty="0" err="1"/>
              <a:t>Zhiyuan</a:t>
            </a:r>
            <a:r>
              <a:rPr lang="en-US" altLang="zh-CN" dirty="0"/>
              <a:t> Liu. Relation Classification via Multi-Level Attention CNNs. The 54th Annual Meeting of the Association for Computational Linguistics (ACL 2016</a:t>
            </a:r>
            <a:r>
              <a:rPr lang="en-US" altLang="zh-CN" dirty="0" smtClean="0"/>
              <a:t>).</a:t>
            </a:r>
          </a:p>
          <a:p>
            <a:pPr algn="just"/>
            <a:r>
              <a:rPr lang="en-US" altLang="zh-CN" dirty="0" err="1"/>
              <a:t>Yankai</a:t>
            </a:r>
            <a:r>
              <a:rPr lang="en-US" altLang="zh-CN" dirty="0"/>
              <a:t> Lin, </a:t>
            </a:r>
            <a:r>
              <a:rPr lang="en-US" altLang="zh-CN" dirty="0" err="1"/>
              <a:t>Zhiyuan</a:t>
            </a:r>
            <a:r>
              <a:rPr lang="en-US" altLang="zh-CN" dirty="0"/>
              <a:t> Liu, </a:t>
            </a:r>
            <a:r>
              <a:rPr lang="en-US" altLang="zh-CN" dirty="0" err="1"/>
              <a:t>Maosong</a:t>
            </a:r>
            <a:r>
              <a:rPr lang="en-US" altLang="zh-CN" dirty="0"/>
              <a:t> Sun. Knowledge Representation Learning with Entities, Attributes and Relations. International Joint Conference on Artificial Intelligence (IJCAI 2016</a:t>
            </a:r>
            <a:r>
              <a:rPr lang="en-US" altLang="zh-CN" dirty="0" smtClean="0"/>
              <a:t>).</a:t>
            </a:r>
          </a:p>
          <a:p>
            <a:pPr algn="just"/>
            <a:r>
              <a:rPr lang="en-US" altLang="zh-CN" dirty="0" err="1"/>
              <a:t>Ruobing</a:t>
            </a:r>
            <a:r>
              <a:rPr lang="en-US" altLang="zh-CN" dirty="0"/>
              <a:t> </a:t>
            </a:r>
            <a:r>
              <a:rPr lang="en-US" altLang="zh-CN" dirty="0" err="1"/>
              <a:t>Xie</a:t>
            </a:r>
            <a:r>
              <a:rPr lang="en-US" altLang="zh-CN" dirty="0"/>
              <a:t>, </a:t>
            </a:r>
            <a:r>
              <a:rPr lang="en-US" altLang="zh-CN" dirty="0" err="1"/>
              <a:t>Zhiyuan</a:t>
            </a:r>
            <a:r>
              <a:rPr lang="en-US" altLang="zh-CN" dirty="0"/>
              <a:t> Liu, </a:t>
            </a:r>
            <a:r>
              <a:rPr lang="en-US" altLang="zh-CN" dirty="0" err="1"/>
              <a:t>Maosong</a:t>
            </a:r>
            <a:r>
              <a:rPr lang="en-US" altLang="zh-CN" dirty="0"/>
              <a:t> Sun. Representation Learning of Knowledge Graphs with Hierarchical Types. International Joint Conference on Artificial Intelligence (IJCAI 2016</a:t>
            </a:r>
            <a:r>
              <a:rPr lang="en-US" altLang="zh-CN" dirty="0" smtClean="0"/>
              <a:t>).</a:t>
            </a:r>
          </a:p>
          <a:p>
            <a:pPr algn="just"/>
            <a:r>
              <a:rPr lang="en-US" altLang="zh-CN" dirty="0" err="1" smtClean="0"/>
              <a:t>Ruobing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Xie</a:t>
            </a:r>
            <a:r>
              <a:rPr lang="en-US" altLang="zh-CN" dirty="0" smtClean="0"/>
              <a:t>, </a:t>
            </a:r>
            <a:r>
              <a:rPr lang="en-US" altLang="zh-CN" dirty="0" err="1" smtClean="0"/>
              <a:t>Zhiyuan</a:t>
            </a:r>
            <a:r>
              <a:rPr lang="en-US" altLang="zh-CN" dirty="0" smtClean="0"/>
              <a:t> Liu, </a:t>
            </a:r>
            <a:r>
              <a:rPr lang="en-US" altLang="zh-CN" dirty="0" err="1" smtClean="0"/>
              <a:t>Jia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Jia</a:t>
            </a:r>
            <a:r>
              <a:rPr lang="en-US" altLang="zh-CN" dirty="0" smtClean="0"/>
              <a:t>, </a:t>
            </a:r>
            <a:r>
              <a:rPr lang="en-US" altLang="zh-CN" dirty="0" err="1" smtClean="0"/>
              <a:t>Huanbo</a:t>
            </a:r>
            <a:r>
              <a:rPr lang="en-US" altLang="zh-CN" dirty="0" smtClean="0"/>
              <a:t> Luan, </a:t>
            </a:r>
            <a:r>
              <a:rPr lang="en-US" altLang="zh-CN" dirty="0" err="1" smtClean="0"/>
              <a:t>Maosong</a:t>
            </a:r>
            <a:r>
              <a:rPr lang="en-US" altLang="zh-CN" dirty="0" smtClean="0"/>
              <a:t> Sun. Representation Learning of Knowledge Graphs with Entity Descriptions. The 30th AAAI Conference on Artificial Intelligence (AAAI 2016).</a:t>
            </a:r>
          </a:p>
          <a:p>
            <a:pPr algn="just"/>
            <a:r>
              <a:rPr lang="en-US" altLang="zh-CN" dirty="0" err="1" smtClean="0"/>
              <a:t>Yankai</a:t>
            </a:r>
            <a:r>
              <a:rPr lang="en-US" altLang="zh-CN" dirty="0" smtClean="0"/>
              <a:t> Lin, </a:t>
            </a:r>
            <a:r>
              <a:rPr lang="en-US" altLang="zh-CN" dirty="0" err="1" smtClean="0"/>
              <a:t>Zhiyuan</a:t>
            </a:r>
            <a:r>
              <a:rPr lang="en-US" altLang="zh-CN" dirty="0" smtClean="0"/>
              <a:t> Liu, </a:t>
            </a:r>
            <a:r>
              <a:rPr lang="en-US" altLang="zh-CN" dirty="0" err="1" smtClean="0"/>
              <a:t>Huanbo</a:t>
            </a:r>
            <a:r>
              <a:rPr lang="en-US" altLang="zh-CN" dirty="0" smtClean="0"/>
              <a:t> Luan, </a:t>
            </a:r>
            <a:r>
              <a:rPr lang="en-US" altLang="zh-CN" dirty="0" err="1" smtClean="0"/>
              <a:t>Maosong</a:t>
            </a:r>
            <a:r>
              <a:rPr lang="en-US" altLang="zh-CN" dirty="0" smtClean="0"/>
              <a:t> Sun, </a:t>
            </a:r>
            <a:r>
              <a:rPr lang="en-US" altLang="zh-CN" dirty="0" err="1" smtClean="0"/>
              <a:t>Siwei</a:t>
            </a:r>
            <a:r>
              <a:rPr lang="en-US" altLang="zh-CN" dirty="0" smtClean="0"/>
              <a:t> Rao, Song Liu. Modeling Relation Paths for Representation Learning of Knowledge Bases. The Conference on Empirical Methods in Natural Language Processing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(EMNLP 2015).</a:t>
            </a:r>
          </a:p>
          <a:p>
            <a:pPr algn="just"/>
            <a:r>
              <a:rPr lang="en-US" altLang="zh-CN" dirty="0" err="1"/>
              <a:t>Yankai</a:t>
            </a:r>
            <a:r>
              <a:rPr lang="en-US" altLang="zh-CN" dirty="0"/>
              <a:t> Lin, </a:t>
            </a:r>
            <a:r>
              <a:rPr lang="en-US" altLang="zh-CN" dirty="0" err="1"/>
              <a:t>Zhiyuan</a:t>
            </a:r>
            <a:r>
              <a:rPr lang="en-US" altLang="zh-CN" dirty="0"/>
              <a:t> Liu, </a:t>
            </a:r>
            <a:r>
              <a:rPr lang="en-US" altLang="zh-CN" dirty="0" err="1"/>
              <a:t>Maosong</a:t>
            </a:r>
            <a:r>
              <a:rPr lang="en-US" altLang="zh-CN" dirty="0"/>
              <a:t> Sun, Yang Liu, Xuan Zhu. Learning Entity and Relation </a:t>
            </a:r>
            <a:r>
              <a:rPr lang="en-US" altLang="zh-CN" dirty="0" err="1"/>
              <a:t>Embeddings</a:t>
            </a:r>
            <a:r>
              <a:rPr lang="en-US" altLang="zh-CN" dirty="0"/>
              <a:t> for Knowledge Graph </a:t>
            </a:r>
            <a:r>
              <a:rPr lang="en-US" altLang="zh-CN" dirty="0" err="1"/>
              <a:t>Completion.The</a:t>
            </a:r>
            <a:r>
              <a:rPr lang="en-US" altLang="zh-CN" dirty="0"/>
              <a:t> 29th AAAI Conference on Artificial Intelligence (AAAI 2015).</a:t>
            </a:r>
            <a:endParaRPr lang="en-US" altLang="zh-CN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96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0" y="2276872"/>
            <a:ext cx="9144000" cy="1470025"/>
          </a:xfrm>
        </p:spPr>
        <p:txBody>
          <a:bodyPr>
            <a:normAutofit/>
          </a:bodyPr>
          <a:lstStyle/>
          <a:p>
            <a:r>
              <a:rPr lang="zh-CN" altLang="en-US" sz="7200" dirty="0" smtClean="0"/>
              <a:t>谢 谢</a:t>
            </a:r>
            <a:endParaRPr lang="en-US" sz="7200" dirty="0"/>
          </a:p>
        </p:txBody>
      </p:sp>
      <p:sp>
        <p:nvSpPr>
          <p:cNvPr id="11" name="副标题 10"/>
          <p:cNvSpPr>
            <a:spLocks noGrp="1"/>
          </p:cNvSpPr>
          <p:nvPr>
            <p:ph type="subTitle" idx="1"/>
          </p:nvPr>
        </p:nvSpPr>
        <p:spPr>
          <a:xfrm>
            <a:off x="1187624" y="3933056"/>
            <a:ext cx="6912768" cy="1705744"/>
          </a:xfrm>
        </p:spPr>
        <p:txBody>
          <a:bodyPr>
            <a:normAutofit/>
          </a:bodyPr>
          <a:lstStyle/>
          <a:p>
            <a:r>
              <a:rPr lang="en-US" altLang="zh-CN" dirty="0"/>
              <a:t>http://</a:t>
            </a:r>
            <a:r>
              <a:rPr lang="en-US" altLang="zh-CN" dirty="0" err="1"/>
              <a:t>nlp.csai.tsinghua.edu.cn</a:t>
            </a:r>
            <a:r>
              <a:rPr lang="en-US" altLang="zh-CN" dirty="0"/>
              <a:t>/~</a:t>
            </a:r>
            <a:r>
              <a:rPr lang="en-US" altLang="zh-CN" dirty="0" err="1"/>
              <a:t>lzy</a:t>
            </a:r>
            <a:r>
              <a:rPr lang="en-US" altLang="zh-CN" dirty="0" smtClean="0"/>
              <a:t>/</a:t>
            </a:r>
          </a:p>
          <a:p>
            <a:r>
              <a:rPr lang="en-US" altLang="zh-CN" dirty="0" err="1" smtClean="0"/>
              <a:t>liuzy@tsinghua.edu.cn</a:t>
            </a:r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47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19600</TotalTime>
  <Words>1174</Words>
  <Application>Microsoft Macintosh PowerPoint</Application>
  <PresentationFormat>全屏显示(4:3)</PresentationFormat>
  <Paragraphs>460</Paragraphs>
  <Slides>41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4" baseType="lpstr">
      <vt:lpstr>-apple-system</vt:lpstr>
      <vt:lpstr>Calibri</vt:lpstr>
      <vt:lpstr>Courier New</vt:lpstr>
      <vt:lpstr>DengXian</vt:lpstr>
      <vt:lpstr>Georgia</vt:lpstr>
      <vt:lpstr>Helvetica Light</vt:lpstr>
      <vt:lpstr>Microsoft YaHei</vt:lpstr>
      <vt:lpstr>Times New Roman</vt:lpstr>
      <vt:lpstr>黑体</vt:lpstr>
      <vt:lpstr>宋体</vt:lpstr>
      <vt:lpstr>微软雅黑</vt:lpstr>
      <vt:lpstr>Arial</vt:lpstr>
      <vt:lpstr>1_Office 主题</vt:lpstr>
      <vt:lpstr>深度学习与知识获取</vt:lpstr>
      <vt:lpstr>研究对象</vt:lpstr>
      <vt:lpstr>基于符号的表示方案</vt:lpstr>
      <vt:lpstr>分布式表示方案</vt:lpstr>
      <vt:lpstr>分布式表示的优势</vt:lpstr>
      <vt:lpstr>社会计算研究对象</vt:lpstr>
      <vt:lpstr>知识图谱实体与关系</vt:lpstr>
      <vt:lpstr>知识表示的挑战</vt:lpstr>
      <vt:lpstr>TransE: 将关系表示为平移</vt:lpstr>
      <vt:lpstr>TransE: 将关系表示为平移</vt:lpstr>
      <vt:lpstr>评价任务：链接预测</vt:lpstr>
      <vt:lpstr>评价任务：链接预测</vt:lpstr>
      <vt:lpstr>链接预测性能比较</vt:lpstr>
      <vt:lpstr>TransE样例</vt:lpstr>
      <vt:lpstr>TransE样例</vt:lpstr>
      <vt:lpstr>TransE样例</vt:lpstr>
      <vt:lpstr>TransE样例</vt:lpstr>
      <vt:lpstr>TransE样例</vt:lpstr>
      <vt:lpstr>知识表示与关系抽取</vt:lpstr>
      <vt:lpstr>融合文本与知识进行关系抽取</vt:lpstr>
      <vt:lpstr>利用CNN进行文本关系抽取</vt:lpstr>
      <vt:lpstr>融合文本与知识进行关系抽取</vt:lpstr>
      <vt:lpstr>关系抽取结果</vt:lpstr>
      <vt:lpstr>知识表示与关系抽取</vt:lpstr>
      <vt:lpstr>利用关系路径进行关系抽取</vt:lpstr>
      <vt:lpstr>利用关系路径进行关系抽取</vt:lpstr>
      <vt:lpstr>PTransE：考虑关系路径的TransE</vt:lpstr>
      <vt:lpstr>Path-based TransE</vt:lpstr>
      <vt:lpstr>关系抽取结果</vt:lpstr>
      <vt:lpstr>PTransE样例</vt:lpstr>
      <vt:lpstr>PTransE样例</vt:lpstr>
      <vt:lpstr>知识表示与关系抽取</vt:lpstr>
      <vt:lpstr>远程监督关系抽取的多实例问题</vt:lpstr>
      <vt:lpstr>Sentence-Level Attention</vt:lpstr>
      <vt:lpstr>关系抽取评测结果</vt:lpstr>
      <vt:lpstr>关系抽取评测结果</vt:lpstr>
      <vt:lpstr>关系抽取评测结果</vt:lpstr>
      <vt:lpstr>Attention样例</vt:lpstr>
      <vt:lpstr>开源平台： OpenKE</vt:lpstr>
      <vt:lpstr>论文列表</vt:lpstr>
      <vt:lpstr>谢 谢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互联网环境中文深度计算的基本理论与方法</dc:title>
  <dc:creator>Yang Liu</dc:creator>
  <cp:lastModifiedBy>Zhiyuan Liu</cp:lastModifiedBy>
  <cp:revision>5074</cp:revision>
  <cp:lastPrinted>2012-06-19T17:31:34Z</cp:lastPrinted>
  <dcterms:created xsi:type="dcterms:W3CDTF">2012-06-16T21:36:15Z</dcterms:created>
  <dcterms:modified xsi:type="dcterms:W3CDTF">2017-11-03T13:29:35Z</dcterms:modified>
</cp:coreProperties>
</file>