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7.xml" ContentType="application/vnd.openxmlformats-officedocument.presentationml.notesSlide+xml"/>
  <Override PartName="/ppt/embeddings/oleObject3.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02.xml" ContentType="application/vnd.openxmlformats-officedocument.presentationml.notesSlide+xml"/>
  <Override PartName="/ppt/notesSlides/notesSlide10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7"/>
  </p:notesMasterIdLst>
  <p:handoutMasterIdLst>
    <p:handoutMasterId r:id="rId238"/>
  </p:handoutMasterIdLst>
  <p:sldIdLst>
    <p:sldId id="1097" r:id="rId2"/>
    <p:sldId id="1342" r:id="rId3"/>
    <p:sldId id="1020" r:id="rId4"/>
    <p:sldId id="1021" r:id="rId5"/>
    <p:sldId id="1100" r:id="rId6"/>
    <p:sldId id="1101" r:id="rId7"/>
    <p:sldId id="1102" r:id="rId8"/>
    <p:sldId id="1103" r:id="rId9"/>
    <p:sldId id="1104" r:id="rId10"/>
    <p:sldId id="1105" r:id="rId11"/>
    <p:sldId id="1106" r:id="rId12"/>
    <p:sldId id="1107" r:id="rId13"/>
    <p:sldId id="1108" r:id="rId14"/>
    <p:sldId id="1294" r:id="rId15"/>
    <p:sldId id="1295" r:id="rId16"/>
    <p:sldId id="1296" r:id="rId17"/>
    <p:sldId id="1297" r:id="rId18"/>
    <p:sldId id="1109" r:id="rId19"/>
    <p:sldId id="1110" r:id="rId20"/>
    <p:sldId id="1145" r:id="rId21"/>
    <p:sldId id="1146" r:id="rId22"/>
    <p:sldId id="1147" r:id="rId23"/>
    <p:sldId id="1148" r:id="rId24"/>
    <p:sldId id="1149" r:id="rId25"/>
    <p:sldId id="1150" r:id="rId26"/>
    <p:sldId id="1151" r:id="rId27"/>
    <p:sldId id="1152" r:id="rId28"/>
    <p:sldId id="1153" r:id="rId29"/>
    <p:sldId id="1154" r:id="rId30"/>
    <p:sldId id="1155" r:id="rId31"/>
    <p:sldId id="1156" r:id="rId32"/>
    <p:sldId id="1157" r:id="rId33"/>
    <p:sldId id="1158" r:id="rId34"/>
    <p:sldId id="1159" r:id="rId35"/>
    <p:sldId id="1160" r:id="rId36"/>
    <p:sldId id="1161" r:id="rId37"/>
    <p:sldId id="1162" r:id="rId38"/>
    <p:sldId id="1163" r:id="rId39"/>
    <p:sldId id="1164" r:id="rId40"/>
    <p:sldId id="1165" r:id="rId41"/>
    <p:sldId id="1166" r:id="rId42"/>
    <p:sldId id="1167" r:id="rId43"/>
    <p:sldId id="1168" r:id="rId44"/>
    <p:sldId id="1169" r:id="rId45"/>
    <p:sldId id="1170" r:id="rId46"/>
    <p:sldId id="1171" r:id="rId47"/>
    <p:sldId id="1172" r:id="rId48"/>
    <p:sldId id="1173" r:id="rId49"/>
    <p:sldId id="1174" r:id="rId50"/>
    <p:sldId id="1175" r:id="rId51"/>
    <p:sldId id="1176" r:id="rId52"/>
    <p:sldId id="1177" r:id="rId53"/>
    <p:sldId id="1178" r:id="rId54"/>
    <p:sldId id="1179" r:id="rId55"/>
    <p:sldId id="1180" r:id="rId56"/>
    <p:sldId id="1185" r:id="rId57"/>
    <p:sldId id="1186" r:id="rId58"/>
    <p:sldId id="1187" r:id="rId59"/>
    <p:sldId id="1188" r:id="rId60"/>
    <p:sldId id="1189" r:id="rId61"/>
    <p:sldId id="1190" r:id="rId62"/>
    <p:sldId id="1191" r:id="rId63"/>
    <p:sldId id="1192" r:id="rId64"/>
    <p:sldId id="1193" r:id="rId65"/>
    <p:sldId id="1194" r:id="rId66"/>
    <p:sldId id="1195" r:id="rId67"/>
    <p:sldId id="1196" r:id="rId68"/>
    <p:sldId id="1197" r:id="rId69"/>
    <p:sldId id="1198" r:id="rId70"/>
    <p:sldId id="1199" r:id="rId71"/>
    <p:sldId id="1200" r:id="rId72"/>
    <p:sldId id="1201" r:id="rId73"/>
    <p:sldId id="1202" r:id="rId74"/>
    <p:sldId id="1203" r:id="rId75"/>
    <p:sldId id="1204" r:id="rId76"/>
    <p:sldId id="1205" r:id="rId77"/>
    <p:sldId id="1206" r:id="rId78"/>
    <p:sldId id="1207" r:id="rId79"/>
    <p:sldId id="1208" r:id="rId80"/>
    <p:sldId id="1209" r:id="rId81"/>
    <p:sldId id="1210" r:id="rId82"/>
    <p:sldId id="1211" r:id="rId83"/>
    <p:sldId id="1212" r:id="rId84"/>
    <p:sldId id="1213" r:id="rId85"/>
    <p:sldId id="1214" r:id="rId86"/>
    <p:sldId id="1215" r:id="rId87"/>
    <p:sldId id="1216" r:id="rId88"/>
    <p:sldId id="1217" r:id="rId89"/>
    <p:sldId id="1218" r:id="rId90"/>
    <p:sldId id="1219" r:id="rId91"/>
    <p:sldId id="1274" r:id="rId92"/>
    <p:sldId id="1249" r:id="rId93"/>
    <p:sldId id="1250" r:id="rId94"/>
    <p:sldId id="1251" r:id="rId95"/>
    <p:sldId id="1252" r:id="rId96"/>
    <p:sldId id="1253" r:id="rId97"/>
    <p:sldId id="1254" r:id="rId98"/>
    <p:sldId id="1255" r:id="rId99"/>
    <p:sldId id="1256" r:id="rId100"/>
    <p:sldId id="1257" r:id="rId101"/>
    <p:sldId id="1258" r:id="rId102"/>
    <p:sldId id="1259" r:id="rId103"/>
    <p:sldId id="1260" r:id="rId104"/>
    <p:sldId id="1261" r:id="rId105"/>
    <p:sldId id="1262" r:id="rId106"/>
    <p:sldId id="1263" r:id="rId107"/>
    <p:sldId id="1264" r:id="rId108"/>
    <p:sldId id="1265" r:id="rId109"/>
    <p:sldId id="1266" r:id="rId110"/>
    <p:sldId id="1267" r:id="rId111"/>
    <p:sldId id="1268" r:id="rId112"/>
    <p:sldId id="1269" r:id="rId113"/>
    <p:sldId id="1270" r:id="rId114"/>
    <p:sldId id="1271" r:id="rId115"/>
    <p:sldId id="1298" r:id="rId116"/>
    <p:sldId id="1272" r:id="rId117"/>
    <p:sldId id="1273" r:id="rId118"/>
    <p:sldId id="1220" r:id="rId119"/>
    <p:sldId id="1223" r:id="rId120"/>
    <p:sldId id="1224" r:id="rId121"/>
    <p:sldId id="1301" r:id="rId122"/>
    <p:sldId id="1225" r:id="rId123"/>
    <p:sldId id="1303" r:id="rId124"/>
    <p:sldId id="1226" r:id="rId125"/>
    <p:sldId id="1227" r:id="rId126"/>
    <p:sldId id="1304" r:id="rId127"/>
    <p:sldId id="1299" r:id="rId128"/>
    <p:sldId id="1228" r:id="rId129"/>
    <p:sldId id="1229" r:id="rId130"/>
    <p:sldId id="1230" r:id="rId131"/>
    <p:sldId id="1231" r:id="rId132"/>
    <p:sldId id="1232" r:id="rId133"/>
    <p:sldId id="1233" r:id="rId134"/>
    <p:sldId id="1234" r:id="rId135"/>
    <p:sldId id="1235" r:id="rId136"/>
    <p:sldId id="1236" r:id="rId137"/>
    <p:sldId id="1237" r:id="rId138"/>
    <p:sldId id="1238" r:id="rId139"/>
    <p:sldId id="1239" r:id="rId140"/>
    <p:sldId id="1240" r:id="rId141"/>
    <p:sldId id="1241" r:id="rId142"/>
    <p:sldId id="1242" r:id="rId143"/>
    <p:sldId id="1243" r:id="rId144"/>
    <p:sldId id="1244" r:id="rId145"/>
    <p:sldId id="1245" r:id="rId146"/>
    <p:sldId id="1246" r:id="rId147"/>
    <p:sldId id="1247" r:id="rId148"/>
    <p:sldId id="1248" r:id="rId149"/>
    <p:sldId id="1275" r:id="rId150"/>
    <p:sldId id="1276" r:id="rId151"/>
    <p:sldId id="1281" r:id="rId152"/>
    <p:sldId id="1282" r:id="rId153"/>
    <p:sldId id="1283" r:id="rId154"/>
    <p:sldId id="1284" r:id="rId155"/>
    <p:sldId id="1285" r:id="rId156"/>
    <p:sldId id="1286" r:id="rId157"/>
    <p:sldId id="1287" r:id="rId158"/>
    <p:sldId id="1288" r:id="rId159"/>
    <p:sldId id="1289" r:id="rId160"/>
    <p:sldId id="1290" r:id="rId161"/>
    <p:sldId id="1291" r:id="rId162"/>
    <p:sldId id="1292" r:id="rId163"/>
    <p:sldId id="1293" r:id="rId164"/>
    <p:sldId id="1277" r:id="rId165"/>
    <p:sldId id="1278" r:id="rId166"/>
    <p:sldId id="1279" r:id="rId167"/>
    <p:sldId id="1280" r:id="rId168"/>
    <p:sldId id="1306" r:id="rId169"/>
    <p:sldId id="1308" r:id="rId170"/>
    <p:sldId id="1309" r:id="rId171"/>
    <p:sldId id="1310" r:id="rId172"/>
    <p:sldId id="1311" r:id="rId173"/>
    <p:sldId id="1312" r:id="rId174"/>
    <p:sldId id="1313" r:id="rId175"/>
    <p:sldId id="1314" r:id="rId176"/>
    <p:sldId id="1315" r:id="rId177"/>
    <p:sldId id="1316" r:id="rId178"/>
    <p:sldId id="1317" r:id="rId179"/>
    <p:sldId id="1318" r:id="rId180"/>
    <p:sldId id="1319" r:id="rId181"/>
    <p:sldId id="1320" r:id="rId182"/>
    <p:sldId id="1321" r:id="rId183"/>
    <p:sldId id="1322" r:id="rId184"/>
    <p:sldId id="1323" r:id="rId185"/>
    <p:sldId id="1324" r:id="rId186"/>
    <p:sldId id="1325" r:id="rId187"/>
    <p:sldId id="1326" r:id="rId188"/>
    <p:sldId id="1327" r:id="rId189"/>
    <p:sldId id="1328" r:id="rId190"/>
    <p:sldId id="1329" r:id="rId191"/>
    <p:sldId id="1330" r:id="rId192"/>
    <p:sldId id="1331" r:id="rId193"/>
    <p:sldId id="1332" r:id="rId194"/>
    <p:sldId id="1333" r:id="rId195"/>
    <p:sldId id="1334" r:id="rId196"/>
    <p:sldId id="1335" r:id="rId197"/>
    <p:sldId id="1336" r:id="rId198"/>
    <p:sldId id="1337" r:id="rId199"/>
    <p:sldId id="1339" r:id="rId200"/>
    <p:sldId id="1340" r:id="rId201"/>
    <p:sldId id="1341" r:id="rId202"/>
    <p:sldId id="1184" r:id="rId203"/>
    <p:sldId id="1112" r:id="rId204"/>
    <p:sldId id="1113" r:id="rId205"/>
    <p:sldId id="1114" r:id="rId206"/>
    <p:sldId id="1115" r:id="rId207"/>
    <p:sldId id="1116" r:id="rId208"/>
    <p:sldId id="1117" r:id="rId209"/>
    <p:sldId id="1118" r:id="rId210"/>
    <p:sldId id="1119" r:id="rId211"/>
    <p:sldId id="1120" r:id="rId212"/>
    <p:sldId id="1121" r:id="rId213"/>
    <p:sldId id="1122" r:id="rId214"/>
    <p:sldId id="1123" r:id="rId215"/>
    <p:sldId id="1124" r:id="rId216"/>
    <p:sldId id="1125" r:id="rId217"/>
    <p:sldId id="1126" r:id="rId218"/>
    <p:sldId id="1127" r:id="rId219"/>
    <p:sldId id="1128" r:id="rId220"/>
    <p:sldId id="1129" r:id="rId221"/>
    <p:sldId id="1130" r:id="rId222"/>
    <p:sldId id="1131" r:id="rId223"/>
    <p:sldId id="1132" r:id="rId224"/>
    <p:sldId id="1133" r:id="rId225"/>
    <p:sldId id="1134" r:id="rId226"/>
    <p:sldId id="1135" r:id="rId227"/>
    <p:sldId id="1136" r:id="rId228"/>
    <p:sldId id="1137" r:id="rId229"/>
    <p:sldId id="1138" r:id="rId230"/>
    <p:sldId id="1139" r:id="rId231"/>
    <p:sldId id="1140" r:id="rId232"/>
    <p:sldId id="1141" r:id="rId233"/>
    <p:sldId id="1142" r:id="rId234"/>
    <p:sldId id="1143" r:id="rId235"/>
    <p:sldId id="1144" r:id="rId236"/>
  </p:sldIdLst>
  <p:sldSz cx="9906000" cy="6858000" type="A4"/>
  <p:notesSz cx="6797675" cy="9928225"/>
  <p:defaultTex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FF"/>
    <a:srgbClr val="0000CC"/>
    <a:srgbClr val="FF0000"/>
    <a:srgbClr val="008000"/>
    <a:srgbClr val="3366FF"/>
    <a:srgbClr val="0033CC"/>
    <a:srgbClr val="FFCCCC"/>
    <a:srgbClr val="FFFFCC"/>
    <a:srgbClr val="FF999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4" autoAdjust="0"/>
    <p:restoredTop sz="83401" autoAdjust="0"/>
  </p:normalViewPr>
  <p:slideViewPr>
    <p:cSldViewPr>
      <p:cViewPr varScale="1">
        <p:scale>
          <a:sx n="71" d="100"/>
          <a:sy n="71" d="100"/>
        </p:scale>
        <p:origin x="-1008" y="-120"/>
      </p:cViewPr>
      <p:guideLst>
        <p:guide orient="horz" pos="2160"/>
        <p:guide pos="3120"/>
      </p:guideLst>
    </p:cSldViewPr>
  </p:slideViewPr>
  <p:outlineViewPr>
    <p:cViewPr>
      <p:scale>
        <a:sx n="33" d="100"/>
        <a:sy n="33" d="100"/>
      </p:scale>
      <p:origin x="0" y="16976"/>
    </p:cViewPr>
  </p:outlineViewPr>
  <p:notesTextViewPr>
    <p:cViewPr>
      <p:scale>
        <a:sx n="100" d="100"/>
        <a:sy n="100" d="100"/>
      </p:scale>
      <p:origin x="0" y="0"/>
    </p:cViewPr>
  </p:notesTextViewPr>
  <p:sorterViewPr>
    <p:cViewPr>
      <p:scale>
        <a:sx n="90" d="100"/>
        <a:sy n="90" d="100"/>
      </p:scale>
      <p:origin x="0" y="3582"/>
    </p:cViewPr>
  </p:sorterViewPr>
  <p:notesViewPr>
    <p:cSldViewPr>
      <p:cViewPr varScale="1">
        <p:scale>
          <a:sx n="95" d="100"/>
          <a:sy n="95" d="100"/>
        </p:scale>
        <p:origin x="-3714" y="-114"/>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notesMaster" Target="notesMasters/notesMaster1.xml"/><Relationship Id="rId238" Type="http://schemas.openxmlformats.org/officeDocument/2006/relationships/handoutMaster" Target="handoutMasters/handoutMaster1.xml"/><Relationship Id="rId23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commentAuthors" Target="commentAuthors.xml"/><Relationship Id="rId241" Type="http://schemas.openxmlformats.org/officeDocument/2006/relationships/presProps" Target="presProps.xml"/><Relationship Id="rId242" Type="http://schemas.openxmlformats.org/officeDocument/2006/relationships/viewProps" Target="viewProps.xml"/><Relationship Id="rId243" Type="http://schemas.openxmlformats.org/officeDocument/2006/relationships/theme" Target="theme/theme1.xml"/><Relationship Id="rId24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D9399-0F1D-47E1-8599-610648E2C509}" type="doc">
      <dgm:prSet loTypeId="urn:microsoft.com/office/officeart/2005/8/layout/process1" loCatId="process" qsTypeId="urn:microsoft.com/office/officeart/2005/8/quickstyle/simple4" qsCatId="simple" csTypeId="urn:microsoft.com/office/officeart/2005/8/colors/accent2_5" csCatId="accent2" phldr="1"/>
      <dgm:spPr/>
      <dgm:t>
        <a:bodyPr/>
        <a:lstStyle/>
        <a:p>
          <a:endParaRPr lang="zh-CN" altLang="en-US"/>
        </a:p>
      </dgm:t>
    </dgm:pt>
    <dgm:pt modelId="{E5DC37FA-121D-46C6-BEE6-6842B05C750E}">
      <dgm:prSet phldrT="[文本]" custT="1">
        <dgm:style>
          <a:lnRef idx="1">
            <a:schemeClr val="accent2"/>
          </a:lnRef>
          <a:fillRef idx="3">
            <a:schemeClr val="accent2"/>
          </a:fillRef>
          <a:effectRef idx="2">
            <a:schemeClr val="accent2"/>
          </a:effectRef>
          <a:fontRef idx="minor">
            <a:schemeClr val="lt1"/>
          </a:fontRef>
        </dgm:style>
      </dgm:prSet>
      <dgm:spPr/>
      <dgm:t>
        <a:bodyPr/>
        <a:lstStyle/>
        <a:p>
          <a:pPr algn="ctr"/>
          <a:r>
            <a:rPr lang="en-US" altLang="zh-CN" sz="3800" dirty="0" smtClean="0">
              <a:latin typeface="Arial" pitchFamily="34" charset="0"/>
              <a:cs typeface="Arial" pitchFamily="34" charset="0"/>
            </a:rPr>
            <a:t>Input:</a:t>
          </a:r>
          <a:r>
            <a:rPr lang="en-US" altLang="zh-CN" sz="4000" dirty="0" smtClean="0">
              <a:latin typeface="Arial" pitchFamily="34" charset="0"/>
              <a:cs typeface="Arial" pitchFamily="34" charset="0"/>
            </a:rPr>
            <a:t> </a:t>
          </a:r>
        </a:p>
        <a:p>
          <a:pPr algn="ctr"/>
          <a:r>
            <a:rPr lang="en-US" altLang="zh-CN" sz="3200" i="1" dirty="0" err="1" smtClean="0">
              <a:latin typeface="Arial" pitchFamily="34" charset="0"/>
              <a:cs typeface="Arial" pitchFamily="34" charset="0"/>
            </a:rPr>
            <a:t>G</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V</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i="1" baseline="30000" dirty="0"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X</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Y</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p>
        <a:p>
          <a:pPr algn="ctr"/>
          <a:r>
            <a:rPr lang="en-US" altLang="zh-CN" sz="2000" i="1" dirty="0" smtClean="0">
              <a:latin typeface="Arial" pitchFamily="34" charset="0"/>
              <a:cs typeface="Arial" pitchFamily="34" charset="0"/>
            </a:rPr>
            <a:t>t</a:t>
          </a:r>
          <a:r>
            <a:rPr lang="en-US" altLang="zh-CN" sz="2000" dirty="0" smtClean="0">
              <a:latin typeface="Arial" pitchFamily="34" charset="0"/>
              <a:cs typeface="Arial" pitchFamily="34" charset="0"/>
            </a:rPr>
            <a:t> = 1,2,…</a:t>
          </a:r>
          <a:r>
            <a:rPr lang="en-US" altLang="zh-CN" sz="2000" i="1" dirty="0" smtClean="0">
              <a:latin typeface="Arial" pitchFamily="34" charset="0"/>
              <a:cs typeface="Arial" pitchFamily="34" charset="0"/>
            </a:rPr>
            <a:t>T</a:t>
          </a:r>
          <a:endParaRPr lang="zh-CN" altLang="en-US" sz="2000" i="1" dirty="0">
            <a:latin typeface="Arial" pitchFamily="34" charset="0"/>
            <a:cs typeface="Arial" pitchFamily="34" charset="0"/>
          </a:endParaRPr>
        </a:p>
      </dgm:t>
    </dgm:pt>
    <dgm:pt modelId="{FAFD7AC4-89D8-47B7-93AA-9B5021DECE4E}" type="parTrans" cxnId="{7C387072-51A5-4358-AC3F-D5BD70F84923}">
      <dgm:prSet/>
      <dgm:spPr/>
      <dgm:t>
        <a:bodyPr/>
        <a:lstStyle/>
        <a:p>
          <a:pPr algn="ctr"/>
          <a:endParaRPr lang="zh-CN" altLang="en-US"/>
        </a:p>
      </dgm:t>
    </dgm:pt>
    <dgm:pt modelId="{2E3238B1-4D9D-45FA-A89A-1DCE2630C0DB}" type="sibTrans" cxnId="{7C387072-51A5-4358-AC3F-D5BD70F84923}">
      <dgm:prSet/>
      <dgm:spPr/>
      <dgm:t>
        <a:bodyPr/>
        <a:lstStyle/>
        <a:p>
          <a:pPr algn="ctr"/>
          <a:endParaRPr lang="zh-CN" altLang="en-US"/>
        </a:p>
      </dgm:t>
    </dgm:pt>
    <dgm:pt modelId="{D62F262D-F639-47C0-A628-DAC2BCEA5649}">
      <dgm:prSet phldrT="[文本]">
        <dgm:style>
          <a:lnRef idx="0">
            <a:schemeClr val="accent6"/>
          </a:lnRef>
          <a:fillRef idx="3">
            <a:schemeClr val="accent6"/>
          </a:fillRef>
          <a:effectRef idx="3">
            <a:schemeClr val="accent6"/>
          </a:effectRef>
          <a:fontRef idx="minor">
            <a:schemeClr val="lt1"/>
          </a:fontRef>
        </dgm:style>
      </dgm:prSet>
      <dgm:spPr/>
      <dgm:t>
        <a:bodyPr/>
        <a:lstStyle/>
        <a:p>
          <a:pPr algn="ctr"/>
          <a:r>
            <a:rPr lang="en-US" altLang="zh-CN" dirty="0" smtClean="0">
              <a:latin typeface="Arial" pitchFamily="34" charset="0"/>
              <a:cs typeface="Arial" pitchFamily="34" charset="0"/>
            </a:rPr>
            <a:t>Output:</a:t>
          </a:r>
        </a:p>
        <a:p>
          <a:pPr algn="ctr"/>
          <a:r>
            <a:rPr lang="en-US" altLang="zh-CN" i="1" dirty="0" smtClean="0">
              <a:latin typeface="Arial" pitchFamily="34" charset="0"/>
              <a:cs typeface="Arial" pitchFamily="34" charset="0"/>
            </a:rPr>
            <a:t>F: f(</a:t>
          </a:r>
          <a:r>
            <a:rPr lang="en-US" altLang="zh-CN" i="1" dirty="0" err="1" smtClean="0">
              <a:latin typeface="Arial" pitchFamily="34" charset="0"/>
              <a:cs typeface="Arial" pitchFamily="34" charset="0"/>
            </a:rPr>
            <a:t>G</a:t>
          </a:r>
          <a:r>
            <a:rPr lang="en-US" altLang="zh-CN" i="1" baseline="30000" dirty="0" err="1" smtClean="0">
              <a:latin typeface="Arial" pitchFamily="34" charset="0"/>
              <a:cs typeface="Arial" pitchFamily="34" charset="0"/>
            </a:rPr>
            <a:t>t</a:t>
          </a:r>
          <a:r>
            <a:rPr lang="en-US" altLang="zh-CN" i="1" dirty="0" smtClean="0">
              <a:latin typeface="Arial" pitchFamily="34" charset="0"/>
              <a:cs typeface="Arial" pitchFamily="34" charset="0"/>
            </a:rPr>
            <a:t>) </a:t>
          </a:r>
          <a:r>
            <a:rPr lang="en-US" altLang="zh-CN" i="1" smtClean="0">
              <a:latin typeface="Arial" pitchFamily="34" charset="0"/>
              <a:cs typeface="Arial" pitchFamily="34" charset="0"/>
            </a:rPr>
            <a:t>-&gt;Y</a:t>
          </a:r>
          <a:r>
            <a:rPr lang="en-US" altLang="zh-CN" i="0" baseline="30000" smtClean="0">
              <a:latin typeface="Arial" pitchFamily="34" charset="0"/>
              <a:cs typeface="Arial" pitchFamily="34" charset="0"/>
            </a:rPr>
            <a:t>(</a:t>
          </a:r>
          <a:r>
            <a:rPr lang="en-US" altLang="zh-CN" i="1" baseline="30000" smtClean="0">
              <a:latin typeface="Arial" pitchFamily="34" charset="0"/>
              <a:cs typeface="Arial" pitchFamily="34" charset="0"/>
            </a:rPr>
            <a:t>t</a:t>
          </a:r>
          <a:r>
            <a:rPr lang="en-US" altLang="zh-CN" i="0" baseline="30000" smtClean="0">
              <a:latin typeface="Arial" pitchFamily="34" charset="0"/>
              <a:cs typeface="Arial" pitchFamily="34" charset="0"/>
            </a:rPr>
            <a:t>+1)</a:t>
          </a:r>
          <a:r>
            <a:rPr lang="en-US" altLang="zh-CN" i="1" baseline="30000" smtClean="0">
              <a:latin typeface="Arial" pitchFamily="34" charset="0"/>
              <a:cs typeface="Arial" pitchFamily="34" charset="0"/>
            </a:rPr>
            <a:t>   </a:t>
          </a:r>
          <a:endParaRPr lang="zh-CN" altLang="en-US" dirty="0">
            <a:latin typeface="Arial" pitchFamily="34" charset="0"/>
            <a:cs typeface="Arial" pitchFamily="34" charset="0"/>
          </a:endParaRPr>
        </a:p>
      </dgm:t>
    </dgm:pt>
    <dgm:pt modelId="{09BC776F-13A1-4313-A342-7F58576D7B3C}" type="parTrans" cxnId="{5C7FFCE0-1159-4AA9-8A1F-56F36DEC467C}">
      <dgm:prSet/>
      <dgm:spPr/>
      <dgm:t>
        <a:bodyPr/>
        <a:lstStyle/>
        <a:p>
          <a:pPr algn="ctr"/>
          <a:endParaRPr lang="zh-CN" altLang="en-US"/>
        </a:p>
      </dgm:t>
    </dgm:pt>
    <dgm:pt modelId="{D086B869-E100-4DB4-BBD7-B7BA83522133}" type="sibTrans" cxnId="{5C7FFCE0-1159-4AA9-8A1F-56F36DEC467C}">
      <dgm:prSet/>
      <dgm:spPr/>
      <dgm:t>
        <a:bodyPr/>
        <a:lstStyle/>
        <a:p>
          <a:pPr algn="ctr"/>
          <a:endParaRPr lang="zh-CN" altLang="en-US"/>
        </a:p>
      </dgm:t>
    </dgm:pt>
    <dgm:pt modelId="{DDE40156-3CD8-4589-9C6D-EDC46213ED0E}" type="pres">
      <dgm:prSet presAssocID="{695D9399-0F1D-47E1-8599-610648E2C509}" presName="Name0" presStyleCnt="0">
        <dgm:presLayoutVars>
          <dgm:dir/>
          <dgm:resizeHandles val="exact"/>
        </dgm:presLayoutVars>
      </dgm:prSet>
      <dgm:spPr/>
      <dgm:t>
        <a:bodyPr/>
        <a:lstStyle/>
        <a:p>
          <a:endParaRPr lang="zh-CN" altLang="en-US"/>
        </a:p>
      </dgm:t>
    </dgm:pt>
    <dgm:pt modelId="{754BD3A8-36FE-4BFD-9BB0-2A46EEAE261A}" type="pres">
      <dgm:prSet presAssocID="{E5DC37FA-121D-46C6-BEE6-6842B05C750E}" presName="node" presStyleLbl="node1" presStyleIdx="0" presStyleCnt="2" custLinFactNeighborX="5538" custLinFactNeighborY="5556">
        <dgm:presLayoutVars>
          <dgm:bulletEnabled val="1"/>
        </dgm:presLayoutVars>
      </dgm:prSet>
      <dgm:spPr/>
      <dgm:t>
        <a:bodyPr/>
        <a:lstStyle/>
        <a:p>
          <a:endParaRPr lang="zh-CN" altLang="en-US"/>
        </a:p>
      </dgm:t>
    </dgm:pt>
    <dgm:pt modelId="{213D603E-0891-4AA6-A8DD-A6E609EC8225}" type="pres">
      <dgm:prSet presAssocID="{2E3238B1-4D9D-45FA-A89A-1DCE2630C0DB}" presName="sibTrans" presStyleLbl="sibTrans2D1" presStyleIdx="0" presStyleCnt="1" custScaleY="36922" custLinFactNeighborY="-6049"/>
      <dgm:spPr/>
      <dgm:t>
        <a:bodyPr/>
        <a:lstStyle/>
        <a:p>
          <a:endParaRPr lang="zh-CN" altLang="en-US"/>
        </a:p>
      </dgm:t>
    </dgm:pt>
    <dgm:pt modelId="{F3C19D88-4788-4D3D-882C-DA9314B13DAB}" type="pres">
      <dgm:prSet presAssocID="{2E3238B1-4D9D-45FA-A89A-1DCE2630C0DB}" presName="connectorText" presStyleLbl="sibTrans2D1" presStyleIdx="0" presStyleCnt="1"/>
      <dgm:spPr/>
      <dgm:t>
        <a:bodyPr/>
        <a:lstStyle/>
        <a:p>
          <a:endParaRPr lang="zh-CN" altLang="en-US"/>
        </a:p>
      </dgm:t>
    </dgm:pt>
    <dgm:pt modelId="{58F3EFF2-D7AC-40E3-B027-446B4D013A83}" type="pres">
      <dgm:prSet presAssocID="{D62F262D-F639-47C0-A628-DAC2BCEA5649}" presName="node" presStyleLbl="node1" presStyleIdx="1" presStyleCnt="2">
        <dgm:presLayoutVars>
          <dgm:bulletEnabled val="1"/>
        </dgm:presLayoutVars>
      </dgm:prSet>
      <dgm:spPr/>
      <dgm:t>
        <a:bodyPr/>
        <a:lstStyle/>
        <a:p>
          <a:endParaRPr lang="zh-CN" altLang="en-US"/>
        </a:p>
      </dgm:t>
    </dgm:pt>
  </dgm:ptLst>
  <dgm:cxnLst>
    <dgm:cxn modelId="{5BA49BDF-E8BF-6842-80A9-CD865AB0244A}" type="presOf" srcId="{E5DC37FA-121D-46C6-BEE6-6842B05C750E}" destId="{754BD3A8-36FE-4BFD-9BB0-2A46EEAE261A}" srcOrd="0" destOrd="0" presId="urn:microsoft.com/office/officeart/2005/8/layout/process1"/>
    <dgm:cxn modelId="{DF84A502-C698-A140-8151-537F10490355}" type="presOf" srcId="{2E3238B1-4D9D-45FA-A89A-1DCE2630C0DB}" destId="{F3C19D88-4788-4D3D-882C-DA9314B13DAB}" srcOrd="1" destOrd="0" presId="urn:microsoft.com/office/officeart/2005/8/layout/process1"/>
    <dgm:cxn modelId="{5C7FFCE0-1159-4AA9-8A1F-56F36DEC467C}" srcId="{695D9399-0F1D-47E1-8599-610648E2C509}" destId="{D62F262D-F639-47C0-A628-DAC2BCEA5649}" srcOrd="1" destOrd="0" parTransId="{09BC776F-13A1-4313-A342-7F58576D7B3C}" sibTransId="{D086B869-E100-4DB4-BBD7-B7BA83522133}"/>
    <dgm:cxn modelId="{7C387072-51A5-4358-AC3F-D5BD70F84923}" srcId="{695D9399-0F1D-47E1-8599-610648E2C509}" destId="{E5DC37FA-121D-46C6-BEE6-6842B05C750E}" srcOrd="0" destOrd="0" parTransId="{FAFD7AC4-89D8-47B7-93AA-9B5021DECE4E}" sibTransId="{2E3238B1-4D9D-45FA-A89A-1DCE2630C0DB}"/>
    <dgm:cxn modelId="{D009C7DA-D7CC-6B45-A2AE-39D8AA0BD44F}" type="presOf" srcId="{D62F262D-F639-47C0-A628-DAC2BCEA5649}" destId="{58F3EFF2-D7AC-40E3-B027-446B4D013A83}" srcOrd="0" destOrd="0" presId="urn:microsoft.com/office/officeart/2005/8/layout/process1"/>
    <dgm:cxn modelId="{0CFCFFED-F7B4-894D-8EDB-ADB624506CDB}" type="presOf" srcId="{2E3238B1-4D9D-45FA-A89A-1DCE2630C0DB}" destId="{213D603E-0891-4AA6-A8DD-A6E609EC8225}" srcOrd="0" destOrd="0" presId="urn:microsoft.com/office/officeart/2005/8/layout/process1"/>
    <dgm:cxn modelId="{02D20EE7-46D1-884E-91BC-6540B48F78D6}" type="presOf" srcId="{695D9399-0F1D-47E1-8599-610648E2C509}" destId="{DDE40156-3CD8-4589-9C6D-EDC46213ED0E}" srcOrd="0" destOrd="0" presId="urn:microsoft.com/office/officeart/2005/8/layout/process1"/>
    <dgm:cxn modelId="{BABB80DB-464F-B54E-93FA-E22D0DB27F6A}" type="presParOf" srcId="{DDE40156-3CD8-4589-9C6D-EDC46213ED0E}" destId="{754BD3A8-36FE-4BFD-9BB0-2A46EEAE261A}" srcOrd="0" destOrd="0" presId="urn:microsoft.com/office/officeart/2005/8/layout/process1"/>
    <dgm:cxn modelId="{44886F5C-F567-464A-92A8-45F2C6C9C01A}" type="presParOf" srcId="{DDE40156-3CD8-4589-9C6D-EDC46213ED0E}" destId="{213D603E-0891-4AA6-A8DD-A6E609EC8225}" srcOrd="1" destOrd="0" presId="urn:microsoft.com/office/officeart/2005/8/layout/process1"/>
    <dgm:cxn modelId="{1583CFB9-01A2-EB41-BF4C-1BE16F70A134}" type="presParOf" srcId="{213D603E-0891-4AA6-A8DD-A6E609EC8225}" destId="{F3C19D88-4788-4D3D-882C-DA9314B13DAB}" srcOrd="0" destOrd="0" presId="urn:microsoft.com/office/officeart/2005/8/layout/process1"/>
    <dgm:cxn modelId="{C91BD11A-6C0B-1748-82BA-2C79D8E4923B}" type="presParOf" srcId="{DDE40156-3CD8-4589-9C6D-EDC46213ED0E}" destId="{58F3EFF2-D7AC-40E3-B027-446B4D013A83}"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87CA40-86B4-49CE-8D07-119B329B4872}"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D321DBEB-6F74-4266-BE9C-734D99A94CB9}">
      <dgm:prSet phldrT="[Text]"/>
      <dgm:spPr/>
      <dgm:t>
        <a:bodyPr/>
        <a:lstStyle/>
        <a:p>
          <a:r>
            <a:rPr lang="en-US" dirty="0" err="1" smtClean="0">
              <a:solidFill>
                <a:schemeClr val="tx1"/>
              </a:solidFill>
            </a:rPr>
            <a:t>Weibo</a:t>
          </a:r>
          <a:endParaRPr lang="en-US" dirty="0" smtClean="0">
            <a:solidFill>
              <a:schemeClr val="tx1"/>
            </a:solidFill>
          </a:endParaRPr>
        </a:p>
        <a:p>
          <a:endParaRPr lang="en-US" dirty="0">
            <a:solidFill>
              <a:schemeClr val="tx1"/>
            </a:solidFill>
          </a:endParaRPr>
        </a:p>
      </dgm:t>
    </dgm:pt>
    <dgm:pt modelId="{2C3D3520-2DFB-4572-BD82-9893636DA023}" type="parTrans" cxnId="{12A399FB-26A8-42B8-8AF5-AA4699DDE562}">
      <dgm:prSet/>
      <dgm:spPr/>
      <dgm:t>
        <a:bodyPr/>
        <a:lstStyle/>
        <a:p>
          <a:endParaRPr lang="en-US">
            <a:solidFill>
              <a:schemeClr val="tx1"/>
            </a:solidFill>
          </a:endParaRPr>
        </a:p>
      </dgm:t>
    </dgm:pt>
    <dgm:pt modelId="{D42C490C-2F2B-4CAC-8DAF-3B9869D81A80}" type="sibTrans" cxnId="{12A399FB-26A8-42B8-8AF5-AA4699DDE562}">
      <dgm:prSet/>
      <dgm:spPr/>
      <dgm:t>
        <a:bodyPr/>
        <a:lstStyle/>
        <a:p>
          <a:endParaRPr lang="en-US">
            <a:solidFill>
              <a:schemeClr val="tx1"/>
            </a:solidFill>
          </a:endParaRPr>
        </a:p>
      </dgm:t>
    </dgm:pt>
    <dgm:pt modelId="{CED3B98A-E0C9-4F54-B885-113E802399E8}">
      <dgm:prSet phldrT="[Text]"/>
      <dgm:spPr/>
      <dgm:t>
        <a:bodyPr/>
        <a:lstStyle/>
        <a:p>
          <a:r>
            <a:rPr lang="en-US" dirty="0" smtClean="0">
              <a:solidFill>
                <a:schemeClr val="tx1"/>
              </a:solidFill>
            </a:rPr>
            <a:t>Time span: Aug 29</a:t>
          </a:r>
          <a:r>
            <a:rPr lang="en-US" baseline="30000" dirty="0" smtClean="0">
              <a:solidFill>
                <a:schemeClr val="tx1"/>
              </a:solidFill>
            </a:rPr>
            <a:t>th</a:t>
          </a:r>
          <a:r>
            <a:rPr lang="en-US" dirty="0" smtClean="0">
              <a:solidFill>
                <a:schemeClr val="tx1"/>
              </a:solidFill>
            </a:rPr>
            <a:t>, 2012 – Sep 29</a:t>
          </a:r>
          <a:r>
            <a:rPr lang="en-US" baseline="30000" dirty="0" smtClean="0">
              <a:solidFill>
                <a:schemeClr val="tx1"/>
              </a:solidFill>
            </a:rPr>
            <a:t>th</a:t>
          </a:r>
          <a:r>
            <a:rPr lang="en-US" dirty="0" smtClean="0">
              <a:solidFill>
                <a:schemeClr val="tx1"/>
              </a:solidFill>
            </a:rPr>
            <a:t>, 2012</a:t>
          </a:r>
          <a:endParaRPr lang="en-US" dirty="0">
            <a:solidFill>
              <a:schemeClr val="tx1"/>
            </a:solidFill>
          </a:endParaRPr>
        </a:p>
      </dgm:t>
    </dgm:pt>
    <dgm:pt modelId="{22A2BD4D-AC46-4627-937C-EC35A8100D7F}" type="parTrans" cxnId="{E26CCBD1-07A8-4582-A76C-75CE33AD9B00}">
      <dgm:prSet/>
      <dgm:spPr/>
      <dgm:t>
        <a:bodyPr/>
        <a:lstStyle/>
        <a:p>
          <a:endParaRPr lang="en-US">
            <a:solidFill>
              <a:schemeClr val="tx1"/>
            </a:solidFill>
          </a:endParaRPr>
        </a:p>
      </dgm:t>
    </dgm:pt>
    <dgm:pt modelId="{356DF745-9104-4724-B294-1B4A5BBDCA67}" type="sibTrans" cxnId="{E26CCBD1-07A8-4582-A76C-75CE33AD9B00}">
      <dgm:prSet/>
      <dgm:spPr/>
      <dgm:t>
        <a:bodyPr/>
        <a:lstStyle/>
        <a:p>
          <a:endParaRPr lang="en-US">
            <a:solidFill>
              <a:schemeClr val="tx1"/>
            </a:solidFill>
          </a:endParaRPr>
        </a:p>
      </dgm:t>
    </dgm:pt>
    <dgm:pt modelId="{31636F68-67B1-4C07-A08C-89B5EACDADBA}">
      <dgm:prSet phldrT="[Text]"/>
      <dgm:spPr/>
      <dgm:t>
        <a:bodyPr/>
        <a:lstStyle/>
        <a:p>
          <a:r>
            <a:rPr lang="en-US" dirty="0" smtClean="0">
              <a:solidFill>
                <a:schemeClr val="tx1"/>
              </a:solidFill>
            </a:rPr>
            <a:t>700 thousand nodes</a:t>
          </a:r>
          <a:endParaRPr lang="en-US" dirty="0">
            <a:solidFill>
              <a:schemeClr val="tx1"/>
            </a:solidFill>
          </a:endParaRPr>
        </a:p>
      </dgm:t>
    </dgm:pt>
    <dgm:pt modelId="{58C73148-AB65-4E59-8CF8-E8C4429D15A8}" type="parTrans" cxnId="{B83B8BB4-27CB-4F17-BACA-23D0AFF2A531}">
      <dgm:prSet/>
      <dgm:spPr/>
      <dgm:t>
        <a:bodyPr/>
        <a:lstStyle/>
        <a:p>
          <a:endParaRPr lang="en-US">
            <a:solidFill>
              <a:schemeClr val="tx1"/>
            </a:solidFill>
          </a:endParaRPr>
        </a:p>
      </dgm:t>
    </dgm:pt>
    <dgm:pt modelId="{1E4985A6-FA93-476D-BB37-E1EEABA29153}" type="sibTrans" cxnId="{B83B8BB4-27CB-4F17-BACA-23D0AFF2A531}">
      <dgm:prSet/>
      <dgm:spPr/>
      <dgm:t>
        <a:bodyPr/>
        <a:lstStyle/>
        <a:p>
          <a:endParaRPr lang="en-US">
            <a:solidFill>
              <a:schemeClr val="tx1"/>
            </a:solidFill>
          </a:endParaRPr>
        </a:p>
      </dgm:t>
    </dgm:pt>
    <dgm:pt modelId="{A8997BF7-BDDC-46EC-B97E-7482F442425C}">
      <dgm:prSet phldrT="[Text]"/>
      <dgm:spPr/>
      <dgm:t>
        <a:bodyPr/>
        <a:lstStyle/>
        <a:p>
          <a:r>
            <a:rPr lang="en-US" dirty="0" smtClean="0">
              <a:solidFill>
                <a:schemeClr val="tx1"/>
              </a:solidFill>
            </a:rPr>
            <a:t>200 out-degree per user</a:t>
          </a:r>
          <a:endParaRPr lang="en-US" dirty="0">
            <a:solidFill>
              <a:schemeClr val="tx1"/>
            </a:solidFill>
          </a:endParaRPr>
        </a:p>
      </dgm:t>
    </dgm:pt>
    <dgm:pt modelId="{FC6781B2-FE4D-4666-B2D3-66DAD2C641F9}" type="parTrans" cxnId="{342A5615-8BD8-44F7-A2E9-0BE53AFB784B}">
      <dgm:prSet/>
      <dgm:spPr/>
      <dgm:t>
        <a:bodyPr/>
        <a:lstStyle/>
        <a:p>
          <a:endParaRPr lang="en-US">
            <a:solidFill>
              <a:schemeClr val="tx1"/>
            </a:solidFill>
          </a:endParaRPr>
        </a:p>
      </dgm:t>
    </dgm:pt>
    <dgm:pt modelId="{0381F7DA-917C-458B-9AF3-B66771696065}" type="sibTrans" cxnId="{342A5615-8BD8-44F7-A2E9-0BE53AFB784B}">
      <dgm:prSet/>
      <dgm:spPr/>
      <dgm:t>
        <a:bodyPr/>
        <a:lstStyle/>
        <a:p>
          <a:endParaRPr lang="en-US">
            <a:solidFill>
              <a:schemeClr val="tx1"/>
            </a:solidFill>
          </a:endParaRPr>
        </a:p>
      </dgm:t>
    </dgm:pt>
    <dgm:pt modelId="{57CEC186-6F5A-4DB0-9F5B-70C4ACE4BF68}">
      <dgm:prSet phldrT="[Text]"/>
      <dgm:spPr/>
      <dgm:t>
        <a:bodyPr/>
        <a:lstStyle/>
        <a:p>
          <a:r>
            <a:rPr lang="en-US" dirty="0" smtClean="0">
              <a:solidFill>
                <a:schemeClr val="tx1"/>
              </a:solidFill>
            </a:rPr>
            <a:t>360 thousand new links</a:t>
          </a:r>
          <a:endParaRPr lang="en-US" dirty="0">
            <a:solidFill>
              <a:schemeClr val="tx1"/>
            </a:solidFill>
          </a:endParaRPr>
        </a:p>
      </dgm:t>
    </dgm:pt>
    <dgm:pt modelId="{28792AF1-AF77-40E0-BDBA-560EAFB15C9D}" type="parTrans" cxnId="{A1708EF8-4ABB-4B2D-BEAD-E7CF6621363A}">
      <dgm:prSet/>
      <dgm:spPr/>
      <dgm:t>
        <a:bodyPr/>
        <a:lstStyle/>
        <a:p>
          <a:endParaRPr lang="en-US">
            <a:solidFill>
              <a:schemeClr val="tx1"/>
            </a:solidFill>
          </a:endParaRPr>
        </a:p>
      </dgm:t>
    </dgm:pt>
    <dgm:pt modelId="{05B9EA68-3879-4FD0-9C2D-55E7A3581D83}" type="sibTrans" cxnId="{A1708EF8-4ABB-4B2D-BEAD-E7CF6621363A}">
      <dgm:prSet/>
      <dgm:spPr/>
      <dgm:t>
        <a:bodyPr/>
        <a:lstStyle/>
        <a:p>
          <a:endParaRPr lang="en-US">
            <a:solidFill>
              <a:schemeClr val="tx1"/>
            </a:solidFill>
          </a:endParaRPr>
        </a:p>
      </dgm:t>
    </dgm:pt>
    <dgm:pt modelId="{F716C04B-7CDF-4DDA-B6F8-5ECF71CEACFB}">
      <dgm:prSet phldrT="[Text]"/>
      <dgm:spPr/>
      <dgm:t>
        <a:bodyPr/>
        <a:lstStyle/>
        <a:p>
          <a:r>
            <a:rPr lang="en-US" dirty="0" smtClean="0">
              <a:solidFill>
                <a:schemeClr val="tx1"/>
              </a:solidFill>
            </a:rPr>
            <a:t>44 thousand newly formed closed triads per day</a:t>
          </a:r>
          <a:endParaRPr lang="en-US" dirty="0">
            <a:solidFill>
              <a:schemeClr val="tx1"/>
            </a:solidFill>
          </a:endParaRPr>
        </a:p>
      </dgm:t>
    </dgm:pt>
    <dgm:pt modelId="{D14101CE-8608-4BC6-833A-8D48DB2F63D9}" type="parTrans" cxnId="{79A781FC-A121-4354-9680-EF39E5A505A9}">
      <dgm:prSet/>
      <dgm:spPr/>
      <dgm:t>
        <a:bodyPr/>
        <a:lstStyle/>
        <a:p>
          <a:endParaRPr lang="en-US">
            <a:solidFill>
              <a:schemeClr val="tx1"/>
            </a:solidFill>
          </a:endParaRPr>
        </a:p>
      </dgm:t>
    </dgm:pt>
    <dgm:pt modelId="{CDCF829D-9511-4C79-9AF6-C03C352E224F}" type="sibTrans" cxnId="{79A781FC-A121-4354-9680-EF39E5A505A9}">
      <dgm:prSet/>
      <dgm:spPr/>
      <dgm:t>
        <a:bodyPr/>
        <a:lstStyle/>
        <a:p>
          <a:endParaRPr lang="en-US">
            <a:solidFill>
              <a:schemeClr val="tx1"/>
            </a:solidFill>
          </a:endParaRPr>
        </a:p>
      </dgm:t>
    </dgm:pt>
    <dgm:pt modelId="{33A29DD2-EB71-4407-A8AD-527AC89F53E5}">
      <dgm:prSet phldrT="[Text]"/>
      <dgm:spPr/>
      <dgm:t>
        <a:bodyPr/>
        <a:lstStyle/>
        <a:p>
          <a:r>
            <a:rPr lang="en-US" dirty="0" smtClean="0">
              <a:solidFill>
                <a:schemeClr val="tx1"/>
              </a:solidFill>
            </a:rPr>
            <a:t>400 million following links</a:t>
          </a:r>
          <a:endParaRPr lang="en-US" dirty="0">
            <a:solidFill>
              <a:schemeClr val="tx1"/>
            </a:solidFill>
          </a:endParaRPr>
        </a:p>
      </dgm:t>
    </dgm:pt>
    <dgm:pt modelId="{43A80967-A882-45AA-AD01-14C0D37B9A46}" type="parTrans" cxnId="{20CD3D70-98E6-4540-B713-2FC856F1C326}">
      <dgm:prSet/>
      <dgm:spPr/>
      <dgm:t>
        <a:bodyPr/>
        <a:lstStyle/>
        <a:p>
          <a:endParaRPr lang="en-US">
            <a:solidFill>
              <a:schemeClr val="tx1"/>
            </a:solidFill>
          </a:endParaRPr>
        </a:p>
      </dgm:t>
    </dgm:pt>
    <dgm:pt modelId="{77FD24F3-D92A-4AAE-9B59-7E2D30EF771F}" type="sibTrans" cxnId="{20CD3D70-98E6-4540-B713-2FC856F1C326}">
      <dgm:prSet/>
      <dgm:spPr/>
      <dgm:t>
        <a:bodyPr/>
        <a:lstStyle/>
        <a:p>
          <a:endParaRPr lang="en-US">
            <a:solidFill>
              <a:schemeClr val="tx1"/>
            </a:solidFill>
          </a:endParaRPr>
        </a:p>
      </dgm:t>
    </dgm:pt>
    <dgm:pt modelId="{FC629205-1A80-46DC-BF45-6E559C60C172}" type="pres">
      <dgm:prSet presAssocID="{1287CA40-86B4-49CE-8D07-119B329B4872}" presName="Name0" presStyleCnt="0">
        <dgm:presLayoutVars>
          <dgm:chMax val="1"/>
          <dgm:chPref val="1"/>
          <dgm:dir/>
          <dgm:animOne val="branch"/>
          <dgm:animLvl val="lvl"/>
        </dgm:presLayoutVars>
      </dgm:prSet>
      <dgm:spPr/>
      <dgm:t>
        <a:bodyPr/>
        <a:lstStyle/>
        <a:p>
          <a:endParaRPr lang="en-US"/>
        </a:p>
      </dgm:t>
    </dgm:pt>
    <dgm:pt modelId="{9005D391-16CC-4AEF-9B79-211F0DFE7C35}" type="pres">
      <dgm:prSet presAssocID="{D321DBEB-6F74-4266-BE9C-734D99A94CB9}" presName="singleCycle" presStyleCnt="0"/>
      <dgm:spPr/>
    </dgm:pt>
    <dgm:pt modelId="{2335B3A2-3880-4519-9B7D-4DDE8534FBE3}" type="pres">
      <dgm:prSet presAssocID="{D321DBEB-6F74-4266-BE9C-734D99A94CB9}" presName="singleCenter" presStyleLbl="node1" presStyleIdx="0" presStyleCnt="7">
        <dgm:presLayoutVars>
          <dgm:chMax val="7"/>
          <dgm:chPref val="7"/>
        </dgm:presLayoutVars>
      </dgm:prSet>
      <dgm:spPr/>
      <dgm:t>
        <a:bodyPr/>
        <a:lstStyle/>
        <a:p>
          <a:endParaRPr lang="en-US"/>
        </a:p>
      </dgm:t>
    </dgm:pt>
    <dgm:pt modelId="{A7E8D76A-6787-4A74-812F-FF16C260A1F8}" type="pres">
      <dgm:prSet presAssocID="{22A2BD4D-AC46-4627-937C-EC35A8100D7F}" presName="Name56" presStyleLbl="parChTrans1D2" presStyleIdx="0" presStyleCnt="6"/>
      <dgm:spPr/>
      <dgm:t>
        <a:bodyPr/>
        <a:lstStyle/>
        <a:p>
          <a:endParaRPr lang="en-US"/>
        </a:p>
      </dgm:t>
    </dgm:pt>
    <dgm:pt modelId="{36F2A53F-75A6-46DD-8E5D-232903BACF3E}" type="pres">
      <dgm:prSet presAssocID="{CED3B98A-E0C9-4F54-B885-113E802399E8}" presName="text0" presStyleLbl="node1" presStyleIdx="1" presStyleCnt="7" custScaleX="312327" custScaleY="165038">
        <dgm:presLayoutVars>
          <dgm:bulletEnabled val="1"/>
        </dgm:presLayoutVars>
      </dgm:prSet>
      <dgm:spPr/>
      <dgm:t>
        <a:bodyPr/>
        <a:lstStyle/>
        <a:p>
          <a:endParaRPr lang="en-US"/>
        </a:p>
      </dgm:t>
    </dgm:pt>
    <dgm:pt modelId="{2643900D-FF80-494B-AB8E-6EE7962BD4BA}" type="pres">
      <dgm:prSet presAssocID="{58C73148-AB65-4E59-8CF8-E8C4429D15A8}" presName="Name56" presStyleLbl="parChTrans1D2" presStyleIdx="1" presStyleCnt="6"/>
      <dgm:spPr/>
      <dgm:t>
        <a:bodyPr/>
        <a:lstStyle/>
        <a:p>
          <a:endParaRPr lang="en-US"/>
        </a:p>
      </dgm:t>
    </dgm:pt>
    <dgm:pt modelId="{26A4C244-BC48-4C36-8EA8-CA53B38946F4}" type="pres">
      <dgm:prSet presAssocID="{31636F68-67B1-4C07-A08C-89B5EACDADBA}" presName="text0" presStyleLbl="node1" presStyleIdx="2" presStyleCnt="7" custScaleX="301855" custScaleY="126408" custRadScaleRad="135509" custRadScaleInc="66034">
        <dgm:presLayoutVars>
          <dgm:bulletEnabled val="1"/>
        </dgm:presLayoutVars>
      </dgm:prSet>
      <dgm:spPr/>
      <dgm:t>
        <a:bodyPr/>
        <a:lstStyle/>
        <a:p>
          <a:endParaRPr lang="en-US"/>
        </a:p>
      </dgm:t>
    </dgm:pt>
    <dgm:pt modelId="{C0184E75-5124-4334-8597-4A422F017020}" type="pres">
      <dgm:prSet presAssocID="{43A80967-A882-45AA-AD01-14C0D37B9A46}" presName="Name56" presStyleLbl="parChTrans1D2" presStyleIdx="2" presStyleCnt="6"/>
      <dgm:spPr/>
      <dgm:t>
        <a:bodyPr/>
        <a:lstStyle/>
        <a:p>
          <a:endParaRPr lang="en-US"/>
        </a:p>
      </dgm:t>
    </dgm:pt>
    <dgm:pt modelId="{F2B32EE7-0F73-480A-B07B-17E606A357CA}" type="pres">
      <dgm:prSet presAssocID="{33A29DD2-EB71-4407-A8AD-527AC89F53E5}" presName="text0" presStyleLbl="node1" presStyleIdx="3" presStyleCnt="7" custScaleX="189218" custScaleY="146637" custRadScaleRad="151110" custRadScaleInc="-8346">
        <dgm:presLayoutVars>
          <dgm:bulletEnabled val="1"/>
        </dgm:presLayoutVars>
      </dgm:prSet>
      <dgm:spPr/>
      <dgm:t>
        <a:bodyPr/>
        <a:lstStyle/>
        <a:p>
          <a:endParaRPr lang="en-US"/>
        </a:p>
      </dgm:t>
    </dgm:pt>
    <dgm:pt modelId="{BCAAB2F4-04C5-4E68-90D6-C2666D2E021D}" type="pres">
      <dgm:prSet presAssocID="{FC6781B2-FE4D-4666-B2D3-66DAD2C641F9}" presName="Name56" presStyleLbl="parChTrans1D2" presStyleIdx="3" presStyleCnt="6"/>
      <dgm:spPr/>
      <dgm:t>
        <a:bodyPr/>
        <a:lstStyle/>
        <a:p>
          <a:endParaRPr lang="en-US"/>
        </a:p>
      </dgm:t>
    </dgm:pt>
    <dgm:pt modelId="{CA73FF62-A705-4431-8CB8-F8AB8D393711}" type="pres">
      <dgm:prSet presAssocID="{A8997BF7-BDDC-46EC-B97E-7482F442425C}" presName="text0" presStyleLbl="node1" presStyleIdx="4" presStyleCnt="7" custScaleX="252145" custScaleY="106852" custRadScaleRad="94085" custRadScaleInc="-7239">
        <dgm:presLayoutVars>
          <dgm:bulletEnabled val="1"/>
        </dgm:presLayoutVars>
      </dgm:prSet>
      <dgm:spPr/>
      <dgm:t>
        <a:bodyPr/>
        <a:lstStyle/>
        <a:p>
          <a:endParaRPr lang="en-US"/>
        </a:p>
      </dgm:t>
    </dgm:pt>
    <dgm:pt modelId="{999243A2-5FDF-4008-B36A-B9355A7F5949}" type="pres">
      <dgm:prSet presAssocID="{28792AF1-AF77-40E0-BDBA-560EAFB15C9D}" presName="Name56" presStyleLbl="parChTrans1D2" presStyleIdx="4" presStyleCnt="6"/>
      <dgm:spPr/>
      <dgm:t>
        <a:bodyPr/>
        <a:lstStyle/>
        <a:p>
          <a:endParaRPr lang="en-US"/>
        </a:p>
      </dgm:t>
    </dgm:pt>
    <dgm:pt modelId="{305C91CA-CAA2-40E4-8171-F72793BF1296}" type="pres">
      <dgm:prSet presAssocID="{57CEC186-6F5A-4DB0-9F5B-70C4ACE4BF68}" presName="text0" presStyleLbl="node1" presStyleIdx="5" presStyleCnt="7" custScaleX="334819" custScaleY="137258" custRadScaleRad="142597" custRadScaleInc="47902">
        <dgm:presLayoutVars>
          <dgm:bulletEnabled val="1"/>
        </dgm:presLayoutVars>
      </dgm:prSet>
      <dgm:spPr/>
      <dgm:t>
        <a:bodyPr/>
        <a:lstStyle/>
        <a:p>
          <a:endParaRPr lang="en-US"/>
        </a:p>
      </dgm:t>
    </dgm:pt>
    <dgm:pt modelId="{0F1151CF-D413-4055-BE99-B2205D916147}" type="pres">
      <dgm:prSet presAssocID="{D14101CE-8608-4BC6-833A-8D48DB2F63D9}" presName="Name56" presStyleLbl="parChTrans1D2" presStyleIdx="5" presStyleCnt="6"/>
      <dgm:spPr/>
      <dgm:t>
        <a:bodyPr/>
        <a:lstStyle/>
        <a:p>
          <a:endParaRPr lang="en-US"/>
        </a:p>
      </dgm:t>
    </dgm:pt>
    <dgm:pt modelId="{7C6E09AE-97AA-43BB-B2A9-7B8A8C85DDA4}" type="pres">
      <dgm:prSet presAssocID="{F716C04B-7CDF-4DDA-B6F8-5ECF71CEACFB}" presName="text0" presStyleLbl="node1" presStyleIdx="6" presStyleCnt="7" custScaleX="237895" custScaleY="210060" custRadScaleRad="170560" custRadScaleInc="-14639">
        <dgm:presLayoutVars>
          <dgm:bulletEnabled val="1"/>
        </dgm:presLayoutVars>
      </dgm:prSet>
      <dgm:spPr/>
      <dgm:t>
        <a:bodyPr/>
        <a:lstStyle/>
        <a:p>
          <a:endParaRPr lang="en-US"/>
        </a:p>
      </dgm:t>
    </dgm:pt>
  </dgm:ptLst>
  <dgm:cxnLst>
    <dgm:cxn modelId="{76149EC0-968C-5040-90A5-01C6951948B5}" type="presOf" srcId="{43A80967-A882-45AA-AD01-14C0D37B9A46}" destId="{C0184E75-5124-4334-8597-4A422F017020}" srcOrd="0" destOrd="0" presId="urn:microsoft.com/office/officeart/2008/layout/RadialCluster"/>
    <dgm:cxn modelId="{6469E10F-8692-2047-A31F-16E729B84EA4}" type="presOf" srcId="{FC6781B2-FE4D-4666-B2D3-66DAD2C641F9}" destId="{BCAAB2F4-04C5-4E68-90D6-C2666D2E021D}" srcOrd="0" destOrd="0" presId="urn:microsoft.com/office/officeart/2008/layout/RadialCluster"/>
    <dgm:cxn modelId="{E9DABF00-A111-C64B-B1A4-F46C86FD034D}" type="presOf" srcId="{CED3B98A-E0C9-4F54-B885-113E802399E8}" destId="{36F2A53F-75A6-46DD-8E5D-232903BACF3E}" srcOrd="0" destOrd="0" presId="urn:microsoft.com/office/officeart/2008/layout/RadialCluster"/>
    <dgm:cxn modelId="{044E4475-DFA4-794E-A7FA-C6AFF67C38E5}" type="presOf" srcId="{D14101CE-8608-4BC6-833A-8D48DB2F63D9}" destId="{0F1151CF-D413-4055-BE99-B2205D916147}" srcOrd="0" destOrd="0" presId="urn:microsoft.com/office/officeart/2008/layout/RadialCluster"/>
    <dgm:cxn modelId="{5196023B-B1A6-6640-981B-875271B53CC3}" type="presOf" srcId="{22A2BD4D-AC46-4627-937C-EC35A8100D7F}" destId="{A7E8D76A-6787-4A74-812F-FF16C260A1F8}" srcOrd="0" destOrd="0" presId="urn:microsoft.com/office/officeart/2008/layout/RadialCluster"/>
    <dgm:cxn modelId="{458A5587-977A-BA4E-9744-1CC325CB82BF}" type="presOf" srcId="{A8997BF7-BDDC-46EC-B97E-7482F442425C}" destId="{CA73FF62-A705-4431-8CB8-F8AB8D393711}" srcOrd="0" destOrd="0" presId="urn:microsoft.com/office/officeart/2008/layout/RadialCluster"/>
    <dgm:cxn modelId="{8E333918-77CF-4042-A867-5F9A3CD11090}" type="presOf" srcId="{58C73148-AB65-4E59-8CF8-E8C4429D15A8}" destId="{2643900D-FF80-494B-AB8E-6EE7962BD4BA}" srcOrd="0" destOrd="0" presId="urn:microsoft.com/office/officeart/2008/layout/RadialCluster"/>
    <dgm:cxn modelId="{5E3C15DE-7846-FA4F-8F98-E9C4C77600C9}" type="presOf" srcId="{1287CA40-86B4-49CE-8D07-119B329B4872}" destId="{FC629205-1A80-46DC-BF45-6E559C60C172}" srcOrd="0" destOrd="0" presId="urn:microsoft.com/office/officeart/2008/layout/RadialCluster"/>
    <dgm:cxn modelId="{3B23F28F-84E6-C947-B029-34C1C946E706}" type="presOf" srcId="{33A29DD2-EB71-4407-A8AD-527AC89F53E5}" destId="{F2B32EE7-0F73-480A-B07B-17E606A357CA}" srcOrd="0" destOrd="0" presId="urn:microsoft.com/office/officeart/2008/layout/RadialCluster"/>
    <dgm:cxn modelId="{8CD0DC8D-5026-0248-BB1A-AB2B66366083}" type="presOf" srcId="{57CEC186-6F5A-4DB0-9F5B-70C4ACE4BF68}" destId="{305C91CA-CAA2-40E4-8171-F72793BF1296}" srcOrd="0" destOrd="0" presId="urn:microsoft.com/office/officeart/2008/layout/RadialCluster"/>
    <dgm:cxn modelId="{C93BCBCB-5054-8F4D-B15D-95E174E89639}" type="presOf" srcId="{F716C04B-7CDF-4DDA-B6F8-5ECF71CEACFB}" destId="{7C6E09AE-97AA-43BB-B2A9-7B8A8C85DDA4}" srcOrd="0" destOrd="0" presId="urn:microsoft.com/office/officeart/2008/layout/RadialCluster"/>
    <dgm:cxn modelId="{BAE90A21-0559-694C-B197-51254CEE7CA9}" type="presOf" srcId="{28792AF1-AF77-40E0-BDBA-560EAFB15C9D}" destId="{999243A2-5FDF-4008-B36A-B9355A7F5949}" srcOrd="0" destOrd="0" presId="urn:microsoft.com/office/officeart/2008/layout/RadialCluster"/>
    <dgm:cxn modelId="{E26CCBD1-07A8-4582-A76C-75CE33AD9B00}" srcId="{D321DBEB-6F74-4266-BE9C-734D99A94CB9}" destId="{CED3B98A-E0C9-4F54-B885-113E802399E8}" srcOrd="0" destOrd="0" parTransId="{22A2BD4D-AC46-4627-937C-EC35A8100D7F}" sibTransId="{356DF745-9104-4724-B294-1B4A5BBDCA67}"/>
    <dgm:cxn modelId="{12A399FB-26A8-42B8-8AF5-AA4699DDE562}" srcId="{1287CA40-86B4-49CE-8D07-119B329B4872}" destId="{D321DBEB-6F74-4266-BE9C-734D99A94CB9}" srcOrd="0" destOrd="0" parTransId="{2C3D3520-2DFB-4572-BD82-9893636DA023}" sibTransId="{D42C490C-2F2B-4CAC-8DAF-3B9869D81A80}"/>
    <dgm:cxn modelId="{B9879693-D297-E946-BF1E-C55B3533F31F}" type="presOf" srcId="{31636F68-67B1-4C07-A08C-89B5EACDADBA}" destId="{26A4C244-BC48-4C36-8EA8-CA53B38946F4}" srcOrd="0" destOrd="0" presId="urn:microsoft.com/office/officeart/2008/layout/RadialCluster"/>
    <dgm:cxn modelId="{A1708EF8-4ABB-4B2D-BEAD-E7CF6621363A}" srcId="{D321DBEB-6F74-4266-BE9C-734D99A94CB9}" destId="{57CEC186-6F5A-4DB0-9F5B-70C4ACE4BF68}" srcOrd="4" destOrd="0" parTransId="{28792AF1-AF77-40E0-BDBA-560EAFB15C9D}" sibTransId="{05B9EA68-3879-4FD0-9C2D-55E7A3581D83}"/>
    <dgm:cxn modelId="{342A5615-8BD8-44F7-A2E9-0BE53AFB784B}" srcId="{D321DBEB-6F74-4266-BE9C-734D99A94CB9}" destId="{A8997BF7-BDDC-46EC-B97E-7482F442425C}" srcOrd="3" destOrd="0" parTransId="{FC6781B2-FE4D-4666-B2D3-66DAD2C641F9}" sibTransId="{0381F7DA-917C-458B-9AF3-B66771696065}"/>
    <dgm:cxn modelId="{5CAD4C12-01CB-1D4F-AC28-2DEDEA6801EE}" type="presOf" srcId="{D321DBEB-6F74-4266-BE9C-734D99A94CB9}" destId="{2335B3A2-3880-4519-9B7D-4DDE8534FBE3}" srcOrd="0" destOrd="0" presId="urn:microsoft.com/office/officeart/2008/layout/RadialCluster"/>
    <dgm:cxn modelId="{20CD3D70-98E6-4540-B713-2FC856F1C326}" srcId="{D321DBEB-6F74-4266-BE9C-734D99A94CB9}" destId="{33A29DD2-EB71-4407-A8AD-527AC89F53E5}" srcOrd="2" destOrd="0" parTransId="{43A80967-A882-45AA-AD01-14C0D37B9A46}" sibTransId="{77FD24F3-D92A-4AAE-9B59-7E2D30EF771F}"/>
    <dgm:cxn modelId="{79A781FC-A121-4354-9680-EF39E5A505A9}" srcId="{D321DBEB-6F74-4266-BE9C-734D99A94CB9}" destId="{F716C04B-7CDF-4DDA-B6F8-5ECF71CEACFB}" srcOrd="5" destOrd="0" parTransId="{D14101CE-8608-4BC6-833A-8D48DB2F63D9}" sibTransId="{CDCF829D-9511-4C79-9AF6-C03C352E224F}"/>
    <dgm:cxn modelId="{B83B8BB4-27CB-4F17-BACA-23D0AFF2A531}" srcId="{D321DBEB-6F74-4266-BE9C-734D99A94CB9}" destId="{31636F68-67B1-4C07-A08C-89B5EACDADBA}" srcOrd="1" destOrd="0" parTransId="{58C73148-AB65-4E59-8CF8-E8C4429D15A8}" sibTransId="{1E4985A6-FA93-476D-BB37-E1EEABA29153}"/>
    <dgm:cxn modelId="{50B94547-F79A-9040-B14C-EA759B100F3D}" type="presParOf" srcId="{FC629205-1A80-46DC-BF45-6E559C60C172}" destId="{9005D391-16CC-4AEF-9B79-211F0DFE7C35}" srcOrd="0" destOrd="0" presId="urn:microsoft.com/office/officeart/2008/layout/RadialCluster"/>
    <dgm:cxn modelId="{82006F68-6CCC-874F-8398-23DAFCDF3B64}" type="presParOf" srcId="{9005D391-16CC-4AEF-9B79-211F0DFE7C35}" destId="{2335B3A2-3880-4519-9B7D-4DDE8534FBE3}" srcOrd="0" destOrd="0" presId="urn:microsoft.com/office/officeart/2008/layout/RadialCluster"/>
    <dgm:cxn modelId="{4F0C2BBA-E858-6940-9C28-D7D819A5D6D1}" type="presParOf" srcId="{9005D391-16CC-4AEF-9B79-211F0DFE7C35}" destId="{A7E8D76A-6787-4A74-812F-FF16C260A1F8}" srcOrd="1" destOrd="0" presId="urn:microsoft.com/office/officeart/2008/layout/RadialCluster"/>
    <dgm:cxn modelId="{3A193130-ED13-C34E-AAFC-9C0BC1BFFB24}" type="presParOf" srcId="{9005D391-16CC-4AEF-9B79-211F0DFE7C35}" destId="{36F2A53F-75A6-46DD-8E5D-232903BACF3E}" srcOrd="2" destOrd="0" presId="urn:microsoft.com/office/officeart/2008/layout/RadialCluster"/>
    <dgm:cxn modelId="{F51783F9-E40E-D141-937B-5E398E50AAAF}" type="presParOf" srcId="{9005D391-16CC-4AEF-9B79-211F0DFE7C35}" destId="{2643900D-FF80-494B-AB8E-6EE7962BD4BA}" srcOrd="3" destOrd="0" presId="urn:microsoft.com/office/officeart/2008/layout/RadialCluster"/>
    <dgm:cxn modelId="{26C98B2B-4FAC-7446-A72C-B6C24C35A409}" type="presParOf" srcId="{9005D391-16CC-4AEF-9B79-211F0DFE7C35}" destId="{26A4C244-BC48-4C36-8EA8-CA53B38946F4}" srcOrd="4" destOrd="0" presId="urn:microsoft.com/office/officeart/2008/layout/RadialCluster"/>
    <dgm:cxn modelId="{8CCA8A76-8AB5-C947-A4BF-8416FEAA751B}" type="presParOf" srcId="{9005D391-16CC-4AEF-9B79-211F0DFE7C35}" destId="{C0184E75-5124-4334-8597-4A422F017020}" srcOrd="5" destOrd="0" presId="urn:microsoft.com/office/officeart/2008/layout/RadialCluster"/>
    <dgm:cxn modelId="{1142315B-4DB3-DD45-A197-8FE936769C83}" type="presParOf" srcId="{9005D391-16CC-4AEF-9B79-211F0DFE7C35}" destId="{F2B32EE7-0F73-480A-B07B-17E606A357CA}" srcOrd="6" destOrd="0" presId="urn:microsoft.com/office/officeart/2008/layout/RadialCluster"/>
    <dgm:cxn modelId="{FF9AFDFC-E3FC-A641-A55D-744313419D70}" type="presParOf" srcId="{9005D391-16CC-4AEF-9B79-211F0DFE7C35}" destId="{BCAAB2F4-04C5-4E68-90D6-C2666D2E021D}" srcOrd="7" destOrd="0" presId="urn:microsoft.com/office/officeart/2008/layout/RadialCluster"/>
    <dgm:cxn modelId="{2A59DA03-8568-824B-95C4-1C9F29E80028}" type="presParOf" srcId="{9005D391-16CC-4AEF-9B79-211F0DFE7C35}" destId="{CA73FF62-A705-4431-8CB8-F8AB8D393711}" srcOrd="8" destOrd="0" presId="urn:microsoft.com/office/officeart/2008/layout/RadialCluster"/>
    <dgm:cxn modelId="{AADB5548-D299-6746-8619-16BD5D6B91CC}" type="presParOf" srcId="{9005D391-16CC-4AEF-9B79-211F0DFE7C35}" destId="{999243A2-5FDF-4008-B36A-B9355A7F5949}" srcOrd="9" destOrd="0" presId="urn:microsoft.com/office/officeart/2008/layout/RadialCluster"/>
    <dgm:cxn modelId="{607C54DB-1984-4347-920B-49B75E7C4B6A}" type="presParOf" srcId="{9005D391-16CC-4AEF-9B79-211F0DFE7C35}" destId="{305C91CA-CAA2-40E4-8171-F72793BF1296}" srcOrd="10" destOrd="0" presId="urn:microsoft.com/office/officeart/2008/layout/RadialCluster"/>
    <dgm:cxn modelId="{AC5310F3-308E-A749-B9F6-4F4A3B9396C2}" type="presParOf" srcId="{9005D391-16CC-4AEF-9B79-211F0DFE7C35}" destId="{0F1151CF-D413-4055-BE99-B2205D916147}" srcOrd="11" destOrd="0" presId="urn:microsoft.com/office/officeart/2008/layout/RadialCluster"/>
    <dgm:cxn modelId="{7E12AC2A-446E-E142-964E-BF115DF2A358}" type="presParOf" srcId="{9005D391-16CC-4AEF-9B79-211F0DFE7C35}" destId="{7C6E09AE-97AA-43BB-B2A9-7B8A8C85DDA4}"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3.emf"/><Relationship Id="rId2" Type="http://schemas.openxmlformats.org/officeDocument/2006/relationships/image" Target="../media/image2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3.emf"/><Relationship Id="rId2" Type="http://schemas.openxmlformats.org/officeDocument/2006/relationships/image" Target="../media/image2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4"/>
            <a:ext cx="2946400" cy="495299"/>
          </a:xfrm>
          <a:prstGeom prst="rect">
            <a:avLst/>
          </a:prstGeom>
        </p:spPr>
        <p:txBody>
          <a:bodyPr vert="horz" lIns="91440" tIns="45720" rIns="91440" bIns="45720" rtlCol="0"/>
          <a:lstStyle>
            <a:lvl1pPr algn="l">
              <a:defRPr sz="1200">
                <a:latin typeface="Arial" charset="0"/>
              </a:defRPr>
            </a:lvl1pPr>
          </a:lstStyle>
          <a:p>
            <a:pPr>
              <a:defRPr/>
            </a:pPr>
            <a:endParaRPr lang="zh-CN" altLang="en-US"/>
          </a:p>
        </p:txBody>
      </p:sp>
      <p:sp>
        <p:nvSpPr>
          <p:cNvPr id="3" name="日期占位符 2"/>
          <p:cNvSpPr>
            <a:spLocks noGrp="1"/>
          </p:cNvSpPr>
          <p:nvPr>
            <p:ph type="dt" sz="quarter" idx="1"/>
          </p:nvPr>
        </p:nvSpPr>
        <p:spPr>
          <a:xfrm>
            <a:off x="3849689" y="4"/>
            <a:ext cx="2946400" cy="495299"/>
          </a:xfrm>
          <a:prstGeom prst="rect">
            <a:avLst/>
          </a:prstGeom>
        </p:spPr>
        <p:txBody>
          <a:bodyPr vert="horz" lIns="91440" tIns="45720" rIns="91440" bIns="45720" rtlCol="0"/>
          <a:lstStyle>
            <a:lvl1pPr algn="r">
              <a:defRPr sz="1200">
                <a:latin typeface="Arial" charset="0"/>
              </a:defRPr>
            </a:lvl1pPr>
          </a:lstStyle>
          <a:p>
            <a:pPr>
              <a:defRPr/>
            </a:pPr>
            <a:fld id="{16F6B973-C5F5-4880-880F-0EF195CAB37F}" type="datetimeFigureOut">
              <a:rPr lang="zh-CN" altLang="en-US"/>
              <a:pPr>
                <a:defRPr/>
              </a:pPr>
              <a:t>8/13/14</a:t>
            </a:fld>
            <a:endParaRPr lang="zh-CN" altLang="en-US"/>
          </a:p>
        </p:txBody>
      </p:sp>
      <p:sp>
        <p:nvSpPr>
          <p:cNvPr id="4" name="页脚占位符 3"/>
          <p:cNvSpPr>
            <a:spLocks noGrp="1"/>
          </p:cNvSpPr>
          <p:nvPr>
            <p:ph type="ftr" sz="quarter" idx="2"/>
          </p:nvPr>
        </p:nvSpPr>
        <p:spPr>
          <a:xfrm>
            <a:off x="1" y="9431340"/>
            <a:ext cx="2946400" cy="495299"/>
          </a:xfrm>
          <a:prstGeom prst="rect">
            <a:avLst/>
          </a:prstGeom>
        </p:spPr>
        <p:txBody>
          <a:bodyPr vert="horz" lIns="91440" tIns="45720" rIns="91440" bIns="45720" rtlCol="0" anchor="b"/>
          <a:lstStyle>
            <a:lvl1pPr algn="l">
              <a:defRPr sz="1200">
                <a:latin typeface="Arial" charset="0"/>
              </a:defRPr>
            </a:lvl1pPr>
          </a:lstStyle>
          <a:p>
            <a:pPr>
              <a:defRPr/>
            </a:pPr>
            <a:endParaRPr lang="zh-CN" altLang="en-US"/>
          </a:p>
        </p:txBody>
      </p:sp>
      <p:sp>
        <p:nvSpPr>
          <p:cNvPr id="5" name="灯片编号占位符 4"/>
          <p:cNvSpPr>
            <a:spLocks noGrp="1"/>
          </p:cNvSpPr>
          <p:nvPr>
            <p:ph type="sldNum" sz="quarter" idx="3"/>
          </p:nvPr>
        </p:nvSpPr>
        <p:spPr>
          <a:xfrm>
            <a:off x="3849689" y="9431340"/>
            <a:ext cx="2946400" cy="495299"/>
          </a:xfrm>
          <a:prstGeom prst="rect">
            <a:avLst/>
          </a:prstGeom>
        </p:spPr>
        <p:txBody>
          <a:bodyPr vert="horz" lIns="91440" tIns="45720" rIns="91440" bIns="45720" rtlCol="0" anchor="b"/>
          <a:lstStyle>
            <a:lvl1pPr algn="r">
              <a:defRPr sz="1200">
                <a:latin typeface="Arial" charset="0"/>
              </a:defRPr>
            </a:lvl1pPr>
          </a:lstStyle>
          <a:p>
            <a:pPr>
              <a:defRPr/>
            </a:pPr>
            <a:fld id="{AAFD9FD7-9E60-46DC-82C4-A124A259E254}" type="slidenum">
              <a:rPr lang="zh-CN" altLang="en-US"/>
              <a:pPr>
                <a:defRPr/>
              </a:pPr>
              <a:t>‹#›</a:t>
            </a:fld>
            <a:endParaRPr lang="zh-CN" altLang="en-US"/>
          </a:p>
        </p:txBody>
      </p:sp>
    </p:spTree>
    <p:extLst>
      <p:ext uri="{BB962C8B-B14F-4D97-AF65-F5344CB8AC3E}">
        <p14:creationId xmlns:p14="http://schemas.microsoft.com/office/powerpoint/2010/main" val="3563814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4"/>
            <a:ext cx="2946400" cy="495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49689" y="4"/>
            <a:ext cx="2946400" cy="495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2253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2" y="4714878"/>
            <a:ext cx="5438775"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1" y="9431340"/>
            <a:ext cx="2946400" cy="49529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49689" y="9431340"/>
            <a:ext cx="2946400" cy="49529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DA76082-B745-461A-B914-896F5D3685DE}" type="slidenum">
              <a:rPr lang="en-US" altLang="zh-CN"/>
              <a:pPr>
                <a:defRPr/>
              </a:pPr>
              <a:t>‹#›</a:t>
            </a:fld>
            <a:endParaRPr lang="en-US" altLang="zh-CN"/>
          </a:p>
        </p:txBody>
      </p:sp>
    </p:spTree>
    <p:extLst>
      <p:ext uri="{BB962C8B-B14F-4D97-AF65-F5344CB8AC3E}">
        <p14:creationId xmlns:p14="http://schemas.microsoft.com/office/powerpoint/2010/main" val="11627665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en.wikipedia.org/wiki/Proverb"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pitchFamily="34" charset="0"/>
                <a:ea typeface="宋体" pitchFamily="2" charset="-122"/>
              </a:defRPr>
            </a:lvl1pPr>
            <a:lvl2pPr marL="685817" indent="-263776" defTabSz="914423" eaLnBrk="0" hangingPunct="0">
              <a:defRPr>
                <a:solidFill>
                  <a:schemeClr val="tx1"/>
                </a:solidFill>
                <a:latin typeface="Arial" pitchFamily="34" charset="0"/>
                <a:ea typeface="宋体" pitchFamily="2" charset="-122"/>
              </a:defRPr>
            </a:lvl2pPr>
            <a:lvl3pPr marL="1055103" indent="-211021" defTabSz="914423" eaLnBrk="0" hangingPunct="0">
              <a:defRPr>
                <a:solidFill>
                  <a:schemeClr val="tx1"/>
                </a:solidFill>
                <a:latin typeface="Arial" pitchFamily="34" charset="0"/>
                <a:ea typeface="宋体" pitchFamily="2" charset="-122"/>
              </a:defRPr>
            </a:lvl3pPr>
            <a:lvl4pPr marL="1477145" indent="-211021" defTabSz="914423" eaLnBrk="0" hangingPunct="0">
              <a:defRPr>
                <a:solidFill>
                  <a:schemeClr val="tx1"/>
                </a:solidFill>
                <a:latin typeface="Arial" pitchFamily="34" charset="0"/>
                <a:ea typeface="宋体" pitchFamily="2" charset="-122"/>
              </a:defRPr>
            </a:lvl4pPr>
            <a:lvl5pPr marL="1899186" indent="-211021" defTabSz="914423" eaLnBrk="0" hangingPunct="0">
              <a:defRPr>
                <a:solidFill>
                  <a:schemeClr val="tx1"/>
                </a:solidFill>
                <a:latin typeface="Arial" pitchFamily="34" charset="0"/>
                <a:ea typeface="宋体" pitchFamily="2" charset="-122"/>
              </a:defRPr>
            </a:lvl5pPr>
            <a:lvl6pPr marL="2321227" indent="-211021" algn="ctr" defTabSz="914423" eaLnBrk="0" fontAlgn="base" hangingPunct="0">
              <a:spcBef>
                <a:spcPct val="0"/>
              </a:spcBef>
              <a:spcAft>
                <a:spcPct val="0"/>
              </a:spcAft>
              <a:defRPr>
                <a:solidFill>
                  <a:schemeClr val="tx1"/>
                </a:solidFill>
                <a:latin typeface="Arial" pitchFamily="34" charset="0"/>
                <a:ea typeface="宋体" pitchFamily="2" charset="-122"/>
              </a:defRPr>
            </a:lvl6pPr>
            <a:lvl7pPr marL="2743269" indent="-211021" algn="ctr" defTabSz="914423" eaLnBrk="0" fontAlgn="base" hangingPunct="0">
              <a:spcBef>
                <a:spcPct val="0"/>
              </a:spcBef>
              <a:spcAft>
                <a:spcPct val="0"/>
              </a:spcAft>
              <a:defRPr>
                <a:solidFill>
                  <a:schemeClr val="tx1"/>
                </a:solidFill>
                <a:latin typeface="Arial" pitchFamily="34" charset="0"/>
                <a:ea typeface="宋体" pitchFamily="2" charset="-122"/>
              </a:defRPr>
            </a:lvl7pPr>
            <a:lvl8pPr marL="3165310" indent="-211021" algn="ctr" defTabSz="914423" eaLnBrk="0" fontAlgn="base" hangingPunct="0">
              <a:spcBef>
                <a:spcPct val="0"/>
              </a:spcBef>
              <a:spcAft>
                <a:spcPct val="0"/>
              </a:spcAft>
              <a:defRPr>
                <a:solidFill>
                  <a:schemeClr val="tx1"/>
                </a:solidFill>
                <a:latin typeface="Arial" pitchFamily="34" charset="0"/>
                <a:ea typeface="宋体" pitchFamily="2" charset="-122"/>
              </a:defRPr>
            </a:lvl8pPr>
            <a:lvl9pPr marL="3587351" indent="-211021" algn="ctr" defTabSz="91442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D053755-F169-499E-BE6A-2A38E7809919}" type="slidenum">
              <a:rPr lang="en-US" altLang="zh-CN" smtClean="0"/>
              <a:pPr eaLnBrk="1" hangingPunct="1"/>
              <a:t>3</a:t>
            </a:fld>
            <a:endParaRPr lang="en-US" altLang="zh-CN" smtClean="0"/>
          </a:p>
        </p:txBody>
      </p:sp>
      <p:sp>
        <p:nvSpPr>
          <p:cNvPr id="43011" name="Rectangle 2"/>
          <p:cNvSpPr>
            <a:spLocks noGrp="1" noRot="1" noChangeAspect="1" noChangeArrowheads="1" noTextEdit="1"/>
          </p:cNvSpPr>
          <p:nvPr>
            <p:ph type="sldImg"/>
          </p:nvPr>
        </p:nvSpPr>
        <p:spPr>
          <a:xfrm>
            <a:off x="711200" y="744538"/>
            <a:ext cx="5375275" cy="3722687"/>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solidFill>
                  <a:srgbClr val="FF0000"/>
                </a:solidFill>
                <a:latin typeface="Arial"/>
                <a:ea typeface="微软雅黑" pitchFamily="34" charset="-122"/>
                <a:cs typeface="Arial"/>
              </a:rPr>
              <a:t>Big Data is fundamentally changing our world.</a:t>
            </a:r>
          </a:p>
          <a:p>
            <a:pPr eaLnBrk="1" hangingPunct="1"/>
            <a:endParaRPr lang="zh-CN" altLang="zh-CN"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40186-D42C-A54B-8B46-0516149F4A88}" type="slidenum">
              <a:rPr lang="en-US" smtClean="0"/>
              <a:t>21</a:t>
            </a:fld>
            <a:endParaRPr lang="en-US"/>
          </a:p>
        </p:txBody>
      </p:sp>
    </p:spTree>
    <p:extLst>
      <p:ext uri="{BB962C8B-B14F-4D97-AF65-F5344CB8AC3E}">
        <p14:creationId xmlns:p14="http://schemas.microsoft.com/office/powerpoint/2010/main" val="4054796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6503" cy="37236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F948F1-8B88-4017-9E8B-8158F378F2EC}" type="slidenum">
              <a:rPr lang="zh-CN" altLang="en-US" smtClean="0"/>
              <a:t>211</a:t>
            </a:fld>
            <a:endParaRPr lang="zh-CN" altLang="en-US"/>
          </a:p>
        </p:txBody>
      </p:sp>
    </p:spTree>
    <p:extLst>
      <p:ext uri="{BB962C8B-B14F-4D97-AF65-F5344CB8AC3E}">
        <p14:creationId xmlns:p14="http://schemas.microsoft.com/office/powerpoint/2010/main" val="4098152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6503" cy="3723662"/>
          </a:xfrm>
        </p:spPr>
      </p:sp>
      <p:sp>
        <p:nvSpPr>
          <p:cNvPr id="3" name="备注占位符 2"/>
          <p:cNvSpPr>
            <a:spLocks noGrp="1"/>
          </p:cNvSpPr>
          <p:nvPr>
            <p:ph type="body" idx="1"/>
          </p:nvPr>
        </p:nvSpPr>
        <p:spPr/>
        <p:txBody>
          <a:bodyPr/>
          <a:lstStyle/>
          <a:p>
            <a:pPr defTabSz="955712" eaLnBrk="1" fontAlgn="auto" hangingPunct="1">
              <a:spcBef>
                <a:spcPts val="0"/>
              </a:spcBef>
              <a:spcAft>
                <a:spcPts val="0"/>
              </a:spcAft>
              <a:defRPr/>
            </a:pPr>
            <a:r>
              <a:rPr lang="zh-CN" altLang="en-US" dirty="0" smtClean="0"/>
              <a:t>最后，我们尝试从关系的多样性上进行分析。上图展示了不同的付费邻居的结构对新付费行为的影响。在上图，我们主要考察了有</a:t>
            </a:r>
            <a:r>
              <a:rPr lang="en-US" altLang="zh-CN" dirty="0" smtClean="0"/>
              <a:t>4</a:t>
            </a:r>
            <a:r>
              <a:rPr lang="zh-CN" altLang="en-US" dirty="0" smtClean="0"/>
              <a:t>个付费邻居的情况。</a:t>
            </a:r>
            <a:r>
              <a:rPr lang="en-US" altLang="zh-CN" dirty="0" smtClean="0"/>
              <a:t>X</a:t>
            </a:r>
            <a:r>
              <a:rPr lang="zh-CN" altLang="en-US" dirty="0" smtClean="0"/>
              <a:t>轴表示这</a:t>
            </a:r>
            <a:r>
              <a:rPr lang="en-US" altLang="zh-CN" dirty="0" smtClean="0"/>
              <a:t>4</a:t>
            </a:r>
            <a:r>
              <a:rPr lang="zh-CN" altLang="en-US" dirty="0" smtClean="0"/>
              <a:t>个付费邻居不同的结构情况，</a:t>
            </a:r>
            <a:r>
              <a:rPr lang="en-US" altLang="zh-CN" dirty="0" smtClean="0"/>
              <a:t>y</a:t>
            </a:r>
            <a:r>
              <a:rPr lang="zh-CN" altLang="en-US" dirty="0" smtClean="0"/>
              <a:t>轴表示成为付费用户的概率。可以看到，如果付费邻居之间的关系越稀疏，用户成为新付费用户的概率越大。付费邻居形成的连通块越多，用户成为新付费用户的概率越大。实验结果基本和</a:t>
            </a:r>
            <a:r>
              <a:rPr lang="en-US" altLang="zh-CN" dirty="0" smtClean="0"/>
              <a:t>DNF</a:t>
            </a:r>
            <a:r>
              <a:rPr lang="zh-CN" altLang="en-US" dirty="0" smtClean="0"/>
              <a:t>一致。</a:t>
            </a:r>
          </a:p>
          <a:p>
            <a:endParaRPr lang="zh-CN" altLang="en-US" dirty="0"/>
          </a:p>
        </p:txBody>
      </p:sp>
      <p:sp>
        <p:nvSpPr>
          <p:cNvPr id="4" name="灯片编号占位符 3"/>
          <p:cNvSpPr>
            <a:spLocks noGrp="1"/>
          </p:cNvSpPr>
          <p:nvPr>
            <p:ph type="sldNum" sz="quarter" idx="10"/>
          </p:nvPr>
        </p:nvSpPr>
        <p:spPr/>
        <p:txBody>
          <a:bodyPr/>
          <a:lstStyle/>
          <a:p>
            <a:fld id="{7AF948F1-8B88-4017-9E8B-8158F378F2EC}" type="slidenum">
              <a:rPr lang="zh-CN" altLang="en-US" smtClean="0"/>
              <a:t>212</a:t>
            </a:fld>
            <a:endParaRPr lang="zh-CN" altLang="en-US"/>
          </a:p>
        </p:txBody>
      </p:sp>
    </p:spTree>
    <p:extLst>
      <p:ext uri="{BB962C8B-B14F-4D97-AF65-F5344CB8AC3E}">
        <p14:creationId xmlns:p14="http://schemas.microsoft.com/office/powerpoint/2010/main" val="21761275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9768" y="4715907"/>
            <a:ext cx="5438140" cy="4467701"/>
          </a:xfrm>
          <a:prstGeom prst="rect">
            <a:avLst/>
          </a:prstGeom>
        </p:spPr>
        <p:txBody>
          <a:bodyPr/>
          <a:lstStyle/>
          <a:p>
            <a:r>
              <a:rPr kumimoji="1" lang="en-US" altLang="zh-CN" dirty="0" smtClean="0"/>
              <a:t>Online courses are not really new,</a:t>
            </a:r>
            <a:r>
              <a:rPr kumimoji="1" lang="en-US" altLang="zh-CN" baseline="0" dirty="0" smtClean="0"/>
              <a:t> but they have reached an unprecedented scale since late 2011.</a:t>
            </a:r>
            <a:endParaRPr kumimoji="1" lang="en-US" altLang="zh-CN" dirty="0" smtClean="0"/>
          </a:p>
          <a:p>
            <a:r>
              <a:rPr kumimoji="1" lang="en-US" altLang="zh-CN" dirty="0" smtClean="0"/>
              <a:t>Several </a:t>
            </a:r>
            <a:r>
              <a:rPr kumimoji="1" lang="en-US" altLang="zh-CN" baseline="0" dirty="0" smtClean="0"/>
              <a:t>organizations: </a:t>
            </a:r>
            <a:r>
              <a:rPr kumimoji="1" lang="en-US" altLang="zh-CN" dirty="0" err="1" smtClean="0"/>
              <a:t>Coursera,</a:t>
            </a:r>
            <a:r>
              <a:rPr kumimoji="1" lang="en-US" altLang="zh-CN" baseline="0" dirty="0" err="1" smtClean="0"/>
              <a:t>edX</a:t>
            </a:r>
            <a:r>
              <a:rPr kumimoji="1" lang="en-US" altLang="zh-CN" baseline="0" dirty="0" smtClean="0"/>
              <a:t> and </a:t>
            </a:r>
            <a:r>
              <a:rPr kumimoji="1" lang="en-US" altLang="zh-CN" baseline="0" dirty="0" err="1" smtClean="0"/>
              <a:t>Udacity</a:t>
            </a:r>
            <a:r>
              <a:rPr kumimoji="1" lang="en-US" altLang="zh-CN" baseline="0" dirty="0" smtClean="0"/>
              <a:t> have released MOOCs, which have attracted more than 100,000 students per course. And also the number of courses grows up more than 100 courses.</a:t>
            </a:r>
            <a:endParaRPr kumimoji="1" lang="zh-CN" altLang="en-US" dirty="0" smtClean="0"/>
          </a:p>
          <a:p>
            <a:endParaRPr kumimoji="1" lang="zh-CN" altLang="en-US" dirty="0"/>
          </a:p>
        </p:txBody>
      </p:sp>
      <p:sp>
        <p:nvSpPr>
          <p:cNvPr id="4" name="日期占位符 3"/>
          <p:cNvSpPr>
            <a:spLocks noGrp="1"/>
          </p:cNvSpPr>
          <p:nvPr>
            <p:ph type="dt" idx="10"/>
          </p:nvPr>
        </p:nvSpPr>
        <p:spPr/>
        <p:txBody>
          <a:bodyPr/>
          <a:lstStyle/>
          <a:p>
            <a:pPr>
              <a:defRPr/>
            </a:pPr>
            <a:fld id="{7F1CCE65-A0D1-9E4A-8017-5157B7364D69}" type="datetime1">
              <a:rPr lang="en-US" altLang="zh-CN" smtClean="0"/>
              <a:pPr>
                <a:defRPr/>
              </a:pPr>
              <a:t>8/13/14</a:t>
            </a:fld>
            <a:endParaRPr lang="zh-CN"/>
          </a:p>
        </p:txBody>
      </p:sp>
      <p:sp>
        <p:nvSpPr>
          <p:cNvPr id="5" name="幻灯片编号占位符 4"/>
          <p:cNvSpPr>
            <a:spLocks noGrp="1"/>
          </p:cNvSpPr>
          <p:nvPr>
            <p:ph type="sldNum" sz="quarter" idx="11"/>
          </p:nvPr>
        </p:nvSpPr>
        <p:spPr/>
        <p:txBody>
          <a:bodyPr/>
          <a:lstStyle/>
          <a:p>
            <a:pPr>
              <a:defRPr/>
            </a:pPr>
            <a:fld id="{318D89D3-2C40-1B46-A708-1341195ADA84}" type="slidenum">
              <a:rPr lang="en-US" altLang="zh-CN" smtClean="0"/>
              <a:pPr>
                <a:defRPr/>
              </a:pPr>
              <a:t>215</a:t>
            </a:fld>
            <a:endParaRPr lang="zh-CN"/>
          </a:p>
        </p:txBody>
      </p:sp>
    </p:spTree>
    <p:extLst>
      <p:ext uri="{BB962C8B-B14F-4D97-AF65-F5344CB8AC3E}">
        <p14:creationId xmlns:p14="http://schemas.microsoft.com/office/powerpoint/2010/main" val="336540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9768" y="4715907"/>
            <a:ext cx="5438140" cy="4467701"/>
          </a:xfrm>
          <a:prstGeom prst="rect">
            <a:avLst/>
          </a:prstGeom>
        </p:spPr>
        <p:txBody>
          <a:bodyPr/>
          <a:lstStyle/>
          <a:p>
            <a:endParaRPr kumimoji="1" lang="zh-CN" altLang="en-US" dirty="0"/>
          </a:p>
        </p:txBody>
      </p:sp>
      <p:sp>
        <p:nvSpPr>
          <p:cNvPr id="4" name="日期占位符 3"/>
          <p:cNvSpPr>
            <a:spLocks noGrp="1"/>
          </p:cNvSpPr>
          <p:nvPr>
            <p:ph type="dt" idx="10"/>
          </p:nvPr>
        </p:nvSpPr>
        <p:spPr/>
        <p:txBody>
          <a:bodyPr/>
          <a:lstStyle/>
          <a:p>
            <a:pPr>
              <a:defRPr/>
            </a:pPr>
            <a:fld id="{7F1CCE65-A0D1-9E4A-8017-5157B7364D69}" type="datetime1">
              <a:rPr lang="en-US" altLang="zh-CN" smtClean="0"/>
              <a:pPr>
                <a:defRPr/>
              </a:pPr>
              <a:t>8/13/14</a:t>
            </a:fld>
            <a:endParaRPr lang="zh-CN"/>
          </a:p>
        </p:txBody>
      </p:sp>
      <p:sp>
        <p:nvSpPr>
          <p:cNvPr id="5" name="幻灯片编号占位符 4"/>
          <p:cNvSpPr>
            <a:spLocks noGrp="1"/>
          </p:cNvSpPr>
          <p:nvPr>
            <p:ph type="sldNum" sz="quarter" idx="11"/>
          </p:nvPr>
        </p:nvSpPr>
        <p:spPr/>
        <p:txBody>
          <a:bodyPr/>
          <a:lstStyle/>
          <a:p>
            <a:pPr>
              <a:defRPr/>
            </a:pPr>
            <a:fld id="{318D89D3-2C40-1B46-A708-1341195ADA84}" type="slidenum">
              <a:rPr lang="en-US" altLang="zh-CN" smtClean="0"/>
              <a:pPr>
                <a:defRPr/>
              </a:pPr>
              <a:t>219</a:t>
            </a:fld>
            <a:endParaRPr lang="zh-CN"/>
          </a:p>
        </p:txBody>
      </p:sp>
    </p:spTree>
    <p:extLst>
      <p:ext uri="{BB962C8B-B14F-4D97-AF65-F5344CB8AC3E}">
        <p14:creationId xmlns:p14="http://schemas.microsoft.com/office/powerpoint/2010/main" val="38812104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235</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746346" y="743809"/>
            <a:ext cx="5308024" cy="3723662"/>
          </a:xfrm>
          <a:ln/>
        </p:spPr>
      </p:sp>
      <p:sp>
        <p:nvSpPr>
          <p:cNvPr id="63491" name="Rectangle 3"/>
          <p:cNvSpPr>
            <a:spLocks noGrp="1" noChangeArrowheads="1"/>
          </p:cNvSpPr>
          <p:nvPr>
            <p:ph type="body" idx="1"/>
          </p:nvPr>
        </p:nvSpPr>
        <p:spPr>
          <a:noFill/>
          <a:ln/>
        </p:spPr>
        <p:txBody>
          <a:bodyPr/>
          <a:lstStyle/>
          <a:p>
            <a:pPr algn="just"/>
            <a:r>
              <a:rPr lang="en-US" altLang="zh-CN" dirty="0" smtClean="0"/>
              <a:t>In 1958, Harvard psychologist, Herbert </a:t>
            </a:r>
            <a:r>
              <a:rPr lang="en-US" altLang="zh-CN" dirty="0" err="1" smtClean="0"/>
              <a:t>Kelman</a:t>
            </a:r>
            <a:r>
              <a:rPr lang="en-US" altLang="zh-CN" dirty="0" smtClean="0"/>
              <a:t> identified three broad varieties of social influence.[2]</a:t>
            </a:r>
            <a:endParaRPr lang="zh-CN"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Arial" charset="0"/>
                <a:ea typeface="宋体" pitchFamily="2" charset="-122"/>
                <a:cs typeface="+mn-cs"/>
              </a:rPr>
              <a:t>More excitingly, when entering middle-age, people only maintain the same-gender triadic relationships, which is revealed by the red diagonal lines in Figure 7(a) and Figure 7(d). However, the opposite-gender triadic relationships vanish when people pass 34 years old in Figure 7(b) and 7(c).</a:t>
            </a:r>
            <a:endParaRPr kumimoji="1" lang="zh-CN" altLang="en-US" dirty="0"/>
          </a:p>
        </p:txBody>
      </p:sp>
      <p:sp>
        <p:nvSpPr>
          <p:cNvPr id="4" name="幻灯片编号占位符 3"/>
          <p:cNvSpPr>
            <a:spLocks noGrp="1"/>
          </p:cNvSpPr>
          <p:nvPr>
            <p:ph type="sldNum" sz="quarter" idx="10"/>
          </p:nvPr>
        </p:nvSpPr>
        <p:spPr/>
        <p:txBody>
          <a:bodyPr/>
          <a:lstStyle/>
          <a:p>
            <a:pPr>
              <a:defRPr/>
            </a:pPr>
            <a:fld id="{1DA76082-B745-461A-B914-896F5D3685DE}" type="slidenum">
              <a:rPr lang="en-US" altLang="zh-CN" smtClean="0"/>
              <a:pPr>
                <a:defRPr/>
              </a:pPr>
              <a:t>42</a:t>
            </a:fld>
            <a:endParaRPr lang="en-US" altLang="zh-CN"/>
          </a:p>
        </p:txBody>
      </p:sp>
    </p:spTree>
    <p:extLst>
      <p:ext uri="{BB962C8B-B14F-4D97-AF65-F5344CB8AC3E}">
        <p14:creationId xmlns:p14="http://schemas.microsoft.com/office/powerpoint/2010/main" val="3508837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746346" y="743809"/>
            <a:ext cx="5308024" cy="3723662"/>
          </a:xfrm>
          <a:ln/>
        </p:spPr>
      </p:sp>
      <p:sp>
        <p:nvSpPr>
          <p:cNvPr id="63491" name="Rectangle 3"/>
          <p:cNvSpPr>
            <a:spLocks noGrp="1" noChangeArrowheads="1"/>
          </p:cNvSpPr>
          <p:nvPr>
            <p:ph type="body" idx="1"/>
          </p:nvPr>
        </p:nvSpPr>
        <p:spPr>
          <a:noFill/>
          <a:ln/>
        </p:spPr>
        <p:txBody>
          <a:bodyPr/>
          <a:lstStyle/>
          <a:p>
            <a:pPr algn="just"/>
            <a:r>
              <a:rPr lang="en-US" altLang="zh-CN" dirty="0" smtClean="0"/>
              <a:t>In 1958, Harvard psychologist, Herbert </a:t>
            </a:r>
            <a:r>
              <a:rPr lang="en-US" altLang="zh-CN" dirty="0" err="1" smtClean="0"/>
              <a:t>Kelman</a:t>
            </a:r>
            <a:r>
              <a:rPr lang="en-US" altLang="zh-CN" dirty="0" smtClean="0"/>
              <a:t> identified three broad varieties of social influence.[2]</a:t>
            </a:r>
            <a:endParaRPr lang="zh-CN"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49</a:t>
            </a:fld>
            <a:endParaRPr lang="en-US" altLang="zh-CN"/>
          </a:p>
        </p:txBody>
      </p:sp>
    </p:spTree>
    <p:extLst>
      <p:ext uri="{BB962C8B-B14F-4D97-AF65-F5344CB8AC3E}">
        <p14:creationId xmlns:p14="http://schemas.microsoft.com/office/powerpoint/2010/main" val="1745053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lstStyle/>
          <a:p>
            <a:r>
              <a:rPr lang="en-US" dirty="0" smtClean="0"/>
              <a:t>Nobody exists only in one social network. We have public network and private network; we also have business network and family network. [</a:t>
            </a:r>
            <a:r>
              <a:rPr lang="zh-CN" altLang="en-US" dirty="0" smtClean="0"/>
              <a:t>慢</a:t>
            </a:r>
            <a:r>
              <a:rPr lang="en-US" dirty="0" smtClean="0"/>
              <a:t>] If you went to a bar last night, I do not think you want to share that information with your family or business networks.</a:t>
            </a:r>
          </a:p>
          <a:p>
            <a:r>
              <a:rPr lang="en-US" dirty="0" smtClean="0"/>
              <a:t>[Click] However, existing online social networks such as Facebook and Twitter are trying to lump everyone into one big social network. For such a problem, Facebook tries to solve it by allowing users to creating friend lists.</a:t>
            </a:r>
          </a:p>
          <a:p>
            <a:r>
              <a:rPr lang="en-US" dirty="0" smtClean="0"/>
              <a:t>[Click] However, the problem is far from solved. Ok, let me ask a question here: how many of you are using the Facebook lists to group all your friends? [</a:t>
            </a:r>
            <a:r>
              <a:rPr lang="zh-CN" altLang="en-US" dirty="0" smtClean="0"/>
              <a:t>手势</a:t>
            </a:r>
            <a:r>
              <a:rPr lang="en-US" dirty="0" smtClean="0"/>
              <a:t>] Please raise your hand…..</a:t>
            </a:r>
          </a:p>
          <a:p>
            <a:r>
              <a:rPr lang="en-US" dirty="0" smtClean="0"/>
              <a:t>[</a:t>
            </a:r>
            <a:r>
              <a:rPr lang="zh-CN" altLang="en-US" dirty="0" smtClean="0"/>
              <a:t>看一圈</a:t>
            </a:r>
            <a:r>
              <a:rPr lang="en-US" dirty="0" smtClean="0"/>
              <a:t>] OK, around 10(….) percent, I don’t use either.</a:t>
            </a:r>
          </a:p>
          <a:p>
            <a:r>
              <a:rPr lang="en-US" dirty="0" smtClean="0"/>
              <a:t>Actually, on Facebook, many users are trying to get around of this trouble by creating multiple accounts, which is obviously tedious for most users. </a:t>
            </a:r>
          </a:p>
          <a:p>
            <a:r>
              <a:rPr lang="en-US" dirty="0" smtClean="0"/>
              <a:t>[Click] Recently, Google launched a new project Google+ for supporting “real-life” sharing. One key feature of Google+ is to allow users to build circles of friends. However, no matter how successful Google+ will be, one critical fact that we have to face with is that users do not often take the time to create and maintain their friend list.</a:t>
            </a:r>
            <a:endParaRPr 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58</a:t>
            </a:fld>
            <a:endParaRPr lang="en-US" altLang="zh-CN"/>
          </a:p>
        </p:txBody>
      </p:sp>
    </p:spTree>
    <p:extLst>
      <p:ext uri="{BB962C8B-B14F-4D97-AF65-F5344CB8AC3E}">
        <p14:creationId xmlns:p14="http://schemas.microsoft.com/office/powerpoint/2010/main" val="1637206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lstStyle/>
          <a:p>
            <a:r>
              <a:rPr lang="en-US" dirty="0"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dirty="0" smtClean="0"/>
              <a:t>慢</a:t>
            </a:r>
            <a:r>
              <a:rPr lang="en-US" dirty="0" smtClean="0"/>
              <a:t>] Your enemies of yesterday may become your friends tomorrow.</a:t>
            </a:r>
          </a:p>
          <a:p>
            <a:r>
              <a:rPr lang="en-US" dirty="0" smtClean="0"/>
              <a:t>[Click] So the fact is, our online social network is still black and white.</a:t>
            </a:r>
          </a:p>
          <a:p>
            <a:endParaRPr 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59</a:t>
            </a:fld>
            <a:endParaRPr lang="en-US" altLang="zh-CN"/>
          </a:p>
        </p:txBody>
      </p:sp>
    </p:spTree>
    <p:extLst>
      <p:ext uri="{BB962C8B-B14F-4D97-AF65-F5344CB8AC3E}">
        <p14:creationId xmlns:p14="http://schemas.microsoft.com/office/powerpoint/2010/main" val="2689694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60</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lstStyle/>
          <a:p>
            <a:r>
              <a:rPr lang="en-US" dirty="0" smtClean="0"/>
              <a:t>Let me give some concrete examples of our problem. The first example is the mobile communication network. Mobile users communicate with each other by making calls and sending text messages. [Click] What we want to do is to infer the friendship in the communication network.</a:t>
            </a:r>
            <a:endParaRPr 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61</a:t>
            </a:fld>
            <a:endParaRPr lang="en-US" altLang="zh-CN"/>
          </a:p>
        </p:txBody>
      </p:sp>
    </p:spTree>
    <p:extLst>
      <p:ext uri="{BB962C8B-B14F-4D97-AF65-F5344CB8AC3E}">
        <p14:creationId xmlns:p14="http://schemas.microsoft.com/office/powerpoint/2010/main" val="81221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63</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712788" y="744538"/>
            <a:ext cx="5375275" cy="3722687"/>
          </a:xfrm>
          <a:ln/>
        </p:spPr>
      </p:sp>
      <p:sp>
        <p:nvSpPr>
          <p:cNvPr id="53251" name="备注占位符 2"/>
          <p:cNvSpPr>
            <a:spLocks noGrp="1"/>
          </p:cNvSpPr>
          <p:nvPr>
            <p:ph type="body" idx="1"/>
          </p:nvPr>
        </p:nvSpPr>
        <p:spPr>
          <a:noFill/>
          <a:ln/>
        </p:spPr>
        <p:txBody>
          <a:bodyPr/>
          <a:lstStyle/>
          <a:p>
            <a:endParaRPr lang="zh-CN" altLang="en-US" dirty="0" smtClean="0"/>
          </a:p>
        </p:txBody>
      </p:sp>
      <p:sp>
        <p:nvSpPr>
          <p:cNvPr id="53252" name="灯片编号占位符 3"/>
          <p:cNvSpPr>
            <a:spLocks noGrp="1"/>
          </p:cNvSpPr>
          <p:nvPr>
            <p:ph type="sldNum" sz="quarter" idx="5"/>
          </p:nvPr>
        </p:nvSpPr>
        <p:spPr>
          <a:noFill/>
        </p:spPr>
        <p:txBody>
          <a:bodyPr/>
          <a:lstStyle/>
          <a:p>
            <a:fld id="{0678403E-EE21-431A-8A13-C3AD46AC0407}" type="slidenum">
              <a:rPr lang="en-US" altLang="zh-CN" smtClean="0"/>
              <a:pPr/>
              <a:t>4</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1200" y="744538"/>
            <a:ext cx="5375275" cy="3722687"/>
          </a:xfrm>
        </p:spPr>
      </p:sp>
      <p:sp>
        <p:nvSpPr>
          <p:cNvPr id="3" name="备注占位符 2"/>
          <p:cNvSpPr>
            <a:spLocks noGrp="1"/>
          </p:cNvSpPr>
          <p:nvPr>
            <p:ph type="body" idx="1"/>
          </p:nvPr>
        </p:nvSpPr>
        <p:spPr/>
        <p:txBody>
          <a:bodyPr/>
          <a:lstStyle/>
          <a:p>
            <a:pPr defTabSz="914332">
              <a:defRPr/>
            </a:pPr>
            <a:r>
              <a:rPr lang="en-US" dirty="0" smtClean="0"/>
              <a:t>Now let’s give a formal definition of this problem. Basically, the input is a social network, which contains [Click] a set of users. In the social network, some relationships may be [Click] labeled, [Click] but most are not. Therefore, the input is a [Click] partially label network. [Click] In this problem, the input is a partially labeled network G, the objective is to learn a mapping function f, which can predict the relationship semantics for each relationship in the input social graph. It should be noted that, the partially-labeled property is very important. To learn a high-quality predictive model, we should not only consider the labeled information, but also the unlabeled network structure information.</a:t>
            </a:r>
          </a:p>
          <a:p>
            <a:endParaRPr lang="zh-CN" alt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64</a:t>
            </a:fld>
            <a:endParaRPr lang="en-US" altLang="zh-CN"/>
          </a:p>
        </p:txBody>
      </p:sp>
    </p:spTree>
    <p:extLst>
      <p:ext uri="{BB962C8B-B14F-4D97-AF65-F5344CB8AC3E}">
        <p14:creationId xmlns:p14="http://schemas.microsoft.com/office/powerpoint/2010/main" val="2351866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lstStyle/>
          <a:p>
            <a:r>
              <a:rPr lang="en-US" dirty="0" smtClean="0"/>
              <a:t>Now, let’s discuss about the solutions. In general, there are two ways to model the problem. The first way is to model each user as a node [Click]. And another way is to model each relationship as a node [Click]</a:t>
            </a:r>
          </a:p>
          <a:p>
            <a:r>
              <a:rPr lang="en-US" dirty="0" smtClean="0"/>
              <a:t>The first way is more intuitive, but it’s difficult to model the some correlations between different relationships. We use the second model.</a:t>
            </a:r>
          </a:p>
          <a:p>
            <a:endParaRPr lang="zh-CN" alt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65</a:t>
            </a:fld>
            <a:endParaRPr lang="en-US" altLang="zh-CN"/>
          </a:p>
        </p:txBody>
      </p:sp>
    </p:spTree>
    <p:extLst>
      <p:ext uri="{BB962C8B-B14F-4D97-AF65-F5344CB8AC3E}">
        <p14:creationId xmlns:p14="http://schemas.microsoft.com/office/powerpoint/2010/main" val="417454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r>
              <a:rPr lang="en-US" dirty="0" smtClean="0"/>
              <a:t>Now we introduce our partially labeled pairwise factor graph model in detail. Take the mobile network as example.  The left side is input mobile social network. [Click] And the right side is the formulized model. [Click] Each relationship in the input network is mapped to a relationship node in the model. [click]</a:t>
            </a:r>
          </a:p>
          <a:p>
            <a:r>
              <a:rPr lang="en-US" dirty="0" smtClean="0"/>
              <a:t>For each relationship node, we have a corresponding latent variable y. [click] The value of latent variable indicates the type of relationship.</a:t>
            </a:r>
          </a:p>
          <a:p>
            <a:r>
              <a:rPr lang="en-US" dirty="0" smtClean="0"/>
              <a:t>In this model, we define three different factors.</a:t>
            </a:r>
          </a:p>
          <a:p>
            <a:r>
              <a:rPr lang="en-US" dirty="0" smtClean="0"/>
              <a:t>The first factor is attribute factor. For each relationship, there may exist some user-specific/link-specific attributes which can reflect the relationship type.</a:t>
            </a:r>
          </a:p>
          <a:p>
            <a:r>
              <a:rPr lang="en-US" dirty="0" smtClean="0"/>
              <a:t>For example:</a:t>
            </a:r>
          </a:p>
          <a:p>
            <a:r>
              <a:rPr lang="en-US" dirty="0" smtClean="0"/>
              <a:t>   How frequently two users make call to each other? </a:t>
            </a:r>
          </a:p>
          <a:p>
            <a:r>
              <a:rPr lang="en-US" dirty="0" smtClean="0"/>
              <a:t>These features are added in to the model as "attribute factors.“</a:t>
            </a:r>
          </a:p>
          <a:p>
            <a:r>
              <a:rPr lang="en-US" dirty="0" smtClean="0"/>
              <a:t>The second factor is correlation factor. Different relationships may have some correlations. Let's image such a situation, user Bob makes call to Alice immediately after the call to Carl. Then, the relationship between Bob and Alice, and the relationship between Bob and Carl, are very likely to be the same.</a:t>
            </a:r>
          </a:p>
          <a:p>
            <a:r>
              <a:rPr lang="en-US" dirty="0" smtClean="0"/>
              <a:t>[Click]</a:t>
            </a:r>
          </a:p>
          <a:p>
            <a:r>
              <a:rPr lang="en-US" dirty="0" smtClean="0"/>
              <a:t>The third factor is constraint factor. There also may exist some common knowledge that can help us to infer the relationship types.</a:t>
            </a:r>
          </a:p>
          <a:p>
            <a:r>
              <a:rPr lang="en-US" dirty="0" smtClean="0"/>
              <a:t>[Click]</a:t>
            </a:r>
          </a:p>
          <a:p>
            <a:r>
              <a:rPr lang="en-US" dirty="0" smtClean="0"/>
              <a:t>Finally, this model is a partially labeled model. Some of the nodes are labeled and some are not. </a:t>
            </a:r>
          </a:p>
          <a:p>
            <a:r>
              <a:rPr lang="en-US" dirty="0" smtClean="0"/>
              <a:t>[Click]</a:t>
            </a:r>
          </a:p>
          <a:p>
            <a:r>
              <a:rPr lang="en-US" dirty="0" smtClean="0"/>
              <a:t>Based on this model, The problem is cast as, for each relationship, identify which type has the highest probability.</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66</a:t>
            </a:fld>
            <a:endParaRPr lang="en-US" altLang="zh-CN"/>
          </a:p>
        </p:txBody>
      </p:sp>
    </p:spTree>
    <p:extLst>
      <p:ext uri="{BB962C8B-B14F-4D97-AF65-F5344CB8AC3E}">
        <p14:creationId xmlns:p14="http://schemas.microsoft.com/office/powerpoint/2010/main" val="2677561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8513" y="743809"/>
            <a:ext cx="4902170" cy="3723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67</a:t>
            </a:fld>
            <a:endParaRPr lang="en-US" altLang="zh-CN"/>
          </a:p>
        </p:txBody>
      </p:sp>
    </p:spTree>
    <p:extLst>
      <p:ext uri="{BB962C8B-B14F-4D97-AF65-F5344CB8AC3E}">
        <p14:creationId xmlns:p14="http://schemas.microsoft.com/office/powerpoint/2010/main" val="540954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lstStyle/>
          <a:p>
            <a:r>
              <a:rPr lang="en-US" dirty="0" smtClean="0"/>
              <a:t>//</a:t>
            </a:r>
            <a:r>
              <a:rPr lang="zh-CN" altLang="en-US" dirty="0" smtClean="0"/>
              <a:t>算法方块放大</a:t>
            </a:r>
            <a:endParaRPr lang="en-US" dirty="0" smtClean="0"/>
          </a:p>
          <a:p>
            <a:endParaRPr lang="en-US" dirty="0" smtClean="0"/>
          </a:p>
          <a:p>
            <a:r>
              <a:rPr lang="en-US" dirty="0" smtClean="0"/>
              <a:t>Learning</a:t>
            </a:r>
            <a:r>
              <a:rPr lang="en-US" baseline="0" dirty="0" smtClean="0"/>
              <a:t> the model, is to estimate a parameter configuration \theta, so that the log-likelihood of observation information are maximized. </a:t>
            </a:r>
          </a:p>
          <a:p>
            <a:endParaRPr lang="en-US" baseline="0" dirty="0" smtClean="0"/>
          </a:p>
          <a:p>
            <a:r>
              <a:rPr lang="en-US" baseline="0" dirty="0" smtClean="0"/>
              <a:t>[Click]</a:t>
            </a:r>
          </a:p>
          <a:p>
            <a:r>
              <a:rPr lang="en-US" baseline="0" dirty="0" smtClean="0"/>
              <a:t>Therefore, we use gradient decent method to estimate the parameters.</a:t>
            </a:r>
          </a:p>
          <a:p>
            <a:endParaRPr lang="en-US" baseline="0" dirty="0" smtClean="0"/>
          </a:p>
          <a:p>
            <a:r>
              <a:rPr lang="en-US" baseline="0" dirty="0" smtClean="0"/>
              <a:t>[Click]</a:t>
            </a:r>
          </a:p>
          <a:p>
            <a:r>
              <a:rPr lang="en-US" baseline="0" dirty="0" smtClean="0"/>
              <a:t> And use loopy belief propagation to compute the gradient vector.</a:t>
            </a:r>
          </a:p>
          <a:p>
            <a:endParaRPr lang="en-US" baseline="0" dirty="0" smtClean="0"/>
          </a:p>
          <a:p>
            <a:endParaRPr lang="en-US" baseline="0" dirty="0" smtClean="0"/>
          </a:p>
          <a:p>
            <a:endParaRPr lang="en-US" baseline="0" dirty="0" smtClean="0"/>
          </a:p>
          <a:p>
            <a:r>
              <a:rPr lang="en-US" baseline="0" dirty="0" smtClean="0"/>
              <a:t>核心要说  说清楚 Partially Labeled 的计算方式，  </a:t>
            </a:r>
            <a:r>
              <a:rPr lang="en-US" baseline="0" dirty="0" err="1" smtClean="0"/>
              <a:t>Run两次</a:t>
            </a:r>
            <a:r>
              <a:rPr lang="en-US" baseline="0" dirty="0" smtClean="0"/>
              <a:t> LBP。</a:t>
            </a:r>
          </a:p>
          <a:p>
            <a:endParaRPr lang="en-US" baseline="0" dirty="0" smtClean="0"/>
          </a:p>
          <a:p>
            <a:endParaRPr lang="en-US" baseline="0" dirty="0" smtClean="0"/>
          </a:p>
          <a:p>
            <a:endParaRPr lang="en-US" dirty="0"/>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68</a:t>
            </a:fld>
            <a:endParaRPr lang="en-US" altLang="zh-CN"/>
          </a:p>
        </p:txBody>
      </p:sp>
    </p:spTree>
    <p:extLst>
      <p:ext uri="{BB962C8B-B14F-4D97-AF65-F5344CB8AC3E}">
        <p14:creationId xmlns:p14="http://schemas.microsoft.com/office/powerpoint/2010/main" val="369140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r>
              <a:rPr lang="en-US" altLang="zh-CN" dirty="0" smtClean="0"/>
              <a:t>social balance theory suggests that people in a social network are incline to form into a balanced</a:t>
            </a:r>
          </a:p>
          <a:p>
            <a:r>
              <a:rPr lang="en-US" altLang="zh-CN" dirty="0" smtClean="0"/>
              <a:t>network structure.</a:t>
            </a:r>
          </a:p>
          <a:p>
            <a:endParaRPr lang="en-US" altLang="zh-CN" dirty="0" smtClean="0"/>
          </a:p>
          <a:p>
            <a:r>
              <a:rPr lang="en-US" altLang="zh-CN" dirty="0" smtClean="0"/>
              <a:t>The phrase </a:t>
            </a:r>
            <a:r>
              <a:rPr lang="en-US" altLang="zh-CN" b="1" dirty="0" smtClean="0"/>
              <a:t>the enemy of my enemy is my friend</a:t>
            </a:r>
            <a:r>
              <a:rPr lang="en-US" altLang="zh-CN" dirty="0" smtClean="0"/>
              <a:t> is a </a:t>
            </a:r>
            <a:r>
              <a:rPr lang="en-US" altLang="zh-CN" dirty="0" smtClean="0">
                <a:hlinkClick r:id="rId3" tooltip="Proverb"/>
              </a:rPr>
              <a:t>proverb</a:t>
            </a:r>
            <a:r>
              <a:rPr lang="en-US" altLang="zh-CN" dirty="0" smtClean="0"/>
              <a:t> that advances the concept that someone who is the enemy of your enemy is therefore your friend.</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71</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r>
              <a:rPr lang="en-US" altLang="zh-CN" dirty="0" smtClean="0"/>
              <a:t>The structural hole theory is an important extension of social network theory. Structural holes [1] in a social network indicate those people who can broker connections between otherwise disconnected sub networks. </a:t>
            </a:r>
          </a:p>
          <a:p>
            <a:endParaRPr lang="en-US" altLang="zh-CN" dirty="0" smtClean="0"/>
          </a:p>
          <a:p>
            <a:pPr defTabSz="914332">
              <a:defRPr/>
            </a:pPr>
            <a:r>
              <a:rPr lang="en-US" altLang="zh-CN" dirty="0" smtClean="0"/>
              <a:t>Users are more likely (+70%) to have the same type of relationship with structural hole nodes.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72</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pPr defTabSz="914332">
              <a:defRPr/>
            </a:pPr>
            <a:r>
              <a:rPr lang="en-US" altLang="zh-CN" dirty="0" smtClean="0"/>
              <a:t>early 99% of Triads in The three networks satisfy the social status theory, and they share a similar distribution on the five frequent forms of triads.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73</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pPr defTabSz="914332">
              <a:defRPr/>
            </a:pPr>
            <a:r>
              <a:rPr lang="en-US" altLang="zh-CN" dirty="0" smtClean="0"/>
              <a:t>Opinion leaders are more likely to have a higher social-status than ordinary users.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74</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AB88595-F563-40A9-8D26-AA67C4C95710}" type="slidenum">
              <a:rPr lang="en-US" altLang="zh-CN">
                <a:ea typeface="宋体" charset="-122"/>
              </a:rPr>
              <a:pPr/>
              <a:t>81</a:t>
            </a:fld>
            <a:endParaRPr lang="en-US" altLang="zh-CN">
              <a:ea typeface="宋体" charset="-122"/>
            </a:endParaRPr>
          </a:p>
        </p:txBody>
      </p:sp>
      <p:sp>
        <p:nvSpPr>
          <p:cNvPr id="31747" name="Rectangle 2"/>
          <p:cNvSpPr>
            <a:spLocks noGrp="1" noRot="1" noChangeAspect="1" noChangeArrowheads="1" noTextEdit="1"/>
          </p:cNvSpPr>
          <p:nvPr>
            <p:ph type="sldImg"/>
          </p:nvPr>
        </p:nvSpPr>
        <p:spPr>
          <a:xfrm>
            <a:off x="948513" y="743809"/>
            <a:ext cx="4902170" cy="3723662"/>
          </a:xfrm>
          <a:ln/>
        </p:spPr>
      </p:sp>
      <p:sp>
        <p:nvSpPr>
          <p:cNvPr id="31748" name="Rectangle 3"/>
          <p:cNvSpPr>
            <a:spLocks noGrp="1" noChangeArrowheads="1"/>
          </p:cNvSpPr>
          <p:nvPr>
            <p:ph type="body" idx="1"/>
          </p:nvPr>
        </p:nvSpPr>
        <p:spPr>
          <a:noFill/>
          <a:ln/>
        </p:spPr>
        <p:txBody>
          <a:bodyPr/>
          <a:lstStyle/>
          <a:p>
            <a:pPr eaLnBrk="1" hangingPunct="1"/>
            <a:r>
              <a:rPr lang="en-US" altLang="zh-CN" smtClean="0">
                <a:ea typeface="宋体" charset="-122"/>
              </a:rPr>
              <a:t>Here is an example on Twitter, one morning, you add 4 new followers : Ladygaga, Weiyu(Shen), Bangsheng and Liwen.</a:t>
            </a:r>
          </a:p>
          <a:p>
            <a:pPr eaLnBrk="1" hangingPunct="1"/>
            <a:r>
              <a:rPr lang="en-US" altLang="zh-CN" smtClean="0">
                <a:ea typeface="宋体" charset="-122"/>
              </a:rPr>
              <a:t>Do you think they will follow you back? The answer is only No, but also Yes sometimes.</a:t>
            </a:r>
          </a:p>
          <a:p>
            <a:pPr eaLnBrk="1" hangingPunct="1"/>
            <a:r>
              <a:rPr lang="en-US" altLang="zh-CN" smtClean="0">
                <a:ea typeface="宋体" charset="-122"/>
              </a:rPr>
              <a:t>What we did is to try to build a learning framework to compute the probability of follow-backs.</a:t>
            </a:r>
          </a:p>
          <a:p>
            <a:pPr eaLnBrk="1" hangingPunct="1"/>
            <a:endParaRPr lang="en-US" altLang="zh-CN" smtClean="0">
              <a:ea typeface="宋体" charset="-122"/>
            </a:endParaRPr>
          </a:p>
          <a:p>
            <a:pPr eaLnBrk="1" hangingPunct="1"/>
            <a:r>
              <a:rPr lang="en-US" altLang="zh-CN" smtClean="0">
                <a:ea typeface="宋体" charset="-122"/>
              </a:rPr>
              <a:t>In this example, for Ladygaga, the probability is 1, because she use tools to do follow-back automatically.</a:t>
            </a:r>
          </a:p>
          <a:p>
            <a:pPr eaLnBrk="1" hangingPunct="1"/>
            <a:r>
              <a:rPr lang="en-US" altLang="zh-CN" smtClean="0">
                <a:ea typeface="宋体" charset="-122"/>
              </a:rPr>
              <a:t>And, someone’s follow-back probability is really low, and others’ share different probabilities.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10</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0FAEE6-A826-44BE-B3C1-A3D47F006FCF}" type="slidenum">
              <a:rPr lang="en-US" altLang="zh-CN">
                <a:ea typeface="宋体" charset="-122"/>
              </a:rPr>
              <a:pPr/>
              <a:t>82</a:t>
            </a:fld>
            <a:endParaRPr lang="en-US" altLang="zh-CN">
              <a:ea typeface="宋体" charset="-122"/>
            </a:endParaRPr>
          </a:p>
        </p:txBody>
      </p:sp>
      <p:sp>
        <p:nvSpPr>
          <p:cNvPr id="43011" name="Rectangle 2"/>
          <p:cNvSpPr>
            <a:spLocks noGrp="1" noRot="1" noChangeAspect="1" noChangeArrowheads="1" noTextEdit="1"/>
          </p:cNvSpPr>
          <p:nvPr>
            <p:ph type="sldImg"/>
          </p:nvPr>
        </p:nvSpPr>
        <p:spPr>
          <a:xfrm>
            <a:off x="948513" y="743809"/>
            <a:ext cx="4902170" cy="3723662"/>
          </a:xfrm>
          <a:ln/>
        </p:spPr>
      </p:sp>
      <p:sp>
        <p:nvSpPr>
          <p:cNvPr id="43012" name="Rectangle 3"/>
          <p:cNvSpPr>
            <a:spLocks noGrp="1" noChangeArrowheads="1"/>
          </p:cNvSpPr>
          <p:nvPr>
            <p:ph type="body" idx="1"/>
          </p:nvPr>
        </p:nvSpPr>
        <p:spPr>
          <a:noFill/>
          <a:ln/>
        </p:spPr>
        <p:txBody>
          <a:bodyPr/>
          <a:lstStyle/>
          <a:p>
            <a:pPr eaLnBrk="1" hangingPunct="1">
              <a:lnSpc>
                <a:spcPct val="80000"/>
              </a:lnSpc>
            </a:pPr>
            <a:r>
              <a:rPr lang="en-US" altLang="zh-CN" sz="800">
                <a:ea typeface="宋体" charset="-122"/>
              </a:rPr>
              <a:t>We first describe some high-level investigation of how different factors influence the formation of follow-back relationships, because the motivation of our work is to find the underlying factors and their influence to this task.</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We study the following factors.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Geographic distance, do users have a higher probability to follow each other when they are located in the same region?</a:t>
            </a:r>
          </a:p>
          <a:p>
            <a:pPr eaLnBrk="1" hangingPunct="1">
              <a:lnSpc>
                <a:spcPct val="80000"/>
              </a:lnSpc>
            </a:pPr>
            <a:r>
              <a:rPr lang="en-US" altLang="zh-CN" sz="800">
                <a:ea typeface="宋体" charset="-122"/>
              </a:rPr>
              <a:t>Firstly, the geographic distance is already not a factor to stop users from developing a reciprocal relationship, because the probabilities of follow-back for different distance are almost the same..But, acorrding to the average number of reciprocal relationships between users from the same time zone is about 50 times higher than others.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Homophily, the principle of homophily suggests that users with similar characteristics tend to associate with each other.</a:t>
            </a:r>
          </a:p>
          <a:p>
            <a:pPr eaLnBrk="1" hangingPunct="1">
              <a:lnSpc>
                <a:spcPct val="80000"/>
              </a:lnSpc>
            </a:pPr>
            <a:r>
              <a:rPr lang="en-US" altLang="zh-CN" sz="800">
                <a:ea typeface="宋体" charset="-122"/>
              </a:rPr>
              <a:t>The left figure clearly shows that the probability of two users following back each other when they share commone nieghbors is much higher than usual.</a:t>
            </a:r>
          </a:p>
          <a:p>
            <a:pPr eaLnBrk="1" hangingPunct="1">
              <a:lnSpc>
                <a:spcPct val="80000"/>
              </a:lnSpc>
            </a:pPr>
            <a:r>
              <a:rPr lang="en-US" altLang="zh-CN" sz="800">
                <a:ea typeface="宋体" charset="-122"/>
              </a:rPr>
              <a:t>The right figure shows that, elite users have a much stronger tendency to follow each other : more precisely, the follow-back probability between elite users is 8 times higher than ordinary uers. The (alpha, beta) algorithm seems able to better distinguish elite users from ordinary users in our problem setting, because it also considers the community structure among elite users.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On Twitter, besides the explicit network with following links, there are also some implcit network structure that can be induced from the textural information. When users A and B retweet or reply each other’s tweet, the likelihood of their following back each other is 3 times higher than chance. Another intesresting phenomenon is that, compared with replying someone’s tweet, retweeting (forwarding) her tweet seems to be more helpful (15% vs 9%)</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Now, we connect our work to a basic social theory, structural balance theory. We examine how the Twitter network satisfy the structural balance property.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The network of two-way relationships on Twitter is balanced (88%), while the network of one-way relationships is not (only 29%).</a:t>
            </a:r>
          </a:p>
          <a:p>
            <a:pPr eaLnBrk="1" hangingPunct="1">
              <a:lnSpc>
                <a:spcPct val="80000"/>
              </a:lnSpc>
            </a:pPr>
            <a:endParaRPr lang="en-US" altLang="zh-CN" sz="800">
              <a:ea typeface="宋体"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0FAEE6-A826-44BE-B3C1-A3D47F006FCF}" type="slidenum">
              <a:rPr lang="en-US" altLang="zh-CN">
                <a:ea typeface="宋体" charset="-122"/>
              </a:rPr>
              <a:pPr/>
              <a:t>83</a:t>
            </a:fld>
            <a:endParaRPr lang="en-US" altLang="zh-CN">
              <a:ea typeface="宋体" charset="-122"/>
            </a:endParaRPr>
          </a:p>
        </p:txBody>
      </p:sp>
      <p:sp>
        <p:nvSpPr>
          <p:cNvPr id="43011" name="Rectangle 2"/>
          <p:cNvSpPr>
            <a:spLocks noGrp="1" noRot="1" noChangeAspect="1" noChangeArrowheads="1" noTextEdit="1"/>
          </p:cNvSpPr>
          <p:nvPr>
            <p:ph type="sldImg"/>
          </p:nvPr>
        </p:nvSpPr>
        <p:spPr>
          <a:xfrm>
            <a:off x="948513" y="743809"/>
            <a:ext cx="4902170" cy="3723662"/>
          </a:xfrm>
          <a:ln/>
        </p:spPr>
      </p:sp>
      <p:sp>
        <p:nvSpPr>
          <p:cNvPr id="43012" name="Rectangle 3"/>
          <p:cNvSpPr>
            <a:spLocks noGrp="1" noChangeArrowheads="1"/>
          </p:cNvSpPr>
          <p:nvPr>
            <p:ph type="body" idx="1"/>
          </p:nvPr>
        </p:nvSpPr>
        <p:spPr>
          <a:noFill/>
          <a:ln/>
        </p:spPr>
        <p:txBody>
          <a:bodyPr/>
          <a:lstStyle/>
          <a:p>
            <a:pPr eaLnBrk="1" hangingPunct="1">
              <a:lnSpc>
                <a:spcPct val="80000"/>
              </a:lnSpc>
            </a:pPr>
            <a:r>
              <a:rPr lang="en-US" altLang="zh-CN" sz="800">
                <a:ea typeface="宋体" charset="-122"/>
              </a:rPr>
              <a:t>We first describe some high-level investigation of how different factors influence the formation of follow-back relationships, because the motivation of our work is to find the underlying factors and their influence to this task.</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We study the following factors.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Geographic distance, do users have a higher probability to follow each other when they are located in the same region?</a:t>
            </a:r>
          </a:p>
          <a:p>
            <a:pPr eaLnBrk="1" hangingPunct="1">
              <a:lnSpc>
                <a:spcPct val="80000"/>
              </a:lnSpc>
            </a:pPr>
            <a:r>
              <a:rPr lang="en-US" altLang="zh-CN" sz="800">
                <a:ea typeface="宋体" charset="-122"/>
              </a:rPr>
              <a:t>Firstly, the geographic distance is already not a factor to stop users from developing a reciprocal relationship, because the probabilities of follow-back for different distance are almost the same..But, acorrding to the average number of reciprocal relationships between users from the same time zone is about 50 times higher than others.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Homophily, the principle of homophily suggests that users with similar characteristics tend to associate with each other.</a:t>
            </a:r>
          </a:p>
          <a:p>
            <a:pPr eaLnBrk="1" hangingPunct="1">
              <a:lnSpc>
                <a:spcPct val="80000"/>
              </a:lnSpc>
            </a:pPr>
            <a:r>
              <a:rPr lang="en-US" altLang="zh-CN" sz="800">
                <a:ea typeface="宋体" charset="-122"/>
              </a:rPr>
              <a:t>The left figure clearly shows that the probability of two users following back each other when they share commone nieghbors is much higher than usual.</a:t>
            </a:r>
          </a:p>
          <a:p>
            <a:pPr eaLnBrk="1" hangingPunct="1">
              <a:lnSpc>
                <a:spcPct val="80000"/>
              </a:lnSpc>
            </a:pPr>
            <a:r>
              <a:rPr lang="en-US" altLang="zh-CN" sz="800">
                <a:ea typeface="宋体" charset="-122"/>
              </a:rPr>
              <a:t>The right figure shows that, elite users have a much stronger tendency to follow each other : more precisely, the follow-back probability between elite users is 8 times higher than ordinary uers. The (alpha, beta) algorithm seems able to better distinguish elite users from ordinary users in our problem setting, because it also considers the community structure among elite users.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On Twitter, besides the explicit network with following links, there are also some implcit network structure that can be induced from the textural information. When users A and B retweet or reply each other’s tweet, the likelihood of their following back each other is 3 times higher than chance. Another intesresting phenomenon is that, compared with replying someone’s tweet, retweeting (forwarding) her tweet seems to be more helpful (15% vs 9%)</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Now, we connect our work to a basic social theory, structural balance theory. We examine how the Twitter network satisfy the structural balance property.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The network of two-way relationships on Twitter is balanced (88%), while the network of one-way relationships is not (only 29%).</a:t>
            </a:r>
          </a:p>
          <a:p>
            <a:pPr eaLnBrk="1" hangingPunct="1">
              <a:lnSpc>
                <a:spcPct val="80000"/>
              </a:lnSpc>
            </a:pPr>
            <a:endParaRPr lang="en-US" altLang="zh-CN" sz="800">
              <a:ea typeface="宋体"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0FAEE6-A826-44BE-B3C1-A3D47F006FCF}" type="slidenum">
              <a:rPr lang="en-US" altLang="zh-CN">
                <a:ea typeface="宋体" charset="-122"/>
              </a:rPr>
              <a:pPr/>
              <a:t>84</a:t>
            </a:fld>
            <a:endParaRPr lang="en-US" altLang="zh-CN">
              <a:ea typeface="宋体" charset="-122"/>
            </a:endParaRPr>
          </a:p>
        </p:txBody>
      </p:sp>
      <p:sp>
        <p:nvSpPr>
          <p:cNvPr id="43011" name="Rectangle 2"/>
          <p:cNvSpPr>
            <a:spLocks noGrp="1" noRot="1" noChangeAspect="1" noChangeArrowheads="1" noTextEdit="1"/>
          </p:cNvSpPr>
          <p:nvPr>
            <p:ph type="sldImg"/>
          </p:nvPr>
        </p:nvSpPr>
        <p:spPr>
          <a:xfrm>
            <a:off x="948513" y="743809"/>
            <a:ext cx="4902170" cy="3723662"/>
          </a:xfrm>
          <a:ln/>
        </p:spPr>
      </p:sp>
      <p:sp>
        <p:nvSpPr>
          <p:cNvPr id="43012" name="Rectangle 3"/>
          <p:cNvSpPr>
            <a:spLocks noGrp="1" noChangeArrowheads="1"/>
          </p:cNvSpPr>
          <p:nvPr>
            <p:ph type="body" idx="1"/>
          </p:nvPr>
        </p:nvSpPr>
        <p:spPr>
          <a:noFill/>
          <a:ln/>
        </p:spPr>
        <p:txBody>
          <a:bodyPr/>
          <a:lstStyle/>
          <a:p>
            <a:pPr eaLnBrk="1" hangingPunct="1">
              <a:lnSpc>
                <a:spcPct val="80000"/>
              </a:lnSpc>
            </a:pPr>
            <a:r>
              <a:rPr lang="en-US" altLang="zh-CN" sz="800">
                <a:ea typeface="宋体" charset="-122"/>
              </a:rPr>
              <a:t>We first describe some high-level investigation of how different factors influence the formation of follow-back relationships, because the motivation of our work is to find the underlying factors and their influence to this task.</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We study the following factors.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Geographic distance, do users have a higher probability to follow each other when they are located in the same region?</a:t>
            </a:r>
          </a:p>
          <a:p>
            <a:pPr eaLnBrk="1" hangingPunct="1">
              <a:lnSpc>
                <a:spcPct val="80000"/>
              </a:lnSpc>
            </a:pPr>
            <a:r>
              <a:rPr lang="en-US" altLang="zh-CN" sz="800">
                <a:ea typeface="宋体" charset="-122"/>
              </a:rPr>
              <a:t>Firstly, the geographic distance is already not a factor to stop users from developing a reciprocal relationship, because the probabilities of follow-back for different distance are almost the same..But, acorrding to the average number of reciprocal relationships between users from the same time zone is about 50 times higher than others.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Homophily, the principle of homophily suggests that users with similar characteristics tend to associate with each other.</a:t>
            </a:r>
          </a:p>
          <a:p>
            <a:pPr eaLnBrk="1" hangingPunct="1">
              <a:lnSpc>
                <a:spcPct val="80000"/>
              </a:lnSpc>
            </a:pPr>
            <a:r>
              <a:rPr lang="en-US" altLang="zh-CN" sz="800">
                <a:ea typeface="宋体" charset="-122"/>
              </a:rPr>
              <a:t>The left figure clearly shows that the probability of two users following back each other when they share commone nieghbors is much higher than usual.</a:t>
            </a:r>
          </a:p>
          <a:p>
            <a:pPr eaLnBrk="1" hangingPunct="1">
              <a:lnSpc>
                <a:spcPct val="80000"/>
              </a:lnSpc>
            </a:pPr>
            <a:r>
              <a:rPr lang="en-US" altLang="zh-CN" sz="800">
                <a:ea typeface="宋体" charset="-122"/>
              </a:rPr>
              <a:t>The right figure shows that, elite users have a much stronger tendency to follow each other : more precisely, the follow-back probability between elite users is 8 times higher than ordinary uers. The (alpha, beta) algorithm seems able to better distinguish elite users from ordinary users in our problem setting, because it also considers the community structure among elite users.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On Twitter, besides the explicit network with following links, there are also some implcit network structure that can be induced from the textural information. When users A and B retweet or reply each other’s tweet, the likelihood of their following back each other is 3 times higher than chance. Another intesresting phenomenon is that, compared with replying someone’s tweet, retweeting (forwarding) her tweet seems to be more helpful (15% vs 9%)</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Now, we connect our work to a basic social theory, structural balance theory. We examine how the Twitter network satisfy the structural balance property.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The network of two-way relationships on Twitter is balanced (88%), while the network of one-way relationships is not (only 29%).</a:t>
            </a:r>
          </a:p>
          <a:p>
            <a:pPr eaLnBrk="1" hangingPunct="1">
              <a:lnSpc>
                <a:spcPct val="80000"/>
              </a:lnSpc>
            </a:pPr>
            <a:endParaRPr lang="en-US" altLang="zh-CN" sz="800">
              <a:ea typeface="宋体"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70FAEE6-A826-44BE-B3C1-A3D47F006FCF}" type="slidenum">
              <a:rPr lang="en-US" altLang="zh-CN">
                <a:ea typeface="宋体" charset="-122"/>
              </a:rPr>
              <a:pPr/>
              <a:t>85</a:t>
            </a:fld>
            <a:endParaRPr lang="en-US" altLang="zh-CN">
              <a:ea typeface="宋体" charset="-122"/>
            </a:endParaRPr>
          </a:p>
        </p:txBody>
      </p:sp>
      <p:sp>
        <p:nvSpPr>
          <p:cNvPr id="43011" name="Rectangle 2"/>
          <p:cNvSpPr>
            <a:spLocks noGrp="1" noRot="1" noChangeAspect="1" noChangeArrowheads="1" noTextEdit="1"/>
          </p:cNvSpPr>
          <p:nvPr>
            <p:ph type="sldImg"/>
          </p:nvPr>
        </p:nvSpPr>
        <p:spPr>
          <a:xfrm>
            <a:off x="948513" y="743809"/>
            <a:ext cx="4902170" cy="3723662"/>
          </a:xfrm>
          <a:ln/>
        </p:spPr>
      </p:sp>
      <p:sp>
        <p:nvSpPr>
          <p:cNvPr id="43012" name="Rectangle 3"/>
          <p:cNvSpPr>
            <a:spLocks noGrp="1" noChangeArrowheads="1"/>
          </p:cNvSpPr>
          <p:nvPr>
            <p:ph type="body" idx="1"/>
          </p:nvPr>
        </p:nvSpPr>
        <p:spPr>
          <a:noFill/>
          <a:ln/>
        </p:spPr>
        <p:txBody>
          <a:bodyPr/>
          <a:lstStyle/>
          <a:p>
            <a:pPr eaLnBrk="1" hangingPunct="1">
              <a:lnSpc>
                <a:spcPct val="80000"/>
              </a:lnSpc>
            </a:pPr>
            <a:r>
              <a:rPr lang="en-US" altLang="zh-CN" sz="800">
                <a:ea typeface="宋体" charset="-122"/>
              </a:rPr>
              <a:t>We first describe some high-level investigation of how different factors influence the formation of follow-back relationships, because the motivation of our work is to find the underlying factors and their influence to this task.</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We study the following factors.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Geographic distance, do users have a higher probability to follow each other when they are located in the same region?</a:t>
            </a:r>
          </a:p>
          <a:p>
            <a:pPr eaLnBrk="1" hangingPunct="1">
              <a:lnSpc>
                <a:spcPct val="80000"/>
              </a:lnSpc>
            </a:pPr>
            <a:r>
              <a:rPr lang="en-US" altLang="zh-CN" sz="800">
                <a:ea typeface="宋体" charset="-122"/>
              </a:rPr>
              <a:t>Firstly, the geographic distance is already not a factor to stop users from developing a reciprocal relationship, because the probabilities of follow-back for different distance are almost the same..But, acorrding to the average number of reciprocal relationships between users from the same time zone is about 50 times higher than others.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Homophily, the principle of homophily suggests that users with similar characteristics tend to associate with each other.</a:t>
            </a:r>
          </a:p>
          <a:p>
            <a:pPr eaLnBrk="1" hangingPunct="1">
              <a:lnSpc>
                <a:spcPct val="80000"/>
              </a:lnSpc>
            </a:pPr>
            <a:r>
              <a:rPr lang="en-US" altLang="zh-CN" sz="800">
                <a:ea typeface="宋体" charset="-122"/>
              </a:rPr>
              <a:t>The left figure clearly shows that the probability of two users following back each other when they share commone nieghbors is much higher than usual.</a:t>
            </a:r>
          </a:p>
          <a:p>
            <a:pPr eaLnBrk="1" hangingPunct="1">
              <a:lnSpc>
                <a:spcPct val="80000"/>
              </a:lnSpc>
            </a:pPr>
            <a:r>
              <a:rPr lang="en-US" altLang="zh-CN" sz="800">
                <a:ea typeface="宋体" charset="-122"/>
              </a:rPr>
              <a:t>The right figure shows that, elite users have a much stronger tendency to follow each other : more precisely, the follow-back probability between elite users is 8 times higher than ordinary uers. The (alpha, beta) algorithm seems able to better distinguish elite users from ordinary users in our problem setting, because it also considers the community structure among elite users.</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On Twitter, besides the explicit network with following links, there are also some implcit network structure that can be induced from the textural information. When users A and B retweet or reply each other’s tweet, the likelihood of their following back each other is 3 times higher than chance. Another intesresting phenomenon is that, compared with replying someone’s tweet, retweeting (forwarding) her tweet seems to be more helpful (15% vs 9%)</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Now, we connect our work to a basic social theory, structural balance theory. We examine how the Twitter network satisfy the structural balance property. </a:t>
            </a:r>
          </a:p>
          <a:p>
            <a:pPr eaLnBrk="1" hangingPunct="1">
              <a:lnSpc>
                <a:spcPct val="80000"/>
              </a:lnSpc>
            </a:pPr>
            <a:endParaRPr lang="en-US" altLang="zh-CN" sz="800">
              <a:ea typeface="宋体" charset="-122"/>
            </a:endParaRPr>
          </a:p>
          <a:p>
            <a:pPr eaLnBrk="1" hangingPunct="1">
              <a:lnSpc>
                <a:spcPct val="80000"/>
              </a:lnSpc>
            </a:pPr>
            <a:r>
              <a:rPr lang="en-US" altLang="zh-CN" sz="800">
                <a:ea typeface="宋体" charset="-122"/>
              </a:rPr>
              <a:t>The network of two-way relationships on Twitter is balanced (88%), while the network of one-way relationships is not (only 29%).</a:t>
            </a:r>
          </a:p>
          <a:p>
            <a:pPr eaLnBrk="1" hangingPunct="1">
              <a:lnSpc>
                <a:spcPct val="80000"/>
              </a:lnSpc>
            </a:pPr>
            <a:endParaRPr lang="en-US" altLang="zh-CN" sz="800">
              <a:ea typeface="宋体"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00F4719-2E65-4D25-B92C-0B1F2425AC1F}" type="slidenum">
              <a:rPr lang="en-US" altLang="zh-CN">
                <a:ea typeface="宋体" charset="-122"/>
              </a:rPr>
              <a:pPr/>
              <a:t>88</a:t>
            </a:fld>
            <a:endParaRPr lang="en-US" altLang="zh-CN">
              <a:ea typeface="宋体" charset="-122"/>
            </a:endParaRPr>
          </a:p>
        </p:txBody>
      </p:sp>
      <p:sp>
        <p:nvSpPr>
          <p:cNvPr id="48131" name="Rectangle 2"/>
          <p:cNvSpPr>
            <a:spLocks noGrp="1" noRot="1" noChangeAspect="1" noChangeArrowheads="1" noTextEdit="1"/>
          </p:cNvSpPr>
          <p:nvPr>
            <p:ph type="sldImg"/>
          </p:nvPr>
        </p:nvSpPr>
        <p:spPr>
          <a:xfrm>
            <a:off x="948513" y="743809"/>
            <a:ext cx="4902170" cy="3723662"/>
          </a:xfrm>
          <a:ln/>
        </p:spPr>
      </p:sp>
      <p:sp>
        <p:nvSpPr>
          <p:cNvPr id="48132" name="Rectangle 3"/>
          <p:cNvSpPr>
            <a:spLocks noGrp="1" noChangeArrowheads="1"/>
          </p:cNvSpPr>
          <p:nvPr>
            <p:ph type="body" idx="1"/>
          </p:nvPr>
        </p:nvSpPr>
        <p:spPr>
          <a:noFill/>
          <a:ln/>
        </p:spPr>
        <p:txBody>
          <a:bodyPr/>
          <a:lstStyle/>
          <a:p>
            <a:pPr eaLnBrk="1" hangingPunct="1"/>
            <a:r>
              <a:rPr lang="en-US" altLang="zh-CN" smtClean="0">
                <a:ea typeface="宋体" charset="-122"/>
              </a:rPr>
              <a:t>The left figure shows the distribution of follow-backs in different time stamps. </a:t>
            </a:r>
          </a:p>
          <a:p>
            <a:pPr eaLnBrk="1" hangingPunct="1"/>
            <a:r>
              <a:rPr lang="en-US" altLang="zh-CN" smtClean="0">
                <a:ea typeface="宋体" charset="-122"/>
              </a:rPr>
              <a:t>60% of follow-backs are performed in the next time stamp, </a:t>
            </a:r>
          </a:p>
          <a:p>
            <a:pPr eaLnBrk="1" hangingPunct="1"/>
            <a:r>
              <a:rPr lang="en-US" altLang="zh-CN" smtClean="0">
                <a:ea typeface="宋体" charset="-122"/>
              </a:rPr>
              <a:t>37% of follow-backs would be still performed in the following 3 time stamps.</a:t>
            </a:r>
          </a:p>
          <a:p>
            <a:pPr eaLnBrk="1" hangingPunct="1"/>
            <a:endParaRPr lang="en-US" altLang="zh-CN" smtClean="0">
              <a:ea typeface="宋体" charset="-122"/>
            </a:endParaRPr>
          </a:p>
          <a:p>
            <a:pPr eaLnBrk="1" hangingPunct="1"/>
            <a:r>
              <a:rPr lang="en-US" altLang="zh-CN" smtClean="0">
                <a:ea typeface="宋体" charset="-122"/>
              </a:rPr>
              <a:t>The right figure lists the average prediction performance of TriFG in the two test cases with different settings of the time span. </a:t>
            </a:r>
          </a:p>
          <a:p>
            <a:pPr eaLnBrk="1" hangingPunct="1"/>
            <a:r>
              <a:rPr lang="en-US" altLang="zh-CN" smtClean="0">
                <a:ea typeface="宋体" charset="-122"/>
              </a:rPr>
              <a:t>It shows that, when setting the time span as two of less, the prediction performance of TriFG drops sharply.</a:t>
            </a:r>
          </a:p>
          <a:p>
            <a:pPr eaLnBrk="1" hangingPunct="1"/>
            <a:r>
              <a:rPr lang="en-US" altLang="zh-CN" smtClean="0">
                <a:ea typeface="宋体" charset="-122"/>
              </a:rPr>
              <a:t>The performance is acceptable, when setting it as three time stamps.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346" y="743809"/>
            <a:ext cx="5308024" cy="3723662"/>
          </a:xfrm>
        </p:spPr>
      </p:sp>
      <p:sp>
        <p:nvSpPr>
          <p:cNvPr id="3" name="Notes Placeholder 2"/>
          <p:cNvSpPr>
            <a:spLocks noGrp="1"/>
          </p:cNvSpPr>
          <p:nvPr>
            <p:ph type="body" idx="1"/>
          </p:nvPr>
        </p:nvSpPr>
        <p:spPr/>
        <p:txBody>
          <a:bodyPr/>
          <a:lstStyle/>
          <a:p>
            <a:r>
              <a:rPr lang="en-US" dirty="0" smtClean="0"/>
              <a:t>Obama has done just that. From social networking to his blog to his Fight the Smears campaign, Obama has made his Web 2.0 presence known. He has over 1.5 million friends on MySpace and Facebook, and he currently has over 28,000,000 followers on Twitter. This personal activity in social networks allows him to quickly get the word out across multiple platforms.</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91</a:t>
            </a:fld>
            <a:endParaRPr lang="en-US" altLang="zh-CN"/>
          </a:p>
        </p:txBody>
      </p:sp>
    </p:spTree>
    <p:extLst>
      <p:ext uri="{BB962C8B-B14F-4D97-AF65-F5344CB8AC3E}">
        <p14:creationId xmlns:p14="http://schemas.microsoft.com/office/powerpoint/2010/main" val="2026587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346" y="743809"/>
            <a:ext cx="5308024" cy="3723662"/>
          </a:xfrm>
        </p:spPr>
      </p:sp>
      <p:sp>
        <p:nvSpPr>
          <p:cNvPr id="3" name="Notes Placeholder 2"/>
          <p:cNvSpPr>
            <a:spLocks noGrp="1"/>
          </p:cNvSpPr>
          <p:nvPr>
            <p:ph type="body" idx="1"/>
          </p:nvPr>
        </p:nvSpPr>
        <p:spPr/>
        <p:txBody>
          <a:bodyPr/>
          <a:lstStyle/>
          <a:p>
            <a:r>
              <a:rPr lang="en-US" sz="2700" dirty="0"/>
              <a:t>For case 1, use real randomized experiment:</a:t>
            </a:r>
          </a:p>
          <a:p>
            <a:pPr lvl="1"/>
            <a:r>
              <a:rPr lang="en-US" sz="2300" dirty="0"/>
              <a:t>Users were </a:t>
            </a:r>
            <a:r>
              <a:rPr lang="en-US" sz="2300" dirty="0">
                <a:solidFill>
                  <a:srgbClr val="FF0000"/>
                </a:solidFill>
              </a:rPr>
              <a:t>randomly assigned </a:t>
            </a:r>
            <a:r>
              <a:rPr lang="en-US" sz="2300" dirty="0"/>
              <a:t>to a ‘social message’ group, an “informational message” group, or a ‘control group’.</a:t>
            </a:r>
          </a:p>
          <a:p>
            <a:pPr lvl="1"/>
            <a:r>
              <a:rPr lang="en-US" sz="2300" dirty="0"/>
              <a:t>Compare the proportion of users to estimate the causal effect of seeing the faces of voters.</a:t>
            </a:r>
          </a:p>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93</a:t>
            </a:fld>
            <a:endParaRPr lang="en-US" altLang="zh-CN"/>
          </a:p>
        </p:txBody>
      </p:sp>
    </p:spTree>
    <p:extLst>
      <p:ext uri="{BB962C8B-B14F-4D97-AF65-F5344CB8AC3E}">
        <p14:creationId xmlns:p14="http://schemas.microsoft.com/office/powerpoint/2010/main" val="2986438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4D4D7DF-780D-451F-9FB2-D69B10C3EEF0}" type="slidenum">
              <a:rPr lang="en-US" altLang="zh-CN"/>
              <a:pPr/>
              <a:t>95</a:t>
            </a:fld>
            <a:endParaRPr lang="en-US" altLang="zh-CN"/>
          </a:p>
        </p:txBody>
      </p:sp>
      <p:sp>
        <p:nvSpPr>
          <p:cNvPr id="39939" name="Rectangle 2"/>
          <p:cNvSpPr>
            <a:spLocks noGrp="1" noRot="1" noChangeAspect="1" noChangeArrowheads="1" noTextEdit="1"/>
          </p:cNvSpPr>
          <p:nvPr>
            <p:ph type="sldImg"/>
          </p:nvPr>
        </p:nvSpPr>
        <p:spPr>
          <a:xfrm>
            <a:off x="744826" y="743809"/>
            <a:ext cx="5308024" cy="3723662"/>
          </a:xfrm>
          <a:ln/>
        </p:spPr>
      </p:sp>
      <p:sp>
        <p:nvSpPr>
          <p:cNvPr id="39940" name="Rectangle 3"/>
          <p:cNvSpPr>
            <a:spLocks noGrp="1" noChangeArrowheads="1"/>
          </p:cNvSpPr>
          <p:nvPr>
            <p:ph type="body" idx="1"/>
          </p:nvPr>
        </p:nvSpPr>
        <p:spPr>
          <a:noFill/>
          <a:ln/>
        </p:spPr>
        <p:txBody>
          <a:bodyPr/>
          <a:lstStyle/>
          <a:p>
            <a:pPr eaLnBrk="1" hangingPunct="1"/>
            <a:endParaRPr lang="zh-CN"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r>
              <a:rPr lang="zh-CN" altLang="en-US" dirty="0" smtClean="0"/>
              <a:t>目标函数</a:t>
            </a:r>
            <a:r>
              <a:rPr lang="en-US" altLang="zh-CN" dirty="0" smtClean="0"/>
              <a:t>P</a:t>
            </a:r>
            <a:r>
              <a:rPr lang="zh-CN" altLang="en-US" dirty="0" smtClean="0"/>
              <a:t>描述了隐变量</a:t>
            </a:r>
            <a:r>
              <a:rPr lang="en-US" altLang="zh-CN" dirty="0" err="1" smtClean="0"/>
              <a:t>y_i</a:t>
            </a:r>
            <a:r>
              <a:rPr lang="zh-CN" altLang="en-US" dirty="0" smtClean="0"/>
              <a:t>取任意一组值时的联合概率分布</a:t>
            </a:r>
            <a:endParaRPr lang="zh-CN" altLang="en-US" dirty="0"/>
          </a:p>
        </p:txBody>
      </p:sp>
      <p:sp>
        <p:nvSpPr>
          <p:cNvPr id="4" name="灯片编号占位符 3"/>
          <p:cNvSpPr>
            <a:spLocks noGrp="1"/>
          </p:cNvSpPr>
          <p:nvPr>
            <p:ph type="sldNum" sz="quarter" idx="10"/>
          </p:nvPr>
        </p:nvSpPr>
        <p:spPr/>
        <p:txBody>
          <a:bodyPr/>
          <a:lstStyle/>
          <a:p>
            <a:pPr>
              <a:defRPr/>
            </a:pPr>
            <a:fld id="{823C223E-CCB7-4870-8182-220EE686AE89}" type="slidenum">
              <a:rPr lang="en-US" altLang="zh-CN" smtClean="0"/>
              <a:pPr>
                <a:defRPr/>
              </a:pPr>
              <a:t>98</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6DA4BED-D051-4330-B872-850F9BB32C70}" type="slidenum">
              <a:rPr lang="en-US" altLang="zh-CN" smtClean="0">
                <a:ea typeface="宋体" charset="-122"/>
              </a:rPr>
              <a:pPr/>
              <a:t>99</a:t>
            </a:fld>
            <a:endParaRPr lang="en-US" altLang="zh-CN" smtClean="0">
              <a:ea typeface="宋体" charset="-122"/>
            </a:endParaRPr>
          </a:p>
        </p:txBody>
      </p:sp>
      <p:sp>
        <p:nvSpPr>
          <p:cNvPr id="37891" name="Rectangle 2"/>
          <p:cNvSpPr>
            <a:spLocks noGrp="1" noRot="1" noChangeAspect="1" noChangeArrowheads="1" noTextEdit="1"/>
          </p:cNvSpPr>
          <p:nvPr>
            <p:ph type="sldImg"/>
          </p:nvPr>
        </p:nvSpPr>
        <p:spPr>
          <a:xfrm>
            <a:off x="746346" y="743809"/>
            <a:ext cx="5308024" cy="3723662"/>
          </a:xfrm>
          <a:ln/>
        </p:spPr>
      </p:sp>
      <p:sp>
        <p:nvSpPr>
          <p:cNvPr id="37892" name="Rectangle 3"/>
          <p:cNvSpPr>
            <a:spLocks noGrp="1" noChangeArrowheads="1"/>
          </p:cNvSpPr>
          <p:nvPr>
            <p:ph type="body" idx="1"/>
          </p:nvPr>
        </p:nvSpPr>
        <p:spPr>
          <a:noFill/>
          <a:ln/>
        </p:spPr>
        <p:txBody>
          <a:bodyPr/>
          <a:lstStyle/>
          <a:p>
            <a:pPr eaLnBrk="1" hangingPunct="1"/>
            <a:endParaRPr lang="en-US" altLang="zh-CN" dirty="0" smtClean="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11</a:t>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8673345-073C-4978-9F8E-9D3210D98227}" type="slidenum">
              <a:rPr lang="en-US" altLang="zh-CN" smtClean="0">
                <a:ea typeface="宋体" charset="-122"/>
              </a:rPr>
              <a:pPr/>
              <a:t>100</a:t>
            </a:fld>
            <a:endParaRPr lang="en-US" altLang="zh-CN" smtClean="0">
              <a:ea typeface="宋体" charset="-122"/>
            </a:endParaRPr>
          </a:p>
        </p:txBody>
      </p:sp>
      <p:sp>
        <p:nvSpPr>
          <p:cNvPr id="38915" name="Rectangle 2"/>
          <p:cNvSpPr>
            <a:spLocks noGrp="1" noRot="1" noChangeAspect="1" noChangeArrowheads="1" noTextEdit="1"/>
          </p:cNvSpPr>
          <p:nvPr>
            <p:ph type="sldImg"/>
          </p:nvPr>
        </p:nvSpPr>
        <p:spPr>
          <a:xfrm>
            <a:off x="746346" y="743809"/>
            <a:ext cx="5308024" cy="3723662"/>
          </a:xfrm>
          <a:ln/>
        </p:spPr>
      </p:sp>
      <p:sp>
        <p:nvSpPr>
          <p:cNvPr id="38916" name="Rectangle 3"/>
          <p:cNvSpPr>
            <a:spLocks noGrp="1" noChangeArrowheads="1"/>
          </p:cNvSpPr>
          <p:nvPr>
            <p:ph type="body" idx="1"/>
          </p:nvPr>
        </p:nvSpPr>
        <p:spPr>
          <a:noFill/>
          <a:ln/>
        </p:spPr>
        <p:txBody>
          <a:bodyPr/>
          <a:lstStyle/>
          <a:p>
            <a:pPr eaLnBrk="1" hangingPunct="1"/>
            <a:endParaRPr lang="zh-CN" altLang="en-US" dirty="0" smtClean="0">
              <a:ea typeface="宋体"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101</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2E4576B-7E5B-45D6-96CB-461B09BAD6EF}" type="slidenum">
              <a:rPr lang="en-US" altLang="zh-CN" smtClean="0">
                <a:ea typeface="宋体" charset="-122"/>
              </a:rPr>
              <a:pPr/>
              <a:t>103</a:t>
            </a:fld>
            <a:endParaRPr lang="en-US" altLang="zh-CN" smtClean="0">
              <a:ea typeface="宋体" charset="-122"/>
            </a:endParaRPr>
          </a:p>
        </p:txBody>
      </p:sp>
      <p:sp>
        <p:nvSpPr>
          <p:cNvPr id="39939" name="Rectangle 2"/>
          <p:cNvSpPr>
            <a:spLocks noGrp="1" noRot="1" noChangeAspect="1" noChangeArrowheads="1" noTextEdit="1"/>
          </p:cNvSpPr>
          <p:nvPr>
            <p:ph type="sldImg"/>
          </p:nvPr>
        </p:nvSpPr>
        <p:spPr>
          <a:xfrm>
            <a:off x="746346" y="743809"/>
            <a:ext cx="5308024" cy="3723662"/>
          </a:xfrm>
          <a:ln/>
        </p:spPr>
      </p:sp>
      <p:sp>
        <p:nvSpPr>
          <p:cNvPr id="39940" name="Rectangle 3"/>
          <p:cNvSpPr>
            <a:spLocks noGrp="1" noChangeArrowheads="1"/>
          </p:cNvSpPr>
          <p:nvPr>
            <p:ph type="body" idx="1"/>
          </p:nvPr>
        </p:nvSpPr>
        <p:spPr>
          <a:noFill/>
          <a:ln/>
        </p:spPr>
        <p:txBody>
          <a:bodyPr/>
          <a:lstStyle/>
          <a:p>
            <a:pPr eaLnBrk="1" hangingPunct="1"/>
            <a:endParaRPr lang="zh-CN" altLang="en-US" smtClean="0">
              <a:ea typeface="宋体"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23C223E-CCB7-4870-8182-220EE686AE89}" type="slidenum">
              <a:rPr lang="en-US" altLang="zh-CN" smtClean="0"/>
              <a:pPr>
                <a:defRPr/>
              </a:pPr>
              <a:t>104</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346" y="743809"/>
            <a:ext cx="5308024" cy="3723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3C223E-CCB7-4870-8182-220EE686AE89}" type="slidenum">
              <a:rPr lang="en-US" altLang="zh-CN" smtClean="0"/>
              <a:pPr>
                <a:defRPr/>
              </a:pPr>
              <a:t>108</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a:xfrm>
            <a:off x="712788" y="744538"/>
            <a:ext cx="5375275" cy="3722687"/>
          </a:xfrm>
          <a:ln/>
        </p:spPr>
      </p:sp>
      <p:sp>
        <p:nvSpPr>
          <p:cNvPr id="68610"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Influence is usually reflected in changes in social action patterns (user behavior) in the social network. Recent work [31, 68] has studied the problem of learning the influence degree from historical user actions, while some other work [58, 64] investigates how social actions evolve in the context of the network, and how such actions are affected by social influence factors.</a:t>
            </a:r>
          </a:p>
          <a:p>
            <a:endParaRPr lang="en-US" altLang="zh-CN" smtClean="0">
              <a:latin typeface="Times New Roman" pitchFamily="18" charset="0"/>
              <a:cs typeface="Times New Roman" pitchFamily="18" charset="0"/>
            </a:endParaRPr>
          </a:p>
          <a:p>
            <a:r>
              <a:rPr lang="en-US" altLang="zh-CN" smtClean="0">
                <a:latin typeface="Times New Roman" pitchFamily="18" charset="0"/>
                <a:cs typeface="Times New Roman" pitchFamily="18" charset="0"/>
              </a:rPr>
              <a:t>Before introducing these methods, we will first define the time-varying attribute augmented networks with user actions:</a:t>
            </a:r>
          </a:p>
          <a:p>
            <a:endParaRPr lang="en-US" altLang="zh-CN" smtClean="0">
              <a:latin typeface="Times New Roman" pitchFamily="18" charset="0"/>
              <a:cs typeface="Times New Roman" pitchFamily="18" charset="0"/>
            </a:endParaRPr>
          </a:p>
          <a:p>
            <a:r>
              <a:rPr kumimoji="1" lang="en-US" altLang="zh-CN">
                <a:latin typeface="Times New Roman" pitchFamily="18" charset="0"/>
                <a:cs typeface="Times New Roman" pitchFamily="18" charset="0"/>
              </a:rPr>
              <a:t>An action y performed by user vi at time t can be represented as a triple (y, vi, t)</a:t>
            </a:r>
            <a:endParaRPr lang="zh-CN" altLang="en-US" smtClean="0">
              <a:latin typeface="Times New Roman" pitchFamily="18" charset="0"/>
              <a:cs typeface="Times New Roman" pitchFamily="18" charset="0"/>
            </a:endParaRPr>
          </a:p>
        </p:txBody>
      </p:sp>
      <p:sp>
        <p:nvSpPr>
          <p:cNvPr id="68611" name="灯片编号占位符 3"/>
          <p:cNvSpPr>
            <a:spLocks noGrp="1"/>
          </p:cNvSpPr>
          <p:nvPr>
            <p:ph type="sldNum" sz="quarter" idx="5"/>
          </p:nvPr>
        </p:nvSpPr>
        <p:spPr>
          <a:noFill/>
        </p:spPr>
        <p:txBody>
          <a:bodyPr/>
          <a:lstStyle/>
          <a:p>
            <a:fld id="{9042BB90-D430-4EEF-BF17-D6AD486FC664}" type="slidenum">
              <a:rPr lang="en-US" altLang="zh-CN"/>
              <a:pPr/>
              <a:t>110</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TextEdit="1"/>
          </p:cNvSpPr>
          <p:nvPr>
            <p:ph type="sldImg"/>
          </p:nvPr>
        </p:nvSpPr>
        <p:spPr>
          <a:xfrm>
            <a:off x="746346" y="743809"/>
            <a:ext cx="5308024" cy="3723662"/>
          </a:xfrm>
          <a:ln/>
        </p:spPr>
      </p:sp>
      <p:sp>
        <p:nvSpPr>
          <p:cNvPr id="66562" name="备注占位符 2"/>
          <p:cNvSpPr>
            <a:spLocks noGrp="1"/>
          </p:cNvSpPr>
          <p:nvPr>
            <p:ph type="body" idx="1"/>
          </p:nvPr>
        </p:nvSpPr>
        <p:spPr>
          <a:noFill/>
          <a:ln/>
        </p:spPr>
        <p:txBody>
          <a:bodyPr/>
          <a:lstStyle/>
          <a:p>
            <a:r>
              <a:rPr lang="en-US" altLang="zh-CN" smtClean="0">
                <a:latin typeface="Times New Roman" pitchFamily="18" charset="0"/>
                <a:cs typeface="Times New Roman" pitchFamily="18" charset="0"/>
              </a:rPr>
              <a:t>To predict users’ actions, we need to consider complex factors. What information we have, we have a dynamic social network, and also attributes of his own. Intuitively, what factors we need to consider? First, the influence from his friends, second, he will keep the same action or attitude as himself, we call it dependence. Third, correlation between neighbours. Finally, personal interests.</a:t>
            </a:r>
          </a:p>
        </p:txBody>
      </p:sp>
      <p:sp>
        <p:nvSpPr>
          <p:cNvPr id="66563" name="灯片编号占位符 3"/>
          <p:cNvSpPr>
            <a:spLocks noGrp="1"/>
          </p:cNvSpPr>
          <p:nvPr>
            <p:ph type="sldNum" sz="quarter" idx="5"/>
          </p:nvPr>
        </p:nvSpPr>
        <p:spPr>
          <a:noFill/>
        </p:spPr>
        <p:txBody>
          <a:bodyPr/>
          <a:lstStyle/>
          <a:p>
            <a:fld id="{088A287E-B37D-4E74-991E-B99E7F7FE787}" type="slidenum">
              <a:rPr lang="en-US" altLang="zh-CN"/>
              <a:pPr/>
              <a:t>111</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model we propose is as the graph shows. This graph shows a three-stage social network. We first add a continuous latent state for each user’s action state. And the factors are all defined according to the latent state. First we user action bias factor to consider the noise in users’ actions. And the influence factor denotes the influence from the past. Finally correlation factor defines the correlation between users and also personal interests. For the action bias factor, we have two option to choose for binary actions: </a:t>
            </a:r>
            <a:r>
              <a:rPr lang="en-US" altLang="zh-CN" baseline="0" dirty="0" err="1" smtClean="0"/>
              <a:t>bernoulli</a:t>
            </a:r>
            <a:r>
              <a:rPr lang="en-US" altLang="zh-CN" baseline="0" dirty="0" smtClean="0"/>
              <a:t> and Gaussian. Gaussian can be extended to continuous actions. So we choose Gaussian in our model for potential extension.</a:t>
            </a:r>
            <a:endParaRPr lang="en-US" altLang="zh-CN"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112</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a:xfrm>
            <a:off x="746346" y="743809"/>
            <a:ext cx="5308024" cy="3723662"/>
          </a:xfrm>
          <a:ln/>
        </p:spPr>
      </p:sp>
      <p:sp>
        <p:nvSpPr>
          <p:cNvPr id="78850" name="备注占位符 2"/>
          <p:cNvSpPr>
            <a:spLocks noGrp="1"/>
          </p:cNvSpPr>
          <p:nvPr>
            <p:ph type="body" idx="1"/>
          </p:nvPr>
        </p:nvSpPr>
        <p:spPr>
          <a:noFill/>
          <a:ln/>
        </p:spPr>
        <p:txBody>
          <a:bodyPr/>
          <a:lstStyle/>
          <a:p>
            <a:r>
              <a:rPr kumimoji="1" lang="en-US" altLang="zh-CN">
                <a:latin typeface="Times New Roman" pitchFamily="18" charset="0"/>
                <a:cs typeface="Times New Roman" pitchFamily="18" charset="0"/>
              </a:rPr>
              <a:t>The correlation factor can be naturally modeled in a Markov random field.</a:t>
            </a:r>
            <a:endParaRPr lang="zh-CN" altLang="en-US" smtClean="0">
              <a:latin typeface="Times New Roman" pitchFamily="18" charset="0"/>
              <a:cs typeface="Times New Roman" pitchFamily="18" charset="0"/>
            </a:endParaRPr>
          </a:p>
        </p:txBody>
      </p:sp>
      <p:sp>
        <p:nvSpPr>
          <p:cNvPr id="78851" name="灯片编号占位符 3"/>
          <p:cNvSpPr>
            <a:spLocks noGrp="1"/>
          </p:cNvSpPr>
          <p:nvPr>
            <p:ph type="sldNum" sz="quarter" idx="5"/>
          </p:nvPr>
        </p:nvSpPr>
        <p:spPr>
          <a:noFill/>
        </p:spPr>
        <p:txBody>
          <a:bodyPr/>
          <a:lstStyle/>
          <a:p>
            <a:fld id="{0F90C9CC-B3B3-4841-B600-6726CC69F1D5}" type="slidenum">
              <a:rPr lang="en-US" altLang="zh-CN"/>
              <a:pPr/>
              <a:t>113</a:t>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r>
              <a:rPr lang="en-US" altLang="zh-CN" dirty="0" smtClean="0"/>
              <a:t>We employ</a:t>
            </a:r>
            <a:r>
              <a:rPr lang="en-US" altLang="zh-CN" baseline="0" dirty="0" smtClean="0"/>
              <a:t> an EM-style algorithm to train the model. This is the algorithm. Due to the time limit, if you are interested in the algorithm, we can discuss offline.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114</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4826" y="743809"/>
            <a:ext cx="5308024" cy="3723662"/>
          </a:xfrm>
        </p:spPr>
      </p:sp>
      <p:sp>
        <p:nvSpPr>
          <p:cNvPr id="3" name="备注占位符 2"/>
          <p:cNvSpPr>
            <a:spLocks noGrp="1"/>
          </p:cNvSpPr>
          <p:nvPr>
            <p:ph type="body" idx="1"/>
          </p:nvPr>
        </p:nvSpPr>
        <p:spPr/>
        <p:txBody>
          <a:bodyPr>
            <a:normAutofit/>
          </a:bodyPr>
          <a:lstStyle/>
          <a:p>
            <a:r>
              <a:rPr lang="en-US" altLang="zh-CN" dirty="0" smtClean="0"/>
              <a:t>Next</a:t>
            </a:r>
            <a:r>
              <a:rPr lang="en-US" altLang="zh-CN" baseline="0" dirty="0" smtClean="0"/>
              <a:t> I will introduce our approach. First, we need to give a formal definition of this problem. The input is a set of nodes, edges, attributes and emotions on the time flow. Here V is the set of nodes, or the users, E is the set of edges-the relations between the users, X is the set of attributes and Y is the set of emotions. The task is given the nodes, edges, attributes of the current time and all data of the previous time, predict users emotions</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14</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normAutofit/>
          </a:bodyPr>
          <a:lstStyle/>
          <a:p>
            <a:r>
              <a:rPr lang="en-US" altLang="zh-CN" dirty="0" smtClean="0"/>
              <a:t>Finally,</a:t>
            </a:r>
            <a:r>
              <a:rPr lang="en-US" altLang="zh-CN" baseline="0" dirty="0" smtClean="0"/>
              <a:t> I will introduce the experiments. This is the data sets we used in the experiment, and the actions is the same as previously introduced. The baseline methods we use includes SVM, which uses the personal features combined with his </a:t>
            </a:r>
            <a:r>
              <a:rPr lang="en-US" altLang="zh-CN" baseline="0" dirty="0" err="1" smtClean="0"/>
              <a:t>neighbours</a:t>
            </a:r>
            <a:r>
              <a:rPr lang="en-US" altLang="zh-CN" baseline="0" dirty="0" smtClean="0"/>
              <a:t>, while </a:t>
            </a:r>
            <a:r>
              <a:rPr lang="en-US" altLang="zh-CN" baseline="0" dirty="0" err="1" smtClean="0"/>
              <a:t>wvRN</a:t>
            </a:r>
            <a:r>
              <a:rPr lang="en-US" altLang="zh-CN" baseline="0" dirty="0" smtClean="0"/>
              <a:t> is an algorithm proposed in 2003, which makes user of the graph information. The evaluation measure includes precision, recall and F1-measure.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116</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lstStyle/>
          <a:p>
            <a:r>
              <a:rPr lang="en-US" altLang="zh-CN" dirty="0" smtClean="0"/>
              <a:t>Here, we can get 13 different triads, among which 6 has two links and the other 7 have</a:t>
            </a:r>
            <a:r>
              <a:rPr lang="en-US" altLang="zh-CN" baseline="0" dirty="0" smtClean="0"/>
              <a:t> 3 links. In 2004, milo said in his science paper that these 13 different triads in different networks,  like in transportation network, biology network, world web wide network, bacteria network, and in different networks, every triads performs distinguished different. Here let’s look deeper in the 13 triads. </a:t>
            </a:r>
            <a:endParaRPr lang="zh-CN" altLang="en-US" dirty="0"/>
          </a:p>
        </p:txBody>
      </p:sp>
      <p:sp>
        <p:nvSpPr>
          <p:cNvPr id="4" name="灯片编号占位符 3"/>
          <p:cNvSpPr>
            <a:spLocks noGrp="1"/>
          </p:cNvSpPr>
          <p:nvPr>
            <p:ph type="sldNum" sz="quarter" idx="10"/>
          </p:nvPr>
        </p:nvSpPr>
        <p:spPr/>
        <p:txBody>
          <a:bodyPr/>
          <a:lstStyle/>
          <a:p>
            <a:fld id="{EE66AB80-0A60-44B2-9BED-17E179A299F1}" type="slidenum">
              <a:rPr lang="zh-CN" altLang="en-US" smtClean="0"/>
              <a:t>121</a:t>
            </a:fld>
            <a:endParaRPr lang="zh-CN" altLang="en-US"/>
          </a:p>
        </p:txBody>
      </p:sp>
    </p:spTree>
    <p:extLst>
      <p:ext uri="{BB962C8B-B14F-4D97-AF65-F5344CB8AC3E}">
        <p14:creationId xmlns:p14="http://schemas.microsoft.com/office/powerpoint/2010/main" val="4226690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did our empirical analysis on the </a:t>
            </a:r>
            <a:r>
              <a:rPr lang="en-US" altLang="zh-CN" dirty="0" err="1" smtClean="0"/>
              <a:t>weibo</a:t>
            </a:r>
            <a:r>
              <a:rPr lang="en-US" altLang="zh-CN" baseline="0" dirty="0" smtClean="0"/>
              <a:t> data, </a:t>
            </a:r>
            <a:r>
              <a:rPr lang="en-US" altLang="zh-CN" baseline="0" dirty="0" err="1" smtClean="0"/>
              <a:t>weibo</a:t>
            </a:r>
            <a:r>
              <a:rPr lang="en-US" altLang="zh-CN" baseline="0" dirty="0" smtClean="0"/>
              <a:t> is </a:t>
            </a:r>
            <a:r>
              <a:rPr lang="en-US" altLang="zh-CN" baseline="0" dirty="0" err="1" smtClean="0"/>
              <a:t>chinese</a:t>
            </a:r>
            <a:r>
              <a:rPr lang="en-US" altLang="zh-CN" baseline="0" dirty="0" smtClean="0"/>
              <a:t> twitter. our data is form August 29</a:t>
            </a:r>
            <a:r>
              <a:rPr lang="en-US" altLang="zh-CN" baseline="30000" dirty="0" smtClean="0"/>
              <a:t>th</a:t>
            </a:r>
            <a:r>
              <a:rPr lang="en-US" altLang="zh-CN" baseline="0" dirty="0" smtClean="0"/>
              <a:t> to September 29</a:t>
            </a:r>
            <a:r>
              <a:rPr lang="en-US" altLang="zh-CN" baseline="30000" dirty="0" smtClean="0"/>
              <a:t>th</a:t>
            </a:r>
            <a:r>
              <a:rPr lang="en-US" altLang="zh-CN" baseline="0" dirty="0" smtClean="0"/>
              <a:t> in 2012, which covers more than 700 thousand users and 400 million following relationships. Average, every user have around 200 degrees, everyday, there are averagely 360 thousand new relationships formed, and about 44 thousand new closed triads formed.</a:t>
            </a:r>
            <a:endParaRPr lang="zh-CN" altLang="en-US" dirty="0"/>
          </a:p>
        </p:txBody>
      </p:sp>
      <p:sp>
        <p:nvSpPr>
          <p:cNvPr id="4" name="Slide Number Placeholder 3"/>
          <p:cNvSpPr>
            <a:spLocks noGrp="1"/>
          </p:cNvSpPr>
          <p:nvPr>
            <p:ph type="sldNum" sz="quarter" idx="10"/>
          </p:nvPr>
        </p:nvSpPr>
        <p:spPr/>
        <p:txBody>
          <a:bodyPr/>
          <a:lstStyle/>
          <a:p>
            <a:fld id="{90A59B7C-7B78-4DEE-9A94-3ACE44666F99}" type="slidenum">
              <a:rPr lang="en-US" smtClean="0"/>
              <a:t>123</a:t>
            </a:fld>
            <a:endParaRPr lang="en-US"/>
          </a:p>
        </p:txBody>
      </p:sp>
    </p:spTree>
    <p:extLst>
      <p:ext uri="{BB962C8B-B14F-4D97-AF65-F5344CB8AC3E}">
        <p14:creationId xmlns:p14="http://schemas.microsoft.com/office/powerpoint/2010/main" val="34825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1200" y="744538"/>
            <a:ext cx="5375275" cy="3722687"/>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125</a:t>
            </a:fld>
            <a:endParaRPr lang="en-US" altLang="zh-CN"/>
          </a:p>
        </p:txBody>
      </p:sp>
    </p:spTree>
    <p:extLst>
      <p:ext uri="{BB962C8B-B14F-4D97-AF65-F5344CB8AC3E}">
        <p14:creationId xmlns:p14="http://schemas.microsoft.com/office/powerpoint/2010/main" val="379243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Then, when we want</a:t>
            </a:r>
            <a:r>
              <a:rPr lang="en-US" altLang="zh-CN" baseline="0" dirty="0" smtClean="0"/>
              <a:t> to consider the social status of users. Here we use PageRank algorithm to rank the  top 1 percent of users as opinion leaders. We can see that opinion leader are more likely to form triadic closure than ordinary users. But if the connecting user is opinion leader, it is the worst case to form triadic closure, which corresponds the case that triad no3.</a:t>
            </a:r>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90A59B7C-7B78-4DEE-9A94-3ACE44666F99}" type="slidenum">
              <a:rPr lang="en-US" smtClean="0"/>
              <a:t>126</a:t>
            </a:fld>
            <a:endParaRPr lang="en-US"/>
          </a:p>
        </p:txBody>
      </p:sp>
    </p:spTree>
    <p:extLst>
      <p:ext uri="{BB962C8B-B14F-4D97-AF65-F5344CB8AC3E}">
        <p14:creationId xmlns:p14="http://schemas.microsoft.com/office/powerpoint/2010/main" val="1791165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48513" y="743809"/>
            <a:ext cx="4902170" cy="3723662"/>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129</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034" y="743809"/>
            <a:ext cx="4900649" cy="3723662"/>
          </a:xfrm>
        </p:spPr>
      </p:sp>
      <p:sp>
        <p:nvSpPr>
          <p:cNvPr id="3" name="Notes Placeholder 2"/>
          <p:cNvSpPr>
            <a:spLocks noGrp="1"/>
          </p:cNvSpPr>
          <p:nvPr>
            <p:ph type="body" idx="1"/>
          </p:nvPr>
        </p:nvSpPr>
        <p:spPr/>
        <p:txBody>
          <a:bodyPr/>
          <a:lstStyle/>
          <a:p>
            <a:r>
              <a:rPr lang="en-US" dirty="0" smtClean="0"/>
              <a:t>The</a:t>
            </a:r>
            <a:r>
              <a:rPr lang="en-US" baseline="0" dirty="0" smtClean="0"/>
              <a:t> challenge is that we cannot do a real randomized treatment trial.</a:t>
            </a:r>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134</a:t>
            </a:fld>
            <a:endParaRPr lang="en-US" altLang="zh-CN"/>
          </a:p>
        </p:txBody>
      </p:sp>
    </p:spTree>
    <p:extLst>
      <p:ext uri="{BB962C8B-B14F-4D97-AF65-F5344CB8AC3E}">
        <p14:creationId xmlns:p14="http://schemas.microsoft.com/office/powerpoint/2010/main" val="2343295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1200" y="744538"/>
            <a:ext cx="5376863" cy="3722687"/>
          </a:xfrm>
        </p:spPr>
      </p:sp>
      <p:sp>
        <p:nvSpPr>
          <p:cNvPr id="3" name="备注占位符 2"/>
          <p:cNvSpPr>
            <a:spLocks noGrp="1"/>
          </p:cNvSpPr>
          <p:nvPr>
            <p:ph type="body" idx="1"/>
          </p:nvPr>
        </p:nvSpPr>
        <p:spPr/>
        <p:txBody>
          <a:bodyPr>
            <a:normAutofit/>
          </a:bodyPr>
          <a:lstStyle/>
          <a:p>
            <a:r>
              <a:rPr kumimoji="1" lang="en-US" altLang="zh-CN" smtClean="0"/>
              <a:t>Following influence propagates through the edge between two nodes.</a:t>
            </a:r>
            <a:endParaRPr lang="zh-CN" altLang="en-US"/>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138</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TextEdit="1"/>
          </p:cNvSpPr>
          <p:nvPr>
            <p:ph type="sldImg"/>
          </p:nvPr>
        </p:nvSpPr>
        <p:spPr>
          <a:ln/>
        </p:spPr>
      </p:sp>
      <p:sp>
        <p:nvSpPr>
          <p:cNvPr id="54274" name="备注占位符 2"/>
          <p:cNvSpPr>
            <a:spLocks noGrp="1"/>
          </p:cNvSpPr>
          <p:nvPr>
            <p:ph type="body" idx="1"/>
          </p:nvPr>
        </p:nvSpPr>
        <p:spPr>
          <a:noFill/>
          <a:ln/>
        </p:spPr>
        <p:txBody>
          <a:bodyPr/>
          <a:lstStyle/>
          <a:p>
            <a:pPr eaLnBrk="1" hangingPunct="1"/>
            <a:r>
              <a:rPr lang="en-US"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smtClean="0"/>
              <a:t>慢</a:t>
            </a:r>
            <a:r>
              <a:rPr lang="en-US" smtClean="0"/>
              <a:t>] Your enemies of yesterday may become your friends tomorrow.</a:t>
            </a:r>
          </a:p>
          <a:p>
            <a:pPr eaLnBrk="1" hangingPunct="1"/>
            <a:r>
              <a:rPr lang="en-US" smtClean="0"/>
              <a:t>[Click] So the fact is, our online social network is still black and white.</a:t>
            </a:r>
          </a:p>
          <a:p>
            <a:pPr eaLnBrk="1" hangingPunct="1"/>
            <a:endParaRPr lang="en-US" smtClean="0"/>
          </a:p>
        </p:txBody>
      </p:sp>
      <p:sp>
        <p:nvSpPr>
          <p:cNvPr id="54275"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A9E47CB7-62C7-4DF4-A790-52C6742DED3D}" type="slidenum">
              <a:rPr lang="en-US" altLang="zh-CN" sz="1200"/>
              <a:pPr algn="r"/>
              <a:t>149</a:t>
            </a:fld>
            <a:endParaRPr lang="en-US" altLang="zh-CN"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a:ln/>
        </p:spPr>
      </p:sp>
      <p:sp>
        <p:nvSpPr>
          <p:cNvPr id="56322" name="备注占位符 2"/>
          <p:cNvSpPr>
            <a:spLocks noGrp="1"/>
          </p:cNvSpPr>
          <p:nvPr>
            <p:ph type="body" idx="1"/>
          </p:nvPr>
        </p:nvSpPr>
        <p:spPr>
          <a:noFill/>
          <a:ln/>
        </p:spPr>
        <p:txBody>
          <a:bodyPr/>
          <a:lstStyle/>
          <a:p>
            <a:pPr eaLnBrk="1" hangingPunct="1"/>
            <a:r>
              <a:rPr lang="en-US" dirty="0"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dirty="0" smtClean="0"/>
              <a:t>慢</a:t>
            </a:r>
            <a:r>
              <a:rPr lang="en-US" dirty="0" smtClean="0"/>
              <a:t>] Your enemies of yesterday may become your friends tomorrow.</a:t>
            </a:r>
          </a:p>
          <a:p>
            <a:pPr eaLnBrk="1" hangingPunct="1"/>
            <a:r>
              <a:rPr lang="en-US" dirty="0" smtClean="0"/>
              <a:t>[Click] So the fact is, our online social network is still black and white.</a:t>
            </a:r>
          </a:p>
          <a:p>
            <a:pPr eaLnBrk="1" hangingPunct="1"/>
            <a:endParaRPr lang="en-US" dirty="0" smtClean="0"/>
          </a:p>
        </p:txBody>
      </p:sp>
      <p:sp>
        <p:nvSpPr>
          <p:cNvPr id="56323"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453DB409-FA2F-4B15-8541-52EAD98177D6}" type="slidenum">
              <a:rPr lang="en-US" altLang="zh-CN" sz="1200"/>
              <a:pPr algn="r"/>
              <a:t>150</a:t>
            </a:fld>
            <a:endParaRPr lang="en-US" altLang="zh-CN"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4826" y="743809"/>
            <a:ext cx="5308024" cy="3723662"/>
          </a:xfrm>
        </p:spPr>
      </p:sp>
      <p:sp>
        <p:nvSpPr>
          <p:cNvPr id="3" name="备注占位符 2"/>
          <p:cNvSpPr>
            <a:spLocks noGrp="1"/>
          </p:cNvSpPr>
          <p:nvPr>
            <p:ph type="body" idx="1"/>
          </p:nvPr>
        </p:nvSpPr>
        <p:spPr/>
        <p:txBody>
          <a:bodyPr>
            <a:normAutofit/>
          </a:bodyPr>
          <a:lstStyle/>
          <a:p>
            <a:r>
              <a:rPr lang="en-US" altLang="zh-CN" dirty="0" smtClean="0"/>
              <a:t>We propose a dynamic</a:t>
            </a:r>
            <a:r>
              <a:rPr lang="en-US" altLang="zh-CN" baseline="0" dirty="0" smtClean="0"/>
              <a:t> continuous factor graph model to leverage the three aspects. The first factor function f is attribute factor function. It’s a binary function. If at time t, the attribute is x and the emotion is y, then f(x, y) is 1, otherwise it’s 0.</a:t>
            </a:r>
          </a:p>
          <a:p>
            <a:endParaRPr lang="en-US" altLang="zh-CN" baseline="0" dirty="0" smtClean="0"/>
          </a:p>
          <a:p>
            <a:r>
              <a:rPr lang="en-US" altLang="zh-CN" baseline="0" dirty="0" smtClean="0"/>
              <a:t>The second one g is social correlation factor function. To measure the </a:t>
            </a:r>
            <a:r>
              <a:rPr lang="en-US" altLang="zh-CN" dirty="0">
                <a:latin typeface="+mn-lt"/>
                <a:ea typeface="+mn-ea"/>
              </a:rPr>
              <a:t>user-independent time-decay factor, w</a:t>
            </a:r>
            <a:r>
              <a:rPr lang="en-US" altLang="zh-CN" baseline="0" dirty="0" smtClean="0"/>
              <a:t>e use an exponential function: t minus t’ on e</a:t>
            </a:r>
            <a:r>
              <a:rPr lang="en-US" altLang="zh-CN" dirty="0">
                <a:latin typeface="+mn-lt"/>
                <a:ea typeface="+mn-ea"/>
              </a:rPr>
              <a:t>, and the parameter can be absorbed together as beta. The final function is as shown on the slides. Similarly, we have the temporal factor function h. It’s format is like this</a:t>
            </a:r>
          </a:p>
          <a:p>
            <a:endParaRPr lang="en-US" altLang="zh-CN" dirty="0">
              <a:latin typeface="+mn-lt"/>
              <a:ea typeface="+mn-ea"/>
            </a:endParaRPr>
          </a:p>
          <a:p>
            <a:r>
              <a:rPr lang="en-US" altLang="zh-CN" dirty="0">
                <a:latin typeface="+mn-lt"/>
                <a:ea typeface="+mn-ea"/>
              </a:rPr>
              <a:t>One of the challenges of the work is that time is continuous rather discrete time slice</a:t>
            </a:r>
            <a:endParaRPr lang="en-US" altLang="zh-CN" dirty="0" smtClean="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15</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noTextEdit="1"/>
          </p:cNvSpPr>
          <p:nvPr>
            <p:ph type="sldImg"/>
          </p:nvPr>
        </p:nvSpPr>
        <p:spPr>
          <a:ln/>
        </p:spPr>
      </p:sp>
      <p:sp>
        <p:nvSpPr>
          <p:cNvPr id="58370" name="备注占位符 2"/>
          <p:cNvSpPr>
            <a:spLocks noGrp="1"/>
          </p:cNvSpPr>
          <p:nvPr>
            <p:ph type="body" idx="1"/>
          </p:nvPr>
        </p:nvSpPr>
        <p:spPr>
          <a:noFill/>
          <a:ln/>
        </p:spPr>
        <p:txBody>
          <a:bodyPr/>
          <a:lstStyle/>
          <a:p>
            <a:pPr eaLnBrk="1" hangingPunct="1"/>
            <a:r>
              <a:rPr lang="en-US"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smtClean="0"/>
              <a:t>慢</a:t>
            </a:r>
            <a:r>
              <a:rPr lang="en-US" smtClean="0"/>
              <a:t>] Your enemies of yesterday may become your friends tomorrow.</a:t>
            </a:r>
          </a:p>
          <a:p>
            <a:pPr eaLnBrk="1" hangingPunct="1"/>
            <a:r>
              <a:rPr lang="en-US" smtClean="0"/>
              <a:t>[Click] So the fact is, our online social network is still black and white.</a:t>
            </a:r>
          </a:p>
          <a:p>
            <a:pPr eaLnBrk="1" hangingPunct="1"/>
            <a:endParaRPr lang="en-US" smtClean="0"/>
          </a:p>
        </p:txBody>
      </p:sp>
      <p:sp>
        <p:nvSpPr>
          <p:cNvPr id="58371"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6CE800B1-F097-4F53-A3F2-18BB2D9EEA5C}" type="slidenum">
              <a:rPr lang="en-US" altLang="zh-CN" sz="1200"/>
              <a:pPr algn="r"/>
              <a:t>151</a:t>
            </a:fld>
            <a:endParaRPr lang="en-US" altLang="zh-CN"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157</a:t>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158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87BB21-9074-41DF-B222-19B3C74AB354}" type="slidenum">
              <a:rPr lang="en-US" smtClean="0"/>
              <a:pPr/>
              <a:t>159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4826" y="743809"/>
            <a:ext cx="5308024" cy="3723662"/>
          </a:xfrm>
        </p:spPr>
      </p:sp>
      <p:sp>
        <p:nvSpPr>
          <p:cNvPr id="3" name="备注占位符 2"/>
          <p:cNvSpPr>
            <a:spLocks noGrp="1"/>
          </p:cNvSpPr>
          <p:nvPr>
            <p:ph type="body" idx="1"/>
          </p:nvPr>
        </p:nvSpPr>
        <p:spPr/>
        <p:txBody>
          <a:bodyPr>
            <a:normAutofit/>
          </a:bodyPr>
          <a:lstStyle/>
          <a:p>
            <a:r>
              <a:rPr lang="en-US" altLang="zh-CN" dirty="0" smtClean="0"/>
              <a:t>After we define all the factor functions, we have to learn the parameters.</a:t>
            </a:r>
            <a:r>
              <a:rPr lang="en-US" altLang="zh-CN" baseline="0" dirty="0" smtClean="0"/>
              <a:t> The learning task is to maximize the likelihood which is computed as shown. Z is the normalization and we have to learn parameters alpha, beta and lambda. The goal is to maximize this log-likelihood objective function. </a:t>
            </a:r>
            <a:r>
              <a:rPr lang="en-US" altLang="zh-CN" dirty="0">
                <a:latin typeface="+mn-lt"/>
                <a:ea typeface="+mn-ea"/>
              </a:rPr>
              <a:t>The intrinsic difficulty of such learning task is to calculate the normalization factor Z. Some methods are Junction Tree and Belief Propagation.</a:t>
            </a:r>
          </a:p>
          <a:p>
            <a:endParaRPr lang="en-US" altLang="zh-CN" dirty="0">
              <a:latin typeface="+mn-lt"/>
              <a:ea typeface="+mn-ea"/>
            </a:endParaRPr>
          </a:p>
          <a:p>
            <a:r>
              <a:rPr lang="en-US" altLang="zh-CN" dirty="0">
                <a:latin typeface="+mn-lt"/>
                <a:ea typeface="+mn-ea"/>
              </a:rPr>
              <a:t>We use a sampling based Metropolis-Hastings (MH) algorithm which is a kind of Markov-chain Monte Carlo algorithm. The advantage of the MH algorithm is that it can derive a global gradient update for each parameter and it doesn’t need an expensive cost to compute Z</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16</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TextEdit="1"/>
          </p:cNvSpPr>
          <p:nvPr>
            <p:ph type="sldImg"/>
          </p:nvPr>
        </p:nvSpPr>
        <p:spPr>
          <a:ln/>
        </p:spPr>
      </p:sp>
      <p:sp>
        <p:nvSpPr>
          <p:cNvPr id="60418" name="备注占位符 2"/>
          <p:cNvSpPr>
            <a:spLocks noGrp="1"/>
          </p:cNvSpPr>
          <p:nvPr>
            <p:ph type="body" idx="1"/>
          </p:nvPr>
        </p:nvSpPr>
        <p:spPr>
          <a:noFill/>
          <a:ln/>
        </p:spPr>
        <p:txBody>
          <a:bodyPr/>
          <a:lstStyle/>
          <a:p>
            <a:pPr eaLnBrk="1" hangingPunct="1"/>
            <a:r>
              <a:rPr lang="en-US"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smtClean="0"/>
              <a:t>慢</a:t>
            </a:r>
            <a:r>
              <a:rPr lang="en-US" smtClean="0"/>
              <a:t>] Your enemies of yesterday may become your friends tomorrow.</a:t>
            </a:r>
          </a:p>
          <a:p>
            <a:pPr eaLnBrk="1" hangingPunct="1"/>
            <a:r>
              <a:rPr lang="en-US" smtClean="0"/>
              <a:t>[Click] So the fact is, our online social network is still black and white.</a:t>
            </a:r>
          </a:p>
          <a:p>
            <a:pPr eaLnBrk="1" hangingPunct="1"/>
            <a:endParaRPr lang="en-US" smtClean="0"/>
          </a:p>
        </p:txBody>
      </p:sp>
      <p:sp>
        <p:nvSpPr>
          <p:cNvPr id="60419"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80FAD499-3EE8-42C0-B4EC-EE660B1C7E37}" type="slidenum">
              <a:rPr lang="en-US" altLang="zh-CN" sz="1200"/>
              <a:pPr algn="r"/>
              <a:t>166</a:t>
            </a:fld>
            <a:endParaRPr lang="en-US" altLang="zh-CN"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Before talking about the challenges of the work, let’s have</a:t>
            </a:r>
            <a:r>
              <a:rPr lang="en-US" altLang="zh-CN" baseline="0" dirty="0" smtClean="0"/>
              <a:t> a c</a:t>
            </a:r>
            <a:r>
              <a:rPr lang="en-US" altLang="zh-CN" dirty="0" smtClean="0"/>
              <a:t>oncrete example : DBLP.</a:t>
            </a:r>
          </a:p>
          <a:p>
            <a:endParaRPr lang="en-US" altLang="zh-CN" dirty="0" smtClean="0"/>
          </a:p>
          <a:p>
            <a:r>
              <a:rPr lang="en-US" altLang="zh-CN" dirty="0" smtClean="0"/>
              <a:t>The</a:t>
            </a:r>
            <a:r>
              <a:rPr lang="en-US" altLang="zh-CN" baseline="0" dirty="0" smtClean="0"/>
              <a:t> picture shows a coauthor network, vertices are experts in DM and DB.</a:t>
            </a:r>
          </a:p>
          <a:p>
            <a:endParaRPr lang="en-US" altLang="zh-CN" baseline="0" dirty="0" smtClean="0"/>
          </a:p>
          <a:p>
            <a:r>
              <a:rPr lang="en-US" altLang="zh-CN" baseline="0" dirty="0" smtClean="0"/>
              <a:t>There are super users very activity in both communities. And they’re believed to act as structural hole spanners in the network.</a:t>
            </a:r>
          </a:p>
          <a:p>
            <a:r>
              <a:rPr lang="en-US" altLang="zh-CN" baseline="0" dirty="0" smtClean="0"/>
              <a:t>In fact, there are 82 common program committee members of top conference in both DM and DB. </a:t>
            </a:r>
            <a:endParaRPr lang="en-US" altLang="zh-CN" dirty="0"/>
          </a:p>
          <a:p>
            <a:r>
              <a:rPr lang="en-US" altLang="zh-CN" dirty="0"/>
              <a:t>These authors could apply ideas and techniques from one area to the other, and benefit from the position.</a:t>
            </a:r>
            <a:endParaRPr lang="en-US" altLang="zh-CN" baseline="0" dirty="0" smtClean="0"/>
          </a:p>
          <a:p>
            <a:endParaRPr lang="en-US" altLang="zh-CN" baseline="0" dirty="0" smtClean="0"/>
          </a:p>
          <a:p>
            <a:r>
              <a:rPr lang="en-US" altLang="zh-CN" dirty="0" smtClean="0"/>
              <a:t>There are two challenge</a:t>
            </a:r>
            <a:r>
              <a:rPr lang="en-US" altLang="zh-CN" baseline="0" dirty="0" smtClean="0"/>
              <a:t>s of the problem. </a:t>
            </a:r>
            <a:endParaRPr lang="en-US" altLang="zh-CN" dirty="0" smtClean="0"/>
          </a:p>
          <a:p>
            <a:endParaRPr lang="en-US" altLang="zh-CN" dirty="0" smtClean="0"/>
          </a:p>
          <a:p>
            <a:r>
              <a:rPr lang="en-US" altLang="zh-CN" dirty="0" smtClean="0"/>
              <a:t>The first</a:t>
            </a:r>
            <a:r>
              <a:rPr lang="en-US" altLang="zh-CN" baseline="0" dirty="0" smtClean="0"/>
              <a:t> c</a:t>
            </a:r>
            <a:r>
              <a:rPr lang="en-US" altLang="zh-CN" dirty="0" smtClean="0"/>
              <a:t>hallenge is the correlation </a:t>
            </a:r>
            <a:r>
              <a:rPr lang="en-US" altLang="zh-CN" baseline="0" dirty="0" smtClean="0"/>
              <a:t>between SHS and OL. (You may wonder why not use </a:t>
            </a:r>
            <a:r>
              <a:rPr lang="en-US" altLang="zh-CN" baseline="0" dirty="0" err="1" smtClean="0"/>
              <a:t>betweenness</a:t>
            </a:r>
            <a:r>
              <a:rPr lang="en-US" altLang="zh-CN" baseline="0" dirty="0" smtClean="0"/>
              <a:t> as the measurement for SHS. </a:t>
            </a:r>
            <a:r>
              <a:rPr lang="en-US" altLang="zh-CN" baseline="0" dirty="0" err="1" smtClean="0"/>
              <a:t>Betweenness</a:t>
            </a:r>
            <a:r>
              <a:rPr lang="en-US" altLang="zh-CN" baseline="0" dirty="0" smtClean="0"/>
              <a:t> of one node is the number of shortest path it lies on. The reason is that : real social networks are densely connected, the results via </a:t>
            </a:r>
            <a:r>
              <a:rPr lang="en-US" altLang="zh-CN" baseline="0" dirty="0" err="1" smtClean="0"/>
              <a:t>betweenness</a:t>
            </a:r>
            <a:r>
              <a:rPr lang="en-US" altLang="zh-CN" baseline="0" dirty="0" smtClean="0"/>
              <a:t> are more likely to be OLs instead of SHS. )</a:t>
            </a:r>
          </a:p>
          <a:p>
            <a:r>
              <a:rPr lang="en-US" altLang="zh-CN" baseline="0" dirty="0" smtClean="0"/>
              <a:t>We agree that most SHS are OLs, but what’s the main difference between them?</a:t>
            </a:r>
          </a:p>
          <a:p>
            <a:endParaRPr lang="en-US" altLang="zh-CN" baseline="0" dirty="0" smtClean="0"/>
          </a:p>
          <a:p>
            <a:r>
              <a:rPr lang="en-US" altLang="zh-CN" baseline="0" dirty="0" smtClean="0"/>
              <a:t>We believe SHS have a richer information, The second challenge is that, but who control the information diffusion?</a:t>
            </a:r>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170</a:t>
            </a:fld>
            <a:endParaRPr lang="zh-CN" altLang="en-US"/>
          </a:p>
        </p:txBody>
      </p:sp>
    </p:spTree>
    <p:extLst>
      <p:ext uri="{BB962C8B-B14F-4D97-AF65-F5344CB8AC3E}">
        <p14:creationId xmlns:p14="http://schemas.microsoft.com/office/powerpoint/2010/main" val="698465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b="0" dirty="0" smtClean="0"/>
              <a:t>The input of</a:t>
            </a:r>
            <a:r>
              <a:rPr lang="en-US" altLang="zh-CN" b="0" baseline="0" dirty="0" smtClean="0"/>
              <a:t> the problem is a social network, a graph G. And associate with communities information.</a:t>
            </a:r>
          </a:p>
          <a:p>
            <a:pPr lvl="1"/>
            <a:r>
              <a:rPr lang="en-US" altLang="zh-CN" b="0" baseline="0" dirty="0" smtClean="0"/>
              <a:t>So the community is the input of the our problem.</a:t>
            </a:r>
          </a:p>
          <a:p>
            <a:pPr lvl="1"/>
            <a:endParaRPr lang="en-US" altLang="zh-CN" b="0" dirty="0" smtClean="0"/>
          </a:p>
          <a:p>
            <a:pPr lvl="1"/>
            <a:r>
              <a:rPr lang="en-US" altLang="zh-CN" b="0" dirty="0" smtClean="0"/>
              <a:t>What we want to</a:t>
            </a:r>
            <a:r>
              <a:rPr lang="en-US" altLang="zh-CN" b="0" baseline="0" dirty="0" smtClean="0"/>
              <a:t> do is to maximize the following function.</a:t>
            </a:r>
          </a:p>
          <a:p>
            <a:pPr lvl="1"/>
            <a:endParaRPr lang="en-US" altLang="zh-CN" b="0" baseline="0" dirty="0" smtClean="0"/>
          </a:p>
          <a:p>
            <a:pPr lvl="1"/>
            <a:r>
              <a:rPr lang="en-US" altLang="zh-CN" b="0" baseline="0" dirty="0" smtClean="0"/>
              <a:t>Here Q, is the utility function, to measure how a subset of vertices span structural holes.</a:t>
            </a:r>
            <a:endParaRPr lang="en-US" altLang="zh-CN" b="0" dirty="0" smtClean="0"/>
          </a:p>
          <a:p>
            <a:pPr lvl="1"/>
            <a:r>
              <a:rPr lang="en-US" altLang="zh-CN" b="0" dirty="0" smtClean="0"/>
              <a:t>Q is a General definition, can be instantiate</a:t>
            </a:r>
            <a:r>
              <a:rPr lang="en-US" altLang="zh-CN" b="0" baseline="0" dirty="0" smtClean="0"/>
              <a:t> in many ways, like:</a:t>
            </a:r>
            <a:r>
              <a:rPr lang="en-US" altLang="zh-CN" b="0" dirty="0" smtClean="0"/>
              <a:t> </a:t>
            </a:r>
          </a:p>
          <a:p>
            <a:pPr lvl="2"/>
            <a:r>
              <a:rPr lang="en-US" altLang="zh-CN" sz="1600" dirty="0"/>
              <a:t>Number of path between communities.</a:t>
            </a:r>
          </a:p>
          <a:p>
            <a:pPr lvl="2"/>
            <a:r>
              <a:rPr lang="en-US" altLang="zh-CN" sz="1600" dirty="0"/>
              <a:t>Number of edges between key members among communities</a:t>
            </a:r>
            <a:endParaRPr lang="en-US" altLang="zh-CN" dirty="0"/>
          </a:p>
          <a:p>
            <a:pPr lvl="2"/>
            <a:endParaRPr lang="en-US" altLang="zh-CN" sz="1600" dirty="0"/>
          </a:p>
          <a:p>
            <a:pPr lvl="2"/>
            <a:r>
              <a:rPr lang="en-US" altLang="zh-CN" sz="1600" dirty="0"/>
              <a:t>And the VSH is exactly the top-k structural hole spanners we want to compete.</a:t>
            </a:r>
            <a:endParaRPr lang="en-US" altLang="zh-CN"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171</a:t>
            </a:fld>
            <a:endParaRPr lang="zh-CN" altLang="en-US"/>
          </a:p>
        </p:txBody>
      </p:sp>
    </p:spTree>
    <p:extLst>
      <p:ext uri="{BB962C8B-B14F-4D97-AF65-F5344CB8AC3E}">
        <p14:creationId xmlns:p14="http://schemas.microsoft.com/office/powerpoint/2010/main" val="30774056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b="0" dirty="0" smtClean="0"/>
              <a:t>The input of</a:t>
            </a:r>
            <a:r>
              <a:rPr lang="en-US" altLang="zh-CN" b="0" baseline="0" dirty="0" smtClean="0"/>
              <a:t> the problem is a social network, a graph G. And associate with communities information.</a:t>
            </a:r>
          </a:p>
          <a:p>
            <a:pPr lvl="1"/>
            <a:r>
              <a:rPr lang="en-US" altLang="zh-CN" b="0" baseline="0" dirty="0" smtClean="0"/>
              <a:t>So the community is the input of the our problem.</a:t>
            </a:r>
          </a:p>
          <a:p>
            <a:pPr lvl="1"/>
            <a:endParaRPr lang="en-US" altLang="zh-CN" b="0" dirty="0" smtClean="0"/>
          </a:p>
          <a:p>
            <a:pPr lvl="1"/>
            <a:r>
              <a:rPr lang="en-US" altLang="zh-CN" b="0" dirty="0" smtClean="0"/>
              <a:t>What we want to</a:t>
            </a:r>
            <a:r>
              <a:rPr lang="en-US" altLang="zh-CN" b="0" baseline="0" dirty="0" smtClean="0"/>
              <a:t> do is to maximize the following function.</a:t>
            </a:r>
          </a:p>
          <a:p>
            <a:pPr lvl="1"/>
            <a:endParaRPr lang="en-US" altLang="zh-CN" b="0" baseline="0" dirty="0" smtClean="0"/>
          </a:p>
          <a:p>
            <a:pPr lvl="1"/>
            <a:r>
              <a:rPr lang="en-US" altLang="zh-CN" b="0" baseline="0" dirty="0" smtClean="0"/>
              <a:t>Here Q, is the utility function, to measure how a subset of vertices span structural holes.</a:t>
            </a:r>
            <a:endParaRPr lang="en-US" altLang="zh-CN" b="0" dirty="0" smtClean="0"/>
          </a:p>
          <a:p>
            <a:pPr lvl="1"/>
            <a:r>
              <a:rPr lang="en-US" altLang="zh-CN" b="0" dirty="0" smtClean="0"/>
              <a:t>Q is a General definition, can be instantiate</a:t>
            </a:r>
            <a:r>
              <a:rPr lang="en-US" altLang="zh-CN" b="0" baseline="0" dirty="0" smtClean="0"/>
              <a:t> in many ways, like:</a:t>
            </a:r>
            <a:r>
              <a:rPr lang="en-US" altLang="zh-CN" b="0" dirty="0" smtClean="0"/>
              <a:t> </a:t>
            </a:r>
          </a:p>
          <a:p>
            <a:pPr lvl="2"/>
            <a:r>
              <a:rPr lang="en-US" altLang="zh-CN" sz="1600" dirty="0"/>
              <a:t>Number of path between communities.</a:t>
            </a:r>
          </a:p>
          <a:p>
            <a:pPr lvl="2"/>
            <a:r>
              <a:rPr lang="en-US" altLang="zh-CN" sz="1600" dirty="0"/>
              <a:t>Number of edges between key members among communities</a:t>
            </a:r>
            <a:endParaRPr lang="en-US" altLang="zh-CN" dirty="0"/>
          </a:p>
          <a:p>
            <a:pPr lvl="2"/>
            <a:endParaRPr lang="en-US" altLang="zh-CN" sz="1600" dirty="0"/>
          </a:p>
          <a:p>
            <a:pPr lvl="2"/>
            <a:r>
              <a:rPr lang="en-US" altLang="zh-CN" sz="1600" dirty="0"/>
              <a:t>And the VSH is exactly the top-k structural hole spanners we want to compete.</a:t>
            </a:r>
            <a:endParaRPr lang="en-US" altLang="zh-CN"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172</a:t>
            </a:fld>
            <a:endParaRPr lang="zh-CN" altLang="en-US"/>
          </a:p>
        </p:txBody>
      </p:sp>
    </p:spTree>
    <p:extLst>
      <p:ext uri="{BB962C8B-B14F-4D97-AF65-F5344CB8AC3E}">
        <p14:creationId xmlns:p14="http://schemas.microsoft.com/office/powerpoint/2010/main" val="307740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4826" y="743809"/>
            <a:ext cx="5308024" cy="3723662"/>
          </a:xfrm>
        </p:spPr>
      </p:sp>
      <p:sp>
        <p:nvSpPr>
          <p:cNvPr id="3" name="备注占位符 2"/>
          <p:cNvSpPr>
            <a:spLocks noGrp="1"/>
          </p:cNvSpPr>
          <p:nvPr>
            <p:ph type="body" idx="1"/>
          </p:nvPr>
        </p:nvSpPr>
        <p:spPr/>
        <p:txBody>
          <a:bodyPr>
            <a:normAutofit/>
          </a:bodyPr>
          <a:lstStyle/>
          <a:p>
            <a:r>
              <a:rPr lang="en-US" altLang="zh-CN" dirty="0" smtClean="0"/>
              <a:t>Finally,</a:t>
            </a:r>
            <a:r>
              <a:rPr lang="en-US" altLang="zh-CN" baseline="0" dirty="0" smtClean="0"/>
              <a:t> I will introduce the experiments. This is the data sets we used in the experiment, and the actions is the same as previously introduced. The baseline methods we use includes SVM, which uses the personal features combined with his </a:t>
            </a:r>
            <a:r>
              <a:rPr lang="en-US" altLang="zh-CN" baseline="0" dirty="0" err="1" smtClean="0"/>
              <a:t>neighbours</a:t>
            </a:r>
            <a:r>
              <a:rPr lang="en-US" altLang="zh-CN" baseline="0" dirty="0" smtClean="0"/>
              <a:t>, while </a:t>
            </a:r>
            <a:r>
              <a:rPr lang="en-US" altLang="zh-CN" baseline="0" dirty="0" err="1" smtClean="0"/>
              <a:t>wvRN</a:t>
            </a:r>
            <a:r>
              <a:rPr lang="en-US" altLang="zh-CN" baseline="0" dirty="0" smtClean="0"/>
              <a:t> is an algorithm proposed in 2003, which makes user of the graph information. The evaluation measure includes precision, recall and F1-measure.</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18</a:t>
            </a:fld>
            <a:endParaRPr lang="en-US" altLang="zh-C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our work, we consider three different networks.</a:t>
            </a:r>
          </a:p>
          <a:p>
            <a:r>
              <a:rPr lang="en-US" altLang="zh-CN" baseline="0" dirty="0" smtClean="0"/>
              <a:t>Coauthor is a network of authors, people are linked by </a:t>
            </a:r>
            <a:r>
              <a:rPr lang="en-US" altLang="zh-CN" baseline="0" dirty="0" err="1" smtClean="0"/>
              <a:t>coauthorships</a:t>
            </a:r>
            <a:r>
              <a:rPr lang="en-US" altLang="zh-CN" baseline="0" dirty="0" smtClean="0"/>
              <a:t>.</a:t>
            </a:r>
          </a:p>
          <a:p>
            <a:r>
              <a:rPr lang="en-US" altLang="zh-CN" baseline="0" dirty="0" smtClean="0"/>
              <a:t>On twitter, we used following links among the users.</a:t>
            </a:r>
          </a:p>
          <a:p>
            <a:r>
              <a:rPr lang="en-US" altLang="zh-CN" baseline="0" dirty="0" smtClean="0"/>
              <a:t>Inventor is a network of patents, we study the co-inventing relationship.</a:t>
            </a:r>
          </a:p>
          <a:p>
            <a:endParaRPr lang="en-US" altLang="zh-CN" baseline="0" dirty="0" smtClean="0"/>
          </a:p>
          <a:p>
            <a:r>
              <a:rPr lang="en-US" altLang="zh-CN" baseline="0" dirty="0" smtClean="0"/>
              <a:t>All these networks consists of millions of nodes and edges.</a:t>
            </a:r>
          </a:p>
          <a:p>
            <a:endParaRPr lang="en-US" altLang="zh-CN" baseline="0" dirty="0" smtClean="0"/>
          </a:p>
          <a:p>
            <a:r>
              <a:rPr lang="en-US" altLang="zh-CN" baseline="0" dirty="0" smtClean="0"/>
              <a:t>In addition, we also have papers, tweets and patents information of the networks, and we will use them to track the information diffusion process.</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173</a:t>
            </a:fld>
            <a:endParaRPr lang="zh-CN" altLang="en-US"/>
          </a:p>
        </p:txBody>
      </p:sp>
    </p:spTree>
    <p:extLst>
      <p:ext uri="{BB962C8B-B14F-4D97-AF65-F5344CB8AC3E}">
        <p14:creationId xmlns:p14="http://schemas.microsoft.com/office/powerpoint/2010/main" val="21171838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a:p>
            <a:r>
              <a:rPr lang="en-US" altLang="zh-CN" baseline="0" dirty="0" smtClean="0"/>
              <a:t>The first one is, (difference between )</a:t>
            </a:r>
          </a:p>
          <a:p>
            <a:r>
              <a:rPr lang="en-US" altLang="zh-CN" baseline="0" dirty="0" smtClean="0"/>
              <a:t>The second one is, (information spread )</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174</a:t>
            </a:fld>
            <a:endParaRPr lang="zh-CN" altLang="en-US"/>
          </a:p>
        </p:txBody>
      </p:sp>
    </p:spTree>
    <p:extLst>
      <p:ext uri="{BB962C8B-B14F-4D97-AF65-F5344CB8AC3E}">
        <p14:creationId xmlns:p14="http://schemas.microsoft.com/office/powerpoint/2010/main" val="19121068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 Observation (2) case</a:t>
            </a: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mbria" charset="0"/>
                <a:ea typeface="ＭＳ Ｐゴシック" charset="0"/>
                <a:cs typeface="ＭＳ Ｐゴシック" charset="0"/>
              </a:defRPr>
            </a:lvl1pPr>
            <a:lvl2pPr marL="745332" indent="-286666" eaLnBrk="0" hangingPunct="0">
              <a:defRPr sz="2400">
                <a:solidFill>
                  <a:schemeClr val="tx1"/>
                </a:solidFill>
                <a:latin typeface="Cambria" charset="0"/>
                <a:ea typeface="ＭＳ Ｐゴシック" charset="0"/>
              </a:defRPr>
            </a:lvl2pPr>
            <a:lvl3pPr marL="1146665" indent="-229333" eaLnBrk="0" hangingPunct="0">
              <a:defRPr sz="2400">
                <a:solidFill>
                  <a:schemeClr val="tx1"/>
                </a:solidFill>
                <a:latin typeface="Cambria" charset="0"/>
                <a:ea typeface="ＭＳ Ｐゴシック" charset="0"/>
              </a:defRPr>
            </a:lvl3pPr>
            <a:lvl4pPr marL="1605331" indent="-229333" eaLnBrk="0" hangingPunct="0">
              <a:defRPr sz="2400">
                <a:solidFill>
                  <a:schemeClr val="tx1"/>
                </a:solidFill>
                <a:latin typeface="Cambria" charset="0"/>
                <a:ea typeface="ＭＳ Ｐゴシック" charset="0"/>
              </a:defRPr>
            </a:lvl4pPr>
            <a:lvl5pPr marL="2063997" indent="-229333" eaLnBrk="0" hangingPunct="0">
              <a:defRPr sz="2400">
                <a:solidFill>
                  <a:schemeClr val="tx1"/>
                </a:solidFill>
                <a:latin typeface="Cambria" charset="0"/>
                <a:ea typeface="ＭＳ Ｐゴシック" charset="0"/>
              </a:defRPr>
            </a:lvl5pPr>
            <a:lvl6pPr marL="2522664" indent="-229333" eaLnBrk="0" fontAlgn="base" hangingPunct="0">
              <a:spcBef>
                <a:spcPct val="0"/>
              </a:spcBef>
              <a:spcAft>
                <a:spcPct val="0"/>
              </a:spcAft>
              <a:defRPr sz="2400">
                <a:solidFill>
                  <a:schemeClr val="tx1"/>
                </a:solidFill>
                <a:latin typeface="Cambria" charset="0"/>
                <a:ea typeface="ＭＳ Ｐゴシック" charset="0"/>
              </a:defRPr>
            </a:lvl6pPr>
            <a:lvl7pPr marL="2981329" indent="-229333" eaLnBrk="0" fontAlgn="base" hangingPunct="0">
              <a:spcBef>
                <a:spcPct val="0"/>
              </a:spcBef>
              <a:spcAft>
                <a:spcPct val="0"/>
              </a:spcAft>
              <a:defRPr sz="2400">
                <a:solidFill>
                  <a:schemeClr val="tx1"/>
                </a:solidFill>
                <a:latin typeface="Cambria" charset="0"/>
                <a:ea typeface="ＭＳ Ｐゴシック" charset="0"/>
              </a:defRPr>
            </a:lvl7pPr>
            <a:lvl8pPr marL="3439995" indent="-229333" eaLnBrk="0" fontAlgn="base" hangingPunct="0">
              <a:spcBef>
                <a:spcPct val="0"/>
              </a:spcBef>
              <a:spcAft>
                <a:spcPct val="0"/>
              </a:spcAft>
              <a:defRPr sz="2400">
                <a:solidFill>
                  <a:schemeClr val="tx1"/>
                </a:solidFill>
                <a:latin typeface="Cambria" charset="0"/>
                <a:ea typeface="ＭＳ Ｐゴシック" charset="0"/>
              </a:defRPr>
            </a:lvl8pPr>
            <a:lvl9pPr marL="3898661" indent="-229333"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fld id="{FEACB136-E1D0-7D42-94AB-97216750DC16}" type="slidenum">
              <a:rPr lang="en-US" altLang="zh-CN" sz="1200">
                <a:latin typeface="Calibri" charset="0"/>
                <a:cs typeface="宋体" charset="0"/>
              </a:rPr>
              <a:pPr eaLnBrk="1" hangingPunct="1"/>
              <a:t>175</a:t>
            </a:fld>
            <a:endParaRPr lang="en-US" altLang="zh-CN" sz="1200">
              <a:latin typeface="Calibri" charset="0"/>
              <a:cs typeface="宋体"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we perform another analysis of information diffusion in the Twitter and Coauthor networks.</a:t>
            </a:r>
          </a:p>
          <a:p>
            <a:endParaRPr lang="en-US" altLang="zh-CN" baseline="0" dirty="0" smtClean="0"/>
          </a:p>
          <a:p>
            <a:r>
              <a:rPr lang="en-US" altLang="zh-CN" baseline="0" dirty="0" smtClean="0"/>
              <a:t>In twitter, we estimate the probability of OL and SHS appearing on a tweet forward path.</a:t>
            </a:r>
          </a:p>
          <a:p>
            <a:r>
              <a:rPr lang="en-US" altLang="zh-CN" baseline="0" dirty="0" smtClean="0"/>
              <a:t>The result shows an interesting phenomena, OL dominate in inner domain information spread, which is 5 times higher than SHS, but on the other hand, SHS almost 3 times the cross domain information flows.</a:t>
            </a:r>
          </a:p>
          <a:p>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176</a:t>
            </a:fld>
            <a:endParaRPr lang="zh-CN" altLang="en-US"/>
          </a:p>
        </p:txBody>
      </p:sp>
    </p:spTree>
    <p:extLst>
      <p:ext uri="{BB962C8B-B14F-4D97-AF65-F5344CB8AC3E}">
        <p14:creationId xmlns:p14="http://schemas.microsoft.com/office/powerpoint/2010/main" val="16138277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In coauthor, we consider the citation as a type of information diffusion.</a:t>
            </a:r>
          </a:p>
          <a:p>
            <a:endParaRPr lang="en-US" altLang="zh-CN" baseline="0" dirty="0" smtClean="0"/>
          </a:p>
          <a:p>
            <a:r>
              <a:rPr lang="en-US" altLang="zh-CN" baseline="0" dirty="0" smtClean="0"/>
              <a:t>SHS almost double OL the number of cross domain and outer domain citation.</a:t>
            </a:r>
          </a:p>
          <a:p>
            <a:r>
              <a:rPr lang="en-US" altLang="zh-CN" baseline="0" dirty="0" smtClean="0"/>
              <a:t>Cross domain citation is only aimed for cites from other computer science areas.</a:t>
            </a:r>
          </a:p>
          <a:p>
            <a:pPr defTabSz="917332" eaLnBrk="1" fontAlgn="auto" hangingPunct="1">
              <a:spcBef>
                <a:spcPts val="0"/>
              </a:spcBef>
              <a:spcAft>
                <a:spcPts val="0"/>
              </a:spcAft>
              <a:defRPr/>
            </a:pPr>
            <a:r>
              <a:rPr lang="en-US" altLang="zh-CN" baseline="0" dirty="0" smtClean="0"/>
              <a:t>Outer domain citation is only aimed for cites from non-CS areas, other areas like math and biology.</a:t>
            </a:r>
          </a:p>
          <a:p>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177</a:t>
            </a:fld>
            <a:endParaRPr lang="zh-CN" altLang="en-US"/>
          </a:p>
        </p:txBody>
      </p:sp>
    </p:spTree>
    <p:extLst>
      <p:ext uri="{BB962C8B-B14F-4D97-AF65-F5344CB8AC3E}">
        <p14:creationId xmlns:p14="http://schemas.microsoft.com/office/powerpoint/2010/main" val="1613827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a:t>
            </a:r>
            <a:r>
              <a:rPr lang="en-US" altLang="zh-CN" dirty="0" err="1" smtClean="0"/>
              <a:t>summize</a:t>
            </a:r>
            <a:r>
              <a:rPr lang="en-US" altLang="zh-CN" dirty="0" smtClean="0"/>
              <a:t> the </a:t>
            </a:r>
            <a:r>
              <a:rPr lang="en-US" altLang="zh-CN" dirty="0" err="1" smtClean="0"/>
              <a:t>obersavation</a:t>
            </a:r>
            <a:r>
              <a:rPr lang="en-US" altLang="zh-CN" baseline="0" dirty="0" smtClean="0"/>
              <a:t>, we have 2 intuitions,</a:t>
            </a:r>
          </a:p>
          <a:p>
            <a:r>
              <a:rPr lang="en-US" altLang="zh-CN" baseline="0" dirty="0" smtClean="0"/>
              <a:t>1) …</a:t>
            </a:r>
          </a:p>
          <a:p>
            <a:r>
              <a:rPr lang="en-US" altLang="zh-CN" baseline="0" dirty="0" smtClean="0"/>
              <a:t>2) …</a:t>
            </a:r>
          </a:p>
          <a:p>
            <a:r>
              <a:rPr lang="en-US" altLang="zh-CN" baseline="0" dirty="0" smtClean="0"/>
              <a:t>Based on these two intuitions, we design two models.</a:t>
            </a:r>
          </a:p>
          <a:p>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178</a:t>
            </a:fld>
            <a:endParaRPr lang="zh-CN" altLang="en-US"/>
          </a:p>
        </p:txBody>
      </p:sp>
    </p:spTree>
    <p:extLst>
      <p:ext uri="{BB962C8B-B14F-4D97-AF65-F5344CB8AC3E}">
        <p14:creationId xmlns:p14="http://schemas.microsoft.com/office/powerpoint/2010/main" val="35877802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Based on</a:t>
            </a:r>
            <a:r>
              <a:rPr lang="en-US" altLang="zh-CN" baseline="0" dirty="0" smtClean="0"/>
              <a:t> the first intuition.</a:t>
            </a:r>
          </a:p>
          <a:p>
            <a:pPr defTabSz="917332" eaLnBrk="1" fontAlgn="auto" hangingPunct="1">
              <a:spcBef>
                <a:spcPts val="0"/>
              </a:spcBef>
              <a:spcAft>
                <a:spcPts val="0"/>
              </a:spcAft>
              <a:defRPr/>
            </a:pPr>
            <a:r>
              <a:rPr lang="en-US" altLang="zh-CN" baseline="0" dirty="0" smtClean="0"/>
              <a:t>For example, v3 and v7 are </a:t>
            </a:r>
            <a:r>
              <a:rPr lang="en-US" altLang="zh-CN" baseline="0" dirty="0" err="1" smtClean="0"/>
              <a:t>Ols</a:t>
            </a:r>
            <a:r>
              <a:rPr lang="en-US" altLang="zh-CN" baseline="0" dirty="0" smtClean="0"/>
              <a:t> in two communities, so they have more power to spread information than other nodes v5 and v11, </a:t>
            </a:r>
          </a:p>
          <a:p>
            <a:pPr defTabSz="917332" eaLnBrk="1" fontAlgn="auto" hangingPunct="1">
              <a:spcBef>
                <a:spcPts val="0"/>
              </a:spcBef>
              <a:spcAft>
                <a:spcPts val="0"/>
              </a:spcAft>
              <a:defRPr/>
            </a:pPr>
            <a:r>
              <a:rPr lang="en-US" altLang="zh-CN" baseline="0" dirty="0" smtClean="0"/>
              <a:t>V6 and v12 can be considered as the bridge to connect two communities.</a:t>
            </a:r>
          </a:p>
          <a:p>
            <a:pPr defTabSz="917332" eaLnBrk="1" fontAlgn="auto" hangingPunct="1">
              <a:spcBef>
                <a:spcPts val="0"/>
              </a:spcBef>
              <a:spcAft>
                <a:spcPts val="0"/>
              </a:spcAft>
              <a:defRPr/>
            </a:pPr>
            <a:r>
              <a:rPr lang="en-US" altLang="zh-CN" baseline="0" dirty="0" smtClean="0"/>
              <a:t>And v6 have a higher advantage than v12, since v6 connects two OL and v12 only connects two ordinary users.</a:t>
            </a:r>
          </a:p>
          <a:p>
            <a:endParaRPr lang="en-US" altLang="zh-CN" baseline="0" dirty="0" smtClean="0"/>
          </a:p>
          <a:p>
            <a:r>
              <a:rPr lang="en-US" altLang="zh-CN" baseline="0" dirty="0" smtClean="0"/>
              <a:t>On the other hand, a node is more likely to act as an OL, if it connects with structural hole spanners.</a:t>
            </a:r>
          </a:p>
          <a:p>
            <a:endParaRPr lang="en-US" altLang="zh-CN" baseline="0" dirty="0" smtClean="0"/>
          </a:p>
          <a:p>
            <a:r>
              <a:rPr lang="en-US" altLang="zh-CN" baseline="0" dirty="0" smtClean="0"/>
              <a:t>We develop the first model as the following mutual recursion formulas.</a:t>
            </a:r>
          </a:p>
          <a:p>
            <a:endParaRPr lang="en-US" altLang="zh-CN" baseline="0" dirty="0" smtClean="0"/>
          </a:p>
          <a:p>
            <a:r>
              <a:rPr lang="en-US" altLang="zh-CN" baseline="0" dirty="0" smtClean="0"/>
              <a:t>I(v, C) is ..</a:t>
            </a:r>
          </a:p>
          <a:p>
            <a:r>
              <a:rPr lang="en-US" altLang="zh-CN" baseline="0" dirty="0" smtClean="0"/>
              <a:t>H(v, S) is ..</a:t>
            </a:r>
          </a:p>
          <a:p>
            <a:endParaRPr lang="en-US" altLang="zh-CN" baseline="0" dirty="0" smtClean="0"/>
          </a:p>
          <a:p>
            <a:r>
              <a:rPr lang="en-US" altLang="zh-CN" baseline="0" dirty="0" smtClean="0"/>
              <a:t>A and b are ….</a:t>
            </a:r>
          </a:p>
          <a:p>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180</a:t>
            </a:fld>
            <a:endParaRPr lang="zh-CN" altLang="en-US"/>
          </a:p>
        </p:txBody>
      </p:sp>
    </p:spTree>
    <p:extLst>
      <p:ext uri="{BB962C8B-B14F-4D97-AF65-F5344CB8AC3E}">
        <p14:creationId xmlns:p14="http://schemas.microsoft.com/office/powerpoint/2010/main" val="10400697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latin typeface="+mn-lt"/>
                <a:ea typeface="+mn-ea"/>
              </a:rPr>
              <a:t>Essentially, in Eq. 2, the importance score can be explained as the maximal information flow a user can receive from one of her/his friends.</a:t>
            </a:r>
          </a:p>
          <a:p>
            <a:r>
              <a:rPr lang="en-US" dirty="0">
                <a:latin typeface="+mn-lt"/>
                <a:ea typeface="+mn-ea"/>
              </a:rPr>
              <a:t>Eq. 3 suggests that a structural hole spanner in S should be active in all the communities in S. The two update rules, </a:t>
            </a:r>
            <a:r>
              <a:rPr lang="en-US" dirty="0" err="1">
                <a:latin typeface="+mn-lt"/>
                <a:ea typeface="+mn-ea"/>
              </a:rPr>
              <a:t>Eqs</a:t>
            </a:r>
            <a:r>
              <a:rPr lang="en-US" dirty="0">
                <a:latin typeface="+mn-lt"/>
                <a:ea typeface="+mn-ea"/>
              </a:rPr>
              <a:t>. 2 and 3 are the basic approaches by which structural holes and importance (authority) reinforce each other.</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181</a:t>
            </a:fld>
            <a:endParaRPr lang="zh-CN" altLang="en-US"/>
          </a:p>
        </p:txBody>
      </p:sp>
    </p:spTree>
    <p:extLst>
      <p:ext uri="{BB962C8B-B14F-4D97-AF65-F5344CB8AC3E}">
        <p14:creationId xmlns:p14="http://schemas.microsoft.com/office/powerpoint/2010/main" val="10400697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first proof the only if direction. Suppose we have two communities, one is blue, another is yellow. Two vertex U and V are connected with each other. Vertex V belongs to yellow and vertex U belongs to both yellow and blue. And we are looking for the structural hole between blue and yellow. </a:t>
            </a:r>
          </a:p>
          <a:p>
            <a:r>
              <a:rPr lang="en-US" baseline="0" dirty="0" smtClean="0"/>
              <a:t>Suppose alpha + beta &gt; 1, and the initial value of u and v both equals to 1. Thus the importance scores of vertex U in blue and yellow are also one, which is the same with its structural hole score. By the updating equation, we find that I(v, </a:t>
            </a:r>
            <a:r>
              <a:rPr lang="en-US" baseline="0" dirty="0" err="1" smtClean="0"/>
              <a:t>C_yellow</a:t>
            </a:r>
            <a:r>
              <a:rPr lang="en-US" baseline="0" dirty="0" smtClean="0"/>
              <a:t>) &gt;= alpha + beta &gt; 1, which is impossible.</a:t>
            </a:r>
            <a:endParaRPr lang="en-US" dirty="0"/>
          </a:p>
        </p:txBody>
      </p:sp>
      <p:sp>
        <p:nvSpPr>
          <p:cNvPr id="4" name="Slide Number Placeholder 3"/>
          <p:cNvSpPr>
            <a:spLocks noGrp="1"/>
          </p:cNvSpPr>
          <p:nvPr>
            <p:ph type="sldNum" sz="quarter" idx="10"/>
          </p:nvPr>
        </p:nvSpPr>
        <p:spPr/>
        <p:txBody>
          <a:bodyPr/>
          <a:lstStyle/>
          <a:p>
            <a:fld id="{5AF27447-32ED-5145-B8E0-2634160B4876}" type="slidenum">
              <a:rPr lang="en-US" smtClean="0"/>
              <a:t>183</a:t>
            </a:fld>
            <a:endParaRPr lang="en-US"/>
          </a:p>
        </p:txBody>
      </p:sp>
    </p:spTree>
    <p:extLst>
      <p:ext uri="{BB962C8B-B14F-4D97-AF65-F5344CB8AC3E}">
        <p14:creationId xmlns:p14="http://schemas.microsoft.com/office/powerpoint/2010/main" val="32654149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27447-32ED-5145-B8E0-2634160B4876}" type="slidenum">
              <a:rPr lang="en-US" smtClean="0"/>
              <a:t>184</a:t>
            </a:fld>
            <a:endParaRPr lang="en-US"/>
          </a:p>
        </p:txBody>
      </p:sp>
    </p:spTree>
    <p:extLst>
      <p:ext uri="{BB962C8B-B14F-4D97-AF65-F5344CB8AC3E}">
        <p14:creationId xmlns:p14="http://schemas.microsoft.com/office/powerpoint/2010/main" val="326541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4826" y="743809"/>
            <a:ext cx="5308024" cy="3723662"/>
          </a:xfrm>
        </p:spPr>
      </p:sp>
      <p:sp>
        <p:nvSpPr>
          <p:cNvPr id="3" name="备注占位符 2"/>
          <p:cNvSpPr>
            <a:spLocks noGrp="1"/>
          </p:cNvSpPr>
          <p:nvPr>
            <p:ph type="body" idx="1"/>
          </p:nvPr>
        </p:nvSpPr>
        <p:spPr/>
        <p:txBody>
          <a:bodyPr>
            <a:normAutofit/>
          </a:bodyPr>
          <a:lstStyle/>
          <a:p>
            <a:pPr defTabSz="914332" eaLnBrk="1" fontAlgn="auto" hangingPunct="1">
              <a:spcBef>
                <a:spcPts val="0"/>
              </a:spcBef>
              <a:spcAft>
                <a:spcPts val="0"/>
              </a:spcAft>
              <a:defRPr/>
            </a:pPr>
            <a:r>
              <a:rPr lang="en-US" altLang="zh-CN" dirty="0"/>
              <a:t>This is the performance of different classifiers in different datasets. We classify the emotions into three types: positive, negative and neutral and build classifiers respectively. We can see our algorithm shows better and robust performance. </a:t>
            </a:r>
            <a:endParaRPr lang="zh-CN" altLang="en-US" dirty="0"/>
          </a:p>
        </p:txBody>
      </p:sp>
      <p:sp>
        <p:nvSpPr>
          <p:cNvPr id="4" name="灯片编号占位符 3"/>
          <p:cNvSpPr>
            <a:spLocks noGrp="1"/>
          </p:cNvSpPr>
          <p:nvPr>
            <p:ph type="sldNum" sz="quarter" idx="10"/>
          </p:nvPr>
        </p:nvSpPr>
        <p:spPr/>
        <p:txBody>
          <a:bodyPr/>
          <a:lstStyle/>
          <a:p>
            <a:fld id="{07BBAF8C-E6A2-476D-BD37-41513DAC50B5}" type="slidenum">
              <a:rPr lang="zh-CN" altLang="en-US" smtClean="0"/>
              <a:pPr/>
              <a:t>19</a:t>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27447-32ED-5145-B8E0-2634160B4876}" type="slidenum">
              <a:rPr lang="en-US" smtClean="0"/>
              <a:t>185</a:t>
            </a:fld>
            <a:endParaRPr lang="en-US"/>
          </a:p>
        </p:txBody>
      </p:sp>
    </p:spTree>
    <p:extLst>
      <p:ext uri="{BB962C8B-B14F-4D97-AF65-F5344CB8AC3E}">
        <p14:creationId xmlns:p14="http://schemas.microsoft.com/office/powerpoint/2010/main" val="32654149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proof </a:t>
            </a:r>
            <a:r>
              <a:rPr lang="en-US" altLang="zh-CN" baseline="0" dirty="0" smtClean="0"/>
              <a:t>condition of </a:t>
            </a:r>
            <a:r>
              <a:rPr lang="en-US" altLang="zh-CN" baseline="0" dirty="0" err="1" smtClean="0"/>
              <a:t>existance</a:t>
            </a:r>
            <a:r>
              <a:rPr lang="en-US" altLang="zh-CN" baseline="0" dirty="0" smtClean="0"/>
              <a:t>, and e-convergence property.</a:t>
            </a:r>
          </a:p>
          <a:p>
            <a:r>
              <a:rPr lang="en-US" altLang="zh-CN" baseline="0" dirty="0" smtClean="0"/>
              <a:t>After designing an </a:t>
            </a:r>
            <a:r>
              <a:rPr lang="en-US" altLang="zh-CN" baseline="0" dirty="0" err="1" smtClean="0"/>
              <a:t>iteratie</a:t>
            </a:r>
            <a:r>
              <a:rPr lang="en-US" altLang="zh-CN" baseline="0" dirty="0" smtClean="0"/>
              <a:t> algorithm, we conduct parameter analysis, show that the performance……</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186</a:t>
            </a:fld>
            <a:endParaRPr lang="zh-CN" altLang="en-US"/>
          </a:p>
        </p:txBody>
      </p:sp>
    </p:spTree>
    <p:extLst>
      <p:ext uri="{BB962C8B-B14F-4D97-AF65-F5344CB8AC3E}">
        <p14:creationId xmlns:p14="http://schemas.microsoft.com/office/powerpoint/2010/main" val="2090492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lstStyle/>
          <a:p>
            <a:r>
              <a:rPr lang="en-US" altLang="zh-CN" dirty="0" smtClean="0"/>
              <a:t>The first model </a:t>
            </a:r>
            <a:r>
              <a:rPr lang="en-US" altLang="zh-CN" dirty="0" err="1" smtClean="0"/>
              <a:t>basicly</a:t>
            </a:r>
            <a:r>
              <a:rPr lang="en-US" altLang="zh-CN" baseline="0" dirty="0" smtClean="0"/>
              <a:t> consider the correlation between SHS and OL. but not consider information diffusion.</a:t>
            </a:r>
          </a:p>
          <a:p>
            <a:endParaRPr lang="en-US" altLang="zh-CN" baseline="0" dirty="0" smtClean="0"/>
          </a:p>
          <a:p>
            <a:r>
              <a:rPr lang="en-US" altLang="zh-CN" baseline="0" dirty="0" smtClean="0"/>
              <a:t>So, In the second model, we explicitly use information flows in the quality function.</a:t>
            </a:r>
          </a:p>
          <a:p>
            <a:endParaRPr lang="en-US" altLang="zh-CN" baseline="0" dirty="0" smtClean="0"/>
          </a:p>
          <a:p>
            <a:r>
              <a:rPr lang="en-US" altLang="zh-CN" baseline="0" dirty="0" smtClean="0"/>
              <a:t>Here we define MC() as the minimal cut of communities in the graph.</a:t>
            </a:r>
          </a:p>
          <a:p>
            <a:endParaRPr lang="en-US" altLang="zh-CN" baseline="0" dirty="0" smtClean="0"/>
          </a:p>
          <a:p>
            <a:r>
              <a:rPr lang="en-US" altLang="zh-CN" baseline="0" dirty="0" smtClean="0"/>
              <a:t>What we want to do is to find a subset of nodes, such that without them, the connection between communities would be minimized.</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188</a:t>
            </a:fld>
            <a:endParaRPr lang="zh-CN" altLang="en-US"/>
          </a:p>
        </p:txBody>
      </p:sp>
    </p:spTree>
    <p:extLst>
      <p:ext uri="{BB962C8B-B14F-4D97-AF65-F5344CB8AC3E}">
        <p14:creationId xmlns:p14="http://schemas.microsoft.com/office/powerpoint/2010/main" val="20904235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lstStyle/>
          <a:p>
            <a:r>
              <a:rPr lang="en-US" altLang="zh-CN" dirty="0" smtClean="0"/>
              <a:t>The idea of the second model is straightforward,</a:t>
            </a:r>
            <a:r>
              <a:rPr lang="en-US" altLang="zh-CN" baseline="0" dirty="0" smtClean="0"/>
              <a:t> but it’s harder to find an efficient algorithm to optimize it.</a:t>
            </a:r>
          </a:p>
          <a:p>
            <a:endParaRPr lang="en-US" altLang="zh-CN" baseline="0" dirty="0" smtClean="0"/>
          </a:p>
          <a:p>
            <a:r>
              <a:rPr lang="en-US" altLang="zh-CN" baseline="0" dirty="0" smtClean="0"/>
              <a:t>Even when there are only 2 communities. The problem can be viewed as ….</a:t>
            </a:r>
          </a:p>
          <a:p>
            <a:endParaRPr lang="en-US" altLang="zh-CN" baseline="0" dirty="0" smtClean="0"/>
          </a:p>
          <a:p>
            <a:r>
              <a:rPr lang="en-US" altLang="zh-CN" baseline="0" dirty="0" smtClean="0"/>
              <a:t>………….</a:t>
            </a:r>
          </a:p>
          <a:p>
            <a:r>
              <a:rPr lang="en-US" altLang="zh-CN" baseline="0" dirty="0" smtClean="0"/>
              <a:t>………. Which is not practical in real networks.</a:t>
            </a:r>
          </a:p>
          <a:p>
            <a:r>
              <a:rPr lang="en-US" altLang="zh-CN" baseline="0" dirty="0" smtClean="0"/>
              <a:t>We rewrite the proof such that, the edges.</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189</a:t>
            </a:fld>
            <a:endParaRPr lang="zh-CN" altLang="en-US"/>
          </a:p>
        </p:txBody>
      </p:sp>
    </p:spTree>
    <p:extLst>
      <p:ext uri="{BB962C8B-B14F-4D97-AF65-F5344CB8AC3E}">
        <p14:creationId xmlns:p14="http://schemas.microsoft.com/office/powerpoint/2010/main" val="12265074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zh-CN" dirty="0" smtClean="0"/>
              <a:t>The idea of the second model is straightforward,</a:t>
            </a:r>
            <a:r>
              <a:rPr lang="en-US" altLang="zh-CN" baseline="0" dirty="0" smtClean="0"/>
              <a:t> but it’s harder to find an efficient algorithm to optimize it.</a:t>
            </a:r>
          </a:p>
          <a:p>
            <a:endParaRPr lang="en-US" altLang="zh-CN" baseline="0" dirty="0" smtClean="0"/>
          </a:p>
          <a:p>
            <a:r>
              <a:rPr lang="en-US" altLang="zh-CN" baseline="0" dirty="0" smtClean="0"/>
              <a:t>Even when there are only 2 communities. The problem can be viewed as ….</a:t>
            </a:r>
          </a:p>
          <a:p>
            <a:endParaRPr lang="en-US" altLang="zh-CN" baseline="0" dirty="0" smtClean="0"/>
          </a:p>
          <a:p>
            <a:r>
              <a:rPr lang="en-US" altLang="zh-CN" baseline="0" dirty="0" smtClean="0"/>
              <a:t>………….</a:t>
            </a:r>
          </a:p>
          <a:p>
            <a:r>
              <a:rPr lang="en-US" altLang="zh-CN" baseline="0" dirty="0" smtClean="0"/>
              <a:t>………. Which is not practical in real networks.</a:t>
            </a:r>
          </a:p>
          <a:p>
            <a:r>
              <a:rPr lang="en-US" altLang="zh-CN" baseline="0" dirty="0" smtClean="0"/>
              <a:t>We rewrite the proof such that, the edges.</a:t>
            </a:r>
            <a:endParaRPr lang="zh-CN" altLang="en-US" dirty="0" smtClean="0"/>
          </a:p>
          <a:p>
            <a:endParaRPr lang="en-US" dirty="0">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mbria" charset="0"/>
                <a:ea typeface="ＭＳ Ｐゴシック" charset="0"/>
                <a:cs typeface="ＭＳ Ｐゴシック" charset="0"/>
              </a:defRPr>
            </a:lvl1pPr>
            <a:lvl2pPr marL="745332" indent="-286666" eaLnBrk="0" hangingPunct="0">
              <a:defRPr sz="2400">
                <a:solidFill>
                  <a:schemeClr val="tx1"/>
                </a:solidFill>
                <a:latin typeface="Cambria" charset="0"/>
                <a:ea typeface="ＭＳ Ｐゴシック" charset="0"/>
              </a:defRPr>
            </a:lvl2pPr>
            <a:lvl3pPr marL="1146665" indent="-229333" eaLnBrk="0" hangingPunct="0">
              <a:defRPr sz="2400">
                <a:solidFill>
                  <a:schemeClr val="tx1"/>
                </a:solidFill>
                <a:latin typeface="Cambria" charset="0"/>
                <a:ea typeface="ＭＳ Ｐゴシック" charset="0"/>
              </a:defRPr>
            </a:lvl3pPr>
            <a:lvl4pPr marL="1605331" indent="-229333" eaLnBrk="0" hangingPunct="0">
              <a:defRPr sz="2400">
                <a:solidFill>
                  <a:schemeClr val="tx1"/>
                </a:solidFill>
                <a:latin typeface="Cambria" charset="0"/>
                <a:ea typeface="ＭＳ Ｐゴシック" charset="0"/>
              </a:defRPr>
            </a:lvl4pPr>
            <a:lvl5pPr marL="2063997" indent="-229333" eaLnBrk="0" hangingPunct="0">
              <a:defRPr sz="2400">
                <a:solidFill>
                  <a:schemeClr val="tx1"/>
                </a:solidFill>
                <a:latin typeface="Cambria" charset="0"/>
                <a:ea typeface="ＭＳ Ｐゴシック" charset="0"/>
              </a:defRPr>
            </a:lvl5pPr>
            <a:lvl6pPr marL="2522664" indent="-229333" eaLnBrk="0" fontAlgn="base" hangingPunct="0">
              <a:spcBef>
                <a:spcPct val="0"/>
              </a:spcBef>
              <a:spcAft>
                <a:spcPct val="0"/>
              </a:spcAft>
              <a:defRPr sz="2400">
                <a:solidFill>
                  <a:schemeClr val="tx1"/>
                </a:solidFill>
                <a:latin typeface="Cambria" charset="0"/>
                <a:ea typeface="ＭＳ Ｐゴシック" charset="0"/>
              </a:defRPr>
            </a:lvl6pPr>
            <a:lvl7pPr marL="2981329" indent="-229333" eaLnBrk="0" fontAlgn="base" hangingPunct="0">
              <a:spcBef>
                <a:spcPct val="0"/>
              </a:spcBef>
              <a:spcAft>
                <a:spcPct val="0"/>
              </a:spcAft>
              <a:defRPr sz="2400">
                <a:solidFill>
                  <a:schemeClr val="tx1"/>
                </a:solidFill>
                <a:latin typeface="Cambria" charset="0"/>
                <a:ea typeface="ＭＳ Ｐゴシック" charset="0"/>
              </a:defRPr>
            </a:lvl7pPr>
            <a:lvl8pPr marL="3439995" indent="-229333" eaLnBrk="0" fontAlgn="base" hangingPunct="0">
              <a:spcBef>
                <a:spcPct val="0"/>
              </a:spcBef>
              <a:spcAft>
                <a:spcPct val="0"/>
              </a:spcAft>
              <a:defRPr sz="2400">
                <a:solidFill>
                  <a:schemeClr val="tx1"/>
                </a:solidFill>
                <a:latin typeface="Cambria" charset="0"/>
                <a:ea typeface="ＭＳ Ｐゴシック" charset="0"/>
              </a:defRPr>
            </a:lvl8pPr>
            <a:lvl9pPr marL="3898661" indent="-229333"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fld id="{7060C9E2-778B-5C4E-B252-9CD9E2E1D87B}" type="slidenum">
              <a:rPr lang="en-US" altLang="zh-CN" sz="1200">
                <a:latin typeface="Calibri" charset="0"/>
                <a:cs typeface="宋体" charset="0"/>
              </a:rPr>
              <a:pPr eaLnBrk="1" hangingPunct="1"/>
              <a:t>190</a:t>
            </a:fld>
            <a:endParaRPr lang="en-US" altLang="zh-CN" sz="1200">
              <a:latin typeface="Calibri" charset="0"/>
              <a:cs typeface="宋体"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8024" cy="3723662"/>
          </a:xfrm>
        </p:spPr>
      </p:sp>
      <p:sp>
        <p:nvSpPr>
          <p:cNvPr id="3" name="备注占位符 2"/>
          <p:cNvSpPr>
            <a:spLocks noGrp="1"/>
          </p:cNvSpPr>
          <p:nvPr>
            <p:ph type="body" idx="1"/>
          </p:nvPr>
        </p:nvSpPr>
        <p:spPr/>
        <p:txBody>
          <a:bodyPr/>
          <a:lstStyle/>
          <a:p>
            <a:r>
              <a:rPr lang="en-US" altLang="zh-CN" dirty="0" smtClean="0"/>
              <a:t>Since</a:t>
            </a:r>
            <a:r>
              <a:rPr lang="en-US" altLang="zh-CN" baseline="0" dirty="0" smtClean="0"/>
              <a:t> the problem is NP-hard, we design approximation algorithm using greedy strategy.</a:t>
            </a:r>
          </a:p>
          <a:p>
            <a:endParaRPr lang="en-US" altLang="zh-CN" baseline="0" dirty="0" smtClean="0"/>
          </a:p>
          <a:p>
            <a:r>
              <a:rPr lang="en-US" altLang="zh-CN" baseline="0" dirty="0" smtClean="0"/>
              <a:t>In each round, we choose one node to maximal decrease of MC.</a:t>
            </a:r>
          </a:p>
          <a:p>
            <a:endParaRPr lang="en-US" altLang="zh-CN" baseline="0" dirty="0" smtClean="0"/>
          </a:p>
          <a:p>
            <a:r>
              <a:rPr lang="en-US" altLang="zh-CN" dirty="0" smtClean="0"/>
              <a:t>To scale up the algorithm to large networks,</a:t>
            </a:r>
            <a:r>
              <a:rPr lang="en-US" altLang="zh-CN" baseline="0" dirty="0" smtClean="0"/>
              <a:t> we only consider top O(k) nodes with</a:t>
            </a:r>
          </a:p>
          <a:p>
            <a:r>
              <a:rPr lang="en-US" altLang="zh-CN" baseline="0" dirty="0" smtClean="0"/>
              <a:t>Maximal sum of flows though them as candidates.</a:t>
            </a:r>
          </a:p>
          <a:p>
            <a:endParaRPr lang="en-US" altLang="zh-CN" baseline="0" dirty="0" smtClean="0"/>
          </a:p>
          <a:p>
            <a:r>
              <a:rPr lang="en-US" altLang="zh-CN" baseline="0" dirty="0" smtClean="0"/>
              <a:t>One more challenge is to estimate MC(), when L &gt; 2, it’s NP-Hard to get the exact number, so we design a O(</a:t>
            </a:r>
            <a:r>
              <a:rPr lang="en-US" altLang="zh-CN" baseline="0" dirty="0" err="1" smtClean="0"/>
              <a:t>logL</a:t>
            </a:r>
            <a:r>
              <a:rPr lang="en-US" altLang="zh-CN" baseline="0" dirty="0" smtClean="0"/>
              <a:t>) approximation by trying all possible partitions of communities.</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195</a:t>
            </a:fld>
            <a:endParaRPr lang="zh-CN" altLang="en-US"/>
          </a:p>
        </p:txBody>
      </p:sp>
    </p:spTree>
    <p:extLst>
      <p:ext uri="{BB962C8B-B14F-4D97-AF65-F5344CB8AC3E}">
        <p14:creationId xmlns:p14="http://schemas.microsoft.com/office/powerpoint/2010/main" val="34362562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the information spread maximization, we employ</a:t>
            </a:r>
            <a:r>
              <a:rPr lang="en-US" altLang="zh-CN" baseline="0" dirty="0" smtClean="0"/>
              <a:t> twitter and coauthor as the basis, we study how the detected SHS control the diffusion of information.</a:t>
            </a:r>
          </a:p>
          <a:p>
            <a:endParaRPr lang="en-US" altLang="zh-CN" dirty="0" smtClean="0"/>
          </a:p>
          <a:p>
            <a:r>
              <a:rPr lang="en-US" altLang="zh-CN" dirty="0" smtClean="0"/>
              <a:t>We can see that, on</a:t>
            </a:r>
            <a:r>
              <a:rPr lang="en-US" altLang="zh-CN" baseline="0" dirty="0" smtClean="0"/>
              <a:t> the twitter </a:t>
            </a:r>
            <a:r>
              <a:rPr lang="en-US" altLang="zh-CN" baseline="0" dirty="0" err="1" smtClean="0"/>
              <a:t>netowrk</a:t>
            </a:r>
            <a:r>
              <a:rPr lang="en-US" altLang="zh-CN" baseline="0" dirty="0" smtClean="0"/>
              <a:t>.</a:t>
            </a:r>
            <a:r>
              <a:rPr lang="en-US" altLang="zh-CN" dirty="0" smtClean="0"/>
              <a:t> top 0.2%.</a:t>
            </a:r>
          </a:p>
          <a:p>
            <a:r>
              <a:rPr lang="en-US" altLang="zh-CN" dirty="0" smtClean="0"/>
              <a:t>On the coauthor network.</a:t>
            </a:r>
            <a:r>
              <a:rPr lang="en-US" altLang="zh-CN" baseline="0" dirty="0" smtClean="0"/>
              <a:t>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199</a:t>
            </a:fld>
            <a:endParaRPr lang="zh-CN" altLang="en-US"/>
          </a:p>
        </p:txBody>
      </p:sp>
    </p:spTree>
    <p:extLst>
      <p:ext uri="{BB962C8B-B14F-4D97-AF65-F5344CB8AC3E}">
        <p14:creationId xmlns:p14="http://schemas.microsoft.com/office/powerpoint/2010/main" val="28374412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 me</a:t>
            </a:r>
            <a:r>
              <a:rPr lang="en-US" altLang="zh-CN" baseline="0" dirty="0" smtClean="0"/>
              <a:t> present a case study on the Inventor network.</a:t>
            </a:r>
          </a:p>
          <a:p>
            <a:r>
              <a:rPr lang="en-US" altLang="zh-CN" baseline="0" dirty="0" smtClean="0"/>
              <a:t>The table lists top-3 SHS detected by two models.</a:t>
            </a:r>
          </a:p>
          <a:p>
            <a:endParaRPr lang="en-US" altLang="zh-CN" baseline="0" dirty="0" smtClean="0"/>
          </a:p>
          <a:p>
            <a:r>
              <a:rPr lang="en-US" altLang="zh-CN" baseline="0" dirty="0" smtClean="0"/>
              <a:t>We find that most SHS have been working in more than one job.</a:t>
            </a:r>
            <a:endParaRPr lang="zh-CN" altLang="en-US" dirty="0"/>
          </a:p>
        </p:txBody>
      </p:sp>
      <p:sp>
        <p:nvSpPr>
          <p:cNvPr id="4" name="灯片编号占位符 3"/>
          <p:cNvSpPr>
            <a:spLocks noGrp="1"/>
          </p:cNvSpPr>
          <p:nvPr>
            <p:ph type="sldNum" sz="quarter" idx="10"/>
          </p:nvPr>
        </p:nvSpPr>
        <p:spPr/>
        <p:txBody>
          <a:bodyPr/>
          <a:lstStyle/>
          <a:p>
            <a:fld id="{C2A15D2E-5405-4FED-9D00-9E0B05EEE8D2}" type="slidenum">
              <a:rPr lang="zh-CN" altLang="en-US" smtClean="0"/>
              <a:t>200</a:t>
            </a:fld>
            <a:endParaRPr lang="zh-CN" altLang="en-US"/>
          </a:p>
        </p:txBody>
      </p:sp>
    </p:spTree>
    <p:extLst>
      <p:ext uri="{BB962C8B-B14F-4D97-AF65-F5344CB8AC3E}">
        <p14:creationId xmlns:p14="http://schemas.microsoft.com/office/powerpoint/2010/main" val="3335411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6503" cy="37236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F948F1-8B88-4017-9E8B-8158F378F2EC}" type="slidenum">
              <a:rPr lang="zh-CN" altLang="en-US" smtClean="0"/>
              <a:t>208</a:t>
            </a:fld>
            <a:endParaRPr lang="zh-CN" altLang="en-US"/>
          </a:p>
        </p:txBody>
      </p:sp>
    </p:spTree>
    <p:extLst>
      <p:ext uri="{BB962C8B-B14F-4D97-AF65-F5344CB8AC3E}">
        <p14:creationId xmlns:p14="http://schemas.microsoft.com/office/powerpoint/2010/main" val="9007916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346" y="743809"/>
            <a:ext cx="5306503" cy="37236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F948F1-8B88-4017-9E8B-8158F378F2EC}" type="slidenum">
              <a:rPr lang="zh-CN" altLang="en-US" smtClean="0"/>
              <a:t>210</a:t>
            </a:fld>
            <a:endParaRPr lang="zh-CN" altLang="en-US"/>
          </a:p>
        </p:txBody>
      </p:sp>
    </p:spTree>
    <p:extLst>
      <p:ext uri="{BB962C8B-B14F-4D97-AF65-F5344CB8AC3E}">
        <p14:creationId xmlns:p14="http://schemas.microsoft.com/office/powerpoint/2010/main" val="975898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userDrawn="1"/>
        </p:nvPicPr>
        <p:blipFill>
          <a:blip r:embed="rId2" cstate="print"/>
          <a:srcRect/>
          <a:stretch>
            <a:fillRect/>
          </a:stretch>
        </p:blipFill>
        <p:spPr bwMode="auto">
          <a:xfrm>
            <a:off x="0" y="6499225"/>
            <a:ext cx="9906000" cy="358775"/>
          </a:xfrm>
          <a:prstGeom prst="rect">
            <a:avLst/>
          </a:prstGeom>
          <a:noFill/>
          <a:ln w="9525">
            <a:noFill/>
            <a:miter lim="800000"/>
            <a:headEnd/>
            <a:tailEnd/>
          </a:ln>
        </p:spPr>
      </p:pic>
      <p:sp>
        <p:nvSpPr>
          <p:cNvPr id="5" name="Rectangle 5"/>
          <p:cNvSpPr>
            <a:spLocks noChangeArrowheads="1"/>
          </p:cNvSpPr>
          <p:nvPr userDrawn="1"/>
        </p:nvSpPr>
        <p:spPr bwMode="auto">
          <a:xfrm>
            <a:off x="0" y="0"/>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userDrawn="1"/>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5"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3FF588C7-03DD-468B-8AE4-2F805ADC47C2}"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8" name="Group 13"/>
          <p:cNvGrpSpPr>
            <a:grpSpLocks/>
          </p:cNvGrpSpPr>
          <p:nvPr userDrawn="1"/>
        </p:nvGrpSpPr>
        <p:grpSpPr bwMode="auto">
          <a:xfrm>
            <a:off x="-39688" y="-26988"/>
            <a:ext cx="1443038"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12" name="Group 20"/>
          <p:cNvGrpSpPr>
            <a:grpSpLocks/>
          </p:cNvGrpSpPr>
          <p:nvPr userDrawn="1"/>
        </p:nvGrpSpPr>
        <p:grpSpPr bwMode="auto">
          <a:xfrm>
            <a:off x="-39688" y="-26988"/>
            <a:ext cx="1443038"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25"/>
            <a:ext cx="8420100" cy="1470025"/>
          </a:xfrm>
        </p:spPr>
        <p:txBody>
          <a:bodyPr/>
          <a:lstStyle>
            <a:lvl1pPr>
              <a:defRPr/>
            </a:lvl1pPr>
          </a:lstStyle>
          <a:p>
            <a:r>
              <a:rPr lang="en-US" altLang="zh-CN"/>
              <a:t>Click to edit Master 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63"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63"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3" y="188913"/>
            <a:ext cx="9363075"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38" y="1196975"/>
            <a:ext cx="9139237" cy="4929188"/>
          </a:xfrm>
        </p:spPr>
        <p:txBody>
          <a:bodyPr/>
          <a:lstStyle/>
          <a:p>
            <a:pPr lvl="0"/>
            <a:endParaRPr lang="zh-CN" altLang="en-US" noProof="0" smtClean="0"/>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507340" y="701675"/>
            <a:ext cx="8903361" cy="927100"/>
          </a:xfrm>
        </p:spPr>
        <p:txBody>
          <a:bodyPr/>
          <a:lstStyle/>
          <a:p>
            <a:r>
              <a:rPr lang="zh-CN" altLang="en-US" smtClean="0"/>
              <a:t>单击此处编辑母版标题样式</a:t>
            </a:r>
            <a:endParaRPr lang="en-US"/>
          </a:p>
        </p:txBody>
      </p:sp>
      <p:sp>
        <p:nvSpPr>
          <p:cNvPr id="3" name="内容占位符 2"/>
          <p:cNvSpPr>
            <a:spLocks noGrp="1"/>
          </p:cNvSpPr>
          <p:nvPr>
            <p:ph sz="quarter" idx="1"/>
          </p:nvPr>
        </p:nvSpPr>
        <p:spPr>
          <a:xfrm>
            <a:off x="495300" y="1600201"/>
            <a:ext cx="4375150" cy="2189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quarter" idx="2"/>
          </p:nvPr>
        </p:nvSpPr>
        <p:spPr>
          <a:xfrm>
            <a:off x="5035550" y="1600201"/>
            <a:ext cx="4375150" cy="21891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内容占位符 4"/>
          <p:cNvSpPr>
            <a:spLocks noGrp="1"/>
          </p:cNvSpPr>
          <p:nvPr>
            <p:ph sz="quarter" idx="3"/>
          </p:nvPr>
        </p:nvSpPr>
        <p:spPr>
          <a:xfrm>
            <a:off x="495300" y="3941763"/>
            <a:ext cx="4375150" cy="21891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5035550" y="3941763"/>
            <a:ext cx="4375150" cy="21891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a:xfrm>
            <a:off x="7059613" y="6237288"/>
            <a:ext cx="2311400" cy="457200"/>
          </a:xfrm>
          <a:prstGeom prst="rect">
            <a:avLst/>
          </a:prstGeom>
        </p:spPr>
        <p:txBody>
          <a:bodyPr/>
          <a:lstStyle>
            <a:lvl1pPr>
              <a:defRPr/>
            </a:lvl1pPr>
          </a:lstStyle>
          <a:p>
            <a:pPr>
              <a:defRPr/>
            </a:pPr>
            <a:endParaRPr lang="en-US" altLang="zh-CN"/>
          </a:p>
        </p:txBody>
      </p:sp>
      <p:sp>
        <p:nvSpPr>
          <p:cNvPr id="8" name="页脚占位符 7"/>
          <p:cNvSpPr>
            <a:spLocks noGrp="1"/>
          </p:cNvSpPr>
          <p:nvPr>
            <p:ph type="ftr" sz="quarter" idx="11"/>
          </p:nvPr>
        </p:nvSpPr>
        <p:spPr>
          <a:xfrm>
            <a:off x="3384550" y="6248400"/>
            <a:ext cx="3136900" cy="457200"/>
          </a:xfrm>
          <a:prstGeom prst="rect">
            <a:avLst/>
          </a:prstGeom>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a:xfrm>
            <a:off x="508000" y="6237288"/>
            <a:ext cx="2311400" cy="457200"/>
          </a:xfrm>
          <a:prstGeom prst="rect">
            <a:avLst/>
          </a:prstGeom>
        </p:spPr>
        <p:txBody>
          <a:bodyPr/>
          <a:lstStyle>
            <a:lvl1pPr>
              <a:defRPr/>
            </a:lvl1pPr>
          </a:lstStyle>
          <a:p>
            <a:pPr>
              <a:defRPr/>
            </a:pPr>
            <a:fld id="{73FFEF53-14DB-4F61-BEE7-A9813BACA384}" type="slidenum">
              <a:rPr lang="en-US" altLang="zh-CN"/>
              <a:pPr>
                <a:defRPr/>
              </a:pPr>
              <a:t>‹#›</a:t>
            </a:fld>
            <a:endParaRPr lang="en-US" altLang="zh-CN"/>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95300" y="1600206"/>
            <a:ext cx="437515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35550" y="1600206"/>
            <a:ext cx="437515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Date Placeholder 4"/>
          <p:cNvSpPr>
            <a:spLocks noGrp="1" noChangeArrowheads="1"/>
          </p:cNvSpPr>
          <p:nvPr>
            <p:ph type="dt" sz="half" idx="10"/>
          </p:nvPr>
        </p:nvSpPr>
        <p:spPr>
          <a:xfrm>
            <a:off x="495300" y="6245225"/>
            <a:ext cx="2311400" cy="476250"/>
          </a:xfrm>
          <a:prstGeom prst="rect">
            <a:avLst/>
          </a:prstGeom>
        </p:spPr>
        <p:txBody>
          <a:bodyPr/>
          <a:lstStyle>
            <a:lvl1pPr>
              <a:defRPr/>
            </a:lvl1pPr>
          </a:lstStyle>
          <a:p>
            <a:pPr>
              <a:defRPr/>
            </a:pPr>
            <a:fld id="{D3F0D3C1-5683-466C-A561-A056A70EDC20}" type="datetime1">
              <a:rPr lang="en-US" altLang="zh-CN" smtClean="0"/>
              <a:pPr>
                <a:defRPr/>
              </a:pPr>
              <a:t>8/13/14</a:t>
            </a:fld>
            <a:endParaRPr lang="en-US" altLang="zh-CN"/>
          </a:p>
        </p:txBody>
      </p:sp>
      <p:sp>
        <p:nvSpPr>
          <p:cNvPr id="6" name="Footer Placeholder 5"/>
          <p:cNvSpPr>
            <a:spLocks noGrp="1" noChangeArrowheads="1"/>
          </p:cNvSpPr>
          <p:nvPr>
            <p:ph type="ftr" sz="quarter" idx="11"/>
          </p:nvPr>
        </p:nvSpPr>
        <p:spPr>
          <a:xfrm>
            <a:off x="3384550" y="6245225"/>
            <a:ext cx="3136900" cy="476250"/>
          </a:xfrm>
          <a:prstGeom prst="rect">
            <a:avLst/>
          </a:prstGeom>
        </p:spPr>
        <p:txBody>
          <a:bodyPr/>
          <a:lstStyle>
            <a:lvl1pPr>
              <a:defRPr/>
            </a:lvl1pPr>
          </a:lstStyle>
          <a:p>
            <a:pPr>
              <a:defRPr/>
            </a:pPr>
            <a:r>
              <a:rPr lang="en-US" altLang="zh-CN" smtClean="0"/>
              <a:t>KDD</a:t>
            </a:r>
            <a:endParaRPr lang="en-US" altLang="zh-CN"/>
          </a:p>
        </p:txBody>
      </p:sp>
      <p:sp>
        <p:nvSpPr>
          <p:cNvPr id="7" name="Slide Number Placeholder 6"/>
          <p:cNvSpPr>
            <a:spLocks noGrp="1" noChangeArrowheads="1"/>
          </p:cNvSpPr>
          <p:nvPr>
            <p:ph type="sldNum" sz="quarter" idx="12"/>
          </p:nvPr>
        </p:nvSpPr>
        <p:spPr>
          <a:xfrm>
            <a:off x="7099300" y="6245225"/>
            <a:ext cx="2311400" cy="476250"/>
          </a:xfrm>
          <a:prstGeom prst="rect">
            <a:avLst/>
          </a:prstGeom>
        </p:spPr>
        <p:txBody>
          <a:bodyPr/>
          <a:lstStyle>
            <a:lvl1pPr>
              <a:defRPr/>
            </a:lvl1pPr>
          </a:lstStyle>
          <a:p>
            <a:pPr>
              <a:defRPr/>
            </a:pPr>
            <a:fld id="{C331DC5A-864B-4D0C-9833-CDAC7120CC19}" type="slidenum">
              <a:rPr lang="en-US" altLang="zh-CN" smtClean="0"/>
              <a:pPr>
                <a:defRPr/>
              </a:pPr>
              <a:t>‹#›</a:t>
            </a:fld>
            <a:endParaRPr lang="en-US" altLang="zh-CN"/>
          </a:p>
        </p:txBody>
      </p:sp>
    </p:spTree>
    <p:extLst>
      <p:ext uri="{BB962C8B-B14F-4D97-AF65-F5344CB8AC3E}">
        <p14:creationId xmlns:p14="http://schemas.microsoft.com/office/powerpoint/2010/main" val="121747364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0"/>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63"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Picture2"/>
          <p:cNvPicPr>
            <a:picLocks noChangeAspect="1" noChangeArrowheads="1"/>
          </p:cNvPicPr>
          <p:nvPr userDrawn="1"/>
        </p:nvPicPr>
        <p:blipFill>
          <a:blip r:embed="rId16" cstate="print"/>
          <a:srcRect/>
          <a:stretch>
            <a:fillRect/>
          </a:stretch>
        </p:blipFill>
        <p:spPr bwMode="auto">
          <a:xfrm>
            <a:off x="0" y="6499225"/>
            <a:ext cx="9906000" cy="3587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350838" y="1196975"/>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5" name="Rectangle 11"/>
          <p:cNvSpPr>
            <a:spLocks noChangeArrowheads="1"/>
          </p:cNvSpPr>
          <p:nvPr userDrawn="1"/>
        </p:nvSpPr>
        <p:spPr bwMode="auto">
          <a:xfrm>
            <a:off x="0" y="0"/>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9" name="Rectangle 2"/>
          <p:cNvSpPr>
            <a:spLocks noGrp="1" noChangeArrowheads="1"/>
          </p:cNvSpPr>
          <p:nvPr>
            <p:ph type="title"/>
          </p:nvPr>
        </p:nvSpPr>
        <p:spPr bwMode="auto">
          <a:xfrm>
            <a:off x="271463" y="188913"/>
            <a:ext cx="9363075"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6" name="Rectangle 12"/>
          <p:cNvSpPr>
            <a:spLocks noChangeArrowheads="1"/>
          </p:cNvSpPr>
          <p:nvPr/>
        </p:nvSpPr>
        <p:spPr bwMode="auto">
          <a:xfrm>
            <a:off x="200025"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DDDB9BF6-943F-4BA2-9427-198F851D14CD}"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93"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4" r:id="rId13"/>
    <p:sldLayoutId id="2147483895" r:id="rId14"/>
  </p:sldLayoutIdLst>
  <p:transition xmlns:p14="http://schemas.microsoft.com/office/powerpoint/2010/main"/>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sz="40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sz="40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sz="4000">
          <a:solidFill>
            <a:schemeClr val="tx2"/>
          </a:solidFill>
          <a:latin typeface="Times New Roman" pitchFamily="18"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keg.cs.tsinghua.edu.cn/jietang/publications/2014-compoutational-model-sna.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34.png"/><Relationship Id="rId5" Type="http://schemas.openxmlformats.org/officeDocument/2006/relationships/image" Target="../media/image135.png"/><Relationship Id="rId1" Type="http://schemas.openxmlformats.org/officeDocument/2006/relationships/tags" Target="../tags/tag13.xml"/><Relationship Id="rId2"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36.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43.png"/><Relationship Id="rId1" Type="http://schemas.openxmlformats.org/officeDocument/2006/relationships/tags" Target="../tags/tag15.xml"/><Relationship Id="rId2"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arnetminer.org/lab-datasets/soinf/"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8.wmf"/><Relationship Id="rId4" Type="http://schemas.openxmlformats.org/officeDocument/2006/relationships/image" Target="../media/image149.w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50.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153.png"/><Relationship Id="rId5" Type="http://schemas.openxmlformats.org/officeDocument/2006/relationships/image" Target="../media/image154.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9.png"/></Relationships>
</file>

<file path=ppt/slides/_rels/slide11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arnetminer.org/lab-datasets/soin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102.pn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6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image" Target="../media/image171.png"/></Relationships>
</file>

<file path=ppt/slides/_rels/slide125.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7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3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102.pn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9" Type="http://schemas.openxmlformats.org/officeDocument/2006/relationships/image" Target="../media/image182.png"/><Relationship Id="rId10" Type="http://schemas.openxmlformats.org/officeDocument/2006/relationships/image" Target="../media/image183.png"/><Relationship Id="rId11"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5.png"/><Relationship Id="rId5" Type="http://schemas.openxmlformats.org/officeDocument/2006/relationships/image" Target="../media/image186.emf"/><Relationship Id="rId6" Type="http://schemas.openxmlformats.org/officeDocument/2006/relationships/image" Target="../media/image187.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6.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oleObject" Target="../embeddings/oleObject1.bin"/><Relationship Id="rId6" Type="http://schemas.openxmlformats.org/officeDocument/2006/relationships/image" Target="../media/image18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oleObject" Target="../embeddings/oleObject2.bin"/><Relationship Id="rId6" Type="http://schemas.openxmlformats.org/officeDocument/2006/relationships/image" Target="../media/image19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oleObject" Target="../embeddings/oleObject3.bin"/><Relationship Id="rId7" Type="http://schemas.openxmlformats.org/officeDocument/2006/relationships/image" Target="../media/image18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emf"/><Relationship Id="rId3" Type="http://schemas.openxmlformats.org/officeDocument/2006/relationships/image" Target="../media/image199.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emf"/><Relationship Id="rId3" Type="http://schemas.openxmlformats.org/officeDocument/2006/relationships/image" Target="../media/image201.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 Id="rId3" Type="http://schemas.openxmlformats.org/officeDocument/2006/relationships/image" Target="../media/image203.emf"/></Relationships>
</file>

<file path=ppt/slides/_rels/slide146.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47.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9.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15.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2.jpe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08.png"/></Relationships>
</file>

<file path=ppt/slides/_rels/slide151.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152.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7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1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93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15.png"/></Relationships>
</file>

<file path=ppt/slides/_rels/slide157.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58.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NULL"/><Relationship Id="rId5" Type="http://schemas.openxmlformats.org/officeDocument/2006/relationships/image" Target="../media/image219.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59.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750.png"/><Relationship Id="rId6"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41.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20.png"/><Relationship Id="rId6" Type="http://schemas.openxmlformats.org/officeDocument/2006/relationships/image" Target="../media/image221.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22.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23.png"/></Relationships>
</file>

<file path=ppt/slides/_rels/slide163.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26.png"/><Relationship Id="rId6" Type="http://schemas.openxmlformats.org/officeDocument/2006/relationships/image" Target="../media/image227.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28.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67.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1.emf"/><Relationship Id="rId3" Type="http://schemas.openxmlformats.org/officeDocument/2006/relationships/image" Target="../media/image2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70.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jpeg"/><Relationship Id="rId6" Type="http://schemas.openxmlformats.org/officeDocument/2006/relationships/image" Target="../media/image236.jpeg"/><Relationship Id="rId7" Type="http://schemas.openxmlformats.org/officeDocument/2006/relationships/image" Target="../media/image237.jpeg"/><Relationship Id="rId8" Type="http://schemas.openxmlformats.org/officeDocument/2006/relationships/image" Target="../media/image238.png"/><Relationship Id="rId9" Type="http://schemas.openxmlformats.org/officeDocument/2006/relationships/image" Target="../media/image239.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4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75.xml.rels><?xml version="1.0" encoding="UTF-8" standalone="yes"?>
<Relationships xmlns="http://schemas.openxmlformats.org/package/2006/relationships"><Relationship Id="rId3" Type="http://schemas.openxmlformats.org/officeDocument/2006/relationships/image" Target="../media/image241.emf"/><Relationship Id="rId4" Type="http://schemas.openxmlformats.org/officeDocument/2006/relationships/image" Target="../media/image242.emf"/><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76.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4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4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40.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png"/><Relationship Id="rId3" Type="http://schemas.openxmlformats.org/officeDocument/2006/relationships/image" Target="../media/image24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24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em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em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25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2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jpeg"/><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g"/><Relationship Id="rId3" Type="http://schemas.openxmlformats.org/officeDocument/2006/relationships/image" Target="../media/image255.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 Id="rId3" Type="http://schemas.openxmlformats.org/officeDocument/2006/relationships/image" Target="../media/image257.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259.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26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6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262.png"/></Relationships>
</file>

<file path=ppt/slides/_rels/slide213.xml.rels><?xml version="1.0" encoding="UTF-8" standalone="yes"?>
<Relationships xmlns="http://schemas.openxmlformats.org/package/2006/relationships"><Relationship Id="rId3" Type="http://schemas.openxmlformats.org/officeDocument/2006/relationships/image" Target="../media/image265.png"/><Relationship Id="rId4" Type="http://schemas.openxmlformats.org/officeDocument/2006/relationships/oleObject" Target="../embeddings/oleObject4.bin"/><Relationship Id="rId5" Type="http://schemas.openxmlformats.org/officeDocument/2006/relationships/image" Target="../media/image263.emf"/><Relationship Id="rId6" Type="http://schemas.openxmlformats.org/officeDocument/2006/relationships/oleObject" Target="../embeddings/oleObject5.bin"/><Relationship Id="rId7" Type="http://schemas.openxmlformats.org/officeDocument/2006/relationships/image" Target="../media/image26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 Id="rId3" Type="http://schemas.openxmlformats.org/officeDocument/2006/relationships/image" Target="../media/image267.png"/></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8.png"/><Relationship Id="rId5" Type="http://schemas.openxmlformats.org/officeDocument/2006/relationships/image" Target="../media/image269.png"/><Relationship Id="rId6" Type="http://schemas.openxmlformats.org/officeDocument/2006/relationships/image" Target="../media/image270.png"/><Relationship Id="rId7" Type="http://schemas.openxmlformats.org/officeDocument/2006/relationships/image" Target="../media/image271.png"/><Relationship Id="rId8" Type="http://schemas.openxmlformats.org/officeDocument/2006/relationships/image" Target="../media/image272.png"/><Relationship Id="rId9" Type="http://schemas.openxmlformats.org/officeDocument/2006/relationships/image" Target="../media/image273.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4.png"/><Relationship Id="rId3" Type="http://schemas.openxmlformats.org/officeDocument/2006/relationships/image" Target="../media/image275.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6.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2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2.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png"/></Relationships>
</file>

<file path=ppt/slides/_rels/slide228.xml.rels><?xml version="1.0" encoding="UTF-8" standalone="yes"?>
<Relationships xmlns="http://schemas.openxmlformats.org/package/2006/relationships"><Relationship Id="rId3" Type="http://schemas.openxmlformats.org/officeDocument/2006/relationships/image" Target="../media/image265.png"/><Relationship Id="rId4" Type="http://schemas.openxmlformats.org/officeDocument/2006/relationships/oleObject" Target="../embeddings/oleObject6.bin"/><Relationship Id="rId5" Type="http://schemas.openxmlformats.org/officeDocument/2006/relationships/image" Target="../media/image263.emf"/><Relationship Id="rId6" Type="http://schemas.openxmlformats.org/officeDocument/2006/relationships/oleObject" Target="../embeddings/oleObject7.bin"/><Relationship Id="rId7" Type="http://schemas.openxmlformats.org/officeDocument/2006/relationships/image" Target="../media/image26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lout.com/"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4" Type="http://schemas.openxmlformats.org/officeDocument/2006/relationships/hyperlink" Target="http://arnetminer.org/download" TargetMode="External"/><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Fundamental_human_need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Fundamental_human_need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w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waikato.ac.nz/ml/weka/" TargetMode="External"/><Relationship Id="rId3" Type="http://schemas.openxmlformats.org/officeDocument/2006/relationships/hyperlink" Target="http://www.csie.ntu.edu.tw/~cjlin/libsv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87.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88.emf"/><Relationship Id="rId5" Type="http://schemas.openxmlformats.org/officeDocument/2006/relationships/image" Target="../media/image8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image" Target="../media/image97.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 Id="rId3"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70.jpeg"/><Relationship Id="rId5" Type="http://schemas.openxmlformats.org/officeDocument/2006/relationships/image" Target="../media/image102.png"/><Relationship Id="rId6" Type="http://schemas.openxmlformats.org/officeDocument/2006/relationships/image" Target="../media/image103.jpeg"/><Relationship Id="rId7"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1.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5.png"/><Relationship Id="rId11"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7.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29.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1" Type="http://schemas.openxmlformats.org/officeDocument/2006/relationships/tags" Target="../tags/tag12.xml"/><Relationship Id="rId2"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1485900" y="4376700"/>
            <a:ext cx="6934200" cy="1752600"/>
          </a:xfrm>
        </p:spPr>
        <p:txBody>
          <a:bodyPr/>
          <a:lstStyle/>
          <a:p>
            <a:r>
              <a:rPr kumimoji="1" lang="en-US" altLang="zh-CN" dirty="0" smtClean="0"/>
              <a:t>Jie Tang</a:t>
            </a:r>
          </a:p>
          <a:p>
            <a:r>
              <a:rPr kumimoji="1" lang="en-US" altLang="zh-CN" dirty="0" smtClean="0"/>
              <a:t>Tsinghua University</a:t>
            </a:r>
            <a:endParaRPr kumimoji="1" lang="zh-CN" altLang="en-US" dirty="0"/>
          </a:p>
        </p:txBody>
      </p:sp>
      <p:sp>
        <p:nvSpPr>
          <p:cNvPr id="4" name="标题 3"/>
          <p:cNvSpPr>
            <a:spLocks noGrp="1"/>
          </p:cNvSpPr>
          <p:nvPr>
            <p:ph type="ctrTitle"/>
          </p:nvPr>
        </p:nvSpPr>
        <p:spPr>
          <a:xfrm>
            <a:off x="288032" y="2319015"/>
            <a:ext cx="9345488" cy="1470025"/>
          </a:xfrm>
        </p:spPr>
        <p:txBody>
          <a:bodyPr/>
          <a:lstStyle/>
          <a:p>
            <a:r>
              <a:rPr kumimoji="1" lang="en-US" altLang="zh-CN" sz="3200" dirty="0"/>
              <a:t>Computational Models for Social Network </a:t>
            </a:r>
            <a:r>
              <a:rPr kumimoji="1" lang="en-US" altLang="zh-CN" sz="3200" dirty="0" smtClean="0"/>
              <a:t>Analysis</a:t>
            </a:r>
            <a:br>
              <a:rPr kumimoji="1" lang="en-US" altLang="zh-CN" sz="3200" dirty="0" smtClean="0"/>
            </a:br>
            <a:r>
              <a:rPr kumimoji="1" lang="en-US" altLang="zh-CN" sz="3200" dirty="0" smtClean="0"/>
              <a:t>—</a:t>
            </a:r>
            <a:r>
              <a:rPr kumimoji="1" lang="en-US" altLang="zh-CN" sz="3200" dirty="0" smtClean="0">
                <a:solidFill>
                  <a:srgbClr val="FF0000"/>
                </a:solidFill>
              </a:rPr>
              <a:t>User Modeling, </a:t>
            </a:r>
            <a:r>
              <a:rPr kumimoji="1" lang="en-US" altLang="zh-CN" sz="3200" dirty="0" smtClean="0">
                <a:solidFill>
                  <a:srgbClr val="0000FF"/>
                </a:solidFill>
              </a:rPr>
              <a:t>Social Tie, </a:t>
            </a:r>
            <a:r>
              <a:rPr kumimoji="1" lang="en-US" altLang="zh-CN" sz="3200" dirty="0" smtClean="0"/>
              <a:t>and </a:t>
            </a:r>
            <a:r>
              <a:rPr kumimoji="1" lang="en-US" altLang="zh-CN" sz="3200" dirty="0" smtClean="0">
                <a:solidFill>
                  <a:srgbClr val="008000"/>
                </a:solidFill>
              </a:rPr>
              <a:t>Group Formation</a:t>
            </a:r>
            <a:endParaRPr kumimoji="1" lang="zh-CN" altLang="en-US" sz="3200" dirty="0">
              <a:solidFill>
                <a:srgbClr val="008000"/>
              </a:solidFill>
            </a:endParaRPr>
          </a:p>
        </p:txBody>
      </p:sp>
      <p:sp>
        <p:nvSpPr>
          <p:cNvPr id="2" name="矩形 1"/>
          <p:cNvSpPr/>
          <p:nvPr/>
        </p:nvSpPr>
        <p:spPr>
          <a:xfrm>
            <a:off x="0" y="5733256"/>
            <a:ext cx="9906000" cy="7920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chemeClr val="tx1"/>
                </a:solidFill>
              </a:rPr>
              <a:t>Download this slides from</a:t>
            </a:r>
          </a:p>
          <a:p>
            <a:pPr algn="ctr"/>
            <a:r>
              <a:rPr kumimoji="1" lang="en-US" altLang="zh-CN" dirty="0" smtClean="0">
                <a:solidFill>
                  <a:schemeClr val="tx1"/>
                </a:solidFill>
                <a:hlinkClick r:id="rId2"/>
              </a:rPr>
              <a:t>http://keg.cs.tsinghua.edu.cn/jietang/publications/2014</a:t>
            </a:r>
            <a:r>
              <a:rPr kumimoji="1" lang="en-US" altLang="zh-CN" dirty="0">
                <a:solidFill>
                  <a:schemeClr val="tx1"/>
                </a:solidFill>
                <a:hlinkClick r:id="rId2"/>
              </a:rPr>
              <a:t>-compoutational-model-</a:t>
            </a:r>
            <a:r>
              <a:rPr kumimoji="1" lang="en-US" altLang="zh-CN" dirty="0" smtClean="0">
                <a:solidFill>
                  <a:schemeClr val="tx1"/>
                </a:solidFill>
                <a:hlinkClick r:id="rId2"/>
              </a:rPr>
              <a:t>sna.pptx</a:t>
            </a:r>
            <a:endParaRPr kumimoji="1" lang="zh-CN" altLang="en-US" dirty="0">
              <a:solidFill>
                <a:schemeClr val="tx1"/>
              </a:solidFill>
            </a:endParaRPr>
          </a:p>
        </p:txBody>
      </p:sp>
    </p:spTree>
    <p:extLst>
      <p:ext uri="{BB962C8B-B14F-4D97-AF65-F5344CB8AC3E}">
        <p14:creationId xmlns:p14="http://schemas.microsoft.com/office/powerpoint/2010/main" val="4237636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b="1" dirty="0" smtClean="0">
                <a:latin typeface="+mn-lt"/>
                <a:ea typeface="黑体" pitchFamily="49" charset="-122"/>
              </a:rPr>
              <a:t>分析结果</a:t>
            </a:r>
            <a:endParaRPr lang="zh-CN" altLang="en-US" sz="4400" b="1" dirty="0">
              <a:latin typeface="+mn-lt"/>
              <a:ea typeface="黑体" pitchFamily="49" charset="-122"/>
            </a:endParaRPr>
          </a:p>
        </p:txBody>
      </p:sp>
      <p:pic>
        <p:nvPicPr>
          <p:cNvPr id="83970" name="Picture 2"/>
          <p:cNvPicPr>
            <a:picLocks noChangeAspect="1" noChangeArrowheads="1"/>
          </p:cNvPicPr>
          <p:nvPr/>
        </p:nvPicPr>
        <p:blipFill>
          <a:blip r:embed="rId3" cstate="print"/>
          <a:srcRect/>
          <a:stretch>
            <a:fillRect/>
          </a:stretch>
        </p:blipFill>
        <p:spPr bwMode="auto">
          <a:xfrm>
            <a:off x="344488" y="1340768"/>
            <a:ext cx="4140459" cy="4344482"/>
          </a:xfrm>
          <a:prstGeom prst="rect">
            <a:avLst/>
          </a:prstGeom>
          <a:noFill/>
          <a:ln w="9525">
            <a:noFill/>
            <a:miter lim="800000"/>
            <a:headEnd/>
            <a:tailEnd/>
          </a:ln>
        </p:spPr>
      </p:pic>
      <p:sp>
        <p:nvSpPr>
          <p:cNvPr id="5" name="矩形 4"/>
          <p:cNvSpPr/>
          <p:nvPr/>
        </p:nvSpPr>
        <p:spPr>
          <a:xfrm>
            <a:off x="416496" y="5769260"/>
            <a:ext cx="3852428"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solidFill>
                <a:srgbClr val="0000CC"/>
              </a:solidFill>
            </a:endParaRPr>
          </a:p>
          <a:p>
            <a:pPr algn="ctr"/>
            <a:r>
              <a:rPr lang="en-US" altLang="zh-CN" b="1" dirty="0" smtClean="0">
                <a:solidFill>
                  <a:srgbClr val="0000CC"/>
                </a:solidFill>
              </a:rPr>
              <a:t>Location correlation</a:t>
            </a:r>
          </a:p>
          <a:p>
            <a:pPr algn="ctr"/>
            <a:r>
              <a:rPr lang="en-US" altLang="zh-CN" b="1" dirty="0" smtClean="0">
                <a:solidFill>
                  <a:srgbClr val="0000CC"/>
                </a:solidFill>
              </a:rPr>
              <a:t>(</a:t>
            </a:r>
            <a:r>
              <a:rPr lang="en-US" altLang="zh-CN" b="1" dirty="0" smtClean="0">
                <a:solidFill>
                  <a:srgbClr val="C00000"/>
                </a:solidFill>
              </a:rPr>
              <a:t>Red-happy</a:t>
            </a:r>
            <a:r>
              <a:rPr lang="en-US" altLang="zh-CN" b="1" dirty="0" smtClean="0">
                <a:solidFill>
                  <a:srgbClr val="0000CC"/>
                </a:solidFill>
              </a:rPr>
              <a:t>)</a:t>
            </a:r>
            <a:endParaRPr lang="zh-CN" altLang="en-US" b="1" dirty="0">
              <a:solidFill>
                <a:srgbClr val="0000CC"/>
              </a:solidFill>
            </a:endParaRPr>
          </a:p>
        </p:txBody>
      </p:sp>
      <p:pic>
        <p:nvPicPr>
          <p:cNvPr id="83971" name="Picture 3"/>
          <p:cNvPicPr>
            <a:picLocks noChangeAspect="1" noChangeArrowheads="1"/>
          </p:cNvPicPr>
          <p:nvPr/>
        </p:nvPicPr>
        <p:blipFill>
          <a:blip r:embed="rId4" cstate="print"/>
          <a:srcRect/>
          <a:stretch>
            <a:fillRect/>
          </a:stretch>
        </p:blipFill>
        <p:spPr bwMode="auto">
          <a:xfrm>
            <a:off x="4669000" y="1988840"/>
            <a:ext cx="5108536" cy="2592288"/>
          </a:xfrm>
          <a:prstGeom prst="rect">
            <a:avLst/>
          </a:prstGeom>
          <a:noFill/>
          <a:ln w="9525">
            <a:noFill/>
            <a:miter lim="800000"/>
            <a:headEnd/>
            <a:tailEnd/>
          </a:ln>
        </p:spPr>
      </p:pic>
      <p:sp>
        <p:nvSpPr>
          <p:cNvPr id="7" name="矩形 6"/>
          <p:cNvSpPr/>
          <p:nvPr/>
        </p:nvSpPr>
        <p:spPr>
          <a:xfrm>
            <a:off x="5817096" y="4653136"/>
            <a:ext cx="316835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rPr>
              <a:t>Activity correlation </a:t>
            </a:r>
            <a:endParaRPr lang="zh-CN" altLang="en-US" b="1" dirty="0">
              <a:solidFill>
                <a:srgbClr val="0000CC"/>
              </a:solidFill>
            </a:endParaRPr>
          </a:p>
        </p:txBody>
      </p:sp>
      <p:cxnSp>
        <p:nvCxnSpPr>
          <p:cNvPr id="8" name="直接箭头连接符 7"/>
          <p:cNvCxnSpPr>
            <a:endCxn id="9" idx="1"/>
          </p:cNvCxnSpPr>
          <p:nvPr/>
        </p:nvCxnSpPr>
        <p:spPr bwMode="auto">
          <a:xfrm>
            <a:off x="4160912" y="5589240"/>
            <a:ext cx="216024" cy="400690"/>
          </a:xfrm>
          <a:prstGeom prst="straightConnector1">
            <a:avLst/>
          </a:prstGeom>
          <a:noFill/>
          <a:ln w="28575" cap="flat" cmpd="sng" algn="ctr">
            <a:solidFill>
              <a:srgbClr val="0000CC"/>
            </a:solidFill>
            <a:prstDash val="solid"/>
            <a:round/>
            <a:headEnd type="none" w="med" len="med"/>
            <a:tailEnd type="arrow"/>
          </a:ln>
          <a:effectLst/>
        </p:spPr>
      </p:cxnSp>
      <p:sp>
        <p:nvSpPr>
          <p:cNvPr id="9" name="TextBox 8"/>
          <p:cNvSpPr txBox="1"/>
          <p:nvPr/>
        </p:nvSpPr>
        <p:spPr>
          <a:xfrm>
            <a:off x="4376936" y="5805264"/>
            <a:ext cx="576064" cy="369332"/>
          </a:xfrm>
          <a:prstGeom prst="rect">
            <a:avLst/>
          </a:prstGeom>
          <a:noFill/>
          <a:ln>
            <a:noFill/>
          </a:ln>
        </p:spPr>
        <p:txBody>
          <a:bodyPr wrap="square" rtlCol="0">
            <a:spAutoFit/>
          </a:bodyPr>
          <a:lstStyle/>
          <a:p>
            <a:pPr>
              <a:buNone/>
            </a:pPr>
            <a:r>
              <a:rPr lang="en-US" altLang="zh-CN" sz="1800" b="1" i="1" dirty="0" smtClean="0">
                <a:solidFill>
                  <a:srgbClr val="0000CC"/>
                </a:solidFill>
              </a:rPr>
              <a:t>KO</a:t>
            </a:r>
            <a:endParaRPr lang="zh-CN" altLang="en-US" sz="1800" b="1" i="1" dirty="0">
              <a:solidFill>
                <a:srgbClr val="0000CC"/>
              </a:solidFill>
            </a:endParaRPr>
          </a:p>
        </p:txBody>
      </p:sp>
      <p:sp>
        <p:nvSpPr>
          <p:cNvPr id="11" name="TextBox 10"/>
          <p:cNvSpPr txBox="1"/>
          <p:nvPr/>
        </p:nvSpPr>
        <p:spPr>
          <a:xfrm>
            <a:off x="4196916" y="5085184"/>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2" name="TextBox 11"/>
          <p:cNvSpPr txBox="1"/>
          <p:nvPr/>
        </p:nvSpPr>
        <p:spPr>
          <a:xfrm>
            <a:off x="632520" y="3825044"/>
            <a:ext cx="360040" cy="461665"/>
          </a:xfrm>
          <a:prstGeom prst="rect">
            <a:avLst/>
          </a:prstGeom>
          <a:noFill/>
          <a:ln>
            <a:noFill/>
          </a:ln>
        </p:spPr>
        <p:txBody>
          <a:bodyPr wrap="square" rtlCol="0">
            <a:spAutoFit/>
          </a:bodyPr>
          <a:lstStyle/>
          <a:p>
            <a:pPr>
              <a:buNone/>
            </a:pPr>
            <a:r>
              <a:rPr lang="en-US" altLang="zh-CN" sz="2400" b="1" dirty="0" smtClean="0">
                <a:solidFill>
                  <a:srgbClr val="009900"/>
                </a:solidFill>
              </a:rPr>
              <a:t>?</a:t>
            </a:r>
            <a:endParaRPr lang="zh-CN" altLang="en-US" sz="2400" b="1" dirty="0">
              <a:solidFill>
                <a:srgbClr val="009900"/>
              </a:solidFill>
            </a:endParaRPr>
          </a:p>
        </p:txBody>
      </p:sp>
      <p:sp>
        <p:nvSpPr>
          <p:cNvPr id="13" name="TextBox 12"/>
          <p:cNvSpPr txBox="1"/>
          <p:nvPr/>
        </p:nvSpPr>
        <p:spPr>
          <a:xfrm>
            <a:off x="3548844" y="4149080"/>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4" name="TextBox 13"/>
          <p:cNvSpPr txBox="1"/>
          <p:nvPr/>
        </p:nvSpPr>
        <p:spPr>
          <a:xfrm>
            <a:off x="1892660" y="1412776"/>
            <a:ext cx="360040" cy="461665"/>
          </a:xfrm>
          <a:prstGeom prst="rect">
            <a:avLst/>
          </a:prstGeom>
          <a:noFill/>
          <a:ln>
            <a:noFill/>
          </a:ln>
        </p:spPr>
        <p:txBody>
          <a:bodyPr wrap="square" rtlCol="0">
            <a:spAutoFit/>
          </a:bodyPr>
          <a:lstStyle/>
          <a:p>
            <a:pPr>
              <a:buNone/>
            </a:pPr>
            <a:r>
              <a:rPr lang="en-US" altLang="zh-CN" sz="2400" b="1" dirty="0" smtClean="0">
                <a:solidFill>
                  <a:srgbClr val="C00000"/>
                </a:solidFill>
              </a:rPr>
              <a:t>?</a:t>
            </a:r>
            <a:endParaRPr lang="zh-CN" altLang="en-US" sz="2400" b="1" dirty="0">
              <a:solidFill>
                <a:srgbClr val="C00000"/>
              </a:solidFill>
            </a:endParaRPr>
          </a:p>
        </p:txBody>
      </p:sp>
      <p:sp>
        <p:nvSpPr>
          <p:cNvPr id="15" name="TextBox 14"/>
          <p:cNvSpPr txBox="1"/>
          <p:nvPr/>
        </p:nvSpPr>
        <p:spPr>
          <a:xfrm>
            <a:off x="2684748" y="3681028"/>
            <a:ext cx="360040" cy="461665"/>
          </a:xfrm>
          <a:prstGeom prst="rect">
            <a:avLst/>
          </a:prstGeom>
          <a:noFill/>
          <a:ln>
            <a:noFill/>
          </a:ln>
        </p:spPr>
        <p:txBody>
          <a:bodyPr wrap="square" rtlCol="0">
            <a:spAutoFit/>
          </a:bodyPr>
          <a:lstStyle/>
          <a:p>
            <a:pPr>
              <a:buNone/>
            </a:pPr>
            <a:r>
              <a:rPr lang="en-US" altLang="zh-CN" sz="2400" b="1" dirty="0" smtClean="0">
                <a:solidFill>
                  <a:srgbClr val="009900"/>
                </a:solidFill>
              </a:rPr>
              <a:t>?</a:t>
            </a:r>
            <a:endParaRPr lang="zh-CN" altLang="en-US" sz="2400" b="1" dirty="0">
              <a:solidFill>
                <a:srgbClr val="009900"/>
              </a:solidFill>
            </a:endParaRPr>
          </a:p>
        </p:txBody>
      </p:sp>
      <p:cxnSp>
        <p:nvCxnSpPr>
          <p:cNvPr id="18" name="直接箭头连接符 17"/>
          <p:cNvCxnSpPr>
            <a:stCxn id="13" idx="3"/>
            <a:endCxn id="19" idx="1"/>
          </p:cNvCxnSpPr>
          <p:nvPr/>
        </p:nvCxnSpPr>
        <p:spPr bwMode="auto">
          <a:xfrm>
            <a:off x="3908884" y="4379913"/>
            <a:ext cx="648072" cy="457889"/>
          </a:xfrm>
          <a:prstGeom prst="straightConnector1">
            <a:avLst/>
          </a:prstGeom>
          <a:noFill/>
          <a:ln w="28575" cap="flat" cmpd="sng" algn="ctr">
            <a:solidFill>
              <a:srgbClr val="0000CC"/>
            </a:solidFill>
            <a:prstDash val="solid"/>
            <a:round/>
            <a:headEnd type="none" w="med" len="med"/>
            <a:tailEnd type="arrow"/>
          </a:ln>
          <a:effectLst/>
        </p:spPr>
      </p:cxnSp>
      <p:sp>
        <p:nvSpPr>
          <p:cNvPr id="19" name="TextBox 18"/>
          <p:cNvSpPr txBox="1"/>
          <p:nvPr/>
        </p:nvSpPr>
        <p:spPr>
          <a:xfrm>
            <a:off x="4556956" y="4653136"/>
            <a:ext cx="936104" cy="369332"/>
          </a:xfrm>
          <a:prstGeom prst="rect">
            <a:avLst/>
          </a:prstGeom>
          <a:noFill/>
          <a:ln>
            <a:noFill/>
          </a:ln>
        </p:spPr>
        <p:txBody>
          <a:bodyPr wrap="square" rtlCol="0">
            <a:spAutoFit/>
          </a:bodyPr>
          <a:lstStyle/>
          <a:p>
            <a:pPr>
              <a:buNone/>
            </a:pPr>
            <a:r>
              <a:rPr lang="zh-CN" altLang="en-US" sz="1800" b="1" smtClean="0">
                <a:solidFill>
                  <a:srgbClr val="0000CC"/>
                </a:solidFill>
              </a:rPr>
              <a:t>体育馆</a:t>
            </a:r>
            <a:endParaRPr lang="zh-CN" altLang="en-US" sz="1800" b="1" dirty="0">
              <a:solidFill>
                <a:srgbClr val="0000CC"/>
              </a:solidFill>
            </a:endParaRPr>
          </a:p>
        </p:txBody>
      </p:sp>
      <p:cxnSp>
        <p:nvCxnSpPr>
          <p:cNvPr id="22" name="直接箭头连接符 21"/>
          <p:cNvCxnSpPr>
            <a:stCxn id="14" idx="3"/>
            <a:endCxn id="23" idx="2"/>
          </p:cNvCxnSpPr>
          <p:nvPr/>
        </p:nvCxnSpPr>
        <p:spPr bwMode="auto">
          <a:xfrm flipV="1">
            <a:off x="2252700" y="1170040"/>
            <a:ext cx="180020" cy="473569"/>
          </a:xfrm>
          <a:prstGeom prst="straightConnector1">
            <a:avLst/>
          </a:prstGeom>
          <a:noFill/>
          <a:ln w="28575" cap="flat" cmpd="sng" algn="ctr">
            <a:solidFill>
              <a:srgbClr val="0000CC"/>
            </a:solidFill>
            <a:prstDash val="solid"/>
            <a:round/>
            <a:headEnd type="none" w="med" len="med"/>
            <a:tailEnd type="arrow"/>
          </a:ln>
          <a:effectLst/>
        </p:spPr>
      </p:cxnSp>
      <p:sp>
        <p:nvSpPr>
          <p:cNvPr id="23" name="TextBox 22"/>
          <p:cNvSpPr txBox="1"/>
          <p:nvPr/>
        </p:nvSpPr>
        <p:spPr>
          <a:xfrm>
            <a:off x="1928664" y="800708"/>
            <a:ext cx="1008112" cy="369332"/>
          </a:xfrm>
          <a:prstGeom prst="rect">
            <a:avLst/>
          </a:prstGeom>
          <a:noFill/>
          <a:ln>
            <a:noFill/>
          </a:ln>
        </p:spPr>
        <p:txBody>
          <a:bodyPr wrap="square" rtlCol="0">
            <a:spAutoFit/>
          </a:bodyPr>
          <a:lstStyle/>
          <a:p>
            <a:pPr>
              <a:buNone/>
            </a:pPr>
            <a:r>
              <a:rPr lang="zh-CN" altLang="en-US" sz="1800" b="1" smtClean="0">
                <a:solidFill>
                  <a:srgbClr val="0000CC"/>
                </a:solidFill>
              </a:rPr>
              <a:t>宿舍</a:t>
            </a:r>
            <a:endParaRPr lang="zh-CN" altLang="en-US" sz="1800" b="1" dirty="0">
              <a:solidFill>
                <a:srgbClr val="0000CC"/>
              </a:solidFill>
            </a:endParaRPr>
          </a:p>
        </p:txBody>
      </p:sp>
      <p:sp>
        <p:nvSpPr>
          <p:cNvPr id="30" name="TextBox 29"/>
          <p:cNvSpPr txBox="1"/>
          <p:nvPr/>
        </p:nvSpPr>
        <p:spPr>
          <a:xfrm>
            <a:off x="128464" y="836712"/>
            <a:ext cx="1260140" cy="307777"/>
          </a:xfrm>
          <a:prstGeom prst="rect">
            <a:avLst/>
          </a:prstGeom>
          <a:noFill/>
          <a:ln>
            <a:noFill/>
          </a:ln>
        </p:spPr>
        <p:txBody>
          <a:bodyPr wrap="square" rtlCol="0">
            <a:spAutoFit/>
          </a:bodyPr>
          <a:lstStyle/>
          <a:p>
            <a:pPr>
              <a:buNone/>
            </a:pPr>
            <a:r>
              <a:rPr lang="zh-CN" altLang="en-US" sz="1400" b="1" smtClean="0">
                <a:solidFill>
                  <a:srgbClr val="0000CC"/>
                </a:solidFill>
              </a:rPr>
              <a:t>圆明园</a:t>
            </a:r>
            <a:endParaRPr lang="zh-CN" altLang="en-US" sz="1400" b="1" dirty="0">
              <a:solidFill>
                <a:srgbClr val="0000CC"/>
              </a:solidFill>
            </a:endParaRPr>
          </a:p>
        </p:txBody>
      </p:sp>
      <p:cxnSp>
        <p:nvCxnSpPr>
          <p:cNvPr id="32" name="直接箭头连接符 31"/>
          <p:cNvCxnSpPr>
            <a:endCxn id="33" idx="3"/>
          </p:cNvCxnSpPr>
          <p:nvPr/>
        </p:nvCxnSpPr>
        <p:spPr bwMode="auto">
          <a:xfrm flipH="1">
            <a:off x="2396716" y="4509120"/>
            <a:ext cx="288032" cy="297906"/>
          </a:xfrm>
          <a:prstGeom prst="straightConnector1">
            <a:avLst/>
          </a:prstGeom>
          <a:noFill/>
          <a:ln w="28575" cap="flat" cmpd="sng" algn="ctr">
            <a:solidFill>
              <a:srgbClr val="0000CC"/>
            </a:solidFill>
            <a:prstDash val="solid"/>
            <a:round/>
            <a:headEnd type="none" w="med" len="med"/>
            <a:tailEnd type="arrow"/>
          </a:ln>
          <a:effectLst/>
        </p:spPr>
      </p:cxnSp>
      <p:sp>
        <p:nvSpPr>
          <p:cNvPr id="33" name="TextBox 32"/>
          <p:cNvSpPr txBox="1"/>
          <p:nvPr/>
        </p:nvSpPr>
        <p:spPr>
          <a:xfrm>
            <a:off x="1784648" y="4653137"/>
            <a:ext cx="612068" cy="307777"/>
          </a:xfrm>
          <a:prstGeom prst="rect">
            <a:avLst/>
          </a:prstGeom>
          <a:solidFill>
            <a:schemeClr val="bg1"/>
          </a:solidFill>
          <a:ln>
            <a:noFill/>
          </a:ln>
        </p:spPr>
        <p:txBody>
          <a:bodyPr wrap="square" rtlCol="0">
            <a:spAutoFit/>
          </a:bodyPr>
          <a:lstStyle/>
          <a:p>
            <a:pPr algn="just">
              <a:buNone/>
            </a:pPr>
            <a:r>
              <a:rPr lang="zh-CN" altLang="en-US" sz="1400" b="1" smtClean="0">
                <a:solidFill>
                  <a:srgbClr val="0000CC"/>
                </a:solidFill>
              </a:rPr>
              <a:t>教室</a:t>
            </a:r>
            <a:endParaRPr lang="zh-CN" altLang="en-US" sz="1400" b="1" dirty="0">
              <a:solidFill>
                <a:srgbClr val="0000CC"/>
              </a:solidFill>
            </a:endParaRPr>
          </a:p>
        </p:txBody>
      </p:sp>
      <p:cxnSp>
        <p:nvCxnSpPr>
          <p:cNvPr id="24" name="直接箭头连接符 23"/>
          <p:cNvCxnSpPr>
            <a:endCxn id="25" idx="0"/>
          </p:cNvCxnSpPr>
          <p:nvPr/>
        </p:nvCxnSpPr>
        <p:spPr bwMode="auto">
          <a:xfrm flipH="1">
            <a:off x="794538" y="4077072"/>
            <a:ext cx="378042" cy="1564431"/>
          </a:xfrm>
          <a:prstGeom prst="straightConnector1">
            <a:avLst/>
          </a:prstGeom>
          <a:noFill/>
          <a:ln w="28575" cap="flat" cmpd="sng" algn="ctr">
            <a:solidFill>
              <a:srgbClr val="0000CC"/>
            </a:solidFill>
            <a:prstDash val="solid"/>
            <a:round/>
            <a:headEnd type="none" w="med" len="med"/>
            <a:tailEnd type="arrow"/>
          </a:ln>
          <a:effectLst/>
        </p:spPr>
      </p:cxnSp>
      <p:sp>
        <p:nvSpPr>
          <p:cNvPr id="25" name="TextBox 24"/>
          <p:cNvSpPr txBox="1"/>
          <p:nvPr/>
        </p:nvSpPr>
        <p:spPr>
          <a:xfrm>
            <a:off x="488504" y="5641503"/>
            <a:ext cx="612068" cy="307777"/>
          </a:xfrm>
          <a:prstGeom prst="rect">
            <a:avLst/>
          </a:prstGeom>
          <a:noFill/>
          <a:ln>
            <a:noFill/>
          </a:ln>
        </p:spPr>
        <p:txBody>
          <a:bodyPr wrap="square" rtlCol="0">
            <a:spAutoFit/>
          </a:bodyPr>
          <a:lstStyle/>
          <a:p>
            <a:pPr>
              <a:buNone/>
            </a:pPr>
            <a:r>
              <a:rPr lang="zh-CN" altLang="en-US" sz="1400" b="1" smtClean="0">
                <a:solidFill>
                  <a:srgbClr val="0000CC"/>
                </a:solidFill>
              </a:rPr>
              <a:t>荷塘</a:t>
            </a:r>
            <a:endParaRPr lang="zh-CN" altLang="en-US" sz="1400" b="1" dirty="0">
              <a:solidFill>
                <a:srgbClr val="0000CC"/>
              </a:solidFill>
            </a:endParaRPr>
          </a:p>
        </p:txBody>
      </p:sp>
      <p:sp>
        <p:nvSpPr>
          <p:cNvPr id="31" name="TextBox 30"/>
          <p:cNvSpPr txBox="1"/>
          <p:nvPr/>
        </p:nvSpPr>
        <p:spPr>
          <a:xfrm>
            <a:off x="0" y="2240868"/>
            <a:ext cx="360040" cy="461665"/>
          </a:xfrm>
          <a:prstGeom prst="rect">
            <a:avLst/>
          </a:prstGeom>
          <a:noFill/>
          <a:ln>
            <a:noFill/>
          </a:ln>
        </p:spPr>
        <p:txBody>
          <a:bodyPr wrap="square" rtlCol="0">
            <a:spAutoFit/>
          </a:bodyPr>
          <a:lstStyle/>
          <a:p>
            <a:pPr>
              <a:buNone/>
            </a:pPr>
            <a:r>
              <a:rPr lang="en-US" altLang="zh-CN" sz="2400" b="1" dirty="0" smtClean="0">
                <a:solidFill>
                  <a:srgbClr val="009900"/>
                </a:solidFill>
              </a:rPr>
              <a:t>?</a:t>
            </a:r>
            <a:endParaRPr lang="zh-CN" altLang="en-US" sz="2400" b="1" dirty="0">
              <a:solidFill>
                <a:srgbClr val="009900"/>
              </a:solidFill>
            </a:endParaRPr>
          </a:p>
        </p:txBody>
      </p:sp>
      <p:cxnSp>
        <p:nvCxnSpPr>
          <p:cNvPr id="34" name="直接箭头连接符 33"/>
          <p:cNvCxnSpPr>
            <a:endCxn id="30" idx="2"/>
          </p:cNvCxnSpPr>
          <p:nvPr/>
        </p:nvCxnSpPr>
        <p:spPr bwMode="auto">
          <a:xfrm flipV="1">
            <a:off x="740532" y="1144489"/>
            <a:ext cx="18002" cy="1060375"/>
          </a:xfrm>
          <a:prstGeom prst="straightConnector1">
            <a:avLst/>
          </a:prstGeom>
          <a:noFill/>
          <a:ln w="28575" cap="flat" cmpd="sng" algn="ctr">
            <a:solidFill>
              <a:srgbClr val="0000CC"/>
            </a:solidFill>
            <a:prstDash val="solid"/>
            <a:round/>
            <a:headEnd type="none" w="med" len="med"/>
            <a:tailEnd type="arrow"/>
          </a:ln>
          <a:effectLst/>
        </p:spPr>
      </p:cxnSp>
    </p:spTree>
    <p:extLst>
      <p:ext uri="{BB962C8B-B14F-4D97-AF65-F5344CB8AC3E}">
        <p14:creationId xmlns:p14="http://schemas.microsoft.com/office/powerpoint/2010/main" val="21464328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par>
                                <p:cTn id="40" presetID="14"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randombar(horizontal)">
                                      <p:cBhvr>
                                        <p:cTn id="45" dur="500"/>
                                        <p:tgtEl>
                                          <p:spTgt spid="30"/>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par>
                                <p:cTn id="49" presetID="14" presetClass="entr" presetSubtype="1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par>
                                <p:cTn id="55" presetID="14" presetClass="entr" presetSubtype="1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randombar(horizontal)">
                                      <p:cBhvr>
                                        <p:cTn id="57" dur="500"/>
                                        <p:tgtEl>
                                          <p:spTgt spid="24"/>
                                        </p:tgtEl>
                                      </p:cBhvr>
                                    </p:animEffect>
                                  </p:childTnLst>
                                </p:cTn>
                              </p:par>
                              <p:par>
                                <p:cTn id="58" presetID="14" presetClass="entr" presetSubtype="1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83971"/>
                                        </p:tgtEl>
                                        <p:attrNameLst>
                                          <p:attrName>style.visibility</p:attrName>
                                        </p:attrNameLst>
                                      </p:cBhvr>
                                      <p:to>
                                        <p:strVal val="visible"/>
                                      </p:to>
                                    </p:set>
                                    <p:animEffect transition="in" filter="wipe(left)">
                                      <p:cBhvr>
                                        <p:cTn id="65" dur="500"/>
                                        <p:tgtEl>
                                          <p:spTgt spid="8397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P spid="19" grpId="0"/>
      <p:bldP spid="23" grpId="0"/>
      <p:bldP spid="30" grpId="0"/>
      <p:bldP spid="33" grpId="0" animBg="1"/>
      <p:bldP spid="25" grpId="0"/>
      <p:bldP spid="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4" cstate="print"/>
          <a:srcRect/>
          <a:stretch>
            <a:fillRect/>
          </a:stretch>
        </p:blipFill>
        <p:spPr bwMode="auto">
          <a:xfrm>
            <a:off x="1447765" y="2679667"/>
            <a:ext cx="5148333" cy="4025955"/>
          </a:xfrm>
          <a:prstGeom prst="rect">
            <a:avLst/>
          </a:prstGeom>
          <a:noFill/>
          <a:ln w="9525">
            <a:noFill/>
            <a:miter lim="800000"/>
            <a:headEnd/>
            <a:tailEnd/>
          </a:ln>
        </p:spPr>
      </p:pic>
      <p:sp>
        <p:nvSpPr>
          <p:cNvPr id="16386" name="Rectangle 2"/>
          <p:cNvSpPr>
            <a:spLocks noGrp="1" noChangeArrowheads="1"/>
          </p:cNvSpPr>
          <p:nvPr>
            <p:ph type="title"/>
          </p:nvPr>
        </p:nvSpPr>
        <p:spPr/>
        <p:txBody>
          <a:bodyPr/>
          <a:lstStyle/>
          <a:p>
            <a:pPr eaLnBrk="1" hangingPunct="1"/>
            <a:r>
              <a:rPr lang="en-US" altLang="zh-CN" sz="4000" dirty="0" smtClean="0"/>
              <a:t>Model Learning Algorithm</a:t>
            </a:r>
          </a:p>
        </p:txBody>
      </p:sp>
      <p:sp>
        <p:nvSpPr>
          <p:cNvPr id="16387" name="Rectangle 3"/>
          <p:cNvSpPr>
            <a:spLocks noGrp="1" noChangeArrowheads="1"/>
          </p:cNvSpPr>
          <p:nvPr>
            <p:ph sz="half" idx="1"/>
          </p:nvPr>
        </p:nvSpPr>
        <p:spPr>
          <a:xfrm>
            <a:off x="825500" y="1558977"/>
            <a:ext cx="3136900" cy="914400"/>
          </a:xfrm>
        </p:spPr>
        <p:txBody>
          <a:bodyPr/>
          <a:lstStyle/>
          <a:p>
            <a:pPr eaLnBrk="1" hangingPunct="1">
              <a:buNone/>
            </a:pPr>
            <a:r>
              <a:rPr lang="en-US" dirty="0" smtClean="0"/>
              <a:t>Sum-product:</a:t>
            </a:r>
            <a:endParaRPr lang="zh-CN" altLang="en-US" dirty="0" smtClean="0"/>
          </a:p>
        </p:txBody>
      </p:sp>
      <p:sp>
        <p:nvSpPr>
          <p:cNvPr id="16388" name="Rectangle 5"/>
          <p:cNvSpPr>
            <a:spLocks noChangeArrowheads="1"/>
          </p:cNvSpPr>
          <p:nvPr/>
        </p:nvSpPr>
        <p:spPr bwMode="auto">
          <a:xfrm>
            <a:off x="-309564" y="4264303"/>
            <a:ext cx="184666" cy="369332"/>
          </a:xfrm>
          <a:prstGeom prst="rect">
            <a:avLst/>
          </a:prstGeom>
          <a:noFill/>
          <a:ln w="9525">
            <a:noFill/>
            <a:miter lim="800000"/>
            <a:headEnd/>
            <a:tailEnd/>
          </a:ln>
        </p:spPr>
        <p:txBody>
          <a:bodyPr wrap="none" anchor="ctr">
            <a:spAutoFit/>
          </a:bodyPr>
          <a:lstStyle/>
          <a:p>
            <a:endParaRPr lang="zh-CN" altLang="en-US"/>
          </a:p>
        </p:txBody>
      </p:sp>
      <p:cxnSp>
        <p:nvCxnSpPr>
          <p:cNvPr id="17" name="直接箭头连接符 16"/>
          <p:cNvCxnSpPr/>
          <p:nvPr/>
        </p:nvCxnSpPr>
        <p:spPr>
          <a:xfrm rot="16200000" flipV="1">
            <a:off x="3345581" y="4141033"/>
            <a:ext cx="766773" cy="347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2616180" y="4213190"/>
            <a:ext cx="801679" cy="79374"/>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871913" y="4319578"/>
            <a:ext cx="569910" cy="39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10800000">
            <a:off x="5027635" y="3263852"/>
            <a:ext cx="1057268" cy="3651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16"/>
          <p:cNvCxnSpPr/>
          <p:nvPr/>
        </p:nvCxnSpPr>
        <p:spPr>
          <a:xfrm rot="16200000" flipV="1">
            <a:off x="3382094" y="5236437"/>
            <a:ext cx="766773" cy="347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40541" y="3409925"/>
            <a:ext cx="3017811" cy="178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rgbClr val="FF0000"/>
                </a:solidFill>
              </a:rPr>
              <a:t>- Low efficiency!</a:t>
            </a:r>
          </a:p>
          <a:p>
            <a:r>
              <a:rPr lang="en-US" sz="2400" dirty="0" smtClean="0">
                <a:solidFill>
                  <a:srgbClr val="FF0000"/>
                </a:solidFill>
              </a:rPr>
              <a:t>- Not easy for distributed learning!</a:t>
            </a:r>
            <a:endParaRPr lang="en-US" sz="2400" dirty="0">
              <a:solidFill>
                <a:srgbClr val="FF0000"/>
              </a:solidFill>
            </a:endParaRPr>
          </a:p>
        </p:txBody>
      </p:sp>
      <p:pic>
        <p:nvPicPr>
          <p:cNvPr id="3" name="Picture 2" descr="Screen Shot 2013-01-28 at 5.0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196" y="990600"/>
            <a:ext cx="5763878" cy="1905000"/>
          </a:xfrm>
          <a:prstGeom prst="rect">
            <a:avLst/>
          </a:prstGeom>
        </p:spPr>
      </p:pic>
      <p:sp>
        <p:nvSpPr>
          <p:cNvPr id="15" name="Rectangle 14"/>
          <p:cNvSpPr/>
          <p:nvPr/>
        </p:nvSpPr>
        <p:spPr>
          <a:xfrm>
            <a:off x="3302000" y="1066800"/>
            <a:ext cx="1155700" cy="381000"/>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02000" y="1676400"/>
            <a:ext cx="1155700" cy="38100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3108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par>
                          <p:cTn id="8" fill="hold">
                            <p:stCondLst>
                              <p:cond delay="500"/>
                            </p:stCondLst>
                            <p:childTnLst>
                              <p:par>
                                <p:cTn id="9" presetID="3" presetClass="entr" presetSubtype="1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par>
                          <p:cTn id="12" fill="hold">
                            <p:stCondLst>
                              <p:cond delay="1500"/>
                            </p:stCondLst>
                            <p:childTnLst>
                              <p:par>
                                <p:cTn id="13" presetID="3" presetClass="entr" presetSubtype="1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par>
                          <p:cTn id="16" fill="hold">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par>
                          <p:cTn id="20" fill="hold">
                            <p:stCondLst>
                              <p:cond delay="3500"/>
                            </p:stCondLst>
                            <p:childTnLst>
                              <p:par>
                                <p:cTn id="21" presetID="3" presetClass="entr" presetSubtype="10" fill="hold" nodeType="afterEffect">
                                  <p:stCondLst>
                                    <p:cond delay="50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TAP Learning Algorithm</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885916" y="3100406"/>
            <a:ext cx="5830256" cy="2698771"/>
          </a:xfrm>
          <a:prstGeom prst="rect">
            <a:avLst/>
          </a:prstGeom>
          <a:noFill/>
          <a:ln w="9525">
            <a:noFill/>
            <a:miter lim="800000"/>
            <a:headEnd/>
            <a:tailEnd/>
          </a:ln>
        </p:spPr>
      </p:pic>
      <p:sp>
        <p:nvSpPr>
          <p:cNvPr id="9" name="Rectangle 8"/>
          <p:cNvSpPr/>
          <p:nvPr/>
        </p:nvSpPr>
        <p:spPr>
          <a:xfrm>
            <a:off x="571443" y="1347759"/>
            <a:ext cx="8690093" cy="102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1. Introduce two new variables </a:t>
            </a:r>
            <a:r>
              <a:rPr lang="en-US" sz="2800" i="1" dirty="0" smtClean="0">
                <a:solidFill>
                  <a:schemeClr val="tx1"/>
                </a:solidFill>
              </a:rPr>
              <a:t>r</a:t>
            </a:r>
            <a:r>
              <a:rPr lang="en-US" sz="2800" dirty="0" smtClean="0">
                <a:solidFill>
                  <a:schemeClr val="tx1"/>
                </a:solidFill>
              </a:rPr>
              <a:t> and </a:t>
            </a:r>
            <a:r>
              <a:rPr lang="en-US" sz="2800" i="1" dirty="0" smtClean="0">
                <a:solidFill>
                  <a:schemeClr val="tx1"/>
                </a:solidFill>
              </a:rPr>
              <a:t>a, to </a:t>
            </a:r>
            <a:r>
              <a:rPr lang="en-US" sz="2800" dirty="0" smtClean="0">
                <a:solidFill>
                  <a:schemeClr val="tx1"/>
                </a:solidFill>
              </a:rPr>
              <a:t>replace the original message </a:t>
            </a:r>
            <a:r>
              <a:rPr lang="en-US" sz="2800" i="1" dirty="0" smtClean="0">
                <a:solidFill>
                  <a:schemeClr val="tx1"/>
                </a:solidFill>
              </a:rPr>
              <a:t>m</a:t>
            </a:r>
            <a:r>
              <a:rPr lang="en-US" sz="2800" dirty="0" smtClean="0">
                <a:solidFill>
                  <a:schemeClr val="tx1"/>
                </a:solidFill>
              </a:rPr>
              <a:t>.</a:t>
            </a:r>
            <a:endParaRPr lang="en-US" sz="2800" dirty="0">
              <a:solidFill>
                <a:schemeClr val="tx1"/>
              </a:solidFill>
            </a:endParaRPr>
          </a:p>
        </p:txBody>
      </p:sp>
      <p:sp>
        <p:nvSpPr>
          <p:cNvPr id="5" name="Rectangle 4"/>
          <p:cNvSpPr/>
          <p:nvPr/>
        </p:nvSpPr>
        <p:spPr>
          <a:xfrm>
            <a:off x="534927" y="2370123"/>
            <a:ext cx="8690093" cy="80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2. Design new update rules:</a:t>
            </a:r>
            <a:endParaRPr lang="en-US" sz="2800" dirty="0">
              <a:solidFill>
                <a:schemeClr val="tx1"/>
              </a:solidFill>
            </a:endParaRPr>
          </a:p>
        </p:txBody>
      </p:sp>
      <p:cxnSp>
        <p:nvCxnSpPr>
          <p:cNvPr id="6" name="Straight Arrow Connector 16"/>
          <p:cNvCxnSpPr>
            <a:stCxn id="8" idx="3"/>
          </p:cNvCxnSpPr>
          <p:nvPr/>
        </p:nvCxnSpPr>
        <p:spPr>
          <a:xfrm flipV="1">
            <a:off x="1816100" y="3505200"/>
            <a:ext cx="1403350" cy="6477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8" name="Rectangle 20"/>
          <p:cNvSpPr/>
          <p:nvPr/>
        </p:nvSpPr>
        <p:spPr>
          <a:xfrm>
            <a:off x="1238250" y="3810000"/>
            <a:ext cx="577850" cy="685800"/>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i="1" dirty="0" err="1" smtClean="0">
                <a:solidFill>
                  <a:srgbClr val="0000CC"/>
                </a:solidFill>
              </a:rPr>
              <a:t>m</a:t>
            </a:r>
            <a:r>
              <a:rPr lang="en-US" sz="2800" i="1" baseline="-25000" dirty="0" err="1" smtClean="0">
                <a:solidFill>
                  <a:srgbClr val="0000CC"/>
                </a:solidFill>
              </a:rPr>
              <a:t>ij</a:t>
            </a:r>
            <a:endParaRPr lang="en-US" sz="2800" i="1" baseline="-25000" dirty="0">
              <a:solidFill>
                <a:srgbClr val="0000CC"/>
              </a:solidFill>
            </a:endParaRPr>
          </a:p>
        </p:txBody>
      </p:sp>
      <p:cxnSp>
        <p:nvCxnSpPr>
          <p:cNvPr id="13" name="Straight Arrow Connector 16"/>
          <p:cNvCxnSpPr>
            <a:stCxn id="8" idx="3"/>
          </p:cNvCxnSpPr>
          <p:nvPr/>
        </p:nvCxnSpPr>
        <p:spPr>
          <a:xfrm flipV="1">
            <a:off x="1816100" y="4114800"/>
            <a:ext cx="1981200" cy="381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Jie </a:t>
            </a:r>
            <a:r>
              <a:rPr lang="en-US" altLang="zh-CN" sz="1400" kern="0" dirty="0">
                <a:latin typeface="+mn-lt"/>
                <a:ea typeface="+mn-ea"/>
              </a:rPr>
              <a:t>Tang, </a:t>
            </a:r>
            <a:r>
              <a:rPr lang="en-US" altLang="zh-CN" sz="1400" kern="0" dirty="0" err="1">
                <a:latin typeface="+mn-lt"/>
                <a:ea typeface="+mn-ea"/>
              </a:rPr>
              <a:t>Jimeng</a:t>
            </a:r>
            <a:r>
              <a:rPr lang="en-US" altLang="zh-CN" sz="1400" kern="0" dirty="0">
                <a:latin typeface="+mn-lt"/>
                <a:ea typeface="+mn-ea"/>
              </a:rPr>
              <a:t> Sun, Chi Wang, and </a:t>
            </a:r>
            <a:r>
              <a:rPr lang="en-US" altLang="zh-CN" sz="1400" kern="0" dirty="0" err="1">
                <a:latin typeface="+mn-lt"/>
                <a:ea typeface="+mn-ea"/>
              </a:rPr>
              <a:t>Zi</a:t>
            </a:r>
            <a:r>
              <a:rPr lang="en-US" altLang="zh-CN" sz="1400" kern="0" dirty="0">
                <a:latin typeface="+mn-lt"/>
                <a:ea typeface="+mn-ea"/>
              </a:rPr>
              <a:t> Yang. Social Influence Analysis in Large-scale Networks. </a:t>
            </a:r>
            <a:r>
              <a:rPr lang="en-US" altLang="zh-CN" sz="1400" kern="0" dirty="0" smtClean="0">
                <a:latin typeface="+mn-lt"/>
                <a:ea typeface="+mn-ea"/>
              </a:rPr>
              <a:t>In KDD,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1604012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TAP Learning Algorithm</a:t>
            </a:r>
            <a:endParaRPr lang="zh-CN" altLang="en-US" dirty="0"/>
          </a:p>
        </p:txBody>
      </p:sp>
      <p:pic>
        <p:nvPicPr>
          <p:cNvPr id="339970" name="Picture 2"/>
          <p:cNvPicPr>
            <a:picLocks noChangeAspect="1" noChangeArrowheads="1"/>
          </p:cNvPicPr>
          <p:nvPr/>
        </p:nvPicPr>
        <p:blipFill>
          <a:blip r:embed="rId3" cstate="print"/>
          <a:srcRect/>
          <a:stretch>
            <a:fillRect/>
          </a:stretch>
        </p:blipFill>
        <p:spPr bwMode="auto">
          <a:xfrm>
            <a:off x="352375" y="1311246"/>
            <a:ext cx="6378575" cy="5200650"/>
          </a:xfrm>
          <a:prstGeom prst="rect">
            <a:avLst/>
          </a:prstGeom>
          <a:noFill/>
          <a:ln w="9525">
            <a:noFill/>
            <a:miter lim="800000"/>
            <a:headEnd/>
            <a:tailEnd/>
          </a:ln>
        </p:spPr>
      </p:pic>
      <p:pic>
        <p:nvPicPr>
          <p:cNvPr id="339971" name="Picture 3"/>
          <p:cNvPicPr>
            <a:picLocks noChangeAspect="1" noChangeArrowheads="1"/>
          </p:cNvPicPr>
          <p:nvPr/>
        </p:nvPicPr>
        <p:blipFill>
          <a:blip r:embed="rId4" cstate="print"/>
          <a:srcRect/>
          <a:stretch>
            <a:fillRect/>
          </a:stretch>
        </p:blipFill>
        <p:spPr bwMode="auto">
          <a:xfrm>
            <a:off x="5792812" y="2722584"/>
            <a:ext cx="3222625" cy="560387"/>
          </a:xfrm>
          <a:prstGeom prst="rect">
            <a:avLst/>
          </a:prstGeom>
          <a:noFill/>
          <a:ln w="9525">
            <a:solidFill>
              <a:srgbClr val="C00000"/>
            </a:solidFill>
            <a:miter lim="800000"/>
            <a:headEnd/>
            <a:tailEnd/>
          </a:ln>
        </p:spPr>
      </p:pic>
      <p:cxnSp>
        <p:nvCxnSpPr>
          <p:cNvPr id="9" name="Straight Arrow Connector 8"/>
          <p:cNvCxnSpPr>
            <a:stCxn id="339972" idx="1"/>
          </p:cNvCxnSpPr>
          <p:nvPr/>
        </p:nvCxnSpPr>
        <p:spPr>
          <a:xfrm rot="10800000" flipV="1">
            <a:off x="4259254" y="3742539"/>
            <a:ext cx="1898676" cy="88104"/>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2" name="Picture 4"/>
          <p:cNvPicPr>
            <a:picLocks noChangeAspect="1" noChangeArrowheads="1"/>
          </p:cNvPicPr>
          <p:nvPr/>
        </p:nvPicPr>
        <p:blipFill>
          <a:blip r:embed="rId5" cstate="print"/>
          <a:srcRect/>
          <a:stretch>
            <a:fillRect/>
          </a:stretch>
        </p:blipFill>
        <p:spPr bwMode="auto">
          <a:xfrm>
            <a:off x="6157940" y="3508390"/>
            <a:ext cx="2914651" cy="468313"/>
          </a:xfrm>
          <a:prstGeom prst="rect">
            <a:avLst/>
          </a:prstGeom>
          <a:noFill/>
          <a:ln w="9525">
            <a:solidFill>
              <a:srgbClr val="C00000"/>
            </a:solidFill>
            <a:miter lim="800000"/>
            <a:headEnd/>
            <a:tailEnd/>
          </a:ln>
        </p:spPr>
      </p:pic>
      <p:pic>
        <p:nvPicPr>
          <p:cNvPr id="339973" name="Picture 5"/>
          <p:cNvPicPr>
            <a:picLocks noChangeAspect="1" noChangeArrowheads="1"/>
          </p:cNvPicPr>
          <p:nvPr/>
        </p:nvPicPr>
        <p:blipFill>
          <a:blip r:embed="rId6" cstate="print"/>
          <a:srcRect/>
          <a:stretch>
            <a:fillRect/>
          </a:stretch>
        </p:blipFill>
        <p:spPr bwMode="auto">
          <a:xfrm>
            <a:off x="5464194" y="4221210"/>
            <a:ext cx="4103687" cy="960437"/>
          </a:xfrm>
          <a:prstGeom prst="rect">
            <a:avLst/>
          </a:prstGeom>
          <a:noFill/>
          <a:ln w="9525">
            <a:solidFill>
              <a:srgbClr val="C00000"/>
            </a:solidFill>
            <a:miter lim="800000"/>
            <a:headEnd/>
            <a:tailEnd/>
          </a:ln>
        </p:spPr>
      </p:pic>
      <p:cxnSp>
        <p:nvCxnSpPr>
          <p:cNvPr id="14" name="Straight Arrow Connector 13"/>
          <p:cNvCxnSpPr>
            <a:stCxn id="339973" idx="1"/>
          </p:cNvCxnSpPr>
          <p:nvPr/>
        </p:nvCxnSpPr>
        <p:spPr>
          <a:xfrm rot="10800000">
            <a:off x="4222750" y="4451364"/>
            <a:ext cx="1241443" cy="250042"/>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39971" idx="1"/>
          </p:cNvCxnSpPr>
          <p:nvPr/>
        </p:nvCxnSpPr>
        <p:spPr>
          <a:xfrm rot="10800000" flipV="1">
            <a:off x="4113214" y="3002755"/>
            <a:ext cx="1679599" cy="97628"/>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4" name="Picture 6"/>
          <p:cNvPicPr>
            <a:picLocks noChangeAspect="1" noChangeArrowheads="1"/>
          </p:cNvPicPr>
          <p:nvPr/>
        </p:nvPicPr>
        <p:blipFill>
          <a:blip r:embed="rId7" cstate="print"/>
          <a:srcRect/>
          <a:stretch>
            <a:fillRect/>
          </a:stretch>
        </p:blipFill>
        <p:spPr bwMode="auto">
          <a:xfrm>
            <a:off x="6340506" y="5434075"/>
            <a:ext cx="2468565" cy="879475"/>
          </a:xfrm>
          <a:prstGeom prst="rect">
            <a:avLst/>
          </a:prstGeom>
          <a:noFill/>
          <a:ln w="9525">
            <a:solidFill>
              <a:srgbClr val="C00000"/>
            </a:solidFill>
            <a:miter lim="800000"/>
            <a:headEnd/>
            <a:tailEnd/>
          </a:ln>
        </p:spPr>
      </p:pic>
      <p:cxnSp>
        <p:nvCxnSpPr>
          <p:cNvPr id="22" name="Straight Arrow Connector 21"/>
          <p:cNvCxnSpPr>
            <a:stCxn id="339974" idx="1"/>
          </p:cNvCxnSpPr>
          <p:nvPr/>
        </p:nvCxnSpPr>
        <p:spPr>
          <a:xfrm rot="10800000">
            <a:off x="4441818" y="5656316"/>
            <a:ext cx="1898676" cy="217497"/>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339975" name="Picture 7"/>
          <p:cNvPicPr>
            <a:picLocks noChangeAspect="1" noChangeArrowheads="1"/>
          </p:cNvPicPr>
          <p:nvPr/>
        </p:nvPicPr>
        <p:blipFill>
          <a:blip r:embed="rId8" cstate="print"/>
          <a:srcRect/>
          <a:stretch>
            <a:fillRect/>
          </a:stretch>
        </p:blipFill>
        <p:spPr bwMode="auto">
          <a:xfrm>
            <a:off x="5792801" y="1800118"/>
            <a:ext cx="3724326" cy="752570"/>
          </a:xfrm>
          <a:prstGeom prst="rect">
            <a:avLst/>
          </a:prstGeom>
          <a:noFill/>
          <a:ln w="9525">
            <a:solidFill>
              <a:srgbClr val="C00000"/>
            </a:solidFill>
            <a:miter lim="800000"/>
            <a:headEnd/>
            <a:tailEnd/>
          </a:ln>
        </p:spPr>
      </p:pic>
      <p:cxnSp>
        <p:nvCxnSpPr>
          <p:cNvPr id="27" name="Straight Arrow Connector 26"/>
          <p:cNvCxnSpPr>
            <a:stCxn id="339975" idx="1"/>
          </p:cNvCxnSpPr>
          <p:nvPr/>
        </p:nvCxnSpPr>
        <p:spPr>
          <a:xfrm rot="10800000" flipV="1">
            <a:off x="3711571" y="2176425"/>
            <a:ext cx="2081243" cy="84181"/>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031669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339975"/>
                                        </p:tgtEl>
                                        <p:attrNameLst>
                                          <p:attrName>style.visibility</p:attrName>
                                        </p:attrNameLst>
                                      </p:cBhvr>
                                      <p:to>
                                        <p:strVal val="visible"/>
                                      </p:to>
                                    </p:set>
                                    <p:animEffect transition="in" filter="blinds(horizontal)">
                                      <p:cBhvr>
                                        <p:cTn id="10" dur="500"/>
                                        <p:tgtEl>
                                          <p:spTgt spid="33997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339971"/>
                                        </p:tgtEl>
                                        <p:attrNameLst>
                                          <p:attrName>style.visibility</p:attrName>
                                        </p:attrNameLst>
                                      </p:cBhvr>
                                      <p:to>
                                        <p:strVal val="visible"/>
                                      </p:to>
                                    </p:set>
                                    <p:animEffect transition="in" filter="blinds(horizontal)">
                                      <p:cBhvr>
                                        <p:cTn id="18" dur="500"/>
                                        <p:tgtEl>
                                          <p:spTgt spid="339971"/>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339972"/>
                                        </p:tgtEl>
                                        <p:attrNameLst>
                                          <p:attrName>style.visibility</p:attrName>
                                        </p:attrNameLst>
                                      </p:cBhvr>
                                      <p:to>
                                        <p:strVal val="visible"/>
                                      </p:to>
                                    </p:set>
                                    <p:animEffect transition="in" filter="blinds(horizontal)">
                                      <p:cBhvr>
                                        <p:cTn id="24" dur="500"/>
                                        <p:tgtEl>
                                          <p:spTgt spid="339972"/>
                                        </p:tgtEl>
                                      </p:cBhvr>
                                    </p:animEffect>
                                  </p:childTnLst>
                                </p:cTn>
                              </p:par>
                              <p:par>
                                <p:cTn id="25" presetID="3" presetClass="entr" presetSubtype="10" fill="hold" nodeType="withEffect">
                                  <p:stCondLst>
                                    <p:cond delay="0"/>
                                  </p:stCondLst>
                                  <p:childTnLst>
                                    <p:set>
                                      <p:cBhvr>
                                        <p:cTn id="26" dur="1" fill="hold">
                                          <p:stCondLst>
                                            <p:cond delay="0"/>
                                          </p:stCondLst>
                                        </p:cTn>
                                        <p:tgtEl>
                                          <p:spTgt spid="339973"/>
                                        </p:tgtEl>
                                        <p:attrNameLst>
                                          <p:attrName>style.visibility</p:attrName>
                                        </p:attrNameLst>
                                      </p:cBhvr>
                                      <p:to>
                                        <p:strVal val="visible"/>
                                      </p:to>
                                    </p:set>
                                    <p:animEffect transition="in" filter="blinds(horizontal)">
                                      <p:cBhvr>
                                        <p:cTn id="27" dur="500"/>
                                        <p:tgtEl>
                                          <p:spTgt spid="339973"/>
                                        </p:tgtEl>
                                      </p:cBhvr>
                                    </p:animEffect>
                                  </p:childTnLst>
                                </p:cTn>
                              </p:par>
                              <p:par>
                                <p:cTn id="28" presetID="3" presetClass="entr" presetSubtype="1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par>
                                <p:cTn id="36" presetID="3" presetClass="entr" presetSubtype="10" fill="hold" nodeType="withEffect">
                                  <p:stCondLst>
                                    <p:cond delay="0"/>
                                  </p:stCondLst>
                                  <p:childTnLst>
                                    <p:set>
                                      <p:cBhvr>
                                        <p:cTn id="37" dur="1" fill="hold">
                                          <p:stCondLst>
                                            <p:cond delay="0"/>
                                          </p:stCondLst>
                                        </p:cTn>
                                        <p:tgtEl>
                                          <p:spTgt spid="339974"/>
                                        </p:tgtEl>
                                        <p:attrNameLst>
                                          <p:attrName>style.visibility</p:attrName>
                                        </p:attrNameLst>
                                      </p:cBhvr>
                                      <p:to>
                                        <p:strVal val="visible"/>
                                      </p:to>
                                    </p:set>
                                    <p:animEffect transition="in" filter="blinds(horizontal)">
                                      <p:cBhvr>
                                        <p:cTn id="38"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sz="half" idx="1"/>
          </p:nvPr>
        </p:nvSpPr>
        <p:spPr>
          <a:xfrm>
            <a:off x="660400" y="1371600"/>
            <a:ext cx="8585200" cy="5257800"/>
          </a:xfrm>
        </p:spPr>
        <p:txBody>
          <a:bodyPr/>
          <a:lstStyle/>
          <a:p>
            <a:r>
              <a:rPr lang="en-US" altLang="zh-CN" dirty="0" smtClean="0">
                <a:solidFill>
                  <a:schemeClr val="tx1"/>
                </a:solidFill>
                <a:latin typeface="+mn-lt"/>
                <a:ea typeface="+mn-ea"/>
                <a:cs typeface="+mn-cs"/>
              </a:rPr>
              <a:t>Map-Reduce</a:t>
            </a:r>
          </a:p>
          <a:p>
            <a:pPr lvl="1"/>
            <a:r>
              <a:rPr lang="en-US" altLang="zh-CN" dirty="0" smtClean="0">
                <a:solidFill>
                  <a:schemeClr val="tx1"/>
                </a:solidFill>
                <a:latin typeface="+mn-lt"/>
                <a:ea typeface="+mn-ea"/>
                <a:cs typeface="+mn-cs"/>
              </a:rPr>
              <a:t>Map: (key, value) pairs</a:t>
            </a:r>
          </a:p>
          <a:p>
            <a:pPr lvl="2"/>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ij</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a</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a:t>
            </a:r>
            <a:r>
              <a:rPr lang="en-US" altLang="zh-CN" i="1" baseline="-25000" dirty="0" smtClean="0"/>
              <a:t>*</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a</a:t>
            </a:r>
            <a:r>
              <a:rPr lang="en-US" altLang="zh-CN" i="1" baseline="-25000" dirty="0" err="1" smtClean="0">
                <a:solidFill>
                  <a:schemeClr val="tx1"/>
                </a:solidFill>
                <a:latin typeface="+mn-lt"/>
                <a:ea typeface="+mn-ea"/>
                <a:cs typeface="+mn-cs"/>
              </a:rPr>
              <a:t>ij</a:t>
            </a:r>
            <a:r>
              <a:rPr lang="en-US" altLang="zh-CN" i="1" dirty="0" smtClean="0"/>
              <a:t>; </a:t>
            </a:r>
            <a:r>
              <a:rPr lang="en-US" altLang="zh-CN" i="1" dirty="0" err="1" smtClean="0"/>
              <a:t>e</a:t>
            </a:r>
            <a:r>
              <a:rPr lang="en-US" altLang="zh-CN" i="1" baseline="-25000" dirty="0" err="1" smtClean="0"/>
              <a:t>ij</a:t>
            </a:r>
            <a:r>
              <a:rPr lang="en-US" altLang="zh-CN" i="1" baseline="-25000" dirty="0" smtClean="0"/>
              <a:t> </a:t>
            </a:r>
            <a:r>
              <a:rPr lang="en-US" altLang="zh-CN" i="1" dirty="0" smtClean="0"/>
              <a:t>/</a:t>
            </a:r>
            <a:r>
              <a:rPr lang="en-US" altLang="zh-CN" i="1" dirty="0" err="1" smtClean="0"/>
              <a:t>b</a:t>
            </a:r>
            <a:r>
              <a:rPr lang="en-US" altLang="zh-CN" i="1" baseline="-25000" dirty="0" err="1" smtClean="0"/>
              <a:t>ij</a:t>
            </a:r>
            <a:r>
              <a:rPr lang="en-US" altLang="zh-CN" i="1" dirty="0" smtClean="0"/>
              <a:t> </a:t>
            </a:r>
            <a:r>
              <a:rPr lang="en-US" altLang="zh-CN" dirty="0" smtClean="0">
                <a:sym typeface="Wingdings" pitchFamily="2" charset="2"/>
              </a:rPr>
              <a:t></a:t>
            </a:r>
            <a:r>
              <a:rPr lang="en-US" altLang="zh-CN" i="1" dirty="0" smtClean="0"/>
              <a:t> </a:t>
            </a:r>
            <a:r>
              <a:rPr lang="en-US" altLang="zh-CN" i="1" dirty="0" err="1" smtClean="0"/>
              <a:t>e</a:t>
            </a:r>
            <a:r>
              <a:rPr lang="en-US" altLang="zh-CN" i="1" baseline="-25000" dirty="0" err="1" smtClean="0"/>
              <a:t>i</a:t>
            </a:r>
            <a:r>
              <a:rPr lang="en-US" altLang="zh-CN" i="1" baseline="-25000" dirty="0" smtClean="0"/>
              <a:t>* </a:t>
            </a:r>
            <a:r>
              <a:rPr lang="en-US" altLang="zh-CN" i="1" dirty="0" smtClean="0"/>
              <a:t>/</a:t>
            </a:r>
            <a:r>
              <a:rPr lang="en-US" altLang="zh-CN" i="1" dirty="0" err="1" smtClean="0"/>
              <a:t>b</a:t>
            </a:r>
            <a:r>
              <a:rPr lang="en-US" altLang="zh-CN" i="1" baseline="-25000" dirty="0" err="1" smtClean="0"/>
              <a:t>ij</a:t>
            </a:r>
            <a:r>
              <a:rPr lang="en-US" altLang="zh-CN" dirty="0" smtClean="0">
                <a:solidFill>
                  <a:schemeClr val="tx1"/>
                </a:solidFill>
                <a:latin typeface="+mn-lt"/>
                <a:ea typeface="+mn-ea"/>
                <a:cs typeface="+mn-cs"/>
              </a:rPr>
              <a:t>;</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ij</a:t>
            </a:r>
            <a:r>
              <a:rPr lang="en-US" altLang="zh-CN" i="1" baseline="-25000" dirty="0" smtClean="0">
                <a:solidFill>
                  <a:schemeClr val="tx1"/>
                </a:solidFill>
                <a:latin typeface="+mn-lt"/>
                <a:ea typeface="+mn-ea"/>
                <a:cs typeface="+mn-cs"/>
              </a:rPr>
              <a:t>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sym typeface="Wingdings" pitchFamily="2" charset="2"/>
              </a:rPr>
              <a:t> </a:t>
            </a:r>
            <a:r>
              <a:rPr lang="en-US" altLang="zh-CN" i="1" dirty="0" smtClean="0">
                <a:solidFill>
                  <a:schemeClr val="tx1"/>
                </a:solidFill>
                <a:latin typeface="+mn-lt"/>
                <a:ea typeface="+mn-ea"/>
                <a:cs typeface="+mn-cs"/>
              </a:rPr>
              <a:t>e</a:t>
            </a:r>
            <a:r>
              <a:rPr lang="en-US" altLang="zh-CN" i="1" baseline="-25000" dirty="0" smtClean="0"/>
              <a:t>*</a:t>
            </a:r>
            <a:r>
              <a:rPr lang="en-US" altLang="zh-CN" i="1" baseline="-25000" dirty="0" smtClean="0">
                <a:solidFill>
                  <a:schemeClr val="tx1"/>
                </a:solidFill>
                <a:latin typeface="+mn-lt"/>
                <a:ea typeface="+mn-ea"/>
                <a:cs typeface="+mn-cs"/>
              </a:rPr>
              <a:t>j </a:t>
            </a:r>
            <a:r>
              <a:rPr lang="en-US" altLang="zh-CN" i="1" dirty="0" smtClean="0">
                <a:solidFill>
                  <a:schemeClr val="tx1"/>
                </a:solidFill>
                <a:latin typeface="+mn-lt"/>
                <a:ea typeface="+mn-ea"/>
                <a:cs typeface="+mn-cs"/>
              </a:rPr>
              <a:t>/</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ij</a:t>
            </a:r>
            <a:r>
              <a:rPr lang="en-US" altLang="zh-CN" i="1" dirty="0" smtClean="0">
                <a:solidFill>
                  <a:schemeClr val="tx1"/>
                </a:solidFill>
                <a:latin typeface="+mn-lt"/>
                <a:ea typeface="+mn-ea"/>
                <a:cs typeface="+mn-cs"/>
              </a:rPr>
              <a:t> .</a:t>
            </a:r>
          </a:p>
          <a:p>
            <a:pPr lvl="1"/>
            <a:r>
              <a:rPr lang="en-US" altLang="zh-CN" dirty="0" smtClean="0"/>
              <a:t>Reduce: (key, value) pairs</a:t>
            </a:r>
          </a:p>
          <a:p>
            <a:pPr lvl="2"/>
            <a:r>
              <a:rPr lang="en-US" altLang="zh-CN" dirty="0" smtClean="0"/>
              <a:t> </a:t>
            </a:r>
            <a:r>
              <a:rPr lang="en-US" altLang="zh-CN" i="1" dirty="0" err="1" smtClean="0">
                <a:solidFill>
                  <a:schemeClr val="tx1"/>
                </a:solidFill>
                <a:latin typeface="+mn-lt"/>
                <a:ea typeface="+mn-ea"/>
                <a:cs typeface="+mn-cs"/>
              </a:rPr>
              <a:t>e</a:t>
            </a:r>
            <a:r>
              <a:rPr lang="en-US" altLang="zh-CN" i="1" baseline="-25000" dirty="0" err="1" smtClean="0">
                <a:solidFill>
                  <a:schemeClr val="tx1"/>
                </a:solidFill>
                <a:latin typeface="+mn-lt"/>
                <a:ea typeface="+mn-ea"/>
                <a:cs typeface="+mn-cs"/>
              </a:rPr>
              <a:t>i</a:t>
            </a:r>
            <a:r>
              <a:rPr lang="en-US" altLang="zh-CN" i="1" baseline="-25000" dirty="0" err="1" smtClean="0"/>
              <a:t>j</a:t>
            </a:r>
            <a:r>
              <a:rPr lang="en-US" altLang="zh-CN" i="1" dirty="0" smtClean="0">
                <a:solidFill>
                  <a:schemeClr val="tx1"/>
                </a:solidFill>
                <a:latin typeface="+mn-lt"/>
                <a:ea typeface="+mn-ea"/>
                <a:cs typeface="+mn-cs"/>
              </a:rPr>
              <a:t> </a:t>
            </a:r>
            <a:r>
              <a:rPr lang="en-US" altLang="zh-CN" i="1" dirty="0" smtClean="0">
                <a:cs typeface="+mn-cs"/>
              </a:rPr>
              <a:t>/ *</a:t>
            </a:r>
            <a:r>
              <a:rPr lang="en-US" altLang="zh-CN" i="1" dirty="0" smtClean="0">
                <a:solidFill>
                  <a:schemeClr val="tx1"/>
                </a:solidFill>
                <a:latin typeface="+mn-lt"/>
                <a:ea typeface="+mn-ea"/>
                <a:cs typeface="+mn-cs"/>
              </a:rPr>
              <a:t> </a:t>
            </a:r>
            <a:r>
              <a:rPr lang="en-US" altLang="zh-CN" dirty="0" smtClean="0">
                <a:solidFill>
                  <a:schemeClr val="tx1"/>
                </a:solidFill>
                <a:latin typeface="+mn-lt"/>
                <a:ea typeface="+mn-ea"/>
                <a:cs typeface="+mn-cs"/>
                <a:sym typeface="Wingdings" pitchFamily="2" charset="2"/>
              </a:rPr>
              <a:t></a:t>
            </a:r>
            <a:r>
              <a:rPr lang="en-US" altLang="zh-CN" i="1" dirty="0" smtClean="0">
                <a:solidFill>
                  <a:schemeClr val="tx1"/>
                </a:solidFill>
                <a:latin typeface="+mn-lt"/>
                <a:ea typeface="+mn-ea"/>
                <a:cs typeface="+mn-cs"/>
                <a:sym typeface="Wingdings" pitchFamily="2" charset="2"/>
              </a:rPr>
              <a:t> </a:t>
            </a:r>
            <a:r>
              <a:rPr lang="en-US" altLang="zh-CN" dirty="0" smtClean="0">
                <a:solidFill>
                  <a:schemeClr val="tx1"/>
                </a:solidFill>
                <a:latin typeface="+mn-lt"/>
                <a:ea typeface="+mn-ea"/>
                <a:cs typeface="+mn-cs"/>
              </a:rPr>
              <a:t>new </a:t>
            </a:r>
            <a:r>
              <a:rPr lang="en-US" altLang="zh-CN" i="1" dirty="0" err="1" smtClean="0">
                <a:solidFill>
                  <a:schemeClr val="tx1"/>
                </a:solidFill>
                <a:latin typeface="+mn-lt"/>
                <a:ea typeface="+mn-ea"/>
                <a:cs typeface="+mn-cs"/>
              </a:rPr>
              <a:t>r</a:t>
            </a:r>
            <a:r>
              <a:rPr lang="en-US" altLang="zh-CN" i="1" baseline="-25000" dirty="0" err="1" smtClean="0">
                <a:solidFill>
                  <a:schemeClr val="tx1"/>
                </a:solidFill>
                <a:latin typeface="+mn-lt"/>
                <a:ea typeface="+mn-ea"/>
                <a:cs typeface="+mn-cs"/>
              </a:rPr>
              <a:t>i</a:t>
            </a:r>
            <a:r>
              <a:rPr lang="en-US" altLang="zh-CN" i="1" baseline="-25000" dirty="0" err="1" smtClean="0"/>
              <a:t>j</a:t>
            </a:r>
            <a:r>
              <a:rPr lang="en-US" altLang="zh-CN" dirty="0" smtClean="0">
                <a:solidFill>
                  <a:schemeClr val="tx1"/>
                </a:solidFill>
                <a:latin typeface="+mn-lt"/>
                <a:ea typeface="+mn-ea"/>
                <a:cs typeface="+mn-cs"/>
              </a:rPr>
              <a:t>;</a:t>
            </a:r>
            <a:r>
              <a:rPr lang="en-US" altLang="zh-CN" i="1" dirty="0" smtClean="0">
                <a:cs typeface="+mn-cs"/>
              </a:rPr>
              <a:t> </a:t>
            </a:r>
            <a:r>
              <a:rPr lang="en-US" altLang="zh-CN" i="1" dirty="0" err="1" smtClean="0">
                <a:cs typeface="+mn-cs"/>
              </a:rPr>
              <a:t>e</a:t>
            </a:r>
            <a:r>
              <a:rPr lang="en-US" altLang="zh-CN" i="1" baseline="-25000" dirty="0" err="1" smtClean="0">
                <a:cs typeface="+mn-cs"/>
              </a:rPr>
              <a:t>ij</a:t>
            </a:r>
            <a:r>
              <a:rPr lang="en-US" altLang="zh-CN" i="1" dirty="0" smtClean="0">
                <a:cs typeface="+mn-cs"/>
              </a:rPr>
              <a:t>/* </a:t>
            </a:r>
            <a:r>
              <a:rPr lang="en-US" altLang="zh-CN" sz="2000" b="1" dirty="0" smtClean="0">
                <a:sym typeface="Wingdings" pitchFamily="2" charset="2"/>
              </a:rPr>
              <a:t> </a:t>
            </a:r>
            <a:r>
              <a:rPr lang="en-US" altLang="zh-CN" dirty="0" smtClean="0">
                <a:solidFill>
                  <a:schemeClr val="tx1"/>
                </a:solidFill>
                <a:latin typeface="+mn-lt"/>
                <a:ea typeface="+mn-ea"/>
                <a:cs typeface="+mn-cs"/>
              </a:rPr>
              <a:t>new</a:t>
            </a:r>
            <a:r>
              <a:rPr lang="en-US" altLang="zh-CN" i="1" dirty="0" smtClean="0">
                <a:solidFill>
                  <a:schemeClr val="tx1"/>
                </a:solidFill>
                <a:latin typeface="+mn-lt"/>
                <a:ea typeface="+mn-ea"/>
                <a:cs typeface="+mn-cs"/>
              </a:rPr>
              <a:t> </a:t>
            </a:r>
            <a:r>
              <a:rPr lang="en-US" altLang="zh-CN" i="1" dirty="0" err="1" smtClean="0">
                <a:solidFill>
                  <a:schemeClr val="tx1"/>
                </a:solidFill>
                <a:latin typeface="+mn-lt"/>
                <a:ea typeface="+mn-ea"/>
                <a:cs typeface="+mn-cs"/>
              </a:rPr>
              <a:t>a</a:t>
            </a:r>
            <a:r>
              <a:rPr lang="en-US" altLang="zh-CN" i="1" baseline="-25000" dirty="0" err="1" smtClean="0"/>
              <a:t>i</a:t>
            </a:r>
            <a:r>
              <a:rPr lang="en-US" altLang="zh-CN" i="1" baseline="-25000" dirty="0" err="1" smtClean="0">
                <a:solidFill>
                  <a:schemeClr val="tx1"/>
                </a:solidFill>
                <a:latin typeface="+mn-lt"/>
                <a:ea typeface="+mn-ea"/>
                <a:cs typeface="+mn-cs"/>
              </a:rPr>
              <a:t>j</a:t>
            </a:r>
            <a:endParaRPr lang="en-US" altLang="zh-CN" i="1" baseline="-25000" dirty="0" smtClean="0">
              <a:solidFill>
                <a:schemeClr val="tx1"/>
              </a:solidFill>
              <a:latin typeface="+mn-lt"/>
              <a:ea typeface="+mn-ea"/>
              <a:cs typeface="+mn-cs"/>
            </a:endParaRPr>
          </a:p>
          <a:p>
            <a:pPr>
              <a:buNone/>
            </a:pPr>
            <a:endParaRPr lang="en-US" altLang="zh-CN" sz="1050" dirty="0" smtClean="0"/>
          </a:p>
          <a:p>
            <a:r>
              <a:rPr lang="en-US" altLang="zh-CN" dirty="0" smtClean="0"/>
              <a:t>For the global feature function</a:t>
            </a:r>
          </a:p>
          <a:p>
            <a:pPr>
              <a:buNone/>
            </a:pPr>
            <a:endParaRPr lang="en-US" altLang="zh-CN" dirty="0" smtClean="0"/>
          </a:p>
        </p:txBody>
      </p:sp>
      <p:sp>
        <p:nvSpPr>
          <p:cNvPr id="1028" name="Rectangle 2"/>
          <p:cNvSpPr>
            <a:spLocks noGrp="1" noChangeArrowheads="1"/>
          </p:cNvSpPr>
          <p:nvPr>
            <p:ph type="title"/>
          </p:nvPr>
        </p:nvSpPr>
        <p:spPr/>
        <p:txBody>
          <a:bodyPr/>
          <a:lstStyle/>
          <a:p>
            <a:pPr eaLnBrk="1" hangingPunct="1"/>
            <a:r>
              <a:rPr lang="en-US" altLang="zh-CN" sz="3600" dirty="0" smtClean="0"/>
              <a:t>Distributed TAP Learning</a:t>
            </a:r>
          </a:p>
        </p:txBody>
      </p:sp>
      <p:pic>
        <p:nvPicPr>
          <p:cNvPr id="101377" name="Picture 1"/>
          <p:cNvPicPr>
            <a:picLocks noChangeAspect="1" noChangeArrowheads="1"/>
          </p:cNvPicPr>
          <p:nvPr/>
        </p:nvPicPr>
        <p:blipFill>
          <a:blip r:embed="rId4" cstate="print"/>
          <a:srcRect/>
          <a:stretch>
            <a:fillRect/>
          </a:stretch>
        </p:blipFill>
        <p:spPr bwMode="auto">
          <a:xfrm>
            <a:off x="742951" y="4633929"/>
            <a:ext cx="8501753" cy="190500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7646512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8">
                                            <p:txEl>
                                              <p:pRg st="6" end="6"/>
                                            </p:txEl>
                                          </p:spTgt>
                                        </p:tgtEl>
                                        <p:attrNameLst>
                                          <p:attrName>style.visibility</p:attrName>
                                        </p:attrNameLst>
                                      </p:cBhvr>
                                      <p:to>
                                        <p:strVal val="visible"/>
                                      </p:to>
                                    </p:set>
                                    <p:animEffect transition="in" filter="blinds(horizontal)">
                                      <p:cBhvr>
                                        <p:cTn id="7" dur="500"/>
                                        <p:tgtEl>
                                          <p:spTgt spid="6148">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1377"/>
                                        </p:tgtEl>
                                        <p:attrNameLst>
                                          <p:attrName>style.visibility</p:attrName>
                                        </p:attrNameLst>
                                      </p:cBhvr>
                                      <p:to>
                                        <p:strVal val="visible"/>
                                      </p:to>
                                    </p:set>
                                    <p:animEffect transition="in" filter="blinds(horizontal)">
                                      <p:cBhvr>
                                        <p:cTn id="10" dur="500"/>
                                        <p:tgtEl>
                                          <p:spTgt spid="10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sz="3600" dirty="0" smtClean="0"/>
              <a:t>Experiments</a:t>
            </a:r>
          </a:p>
        </p:txBody>
      </p:sp>
      <p:sp>
        <p:nvSpPr>
          <p:cNvPr id="22531" name="Rectangle 3"/>
          <p:cNvSpPr>
            <a:spLocks noGrp="1" noChangeArrowheads="1"/>
          </p:cNvSpPr>
          <p:nvPr>
            <p:ph type="body" idx="1"/>
          </p:nvPr>
        </p:nvSpPr>
        <p:spPr>
          <a:xfrm>
            <a:off x="350859" y="1019146"/>
            <a:ext cx="9139237" cy="5661025"/>
          </a:xfrm>
        </p:spPr>
        <p:txBody>
          <a:bodyPr/>
          <a:lstStyle/>
          <a:p>
            <a:pPr>
              <a:lnSpc>
                <a:spcPct val="90000"/>
              </a:lnSpc>
              <a:defRPr/>
            </a:pPr>
            <a:r>
              <a:rPr lang="en-US" altLang="zh-CN" dirty="0" smtClean="0"/>
              <a:t>Data set: </a:t>
            </a:r>
            <a:r>
              <a:rPr lang="en-US" altLang="zh-CN" sz="2000" dirty="0" smtClean="0"/>
              <a:t>(</a:t>
            </a:r>
            <a:r>
              <a:rPr lang="en-US" altLang="zh-CN" sz="2000" dirty="0" smtClean="0">
                <a:hlinkClick r:id="rId3"/>
              </a:rPr>
              <a:t>http://arnetminer.org/lab-datasets/soinf/</a:t>
            </a:r>
            <a:r>
              <a:rPr lang="en-US" altLang="zh-CN" sz="2000" dirty="0" smtClean="0"/>
              <a:t>)</a:t>
            </a: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sz="2000" dirty="0" smtClean="0">
              <a:cs typeface="+mn-cs"/>
            </a:endParaRPr>
          </a:p>
          <a:p>
            <a:pPr lvl="1">
              <a:buNone/>
              <a:defRPr/>
            </a:pPr>
            <a:endParaRPr lang="en-US" dirty="0" smtClean="0">
              <a:cs typeface="+mn-cs"/>
            </a:endParaRPr>
          </a:p>
          <a:p>
            <a:pPr>
              <a:defRPr/>
            </a:pPr>
            <a:r>
              <a:rPr lang="en-US" altLang="zh-CN" dirty="0" smtClean="0">
                <a:cs typeface="+mn-cs"/>
              </a:rPr>
              <a:t>Evaluation measures</a:t>
            </a:r>
          </a:p>
          <a:p>
            <a:pPr lvl="1">
              <a:defRPr/>
            </a:pPr>
            <a:r>
              <a:rPr lang="en-US" altLang="zh-CN" dirty="0" smtClean="0">
                <a:cs typeface="+mn-cs"/>
              </a:rPr>
              <a:t>CPU time</a:t>
            </a:r>
          </a:p>
          <a:p>
            <a:pPr lvl="1">
              <a:defRPr/>
            </a:pPr>
            <a:r>
              <a:rPr lang="en-US" altLang="zh-CN" dirty="0" smtClean="0">
                <a:cs typeface="+mn-cs"/>
              </a:rPr>
              <a:t>Case study</a:t>
            </a:r>
          </a:p>
          <a:p>
            <a:pPr lvl="1">
              <a:defRPr/>
            </a:pPr>
            <a:r>
              <a:rPr lang="en-US" altLang="zh-CN" dirty="0" smtClean="0">
                <a:cs typeface="+mn-cs"/>
              </a:rPr>
              <a:t>Application</a:t>
            </a:r>
          </a:p>
        </p:txBody>
      </p:sp>
      <p:graphicFrame>
        <p:nvGraphicFramePr>
          <p:cNvPr id="4" name="表格 3"/>
          <p:cNvGraphicFramePr>
            <a:graphicFrameLocks noGrp="1"/>
          </p:cNvGraphicFramePr>
          <p:nvPr>
            <p:extLst>
              <p:ext uri="{D42A27DB-BD31-4B8C-83A1-F6EECF244321}">
                <p14:modId xmlns:p14="http://schemas.microsoft.com/office/powerpoint/2010/main" val="138789343"/>
              </p:ext>
            </p:extLst>
          </p:nvPr>
        </p:nvGraphicFramePr>
        <p:xfrm>
          <a:off x="1238260" y="1661160"/>
          <a:ext cx="7759701" cy="2377440"/>
        </p:xfrm>
        <a:graphic>
          <a:graphicData uri="http://schemas.openxmlformats.org/drawingml/2006/table">
            <a:tbl>
              <a:tblPr firstRow="1" bandRow="1">
                <a:tableStyleId>{5C22544A-7EE6-4342-B048-85BDC9FD1C3A}</a:tableStyleId>
              </a:tblPr>
              <a:tblGrid>
                <a:gridCol w="2586567"/>
                <a:gridCol w="2586567"/>
                <a:gridCol w="2586567"/>
              </a:tblGrid>
              <a:tr h="370840">
                <a:tc>
                  <a:txBody>
                    <a:bodyPr/>
                    <a:lstStyle/>
                    <a:p>
                      <a:pPr algn="ctr"/>
                      <a:r>
                        <a:rPr lang="en-US" altLang="zh-CN" sz="1800" dirty="0" smtClean="0">
                          <a:solidFill>
                            <a:schemeClr val="tx1"/>
                          </a:solidFill>
                        </a:rPr>
                        <a:t>Data set</a:t>
                      </a:r>
                      <a:endParaRPr lang="zh-CN" altLang="en-US" sz="1800" dirty="0">
                        <a:solidFill>
                          <a:schemeClr val="tx1"/>
                        </a:solidFill>
                      </a:endParaRPr>
                    </a:p>
                  </a:txBody>
                  <a:tcPr marL="99060" marR="99060"/>
                </a:tc>
                <a:tc>
                  <a:txBody>
                    <a:bodyPr/>
                    <a:lstStyle/>
                    <a:p>
                      <a:pPr algn="ctr"/>
                      <a:r>
                        <a:rPr lang="en-US" altLang="zh-CN" sz="1800" dirty="0" smtClean="0">
                          <a:solidFill>
                            <a:schemeClr val="tx1"/>
                          </a:solidFill>
                        </a:rPr>
                        <a:t>#Nodes</a:t>
                      </a:r>
                      <a:endParaRPr lang="zh-CN" altLang="en-US" sz="1800" dirty="0">
                        <a:solidFill>
                          <a:schemeClr val="tx1"/>
                        </a:solidFill>
                      </a:endParaRPr>
                    </a:p>
                  </a:txBody>
                  <a:tcPr marL="99060" marR="99060"/>
                </a:tc>
                <a:tc>
                  <a:txBody>
                    <a:bodyPr/>
                    <a:lstStyle/>
                    <a:p>
                      <a:pPr algn="ctr"/>
                      <a:r>
                        <a:rPr lang="en-US" altLang="zh-CN" sz="1800" dirty="0" smtClean="0">
                          <a:solidFill>
                            <a:schemeClr val="tx1"/>
                          </a:solidFill>
                        </a:rPr>
                        <a:t>#Edges</a:t>
                      </a:r>
                      <a:endParaRPr lang="zh-CN" altLang="en-US" sz="1800" dirty="0">
                        <a:solidFill>
                          <a:schemeClr val="tx1"/>
                        </a:solidFill>
                      </a:endParaRPr>
                    </a:p>
                  </a:txBody>
                  <a:tcPr marL="99060" marR="99060"/>
                </a:tc>
              </a:tr>
              <a:tr h="370840">
                <a:tc>
                  <a:txBody>
                    <a:bodyPr/>
                    <a:lstStyle/>
                    <a:p>
                      <a:r>
                        <a:rPr lang="en-US" altLang="zh-CN" sz="1800" dirty="0" smtClean="0"/>
                        <a:t>Coauthor</a:t>
                      </a:r>
                      <a:endParaRPr lang="zh-CN" altLang="en-US" sz="1800" dirty="0"/>
                    </a:p>
                  </a:txBody>
                  <a:tcPr marL="99060" marR="99060"/>
                </a:tc>
                <a:tc>
                  <a:txBody>
                    <a:bodyPr/>
                    <a:lstStyle/>
                    <a:p>
                      <a:r>
                        <a:rPr lang="en-US" altLang="zh-CN" sz="1800" dirty="0" smtClean="0"/>
                        <a:t>640,134</a:t>
                      </a:r>
                      <a:endParaRPr lang="zh-CN" altLang="en-US" sz="1800" dirty="0"/>
                    </a:p>
                  </a:txBody>
                  <a:tcPr marL="99060" marR="99060"/>
                </a:tc>
                <a:tc>
                  <a:txBody>
                    <a:bodyPr/>
                    <a:lstStyle/>
                    <a:p>
                      <a:r>
                        <a:rPr lang="en-US" altLang="zh-CN" sz="1800" dirty="0" smtClean="0"/>
                        <a:t>1,554,643</a:t>
                      </a:r>
                      <a:endParaRPr lang="zh-CN" altLang="en-US" sz="1800" dirty="0"/>
                    </a:p>
                  </a:txBody>
                  <a:tcPr marL="99060" marR="99060"/>
                </a:tc>
              </a:tr>
              <a:tr h="370840">
                <a:tc>
                  <a:txBody>
                    <a:bodyPr/>
                    <a:lstStyle/>
                    <a:p>
                      <a:r>
                        <a:rPr lang="en-US" altLang="zh-CN" sz="1800" dirty="0" smtClean="0"/>
                        <a:t>Citation</a:t>
                      </a:r>
                      <a:endParaRPr lang="zh-CN" altLang="en-US" sz="1800" dirty="0"/>
                    </a:p>
                  </a:txBody>
                  <a:tcPr marL="99060" marR="99060"/>
                </a:tc>
                <a:tc>
                  <a:txBody>
                    <a:bodyPr/>
                    <a:lstStyle/>
                    <a:p>
                      <a:r>
                        <a:rPr lang="en-US" altLang="zh-CN" sz="1800" dirty="0" smtClean="0"/>
                        <a:t>2,329,760</a:t>
                      </a:r>
                      <a:endParaRPr lang="zh-CN" altLang="en-US" sz="1800" dirty="0"/>
                    </a:p>
                  </a:txBody>
                  <a:tcPr marL="99060" marR="99060"/>
                </a:tc>
                <a:tc>
                  <a:txBody>
                    <a:bodyPr/>
                    <a:lstStyle/>
                    <a:p>
                      <a:r>
                        <a:rPr lang="en-US" altLang="zh-CN" sz="1800" dirty="0" smtClean="0"/>
                        <a:t>12,710,347</a:t>
                      </a:r>
                      <a:endParaRPr lang="zh-CN" altLang="en-US" sz="1800" dirty="0"/>
                    </a:p>
                  </a:txBody>
                  <a:tcPr marL="99060" marR="99060"/>
                </a:tc>
              </a:tr>
              <a:tr h="1264920">
                <a:tc>
                  <a:txBody>
                    <a:bodyPr/>
                    <a:lstStyle/>
                    <a:p>
                      <a:r>
                        <a:rPr lang="en-US" altLang="zh-CN" sz="1800" dirty="0" smtClean="0"/>
                        <a:t>Film</a:t>
                      </a:r>
                    </a:p>
                    <a:p>
                      <a:r>
                        <a:rPr lang="en-US" altLang="zh-CN" sz="1800" dirty="0" smtClean="0"/>
                        <a:t>(Wikipedia)</a:t>
                      </a:r>
                      <a:endParaRPr lang="zh-CN" altLang="en-US" sz="1800" dirty="0"/>
                    </a:p>
                  </a:txBody>
                  <a:tcPr marL="99060" marR="99060"/>
                </a:tc>
                <a:tc>
                  <a:txBody>
                    <a:bodyPr/>
                    <a:lstStyle/>
                    <a:p>
                      <a:r>
                        <a:rPr lang="en-US" altLang="zh-CN" sz="1800" dirty="0" smtClean="0"/>
                        <a:t>18,518 films</a:t>
                      </a:r>
                    </a:p>
                    <a:p>
                      <a:r>
                        <a:rPr lang="en-US" altLang="zh-CN" sz="1800" dirty="0" smtClean="0"/>
                        <a:t>7,211 directors</a:t>
                      </a:r>
                    </a:p>
                    <a:p>
                      <a:r>
                        <a:rPr lang="en-US" altLang="zh-CN" sz="1800" dirty="0" smtClean="0"/>
                        <a:t>10,128</a:t>
                      </a:r>
                      <a:r>
                        <a:rPr lang="en-US" altLang="zh-CN" sz="1800" baseline="0" dirty="0" smtClean="0"/>
                        <a:t> actors</a:t>
                      </a:r>
                    </a:p>
                    <a:p>
                      <a:r>
                        <a:rPr lang="en-US" altLang="zh-CN" sz="1800" baseline="0" dirty="0" smtClean="0"/>
                        <a:t>9,784 writers</a:t>
                      </a:r>
                      <a:endParaRPr lang="zh-CN" altLang="en-US" sz="1800" dirty="0"/>
                    </a:p>
                  </a:txBody>
                  <a:tcPr marL="99060" marR="99060"/>
                </a:tc>
                <a:tc>
                  <a:txBody>
                    <a:bodyPr/>
                    <a:lstStyle/>
                    <a:p>
                      <a:r>
                        <a:rPr lang="en-US" altLang="zh-CN" sz="1800" kern="1200" baseline="0" dirty="0" smtClean="0">
                          <a:solidFill>
                            <a:schemeClr val="dk1"/>
                          </a:solidFill>
                          <a:latin typeface="+mn-lt"/>
                          <a:ea typeface="+mn-ea"/>
                          <a:cs typeface="+mn-cs"/>
                        </a:rPr>
                        <a:t>142,426</a:t>
                      </a:r>
                      <a:endParaRPr lang="zh-CN" altLang="en-US" sz="1800" dirty="0"/>
                    </a:p>
                  </a:txBody>
                  <a:tcPr marL="99060" marR="99060"/>
                </a:tc>
              </a:tr>
            </a:tbl>
          </a:graphicData>
        </a:graphic>
      </p:graphicFrame>
    </p:spTree>
    <p:extLst>
      <p:ext uri="{BB962C8B-B14F-4D97-AF65-F5344CB8AC3E}">
        <p14:creationId xmlns:p14="http://schemas.microsoft.com/office/powerpoint/2010/main" val="120617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8102" y="2057400"/>
            <a:ext cx="5146969" cy="3581400"/>
          </a:xfrm>
          <a:prstGeom prst="rect">
            <a:avLst/>
          </a:prstGeom>
        </p:spPr>
      </p:pic>
      <p:sp>
        <p:nvSpPr>
          <p:cNvPr id="2" name="Title 1"/>
          <p:cNvSpPr>
            <a:spLocks noGrp="1"/>
          </p:cNvSpPr>
          <p:nvPr>
            <p:ph type="title"/>
          </p:nvPr>
        </p:nvSpPr>
        <p:spPr>
          <a:xfrm>
            <a:off x="0" y="188913"/>
            <a:ext cx="9906000" cy="792162"/>
          </a:xfrm>
        </p:spPr>
        <p:txBody>
          <a:bodyPr/>
          <a:lstStyle/>
          <a:p>
            <a:r>
              <a:rPr lang="en-US" altLang="zh-CN" sz="3200" dirty="0" smtClean="0"/>
              <a:t>Social Influence Sub-graph on “Data mining”</a:t>
            </a:r>
            <a:endParaRPr lang="zh-CN" altLang="en-US" sz="3200" dirty="0"/>
          </a:p>
        </p:txBody>
      </p:sp>
      <p:pic>
        <p:nvPicPr>
          <p:cNvPr id="3" name="Picture 2" descr="Screen Shot 2013-01-28 at 9.47.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4" y="1371600"/>
            <a:ext cx="5267313" cy="4419600"/>
          </a:xfrm>
          <a:prstGeom prst="rect">
            <a:avLst/>
          </a:prstGeom>
        </p:spPr>
      </p:pic>
      <p:sp>
        <p:nvSpPr>
          <p:cNvPr id="6" name="Rectangle 5"/>
          <p:cNvSpPr/>
          <p:nvPr/>
        </p:nvSpPr>
        <p:spPr>
          <a:xfrm>
            <a:off x="6438900" y="1524000"/>
            <a:ext cx="2971800" cy="381000"/>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000000"/>
                </a:solidFill>
                <a:latin typeface="Times New Roman"/>
                <a:cs typeface="Times New Roman"/>
              </a:rPr>
              <a:t>On “Data Mining” in 2009</a:t>
            </a:r>
            <a:endParaRPr lang="en-US" dirty="0">
              <a:solidFill>
                <a:srgbClr val="000000"/>
              </a:solidFill>
              <a:latin typeface="Times New Roman"/>
              <a:cs typeface="Times New Roman"/>
            </a:endParaRPr>
          </a:p>
        </p:txBody>
      </p:sp>
    </p:spTree>
    <p:extLst>
      <p:ext uri="{BB962C8B-B14F-4D97-AF65-F5344CB8AC3E}">
        <p14:creationId xmlns:p14="http://schemas.microsoft.com/office/powerpoint/2010/main" val="2014604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 on Coauthor and Citation</a:t>
            </a:r>
            <a:endParaRPr lang="zh-CN" altLang="en-US" dirty="0"/>
          </a:p>
        </p:txBody>
      </p:sp>
      <p:pic>
        <p:nvPicPr>
          <p:cNvPr id="73730" name="Picture 2"/>
          <p:cNvPicPr>
            <a:picLocks noGrp="1" noChangeAspect="1" noChangeArrowheads="1"/>
          </p:cNvPicPr>
          <p:nvPr>
            <p:ph idx="1"/>
          </p:nvPr>
        </p:nvPicPr>
        <p:blipFill>
          <a:blip r:embed="rId2" cstate="print"/>
          <a:srcRect/>
          <a:stretch>
            <a:fillRect/>
          </a:stretch>
        </p:blipFill>
        <p:spPr bwMode="auto">
          <a:xfrm>
            <a:off x="495300" y="1201779"/>
            <a:ext cx="8915400" cy="5257800"/>
          </a:xfrm>
          <a:prstGeom prst="rect">
            <a:avLst/>
          </a:prstGeom>
          <a:noFill/>
          <a:ln w="9525">
            <a:noFill/>
            <a:miter lim="800000"/>
            <a:headEnd/>
            <a:tailEnd/>
          </a:ln>
          <a:effectLst/>
        </p:spPr>
      </p:pic>
    </p:spTree>
    <p:extLst>
      <p:ext uri="{BB962C8B-B14F-4D97-AF65-F5344CB8AC3E}">
        <p14:creationId xmlns:p14="http://schemas.microsoft.com/office/powerpoint/2010/main" val="472637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Performance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55658" y="2114555"/>
            <a:ext cx="7412140" cy="2454351"/>
          </a:xfrm>
          <a:prstGeom prst="rect">
            <a:avLst/>
          </a:prstGeom>
          <a:noFill/>
          <a:ln w="9525">
            <a:noFill/>
            <a:miter lim="800000"/>
            <a:headEnd/>
            <a:tailEnd/>
          </a:ln>
        </p:spPr>
      </p:pic>
    </p:spTree>
    <p:extLst>
      <p:ext uri="{BB962C8B-B14F-4D97-AF65-F5344CB8AC3E}">
        <p14:creationId xmlns:p14="http://schemas.microsoft.com/office/powerpoint/2010/main" val="2912549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 results</a:t>
            </a:r>
            <a:endParaRPr lang="en-US" dirty="0"/>
          </a:p>
        </p:txBody>
      </p:sp>
      <p:pic>
        <p:nvPicPr>
          <p:cNvPr id="139266" name="Picture 2" descr="C:\Users\sonic\Documents\campus\dna\infgraph\submitted\infgraph\Figures\scaleup.eps"/>
          <p:cNvPicPr>
            <a:picLocks noChangeAspect="1" noChangeArrowheads="1"/>
          </p:cNvPicPr>
          <p:nvPr/>
        </p:nvPicPr>
        <p:blipFill>
          <a:blip r:embed="rId3" cstate="print"/>
          <a:srcRect/>
          <a:stretch>
            <a:fillRect/>
          </a:stretch>
        </p:blipFill>
        <p:spPr bwMode="auto">
          <a:xfrm>
            <a:off x="1" y="1219200"/>
            <a:ext cx="4746625" cy="3785616"/>
          </a:xfrm>
          <a:prstGeom prst="rect">
            <a:avLst/>
          </a:prstGeom>
          <a:noFill/>
        </p:spPr>
      </p:pic>
      <p:pic>
        <p:nvPicPr>
          <p:cNvPr id="139267" name="Picture 3" descr="C:\Users\sonic\Documents\campus\dna\infgraph\submitted\infgraph\Figures\speedup.eps"/>
          <p:cNvPicPr>
            <a:picLocks noChangeAspect="1" noChangeArrowheads="1"/>
          </p:cNvPicPr>
          <p:nvPr/>
        </p:nvPicPr>
        <p:blipFill>
          <a:blip r:embed="rId4" cstate="print"/>
          <a:srcRect/>
          <a:stretch>
            <a:fillRect/>
          </a:stretch>
        </p:blipFill>
        <p:spPr bwMode="auto">
          <a:xfrm>
            <a:off x="4720831" y="2667000"/>
            <a:ext cx="5185171" cy="3863064"/>
          </a:xfrm>
          <a:prstGeom prst="rect">
            <a:avLst/>
          </a:prstGeom>
          <a:noFill/>
        </p:spPr>
      </p:pic>
      <p:sp>
        <p:nvSpPr>
          <p:cNvPr id="7" name="Rectangle 6"/>
          <p:cNvSpPr/>
          <p:nvPr/>
        </p:nvSpPr>
        <p:spPr>
          <a:xfrm>
            <a:off x="571447" y="5108598"/>
            <a:ext cx="3651300"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400" dirty="0" smtClean="0">
                <a:solidFill>
                  <a:schemeClr val="tx1"/>
                </a:solidFill>
              </a:rPr>
              <a:t>Speedup vs. Dataset size</a:t>
            </a:r>
          </a:p>
        </p:txBody>
      </p:sp>
      <p:sp>
        <p:nvSpPr>
          <p:cNvPr id="8" name="Rectangle 7"/>
          <p:cNvSpPr/>
          <p:nvPr/>
        </p:nvSpPr>
        <p:spPr>
          <a:xfrm>
            <a:off x="5245110" y="1822428"/>
            <a:ext cx="4478331"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 Speedup vs. #Computer nodes</a:t>
            </a:r>
          </a:p>
        </p:txBody>
      </p:sp>
    </p:spTree>
    <p:extLst>
      <p:ext uri="{BB962C8B-B14F-4D97-AF65-F5344CB8AC3E}">
        <p14:creationId xmlns:p14="http://schemas.microsoft.com/office/powerpoint/2010/main" val="636202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Challenges</a:t>
            </a:r>
            <a:endParaRPr lang="en-US" baseline="30000" dirty="0"/>
          </a:p>
        </p:txBody>
      </p:sp>
      <p:sp>
        <p:nvSpPr>
          <p:cNvPr id="3" name="Content Placeholder 2"/>
          <p:cNvSpPr>
            <a:spLocks noGrp="1"/>
          </p:cNvSpPr>
          <p:nvPr>
            <p:ph idx="1"/>
          </p:nvPr>
        </p:nvSpPr>
        <p:spPr>
          <a:xfrm>
            <a:off x="533400" y="2133601"/>
            <a:ext cx="8305800" cy="3992567"/>
          </a:xfrm>
        </p:spPr>
        <p:txBody>
          <a:bodyPr/>
          <a:lstStyle/>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99"/>
                </a:solidFill>
              </a:rPr>
              <a:t>model </a:t>
            </a:r>
            <a:r>
              <a:rPr lang="en-US" dirty="0" smtClean="0"/>
              <a:t>dynamic influence?</a:t>
            </a:r>
          </a:p>
          <a:p>
            <a:pPr marL="514350" indent="-514350">
              <a:spcBef>
                <a:spcPts val="1368"/>
              </a:spcBef>
              <a:buClr>
                <a:schemeClr val="tx1"/>
              </a:buClr>
              <a:buFont typeface="+mj-lt"/>
              <a:buAutoNum type="arabicPeriod"/>
            </a:pPr>
            <a:r>
              <a:rPr lang="en-US" dirty="0" smtClean="0">
                <a:solidFill>
                  <a:srgbClr val="FF0000"/>
                </a:solidFill>
              </a:rPr>
              <a:t>How</a:t>
            </a:r>
            <a:r>
              <a:rPr lang="en-US" dirty="0" smtClean="0"/>
              <a:t> to </a:t>
            </a:r>
            <a:r>
              <a:rPr lang="en-US" dirty="0" smtClean="0">
                <a:solidFill>
                  <a:srgbClr val="000099"/>
                </a:solidFill>
              </a:rPr>
              <a:t>distinguish </a:t>
            </a:r>
            <a:r>
              <a:rPr lang="en-US" dirty="0" smtClean="0"/>
              <a:t>influence from other </a:t>
            </a:r>
            <a:r>
              <a:rPr lang="en-US" dirty="0" smtClean="0">
                <a:solidFill>
                  <a:srgbClr val="000099"/>
                </a:solidFill>
              </a:rPr>
              <a:t>social factors</a:t>
            </a:r>
            <a:r>
              <a:rPr lang="en-US" dirty="0" smtClean="0"/>
              <a:t>?</a:t>
            </a:r>
          </a:p>
        </p:txBody>
      </p:sp>
    </p:spTree>
    <p:extLst>
      <p:ext uri="{BB962C8B-B14F-4D97-AF65-F5344CB8AC3E}">
        <p14:creationId xmlns:p14="http://schemas.microsoft.com/office/powerpoint/2010/main" val="1161144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noChangeArrowheads="1"/>
          </p:cNvPicPr>
          <p:nvPr/>
        </p:nvPicPr>
        <p:blipFill>
          <a:blip r:embed="rId3" cstate="print"/>
          <a:srcRect/>
          <a:stretch>
            <a:fillRect/>
          </a:stretch>
        </p:blipFill>
        <p:spPr bwMode="auto">
          <a:xfrm>
            <a:off x="344489" y="980732"/>
            <a:ext cx="4032448" cy="2121585"/>
          </a:xfrm>
          <a:prstGeom prst="rect">
            <a:avLst/>
          </a:prstGeom>
          <a:noFill/>
          <a:ln w="9525">
            <a:noFill/>
            <a:miter lim="800000"/>
            <a:headEnd/>
            <a:tailEnd/>
          </a:ln>
        </p:spPr>
      </p:pic>
      <p:pic>
        <p:nvPicPr>
          <p:cNvPr id="25" name="Picture 4"/>
          <p:cNvPicPr>
            <a:picLocks noChangeAspect="1" noChangeArrowheads="1"/>
          </p:cNvPicPr>
          <p:nvPr/>
        </p:nvPicPr>
        <p:blipFill>
          <a:blip r:embed="rId4" cstate="print"/>
          <a:srcRect/>
          <a:stretch>
            <a:fillRect/>
          </a:stretch>
        </p:blipFill>
        <p:spPr bwMode="auto">
          <a:xfrm>
            <a:off x="5745090" y="1016735"/>
            <a:ext cx="3528392" cy="1962579"/>
          </a:xfrm>
          <a:prstGeom prst="rect">
            <a:avLst/>
          </a:prstGeom>
          <a:noFill/>
          <a:ln w="9525">
            <a:noFill/>
            <a:miter lim="800000"/>
            <a:headEnd/>
            <a:tailEnd/>
          </a:ln>
        </p:spPr>
      </p:pic>
      <p:sp>
        <p:nvSpPr>
          <p:cNvPr id="26" name="矩形 6"/>
          <p:cNvSpPr/>
          <p:nvPr/>
        </p:nvSpPr>
        <p:spPr>
          <a:xfrm>
            <a:off x="740533" y="3032956"/>
            <a:ext cx="352839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latin typeface="Times New Roman" pitchFamily="18" charset="0"/>
                <a:cs typeface="Times New Roman" pitchFamily="18" charset="0"/>
              </a:rPr>
              <a:t>(a) Social correlation</a:t>
            </a:r>
            <a:endParaRPr lang="zh-CN" altLang="en-US" sz="1600" dirty="0">
              <a:solidFill>
                <a:schemeClr val="tx1"/>
              </a:solidFill>
              <a:latin typeface="Times New Roman" pitchFamily="18" charset="0"/>
              <a:cs typeface="Times New Roman" pitchFamily="18" charset="0"/>
            </a:endParaRPr>
          </a:p>
        </p:txBody>
      </p:sp>
      <p:sp>
        <p:nvSpPr>
          <p:cNvPr id="27" name="矩形 7"/>
          <p:cNvSpPr/>
          <p:nvPr/>
        </p:nvSpPr>
        <p:spPr>
          <a:xfrm>
            <a:off x="5781096" y="2960949"/>
            <a:ext cx="3528392"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latin typeface="Times New Roman" pitchFamily="18" charset="0"/>
                <a:cs typeface="Times New Roman" pitchFamily="18" charset="0"/>
              </a:rPr>
              <a:t>(a) Implicit groups by emotions</a:t>
            </a:r>
            <a:endParaRPr lang="zh-CN" altLang="en-US" sz="1600" dirty="0">
              <a:solidFill>
                <a:schemeClr val="tx1"/>
              </a:solidFill>
              <a:latin typeface="Times New Roman" pitchFamily="18" charset="0"/>
              <a:cs typeface="Times New Roman" pitchFamily="18" charset="0"/>
            </a:endParaRPr>
          </a:p>
        </p:txBody>
      </p:sp>
      <p:pic>
        <p:nvPicPr>
          <p:cNvPr id="28" name="Picture 2"/>
          <p:cNvPicPr>
            <a:picLocks noChangeAspect="1" noChangeArrowheads="1"/>
          </p:cNvPicPr>
          <p:nvPr/>
        </p:nvPicPr>
        <p:blipFill>
          <a:blip r:embed="rId5" cstate="print"/>
          <a:srcRect/>
          <a:stretch>
            <a:fillRect/>
          </a:stretch>
        </p:blipFill>
        <p:spPr bwMode="auto">
          <a:xfrm>
            <a:off x="2889251" y="3486150"/>
            <a:ext cx="4090957" cy="2533650"/>
          </a:xfrm>
          <a:prstGeom prst="rect">
            <a:avLst/>
          </a:prstGeom>
          <a:noFill/>
          <a:ln w="9525">
            <a:noFill/>
            <a:miter lim="800000"/>
            <a:headEnd/>
            <a:tailEnd/>
          </a:ln>
        </p:spPr>
      </p:pic>
      <p:sp>
        <p:nvSpPr>
          <p:cNvPr id="31" name="矩形 4"/>
          <p:cNvSpPr/>
          <p:nvPr/>
        </p:nvSpPr>
        <p:spPr>
          <a:xfrm>
            <a:off x="2889258" y="6004756"/>
            <a:ext cx="4140460" cy="396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00"/>
                </a:solidFill>
              </a:rPr>
              <a:t>(c) Calling (SMS) correlation</a:t>
            </a:r>
            <a:endParaRPr lang="zh-CN" altLang="en-US" dirty="0">
              <a:solidFill>
                <a:srgbClr val="000000"/>
              </a:solidFill>
            </a:endParaRPr>
          </a:p>
        </p:txBody>
      </p:sp>
      <p:sp>
        <p:nvSpPr>
          <p:cNvPr id="10" name="标题 1"/>
          <p:cNvSpPr>
            <a:spLocks noGrp="1"/>
          </p:cNvSpPr>
          <p:nvPr>
            <p:ph type="title"/>
          </p:nvPr>
        </p:nvSpPr>
        <p:spPr>
          <a:xfrm>
            <a:off x="271464" y="188913"/>
            <a:ext cx="9363075" cy="792162"/>
          </a:xfrm>
        </p:spPr>
        <p:txBody>
          <a:bodyPr/>
          <a:lstStyle/>
          <a:p>
            <a:r>
              <a:rPr lang="zh-CN" altLang="en-US" sz="4400" b="1" dirty="0" smtClean="0">
                <a:latin typeface="+mn-lt"/>
                <a:ea typeface="黑体" pitchFamily="49" charset="-122"/>
              </a:rPr>
              <a:t>分析结果</a:t>
            </a:r>
            <a:endParaRPr lang="zh-CN" altLang="en-US" sz="4400" b="1" dirty="0">
              <a:latin typeface="+mn-lt"/>
              <a:ea typeface="黑体" pitchFamily="49" charset="-122"/>
            </a:endParaRPr>
          </a:p>
        </p:txBody>
      </p:sp>
    </p:spTree>
    <p:extLst>
      <p:ext uri="{BB962C8B-B14F-4D97-AF65-F5344CB8AC3E}">
        <p14:creationId xmlns:p14="http://schemas.microsoft.com/office/powerpoint/2010/main" val="192641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C:\Users\Julius\Desktop\temp\model.png"/>
          <p:cNvPicPr>
            <a:picLocks noChangeAspect="1" noChangeArrowheads="1"/>
          </p:cNvPicPr>
          <p:nvPr/>
        </p:nvPicPr>
        <p:blipFill>
          <a:blip r:embed="rId4" cstate="print"/>
          <a:srcRect/>
          <a:stretch>
            <a:fillRect/>
          </a:stretch>
        </p:blipFill>
        <p:spPr bwMode="auto">
          <a:xfrm>
            <a:off x="2228856" y="1905022"/>
            <a:ext cx="5314156" cy="2657475"/>
          </a:xfrm>
          <a:prstGeom prst="rect">
            <a:avLst/>
          </a:prstGeom>
          <a:noFill/>
          <a:ln w="9525">
            <a:noFill/>
            <a:miter lim="800000"/>
            <a:headEnd/>
            <a:tailEnd/>
          </a:ln>
        </p:spPr>
      </p:pic>
      <p:sp>
        <p:nvSpPr>
          <p:cNvPr id="67586" name="标题 1"/>
          <p:cNvSpPr>
            <a:spLocks noGrp="1"/>
          </p:cNvSpPr>
          <p:nvPr>
            <p:ph type="title"/>
          </p:nvPr>
        </p:nvSpPr>
        <p:spPr>
          <a:xfrm>
            <a:off x="495300" y="0"/>
            <a:ext cx="8915400" cy="1143000"/>
          </a:xfrm>
        </p:spPr>
        <p:txBody>
          <a:bodyPr/>
          <a:lstStyle/>
          <a:p>
            <a:pPr eaLnBrk="1" hangingPunct="1"/>
            <a:r>
              <a:rPr lang="en-US" altLang="zh-CN" dirty="0" smtClean="0">
                <a:latin typeface="Times New Roman" pitchFamily="18" charset="0"/>
                <a:cs typeface="Times New Roman" pitchFamily="18" charset="0"/>
              </a:rPr>
              <a:t>Dynamic Influence Analysis</a:t>
            </a:r>
            <a:endParaRPr lang="zh-CN" altLang="en-US" dirty="0" smtClean="0">
              <a:latin typeface="Times New Roman" pitchFamily="18" charset="0"/>
              <a:cs typeface="Times New Roman" pitchFamily="18" charset="0"/>
            </a:endParaRPr>
          </a:p>
        </p:txBody>
      </p:sp>
      <p:sp>
        <p:nvSpPr>
          <p:cNvPr id="18" name="矩形 17"/>
          <p:cNvSpPr/>
          <p:nvPr/>
        </p:nvSpPr>
        <p:spPr>
          <a:xfrm>
            <a:off x="2228850" y="762000"/>
            <a:ext cx="5613400" cy="1066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r>
              <a:rPr lang="en-US" altLang="zh-CN" sz="3200" i="1">
                <a:solidFill>
                  <a:srgbClr val="000000"/>
                </a:solidFill>
                <a:cs typeface="Arial" pitchFamily="34" charset="0"/>
              </a:rPr>
              <a:t>G</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V</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E</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X</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 </a:t>
            </a:r>
            <a:r>
              <a:rPr lang="en-US" altLang="zh-CN" sz="3200" i="1">
                <a:solidFill>
                  <a:srgbClr val="000000"/>
                </a:solidFill>
                <a:cs typeface="Arial" pitchFamily="34" charset="0"/>
              </a:rPr>
              <a:t>Y</a:t>
            </a:r>
            <a:r>
              <a:rPr lang="en-US" altLang="zh-CN" sz="3200" i="1" baseline="30000">
                <a:solidFill>
                  <a:srgbClr val="000000"/>
                </a:solidFill>
                <a:cs typeface="Arial" pitchFamily="34" charset="0"/>
              </a:rPr>
              <a:t>t</a:t>
            </a:r>
            <a:r>
              <a:rPr lang="en-US" altLang="zh-CN" sz="3200">
                <a:solidFill>
                  <a:srgbClr val="000000"/>
                </a:solidFill>
                <a:cs typeface="Arial" pitchFamily="34" charset="0"/>
              </a:rPr>
              <a:t>)</a:t>
            </a:r>
            <a:endParaRPr lang="zh-CN" altLang="en-US" sz="3200">
              <a:solidFill>
                <a:srgbClr val="000000"/>
              </a:solidFill>
              <a:cs typeface="Arial" pitchFamily="34" charset="0"/>
            </a:endParaRPr>
          </a:p>
        </p:txBody>
      </p:sp>
      <p:grpSp>
        <p:nvGrpSpPr>
          <p:cNvPr id="2" name="组合 33"/>
          <p:cNvGrpSpPr>
            <a:grpSpLocks/>
          </p:cNvGrpSpPr>
          <p:nvPr/>
        </p:nvGrpSpPr>
        <p:grpSpPr bwMode="auto">
          <a:xfrm>
            <a:off x="2889250" y="1066800"/>
            <a:ext cx="1898650" cy="2209800"/>
            <a:chOff x="2667000" y="1066800"/>
            <a:chExt cx="1752600" cy="2209800"/>
          </a:xfrm>
        </p:grpSpPr>
        <p:sp>
          <p:nvSpPr>
            <p:cNvPr id="24" name="椭圆 23"/>
            <p:cNvSpPr/>
            <p:nvPr/>
          </p:nvSpPr>
          <p:spPr>
            <a:xfrm>
              <a:off x="39624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p:cNvSpPr/>
            <p:nvPr/>
          </p:nvSpPr>
          <p:spPr>
            <a:xfrm>
              <a:off x="2667000" y="2819400"/>
              <a:ext cx="457200" cy="4572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5" name="椭圆 24"/>
          <p:cNvSpPr/>
          <p:nvPr/>
        </p:nvSpPr>
        <p:spPr bwMode="auto">
          <a:xfrm>
            <a:off x="4870450" y="1066800"/>
            <a:ext cx="4953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 name="组合 36"/>
          <p:cNvGrpSpPr>
            <a:grpSpLocks/>
          </p:cNvGrpSpPr>
          <p:nvPr/>
        </p:nvGrpSpPr>
        <p:grpSpPr bwMode="auto">
          <a:xfrm>
            <a:off x="4375150" y="1066800"/>
            <a:ext cx="3467100" cy="3581400"/>
            <a:chOff x="4038600" y="1066800"/>
            <a:chExt cx="3200400" cy="3581400"/>
          </a:xfrm>
        </p:grpSpPr>
        <p:sp>
          <p:nvSpPr>
            <p:cNvPr id="26" name="椭圆 25"/>
            <p:cNvSpPr/>
            <p:nvPr/>
          </p:nvSpPr>
          <p:spPr>
            <a:xfrm>
              <a:off x="50292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椭圆 30"/>
            <p:cNvSpPr/>
            <p:nvPr/>
          </p:nvSpPr>
          <p:spPr>
            <a:xfrm>
              <a:off x="4038600" y="3810000"/>
              <a:ext cx="3200400" cy="8382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 name="组合 37"/>
          <p:cNvGrpSpPr>
            <a:grpSpLocks/>
          </p:cNvGrpSpPr>
          <p:nvPr/>
        </p:nvGrpSpPr>
        <p:grpSpPr bwMode="auto">
          <a:xfrm>
            <a:off x="4540250" y="1066800"/>
            <a:ext cx="3219450" cy="1447800"/>
            <a:chOff x="4191000" y="1066800"/>
            <a:chExt cx="2971800" cy="1447800"/>
          </a:xfrm>
        </p:grpSpPr>
        <p:sp>
          <p:nvSpPr>
            <p:cNvPr id="27" name="椭圆 26"/>
            <p:cNvSpPr/>
            <p:nvPr/>
          </p:nvSpPr>
          <p:spPr>
            <a:xfrm>
              <a:off x="5638800" y="1066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椭圆 32"/>
            <p:cNvSpPr/>
            <p:nvPr/>
          </p:nvSpPr>
          <p:spPr>
            <a:xfrm>
              <a:off x="4191000" y="1828800"/>
              <a:ext cx="2971800" cy="685800"/>
            </a:xfrm>
            <a:prstGeom prst="ellipse">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aphicFrame>
        <p:nvGraphicFramePr>
          <p:cNvPr id="15" name="图示 14"/>
          <p:cNvGraphicFramePr/>
          <p:nvPr>
            <p:extLst>
              <p:ext uri="{D42A27DB-BD31-4B8C-83A1-F6EECF244321}">
                <p14:modId xmlns:p14="http://schemas.microsoft.com/office/powerpoint/2010/main" val="3376083000"/>
              </p:ext>
            </p:extLst>
          </p:nvPr>
        </p:nvGraphicFramePr>
        <p:xfrm>
          <a:off x="82550" y="4724400"/>
          <a:ext cx="9658350" cy="1752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矩形 10"/>
          <p:cNvSpPr/>
          <p:nvPr/>
        </p:nvSpPr>
        <p:spPr>
          <a:xfrm>
            <a:off x="247650" y="2057400"/>
            <a:ext cx="22288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Nodes at time </a:t>
            </a:r>
            <a:r>
              <a:rPr lang="en-US" altLang="zh-CN" sz="2000" i="1" dirty="0">
                <a:cs typeface="Arial" pitchFamily="34" charset="0"/>
              </a:rPr>
              <a:t>t</a:t>
            </a:r>
          </a:p>
        </p:txBody>
      </p:sp>
      <p:sp>
        <p:nvSpPr>
          <p:cNvPr id="13" name="矩形 12"/>
          <p:cNvSpPr/>
          <p:nvPr/>
        </p:nvSpPr>
        <p:spPr>
          <a:xfrm>
            <a:off x="165100" y="2819400"/>
            <a:ext cx="22288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Edges at time </a:t>
            </a:r>
            <a:r>
              <a:rPr lang="en-US" altLang="zh-CN" sz="2000" i="1" dirty="0">
                <a:cs typeface="Arial" pitchFamily="34" charset="0"/>
              </a:rPr>
              <a:t>t</a:t>
            </a:r>
          </a:p>
        </p:txBody>
      </p:sp>
      <p:sp>
        <p:nvSpPr>
          <p:cNvPr id="16" name="矩形 15"/>
          <p:cNvSpPr/>
          <p:nvPr/>
        </p:nvSpPr>
        <p:spPr>
          <a:xfrm>
            <a:off x="6604000" y="3581400"/>
            <a:ext cx="321945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000" dirty="0">
                <a:cs typeface="Arial" pitchFamily="34" charset="0"/>
              </a:rPr>
              <a:t>Attribute matrix at time </a:t>
            </a:r>
            <a:r>
              <a:rPr lang="en-US" altLang="zh-CN" sz="2000" i="1" dirty="0">
                <a:cs typeface="Arial" pitchFamily="34" charset="0"/>
              </a:rPr>
              <a:t>t</a:t>
            </a:r>
          </a:p>
        </p:txBody>
      </p:sp>
      <p:sp>
        <p:nvSpPr>
          <p:cNvPr id="8" name="矩形 7"/>
          <p:cNvSpPr/>
          <p:nvPr/>
        </p:nvSpPr>
        <p:spPr>
          <a:xfrm>
            <a:off x="7099300" y="1676400"/>
            <a:ext cx="2641600" cy="4572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2400" dirty="0">
                <a:cs typeface="Arial" pitchFamily="34" charset="0"/>
              </a:rPr>
              <a:t>Actions at time </a:t>
            </a:r>
            <a:r>
              <a:rPr lang="en-US" altLang="zh-CN" sz="2400" i="1" dirty="0">
                <a:cs typeface="Arial" pitchFamily="34" charset="0"/>
              </a:rPr>
              <a:t>t</a:t>
            </a:r>
          </a:p>
        </p:txBody>
      </p:sp>
    </p:spTree>
    <p:custDataLst>
      <p:tags r:id="rId1"/>
    </p:custDataLst>
    <p:extLst>
      <p:ext uri="{BB962C8B-B14F-4D97-AF65-F5344CB8AC3E}">
        <p14:creationId xmlns:p14="http://schemas.microsoft.com/office/powerpoint/2010/main" val="1841270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3"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500"/>
                                        <p:tgtEl>
                                          <p:spTgt spid="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ox(in)">
                                      <p:cBhvr>
                                        <p:cTn id="28" dur="500"/>
                                        <p:tgtEl>
                                          <p:spTgt spid="16"/>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8"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amond(in)">
                                      <p:cBhvr>
                                        <p:cTn id="37" dur="500"/>
                                        <p:tgtEl>
                                          <p:spTgt spid="5"/>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Graphic spid="15" grpId="0">
        <p:bldAsOne/>
      </p:bldGraphic>
      <p:bldP spid="11" grpId="0" animBg="1"/>
      <p:bldP spid="13" grpId="0" animBg="1"/>
      <p:bldP spid="16"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组合 57"/>
          <p:cNvGrpSpPr>
            <a:grpSpLocks/>
          </p:cNvGrpSpPr>
          <p:nvPr/>
        </p:nvGrpSpPr>
        <p:grpSpPr bwMode="auto">
          <a:xfrm>
            <a:off x="330200" y="2362200"/>
            <a:ext cx="2806700" cy="2687638"/>
            <a:chOff x="304800" y="2362200"/>
            <a:chExt cx="2590800" cy="2687638"/>
          </a:xfrm>
        </p:grpSpPr>
        <p:grpSp>
          <p:nvGrpSpPr>
            <p:cNvPr id="65564" name="组合 52"/>
            <p:cNvGrpSpPr>
              <a:grpSpLocks/>
            </p:cNvGrpSpPr>
            <p:nvPr/>
          </p:nvGrpSpPr>
          <p:grpSpPr bwMode="auto">
            <a:xfrm>
              <a:off x="304800" y="2362200"/>
              <a:ext cx="2590800" cy="2687638"/>
              <a:chOff x="304800" y="2265362"/>
              <a:chExt cx="2590800" cy="2687638"/>
            </a:xfrm>
          </p:grpSpPr>
          <p:pic>
            <p:nvPicPr>
              <p:cNvPr id="65566" name="Picture 4" descr="C:\Users\Julius\Desktop\temp\initial.png"/>
              <p:cNvPicPr>
                <a:picLocks noChangeAspect="1" noChangeArrowheads="1"/>
              </p:cNvPicPr>
              <p:nvPr/>
            </p:nvPicPr>
            <p:blipFill>
              <a:blip r:embed="rId3" cstate="print"/>
              <a:srcRect/>
              <a:stretch>
                <a:fillRect/>
              </a:stretch>
            </p:blipFill>
            <p:spPr bwMode="auto">
              <a:xfrm>
                <a:off x="304800" y="2265362"/>
                <a:ext cx="2590800" cy="2687638"/>
              </a:xfrm>
              <a:prstGeom prst="rect">
                <a:avLst/>
              </a:prstGeom>
              <a:noFill/>
              <a:ln w="9525">
                <a:solidFill>
                  <a:srgbClr val="C00000"/>
                </a:solidFill>
                <a:miter lim="800000"/>
                <a:headEnd/>
                <a:tailEnd/>
              </a:ln>
            </p:spPr>
          </p:pic>
          <p:sp>
            <p:nvSpPr>
              <p:cNvPr id="41" name="矩形 40"/>
              <p:cNvSpPr/>
              <p:nvPr/>
            </p:nvSpPr>
            <p:spPr>
              <a:xfrm>
                <a:off x="1219200" y="2667000"/>
                <a:ext cx="762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chemeClr val="tx1"/>
                    </a:solidFill>
                  </a:rPr>
                  <a:t>John</a:t>
                </a:r>
                <a:endParaRPr lang="zh-CN" altLang="en-US" b="1">
                  <a:solidFill>
                    <a:schemeClr val="tx1"/>
                  </a:solidFill>
                </a:endParaRPr>
              </a:p>
            </p:txBody>
          </p:sp>
        </p:grpSp>
        <p:sp>
          <p:nvSpPr>
            <p:cNvPr id="65565" name="TextBox 47"/>
            <p:cNvSpPr txBox="1">
              <a:spLocks noChangeArrowheads="1"/>
            </p:cNvSpPr>
            <p:nvPr/>
          </p:nvSpPr>
          <p:spPr bwMode="auto">
            <a:xfrm>
              <a:off x="304800" y="2362201"/>
              <a:ext cx="1143000" cy="380999"/>
            </a:xfrm>
            <a:prstGeom prst="rect">
              <a:avLst/>
            </a:prstGeom>
            <a:noFill/>
            <a:ln w="9525">
              <a:solidFill>
                <a:srgbClr val="0000CC"/>
              </a:solidFill>
              <a:miter lim="800000"/>
              <a:headEnd/>
              <a:tailEnd/>
            </a:ln>
          </p:spPr>
          <p:txBody>
            <a:bodyPr anchor="ctr"/>
            <a:lstStyle/>
            <a:p>
              <a:r>
                <a:rPr lang="en-US" altLang="zh-CN" sz="2400"/>
                <a:t>Time </a:t>
              </a:r>
              <a:r>
                <a:rPr lang="en-US" altLang="zh-CN" sz="2400" i="1"/>
                <a:t>t</a:t>
              </a:r>
              <a:endParaRPr lang="zh-CN" altLang="en-US" sz="2400" i="1"/>
            </a:p>
          </p:txBody>
        </p:sp>
      </p:grpSp>
      <p:grpSp>
        <p:nvGrpSpPr>
          <p:cNvPr id="4" name="组合 59"/>
          <p:cNvGrpSpPr>
            <a:grpSpLocks/>
          </p:cNvGrpSpPr>
          <p:nvPr/>
        </p:nvGrpSpPr>
        <p:grpSpPr bwMode="auto">
          <a:xfrm>
            <a:off x="4953000" y="2209800"/>
            <a:ext cx="4292600" cy="3048000"/>
            <a:chOff x="4572000" y="2133600"/>
            <a:chExt cx="3962400" cy="3048000"/>
          </a:xfrm>
        </p:grpSpPr>
        <p:grpSp>
          <p:nvGrpSpPr>
            <p:cNvPr id="65560" name="组合 51"/>
            <p:cNvGrpSpPr>
              <a:grpSpLocks/>
            </p:cNvGrpSpPr>
            <p:nvPr/>
          </p:nvGrpSpPr>
          <p:grpSpPr bwMode="auto">
            <a:xfrm>
              <a:off x="4572000" y="2133600"/>
              <a:ext cx="3962400" cy="3048000"/>
              <a:chOff x="4572000" y="2133600"/>
              <a:chExt cx="3962400" cy="3048000"/>
            </a:xfrm>
          </p:grpSpPr>
          <p:pic>
            <p:nvPicPr>
              <p:cNvPr id="65562" name="Picture 3" descr="C:\Users\Julius\Desktop\temp\people.png"/>
              <p:cNvPicPr>
                <a:picLocks noChangeAspect="1" noChangeArrowheads="1"/>
              </p:cNvPicPr>
              <p:nvPr/>
            </p:nvPicPr>
            <p:blipFill>
              <a:blip r:embed="rId4" cstate="print"/>
              <a:srcRect/>
              <a:stretch>
                <a:fillRect/>
              </a:stretch>
            </p:blipFill>
            <p:spPr bwMode="auto">
              <a:xfrm>
                <a:off x="4572000" y="2133600"/>
                <a:ext cx="3962400" cy="3048000"/>
              </a:xfrm>
              <a:prstGeom prst="rect">
                <a:avLst/>
              </a:prstGeom>
              <a:noFill/>
              <a:ln w="9525">
                <a:solidFill>
                  <a:srgbClr val="C00000"/>
                </a:solidFill>
                <a:miter lim="800000"/>
                <a:headEnd/>
                <a:tailEnd/>
              </a:ln>
            </p:spPr>
          </p:pic>
          <p:sp>
            <p:nvSpPr>
              <p:cNvPr id="64" name="矩形 63"/>
              <p:cNvSpPr/>
              <p:nvPr/>
            </p:nvSpPr>
            <p:spPr>
              <a:xfrm>
                <a:off x="5257800" y="2819400"/>
                <a:ext cx="762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chemeClr val="tx1"/>
                    </a:solidFill>
                  </a:rPr>
                  <a:t>John</a:t>
                </a:r>
                <a:endParaRPr lang="zh-CN" altLang="en-US" b="1">
                  <a:solidFill>
                    <a:schemeClr val="tx1"/>
                  </a:solidFill>
                </a:endParaRPr>
              </a:p>
            </p:txBody>
          </p:sp>
        </p:grpSp>
        <p:sp>
          <p:nvSpPr>
            <p:cNvPr id="65561" name="TextBox 61"/>
            <p:cNvSpPr txBox="1">
              <a:spLocks noChangeArrowheads="1"/>
            </p:cNvSpPr>
            <p:nvPr/>
          </p:nvSpPr>
          <p:spPr bwMode="auto">
            <a:xfrm>
              <a:off x="4572000" y="2133600"/>
              <a:ext cx="1371600" cy="381000"/>
            </a:xfrm>
            <a:prstGeom prst="rect">
              <a:avLst/>
            </a:prstGeom>
            <a:noFill/>
            <a:ln w="9525">
              <a:solidFill>
                <a:srgbClr val="0000CC"/>
              </a:solidFill>
              <a:miter lim="800000"/>
              <a:headEnd/>
              <a:tailEnd/>
            </a:ln>
          </p:spPr>
          <p:txBody>
            <a:bodyPr anchor="ctr"/>
            <a:lstStyle/>
            <a:p>
              <a:r>
                <a:rPr lang="en-US" altLang="zh-CN" sz="2400"/>
                <a:t>Time </a:t>
              </a:r>
              <a:r>
                <a:rPr lang="en-US" altLang="zh-CN" sz="2400" i="1"/>
                <a:t>t+1</a:t>
              </a:r>
              <a:endParaRPr lang="zh-CN" altLang="en-US" sz="2400" i="1"/>
            </a:p>
          </p:txBody>
        </p:sp>
      </p:grpSp>
      <p:cxnSp>
        <p:nvCxnSpPr>
          <p:cNvPr id="36" name="直接连接符 35"/>
          <p:cNvCxnSpPr/>
          <p:nvPr/>
        </p:nvCxnSpPr>
        <p:spPr>
          <a:xfrm rot="5400000">
            <a:off x="5534025" y="4606925"/>
            <a:ext cx="1066800" cy="82550"/>
          </a:xfrm>
          <a:prstGeom prst="line">
            <a:avLst/>
          </a:prstGeom>
          <a:ln/>
        </p:spPr>
        <p:style>
          <a:lnRef idx="2">
            <a:schemeClr val="accent6"/>
          </a:lnRef>
          <a:fillRef idx="1">
            <a:schemeClr val="lt1"/>
          </a:fillRef>
          <a:effectRef idx="0">
            <a:schemeClr val="accent6"/>
          </a:effectRef>
          <a:fontRef idx="minor">
            <a:schemeClr val="dk1"/>
          </a:fontRef>
        </p:style>
      </p:cxnSp>
      <p:sp>
        <p:nvSpPr>
          <p:cNvPr id="13" name="右箭头 12"/>
          <p:cNvSpPr/>
          <p:nvPr/>
        </p:nvSpPr>
        <p:spPr>
          <a:xfrm>
            <a:off x="3797300" y="2895600"/>
            <a:ext cx="4953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0" name="直接箭头连接符 39"/>
          <p:cNvCxnSpPr/>
          <p:nvPr/>
        </p:nvCxnSpPr>
        <p:spPr>
          <a:xfrm>
            <a:off x="3054350" y="2743200"/>
            <a:ext cx="2724150" cy="914400"/>
          </a:xfrm>
          <a:prstGeom prst="straightConnector1">
            <a:avLst/>
          </a:prstGeom>
          <a:ln>
            <a:tailEnd type="arrow"/>
          </a:ln>
        </p:spPr>
        <p:style>
          <a:lnRef idx="2">
            <a:schemeClr val="accent6"/>
          </a:lnRef>
          <a:fillRef idx="1">
            <a:schemeClr val="lt1"/>
          </a:fillRef>
          <a:effectRef idx="0">
            <a:schemeClr val="accent6"/>
          </a:effectRef>
          <a:fontRef idx="minor">
            <a:schemeClr val="dk1"/>
          </a:fontRef>
        </p:style>
      </p:cxnSp>
      <p:sp>
        <p:nvSpPr>
          <p:cNvPr id="9" name="矩形 8"/>
          <p:cNvSpPr/>
          <p:nvPr/>
        </p:nvSpPr>
        <p:spPr>
          <a:xfrm>
            <a:off x="3714750" y="1143000"/>
            <a:ext cx="5943600" cy="9144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r>
              <a:rPr lang="en-US" altLang="zh-CN" sz="2000" b="1" dirty="0" smtClean="0">
                <a:solidFill>
                  <a:srgbClr val="FFFF00"/>
                </a:solidFill>
                <a:cs typeface="Arial" pitchFamily="34" charset="0"/>
              </a:rPr>
              <a:t>Action: </a:t>
            </a:r>
            <a:r>
              <a:rPr lang="en-US" altLang="zh-CN" sz="2000" dirty="0" smtClean="0">
                <a:solidFill>
                  <a:srgbClr val="FFFFFF"/>
                </a:solidFill>
                <a:cs typeface="Arial" pitchFamily="34" charset="0"/>
              </a:rPr>
              <a:t>Who will pay money in the game?</a:t>
            </a:r>
            <a:endParaRPr lang="zh-CN" altLang="en-US" sz="2000" dirty="0">
              <a:solidFill>
                <a:srgbClr val="FFFFFF"/>
              </a:solidFill>
              <a:cs typeface="Arial" pitchFamily="34" charset="0"/>
            </a:endParaRPr>
          </a:p>
        </p:txBody>
      </p:sp>
      <p:sp>
        <p:nvSpPr>
          <p:cNvPr id="33" name="矩形 32"/>
          <p:cNvSpPr/>
          <p:nvPr/>
        </p:nvSpPr>
        <p:spPr>
          <a:xfrm>
            <a:off x="4622800" y="5029200"/>
            <a:ext cx="5035550" cy="1219200"/>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marL="342900" indent="-342900"/>
            <a:r>
              <a:rPr lang="en-US" altLang="zh-CN" sz="2000">
                <a:solidFill>
                  <a:schemeClr val="tx1"/>
                </a:solidFill>
                <a:cs typeface="Arial" pitchFamily="34" charset="0"/>
              </a:rPr>
              <a:t>Personal attributes:</a:t>
            </a:r>
          </a:p>
          <a:p>
            <a:pPr marL="342900" indent="-342900">
              <a:buFontTx/>
              <a:buAutoNum type="arabicPeriod"/>
            </a:pPr>
            <a:r>
              <a:rPr lang="en-US" altLang="zh-CN" sz="2000">
                <a:solidFill>
                  <a:schemeClr val="tx1"/>
                </a:solidFill>
                <a:cs typeface="Arial" pitchFamily="34" charset="0"/>
              </a:rPr>
              <a:t>Always watch news</a:t>
            </a:r>
          </a:p>
          <a:p>
            <a:pPr marL="342900" indent="-342900">
              <a:buFontTx/>
              <a:buAutoNum type="arabicPeriod"/>
            </a:pPr>
            <a:r>
              <a:rPr lang="en-US" altLang="zh-CN" sz="2000">
                <a:solidFill>
                  <a:schemeClr val="tx1"/>
                </a:solidFill>
                <a:cs typeface="Arial" pitchFamily="34" charset="0"/>
              </a:rPr>
              <a:t>Enjoy sports</a:t>
            </a:r>
            <a:endParaRPr lang="en-US" altLang="zh-CN" sz="2000" b="1">
              <a:solidFill>
                <a:schemeClr val="tx1"/>
              </a:solidFill>
              <a:cs typeface="Arial" pitchFamily="34" charset="0"/>
            </a:endParaRPr>
          </a:p>
          <a:p>
            <a:pPr marL="342900" indent="-342900">
              <a:buFontTx/>
              <a:buAutoNum type="arabicPeriod"/>
            </a:pPr>
            <a:r>
              <a:rPr lang="en-US" altLang="zh-CN" sz="2000">
                <a:solidFill>
                  <a:schemeClr val="tx1"/>
                </a:solidFill>
                <a:cs typeface="Arial" pitchFamily="34" charset="0"/>
              </a:rPr>
              <a:t> </a:t>
            </a:r>
            <a:r>
              <a:rPr lang="en-US" altLang="zh-CN" sz="2000" b="1">
                <a:solidFill>
                  <a:schemeClr val="tx1"/>
                </a:solidFill>
                <a:cs typeface="Arial" pitchFamily="34" charset="0"/>
              </a:rPr>
              <a:t>….</a:t>
            </a:r>
            <a:endParaRPr lang="zh-CN" altLang="en-US" sz="2000" b="1">
              <a:solidFill>
                <a:schemeClr val="tx1"/>
              </a:solidFill>
              <a:cs typeface="Arial" pitchFamily="34" charset="0"/>
            </a:endParaRPr>
          </a:p>
        </p:txBody>
      </p:sp>
      <p:grpSp>
        <p:nvGrpSpPr>
          <p:cNvPr id="6" name="组合 70"/>
          <p:cNvGrpSpPr>
            <a:grpSpLocks/>
          </p:cNvGrpSpPr>
          <p:nvPr/>
        </p:nvGrpSpPr>
        <p:grpSpPr bwMode="auto">
          <a:xfrm>
            <a:off x="495300" y="1371600"/>
            <a:ext cx="2724150" cy="685800"/>
            <a:chOff x="457200" y="1371600"/>
            <a:chExt cx="2514600" cy="685800"/>
          </a:xfrm>
        </p:grpSpPr>
        <p:sp>
          <p:nvSpPr>
            <p:cNvPr id="42" name="矩形标注 41"/>
            <p:cNvSpPr/>
            <p:nvPr/>
          </p:nvSpPr>
          <p:spPr>
            <a:xfrm>
              <a:off x="457200" y="1371600"/>
              <a:ext cx="2514600" cy="685800"/>
            </a:xfrm>
            <a:prstGeom prst="wedgeRectCallout">
              <a:avLst>
                <a:gd name="adj1" fmla="val 85432"/>
                <a:gd name="adj2" fmla="val 204620"/>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Influence</a:t>
              </a:r>
              <a:endParaRPr lang="zh-CN" altLang="en-US" sz="2800" b="1">
                <a:solidFill>
                  <a:srgbClr val="202020"/>
                </a:solidFill>
                <a:ea typeface="Verdana" pitchFamily="34" charset="0"/>
              </a:endParaRPr>
            </a:p>
          </p:txBody>
        </p:sp>
        <p:sp>
          <p:nvSpPr>
            <p:cNvPr id="23" name="椭圆 22"/>
            <p:cNvSpPr/>
            <p:nvPr/>
          </p:nvSpPr>
          <p:spPr>
            <a:xfrm>
              <a:off x="685800" y="1524000"/>
              <a:ext cx="38100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1</a:t>
              </a:r>
              <a:endParaRPr lang="zh-CN" altLang="en-US" b="1">
                <a:solidFill>
                  <a:srgbClr val="0000FF"/>
                </a:solidFill>
                <a:cs typeface="Arial" pitchFamily="34" charset="0"/>
              </a:endParaRPr>
            </a:p>
          </p:txBody>
        </p:sp>
      </p:grpSp>
      <p:sp>
        <p:nvSpPr>
          <p:cNvPr id="47" name="矩形标注 46"/>
          <p:cNvSpPr/>
          <p:nvPr/>
        </p:nvSpPr>
        <p:spPr>
          <a:xfrm>
            <a:off x="5943600" y="4191000"/>
            <a:ext cx="2889250" cy="685800"/>
          </a:xfrm>
          <a:prstGeom prst="wedgeRectCallout">
            <a:avLst>
              <a:gd name="adj1" fmla="val -36076"/>
              <a:gd name="adj2" fmla="val -95256"/>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C00000"/>
                </a:solidFill>
                <a:ea typeface="Verdana" pitchFamily="34" charset="0"/>
                <a:cs typeface="Arial" pitchFamily="34" charset="0"/>
              </a:rPr>
              <a:t>    Action bias</a:t>
            </a:r>
            <a:endParaRPr lang="zh-CN" altLang="en-US" sz="2800" b="1">
              <a:solidFill>
                <a:srgbClr val="C00000"/>
              </a:solidFill>
              <a:ea typeface="Verdana" pitchFamily="34" charset="0"/>
            </a:endParaRPr>
          </a:p>
        </p:txBody>
      </p:sp>
      <p:sp>
        <p:nvSpPr>
          <p:cNvPr id="24" name="椭圆 23"/>
          <p:cNvSpPr/>
          <p:nvPr/>
        </p:nvSpPr>
        <p:spPr>
          <a:xfrm>
            <a:off x="6048518" y="4343400"/>
            <a:ext cx="390393"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C00000"/>
                </a:solidFill>
                <a:cs typeface="Arial" pitchFamily="34" charset="0"/>
              </a:rPr>
              <a:t>4</a:t>
            </a:r>
            <a:endParaRPr lang="zh-CN" altLang="en-US" b="1">
              <a:solidFill>
                <a:srgbClr val="C00000"/>
              </a:solidFill>
              <a:cs typeface="Arial" pitchFamily="34" charset="0"/>
            </a:endParaRPr>
          </a:p>
        </p:txBody>
      </p:sp>
      <p:grpSp>
        <p:nvGrpSpPr>
          <p:cNvPr id="7" name="组合 69"/>
          <p:cNvGrpSpPr>
            <a:grpSpLocks/>
          </p:cNvGrpSpPr>
          <p:nvPr/>
        </p:nvGrpSpPr>
        <p:grpSpPr bwMode="auto">
          <a:xfrm>
            <a:off x="247650" y="5486400"/>
            <a:ext cx="3467100" cy="685800"/>
            <a:chOff x="228600" y="5486400"/>
            <a:chExt cx="3200400" cy="685800"/>
          </a:xfrm>
        </p:grpSpPr>
        <p:sp>
          <p:nvSpPr>
            <p:cNvPr id="46" name="矩形标注 45"/>
            <p:cNvSpPr/>
            <p:nvPr/>
          </p:nvSpPr>
          <p:spPr>
            <a:xfrm>
              <a:off x="228600" y="5486400"/>
              <a:ext cx="3200400" cy="685800"/>
            </a:xfrm>
            <a:prstGeom prst="wedgeRectCallout">
              <a:avLst>
                <a:gd name="adj1" fmla="val 57110"/>
                <a:gd name="adj2" fmla="val -309917"/>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Dependence</a:t>
              </a:r>
              <a:endParaRPr lang="zh-CN" altLang="en-US" sz="2800" b="1">
                <a:solidFill>
                  <a:srgbClr val="202020"/>
                </a:solidFill>
                <a:ea typeface="Verdana" pitchFamily="34" charset="0"/>
              </a:endParaRPr>
            </a:p>
          </p:txBody>
        </p:sp>
        <p:sp>
          <p:nvSpPr>
            <p:cNvPr id="25" name="椭圆 24"/>
            <p:cNvSpPr/>
            <p:nvPr/>
          </p:nvSpPr>
          <p:spPr>
            <a:xfrm>
              <a:off x="381000" y="5638800"/>
              <a:ext cx="38100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2</a:t>
              </a:r>
              <a:endParaRPr lang="zh-CN" altLang="en-US" b="1">
                <a:solidFill>
                  <a:srgbClr val="0000FF"/>
                </a:solidFill>
                <a:cs typeface="Arial" pitchFamily="34" charset="0"/>
              </a:endParaRPr>
            </a:p>
          </p:txBody>
        </p:sp>
      </p:grpSp>
      <p:sp>
        <p:nvSpPr>
          <p:cNvPr id="65550" name="Rectangle 2"/>
          <p:cNvSpPr>
            <a:spLocks noGrp="1" noChangeArrowheads="1"/>
          </p:cNvSpPr>
          <p:nvPr>
            <p:ph type="title"/>
          </p:nvPr>
        </p:nvSpPr>
        <p:spPr>
          <a:xfrm>
            <a:off x="247650" y="0"/>
            <a:ext cx="9410700" cy="1143000"/>
          </a:xfrm>
        </p:spPr>
        <p:txBody>
          <a:bodyPr/>
          <a:lstStyle/>
          <a:p>
            <a:pPr eaLnBrk="1" hangingPunct="1"/>
            <a:r>
              <a:rPr lang="en-US" altLang="zh-CN" sz="3600" dirty="0" smtClean="0">
                <a:cs typeface="Arial" pitchFamily="34" charset="0"/>
              </a:rPr>
              <a:t>Social Influence &amp; Action Modeling</a:t>
            </a:r>
            <a:r>
              <a:rPr lang="en-US" altLang="zh-CN" sz="3600" baseline="30000" dirty="0" smtClean="0">
                <a:cs typeface="Arial" pitchFamily="34" charset="0"/>
              </a:rPr>
              <a:t>[1]</a:t>
            </a:r>
            <a:endParaRPr lang="zh-CN" altLang="en-US" sz="3600" dirty="0" smtClean="0">
              <a:cs typeface="Arial" pitchFamily="34" charset="0"/>
            </a:endParaRPr>
          </a:p>
        </p:txBody>
      </p:sp>
      <p:cxnSp>
        <p:nvCxnSpPr>
          <p:cNvPr id="38" name="直接连接符 37"/>
          <p:cNvCxnSpPr>
            <a:stCxn id="9" idx="2"/>
          </p:cNvCxnSpPr>
          <p:nvPr/>
        </p:nvCxnSpPr>
        <p:spPr>
          <a:xfrm flipH="1">
            <a:off x="6356350" y="2057400"/>
            <a:ext cx="330200" cy="1295400"/>
          </a:xfrm>
          <a:prstGeom prst="line">
            <a:avLst/>
          </a:prstGeom>
          <a:ln>
            <a:tailEnd type="triangle" w="lg" len="lg"/>
          </a:ln>
        </p:spPr>
        <p:style>
          <a:lnRef idx="2">
            <a:schemeClr val="accent6"/>
          </a:lnRef>
          <a:fillRef idx="1">
            <a:schemeClr val="lt1"/>
          </a:fillRef>
          <a:effectRef idx="0">
            <a:schemeClr val="accent6"/>
          </a:effectRef>
          <a:fontRef idx="minor">
            <a:schemeClr val="dk1"/>
          </a:fontRef>
        </p:style>
      </p:cxnSp>
      <p:cxnSp>
        <p:nvCxnSpPr>
          <p:cNvPr id="45" name="直接箭头连接符 44"/>
          <p:cNvCxnSpPr/>
          <p:nvPr/>
        </p:nvCxnSpPr>
        <p:spPr>
          <a:xfrm flipV="1">
            <a:off x="2063750" y="3657600"/>
            <a:ext cx="371475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矩形标注 42"/>
          <p:cNvSpPr/>
          <p:nvPr/>
        </p:nvSpPr>
        <p:spPr>
          <a:xfrm>
            <a:off x="7429500" y="1981200"/>
            <a:ext cx="2724150" cy="685800"/>
          </a:xfrm>
          <a:prstGeom prst="wedgeRectCallout">
            <a:avLst>
              <a:gd name="adj1" fmla="val -82526"/>
              <a:gd name="adj2" fmla="val 161799"/>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altLang="zh-CN" sz="2800" b="1">
                <a:solidFill>
                  <a:srgbClr val="202020"/>
                </a:solidFill>
                <a:ea typeface="Verdana" pitchFamily="34" charset="0"/>
                <a:cs typeface="Arial" pitchFamily="34" charset="0"/>
              </a:rPr>
              <a:t>    Correlation</a:t>
            </a:r>
            <a:endParaRPr lang="zh-CN" altLang="en-US" sz="2800" b="1">
              <a:solidFill>
                <a:srgbClr val="202020"/>
              </a:solidFill>
              <a:ea typeface="Verdana" pitchFamily="34" charset="0"/>
            </a:endParaRPr>
          </a:p>
        </p:txBody>
      </p:sp>
      <p:sp>
        <p:nvSpPr>
          <p:cNvPr id="26" name="椭圆 25"/>
          <p:cNvSpPr/>
          <p:nvPr/>
        </p:nvSpPr>
        <p:spPr>
          <a:xfrm>
            <a:off x="7512050" y="2133600"/>
            <a:ext cx="41275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b="1">
                <a:solidFill>
                  <a:srgbClr val="0000FF"/>
                </a:solidFill>
                <a:cs typeface="Arial" pitchFamily="34" charset="0"/>
              </a:rPr>
              <a:t>3</a:t>
            </a:r>
            <a:endParaRPr lang="zh-CN" altLang="en-US" b="1">
              <a:solidFill>
                <a:srgbClr val="0000FF"/>
              </a:solidFill>
              <a:cs typeface="Arial" pitchFamily="34" charset="0"/>
            </a:endParaRPr>
          </a:p>
        </p:txBody>
      </p:sp>
      <p:sp>
        <p:nvSpPr>
          <p:cNvPr id="65555"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C. Tan, J. Tang, J. Sun, Q. Lin, and F. Wang. Social action tracking via noise tolerant time-varying factor graphs. In </a:t>
            </a:r>
            <a:r>
              <a:rPr lang="en-US" altLang="zh-CN" sz="1200" dirty="0" smtClean="0"/>
              <a:t>KDD</a:t>
            </a:r>
            <a:r>
              <a:rPr lang="en-US" altLang="zh-CN" sz="1200" dirty="0"/>
              <a:t>’</a:t>
            </a:r>
            <a:r>
              <a:rPr lang="en-US" altLang="zh-CN" sz="1200" dirty="0" smtClean="0"/>
              <a:t>10, </a:t>
            </a:r>
            <a:r>
              <a:rPr lang="en-US" altLang="zh-CN" sz="1200" dirty="0"/>
              <a:t>pages 807–816, 2010.</a:t>
            </a:r>
            <a:endParaRPr lang="zh-CN" altLang="en-US" sz="1200" dirty="0"/>
          </a:p>
        </p:txBody>
      </p:sp>
    </p:spTree>
    <p:extLst>
      <p:ext uri="{BB962C8B-B14F-4D97-AF65-F5344CB8AC3E}">
        <p14:creationId xmlns:p14="http://schemas.microsoft.com/office/powerpoint/2010/main" val="3070038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amond(in)">
                                      <p:cBhvr>
                                        <p:cTn id="7" dur="500"/>
                                        <p:tgtEl>
                                          <p:spTgt spid="33"/>
                                        </p:tgtEl>
                                      </p:cBhvr>
                                    </p:animEffect>
                                  </p:childTnLst>
                                </p:cTn>
                              </p:par>
                              <p:par>
                                <p:cTn id="8" presetID="8" presetClass="entr" presetSubtype="1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amond(in)">
                                      <p:cBhvr>
                                        <p:cTn id="10" dur="500"/>
                                        <p:tgtEl>
                                          <p:spTgt spid="36"/>
                                        </p:tgtEl>
                                      </p:cBhvr>
                                    </p:animEffect>
                                  </p:childTnLst>
                                </p:cTn>
                              </p:par>
                            </p:childTnLst>
                          </p:cTn>
                        </p:par>
                        <p:par>
                          <p:cTn id="11" fill="hold" nodeType="withGroup">
                            <p:stCondLst>
                              <p:cond delay="500"/>
                            </p:stCondLst>
                            <p:childTnLst>
                              <p:par>
                                <p:cTn id="12" presetID="4"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par>
                                <p:cTn id="15" presetID="4"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ox(in)">
                                      <p:cBhvr>
                                        <p:cTn id="26" dur="500"/>
                                        <p:tgtEl>
                                          <p:spTgt spid="40"/>
                                        </p:tgtEl>
                                      </p:cBhvr>
                                    </p:animEffect>
                                  </p:childTnLst>
                                </p:cTn>
                              </p:par>
                              <p:par>
                                <p:cTn id="27" presetID="4"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ox(in)">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ox(in)">
                                      <p:cBhvr>
                                        <p:cTn id="34" dur="500"/>
                                        <p:tgtEl>
                                          <p:spTgt spid="7"/>
                                        </p:tgtEl>
                                      </p:cBhvr>
                                    </p:animEffect>
                                  </p:childTnLst>
                                </p:cTn>
                              </p:par>
                              <p:par>
                                <p:cTn id="35" presetID="4" presetClass="entr" presetSubtype="16"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ox(in)">
                                      <p:cBhvr>
                                        <p:cTn id="37" dur="500"/>
                                        <p:tgtEl>
                                          <p:spTgt spid="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ox(in)">
                                      <p:cBhvr>
                                        <p:cTn id="42" dur="500"/>
                                        <p:tgtEl>
                                          <p:spTgt spid="43"/>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amond(in)">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linds(horizontal)">
                                      <p:cBhvr>
                                        <p:cTn id="50" dur="500"/>
                                        <p:tgtEl>
                                          <p:spTgt spid="47"/>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3" grpId="0" animBg="1"/>
      <p:bldP spid="47" grpId="0" animBg="1"/>
      <p:bldP spid="24" grpId="0" animBg="1"/>
      <p:bldP spid="43" grpId="0" animBg="1"/>
      <p:bldP spid="2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330214" y="1295400"/>
            <a:ext cx="9410701" cy="4114800"/>
          </a:xfrm>
          <a:prstGeom prst="rect">
            <a:avLst/>
          </a:prstGeom>
          <a:noFill/>
          <a:ln w="9525">
            <a:noFill/>
            <a:miter lim="800000"/>
            <a:headEnd/>
            <a:tailEnd/>
          </a:ln>
        </p:spPr>
      </p:pic>
      <p:sp>
        <p:nvSpPr>
          <p:cNvPr id="5" name="椭圆 4"/>
          <p:cNvSpPr/>
          <p:nvPr/>
        </p:nvSpPr>
        <p:spPr>
          <a:xfrm>
            <a:off x="3549650" y="3962400"/>
            <a:ext cx="495300" cy="4572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bg2">
                  <a:lumMod val="25000"/>
                </a:schemeClr>
              </a:solidFill>
            </a:endParaRPr>
          </a:p>
        </p:txBody>
      </p:sp>
      <p:sp>
        <p:nvSpPr>
          <p:cNvPr id="8" name="椭圆 7"/>
          <p:cNvSpPr/>
          <p:nvPr/>
        </p:nvSpPr>
        <p:spPr>
          <a:xfrm>
            <a:off x="2146300" y="3124200"/>
            <a:ext cx="1155700" cy="6096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5" name="椭圆 14"/>
          <p:cNvSpPr/>
          <p:nvPr/>
        </p:nvSpPr>
        <p:spPr>
          <a:xfrm>
            <a:off x="3136900" y="25146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 name="椭圆 15"/>
          <p:cNvSpPr/>
          <p:nvPr/>
        </p:nvSpPr>
        <p:spPr>
          <a:xfrm>
            <a:off x="4540250" y="40386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 name="标题 1"/>
          <p:cNvSpPr>
            <a:spLocks noGrp="1"/>
          </p:cNvSpPr>
          <p:nvPr>
            <p:ph type="title"/>
          </p:nvPr>
        </p:nvSpPr>
        <p:spPr>
          <a:xfrm>
            <a:off x="495300" y="0"/>
            <a:ext cx="8915400" cy="1143000"/>
          </a:xfrm>
        </p:spPr>
        <p:txBody>
          <a:bodyPr/>
          <a:lstStyle/>
          <a:p>
            <a:r>
              <a:rPr lang="en-US" altLang="zh-CN" dirty="0" smtClean="0">
                <a:ea typeface="Verdana" pitchFamily="34" charset="0"/>
                <a:cs typeface="Verdana" pitchFamily="34" charset="0"/>
              </a:rPr>
              <a:t>A Discriminative Model: NTT-FGM</a:t>
            </a:r>
            <a:endParaRPr lang="zh-CN" altLang="en-US" dirty="0">
              <a:cs typeface="Verdana" pitchFamily="34" charset="0"/>
            </a:endParaRPr>
          </a:p>
        </p:txBody>
      </p:sp>
      <p:sp>
        <p:nvSpPr>
          <p:cNvPr id="12" name="椭圆 11"/>
          <p:cNvSpPr/>
          <p:nvPr/>
        </p:nvSpPr>
        <p:spPr>
          <a:xfrm>
            <a:off x="3848541" y="3337034"/>
            <a:ext cx="577850" cy="5334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bg2">
                  <a:lumMod val="25000"/>
                </a:schemeClr>
              </a:solidFill>
            </a:endParaRPr>
          </a:p>
        </p:txBody>
      </p:sp>
      <p:sp>
        <p:nvSpPr>
          <p:cNvPr id="13" name="矩形 12"/>
          <p:cNvSpPr/>
          <p:nvPr/>
        </p:nvSpPr>
        <p:spPr>
          <a:xfrm>
            <a:off x="5061012" y="4983832"/>
            <a:ext cx="3744416"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0000"/>
                </a:solidFill>
              </a:rPr>
              <a:t>Continuous latent action state</a:t>
            </a:r>
            <a:endParaRPr lang="zh-CN" altLang="en-US" sz="2000" dirty="0">
              <a:solidFill>
                <a:srgbClr val="FF0000"/>
              </a:solidFill>
            </a:endParaRPr>
          </a:p>
        </p:txBody>
      </p:sp>
      <p:cxnSp>
        <p:nvCxnSpPr>
          <p:cNvPr id="19" name="直接箭头连接符 18"/>
          <p:cNvCxnSpPr>
            <a:stCxn id="12" idx="5"/>
            <a:endCxn id="13" idx="0"/>
          </p:cNvCxnSpPr>
          <p:nvPr/>
        </p:nvCxnSpPr>
        <p:spPr>
          <a:xfrm rot="16200000" flipH="1">
            <a:off x="5041750" y="3092360"/>
            <a:ext cx="1191513" cy="25914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321153" y="2816932"/>
            <a:ext cx="3056136" cy="533400"/>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Personal</a:t>
            </a:r>
            <a:r>
              <a:rPr lang="en-US" altLang="zh-CN" sz="2000" dirty="0" smtClean="0">
                <a:solidFill>
                  <a:srgbClr val="FF0000"/>
                </a:solidFill>
              </a:rPr>
              <a:t> </a:t>
            </a:r>
            <a:r>
              <a:rPr lang="en-US" altLang="zh-CN" sz="2400" dirty="0" smtClean="0">
                <a:solidFill>
                  <a:srgbClr val="0000CC"/>
                </a:solidFill>
              </a:rPr>
              <a:t>attributes</a:t>
            </a:r>
            <a:endParaRPr lang="zh-CN" altLang="en-US" sz="2400" dirty="0" smtClean="0">
              <a:solidFill>
                <a:srgbClr val="0000CC"/>
              </a:solidFill>
            </a:endParaRPr>
          </a:p>
        </p:txBody>
      </p:sp>
      <p:cxnSp>
        <p:nvCxnSpPr>
          <p:cNvPr id="23" name="直接箭头连接符 22"/>
          <p:cNvCxnSpPr>
            <a:stCxn id="16" idx="6"/>
            <a:endCxn id="22" idx="2"/>
          </p:cNvCxnSpPr>
          <p:nvPr/>
        </p:nvCxnSpPr>
        <p:spPr>
          <a:xfrm flipV="1">
            <a:off x="5695962" y="3350332"/>
            <a:ext cx="2153271" cy="95496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035550" y="1143000"/>
            <a:ext cx="363220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Correlation</a:t>
            </a:r>
            <a:endParaRPr lang="zh-CN" altLang="en-US" sz="2400" dirty="0" smtClean="0">
              <a:solidFill>
                <a:srgbClr val="0000CC"/>
              </a:solidFill>
            </a:endParaRPr>
          </a:p>
        </p:txBody>
      </p:sp>
      <p:cxnSp>
        <p:nvCxnSpPr>
          <p:cNvPr id="28" name="直接箭头连接符 27"/>
          <p:cNvCxnSpPr>
            <a:endCxn id="27" idx="2"/>
          </p:cNvCxnSpPr>
          <p:nvPr/>
        </p:nvCxnSpPr>
        <p:spPr>
          <a:xfrm flipV="1">
            <a:off x="4127500" y="1676400"/>
            <a:ext cx="2724150" cy="9906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776537" y="4371764"/>
            <a:ext cx="234026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Dependence</a:t>
            </a:r>
            <a:endParaRPr lang="zh-CN" altLang="en-US" sz="2400" dirty="0" smtClean="0">
              <a:solidFill>
                <a:srgbClr val="0000CC"/>
              </a:solidFill>
            </a:endParaRPr>
          </a:p>
        </p:txBody>
      </p:sp>
      <p:cxnSp>
        <p:nvCxnSpPr>
          <p:cNvPr id="33" name="直接箭头连接符 32"/>
          <p:cNvCxnSpPr>
            <a:stCxn id="8" idx="4"/>
            <a:endCxn id="32" idx="0"/>
          </p:cNvCxnSpPr>
          <p:nvPr/>
        </p:nvCxnSpPr>
        <p:spPr>
          <a:xfrm rot="5400000">
            <a:off x="2016426" y="3664041"/>
            <a:ext cx="637964" cy="777486"/>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Julius\Desktop\temp\eq.png"/>
          <p:cNvPicPr>
            <a:picLocks noChangeAspect="1" noChangeArrowheads="1"/>
          </p:cNvPicPr>
          <p:nvPr/>
        </p:nvPicPr>
        <p:blipFill>
          <a:blip r:embed="rId5" cstate="print"/>
          <a:srcRect/>
          <a:stretch>
            <a:fillRect/>
          </a:stretch>
        </p:blipFill>
        <p:spPr bwMode="auto">
          <a:xfrm>
            <a:off x="1712923" y="2057423"/>
            <a:ext cx="1011239" cy="447675"/>
          </a:xfrm>
          <a:prstGeom prst="rect">
            <a:avLst/>
          </a:prstGeom>
          <a:noFill/>
          <a:ln>
            <a:noFill/>
          </a:ln>
        </p:spPr>
      </p:pic>
      <p:sp>
        <p:nvSpPr>
          <p:cNvPr id="36" name="椭圆 35"/>
          <p:cNvSpPr/>
          <p:nvPr/>
        </p:nvSpPr>
        <p:spPr>
          <a:xfrm>
            <a:off x="1651000" y="2057400"/>
            <a:ext cx="1155700" cy="533400"/>
          </a:xfrm>
          <a:prstGeom prst="ellipse">
            <a:avLst/>
          </a:prstGeom>
          <a:noFill/>
          <a:ln w="38100">
            <a:solidFill>
              <a:srgbClr val="0000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7" name="矩形 36"/>
          <p:cNvSpPr/>
          <p:nvPr/>
        </p:nvSpPr>
        <p:spPr>
          <a:xfrm>
            <a:off x="247650" y="990600"/>
            <a:ext cx="363220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rgbClr val="0000CC"/>
                </a:solidFill>
              </a:rPr>
              <a:t>Influence</a:t>
            </a:r>
            <a:endParaRPr lang="zh-CN" altLang="en-US" sz="2000" dirty="0">
              <a:solidFill>
                <a:srgbClr val="0000CC"/>
              </a:solidFill>
            </a:endParaRPr>
          </a:p>
        </p:txBody>
      </p:sp>
      <p:cxnSp>
        <p:nvCxnSpPr>
          <p:cNvPr id="38" name="直接箭头连接符 37"/>
          <p:cNvCxnSpPr>
            <a:stCxn id="36" idx="0"/>
            <a:endCxn id="37" idx="2"/>
          </p:cNvCxnSpPr>
          <p:nvPr/>
        </p:nvCxnSpPr>
        <p:spPr>
          <a:xfrm rot="16200000" flipV="1">
            <a:off x="1879600" y="1708150"/>
            <a:ext cx="533400" cy="1651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467100" y="4495800"/>
            <a:ext cx="577850" cy="4572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a:stCxn id="31" idx="0"/>
            <a:endCxn id="21" idx="2"/>
          </p:cNvCxnSpPr>
          <p:nvPr/>
        </p:nvCxnSpPr>
        <p:spPr>
          <a:xfrm rot="5400000" flipH="1" flipV="1">
            <a:off x="2870200" y="4600575"/>
            <a:ext cx="533400" cy="1238250"/>
          </a:xfrm>
          <a:prstGeom prst="straightConnector1">
            <a:avLst/>
          </a:prstGeom>
          <a:ln w="12700">
            <a:solidFill>
              <a:srgbClr val="0000CC"/>
            </a:solidFill>
            <a:tailEnd type="arrow"/>
          </a:ln>
        </p:spPr>
        <p:style>
          <a:lnRef idx="3">
            <a:schemeClr val="accent1"/>
          </a:lnRef>
          <a:fillRef idx="0">
            <a:schemeClr val="accent1"/>
          </a:fillRef>
          <a:effectRef idx="2">
            <a:schemeClr val="accent1"/>
          </a:effectRef>
          <a:fontRef idx="minor">
            <a:schemeClr val="tx1"/>
          </a:fontRef>
        </p:style>
      </p:cxnSp>
      <p:sp>
        <p:nvSpPr>
          <p:cNvPr id="31" name="矩形 30"/>
          <p:cNvSpPr/>
          <p:nvPr/>
        </p:nvSpPr>
        <p:spPr>
          <a:xfrm>
            <a:off x="1898650" y="5486400"/>
            <a:ext cx="123825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0000"/>
                </a:solidFill>
              </a:rPr>
              <a:t>Action</a:t>
            </a:r>
            <a:endParaRPr lang="zh-CN" altLang="en-US" sz="2000" dirty="0">
              <a:solidFill>
                <a:srgbClr val="FF0000"/>
              </a:solidFill>
            </a:endParaRPr>
          </a:p>
        </p:txBody>
      </p:sp>
      <p:sp>
        <p:nvSpPr>
          <p:cNvPr id="35" name="矩形 34"/>
          <p:cNvSpPr/>
          <p:nvPr/>
        </p:nvSpPr>
        <p:spPr>
          <a:xfrm>
            <a:off x="4292600" y="4495800"/>
            <a:ext cx="495300" cy="4572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a:stCxn id="40" idx="0"/>
            <a:endCxn id="35" idx="2"/>
          </p:cNvCxnSpPr>
          <p:nvPr/>
        </p:nvCxnSpPr>
        <p:spPr>
          <a:xfrm rot="16200000" flipV="1">
            <a:off x="4212481" y="5280790"/>
            <a:ext cx="744252" cy="88715"/>
          </a:xfrm>
          <a:prstGeom prst="straightConnector1">
            <a:avLst/>
          </a:prstGeom>
          <a:ln w="12700">
            <a:solidFill>
              <a:srgbClr val="0000CC"/>
            </a:solidFill>
            <a:tailEnd type="arrow"/>
          </a:ln>
        </p:spPr>
        <p:style>
          <a:lnRef idx="3">
            <a:schemeClr val="accent1"/>
          </a:lnRef>
          <a:fillRef idx="0">
            <a:schemeClr val="accent1"/>
          </a:fillRef>
          <a:effectRef idx="2">
            <a:schemeClr val="accent1"/>
          </a:effectRef>
          <a:fontRef idx="minor">
            <a:schemeClr val="tx1"/>
          </a:fontRef>
        </p:style>
      </p:cxnSp>
      <p:sp>
        <p:nvSpPr>
          <p:cNvPr id="40" name="矩形 39"/>
          <p:cNvSpPr/>
          <p:nvPr/>
        </p:nvSpPr>
        <p:spPr>
          <a:xfrm>
            <a:off x="3368825" y="5697252"/>
            <a:ext cx="252028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Personal attributes </a:t>
            </a:r>
            <a:endParaRPr lang="zh-CN" altLang="en-US" sz="2000" dirty="0">
              <a:solidFill>
                <a:schemeClr val="tx1"/>
              </a:solidFill>
            </a:endParaRPr>
          </a:p>
        </p:txBody>
      </p:sp>
    </p:spTree>
    <p:custDataLst>
      <p:tags r:id="rId1"/>
    </p:custDataLst>
    <p:extLst>
      <p:ext uri="{BB962C8B-B14F-4D97-AF65-F5344CB8AC3E}">
        <p14:creationId xmlns:p14="http://schemas.microsoft.com/office/powerpoint/2010/main" val="968542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par>
                                <p:cTn id="11" presetID="4"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ox(in)">
                                      <p:cBhvr>
                                        <p:cTn id="23" dur="500"/>
                                        <p:tgtEl>
                                          <p:spTgt spid="3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ox(in)">
                                      <p:cBhvr>
                                        <p:cTn id="26" dur="500"/>
                                        <p:tgtEl>
                                          <p:spTgt spid="37"/>
                                        </p:tgtEl>
                                      </p:cBhvr>
                                    </p:animEffect>
                                  </p:childTnLst>
                                </p:cTn>
                              </p:par>
                              <p:par>
                                <p:cTn id="27" presetID="4" presetClass="entr" presetSubtype="16"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ox(i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500"/>
                                        <p:tgtEl>
                                          <p:spTgt spid="8"/>
                                        </p:tgtEl>
                                      </p:cBhvr>
                                    </p:animEffect>
                                  </p:childTnLst>
                                </p:cTn>
                              </p:par>
                              <p:par>
                                <p:cTn id="35" presetID="4"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500"/>
                                        <p:tgtEl>
                                          <p:spTgt spid="3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ox(i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ox(in)">
                                      <p:cBhvr>
                                        <p:cTn id="45" dur="500"/>
                                        <p:tgtEl>
                                          <p:spTgt spid="15"/>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ox(in)">
                                      <p:cBhvr>
                                        <p:cTn id="48" dur="500"/>
                                        <p:tgtEl>
                                          <p:spTgt spid="27"/>
                                        </p:tgtEl>
                                      </p:cBhvr>
                                    </p:animEffect>
                                  </p:childTnLst>
                                </p:cTn>
                              </p:par>
                              <p:par>
                                <p:cTn id="49" presetID="4" presetClass="entr" presetSubtype="16"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ox(i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amond(in)">
                                      <p:cBhvr>
                                        <p:cTn id="56" dur="500"/>
                                        <p:tgtEl>
                                          <p:spTgt spid="16"/>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par>
                                <p:cTn id="60" presetID="4"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P spid="16" grpId="0" animBg="1"/>
      <p:bldP spid="12" grpId="0" animBg="1"/>
      <p:bldP spid="13" grpId="0" animBg="1"/>
      <p:bldP spid="22" grpId="0" animBg="1"/>
      <p:bldP spid="27" grpId="0" animBg="1"/>
      <p:bldP spid="32" grpId="0" animBg="1"/>
      <p:bldP spid="36" grpId="0" animBg="1"/>
      <p:bldP spid="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4" cstate="print"/>
          <a:srcRect/>
          <a:stretch>
            <a:fillRect/>
          </a:stretch>
        </p:blipFill>
        <p:spPr bwMode="auto">
          <a:xfrm>
            <a:off x="249371" y="4495800"/>
            <a:ext cx="9656630" cy="1828800"/>
          </a:xfrm>
          <a:prstGeom prst="rect">
            <a:avLst/>
          </a:prstGeom>
          <a:noFill/>
          <a:ln w="9525">
            <a:noFill/>
            <a:miter lim="800000"/>
            <a:headEnd/>
            <a:tailEnd/>
          </a:ln>
        </p:spPr>
      </p:pic>
      <p:pic>
        <p:nvPicPr>
          <p:cNvPr id="77826" name="Picture 3"/>
          <p:cNvPicPr>
            <a:picLocks noChangeAspect="1" noChangeArrowheads="1"/>
          </p:cNvPicPr>
          <p:nvPr/>
        </p:nvPicPr>
        <p:blipFill>
          <a:blip r:embed="rId5" cstate="print"/>
          <a:srcRect b="26418"/>
          <a:stretch>
            <a:fillRect/>
          </a:stretch>
        </p:blipFill>
        <p:spPr bwMode="auto">
          <a:xfrm>
            <a:off x="10" y="1295400"/>
            <a:ext cx="5781940" cy="2622550"/>
          </a:xfrm>
          <a:prstGeom prst="rect">
            <a:avLst/>
          </a:prstGeom>
          <a:noFill/>
          <a:ln w="9525">
            <a:noFill/>
            <a:miter lim="800000"/>
            <a:headEnd/>
            <a:tailEnd/>
          </a:ln>
        </p:spPr>
      </p:pic>
      <p:sp>
        <p:nvSpPr>
          <p:cNvPr id="15" name="椭圆 14"/>
          <p:cNvSpPr/>
          <p:nvPr/>
        </p:nvSpPr>
        <p:spPr>
          <a:xfrm>
            <a:off x="8420100" y="4724400"/>
            <a:ext cx="1485900" cy="457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8039100" y="5638800"/>
            <a:ext cx="1485900" cy="457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4210050" y="5715000"/>
            <a:ext cx="1403350" cy="381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830" name="标题 1"/>
          <p:cNvSpPr>
            <a:spLocks noGrp="1"/>
          </p:cNvSpPr>
          <p:nvPr>
            <p:ph type="title"/>
          </p:nvPr>
        </p:nvSpPr>
        <p:spPr/>
        <p:txBody>
          <a:bodyPr/>
          <a:lstStyle/>
          <a:p>
            <a:pPr eaLnBrk="1" hangingPunct="1"/>
            <a:r>
              <a:rPr lang="en-US" altLang="zh-CN" dirty="0" smtClean="0"/>
              <a:t>Model Instantiation</a:t>
            </a:r>
            <a:endParaRPr lang="zh-CN" altLang="en-US" dirty="0" smtClean="0"/>
          </a:p>
        </p:txBody>
      </p:sp>
      <p:pic>
        <p:nvPicPr>
          <p:cNvPr id="4099" name="Picture 3"/>
          <p:cNvPicPr>
            <a:picLocks noChangeAspect="1" noChangeArrowheads="1"/>
          </p:cNvPicPr>
          <p:nvPr/>
        </p:nvPicPr>
        <p:blipFill>
          <a:blip r:embed="rId6" cstate="print"/>
          <a:srcRect/>
          <a:stretch>
            <a:fillRect/>
          </a:stretch>
        </p:blipFill>
        <p:spPr bwMode="auto">
          <a:xfrm>
            <a:off x="5861058" y="1828822"/>
            <a:ext cx="3943484" cy="1743075"/>
          </a:xfrm>
          <a:prstGeom prst="rect">
            <a:avLst/>
          </a:prstGeom>
          <a:noFill/>
          <a:ln w="9525">
            <a:solidFill>
              <a:srgbClr val="0000CC"/>
            </a:solidFill>
            <a:miter lim="800000"/>
            <a:headEnd/>
            <a:tailEnd/>
          </a:ln>
        </p:spPr>
      </p:pic>
      <p:cxnSp>
        <p:nvCxnSpPr>
          <p:cNvPr id="13" name="直接箭头连接符 12"/>
          <p:cNvCxnSpPr>
            <a:cxnSpLocks noChangeShapeType="1"/>
            <a:stCxn id="15" idx="0"/>
          </p:cNvCxnSpPr>
          <p:nvPr/>
        </p:nvCxnSpPr>
        <p:spPr bwMode="auto">
          <a:xfrm rot="16200000" flipV="1">
            <a:off x="7922101" y="3483448"/>
            <a:ext cx="1152525" cy="1329398"/>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cxnSp>
        <p:nvCxnSpPr>
          <p:cNvPr id="23" name="直接箭头连接符 22"/>
          <p:cNvCxnSpPr>
            <a:cxnSpLocks noChangeShapeType="1"/>
            <a:stCxn id="16" idx="0"/>
          </p:cNvCxnSpPr>
          <p:nvPr/>
        </p:nvCxnSpPr>
        <p:spPr bwMode="auto">
          <a:xfrm rot="16200000" flipV="1">
            <a:off x="7331551" y="4188300"/>
            <a:ext cx="2066925" cy="834098"/>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cxnSp>
        <p:nvCxnSpPr>
          <p:cNvPr id="26" name="直接箭头连接符 25"/>
          <p:cNvCxnSpPr>
            <a:cxnSpLocks noChangeShapeType="1"/>
            <a:stCxn id="17" idx="0"/>
          </p:cNvCxnSpPr>
          <p:nvPr/>
        </p:nvCxnSpPr>
        <p:spPr bwMode="auto">
          <a:xfrm rot="5400000" flipH="1" flipV="1">
            <a:off x="5301138" y="3182496"/>
            <a:ext cx="2143125" cy="2921927"/>
          </a:xfrm>
          <a:prstGeom prst="straightConnector1">
            <a:avLst/>
          </a:prstGeom>
          <a:noFill/>
          <a:ln w="12700">
            <a:solidFill>
              <a:srgbClr val="0000CC"/>
            </a:solidFill>
            <a:round/>
            <a:headEnd/>
            <a:tailEnd type="arrow" w="med" len="med"/>
          </a:ln>
          <a:effectLst>
            <a:outerShdw dist="23000" dir="5400000" rotWithShape="0">
              <a:srgbClr val="808080">
                <a:alpha val="34998"/>
              </a:srgbClr>
            </a:outerShdw>
          </a:effectLst>
        </p:spPr>
      </p:cxnSp>
      <p:pic>
        <p:nvPicPr>
          <p:cNvPr id="77835" name="Picture 2" descr="C:\Users\Julius\Desktop\temp\neg.png"/>
          <p:cNvPicPr>
            <a:picLocks noChangeAspect="1" noChangeArrowheads="1"/>
          </p:cNvPicPr>
          <p:nvPr/>
        </p:nvPicPr>
        <p:blipFill>
          <a:blip r:embed="rId7" cstate="print"/>
          <a:srcRect/>
          <a:stretch>
            <a:fillRect/>
          </a:stretch>
        </p:blipFill>
        <p:spPr bwMode="auto">
          <a:xfrm>
            <a:off x="3549650" y="4876800"/>
            <a:ext cx="165100" cy="95250"/>
          </a:xfrm>
          <a:prstGeom prst="rect">
            <a:avLst/>
          </a:prstGeom>
          <a:noFill/>
          <a:ln w="9525">
            <a:noFill/>
            <a:miter lim="800000"/>
            <a:headEnd/>
            <a:tailEnd/>
          </a:ln>
        </p:spPr>
      </p:pic>
      <p:sp>
        <p:nvSpPr>
          <p:cNvPr id="14" name="矩形 13"/>
          <p:cNvSpPr/>
          <p:nvPr/>
        </p:nvSpPr>
        <p:spPr>
          <a:xfrm>
            <a:off x="3302000" y="5715000"/>
            <a:ext cx="4127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330200" y="3657609"/>
            <a:ext cx="7842250" cy="917513"/>
          </a:xfrm>
          <a:prstGeom prst="rect">
            <a:avLst/>
          </a:prstGeom>
          <a:solidFill>
            <a:schemeClr val="bg1"/>
          </a:solidFill>
          <a:ln>
            <a:solidFill>
              <a:srgbClr val="FF0000"/>
            </a:solidFill>
          </a:ln>
        </p:spPr>
        <p:txBody>
          <a:bodyPr wrap="square" tIns="180000" bIns="180000" rtlCol="0" anchor="ctr" anchorCtr="0">
            <a:spAutoFit/>
          </a:bodyPr>
          <a:lstStyle/>
          <a:p>
            <a:pPr algn="ctr"/>
            <a:r>
              <a:rPr lang="en-US" altLang="zh-CN" sz="3600" dirty="0" smtClean="0">
                <a:solidFill>
                  <a:srgbClr val="FF0000"/>
                </a:solidFill>
                <a:latin typeface="Arial" pitchFamily="34" charset="0"/>
                <a:ea typeface="Adobe 黑体 Std R" pitchFamily="34" charset="-122"/>
                <a:cs typeface="Arial" pitchFamily="34" charset="0"/>
              </a:rPr>
              <a:t>How to estimate the parameters?</a:t>
            </a:r>
            <a:endParaRPr lang="zh-CN" altLang="en-US" sz="3600" dirty="0">
              <a:solidFill>
                <a:srgbClr val="FF0000"/>
              </a:solidFill>
              <a:latin typeface="Arial" pitchFamily="34" charset="0"/>
              <a:ea typeface="Adobe 黑体 Std R" pitchFamily="34" charset="-122"/>
              <a:cs typeface="Arial" pitchFamily="34" charset="0"/>
            </a:endParaRPr>
          </a:p>
        </p:txBody>
      </p:sp>
      <p:cxnSp>
        <p:nvCxnSpPr>
          <p:cNvPr id="19" name="直接箭头连接符 18"/>
          <p:cNvCxnSpPr>
            <a:stCxn id="18" idx="2"/>
            <a:endCxn id="14" idx="0"/>
          </p:cNvCxnSpPr>
          <p:nvPr/>
        </p:nvCxnSpPr>
        <p:spPr>
          <a:xfrm flipH="1">
            <a:off x="3508375" y="4575114"/>
            <a:ext cx="742950" cy="1139886"/>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0" name="直接箭头连接符 19"/>
          <p:cNvCxnSpPr>
            <a:stCxn id="18" idx="2"/>
          </p:cNvCxnSpPr>
          <p:nvPr/>
        </p:nvCxnSpPr>
        <p:spPr>
          <a:xfrm>
            <a:off x="4251332" y="4575135"/>
            <a:ext cx="3508376" cy="1136773"/>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1" name="直接箭头连接符 20"/>
          <p:cNvCxnSpPr>
            <a:stCxn id="18" idx="2"/>
          </p:cNvCxnSpPr>
          <p:nvPr/>
        </p:nvCxnSpPr>
        <p:spPr>
          <a:xfrm>
            <a:off x="4251332" y="4575114"/>
            <a:ext cx="2930526" cy="377886"/>
          </a:xfrm>
          <a:prstGeom prst="straightConnector1">
            <a:avLst/>
          </a:prstGeom>
          <a:ln w="12700">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22" name="矩形 21"/>
          <p:cNvSpPr/>
          <p:nvPr/>
        </p:nvSpPr>
        <p:spPr>
          <a:xfrm>
            <a:off x="7181850" y="4800600"/>
            <a:ext cx="4953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594600" y="5715000"/>
            <a:ext cx="4127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893283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box(in)">
                                      <p:cBhvr>
                                        <p:cTn id="21" dur="500"/>
                                        <p:tgtEl>
                                          <p:spTgt spid="4099"/>
                                        </p:tgtEl>
                                      </p:cBhvr>
                                    </p:animEffect>
                                  </p:childTnLst>
                                </p:cTn>
                              </p:par>
                              <p:par>
                                <p:cTn id="22" presetID="4"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ox(in)">
                                      <p:cBhvr>
                                        <p:cTn id="24" dur="500"/>
                                        <p:tgtEl>
                                          <p:spTgt spid="23"/>
                                        </p:tgtEl>
                                      </p:cBhvr>
                                    </p:animEffect>
                                  </p:childTnLst>
                                </p:cTn>
                              </p:par>
                              <p:par>
                                <p:cTn id="25" presetID="4"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ox(in)">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8"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amond(in)">
                                      <p:cBhvr>
                                        <p:cTn id="44" dur="500"/>
                                        <p:tgtEl>
                                          <p:spTgt spid="14"/>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amond(in)">
                                      <p:cBhvr>
                                        <p:cTn id="47" dur="500"/>
                                        <p:tgtEl>
                                          <p:spTgt spid="18"/>
                                        </p:tgtEl>
                                      </p:cBhvr>
                                    </p:animEffect>
                                  </p:childTnLst>
                                </p:cTn>
                              </p:par>
                              <p:par>
                                <p:cTn id="48" presetID="4" presetClass="entr" presetSubtype="16"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ox(in)">
                                      <p:cBhvr>
                                        <p:cTn id="50" dur="500"/>
                                        <p:tgtEl>
                                          <p:spTgt spid="19"/>
                                        </p:tgtEl>
                                      </p:cBhvr>
                                    </p:animEffect>
                                  </p:childTnLst>
                                </p:cTn>
                              </p:par>
                              <p:par>
                                <p:cTn id="51" presetID="4" presetClass="entr" presetSubtype="16"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ox(in)">
                                      <p:cBhvr>
                                        <p:cTn id="53" dur="500"/>
                                        <p:tgtEl>
                                          <p:spTgt spid="20"/>
                                        </p:tgtEl>
                                      </p:cBhvr>
                                    </p:animEffect>
                                  </p:childTnLst>
                                </p:cTn>
                              </p:par>
                              <p:par>
                                <p:cTn id="54" presetID="4" presetClass="entr" presetSubtype="1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ox(in)">
                                      <p:cBhvr>
                                        <p:cTn id="56" dur="500"/>
                                        <p:tgtEl>
                                          <p:spTgt spid="21"/>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diamond(in)">
                                      <p:cBhvr>
                                        <p:cTn id="59" dur="500"/>
                                        <p:tgtEl>
                                          <p:spTgt spid="24"/>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amond(in)">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4" grpId="0" animBg="1"/>
      <p:bldP spid="18" grpId="0" animBg="1"/>
      <p:bldP spid="22" grpId="0" animBg="1"/>
      <p:bldP spid="2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08051" y="981082"/>
            <a:ext cx="8009820" cy="5191123"/>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smtClean="0"/>
              <a:t>Model Learning</a:t>
            </a:r>
            <a:r>
              <a:rPr lang="en-US" altLang="zh-CN" sz="2800" dirty="0" smtClean="0"/>
              <a:t>—Two-step learning</a:t>
            </a:r>
            <a:endParaRPr lang="zh-CN" altLang="en-US" sz="3600" dirty="0"/>
          </a:p>
        </p:txBody>
      </p:sp>
      <p:sp>
        <p:nvSpPr>
          <p:cNvPr id="7" name="矩形 6"/>
          <p:cNvSpPr/>
          <p:nvPr/>
        </p:nvSpPr>
        <p:spPr>
          <a:xfrm>
            <a:off x="1651000" y="2514600"/>
            <a:ext cx="7016750" cy="1981200"/>
          </a:xfrm>
          <a:prstGeom prst="rect">
            <a:avLst/>
          </a:prstGeom>
          <a:solidFill>
            <a:srgbClr val="FFCCCC">
              <a:alpha val="30000"/>
            </a:srgb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51000" y="4495800"/>
            <a:ext cx="7016750" cy="1219200"/>
          </a:xfrm>
          <a:prstGeom prst="rect">
            <a:avLst/>
          </a:prstGeom>
          <a:solidFill>
            <a:srgbClr val="CCECFF">
              <a:alpha val="30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
          <p:cNvSpPr>
            <a:spLocks noChangeArrowheads="1"/>
          </p:cNvSpPr>
          <p:nvPr/>
        </p:nvSpPr>
        <p:spPr bwMode="auto">
          <a:xfrm>
            <a:off x="0" y="6324600"/>
            <a:ext cx="9906000" cy="533400"/>
          </a:xfrm>
          <a:prstGeom prst="rect">
            <a:avLst/>
          </a:prstGeom>
          <a:solidFill>
            <a:schemeClr val="bg1"/>
          </a:solidFill>
          <a:ln w="9525">
            <a:noFill/>
            <a:miter lim="800000"/>
            <a:headEnd/>
            <a:tailEnd/>
          </a:ln>
        </p:spPr>
        <p:txBody>
          <a:bodyPr wrap="square">
            <a:noAutofit/>
          </a:bodyPr>
          <a:lstStyle/>
          <a:p>
            <a:r>
              <a:rPr lang="en-US" altLang="zh-CN" sz="1200" dirty="0"/>
              <a:t>[1] C. Tan, J. Tang, J. Sun, Q. Lin, and F. Wang. Social action tracking via noise tolerant time-varying factor graphs. In </a:t>
            </a:r>
            <a:r>
              <a:rPr lang="en-US" altLang="zh-CN" sz="1200" dirty="0" smtClean="0"/>
              <a:t>KDD</a:t>
            </a:r>
            <a:r>
              <a:rPr lang="en-US" altLang="zh-CN" sz="1200" dirty="0"/>
              <a:t>’</a:t>
            </a:r>
            <a:r>
              <a:rPr lang="en-US" altLang="zh-CN" sz="1200" dirty="0" smtClean="0"/>
              <a:t>10, </a:t>
            </a:r>
            <a:r>
              <a:rPr lang="en-US" altLang="zh-CN" sz="1200" dirty="0"/>
              <a:t>pages 807–816, 2010.</a:t>
            </a:r>
            <a:endParaRPr lang="zh-CN" altLang="en-US" sz="1200" dirty="0"/>
          </a:p>
        </p:txBody>
      </p:sp>
    </p:spTree>
    <p:extLst>
      <p:ext uri="{BB962C8B-B14F-4D97-AF65-F5344CB8AC3E}">
        <p14:creationId xmlns:p14="http://schemas.microsoft.com/office/powerpoint/2010/main" val="5154190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Learning Algorithm Details</a:t>
            </a:r>
            <a:endParaRPr kumimoji="1" lang="zh-CN" altLang="en-US" dirty="0"/>
          </a:p>
        </p:txBody>
      </p:sp>
      <p:sp>
        <p:nvSpPr>
          <p:cNvPr id="3" name="内容占位符 2"/>
          <p:cNvSpPr>
            <a:spLocks noGrp="1"/>
          </p:cNvSpPr>
          <p:nvPr>
            <p:ph idx="1"/>
          </p:nvPr>
        </p:nvSpPr>
        <p:spPr/>
        <p:txBody>
          <a:bodyPr/>
          <a:lstStyle/>
          <a:p>
            <a:r>
              <a:rPr kumimoji="1" lang="en-US" altLang="zh-CN" sz="2800" dirty="0" smtClean="0"/>
              <a:t>Integration of </a:t>
            </a:r>
            <a:r>
              <a:rPr kumimoji="1" lang="en-US" altLang="zh-CN" sz="2800" i="1" dirty="0" smtClean="0"/>
              <a:t>Z </a:t>
            </a:r>
            <a:r>
              <a:rPr kumimoji="1" lang="en-US" altLang="zh-CN" sz="2800" dirty="0" smtClean="0"/>
              <a:t>(conditioned on </a:t>
            </a:r>
            <a:r>
              <a:rPr kumimoji="1" lang="en-US" altLang="zh-CN" sz="2800" i="1" dirty="0" smtClean="0"/>
              <a:t>α&gt;</a:t>
            </a:r>
            <a:r>
              <a:rPr kumimoji="1" lang="en-US" altLang="zh-CN" sz="2800" dirty="0" smtClean="0"/>
              <a:t>0</a:t>
            </a:r>
            <a:r>
              <a:rPr kumimoji="1" lang="en-US" altLang="zh-CN" sz="2800" i="1" dirty="0" smtClean="0"/>
              <a:t>, β&gt;</a:t>
            </a:r>
            <a:r>
              <a:rPr kumimoji="1" lang="en-US" altLang="zh-CN" sz="2800" dirty="0" smtClean="0"/>
              <a:t>0</a:t>
            </a:r>
            <a:r>
              <a:rPr kumimoji="1" lang="en-US" altLang="zh-CN" sz="2800" i="1" dirty="0" smtClean="0"/>
              <a:t>, </a:t>
            </a:r>
            <a:r>
              <a:rPr kumimoji="1" lang="en-US" altLang="zh-CN" sz="2800" i="1" dirty="0" err="1" smtClean="0"/>
              <a:t>λ</a:t>
            </a:r>
            <a:r>
              <a:rPr kumimoji="1" lang="en-US" altLang="zh-CN" sz="2800" i="1" dirty="0" smtClean="0"/>
              <a:t>&gt;</a:t>
            </a:r>
            <a:r>
              <a:rPr kumimoji="1" lang="en-US" altLang="zh-CN" sz="2800" dirty="0" smtClean="0"/>
              <a:t>0)</a:t>
            </a:r>
          </a:p>
          <a:p>
            <a:endParaRPr kumimoji="1" lang="en-US" altLang="zh-CN" sz="2800" dirty="0" smtClean="0"/>
          </a:p>
          <a:p>
            <a:endParaRPr kumimoji="1" lang="en-US" altLang="zh-CN" sz="2800" dirty="0"/>
          </a:p>
          <a:p>
            <a:endParaRPr kumimoji="1" lang="en-US" altLang="zh-CN" sz="2800" dirty="0" smtClean="0"/>
          </a:p>
          <a:p>
            <a:r>
              <a:rPr kumimoji="1" lang="en-US" altLang="zh-CN" sz="2800" dirty="0" smtClean="0"/>
              <a:t>Transform Z into a form of multivariate Gaussian dist.</a:t>
            </a:r>
            <a:endParaRPr kumimoji="1" lang="zh-CN" altLang="en-US" sz="2800" dirty="0"/>
          </a:p>
        </p:txBody>
      </p:sp>
      <p:pic>
        <p:nvPicPr>
          <p:cNvPr id="4" name="Picture 2"/>
          <p:cNvPicPr>
            <a:picLocks noChangeAspect="1" noChangeArrowheads="1"/>
          </p:cNvPicPr>
          <p:nvPr/>
        </p:nvPicPr>
        <p:blipFill>
          <a:blip r:embed="rId2" cstate="print"/>
          <a:srcRect/>
          <a:stretch>
            <a:fillRect/>
          </a:stretch>
        </p:blipFill>
        <p:spPr bwMode="auto">
          <a:xfrm>
            <a:off x="1928664" y="1844824"/>
            <a:ext cx="6660740" cy="1261430"/>
          </a:xfrm>
          <a:prstGeom prst="rect">
            <a:avLst/>
          </a:prstGeom>
          <a:noFill/>
          <a:ln w="9525">
            <a:noFill/>
            <a:miter lim="800000"/>
            <a:headEnd/>
            <a:tailEnd/>
          </a:ln>
        </p:spPr>
      </p:pic>
      <p:sp>
        <p:nvSpPr>
          <p:cNvPr id="5" name="矩形 4"/>
          <p:cNvSpPr/>
          <p:nvPr/>
        </p:nvSpPr>
        <p:spPr>
          <a:xfrm>
            <a:off x="-15552" y="2348880"/>
            <a:ext cx="2540732" cy="86409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chemeClr val="tx1"/>
                </a:solidFill>
              </a:rPr>
              <a:t>First term is easy, but the others are difficult</a:t>
            </a:r>
            <a:endParaRPr kumimoji="1" lang="zh-CN" altLang="en-US" dirty="0">
              <a:solidFill>
                <a:schemeClr val="tx1"/>
              </a:solidFill>
            </a:endParaRPr>
          </a:p>
        </p:txBody>
      </p:sp>
      <p:cxnSp>
        <p:nvCxnSpPr>
          <p:cNvPr id="6" name="直接箭头连接符 18"/>
          <p:cNvCxnSpPr>
            <a:stCxn id="5" idx="3"/>
          </p:cNvCxnSpPr>
          <p:nvPr/>
        </p:nvCxnSpPr>
        <p:spPr>
          <a:xfrm flipV="1">
            <a:off x="2525180" y="2492896"/>
            <a:ext cx="1275692" cy="288032"/>
          </a:xfrm>
          <a:prstGeom prst="straightConnector1">
            <a:avLst/>
          </a:prstGeom>
          <a:ln w="12700">
            <a:solidFill>
              <a:srgbClr val="000090"/>
            </a:solidFill>
            <a:tailEnd type="arrow"/>
          </a:ln>
        </p:spPr>
        <p:style>
          <a:lnRef idx="3">
            <a:schemeClr val="accent1"/>
          </a:lnRef>
          <a:fillRef idx="0">
            <a:schemeClr val="accent1"/>
          </a:fillRef>
          <a:effectRef idx="2">
            <a:schemeClr val="accent1"/>
          </a:effectRef>
          <a:fontRef idx="minor">
            <a:schemeClr val="tx1"/>
          </a:fontRef>
        </p:style>
      </p:cxnSp>
      <p:cxnSp>
        <p:nvCxnSpPr>
          <p:cNvPr id="9" name="直接箭头连接符 18"/>
          <p:cNvCxnSpPr/>
          <p:nvPr/>
        </p:nvCxnSpPr>
        <p:spPr>
          <a:xfrm>
            <a:off x="3548844" y="2492896"/>
            <a:ext cx="1764196" cy="0"/>
          </a:xfrm>
          <a:prstGeom prst="straightConnector1">
            <a:avLst/>
          </a:prstGeom>
          <a:ln w="12700">
            <a:solidFill>
              <a:srgbClr val="000090"/>
            </a:solidFill>
            <a:headEnd type="none"/>
            <a:tailEnd type="none"/>
          </a:ln>
        </p:spPr>
        <p:style>
          <a:lnRef idx="3">
            <a:schemeClr val="accent1"/>
          </a:lnRef>
          <a:fillRef idx="0">
            <a:schemeClr val="accent1"/>
          </a:fillRef>
          <a:effectRef idx="2">
            <a:schemeClr val="accent1"/>
          </a:effectRef>
          <a:fontRef idx="minor">
            <a:schemeClr val="tx1"/>
          </a:fontRef>
        </p:style>
      </p:cxnSp>
      <p:pic>
        <p:nvPicPr>
          <p:cNvPr id="15" name="图片 14" descr="Screen Shot 2014-08-11 at 11.06.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972" y="3708412"/>
            <a:ext cx="5205029" cy="794304"/>
          </a:xfrm>
          <a:prstGeom prst="rect">
            <a:avLst/>
          </a:prstGeom>
        </p:spPr>
      </p:pic>
      <p:pic>
        <p:nvPicPr>
          <p:cNvPr id="16" name="图片 15" descr="Screen Shot 2014-08-11 at 11.0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64" y="4608512"/>
            <a:ext cx="4212468" cy="633247"/>
          </a:xfrm>
          <a:prstGeom prst="rect">
            <a:avLst/>
          </a:prstGeom>
        </p:spPr>
      </p:pic>
      <p:sp>
        <p:nvSpPr>
          <p:cNvPr id="17" name="右箭头 16"/>
          <p:cNvSpPr/>
          <p:nvPr/>
        </p:nvSpPr>
        <p:spPr>
          <a:xfrm rot="5400000">
            <a:off x="7059234" y="4338482"/>
            <a:ext cx="288032" cy="468052"/>
          </a:xfrm>
          <a:prstGeom prst="rightArrow">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8" name="图片 17" descr="Screen Shot 2014-08-11 at 11.10.0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96" y="4041068"/>
            <a:ext cx="3519702" cy="540060"/>
          </a:xfrm>
          <a:prstGeom prst="rect">
            <a:avLst/>
          </a:prstGeom>
        </p:spPr>
      </p:pic>
      <p:cxnSp>
        <p:nvCxnSpPr>
          <p:cNvPr id="20" name="直接箭头连接符 18"/>
          <p:cNvCxnSpPr/>
          <p:nvPr/>
        </p:nvCxnSpPr>
        <p:spPr>
          <a:xfrm flipH="1">
            <a:off x="704528" y="2348880"/>
            <a:ext cx="2448272" cy="1872208"/>
          </a:xfrm>
          <a:prstGeom prst="straightConnector1">
            <a:avLst/>
          </a:prstGeom>
          <a:ln w="28575"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23" name="右箭头 22"/>
          <p:cNvSpPr/>
          <p:nvPr/>
        </p:nvSpPr>
        <p:spPr>
          <a:xfrm rot="10800000">
            <a:off x="4016896" y="4104456"/>
            <a:ext cx="504056" cy="468052"/>
          </a:xfrm>
          <a:prstGeom prst="rightArrow">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4" name="图片 23" descr="Screen Shot 2014-08-11 at 11.24.5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6836" y="5409220"/>
            <a:ext cx="6393160" cy="1363184"/>
          </a:xfrm>
          <a:prstGeom prst="rect">
            <a:avLst/>
          </a:prstGeom>
          <a:ln>
            <a:solidFill>
              <a:srgbClr val="000000"/>
            </a:solidFill>
          </a:ln>
        </p:spPr>
      </p:pic>
      <p:sp>
        <p:nvSpPr>
          <p:cNvPr id="29" name="矩形 28"/>
          <p:cNvSpPr/>
          <p:nvPr/>
        </p:nvSpPr>
        <p:spPr>
          <a:xfrm>
            <a:off x="8157356" y="6237312"/>
            <a:ext cx="1640632" cy="46805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60"/>
              </a:lnSpc>
            </a:pPr>
            <a:r>
              <a:rPr kumimoji="1" lang="en-US" altLang="zh-CN" sz="1800" i="1" dirty="0" smtClean="0">
                <a:solidFill>
                  <a:schemeClr val="tx1"/>
                </a:solidFill>
              </a:rPr>
              <a:t>A</a:t>
            </a:r>
            <a:r>
              <a:rPr kumimoji="1" lang="en-US" altLang="zh-CN" sz="1800" dirty="0" smtClean="0">
                <a:solidFill>
                  <a:schemeClr val="tx1"/>
                </a:solidFill>
              </a:rPr>
              <a:t> is </a:t>
            </a:r>
            <a:r>
              <a:rPr kumimoji="1" lang="en-US" altLang="zh-CN" sz="1800" i="1" dirty="0" smtClean="0">
                <a:solidFill>
                  <a:schemeClr val="tx1"/>
                </a:solidFill>
              </a:rPr>
              <a:t>NT </a:t>
            </a:r>
            <a:r>
              <a:rPr kumimoji="1" lang="en-US" altLang="zh-CN" sz="1800" dirty="0" smtClean="0">
                <a:solidFill>
                  <a:schemeClr val="tx1"/>
                </a:solidFill>
              </a:rPr>
              <a:t>x </a:t>
            </a:r>
            <a:r>
              <a:rPr kumimoji="1" lang="en-US" altLang="zh-CN" sz="1800" i="1" dirty="0" smtClean="0">
                <a:solidFill>
                  <a:schemeClr val="tx1"/>
                </a:solidFill>
              </a:rPr>
              <a:t>NT</a:t>
            </a:r>
            <a:r>
              <a:rPr kumimoji="1" lang="en-US" altLang="zh-CN" sz="1800" dirty="0" smtClean="0">
                <a:solidFill>
                  <a:schemeClr val="tx1"/>
                </a:solidFill>
              </a:rPr>
              <a:t> matrix</a:t>
            </a:r>
            <a:endParaRPr kumimoji="1" lang="zh-CN" altLang="en-US" sz="1800" dirty="0">
              <a:solidFill>
                <a:schemeClr val="tx1"/>
              </a:solidFill>
            </a:endParaRPr>
          </a:p>
        </p:txBody>
      </p:sp>
      <p:pic>
        <p:nvPicPr>
          <p:cNvPr id="30" name="图片 29" descr="Screen Shot 2014-08-11 at 11.28.2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2740" y="4797152"/>
            <a:ext cx="2627176" cy="352007"/>
          </a:xfrm>
          <a:prstGeom prst="rect">
            <a:avLst/>
          </a:prstGeom>
          <a:ln>
            <a:solidFill>
              <a:schemeClr val="tx1"/>
            </a:solidFill>
          </a:ln>
        </p:spPr>
      </p:pic>
      <p:cxnSp>
        <p:nvCxnSpPr>
          <p:cNvPr id="31" name="直接箭头连接符 18"/>
          <p:cNvCxnSpPr>
            <a:stCxn id="30" idx="0"/>
          </p:cNvCxnSpPr>
          <p:nvPr/>
        </p:nvCxnSpPr>
        <p:spPr>
          <a:xfrm flipH="1" flipV="1">
            <a:off x="3620852" y="4437112"/>
            <a:ext cx="305476" cy="360040"/>
          </a:xfrm>
          <a:prstGeom prst="straightConnector1">
            <a:avLst/>
          </a:prstGeom>
          <a:ln w="28575"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37" name="矩形 36"/>
          <p:cNvSpPr/>
          <p:nvPr/>
        </p:nvSpPr>
        <p:spPr>
          <a:xfrm>
            <a:off x="92460" y="5193196"/>
            <a:ext cx="2844316" cy="133214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kumimoji="1" lang="en-US" altLang="zh-CN" dirty="0">
                <a:solidFill>
                  <a:schemeClr val="tx1"/>
                </a:solidFill>
              </a:rPr>
              <a:t>b</a:t>
            </a:r>
            <a:r>
              <a:rPr kumimoji="1" lang="en-US" altLang="zh-CN" dirty="0" smtClean="0">
                <a:solidFill>
                  <a:schemeClr val="tx1"/>
                </a:solidFill>
              </a:rPr>
              <a:t>=</a:t>
            </a:r>
            <a:r>
              <a:rPr kumimoji="1" lang="en-US" altLang="zh-CN" b="1" dirty="0" smtClean="0">
                <a:solidFill>
                  <a:schemeClr val="tx1"/>
                </a:solidFill>
              </a:rPr>
              <a:t>X</a:t>
            </a:r>
            <a:r>
              <a:rPr kumimoji="1" lang="en-US" altLang="zh-CN" dirty="0" smtClean="0">
                <a:solidFill>
                  <a:schemeClr val="tx1"/>
                </a:solidFill>
              </a:rPr>
              <a:t>α  NT-vector; X is a </a:t>
            </a:r>
            <a:r>
              <a:rPr kumimoji="1" lang="en-US" altLang="zh-CN" i="1" dirty="0" smtClean="0">
                <a:solidFill>
                  <a:schemeClr val="tx1"/>
                </a:solidFill>
              </a:rPr>
              <a:t>NT </a:t>
            </a:r>
            <a:r>
              <a:rPr kumimoji="1" lang="en-US" altLang="zh-CN" dirty="0" smtClean="0">
                <a:solidFill>
                  <a:schemeClr val="tx1"/>
                </a:solidFill>
              </a:rPr>
              <a:t>x </a:t>
            </a:r>
            <a:r>
              <a:rPr kumimoji="1" lang="en-US" altLang="zh-CN" i="1" dirty="0" smtClean="0">
                <a:solidFill>
                  <a:schemeClr val="tx1"/>
                </a:solidFill>
              </a:rPr>
              <a:t>d</a:t>
            </a:r>
            <a:r>
              <a:rPr kumimoji="1" lang="en-US" altLang="zh-CN" dirty="0" smtClean="0">
                <a:solidFill>
                  <a:schemeClr val="tx1"/>
                </a:solidFill>
              </a:rPr>
              <a:t> </a:t>
            </a:r>
            <a:r>
              <a:rPr kumimoji="1" lang="en-US" altLang="zh-CN" dirty="0">
                <a:solidFill>
                  <a:schemeClr val="tx1"/>
                </a:solidFill>
              </a:rPr>
              <a:t>matrix by concatenating all time-varying attribute matrices </a:t>
            </a:r>
            <a:endParaRPr kumimoji="1" lang="zh-CN" altLang="en-US" dirty="0">
              <a:solidFill>
                <a:schemeClr val="tx1"/>
              </a:solidFill>
            </a:endParaRPr>
          </a:p>
        </p:txBody>
      </p:sp>
      <p:cxnSp>
        <p:nvCxnSpPr>
          <p:cNvPr id="39" name="直接箭头连接符 18"/>
          <p:cNvCxnSpPr>
            <a:stCxn id="37" idx="0"/>
          </p:cNvCxnSpPr>
          <p:nvPr/>
        </p:nvCxnSpPr>
        <p:spPr>
          <a:xfrm flipV="1">
            <a:off x="1514618" y="4401108"/>
            <a:ext cx="1098122" cy="792088"/>
          </a:xfrm>
          <a:prstGeom prst="straightConnector1">
            <a:avLst/>
          </a:prstGeom>
          <a:ln w="28575"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57" name="直接箭头连接符 18"/>
          <p:cNvCxnSpPr>
            <a:endCxn id="24" idx="1"/>
          </p:cNvCxnSpPr>
          <p:nvPr/>
        </p:nvCxnSpPr>
        <p:spPr>
          <a:xfrm>
            <a:off x="1856656" y="4437112"/>
            <a:ext cx="1620180" cy="1653700"/>
          </a:xfrm>
          <a:prstGeom prst="straightConnector1">
            <a:avLst/>
          </a:prstGeom>
          <a:ln w="28575"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61" name="矩形 60"/>
          <p:cNvSpPr/>
          <p:nvPr/>
        </p:nvSpPr>
        <p:spPr>
          <a:xfrm>
            <a:off x="2396716" y="6453372"/>
            <a:ext cx="1136576" cy="324000"/>
          </a:xfrm>
          <a:prstGeom prst="rect">
            <a:avLst/>
          </a:prstGeom>
          <a:solidFill>
            <a:srgbClr val="FF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60"/>
              </a:lnSpc>
            </a:pPr>
            <a:r>
              <a:rPr kumimoji="1" lang="en-US" altLang="zh-CN" sz="1800" b="1" dirty="0" smtClean="0">
                <a:solidFill>
                  <a:schemeClr val="tx1"/>
                </a:solidFill>
              </a:rPr>
              <a:t>Influence</a:t>
            </a:r>
            <a:endParaRPr kumimoji="1" lang="zh-CN" altLang="en-US" sz="1800" b="1" dirty="0">
              <a:solidFill>
                <a:schemeClr val="tx1"/>
              </a:solidFill>
            </a:endParaRPr>
          </a:p>
        </p:txBody>
      </p:sp>
      <p:sp>
        <p:nvSpPr>
          <p:cNvPr id="62" name="矩形 61"/>
          <p:cNvSpPr/>
          <p:nvPr/>
        </p:nvSpPr>
        <p:spPr>
          <a:xfrm>
            <a:off x="2288704" y="6057328"/>
            <a:ext cx="1252972" cy="324000"/>
          </a:xfrm>
          <a:prstGeom prst="rect">
            <a:avLst/>
          </a:prstGeom>
          <a:solidFill>
            <a:srgbClr val="FF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60"/>
              </a:lnSpc>
            </a:pPr>
            <a:r>
              <a:rPr kumimoji="1" lang="en-US" altLang="zh-CN" sz="1800" b="1" dirty="0" smtClean="0">
                <a:solidFill>
                  <a:schemeClr val="tx1"/>
                </a:solidFill>
              </a:rPr>
              <a:t>correlation</a:t>
            </a:r>
            <a:endParaRPr kumimoji="1" lang="zh-CN" altLang="en-US" sz="1800" b="1" dirty="0">
              <a:solidFill>
                <a:schemeClr val="tx1"/>
              </a:solidFill>
            </a:endParaRPr>
          </a:p>
        </p:txBody>
      </p:sp>
      <p:sp>
        <p:nvSpPr>
          <p:cNvPr id="63" name="矩形 62"/>
          <p:cNvSpPr/>
          <p:nvPr/>
        </p:nvSpPr>
        <p:spPr>
          <a:xfrm>
            <a:off x="1604628" y="5661284"/>
            <a:ext cx="2124236" cy="324000"/>
          </a:xfrm>
          <a:prstGeom prst="rect">
            <a:avLst/>
          </a:prstGeom>
          <a:solidFill>
            <a:srgbClr val="FF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560"/>
              </a:lnSpc>
            </a:pPr>
            <a:r>
              <a:rPr kumimoji="1" lang="en-US" altLang="zh-CN" sz="1800" b="1" dirty="0" smtClean="0">
                <a:solidFill>
                  <a:schemeClr val="tx1"/>
                </a:solidFill>
              </a:rPr>
              <a:t>All coefficients of z</a:t>
            </a:r>
            <a:endParaRPr kumimoji="1" lang="zh-CN" altLang="en-US" sz="1800" b="1" dirty="0">
              <a:solidFill>
                <a:schemeClr val="tx1"/>
              </a:solidFill>
            </a:endParaRPr>
          </a:p>
        </p:txBody>
      </p:sp>
    </p:spTree>
    <p:extLst>
      <p:ext uri="{BB962C8B-B14F-4D97-AF65-F5344CB8AC3E}">
        <p14:creationId xmlns:p14="http://schemas.microsoft.com/office/powerpoint/2010/main" val="16198879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right)">
                                      <p:cBhvr>
                                        <p:cTn id="33" dur="500"/>
                                        <p:tgtEl>
                                          <p:spTgt spid="23"/>
                                        </p:tgtEl>
                                      </p:cBhvr>
                                    </p:animEffect>
                                  </p:childTnLst>
                                </p:cTn>
                              </p:par>
                              <p:par>
                                <p:cTn id="34" presetID="22" presetClass="entr" presetSubtype="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500"/>
                                        <p:tgtEl>
                                          <p:spTgt spid="31"/>
                                        </p:tgtEl>
                                      </p:cBhvr>
                                    </p:animEffect>
                                  </p:childTnLst>
                                </p:cTn>
                              </p:par>
                              <p:par>
                                <p:cTn id="46" presetID="22" presetClass="entr" presetSubtype="1"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par>
                                <p:cTn id="49" presetID="22" presetClass="entr" presetSubtype="1"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up)">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up)">
                                      <p:cBhvr>
                                        <p:cTn id="59" dur="500"/>
                                        <p:tgtEl>
                                          <p:spTgt spid="57"/>
                                        </p:tgtEl>
                                      </p:cBhvr>
                                    </p:animEffect>
                                  </p:childTnLst>
                                </p:cTn>
                              </p:par>
                              <p:par>
                                <p:cTn id="60" presetID="22" presetClass="entr" presetSubtype="8"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22" presetClass="entr" presetSubtype="8" fill="hold" grpId="1"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left)">
                                      <p:cBhvr>
                                        <p:cTn id="70" dur="500"/>
                                        <p:tgtEl>
                                          <p:spTgt spid="6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left)">
                                      <p:cBhvr>
                                        <p:cTn id="73" dur="500"/>
                                        <p:tgtEl>
                                          <p:spTgt spid="6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wipe(left)">
                                      <p:cBhvr>
                                        <p:cTn id="7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3" grpId="0" animBg="1"/>
      <p:bldP spid="29" grpId="1" animBg="1"/>
      <p:bldP spid="37" grpId="0" animBg="1"/>
      <p:bldP spid="61" grpId="0" animBg="1"/>
      <p:bldP spid="62" grpId="0" animBg="1"/>
      <p:bldP spid="6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5300" y="1066800"/>
            <a:ext cx="8832850" cy="5334000"/>
          </a:xfrm>
        </p:spPr>
        <p:txBody>
          <a:bodyPr>
            <a:noAutofit/>
          </a:bodyPr>
          <a:lstStyle/>
          <a:p>
            <a:r>
              <a:rPr lang="en-US" altLang="zh-CN" sz="2800" dirty="0" smtClean="0">
                <a:latin typeface="Arial" pitchFamily="34" charset="0"/>
                <a:cs typeface="Arial" pitchFamily="34" charset="0"/>
              </a:rPr>
              <a:t>Data Set </a:t>
            </a:r>
            <a:r>
              <a:rPr lang="en-US" altLang="zh-CN" sz="2000" dirty="0" smtClean="0"/>
              <a:t>(</a:t>
            </a:r>
            <a:r>
              <a:rPr lang="en-US" altLang="zh-CN" sz="2000" dirty="0" smtClean="0">
                <a:hlinkClick r:id="rId3"/>
              </a:rPr>
              <a:t>http://arnetminer.org/stnt</a:t>
            </a:r>
            <a:r>
              <a:rPr lang="en-US" altLang="zh-CN" sz="2000" dirty="0" smtClean="0"/>
              <a:t>)</a:t>
            </a:r>
            <a:endParaRPr lang="en-US" altLang="zh-CN" sz="20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r>
              <a:rPr lang="en-US" altLang="zh-CN" sz="2800" dirty="0" smtClean="0">
                <a:latin typeface="Arial" pitchFamily="34" charset="0"/>
                <a:cs typeface="Arial" pitchFamily="34" charset="0"/>
              </a:rPr>
              <a:t>Baseline</a:t>
            </a:r>
          </a:p>
          <a:p>
            <a:pPr lvl="1"/>
            <a:r>
              <a:rPr lang="en-US" altLang="zh-CN" sz="2400" dirty="0" smtClean="0">
                <a:latin typeface="Arial" pitchFamily="34" charset="0"/>
                <a:cs typeface="Arial" pitchFamily="34" charset="0"/>
              </a:rPr>
              <a:t>SVM</a:t>
            </a:r>
          </a:p>
          <a:p>
            <a:pPr lvl="1"/>
            <a:r>
              <a:rPr lang="en-US" altLang="zh-CN" sz="2400" dirty="0" err="1" smtClean="0">
                <a:latin typeface="Arial" pitchFamily="34" charset="0"/>
                <a:cs typeface="Arial" pitchFamily="34" charset="0"/>
              </a:rPr>
              <a:t>wvRN</a:t>
            </a:r>
            <a:r>
              <a:rPr lang="en-US" altLang="zh-CN" sz="2400" dirty="0" smtClean="0">
                <a:latin typeface="Arial" pitchFamily="34" charset="0"/>
                <a:cs typeface="Arial" pitchFamily="34" charset="0"/>
              </a:rPr>
              <a:t> (</a:t>
            </a:r>
            <a:r>
              <a:rPr lang="en-US" altLang="zh-CN" sz="2400" dirty="0" err="1" smtClean="0">
                <a:latin typeface="Arial" pitchFamily="34" charset="0"/>
                <a:cs typeface="Arial" pitchFamily="34" charset="0"/>
              </a:rPr>
              <a:t>Macskassy</a:t>
            </a:r>
            <a:r>
              <a:rPr lang="en-US" altLang="zh-CN" sz="2400" dirty="0" smtClean="0">
                <a:latin typeface="Arial" pitchFamily="34" charset="0"/>
                <a:cs typeface="Arial" pitchFamily="34" charset="0"/>
              </a:rPr>
              <a:t>, 2003)</a:t>
            </a:r>
          </a:p>
          <a:p>
            <a:r>
              <a:rPr lang="en-US" altLang="zh-CN" sz="2800" dirty="0" smtClean="0">
                <a:latin typeface="Arial" pitchFamily="34" charset="0"/>
                <a:cs typeface="Arial" pitchFamily="34" charset="0"/>
              </a:rPr>
              <a:t>Evaluation Measure:</a:t>
            </a:r>
          </a:p>
          <a:p>
            <a:pPr lvl="1">
              <a:buNone/>
            </a:pPr>
            <a:r>
              <a:rPr lang="en-US" altLang="zh-CN" sz="2400" dirty="0" smtClean="0">
                <a:latin typeface="Arial" pitchFamily="34" charset="0"/>
                <a:cs typeface="Arial" pitchFamily="34" charset="0"/>
              </a:rPr>
              <a:t>Precision, Recall, F1-Measure</a:t>
            </a:r>
          </a:p>
        </p:txBody>
      </p:sp>
      <p:graphicFrame>
        <p:nvGraphicFramePr>
          <p:cNvPr id="8" name="表格 7"/>
          <p:cNvGraphicFramePr>
            <a:graphicFrameLocks noGrp="1"/>
          </p:cNvGraphicFramePr>
          <p:nvPr>
            <p:extLst>
              <p:ext uri="{D42A27DB-BD31-4B8C-83A1-F6EECF244321}">
                <p14:modId xmlns:p14="http://schemas.microsoft.com/office/powerpoint/2010/main" val="2395594858"/>
              </p:ext>
            </p:extLst>
          </p:nvPr>
        </p:nvGraphicFramePr>
        <p:xfrm>
          <a:off x="660400" y="1676401"/>
          <a:ext cx="8585200" cy="2316480"/>
        </p:xfrm>
        <a:graphic>
          <a:graphicData uri="http://schemas.openxmlformats.org/drawingml/2006/table">
            <a:tbl>
              <a:tblPr firstRow="1" bandRow="1">
                <a:tableStyleId>{2D5ABB26-0587-4C30-8999-92F81FD0307C}</a:tableStyleId>
              </a:tblPr>
              <a:tblGrid>
                <a:gridCol w="1816100"/>
                <a:gridCol w="1981200"/>
                <a:gridCol w="1353820"/>
                <a:gridCol w="1717040"/>
                <a:gridCol w="1717040"/>
              </a:tblGrid>
              <a:tr h="457199">
                <a:tc>
                  <a:txBody>
                    <a:bodyPr/>
                    <a:lstStyle/>
                    <a:p>
                      <a:pPr algn="ctr"/>
                      <a:endParaRPr lang="zh-CN" altLang="en-US" sz="1800" b="1"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Action</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Nodes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#Edges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t>Action</a:t>
                      </a:r>
                      <a:r>
                        <a:rPr lang="en-US" altLang="zh-CN" sz="1800" b="1" baseline="0" dirty="0" smtClean="0"/>
                        <a:t> Stats</a:t>
                      </a:r>
                      <a:endParaRPr lang="zh-CN" altLang="en-US" sz="1800" b="1" dirty="0">
                        <a:solidFill>
                          <a:schemeClr val="tx1"/>
                        </a:solidFill>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09600">
                <a:tc>
                  <a:txBody>
                    <a:bodyPr/>
                    <a:lstStyle/>
                    <a:p>
                      <a:pPr algn="ctr"/>
                      <a:r>
                        <a:rPr lang="en-US" altLang="zh-CN" sz="2400" dirty="0" smtClean="0"/>
                        <a:t>Twitter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Post tweets on</a:t>
                      </a:r>
                      <a:r>
                        <a:rPr lang="en-US" altLang="zh-CN" sz="1600" baseline="0" dirty="0" smtClean="0"/>
                        <a:t> “</a:t>
                      </a:r>
                      <a:r>
                        <a:rPr lang="en-US" altLang="zh-CN" sz="1600" dirty="0" smtClean="0"/>
                        <a:t>Haiti Earthquake”</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7,521 </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304,275</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730,568</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1">
                <a:tc>
                  <a:txBody>
                    <a:bodyPr/>
                    <a:lstStyle/>
                    <a:p>
                      <a:pPr algn="ctr"/>
                      <a:r>
                        <a:rPr lang="en-US" altLang="zh-CN" sz="2400" dirty="0" err="1" smtClean="0"/>
                        <a:t>Flickr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Add photos into favorite</a:t>
                      </a:r>
                      <a:r>
                        <a:rPr lang="en-US" altLang="zh-CN" sz="1600" baseline="0" dirty="0" smtClean="0"/>
                        <a:t> list</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8,721</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485,253</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485,253</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a:r>
                        <a:rPr lang="en-US" altLang="zh-CN" sz="2400" dirty="0" err="1" smtClean="0"/>
                        <a:t>Arnetminer</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smtClean="0"/>
                        <a:t>Issue</a:t>
                      </a:r>
                      <a:r>
                        <a:rPr lang="en-US" altLang="zh-CN" sz="1600" baseline="0" dirty="0" smtClean="0"/>
                        <a:t> publications on KDD</a:t>
                      </a:r>
                      <a:endParaRPr lang="zh-CN" altLang="en-US" sz="16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2,062</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34,986</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t>2,960</a:t>
                      </a:r>
                      <a:endParaRPr lang="zh-CN" altLang="en-US" sz="2400" dirty="0">
                        <a:latin typeface="Arial" pitchFamily="34" charset="0"/>
                        <a:cs typeface="Arial" pitchFamily="34" charset="0"/>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标题 1"/>
          <p:cNvSpPr>
            <a:spLocks noGrp="1"/>
          </p:cNvSpPr>
          <p:nvPr>
            <p:ph type="title"/>
          </p:nvPr>
        </p:nvSpPr>
        <p:spPr>
          <a:xfrm>
            <a:off x="495300" y="0"/>
            <a:ext cx="8915400" cy="1143000"/>
          </a:xfrm>
        </p:spPr>
        <p:txBody>
          <a:bodyPr/>
          <a:lstStyle/>
          <a:p>
            <a:r>
              <a:rPr lang="en-US" altLang="zh-CN" dirty="0" smtClean="0"/>
              <a:t>Experiment</a:t>
            </a:r>
            <a:endParaRPr lang="zh-CN" altLang="en-US" dirty="0"/>
          </a:p>
        </p:txBody>
      </p:sp>
    </p:spTree>
    <p:extLst>
      <p:ext uri="{BB962C8B-B14F-4D97-AF65-F5344CB8AC3E}">
        <p14:creationId xmlns:p14="http://schemas.microsoft.com/office/powerpoint/2010/main" val="329527235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zh-CN" altLang="en-US" dirty="0"/>
          </a:p>
        </p:txBody>
      </p:sp>
      <p:sp>
        <p:nvSpPr>
          <p:cNvPr id="3" name="Content Placeholder 2"/>
          <p:cNvSpPr>
            <a:spLocks noGrp="1"/>
          </p:cNvSpPr>
          <p:nvPr>
            <p:ph idx="1"/>
          </p:nvPr>
        </p:nvSpPr>
        <p:spPr/>
        <p:txBody>
          <a:bodyPr/>
          <a:lstStyle/>
          <a:p>
            <a:endParaRPr lang="zh-CN" altLang="en-US" dirty="0"/>
          </a:p>
        </p:txBody>
      </p:sp>
      <p:pic>
        <p:nvPicPr>
          <p:cNvPr id="315394" name="Picture 2"/>
          <p:cNvPicPr>
            <a:picLocks noChangeAspect="1" noChangeArrowheads="1"/>
          </p:cNvPicPr>
          <p:nvPr/>
        </p:nvPicPr>
        <p:blipFill>
          <a:blip r:embed="rId2" cstate="print"/>
          <a:srcRect/>
          <a:stretch>
            <a:fillRect/>
          </a:stretch>
        </p:blipFill>
        <p:spPr bwMode="auto">
          <a:xfrm>
            <a:off x="2" y="980752"/>
            <a:ext cx="5135992" cy="3456383"/>
          </a:xfrm>
          <a:prstGeom prst="rect">
            <a:avLst/>
          </a:prstGeom>
          <a:noFill/>
          <a:ln w="9525">
            <a:noFill/>
            <a:miter lim="800000"/>
            <a:headEnd/>
            <a:tailEnd/>
          </a:ln>
        </p:spPr>
      </p:pic>
      <p:pic>
        <p:nvPicPr>
          <p:cNvPr id="434178" name="Picture 2"/>
          <p:cNvPicPr>
            <a:picLocks noChangeAspect="1" noChangeArrowheads="1"/>
          </p:cNvPicPr>
          <p:nvPr/>
        </p:nvPicPr>
        <p:blipFill>
          <a:blip r:embed="rId3" cstate="print"/>
          <a:srcRect/>
          <a:stretch>
            <a:fillRect/>
          </a:stretch>
        </p:blipFill>
        <p:spPr bwMode="auto">
          <a:xfrm>
            <a:off x="5313053" y="1268783"/>
            <a:ext cx="4371975" cy="2181225"/>
          </a:xfrm>
          <a:prstGeom prst="rect">
            <a:avLst/>
          </a:prstGeom>
          <a:noFill/>
          <a:ln w="9525">
            <a:noFill/>
            <a:miter lim="800000"/>
            <a:headEnd/>
            <a:tailEnd/>
          </a:ln>
        </p:spPr>
      </p:pic>
      <p:sp>
        <p:nvSpPr>
          <p:cNvPr id="7" name="矩形 12"/>
          <p:cNvSpPr/>
          <p:nvPr/>
        </p:nvSpPr>
        <p:spPr>
          <a:xfrm>
            <a:off x="3931840" y="4086601"/>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sp>
        <p:nvSpPr>
          <p:cNvPr id="8" name="矩形 12"/>
          <p:cNvSpPr/>
          <p:nvPr/>
        </p:nvSpPr>
        <p:spPr>
          <a:xfrm>
            <a:off x="3930817" y="3219236"/>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sp>
        <p:nvSpPr>
          <p:cNvPr id="9" name="矩形 12"/>
          <p:cNvSpPr/>
          <p:nvPr/>
        </p:nvSpPr>
        <p:spPr>
          <a:xfrm>
            <a:off x="3942031" y="2343407"/>
            <a:ext cx="1103723" cy="256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pic>
        <p:nvPicPr>
          <p:cNvPr id="315395" name="Picture 3"/>
          <p:cNvPicPr>
            <a:picLocks noChangeAspect="1" noChangeArrowheads="1"/>
          </p:cNvPicPr>
          <p:nvPr/>
        </p:nvPicPr>
        <p:blipFill>
          <a:blip r:embed="rId4" cstate="print"/>
          <a:srcRect/>
          <a:stretch>
            <a:fillRect/>
          </a:stretch>
        </p:blipFill>
        <p:spPr bwMode="auto">
          <a:xfrm>
            <a:off x="2063751" y="3124222"/>
            <a:ext cx="5221359" cy="3614787"/>
          </a:xfrm>
          <a:prstGeom prst="rect">
            <a:avLst/>
          </a:prstGeom>
          <a:noFill/>
          <a:ln w="9525">
            <a:noFill/>
            <a:miter lim="800000"/>
            <a:headEnd/>
            <a:tailEnd/>
          </a:ln>
        </p:spPr>
      </p:pic>
    </p:spTree>
    <p:extLst>
      <p:ext uri="{BB962C8B-B14F-4D97-AF65-F5344CB8AC3E}">
        <p14:creationId xmlns:p14="http://schemas.microsoft.com/office/powerpoint/2010/main" val="34038061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5395"/>
                                        </p:tgtEl>
                                        <p:attrNameLst>
                                          <p:attrName>style.visibility</p:attrName>
                                        </p:attrNameLst>
                                      </p:cBhvr>
                                      <p:to>
                                        <p:strVal val="visible"/>
                                      </p:to>
                                    </p:set>
                                    <p:anim calcmode="lin" valueType="num">
                                      <p:cBhvr additive="base">
                                        <p:cTn id="7" dur="500" fill="hold"/>
                                        <p:tgtEl>
                                          <p:spTgt spid="315395"/>
                                        </p:tgtEl>
                                        <p:attrNameLst>
                                          <p:attrName>ppt_x</p:attrName>
                                        </p:attrNameLst>
                                      </p:cBhvr>
                                      <p:tavLst>
                                        <p:tav tm="0">
                                          <p:val>
                                            <p:strVal val="#ppt_x"/>
                                          </p:val>
                                        </p:tav>
                                        <p:tav tm="100000">
                                          <p:val>
                                            <p:strVal val="#ppt_x"/>
                                          </p:val>
                                        </p:tav>
                                      </p:tavLst>
                                    </p:anim>
                                    <p:anim calcmode="lin" valueType="num">
                                      <p:cBhvr additive="base">
                                        <p:cTn id="8" dur="500" fill="hold"/>
                                        <p:tgtEl>
                                          <p:spTgt spid="315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rgbClr val="000000"/>
                </a:solidFill>
              </a:rPr>
              <a:t>- Social Tie</a:t>
            </a:r>
          </a:p>
          <a:p>
            <a:r>
              <a:rPr kumimoji="1" lang="en-US" altLang="zh-CN" sz="1800" dirty="0" smtClean="0">
                <a:solidFill>
                  <a:schemeClr val="tx1"/>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rgbClr val="FF0000"/>
                </a:solidFill>
              </a:rPr>
              <a:t>- Triad Formation</a:t>
            </a:r>
          </a:p>
          <a:p>
            <a:r>
              <a:rPr kumimoji="1" lang="en-US" altLang="zh-CN" sz="1800" dirty="0" smtClean="0">
                <a:solidFill>
                  <a:schemeClr val="tx1"/>
                </a:solidFill>
              </a:rPr>
              <a:t>- Kernel Community</a:t>
            </a:r>
          </a:p>
          <a:p>
            <a:r>
              <a:rPr kumimoji="1" lang="en-US" altLang="zh-CN" sz="1800" dirty="0" smtClean="0">
                <a:solidFill>
                  <a:schemeClr val="tx1"/>
                </a:solidFill>
              </a:rPr>
              <a:t>- Structural hole</a:t>
            </a:r>
          </a:p>
        </p:txBody>
      </p:sp>
    </p:spTree>
    <p:extLst>
      <p:ext uri="{BB962C8B-B14F-4D97-AF65-F5344CB8AC3E}">
        <p14:creationId xmlns:p14="http://schemas.microsoft.com/office/powerpoint/2010/main" val="2466654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742950" y="1828825"/>
            <a:ext cx="8420100" cy="1470025"/>
          </a:xfrm>
        </p:spPr>
        <p:txBody>
          <a:bodyPr/>
          <a:lstStyle/>
          <a:p>
            <a:r>
              <a:rPr lang="en-US" altLang="zh-CN" sz="3600" dirty="0" smtClean="0"/>
              <a:t>Triadic Closure</a:t>
            </a:r>
            <a:endParaRPr lang="zh-CN" altLang="en-US" sz="3600" dirty="0" smtClean="0"/>
          </a:p>
        </p:txBody>
      </p:sp>
      <p:sp>
        <p:nvSpPr>
          <p:cNvPr id="21" name="矩形 20"/>
          <p:cNvSpPr/>
          <p:nvPr/>
        </p:nvSpPr>
        <p:spPr>
          <a:xfrm>
            <a:off x="1073150" y="3048000"/>
            <a:ext cx="7594600" cy="266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7" descr="iphone2-ryan.jpg"/>
          <p:cNvPicPr>
            <a:picLocks noChangeAspect="1"/>
          </p:cNvPicPr>
          <p:nvPr/>
        </p:nvPicPr>
        <p:blipFill>
          <a:blip r:embed="rId2" cstate="print"/>
          <a:srcRect/>
          <a:stretch>
            <a:fillRect/>
          </a:stretch>
        </p:blipFill>
        <p:spPr bwMode="auto">
          <a:xfrm>
            <a:off x="2393963" y="3276604"/>
            <a:ext cx="639205"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3" cstate="print"/>
          <a:srcRect/>
          <a:stretch>
            <a:fillRect/>
          </a:stretch>
        </p:blipFill>
        <p:spPr bwMode="auto">
          <a:xfrm>
            <a:off x="1155700" y="4572000"/>
            <a:ext cx="1073150" cy="914400"/>
          </a:xfrm>
          <a:prstGeom prst="rect">
            <a:avLst/>
          </a:prstGeom>
          <a:noFill/>
        </p:spPr>
      </p:pic>
      <p:sp>
        <p:nvSpPr>
          <p:cNvPr id="29" name="圆角矩形 28"/>
          <p:cNvSpPr/>
          <p:nvPr/>
        </p:nvSpPr>
        <p:spPr>
          <a:xfrm>
            <a:off x="1073150" y="5410200"/>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Lady Gaga</a:t>
            </a:r>
            <a:endParaRPr lang="zh-CN" altLang="en-US" sz="1400" dirty="0">
              <a:solidFill>
                <a:schemeClr val="tx1"/>
              </a:solidFill>
            </a:endParaRPr>
          </a:p>
        </p:txBody>
      </p:sp>
      <p:sp>
        <p:nvSpPr>
          <p:cNvPr id="30" name="圆角矩形 29"/>
          <p:cNvSpPr/>
          <p:nvPr/>
        </p:nvSpPr>
        <p:spPr>
          <a:xfrm>
            <a:off x="2228852" y="3962400"/>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You</a:t>
            </a:r>
            <a:endParaRPr lang="zh-CN" altLang="en-US" sz="1400" dirty="0">
              <a:solidFill>
                <a:schemeClr val="tx1"/>
              </a:solidFill>
            </a:endParaRPr>
          </a:p>
        </p:txBody>
      </p:sp>
      <p:pic>
        <p:nvPicPr>
          <p:cNvPr id="32" name="图片 7" descr="iphone2-ryan.jpg"/>
          <p:cNvPicPr>
            <a:picLocks noChangeAspect="1"/>
          </p:cNvPicPr>
          <p:nvPr/>
        </p:nvPicPr>
        <p:blipFill>
          <a:blip r:embed="rId2" cstate="print"/>
          <a:srcRect/>
          <a:stretch>
            <a:fillRect/>
          </a:stretch>
        </p:blipFill>
        <p:spPr bwMode="auto">
          <a:xfrm>
            <a:off x="6521463" y="3159711"/>
            <a:ext cx="639205" cy="726497"/>
          </a:xfrm>
          <a:prstGeom prst="rect">
            <a:avLst/>
          </a:prstGeom>
          <a:noFill/>
          <a:ln w="9525">
            <a:noFill/>
            <a:miter lim="800000"/>
            <a:headEnd/>
            <a:tailEnd/>
          </a:ln>
        </p:spPr>
      </p:pic>
      <p:pic>
        <p:nvPicPr>
          <p:cNvPr id="33" name="Picture 2" descr="C:\Users\ThinkPad\Desktop\srawpdk72vrzndqdtpmk_reasonably_small.png"/>
          <p:cNvPicPr>
            <a:picLocks noChangeAspect="1" noChangeArrowheads="1"/>
          </p:cNvPicPr>
          <p:nvPr/>
        </p:nvPicPr>
        <p:blipFill>
          <a:blip r:embed="rId3" cstate="print"/>
          <a:srcRect/>
          <a:stretch>
            <a:fillRect/>
          </a:stretch>
        </p:blipFill>
        <p:spPr bwMode="auto">
          <a:xfrm>
            <a:off x="5283200" y="4419600"/>
            <a:ext cx="1073150" cy="990600"/>
          </a:xfrm>
          <a:prstGeom prst="rect">
            <a:avLst/>
          </a:prstGeom>
          <a:noFill/>
        </p:spPr>
      </p:pic>
      <p:sp>
        <p:nvSpPr>
          <p:cNvPr id="34" name="圆角矩形 33"/>
          <p:cNvSpPr/>
          <p:nvPr/>
        </p:nvSpPr>
        <p:spPr>
          <a:xfrm>
            <a:off x="5200650" y="5354960"/>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Lady Gaga</a:t>
            </a:r>
            <a:endParaRPr lang="zh-CN" altLang="en-US" sz="1400" dirty="0">
              <a:solidFill>
                <a:schemeClr val="tx1"/>
              </a:solidFill>
            </a:endParaRPr>
          </a:p>
        </p:txBody>
      </p:sp>
      <p:sp>
        <p:nvSpPr>
          <p:cNvPr id="35" name="圆角矩形 34"/>
          <p:cNvSpPr/>
          <p:nvPr/>
        </p:nvSpPr>
        <p:spPr>
          <a:xfrm>
            <a:off x="6307201" y="3855633"/>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You</a:t>
            </a:r>
            <a:endParaRPr lang="zh-CN" altLang="en-US" sz="1400" dirty="0">
              <a:solidFill>
                <a:schemeClr val="tx1"/>
              </a:solidFill>
            </a:endParaRPr>
          </a:p>
        </p:txBody>
      </p:sp>
      <p:cxnSp>
        <p:nvCxnSpPr>
          <p:cNvPr id="36" name="直接连接符 35"/>
          <p:cNvCxnSpPr/>
          <p:nvPr/>
        </p:nvCxnSpPr>
        <p:spPr>
          <a:xfrm flipH="1">
            <a:off x="6356350" y="5029200"/>
            <a:ext cx="990600" cy="0"/>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37" name="圆角矩形 36"/>
          <p:cNvSpPr/>
          <p:nvPr/>
        </p:nvSpPr>
        <p:spPr>
          <a:xfrm>
            <a:off x="6594917" y="4597152"/>
            <a:ext cx="546061"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pic>
        <p:nvPicPr>
          <p:cNvPr id="19" name="Picture 45" descr="dou"/>
          <p:cNvPicPr>
            <a:picLocks noChangeAspect="1" noChangeArrowheads="1"/>
          </p:cNvPicPr>
          <p:nvPr/>
        </p:nvPicPr>
        <p:blipFill>
          <a:blip r:embed="rId4" cstate="print"/>
          <a:srcRect/>
          <a:stretch>
            <a:fillRect/>
          </a:stretch>
        </p:blipFill>
        <p:spPr bwMode="auto">
          <a:xfrm>
            <a:off x="3467114" y="4724400"/>
            <a:ext cx="580429" cy="685800"/>
          </a:xfrm>
          <a:prstGeom prst="rect">
            <a:avLst/>
          </a:prstGeom>
          <a:noFill/>
          <a:ln w="9525">
            <a:noFill/>
            <a:miter lim="800000"/>
            <a:headEnd/>
            <a:tailEnd/>
          </a:ln>
        </p:spPr>
      </p:pic>
      <p:cxnSp>
        <p:nvCxnSpPr>
          <p:cNvPr id="20" name="直接连接符 7"/>
          <p:cNvCxnSpPr/>
          <p:nvPr/>
        </p:nvCxnSpPr>
        <p:spPr>
          <a:xfrm flipV="1">
            <a:off x="1816100" y="4038600"/>
            <a:ext cx="577850" cy="513558"/>
          </a:xfrm>
          <a:prstGeom prst="line">
            <a:avLst/>
          </a:prstGeom>
          <a:noFill/>
          <a:ln w="57150" cap="flat" cmpd="sng" algn="ctr">
            <a:solidFill>
              <a:srgbClr val="0000FF"/>
            </a:solidFill>
            <a:prstDash val="solid"/>
            <a:headEnd type="none" w="med" len="med"/>
            <a:tailEnd type="arrow" w="med" len="med"/>
          </a:ln>
          <a:effectLst/>
        </p:spPr>
      </p:cxnSp>
      <p:cxnSp>
        <p:nvCxnSpPr>
          <p:cNvPr id="23" name="直接连接符 7"/>
          <p:cNvCxnSpPr/>
          <p:nvPr/>
        </p:nvCxnSpPr>
        <p:spPr>
          <a:xfrm>
            <a:off x="3136900" y="3962400"/>
            <a:ext cx="495300" cy="609600"/>
          </a:xfrm>
          <a:prstGeom prst="line">
            <a:avLst/>
          </a:prstGeom>
          <a:noFill/>
          <a:ln w="57150" cap="flat" cmpd="sng" algn="ctr">
            <a:solidFill>
              <a:schemeClr val="tx1"/>
            </a:solidFill>
            <a:prstDash val="solid"/>
            <a:headEnd type="none" w="med" len="med"/>
            <a:tailEnd type="arrow" w="med" len="med"/>
          </a:ln>
          <a:effectLst/>
        </p:spPr>
      </p:cxnSp>
      <p:pic>
        <p:nvPicPr>
          <p:cNvPr id="39" name="Picture 45" descr="dou"/>
          <p:cNvPicPr>
            <a:picLocks noChangeAspect="1" noChangeArrowheads="1"/>
          </p:cNvPicPr>
          <p:nvPr/>
        </p:nvPicPr>
        <p:blipFill>
          <a:blip r:embed="rId4" cstate="print"/>
          <a:srcRect/>
          <a:stretch>
            <a:fillRect/>
          </a:stretch>
        </p:blipFill>
        <p:spPr bwMode="auto">
          <a:xfrm>
            <a:off x="7429514" y="4648200"/>
            <a:ext cx="580429" cy="685800"/>
          </a:xfrm>
          <a:prstGeom prst="rect">
            <a:avLst/>
          </a:prstGeom>
          <a:noFill/>
          <a:ln w="9525">
            <a:noFill/>
            <a:miter lim="800000"/>
            <a:headEnd/>
            <a:tailEnd/>
          </a:ln>
        </p:spPr>
      </p:pic>
      <p:cxnSp>
        <p:nvCxnSpPr>
          <p:cNvPr id="40" name="直接连接符 7"/>
          <p:cNvCxnSpPr/>
          <p:nvPr/>
        </p:nvCxnSpPr>
        <p:spPr>
          <a:xfrm flipV="1">
            <a:off x="5861050" y="3962400"/>
            <a:ext cx="577850" cy="513558"/>
          </a:xfrm>
          <a:prstGeom prst="line">
            <a:avLst/>
          </a:prstGeom>
          <a:noFill/>
          <a:ln w="57150" cap="flat" cmpd="sng" algn="ctr">
            <a:solidFill>
              <a:schemeClr val="tx1"/>
            </a:solidFill>
            <a:prstDash val="solid"/>
            <a:headEnd type="arrow" w="med" len="med"/>
            <a:tailEnd type="none" w="med" len="med"/>
          </a:ln>
          <a:effectLst/>
        </p:spPr>
      </p:cxnSp>
      <p:cxnSp>
        <p:nvCxnSpPr>
          <p:cNvPr id="41" name="直接连接符 7"/>
          <p:cNvCxnSpPr/>
          <p:nvPr/>
        </p:nvCxnSpPr>
        <p:spPr>
          <a:xfrm>
            <a:off x="7181850" y="4038600"/>
            <a:ext cx="495300" cy="609600"/>
          </a:xfrm>
          <a:prstGeom prst="line">
            <a:avLst/>
          </a:prstGeom>
          <a:noFill/>
          <a:ln w="57150" cap="flat" cmpd="sng" algn="ctr">
            <a:solidFill>
              <a:schemeClr val="tx1"/>
            </a:solidFill>
            <a:prstDash val="solid"/>
            <a:headEnd type="none" w="med" len="med"/>
            <a:tailEnd type="arrow" w="med" len="med"/>
          </a:ln>
          <a:effectLst/>
        </p:spPr>
      </p:cxnSp>
      <p:sp>
        <p:nvSpPr>
          <p:cNvPr id="46" name="Text Box 49"/>
          <p:cNvSpPr txBox="1">
            <a:spLocks noChangeArrowheads="1"/>
          </p:cNvSpPr>
          <p:nvPr/>
        </p:nvSpPr>
        <p:spPr bwMode="auto">
          <a:xfrm>
            <a:off x="3467100" y="5410225"/>
            <a:ext cx="74889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sp>
        <p:nvSpPr>
          <p:cNvPr id="47" name="Text Box 49"/>
          <p:cNvSpPr txBox="1">
            <a:spLocks noChangeArrowheads="1"/>
          </p:cNvSpPr>
          <p:nvPr/>
        </p:nvSpPr>
        <p:spPr bwMode="auto">
          <a:xfrm>
            <a:off x="7346950" y="5334025"/>
            <a:ext cx="74889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cxnSp>
        <p:nvCxnSpPr>
          <p:cNvPr id="48" name="直接连接符 7"/>
          <p:cNvCxnSpPr/>
          <p:nvPr/>
        </p:nvCxnSpPr>
        <p:spPr>
          <a:xfrm flipH="1">
            <a:off x="1651000" y="3886200"/>
            <a:ext cx="660400" cy="609600"/>
          </a:xfrm>
          <a:prstGeom prst="line">
            <a:avLst/>
          </a:prstGeom>
          <a:noFill/>
          <a:ln w="57150" cap="flat" cmpd="sng" algn="ctr">
            <a:solidFill>
              <a:srgbClr val="000000"/>
            </a:solidFill>
            <a:prstDash val="solid"/>
            <a:headEnd type="none" w="med" len="med"/>
            <a:tailEnd type="arrow" w="med" len="med"/>
          </a:ln>
          <a:effectLst/>
        </p:spPr>
      </p:cxnSp>
      <p:cxnSp>
        <p:nvCxnSpPr>
          <p:cNvPr id="49" name="直接连接符 7"/>
          <p:cNvCxnSpPr/>
          <p:nvPr/>
        </p:nvCxnSpPr>
        <p:spPr>
          <a:xfrm flipV="1">
            <a:off x="6026150" y="4038600"/>
            <a:ext cx="577850" cy="513558"/>
          </a:xfrm>
          <a:prstGeom prst="line">
            <a:avLst/>
          </a:prstGeom>
          <a:noFill/>
          <a:ln w="57150" cap="flat" cmpd="sng" algn="ctr">
            <a:solidFill>
              <a:srgbClr val="0000FF"/>
            </a:solidFill>
            <a:prstDash val="solid"/>
            <a:headEnd type="none" w="med" len="med"/>
            <a:tailEnd type="arrow" w="med" len="med"/>
          </a:ln>
          <a:effectLst/>
        </p:spPr>
      </p:cxnSp>
      <p:sp>
        <p:nvSpPr>
          <p:cNvPr id="17" name="右箭头 16"/>
          <p:cNvSpPr/>
          <p:nvPr/>
        </p:nvSpPr>
        <p:spPr>
          <a:xfrm>
            <a:off x="4292600" y="4648200"/>
            <a:ext cx="1084943"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dirty="0" err="1">
                <a:latin typeface="+mn-lt"/>
                <a:ea typeface="+mn-ea"/>
              </a:rPr>
              <a:t>Tiancheng</a:t>
            </a:r>
            <a:r>
              <a:rPr lang="en-US" altLang="zh-CN" sz="1600" kern="0" dirty="0">
                <a:latin typeface="+mn-lt"/>
                <a:ea typeface="+mn-ea"/>
              </a:rPr>
              <a:t> Lou, Jie Tang, John </a:t>
            </a:r>
            <a:r>
              <a:rPr lang="en-US" altLang="zh-CN" sz="1600" kern="0" dirty="0" err="1">
                <a:latin typeface="+mn-lt"/>
                <a:ea typeface="+mn-ea"/>
              </a:rPr>
              <a:t>Hopcroft</a:t>
            </a:r>
            <a:r>
              <a:rPr lang="en-US" altLang="zh-CN" sz="1600" kern="0" dirty="0">
                <a:latin typeface="+mn-lt"/>
                <a:ea typeface="+mn-ea"/>
              </a:rPr>
              <a:t>, </a:t>
            </a:r>
            <a:r>
              <a:rPr lang="en-US" altLang="zh-CN" sz="1600" kern="0" dirty="0" err="1">
                <a:latin typeface="+mn-lt"/>
                <a:ea typeface="+mn-ea"/>
              </a:rPr>
              <a:t>Zhanpeng</a:t>
            </a:r>
            <a:r>
              <a:rPr lang="en-US" altLang="zh-CN" sz="1600" kern="0" dirty="0">
                <a:latin typeface="+mn-lt"/>
                <a:ea typeface="+mn-ea"/>
              </a:rPr>
              <a:t> Fang, </a:t>
            </a:r>
            <a:r>
              <a:rPr lang="en-US" altLang="zh-CN" sz="1600" kern="0" dirty="0" err="1">
                <a:latin typeface="+mn-lt"/>
                <a:ea typeface="+mn-ea"/>
              </a:rPr>
              <a:t>Xiaowen</a:t>
            </a:r>
            <a:r>
              <a:rPr lang="en-US" altLang="zh-CN" sz="1600" kern="0" dirty="0">
                <a:latin typeface="+mn-lt"/>
                <a:ea typeface="+mn-ea"/>
              </a:rPr>
              <a:t> Ding. Learning to Predict Reciprocity and Triadic Closure in Social Networks. ACM </a:t>
            </a:r>
            <a:r>
              <a:rPr lang="en-US" altLang="zh-CN" sz="1600" kern="0" dirty="0" smtClean="0">
                <a:latin typeface="+mn-lt"/>
                <a:ea typeface="+mn-ea"/>
              </a:rPr>
              <a:t>TKDD, V(7) </a:t>
            </a:r>
            <a:r>
              <a:rPr lang="en-US" altLang="zh-CN" sz="1600" kern="0" dirty="0">
                <a:latin typeface="+mn-lt"/>
                <a:ea typeface="+mn-ea"/>
              </a:rPr>
              <a:t>2, July 2013, Article No. 5. </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56652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559050" y="4275488"/>
            <a:ext cx="4540250" cy="2554319"/>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12766" y="1066801"/>
            <a:ext cx="9201473" cy="2726108"/>
          </a:xfrm>
          <a:prstGeom prst="rect">
            <a:avLst/>
          </a:prstGeom>
          <a:noFill/>
          <a:ln w="9525">
            <a:noFill/>
            <a:miter lim="800000"/>
            <a:headEnd/>
            <a:tailEnd/>
          </a:ln>
        </p:spPr>
      </p:pic>
      <p:sp>
        <p:nvSpPr>
          <p:cNvPr id="10" name="矩形 9"/>
          <p:cNvSpPr/>
          <p:nvPr/>
        </p:nvSpPr>
        <p:spPr>
          <a:xfrm>
            <a:off x="3136900" y="3810000"/>
            <a:ext cx="374441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0000CC"/>
                </a:solidFill>
              </a:rPr>
              <a:t>Temporal correlation</a:t>
            </a:r>
            <a:endParaRPr lang="zh-CN" altLang="en-US" b="1" dirty="0">
              <a:solidFill>
                <a:srgbClr val="0000CC"/>
              </a:solidFill>
            </a:endParaRPr>
          </a:p>
        </p:txBody>
      </p:sp>
      <p:sp>
        <p:nvSpPr>
          <p:cNvPr id="7" name="标题 1"/>
          <p:cNvSpPr>
            <a:spLocks noGrp="1"/>
          </p:cNvSpPr>
          <p:nvPr>
            <p:ph type="title"/>
          </p:nvPr>
        </p:nvSpPr>
        <p:spPr>
          <a:xfrm>
            <a:off x="271464" y="188913"/>
            <a:ext cx="9363075" cy="792162"/>
          </a:xfrm>
        </p:spPr>
        <p:txBody>
          <a:bodyPr/>
          <a:lstStyle/>
          <a:p>
            <a:r>
              <a:rPr lang="zh-CN" altLang="en-US" sz="4400" b="1" dirty="0" smtClean="0">
                <a:latin typeface="+mn-lt"/>
                <a:ea typeface="黑体" pitchFamily="49" charset="-122"/>
              </a:rPr>
              <a:t>分析结果</a:t>
            </a:r>
            <a:endParaRPr lang="zh-CN" altLang="en-US" sz="4400" b="1" dirty="0">
              <a:latin typeface="+mn-lt"/>
              <a:ea typeface="黑体" pitchFamily="49" charset="-122"/>
            </a:endParaRPr>
          </a:p>
        </p:txBody>
      </p:sp>
    </p:spTree>
    <p:extLst>
      <p:ext uri="{BB962C8B-B14F-4D97-AF65-F5344CB8AC3E}">
        <p14:creationId xmlns:p14="http://schemas.microsoft.com/office/powerpoint/2010/main" val="6157433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Triadic Closure</a:t>
            </a:r>
            <a:endParaRPr kumimoji="1" lang="zh-CN" altLang="en-US" dirty="0"/>
          </a:p>
        </p:txBody>
      </p:sp>
      <p:grpSp>
        <p:nvGrpSpPr>
          <p:cNvPr id="4" name="Group 40"/>
          <p:cNvGrpSpPr>
            <a:grpSpLocks/>
          </p:cNvGrpSpPr>
          <p:nvPr/>
        </p:nvGrpSpPr>
        <p:grpSpPr bwMode="auto">
          <a:xfrm>
            <a:off x="2889261" y="2209825"/>
            <a:ext cx="3284808" cy="1908175"/>
            <a:chOff x="1814" y="1776"/>
            <a:chExt cx="1910" cy="1202"/>
          </a:xfrm>
        </p:grpSpPr>
        <p:sp>
          <p:nvSpPr>
            <p:cNvPr id="5" name="Text Box 41"/>
            <p:cNvSpPr txBox="1">
              <a:spLocks noChangeArrowheads="1"/>
            </p:cNvSpPr>
            <p:nvPr/>
          </p:nvSpPr>
          <p:spPr bwMode="auto">
            <a:xfrm>
              <a:off x="1814" y="2112"/>
              <a:ext cx="345" cy="194"/>
            </a:xfrm>
            <a:prstGeom prst="rect">
              <a:avLst/>
            </a:prstGeom>
            <a:noFill/>
            <a:ln w="9525">
              <a:noFill/>
              <a:miter lim="800000"/>
              <a:headEnd/>
              <a:tailEnd/>
            </a:ln>
          </p:spPr>
          <p:txBody>
            <a:bodyPr wrap="none">
              <a:spAutoFit/>
            </a:bodyPr>
            <a:lstStyle/>
            <a:p>
              <a:r>
                <a:rPr lang="en-US" altLang="zh-CN" sz="1400" b="1" dirty="0" smtClean="0">
                  <a:solidFill>
                    <a:srgbClr val="0000FF"/>
                  </a:solidFill>
                </a:rPr>
                <a:t>0.5%</a:t>
              </a:r>
              <a:endParaRPr lang="en-US" altLang="zh-CN" sz="1400" b="1" dirty="0">
                <a:solidFill>
                  <a:srgbClr val="0000FF"/>
                </a:solidFill>
              </a:endParaRPr>
            </a:p>
          </p:txBody>
        </p:sp>
        <p:sp>
          <p:nvSpPr>
            <p:cNvPr id="6" name="Text Box 42"/>
            <p:cNvSpPr txBox="1">
              <a:spLocks noChangeArrowheads="1"/>
            </p:cNvSpPr>
            <p:nvPr/>
          </p:nvSpPr>
          <p:spPr bwMode="auto">
            <a:xfrm>
              <a:off x="3216" y="1776"/>
              <a:ext cx="316" cy="194"/>
            </a:xfrm>
            <a:prstGeom prst="rect">
              <a:avLst/>
            </a:prstGeom>
            <a:noFill/>
            <a:ln w="9525">
              <a:noFill/>
              <a:miter lim="800000"/>
              <a:headEnd/>
              <a:tailEnd/>
            </a:ln>
          </p:spPr>
          <p:txBody>
            <a:bodyPr wrap="none">
              <a:spAutoFit/>
            </a:bodyPr>
            <a:lstStyle/>
            <a:p>
              <a:r>
                <a:rPr lang="en-US" altLang="zh-CN" sz="1400" b="1" dirty="0">
                  <a:solidFill>
                    <a:srgbClr val="0000FF"/>
                  </a:solidFill>
                </a:rPr>
                <a:t>9</a:t>
              </a:r>
              <a:r>
                <a:rPr lang="en-US" altLang="zh-CN" sz="1400" b="1" dirty="0" smtClean="0">
                  <a:solidFill>
                    <a:srgbClr val="0000FF"/>
                  </a:solidFill>
                </a:rPr>
                <a:t>0%</a:t>
              </a:r>
              <a:endParaRPr lang="en-US" altLang="zh-CN" sz="1400" b="1" dirty="0">
                <a:solidFill>
                  <a:srgbClr val="0000FF"/>
                </a:solidFill>
              </a:endParaRPr>
            </a:p>
          </p:txBody>
        </p:sp>
        <p:sp>
          <p:nvSpPr>
            <p:cNvPr id="7" name="Text Box 43"/>
            <p:cNvSpPr txBox="1">
              <a:spLocks noChangeArrowheads="1"/>
            </p:cNvSpPr>
            <p:nvPr/>
          </p:nvSpPr>
          <p:spPr bwMode="auto">
            <a:xfrm>
              <a:off x="2112" y="2784"/>
              <a:ext cx="258" cy="194"/>
            </a:xfrm>
            <a:prstGeom prst="rect">
              <a:avLst/>
            </a:prstGeom>
            <a:noFill/>
            <a:ln w="9525">
              <a:noFill/>
              <a:miter lim="800000"/>
              <a:headEnd/>
              <a:tailEnd/>
            </a:ln>
          </p:spPr>
          <p:txBody>
            <a:bodyPr wrap="none">
              <a:spAutoFit/>
            </a:bodyPr>
            <a:lstStyle/>
            <a:p>
              <a:r>
                <a:rPr lang="en-US" altLang="zh-CN" sz="1400" b="1" dirty="0" smtClean="0">
                  <a:solidFill>
                    <a:srgbClr val="0000FF"/>
                  </a:solidFill>
                </a:rPr>
                <a:t>1%</a:t>
              </a:r>
              <a:endParaRPr lang="en-US" altLang="zh-CN" sz="1400" b="1" dirty="0">
                <a:solidFill>
                  <a:srgbClr val="0000FF"/>
                </a:solidFill>
              </a:endParaRPr>
            </a:p>
          </p:txBody>
        </p:sp>
        <p:sp>
          <p:nvSpPr>
            <p:cNvPr id="8" name="Text Box 44"/>
            <p:cNvSpPr txBox="1">
              <a:spLocks noChangeArrowheads="1"/>
            </p:cNvSpPr>
            <p:nvPr/>
          </p:nvSpPr>
          <p:spPr bwMode="auto">
            <a:xfrm>
              <a:off x="3408" y="2496"/>
              <a:ext cx="316" cy="194"/>
            </a:xfrm>
            <a:prstGeom prst="rect">
              <a:avLst/>
            </a:prstGeom>
            <a:noFill/>
            <a:ln w="9525">
              <a:noFill/>
              <a:miter lim="800000"/>
              <a:headEnd/>
              <a:tailEnd/>
            </a:ln>
          </p:spPr>
          <p:txBody>
            <a:bodyPr wrap="none">
              <a:spAutoFit/>
            </a:bodyPr>
            <a:lstStyle/>
            <a:p>
              <a:r>
                <a:rPr lang="en-US" altLang="zh-CN" sz="1400" b="1" dirty="0">
                  <a:solidFill>
                    <a:srgbClr val="0000FF"/>
                  </a:solidFill>
                </a:rPr>
                <a:t>60%</a:t>
              </a:r>
            </a:p>
          </p:txBody>
        </p:sp>
      </p:grpSp>
      <p:grpSp>
        <p:nvGrpSpPr>
          <p:cNvPr id="9" name="Group 22"/>
          <p:cNvGrpSpPr>
            <a:grpSpLocks/>
          </p:cNvGrpSpPr>
          <p:nvPr/>
        </p:nvGrpSpPr>
        <p:grpSpPr bwMode="auto">
          <a:xfrm>
            <a:off x="2146302" y="2819400"/>
            <a:ext cx="860593" cy="744882"/>
            <a:chOff x="288" y="2128"/>
            <a:chExt cx="1114" cy="892"/>
          </a:xfrm>
        </p:grpSpPr>
        <p:pic>
          <p:nvPicPr>
            <p:cNvPr id="10" name="Picture 6" descr="ladygaga"/>
            <p:cNvPicPr>
              <a:picLocks noChangeAspect="1" noChangeArrowheads="1"/>
            </p:cNvPicPr>
            <p:nvPr/>
          </p:nvPicPr>
          <p:blipFill>
            <a:blip r:embed="rId2" cstate="print"/>
            <a:srcRect/>
            <a:stretch>
              <a:fillRect/>
            </a:stretch>
          </p:blipFill>
          <p:spPr bwMode="auto">
            <a:xfrm>
              <a:off x="657" y="2128"/>
              <a:ext cx="486" cy="608"/>
            </a:xfrm>
            <a:prstGeom prst="rect">
              <a:avLst/>
            </a:prstGeom>
            <a:noFill/>
            <a:ln w="9525">
              <a:noFill/>
              <a:miter lim="800000"/>
              <a:headEnd/>
              <a:tailEnd/>
            </a:ln>
          </p:spPr>
        </p:pic>
        <p:sp>
          <p:nvSpPr>
            <p:cNvPr id="11" name="Text Box 11"/>
            <p:cNvSpPr txBox="1">
              <a:spLocks noChangeArrowheads="1"/>
            </p:cNvSpPr>
            <p:nvPr/>
          </p:nvSpPr>
          <p:spPr bwMode="auto">
            <a:xfrm>
              <a:off x="288" y="2688"/>
              <a:ext cx="1114" cy="332"/>
            </a:xfrm>
            <a:prstGeom prst="rect">
              <a:avLst/>
            </a:prstGeom>
            <a:noFill/>
            <a:ln w="9525">
              <a:noFill/>
              <a:miter lim="800000"/>
              <a:headEnd/>
              <a:tailEnd/>
            </a:ln>
          </p:spPr>
          <p:txBody>
            <a:bodyPr wrap="none">
              <a:spAutoFit/>
            </a:bodyPr>
            <a:lstStyle/>
            <a:p>
              <a:r>
                <a:rPr lang="en-US" altLang="zh-CN" sz="1200" dirty="0" err="1"/>
                <a:t>Ladygaga</a:t>
              </a:r>
              <a:endParaRPr lang="en-US" altLang="zh-CN" sz="1200" dirty="0"/>
            </a:p>
          </p:txBody>
        </p:sp>
      </p:grpSp>
      <p:grpSp>
        <p:nvGrpSpPr>
          <p:cNvPr id="12" name="Group 28"/>
          <p:cNvGrpSpPr>
            <a:grpSpLocks/>
          </p:cNvGrpSpPr>
          <p:nvPr/>
        </p:nvGrpSpPr>
        <p:grpSpPr bwMode="auto">
          <a:xfrm>
            <a:off x="2806700" y="2667008"/>
            <a:ext cx="3632200" cy="1752599"/>
            <a:chOff x="1392" y="2070"/>
            <a:chExt cx="2640" cy="1155"/>
          </a:xfrm>
        </p:grpSpPr>
        <p:cxnSp>
          <p:nvCxnSpPr>
            <p:cNvPr id="13" name="AutoShape 17"/>
            <p:cNvCxnSpPr>
              <a:cxnSpLocks noChangeShapeType="1"/>
            </p:cNvCxnSpPr>
            <p:nvPr/>
          </p:nvCxnSpPr>
          <p:spPr bwMode="auto">
            <a:xfrm rot="10800000">
              <a:off x="1392" y="2340"/>
              <a:ext cx="912" cy="228"/>
            </a:xfrm>
            <a:prstGeom prst="curvedConnector3">
              <a:avLst>
                <a:gd name="adj1" fmla="val 50000"/>
              </a:avLst>
            </a:prstGeom>
            <a:noFill/>
            <a:ln w="38100">
              <a:solidFill>
                <a:schemeClr val="tx1"/>
              </a:solidFill>
              <a:round/>
              <a:headEnd/>
              <a:tailEnd type="triangle" w="med" len="med"/>
            </a:ln>
          </p:spPr>
        </p:cxnSp>
        <p:cxnSp>
          <p:nvCxnSpPr>
            <p:cNvPr id="14" name="AutoShape 19"/>
            <p:cNvCxnSpPr>
              <a:cxnSpLocks noChangeShapeType="1"/>
            </p:cNvCxnSpPr>
            <p:nvPr/>
          </p:nvCxnSpPr>
          <p:spPr bwMode="auto">
            <a:xfrm rot="5400000">
              <a:off x="2089" y="2670"/>
              <a:ext cx="249" cy="861"/>
            </a:xfrm>
            <a:prstGeom prst="curvedConnector3">
              <a:avLst>
                <a:gd name="adj1" fmla="val 49801"/>
              </a:avLst>
            </a:prstGeom>
            <a:noFill/>
            <a:ln w="38100">
              <a:solidFill>
                <a:schemeClr val="tx1"/>
              </a:solidFill>
              <a:round/>
              <a:headEnd/>
              <a:tailEnd type="triangle" w="med" len="med"/>
            </a:ln>
          </p:spPr>
        </p:cxnSp>
        <p:cxnSp>
          <p:nvCxnSpPr>
            <p:cNvPr id="15" name="AutoShape 20"/>
            <p:cNvCxnSpPr>
              <a:cxnSpLocks noChangeShapeType="1"/>
            </p:cNvCxnSpPr>
            <p:nvPr/>
          </p:nvCxnSpPr>
          <p:spPr bwMode="auto">
            <a:xfrm>
              <a:off x="2984" y="2568"/>
              <a:ext cx="765" cy="657"/>
            </a:xfrm>
            <a:prstGeom prst="curvedConnector2">
              <a:avLst/>
            </a:prstGeom>
            <a:noFill/>
            <a:ln w="38100">
              <a:solidFill>
                <a:schemeClr val="tx1"/>
              </a:solidFill>
              <a:round/>
              <a:headEnd/>
              <a:tailEnd type="triangle" w="med" len="med"/>
            </a:ln>
          </p:spPr>
        </p:cxnSp>
        <p:cxnSp>
          <p:nvCxnSpPr>
            <p:cNvPr id="16" name="AutoShape 21"/>
            <p:cNvCxnSpPr>
              <a:cxnSpLocks noChangeShapeType="1"/>
            </p:cNvCxnSpPr>
            <p:nvPr/>
          </p:nvCxnSpPr>
          <p:spPr bwMode="auto">
            <a:xfrm rot="-5400000">
              <a:off x="3293" y="1421"/>
              <a:ext cx="90" cy="1388"/>
            </a:xfrm>
            <a:prstGeom prst="curvedConnector2">
              <a:avLst/>
            </a:prstGeom>
            <a:noFill/>
            <a:ln w="38100">
              <a:solidFill>
                <a:schemeClr val="tx1"/>
              </a:solidFill>
              <a:round/>
              <a:headEnd/>
              <a:tailEnd type="triangle" w="med" len="med"/>
            </a:ln>
          </p:spPr>
        </p:cxnSp>
      </p:grpSp>
      <p:grpSp>
        <p:nvGrpSpPr>
          <p:cNvPr id="17" name="Group 29"/>
          <p:cNvGrpSpPr>
            <a:grpSpLocks/>
          </p:cNvGrpSpPr>
          <p:nvPr/>
        </p:nvGrpSpPr>
        <p:grpSpPr bwMode="auto">
          <a:xfrm>
            <a:off x="2806700" y="2514604"/>
            <a:ext cx="3714750" cy="1828799"/>
            <a:chOff x="1392" y="2070"/>
            <a:chExt cx="2640" cy="1155"/>
          </a:xfrm>
        </p:grpSpPr>
        <p:cxnSp>
          <p:nvCxnSpPr>
            <p:cNvPr id="18" name="AutoShape 30"/>
            <p:cNvCxnSpPr>
              <a:cxnSpLocks noChangeShapeType="1"/>
            </p:cNvCxnSpPr>
            <p:nvPr/>
          </p:nvCxnSpPr>
          <p:spPr bwMode="auto">
            <a:xfrm rot="10800000">
              <a:off x="1392" y="2340"/>
              <a:ext cx="912" cy="228"/>
            </a:xfrm>
            <a:prstGeom prst="curvedConnector3">
              <a:avLst>
                <a:gd name="adj1" fmla="val 50000"/>
              </a:avLst>
            </a:prstGeom>
            <a:noFill/>
            <a:ln w="38100">
              <a:solidFill>
                <a:srgbClr val="0000FF"/>
              </a:solidFill>
              <a:round/>
              <a:headEnd type="triangle" w="med" len="med"/>
              <a:tailEnd/>
            </a:ln>
          </p:spPr>
        </p:cxnSp>
        <p:cxnSp>
          <p:nvCxnSpPr>
            <p:cNvPr id="19" name="AutoShape 31"/>
            <p:cNvCxnSpPr>
              <a:cxnSpLocks noChangeShapeType="1"/>
            </p:cNvCxnSpPr>
            <p:nvPr/>
          </p:nvCxnSpPr>
          <p:spPr bwMode="auto">
            <a:xfrm rot="5400000">
              <a:off x="2089" y="2670"/>
              <a:ext cx="249" cy="861"/>
            </a:xfrm>
            <a:prstGeom prst="curvedConnector3">
              <a:avLst>
                <a:gd name="adj1" fmla="val 49801"/>
              </a:avLst>
            </a:prstGeom>
            <a:noFill/>
            <a:ln w="38100">
              <a:solidFill>
                <a:srgbClr val="0000FF"/>
              </a:solidFill>
              <a:round/>
              <a:headEnd type="triangle" w="med" len="med"/>
              <a:tailEnd/>
            </a:ln>
          </p:spPr>
        </p:cxnSp>
        <p:cxnSp>
          <p:nvCxnSpPr>
            <p:cNvPr id="20" name="AutoShape 32"/>
            <p:cNvCxnSpPr>
              <a:cxnSpLocks noChangeShapeType="1"/>
            </p:cNvCxnSpPr>
            <p:nvPr/>
          </p:nvCxnSpPr>
          <p:spPr bwMode="auto">
            <a:xfrm>
              <a:off x="2984" y="2568"/>
              <a:ext cx="765" cy="657"/>
            </a:xfrm>
            <a:prstGeom prst="curvedConnector2">
              <a:avLst/>
            </a:prstGeom>
            <a:noFill/>
            <a:ln w="38100">
              <a:solidFill>
                <a:srgbClr val="0000FF"/>
              </a:solidFill>
              <a:round/>
              <a:headEnd type="triangle" w="med" len="med"/>
              <a:tailEnd/>
            </a:ln>
          </p:spPr>
        </p:cxnSp>
        <p:cxnSp>
          <p:nvCxnSpPr>
            <p:cNvPr id="21" name="AutoShape 33"/>
            <p:cNvCxnSpPr>
              <a:cxnSpLocks noChangeShapeType="1"/>
            </p:cNvCxnSpPr>
            <p:nvPr/>
          </p:nvCxnSpPr>
          <p:spPr bwMode="auto">
            <a:xfrm rot="-5400000">
              <a:off x="3293" y="1421"/>
              <a:ext cx="90" cy="1388"/>
            </a:xfrm>
            <a:prstGeom prst="curvedConnector2">
              <a:avLst/>
            </a:prstGeom>
            <a:noFill/>
            <a:ln w="38100">
              <a:solidFill>
                <a:srgbClr val="0000FF"/>
              </a:solidFill>
              <a:round/>
              <a:headEnd type="triangle" w="med" len="med"/>
              <a:tailEnd/>
            </a:ln>
          </p:spPr>
        </p:cxnSp>
      </p:grpSp>
      <p:pic>
        <p:nvPicPr>
          <p:cNvPr id="27" name="Picture 45" descr="dou"/>
          <p:cNvPicPr>
            <a:picLocks noChangeAspect="1" noChangeArrowheads="1"/>
          </p:cNvPicPr>
          <p:nvPr/>
        </p:nvPicPr>
        <p:blipFill>
          <a:blip r:embed="rId3" cstate="print"/>
          <a:srcRect/>
          <a:stretch>
            <a:fillRect/>
          </a:stretch>
        </p:blipFill>
        <p:spPr bwMode="auto">
          <a:xfrm>
            <a:off x="4292614" y="2819425"/>
            <a:ext cx="660399" cy="780287"/>
          </a:xfrm>
          <a:prstGeom prst="rect">
            <a:avLst/>
          </a:prstGeom>
          <a:noFill/>
          <a:ln w="9525">
            <a:noFill/>
            <a:miter lim="800000"/>
            <a:headEnd/>
            <a:tailEnd/>
          </a:ln>
        </p:spPr>
      </p:pic>
      <p:sp>
        <p:nvSpPr>
          <p:cNvPr id="28" name="Text Box 49"/>
          <p:cNvSpPr txBox="1">
            <a:spLocks noChangeArrowheads="1"/>
          </p:cNvSpPr>
          <p:nvPr/>
        </p:nvSpPr>
        <p:spPr bwMode="auto">
          <a:xfrm>
            <a:off x="4210050" y="3581406"/>
            <a:ext cx="706594" cy="276999"/>
          </a:xfrm>
          <a:prstGeom prst="rect">
            <a:avLst/>
          </a:prstGeom>
          <a:noFill/>
          <a:ln w="9525">
            <a:noFill/>
            <a:miter lim="800000"/>
            <a:headEnd/>
            <a:tailEnd/>
          </a:ln>
        </p:spPr>
        <p:txBody>
          <a:bodyPr wrap="none">
            <a:spAutoFit/>
          </a:bodyPr>
          <a:lstStyle/>
          <a:p>
            <a:r>
              <a:rPr lang="en-US" altLang="zh-CN" sz="1200" dirty="0" err="1"/>
              <a:t>Shiteng</a:t>
            </a:r>
            <a:endParaRPr lang="en-US" altLang="zh-CN" sz="1200" dirty="0"/>
          </a:p>
        </p:txBody>
      </p:sp>
      <p:pic>
        <p:nvPicPr>
          <p:cNvPr id="29" name="Picture 50" descr="obama"/>
          <p:cNvPicPr>
            <a:picLocks noChangeAspect="1" noChangeArrowheads="1"/>
          </p:cNvPicPr>
          <p:nvPr/>
        </p:nvPicPr>
        <p:blipFill>
          <a:blip r:embed="rId4" cstate="print"/>
          <a:srcRect/>
          <a:stretch>
            <a:fillRect/>
          </a:stretch>
        </p:blipFill>
        <p:spPr bwMode="auto">
          <a:xfrm>
            <a:off x="2885446" y="4419600"/>
            <a:ext cx="419933" cy="533400"/>
          </a:xfrm>
          <a:prstGeom prst="rect">
            <a:avLst/>
          </a:prstGeom>
          <a:noFill/>
          <a:ln w="9525">
            <a:noFill/>
            <a:miter lim="800000"/>
            <a:headEnd/>
            <a:tailEnd/>
          </a:ln>
        </p:spPr>
      </p:pic>
      <p:sp>
        <p:nvSpPr>
          <p:cNvPr id="30" name="Text Box 51"/>
          <p:cNvSpPr txBox="1">
            <a:spLocks noChangeArrowheads="1"/>
          </p:cNvSpPr>
          <p:nvPr/>
        </p:nvSpPr>
        <p:spPr bwMode="auto">
          <a:xfrm>
            <a:off x="2802905" y="4953025"/>
            <a:ext cx="689311" cy="276999"/>
          </a:xfrm>
          <a:prstGeom prst="rect">
            <a:avLst/>
          </a:prstGeom>
          <a:noFill/>
          <a:ln w="9525">
            <a:noFill/>
            <a:miter lim="800000"/>
            <a:headEnd/>
            <a:tailEnd/>
          </a:ln>
        </p:spPr>
        <p:txBody>
          <a:bodyPr wrap="none">
            <a:spAutoFit/>
          </a:bodyPr>
          <a:lstStyle/>
          <a:p>
            <a:r>
              <a:rPr lang="en-US" altLang="zh-CN" sz="1200" dirty="0"/>
              <a:t>Obama</a:t>
            </a:r>
          </a:p>
        </p:txBody>
      </p:sp>
      <p:pic>
        <p:nvPicPr>
          <p:cNvPr id="31" name="Picture 52" descr="huwei"/>
          <p:cNvPicPr>
            <a:picLocks noChangeAspect="1" noChangeArrowheads="1"/>
          </p:cNvPicPr>
          <p:nvPr/>
        </p:nvPicPr>
        <p:blipFill>
          <a:blip r:embed="rId5" cstate="print"/>
          <a:srcRect/>
          <a:stretch>
            <a:fillRect/>
          </a:stretch>
        </p:blipFill>
        <p:spPr bwMode="auto">
          <a:xfrm>
            <a:off x="5861051" y="4371201"/>
            <a:ext cx="412750" cy="499520"/>
          </a:xfrm>
          <a:prstGeom prst="rect">
            <a:avLst/>
          </a:prstGeom>
          <a:noFill/>
          <a:ln w="9525">
            <a:noFill/>
            <a:miter lim="800000"/>
            <a:headEnd/>
            <a:tailEnd/>
          </a:ln>
        </p:spPr>
      </p:pic>
      <p:sp>
        <p:nvSpPr>
          <p:cNvPr id="32" name="Text Box 56"/>
          <p:cNvSpPr txBox="1">
            <a:spLocks noChangeArrowheads="1"/>
          </p:cNvSpPr>
          <p:nvPr/>
        </p:nvSpPr>
        <p:spPr bwMode="auto">
          <a:xfrm>
            <a:off x="5613400" y="4800625"/>
            <a:ext cx="612292" cy="276999"/>
          </a:xfrm>
          <a:prstGeom prst="rect">
            <a:avLst/>
          </a:prstGeom>
          <a:noFill/>
          <a:ln w="9525">
            <a:noFill/>
            <a:miter lim="800000"/>
            <a:headEnd/>
            <a:tailEnd/>
          </a:ln>
        </p:spPr>
        <p:txBody>
          <a:bodyPr wrap="none">
            <a:spAutoFit/>
          </a:bodyPr>
          <a:lstStyle/>
          <a:p>
            <a:r>
              <a:rPr lang="en-US" altLang="zh-CN" sz="1200" dirty="0" err="1"/>
              <a:t>Huwei</a:t>
            </a:r>
            <a:endParaRPr lang="en-US" altLang="zh-CN" sz="1200" dirty="0"/>
          </a:p>
        </p:txBody>
      </p:sp>
      <p:pic>
        <p:nvPicPr>
          <p:cNvPr id="33" name="Picture 57" descr="youmingqiao"/>
          <p:cNvPicPr>
            <a:picLocks noChangeAspect="1" noChangeArrowheads="1"/>
          </p:cNvPicPr>
          <p:nvPr/>
        </p:nvPicPr>
        <p:blipFill>
          <a:blip r:embed="rId6" cstate="print"/>
          <a:srcRect/>
          <a:stretch>
            <a:fillRect/>
          </a:stretch>
        </p:blipFill>
        <p:spPr bwMode="auto">
          <a:xfrm>
            <a:off x="6521453" y="2209800"/>
            <a:ext cx="447961" cy="533400"/>
          </a:xfrm>
          <a:prstGeom prst="rect">
            <a:avLst/>
          </a:prstGeom>
          <a:noFill/>
          <a:ln w="9525">
            <a:noFill/>
            <a:miter lim="800000"/>
            <a:headEnd/>
            <a:tailEnd/>
          </a:ln>
        </p:spPr>
      </p:pic>
      <p:sp>
        <p:nvSpPr>
          <p:cNvPr id="34" name="Text Box 58"/>
          <p:cNvSpPr txBox="1">
            <a:spLocks noChangeArrowheads="1"/>
          </p:cNvSpPr>
          <p:nvPr/>
        </p:nvSpPr>
        <p:spPr bwMode="auto">
          <a:xfrm>
            <a:off x="6230717" y="2743225"/>
            <a:ext cx="954183" cy="276999"/>
          </a:xfrm>
          <a:prstGeom prst="rect">
            <a:avLst/>
          </a:prstGeom>
          <a:noFill/>
          <a:ln w="9525">
            <a:noFill/>
            <a:miter lim="800000"/>
            <a:headEnd/>
            <a:tailEnd/>
          </a:ln>
        </p:spPr>
        <p:txBody>
          <a:bodyPr wrap="none">
            <a:spAutoFit/>
          </a:bodyPr>
          <a:lstStyle/>
          <a:p>
            <a:r>
              <a:rPr lang="en-US" altLang="zh-CN" sz="1200" dirty="0" err="1"/>
              <a:t>JimmyQiao</a:t>
            </a:r>
            <a:endParaRPr lang="en-US" altLang="zh-CN" sz="1200" dirty="0"/>
          </a:p>
        </p:txBody>
      </p:sp>
      <p:cxnSp>
        <p:nvCxnSpPr>
          <p:cNvPr id="86" name="曲线连接符 85"/>
          <p:cNvCxnSpPr/>
          <p:nvPr/>
        </p:nvCxnSpPr>
        <p:spPr>
          <a:xfrm flipV="1">
            <a:off x="6273814" y="2476500"/>
            <a:ext cx="695609" cy="2144461"/>
          </a:xfrm>
          <a:prstGeom prst="curvedConnector3">
            <a:avLst>
              <a:gd name="adj1" fmla="val 135602"/>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曲线连接符 88"/>
          <p:cNvCxnSpPr>
            <a:stCxn id="10" idx="1"/>
            <a:endCxn id="29" idx="1"/>
          </p:cNvCxnSpPr>
          <p:nvPr/>
        </p:nvCxnSpPr>
        <p:spPr>
          <a:xfrm rot="10800000" flipH="1" flipV="1">
            <a:off x="2431363" y="3073267"/>
            <a:ext cx="454084" cy="1613039"/>
          </a:xfrm>
          <a:prstGeom prst="curvedConnector3">
            <a:avLst>
              <a:gd name="adj1" fmla="val -54538"/>
            </a:avLst>
          </a:prstGeom>
          <a:ln w="285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 name="Text Box 43"/>
          <p:cNvSpPr txBox="1">
            <a:spLocks noChangeArrowheads="1"/>
          </p:cNvSpPr>
          <p:nvPr/>
        </p:nvSpPr>
        <p:spPr bwMode="auto">
          <a:xfrm>
            <a:off x="1651014" y="3886202"/>
            <a:ext cx="593883" cy="307777"/>
          </a:xfrm>
          <a:prstGeom prst="rect">
            <a:avLst/>
          </a:prstGeom>
          <a:noFill/>
          <a:ln w="9525">
            <a:noFill/>
            <a:miter lim="800000"/>
            <a:headEnd/>
            <a:tailEnd/>
          </a:ln>
        </p:spPr>
        <p:txBody>
          <a:bodyPr wrap="none">
            <a:spAutoFit/>
          </a:bodyPr>
          <a:lstStyle/>
          <a:p>
            <a:r>
              <a:rPr lang="en-US" altLang="zh-CN" sz="1400" b="1" dirty="0" smtClean="0">
                <a:solidFill>
                  <a:srgbClr val="C00000"/>
                </a:solidFill>
              </a:rPr>
              <a:t>0.6%</a:t>
            </a:r>
            <a:endParaRPr lang="en-US" altLang="zh-CN" sz="1400" b="1" dirty="0">
              <a:solidFill>
                <a:srgbClr val="C00000"/>
              </a:solidFill>
            </a:endParaRPr>
          </a:p>
        </p:txBody>
      </p:sp>
      <p:sp>
        <p:nvSpPr>
          <p:cNvPr id="95" name="Text Box 43"/>
          <p:cNvSpPr txBox="1">
            <a:spLocks noChangeArrowheads="1"/>
          </p:cNvSpPr>
          <p:nvPr/>
        </p:nvSpPr>
        <p:spPr bwMode="auto">
          <a:xfrm>
            <a:off x="7264400" y="3276600"/>
            <a:ext cx="544002" cy="307777"/>
          </a:xfrm>
          <a:prstGeom prst="rect">
            <a:avLst/>
          </a:prstGeom>
          <a:noFill/>
          <a:ln w="9525">
            <a:noFill/>
            <a:miter lim="800000"/>
            <a:headEnd/>
            <a:tailEnd/>
          </a:ln>
        </p:spPr>
        <p:txBody>
          <a:bodyPr wrap="none">
            <a:spAutoFit/>
          </a:bodyPr>
          <a:lstStyle/>
          <a:p>
            <a:r>
              <a:rPr lang="en-US" altLang="zh-CN" sz="1400" b="1" dirty="0" smtClean="0">
                <a:solidFill>
                  <a:srgbClr val="C00000"/>
                </a:solidFill>
              </a:rPr>
              <a:t>50%</a:t>
            </a:r>
            <a:endParaRPr lang="en-US" altLang="zh-CN" sz="1400" b="1" dirty="0">
              <a:solidFill>
                <a:srgbClr val="C00000"/>
              </a:solidFill>
            </a:endParaRPr>
          </a:p>
        </p:txBody>
      </p:sp>
    </p:spTree>
    <p:extLst>
      <p:ext uri="{BB962C8B-B14F-4D97-AF65-F5344CB8AC3E}">
        <p14:creationId xmlns:p14="http://schemas.microsoft.com/office/powerpoint/2010/main" val="28529174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500"/>
                                        <p:tgtEl>
                                          <p:spTgt spid="94"/>
                                        </p:tgtEl>
                                        <p:attrNameLst>
                                          <p:attrName>ppt_y</p:attrName>
                                        </p:attrNameLst>
                                      </p:cBhvr>
                                      <p:tavLst>
                                        <p:tav tm="0">
                                          <p:val>
                                            <p:strVal val="#ppt_y+#ppt_h*1.125000"/>
                                          </p:val>
                                        </p:tav>
                                        <p:tav tm="100000">
                                          <p:val>
                                            <p:strVal val="#ppt_y"/>
                                          </p:val>
                                        </p:tav>
                                      </p:tavLst>
                                    </p:anim>
                                    <p:animEffect transition="in" filter="wipe(up)">
                                      <p:cBhvr>
                                        <p:cTn id="22" dur="500"/>
                                        <p:tgtEl>
                                          <p:spTgt spid="94"/>
                                        </p:tgtEl>
                                      </p:cBhvr>
                                    </p:animEffect>
                                  </p:childTnLst>
                                </p:cTn>
                              </p:par>
                              <p:par>
                                <p:cTn id="23" presetID="1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500"/>
                                        <p:tgtEl>
                                          <p:spTgt spid="89"/>
                                        </p:tgtEl>
                                        <p:attrNameLst>
                                          <p:attrName>ppt_y</p:attrName>
                                        </p:attrNameLst>
                                      </p:cBhvr>
                                      <p:tavLst>
                                        <p:tav tm="0">
                                          <p:val>
                                            <p:strVal val="#ppt_y+#ppt_h*1.125000"/>
                                          </p:val>
                                        </p:tav>
                                        <p:tav tm="100000">
                                          <p:val>
                                            <p:strVal val="#ppt_y"/>
                                          </p:val>
                                        </p:tav>
                                      </p:tavLst>
                                    </p:anim>
                                    <p:animEffect transition="in" filter="wipe(up)">
                                      <p:cBhvr>
                                        <p:cTn id="26" dur="500"/>
                                        <p:tgtEl>
                                          <p:spTgt spid="89"/>
                                        </p:tgtEl>
                                      </p:cBhvr>
                                    </p:animEffect>
                                  </p:childTnLst>
                                </p:cTn>
                              </p:par>
                              <p:par>
                                <p:cTn id="27" presetID="12" presetClass="entr" presetSubtype="4"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additive="base">
                                        <p:cTn id="29" dur="500"/>
                                        <p:tgtEl>
                                          <p:spTgt spid="86"/>
                                        </p:tgtEl>
                                        <p:attrNameLst>
                                          <p:attrName>ppt_y</p:attrName>
                                        </p:attrNameLst>
                                      </p:cBhvr>
                                      <p:tavLst>
                                        <p:tav tm="0">
                                          <p:val>
                                            <p:strVal val="#ppt_y+#ppt_h*1.125000"/>
                                          </p:val>
                                        </p:tav>
                                        <p:tav tm="100000">
                                          <p:val>
                                            <p:strVal val="#ppt_y"/>
                                          </p:val>
                                        </p:tav>
                                      </p:tavLst>
                                    </p:anim>
                                    <p:animEffect transition="in" filter="wipe(up)">
                                      <p:cBhvr>
                                        <p:cTn id="30" dur="500"/>
                                        <p:tgtEl>
                                          <p:spTgt spid="86"/>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additive="base">
                                        <p:cTn id="33" dur="500"/>
                                        <p:tgtEl>
                                          <p:spTgt spid="95"/>
                                        </p:tgtEl>
                                        <p:attrNameLst>
                                          <p:attrName>ppt_y</p:attrName>
                                        </p:attrNameLst>
                                      </p:cBhvr>
                                      <p:tavLst>
                                        <p:tav tm="0">
                                          <p:val>
                                            <p:strVal val="#ppt_y+#ppt_h*1.125000"/>
                                          </p:val>
                                        </p:tav>
                                        <p:tav tm="100000">
                                          <p:val>
                                            <p:strVal val="#ppt_y"/>
                                          </p:val>
                                        </p:tav>
                                      </p:tavLst>
                                    </p:anim>
                                    <p:animEffect transition="in" filter="wipe(up)">
                                      <p:cBhvr>
                                        <p:cTn id="3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标题 4"/>
          <p:cNvSpPr txBox="1">
            <a:spLocks/>
          </p:cNvSpPr>
          <p:nvPr/>
        </p:nvSpPr>
        <p:spPr bwMode="auto">
          <a:xfrm>
            <a:off x="0" y="6400800"/>
            <a:ext cx="9906000" cy="4572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r>
              <a:rPr lang="en-US" sz="1400" dirty="0"/>
              <a:t>Milo R, </a:t>
            </a:r>
            <a:r>
              <a:rPr lang="en-US" sz="1400" dirty="0" err="1"/>
              <a:t>Itzkovitz</a:t>
            </a:r>
            <a:r>
              <a:rPr lang="en-US" sz="1400" dirty="0"/>
              <a:t> S, </a:t>
            </a:r>
            <a:r>
              <a:rPr lang="en-US" sz="1400" dirty="0" err="1"/>
              <a:t>Kashtan</a:t>
            </a:r>
            <a:r>
              <a:rPr lang="en-US" sz="1400" dirty="0"/>
              <a:t> N, et al.</a:t>
            </a:r>
            <a:r>
              <a:rPr lang="en-US" altLang="zh-CN" sz="1400" dirty="0" smtClean="0"/>
              <a:t>. </a:t>
            </a:r>
            <a:r>
              <a:rPr lang="en-US" sz="1400" dirty="0" err="1"/>
              <a:t>Superfamilies</a:t>
            </a:r>
            <a:r>
              <a:rPr lang="en-US" sz="1400" dirty="0"/>
              <a:t> of evolved and designed networks</a:t>
            </a:r>
            <a:r>
              <a:rPr lang="en-US" altLang="zh-CN" sz="1400" dirty="0" smtClean="0"/>
              <a:t>. Science</a:t>
            </a:r>
            <a:r>
              <a:rPr lang="en-US" altLang="zh-CN" sz="1400" dirty="0"/>
              <a:t>, 2004</a:t>
            </a:r>
          </a:p>
        </p:txBody>
      </p:sp>
      <p:sp>
        <p:nvSpPr>
          <p:cNvPr id="6" name="Title 1"/>
          <p:cNvSpPr txBox="1">
            <a:spLocks/>
          </p:cNvSpPr>
          <p:nvPr/>
        </p:nvSpPr>
        <p:spPr>
          <a:xfrm>
            <a:off x="165100" y="0"/>
            <a:ext cx="8915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Triads in networks</a:t>
            </a:r>
            <a:endParaRPr lang="en-US" dirty="0"/>
          </a:p>
        </p:txBody>
      </p:sp>
      <p:cxnSp>
        <p:nvCxnSpPr>
          <p:cNvPr id="7" name="Straight Connector 6"/>
          <p:cNvCxnSpPr/>
          <p:nvPr/>
        </p:nvCxnSpPr>
        <p:spPr>
          <a:xfrm>
            <a:off x="165100" y="1143000"/>
            <a:ext cx="9575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65" y="1201738"/>
            <a:ext cx="9321271" cy="5122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2146300" y="5334000"/>
            <a:ext cx="51181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0     1    2    3    4    5    6    7    8    9    10    11    12</a:t>
            </a:r>
            <a:endParaRPr lang="zh-CN" altLang="en-US" dirty="0">
              <a:solidFill>
                <a:schemeClr val="tx1"/>
              </a:solidFill>
            </a:endParaRPr>
          </a:p>
        </p:txBody>
      </p:sp>
    </p:spTree>
    <p:extLst>
      <p:ext uri="{BB962C8B-B14F-4D97-AF65-F5344CB8AC3E}">
        <p14:creationId xmlns:p14="http://schemas.microsoft.com/office/powerpoint/2010/main" val="288756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Open Triad to Triadic Closure</a:t>
            </a:r>
            <a:endParaRPr kumimoji="1" lang="zh-CN" altLang="en-US" dirty="0"/>
          </a:p>
        </p:txBody>
      </p:sp>
      <p:pic>
        <p:nvPicPr>
          <p:cNvPr id="4" name="图片 3" descr="Screen Shot 2014-03-13 at 12.0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130" y="990600"/>
            <a:ext cx="7095970" cy="2209800"/>
          </a:xfrm>
          <a:prstGeom prst="rect">
            <a:avLst/>
          </a:prstGeom>
        </p:spPr>
      </p:pic>
      <p:pic>
        <p:nvPicPr>
          <p:cNvPr id="6" name="图片 5" descr="Screen Shot 2014-03-13 at 12.03.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3293998"/>
            <a:ext cx="7144196" cy="2878213"/>
          </a:xfrm>
          <a:prstGeom prst="rect">
            <a:avLst/>
          </a:prstGeom>
        </p:spPr>
      </p:pic>
      <p:sp>
        <p:nvSpPr>
          <p:cNvPr id="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dirty="0">
                <a:latin typeface="+mn-lt"/>
                <a:ea typeface="+mn-ea"/>
              </a:rPr>
              <a:t>Hong Huang, Jie Tang, </a:t>
            </a:r>
            <a:r>
              <a:rPr lang="en-US" altLang="zh-CN" sz="1600" kern="0" dirty="0" err="1">
                <a:latin typeface="+mn-lt"/>
                <a:ea typeface="+mn-ea"/>
              </a:rPr>
              <a:t>Sen</a:t>
            </a:r>
            <a:r>
              <a:rPr lang="en-US" altLang="zh-CN" sz="1600" kern="0" dirty="0">
                <a:latin typeface="+mn-lt"/>
                <a:ea typeface="+mn-ea"/>
              </a:rPr>
              <a:t> Wu, Lu Liu, and </a:t>
            </a:r>
            <a:r>
              <a:rPr lang="en-US" altLang="zh-CN" sz="1600" kern="0" dirty="0" err="1">
                <a:latin typeface="+mn-lt"/>
                <a:ea typeface="+mn-ea"/>
              </a:rPr>
              <a:t>Xiaoming</a:t>
            </a:r>
            <a:r>
              <a:rPr lang="en-US" altLang="zh-CN" sz="1600" kern="0" dirty="0">
                <a:latin typeface="+mn-lt"/>
                <a:ea typeface="+mn-ea"/>
              </a:rPr>
              <a:t> Fu. Mining Triadic Closure Patterns in Social Networks. In </a:t>
            </a:r>
            <a:r>
              <a:rPr lang="en-US" altLang="zh-CN" sz="1600" kern="0" dirty="0" smtClean="0">
                <a:latin typeface="+mn-lt"/>
                <a:ea typeface="+mn-ea"/>
              </a:rPr>
              <a:t>WWW</a:t>
            </a:r>
            <a:r>
              <a:rPr lang="en-US" altLang="zh-CN" sz="1600" kern="0" dirty="0">
                <a:latin typeface="+mn-lt"/>
                <a:ea typeface="+mn-ea"/>
              </a:rPr>
              <a:t>'</a:t>
            </a:r>
            <a:r>
              <a:rPr lang="en-US" altLang="zh-CN" sz="1600" kern="0" dirty="0" smtClean="0">
                <a:latin typeface="+mn-lt"/>
                <a:ea typeface="+mn-ea"/>
              </a:rPr>
              <a:t>14, pages 499-504.</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78197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627039"/>
              </p:ext>
            </p:extLst>
          </p:nvPr>
        </p:nvGraphicFramePr>
        <p:xfrm>
          <a:off x="412750" y="1524000"/>
          <a:ext cx="9245600"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cstate="print"/>
          <a:srcRect/>
          <a:stretch>
            <a:fillRect/>
          </a:stretch>
        </p:blipFill>
        <p:spPr bwMode="auto">
          <a:xfrm>
            <a:off x="4303349" y="4038600"/>
            <a:ext cx="2053001" cy="685800"/>
          </a:xfrm>
          <a:prstGeom prst="rect">
            <a:avLst/>
          </a:prstGeom>
          <a:noFill/>
          <a:ln w="9525">
            <a:noFill/>
            <a:miter lim="800000"/>
            <a:headEnd/>
            <a:tailEnd/>
          </a:ln>
        </p:spPr>
      </p:pic>
      <p:sp>
        <p:nvSpPr>
          <p:cNvPr id="9" name="标题 1"/>
          <p:cNvSpPr>
            <a:spLocks noGrp="1"/>
          </p:cNvSpPr>
          <p:nvPr>
            <p:ph type="title"/>
          </p:nvPr>
        </p:nvSpPr>
        <p:spPr>
          <a:xfrm>
            <a:off x="271463" y="188913"/>
            <a:ext cx="9363075" cy="792162"/>
          </a:xfrm>
        </p:spPr>
        <p:txBody>
          <a:bodyPr/>
          <a:lstStyle/>
          <a:p>
            <a:r>
              <a:rPr kumimoji="1" lang="en-US" altLang="zh-CN" dirty="0" err="1" smtClean="0"/>
              <a:t>Weibo</a:t>
            </a:r>
            <a:r>
              <a:rPr kumimoji="1" lang="en-US" altLang="zh-CN" dirty="0" smtClean="0"/>
              <a:t> Data</a:t>
            </a:r>
            <a:endParaRPr kumimoji="1" lang="zh-CN" altLang="en-US" dirty="0"/>
          </a:p>
        </p:txBody>
      </p:sp>
    </p:spTree>
    <p:extLst>
      <p:ext uri="{BB962C8B-B14F-4D97-AF65-F5344CB8AC3E}">
        <p14:creationId xmlns:p14="http://schemas.microsoft.com/office/powerpoint/2010/main" val="38236781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335B3A2-3880-4519-9B7D-4DDE8534FBE3}"/>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A7E8D76A-6787-4A74-812F-FF16C260A1F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36F2A53F-75A6-46DD-8E5D-232903BACF3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2643900D-FF80-494B-AB8E-6EE7962BD4B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26A4C244-BC48-4C36-8EA8-CA53B38946F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C0184E75-5124-4334-8597-4A422F01702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F2B32EE7-0F73-480A-B07B-17E606A357C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BCAAB2F4-04C5-4E68-90D6-C2666D2E021D}"/>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CA73FF62-A705-4431-8CB8-F8AB8D393711}"/>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999243A2-5FDF-4008-B36A-B9355A7F5949}"/>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305C91CA-CAA2-40E4-8171-F72793BF1296}"/>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0F1151CF-D413-4055-BE99-B2205D91614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graphicEl>
                                              <a:dgm id="{7C6E09AE-97AA-43BB-B2A9-7B8A8C85DD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Open Triad to Triadic Closure</a:t>
            </a:r>
            <a:endParaRPr kumimoji="1" lang="zh-CN" altLang="en-US" dirty="0"/>
          </a:p>
        </p:txBody>
      </p:sp>
      <p:pic>
        <p:nvPicPr>
          <p:cNvPr id="4" name="图片 3" descr="Screen Shot 2014-03-13 at 12.0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6" y="1066800"/>
            <a:ext cx="5138459" cy="1600200"/>
          </a:xfrm>
          <a:prstGeom prst="rect">
            <a:avLst/>
          </a:prstGeom>
        </p:spPr>
      </p:pic>
      <p:pic>
        <p:nvPicPr>
          <p:cNvPr id="5" name="图片 4" descr="Screen Shot 2014-03-13 at 12.12.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2895600"/>
            <a:ext cx="7181850" cy="2651760"/>
          </a:xfrm>
          <a:prstGeom prst="rect">
            <a:avLst/>
          </a:prstGeom>
        </p:spPr>
      </p:pic>
      <p:sp>
        <p:nvSpPr>
          <p:cNvPr id="6" name="TextBox 15"/>
          <p:cNvSpPr txBox="1"/>
          <p:nvPr/>
        </p:nvSpPr>
        <p:spPr>
          <a:xfrm>
            <a:off x="1485900" y="5638800"/>
            <a:ext cx="7016750" cy="400110"/>
          </a:xfrm>
          <a:prstGeom prst="rect">
            <a:avLst/>
          </a:prstGeom>
          <a:noFill/>
        </p:spPr>
        <p:txBody>
          <a:bodyPr wrap="square" rtlCol="0">
            <a:spAutoFit/>
          </a:bodyPr>
          <a:lstStyle/>
          <a:p>
            <a:r>
              <a:rPr lang="en-US" altLang="zh-CN" dirty="0"/>
              <a:t>Y-axis: probability </a:t>
            </a:r>
            <a:r>
              <a:rPr lang="en-US" altLang="zh-CN" dirty="0" smtClean="0"/>
              <a:t>that each </a:t>
            </a:r>
            <a:r>
              <a:rPr lang="en-US" altLang="zh-CN" dirty="0"/>
              <a:t>open triad forms triadic closures</a:t>
            </a:r>
            <a:endParaRPr lang="en-US" altLang="zh-CN" dirty="0" smtClean="0"/>
          </a:p>
        </p:txBody>
      </p:sp>
    </p:spTree>
    <p:extLst>
      <p:ext uri="{BB962C8B-B14F-4D97-AF65-F5344CB8AC3E}">
        <p14:creationId xmlns:p14="http://schemas.microsoft.com/office/powerpoint/2010/main" val="17174360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Location &amp; Gender</a:t>
            </a:r>
            <a:endParaRPr kumimoji="1" lang="zh-CN" altLang="en-US" dirty="0"/>
          </a:p>
        </p:txBody>
      </p:sp>
      <p:pic>
        <p:nvPicPr>
          <p:cNvPr id="4" name="图片 3" descr="Screen Shot 2014-03-13 at 12.03.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6" y="1066800"/>
            <a:ext cx="5138459" cy="1600200"/>
          </a:xfrm>
          <a:prstGeom prst="rect">
            <a:avLst/>
          </a:prstGeom>
        </p:spPr>
      </p:pic>
      <p:pic>
        <p:nvPicPr>
          <p:cNvPr id="5" name="图片 4" descr="Screen Shot 2014-03-13 at 12.17.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2605536"/>
            <a:ext cx="7099300" cy="2683933"/>
          </a:xfrm>
          <a:prstGeom prst="rect">
            <a:avLst/>
          </a:prstGeom>
        </p:spPr>
      </p:pic>
      <p:sp>
        <p:nvSpPr>
          <p:cNvPr id="6" name="TextBox 15"/>
          <p:cNvSpPr txBox="1"/>
          <p:nvPr/>
        </p:nvSpPr>
        <p:spPr>
          <a:xfrm>
            <a:off x="5283200" y="5365665"/>
            <a:ext cx="3450220" cy="1015663"/>
          </a:xfrm>
          <a:prstGeom prst="rect">
            <a:avLst/>
          </a:prstGeom>
          <a:noFill/>
        </p:spPr>
        <p:txBody>
          <a:bodyPr wrap="square" rtlCol="0">
            <a:spAutoFit/>
          </a:bodyPr>
          <a:lstStyle/>
          <a:p>
            <a:r>
              <a:rPr lang="en-US" altLang="zh-CN" dirty="0" smtClean="0">
                <a:solidFill>
                  <a:srgbClr val="800000"/>
                </a:solidFill>
              </a:rPr>
              <a:t>0—female</a:t>
            </a:r>
            <a:r>
              <a:rPr lang="en-US" altLang="zh-CN" dirty="0" smtClean="0"/>
              <a:t>; </a:t>
            </a:r>
            <a:r>
              <a:rPr lang="en-US" altLang="zh-CN" dirty="0" smtClean="0">
                <a:solidFill>
                  <a:srgbClr val="000090"/>
                </a:solidFill>
              </a:rPr>
              <a:t>1—male </a:t>
            </a:r>
          </a:p>
          <a:p>
            <a:r>
              <a:rPr lang="en-US" altLang="zh-CN" dirty="0" smtClean="0"/>
              <a:t>e.g., 001 means </a:t>
            </a:r>
            <a:r>
              <a:rPr lang="en-US" altLang="zh-CN" dirty="0"/>
              <a:t>A and B are female </a:t>
            </a:r>
            <a:r>
              <a:rPr lang="en-US" altLang="zh-CN" dirty="0" smtClean="0"/>
              <a:t>while C </a:t>
            </a:r>
            <a:r>
              <a:rPr lang="en-US" altLang="zh-CN" dirty="0"/>
              <a:t>is male.</a:t>
            </a:r>
            <a:endParaRPr lang="en-US" altLang="zh-CN" dirty="0" smtClean="0"/>
          </a:p>
        </p:txBody>
      </p:sp>
      <p:sp>
        <p:nvSpPr>
          <p:cNvPr id="7" name="椭圆 6"/>
          <p:cNvSpPr/>
          <p:nvPr/>
        </p:nvSpPr>
        <p:spPr>
          <a:xfrm>
            <a:off x="5572125" y="4819565"/>
            <a:ext cx="619125" cy="3175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椭圆 7"/>
          <p:cNvSpPr/>
          <p:nvPr/>
        </p:nvSpPr>
        <p:spPr>
          <a:xfrm>
            <a:off x="6232525" y="4819565"/>
            <a:ext cx="619125" cy="3175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椭圆 8"/>
          <p:cNvSpPr/>
          <p:nvPr/>
        </p:nvSpPr>
        <p:spPr>
          <a:xfrm>
            <a:off x="7470775" y="4819565"/>
            <a:ext cx="619125" cy="3175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TextBox 15"/>
          <p:cNvSpPr txBox="1"/>
          <p:nvPr/>
        </p:nvSpPr>
        <p:spPr>
          <a:xfrm>
            <a:off x="1733550" y="5365676"/>
            <a:ext cx="3219450" cy="707886"/>
          </a:xfrm>
          <a:prstGeom prst="rect">
            <a:avLst/>
          </a:prstGeom>
          <a:noFill/>
        </p:spPr>
        <p:txBody>
          <a:bodyPr wrap="square" rtlCol="0">
            <a:spAutoFit/>
          </a:bodyPr>
          <a:lstStyle/>
          <a:p>
            <a:r>
              <a:rPr lang="en-US" altLang="zh-CN" dirty="0" smtClean="0">
                <a:solidFill>
                  <a:srgbClr val="800000"/>
                </a:solidFill>
              </a:rPr>
              <a:t>L(A, B) </a:t>
            </a:r>
            <a:r>
              <a:rPr lang="en-US" altLang="zh-CN" dirty="0" smtClean="0">
                <a:solidFill>
                  <a:srgbClr val="000000"/>
                </a:solidFill>
              </a:rPr>
              <a:t>means A and B are from the same city</a:t>
            </a:r>
          </a:p>
        </p:txBody>
      </p:sp>
      <p:sp>
        <p:nvSpPr>
          <p:cNvPr id="3" name="矩形 2"/>
          <p:cNvSpPr/>
          <p:nvPr/>
        </p:nvSpPr>
        <p:spPr>
          <a:xfrm>
            <a:off x="5448300" y="3003465"/>
            <a:ext cx="2806700" cy="914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Rectangle 41"/>
          <p:cNvSpPr/>
          <p:nvPr/>
        </p:nvSpPr>
        <p:spPr>
          <a:xfrm>
            <a:off x="776536" y="6381328"/>
            <a:ext cx="8280920" cy="476672"/>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Observations:</a:t>
            </a:r>
            <a:r>
              <a:rPr lang="en-US" dirty="0" smtClean="0">
                <a:solidFill>
                  <a:srgbClr val="FFFFFF"/>
                </a:solidFill>
              </a:rPr>
              <a:t> </a:t>
            </a:r>
            <a:r>
              <a:rPr lang="en-US" dirty="0">
                <a:solidFill>
                  <a:srgbClr val="FFFFFF"/>
                </a:solidFill>
              </a:rPr>
              <a:t>Men are more inclined to form triadic </a:t>
            </a:r>
            <a:r>
              <a:rPr lang="en-US" dirty="0" smtClean="0">
                <a:solidFill>
                  <a:srgbClr val="FFFFFF"/>
                </a:solidFill>
              </a:rPr>
              <a:t>closure.</a:t>
            </a:r>
            <a:endParaRPr lang="en-US" dirty="0" smtClean="0">
              <a:solidFill>
                <a:schemeClr val="bg1"/>
              </a:solidFill>
            </a:endParaRPr>
          </a:p>
        </p:txBody>
      </p:sp>
    </p:spTree>
    <p:extLst>
      <p:ext uri="{BB962C8B-B14F-4D97-AF65-F5344CB8AC3E}">
        <p14:creationId xmlns:p14="http://schemas.microsoft.com/office/powerpoint/2010/main" val="37205643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animBg="1"/>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0"/>
            <a:ext cx="9540428" cy="1143000"/>
          </a:xfrm>
        </p:spPr>
        <p:txBody>
          <a:bodyPr/>
          <a:lstStyle/>
          <a:p>
            <a:r>
              <a:rPr lang="en-US" dirty="0" smtClean="0"/>
              <a:t>Social Role</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r="50518" b="27113"/>
          <a:stretch/>
        </p:blipFill>
        <p:spPr>
          <a:xfrm>
            <a:off x="330200" y="1196752"/>
            <a:ext cx="5613400" cy="4479794"/>
          </a:xfrm>
        </p:spPr>
      </p:pic>
      <p:sp>
        <p:nvSpPr>
          <p:cNvPr id="15" name="Oval 14"/>
          <p:cNvSpPr/>
          <p:nvPr/>
        </p:nvSpPr>
        <p:spPr>
          <a:xfrm>
            <a:off x="1320800" y="4457346"/>
            <a:ext cx="4953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p:cNvSpPr/>
          <p:nvPr/>
        </p:nvSpPr>
        <p:spPr>
          <a:xfrm>
            <a:off x="2476500" y="4457346"/>
            <a:ext cx="330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val 16"/>
          <p:cNvSpPr/>
          <p:nvPr/>
        </p:nvSpPr>
        <p:spPr>
          <a:xfrm>
            <a:off x="4870450" y="4609746"/>
            <a:ext cx="57785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5"/>
          <p:cNvSpPr txBox="1"/>
          <p:nvPr/>
        </p:nvSpPr>
        <p:spPr>
          <a:xfrm>
            <a:off x="5943600" y="2370418"/>
            <a:ext cx="3384550" cy="1938992"/>
          </a:xfrm>
          <a:prstGeom prst="rect">
            <a:avLst/>
          </a:prstGeom>
          <a:noFill/>
        </p:spPr>
        <p:txBody>
          <a:bodyPr wrap="square" rtlCol="0">
            <a:spAutoFit/>
          </a:bodyPr>
          <a:lstStyle/>
          <a:p>
            <a:r>
              <a:rPr lang="en-US" altLang="zh-CN" dirty="0" smtClean="0">
                <a:solidFill>
                  <a:srgbClr val="800000"/>
                </a:solidFill>
              </a:rPr>
              <a:t>0—ordinary user</a:t>
            </a:r>
            <a:endParaRPr lang="en-US" altLang="zh-CN" dirty="0" smtClean="0"/>
          </a:p>
          <a:p>
            <a:r>
              <a:rPr lang="en-US" altLang="zh-CN" dirty="0" smtClean="0">
                <a:solidFill>
                  <a:srgbClr val="000090"/>
                </a:solidFill>
              </a:rPr>
              <a:t>1—opinion leader (top 1% PageRank)</a:t>
            </a:r>
          </a:p>
          <a:p>
            <a:r>
              <a:rPr lang="en-US" altLang="zh-CN" dirty="0" smtClean="0"/>
              <a:t>e.g., 001 means </a:t>
            </a:r>
            <a:r>
              <a:rPr lang="en-US" altLang="zh-CN" dirty="0"/>
              <a:t>A and B are </a:t>
            </a:r>
            <a:r>
              <a:rPr lang="en-US" altLang="zh-CN" dirty="0" smtClean="0"/>
              <a:t>ordinary user while C </a:t>
            </a:r>
            <a:r>
              <a:rPr lang="en-US" altLang="zh-CN" dirty="0"/>
              <a:t>is </a:t>
            </a:r>
            <a:r>
              <a:rPr lang="en-US" altLang="zh-CN" dirty="0" smtClean="0"/>
              <a:t>opinion leader.</a:t>
            </a:r>
          </a:p>
        </p:txBody>
      </p:sp>
      <p:sp>
        <p:nvSpPr>
          <p:cNvPr id="10" name="Rectangle 41"/>
          <p:cNvSpPr/>
          <p:nvPr/>
        </p:nvSpPr>
        <p:spPr>
          <a:xfrm>
            <a:off x="452500" y="5805264"/>
            <a:ext cx="9037004" cy="576064"/>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Observations:</a:t>
            </a:r>
            <a:r>
              <a:rPr lang="en-US" dirty="0" smtClean="0">
                <a:solidFill>
                  <a:srgbClr val="FFFFFF"/>
                </a:solidFill>
              </a:rPr>
              <a:t> </a:t>
            </a:r>
            <a:r>
              <a:rPr lang="en-US" dirty="0">
                <a:solidFill>
                  <a:srgbClr val="FFFFFF"/>
                </a:solidFill>
              </a:rPr>
              <a:t>Triads of opinion leaders themselves are more likely to be </a:t>
            </a:r>
            <a:r>
              <a:rPr lang="en-US" dirty="0" smtClean="0">
                <a:solidFill>
                  <a:srgbClr val="FFFFFF"/>
                </a:solidFill>
              </a:rPr>
              <a:t>closed.</a:t>
            </a:r>
            <a:endParaRPr lang="en-US" dirty="0" smtClean="0">
              <a:solidFill>
                <a:schemeClr val="bg1"/>
              </a:solidFill>
            </a:endParaRPr>
          </a:p>
        </p:txBody>
      </p:sp>
    </p:spTree>
    <p:extLst>
      <p:ext uri="{BB962C8B-B14F-4D97-AF65-F5344CB8AC3E}">
        <p14:creationId xmlns:p14="http://schemas.microsoft.com/office/powerpoint/2010/main" val="8465592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Triad Factor Graph (TriFG)</a:t>
            </a:r>
            <a:endParaRPr lang="zh-CN" altLang="en-US"/>
          </a:p>
        </p:txBody>
      </p:sp>
      <p:pic>
        <p:nvPicPr>
          <p:cNvPr id="96258" name="Picture 2" descr="C:\JieTang\Papers\social-network\cikm11-follow-back\pic\trifg.emf"/>
          <p:cNvPicPr>
            <a:picLocks noChangeAspect="1" noChangeArrowheads="1"/>
          </p:cNvPicPr>
          <p:nvPr/>
        </p:nvPicPr>
        <p:blipFill>
          <a:blip r:embed="rId2" cstate="print"/>
          <a:srcRect/>
          <a:stretch>
            <a:fillRect/>
          </a:stretch>
        </p:blipFill>
        <p:spPr bwMode="auto">
          <a:xfrm>
            <a:off x="908055" y="1447800"/>
            <a:ext cx="8079986" cy="4375150"/>
          </a:xfrm>
          <a:prstGeom prst="rect">
            <a:avLst/>
          </a:prstGeom>
          <a:noFill/>
        </p:spPr>
      </p:pic>
    </p:spTree>
    <p:extLst>
      <p:ext uri="{BB962C8B-B14F-4D97-AF65-F5344CB8AC3E}">
        <p14:creationId xmlns:p14="http://schemas.microsoft.com/office/powerpoint/2010/main" val="2768844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Triad Closure Prediction Result</a:t>
            </a:r>
            <a:endParaRPr kumimoji="1" lang="zh-CN" altLang="en-US" dirty="0"/>
          </a:p>
        </p:txBody>
      </p:sp>
      <p:graphicFrame>
        <p:nvGraphicFramePr>
          <p:cNvPr id="6" name="Group 209"/>
          <p:cNvGraphicFramePr>
            <a:graphicFrameLocks/>
          </p:cNvGraphicFramePr>
          <p:nvPr>
            <p:extLst>
              <p:ext uri="{D42A27DB-BD31-4B8C-83A1-F6EECF244321}">
                <p14:modId xmlns:p14="http://schemas.microsoft.com/office/powerpoint/2010/main" val="1025909389"/>
              </p:ext>
            </p:extLst>
          </p:nvPr>
        </p:nvGraphicFramePr>
        <p:xfrm>
          <a:off x="1173549" y="1447800"/>
          <a:ext cx="6998901" cy="4632960"/>
        </p:xfrm>
        <a:graphic>
          <a:graphicData uri="http://schemas.openxmlformats.org/drawingml/2006/table">
            <a:tbl>
              <a:tblPr/>
              <a:tblGrid>
                <a:gridCol w="1084122"/>
                <a:gridCol w="2168243"/>
                <a:gridCol w="1251748"/>
                <a:gridCol w="1027522"/>
                <a:gridCol w="1467266"/>
              </a:tblGrid>
              <a:tr h="29686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Data</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smtClean="0">
                          <a:ln>
                            <a:noFill/>
                          </a:ln>
                          <a:solidFill>
                            <a:schemeClr val="tx1"/>
                          </a:solidFill>
                          <a:effectLst/>
                          <a:latin typeface="Tahoma" pitchFamily="34" charset="0"/>
                          <a:ea typeface="宋体" pitchFamily="2" charset="-122"/>
                        </a:rPr>
                        <a:t>Algotithm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smtClean="0">
                          <a:ln>
                            <a:noFill/>
                          </a:ln>
                          <a:solidFill>
                            <a:schemeClr val="tx1"/>
                          </a:solidFill>
                          <a:effectLst/>
                          <a:latin typeface="Tahoma" pitchFamily="34" charset="0"/>
                          <a:ea typeface="宋体" pitchFamily="2" charset="-122"/>
                        </a:rPr>
                        <a:t>Precision</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smtClean="0">
                          <a:ln>
                            <a:noFill/>
                          </a:ln>
                          <a:solidFill>
                            <a:schemeClr val="tx1"/>
                          </a:solidFill>
                          <a:effectLst/>
                          <a:latin typeface="Tahoma" pitchFamily="34" charset="0"/>
                          <a:ea typeface="宋体" pitchFamily="2" charset="-122"/>
                        </a:rPr>
                        <a:t>Recall</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F1Measure</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rowSpan="6">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Test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Case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1</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SVM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0.0870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0.1429</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0.1081</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LRC</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0.0536</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0.1404</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0.0759</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CRF-balance</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0.0208</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0.0436</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0.0282</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CRF</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0.1111</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0.0870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0.0976</a:t>
                      </a:r>
                      <a:endParaRPr kumimoji="0" lang="en-US" altLang="zh-CN" sz="1600" b="1"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520">
                <a:tc v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err="1" smtClean="0">
                          <a:solidFill>
                            <a:schemeClr val="tx1"/>
                          </a:solidFill>
                          <a:latin typeface="+mn-lt"/>
                          <a:ea typeface="+mn-ea"/>
                          <a:cs typeface="+mn-cs"/>
                        </a:rPr>
                        <a:t>wTriFG</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zh-CN" sz="1800" b="0" i="0" u="none" strike="noStrike" kern="1200" baseline="0" dirty="0" smtClean="0">
                          <a:solidFill>
                            <a:schemeClr val="tx1"/>
                          </a:solidFill>
                          <a:latin typeface="+mn-lt"/>
                          <a:ea typeface="+mn-ea"/>
                          <a:cs typeface="+mn-cs"/>
                        </a:rPr>
                        <a:t>0.3333</a:t>
                      </a:r>
                      <a:endParaRPr lang="zh-CN" altLang="en-US" dirty="0"/>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zh-CN" sz="1800" b="0" i="0" u="none" strike="noStrike" kern="1200" baseline="0" dirty="0" smtClean="0">
                          <a:solidFill>
                            <a:schemeClr val="tx1"/>
                          </a:solidFill>
                          <a:latin typeface="+mn-lt"/>
                          <a:ea typeface="+mn-ea"/>
                          <a:cs typeface="+mn-cs"/>
                        </a:rPr>
                        <a:t>0.0373</a:t>
                      </a:r>
                      <a:endParaRPr lang="zh-CN" altLang="en-US" dirty="0"/>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zh-CN" sz="1800" b="0" i="0" u="none" strike="noStrike" kern="1200" baseline="0" dirty="0" smtClean="0">
                          <a:solidFill>
                            <a:schemeClr val="tx1"/>
                          </a:solidFill>
                          <a:latin typeface="+mn-lt"/>
                          <a:ea typeface="+mn-ea"/>
                          <a:cs typeface="+mn-cs"/>
                        </a:rPr>
                        <a:t>0.0671</a:t>
                      </a:r>
                      <a:endParaRPr lang="zh-CN" altLang="en-US" dirty="0"/>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v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err="1" smtClean="0">
                          <a:solidFill>
                            <a:schemeClr val="tx1"/>
                          </a:solidFill>
                          <a:latin typeface="+mn-lt"/>
                          <a:ea typeface="+mn-ea"/>
                          <a:cs typeface="+mn-cs"/>
                        </a:rPr>
                        <a:t>TriFG</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 </a:t>
                      </a:r>
                      <a:r>
                        <a:rPr lang="en-US" altLang="zh-CN" sz="1800" b="1" i="0" u="none" strike="noStrike" kern="1200" baseline="0" dirty="0" smtClean="0">
                          <a:solidFill>
                            <a:schemeClr val="tx1"/>
                          </a:solidFill>
                          <a:latin typeface="+mn-lt"/>
                          <a:ea typeface="+mn-ea"/>
                          <a:cs typeface="+mn-cs"/>
                        </a:rPr>
                        <a:t>0.4545</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1" i="0" u="none" strike="noStrike" kern="1200" baseline="0" dirty="0" smtClean="0">
                          <a:solidFill>
                            <a:schemeClr val="tx1"/>
                          </a:solidFill>
                          <a:latin typeface="+mn-lt"/>
                          <a:ea typeface="+mn-ea"/>
                          <a:cs typeface="+mn-cs"/>
                        </a:rPr>
                        <a:t>0.2174</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1" i="0" u="none" strike="noStrike" kern="1200" baseline="0" dirty="0" smtClean="0">
                          <a:solidFill>
                            <a:schemeClr val="tx1"/>
                          </a:solidFill>
                          <a:latin typeface="+mn-lt"/>
                          <a:ea typeface="+mn-ea"/>
                          <a:cs typeface="+mn-cs"/>
                        </a:rPr>
                        <a:t>0.2941</a:t>
                      </a:r>
                      <a:endParaRPr kumimoji="0" lang="en-US" altLang="zh-CN" sz="1600" b="1"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rowSpan="6">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Test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Case</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2</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SVM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0.2000</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0.2222</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0.2105</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LRC</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0.1071</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zh-CN" sz="1800" b="0" i="0" u="none" strike="noStrike" kern="1200" baseline="0" dirty="0" smtClean="0">
                          <a:solidFill>
                            <a:schemeClr val="tx1"/>
                          </a:solidFill>
                          <a:latin typeface="+mn-lt"/>
                          <a:ea typeface="+mn-ea"/>
                          <a:cs typeface="+mn-cs"/>
                        </a:rPr>
                        <a:t>0.1667</a:t>
                      </a:r>
                      <a:endParaRPr lang="zh-CN" altLang="en-US" dirty="0"/>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0.1304</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CRF-balance</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0.0909</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altLang="zh-CN" sz="1800" b="0" i="0" u="none" strike="noStrike" kern="1200" baseline="0" dirty="0" smtClean="0">
                          <a:solidFill>
                            <a:schemeClr val="tx1"/>
                          </a:solidFill>
                          <a:latin typeface="+mn-lt"/>
                          <a:ea typeface="+mn-ea"/>
                          <a:cs typeface="+mn-cs"/>
                        </a:rPr>
                        <a:t>0.0556</a:t>
                      </a:r>
                      <a:endParaRPr lang="zh-CN" altLang="en-US" dirty="0"/>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0.0690</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600" b="0" i="0" u="none" strike="noStrike" cap="none" normalizeH="0" baseline="0" dirty="0" smtClean="0">
                          <a:ln>
                            <a:noFill/>
                          </a:ln>
                          <a:solidFill>
                            <a:schemeClr val="tx1"/>
                          </a:solidFill>
                          <a:effectLst/>
                          <a:latin typeface="Tahoma" pitchFamily="34" charset="0"/>
                          <a:ea typeface="宋体" pitchFamily="2" charset="-122"/>
                        </a:rPr>
                        <a:t>CRF</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0.2222</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0.2222</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0.2222</a:t>
                      </a:r>
                      <a:endParaRPr kumimoji="0" lang="en-US" altLang="zh-CN" sz="1600" b="1"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err="1" smtClean="0">
                          <a:solidFill>
                            <a:schemeClr val="tx1"/>
                          </a:solidFill>
                          <a:latin typeface="+mn-lt"/>
                          <a:ea typeface="+mn-ea"/>
                          <a:cs typeface="+mn-cs"/>
                        </a:rPr>
                        <a:t>wTriFG</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0.5000</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0.0556</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smtClean="0">
                          <a:solidFill>
                            <a:schemeClr val="tx1"/>
                          </a:solidFill>
                          <a:latin typeface="+mn-lt"/>
                          <a:ea typeface="+mn-ea"/>
                          <a:cs typeface="+mn-cs"/>
                        </a:rPr>
                        <a:t>0.1000</a:t>
                      </a:r>
                      <a:endParaRPr kumimoji="0" lang="en-US" altLang="zh-CN" sz="1600" b="1"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0" i="0" u="none" strike="noStrike" kern="1200" baseline="0" dirty="0" err="1" smtClean="0">
                          <a:solidFill>
                            <a:schemeClr val="tx1"/>
                          </a:solidFill>
                          <a:latin typeface="+mn-lt"/>
                          <a:ea typeface="+mn-ea"/>
                          <a:cs typeface="+mn-cs"/>
                        </a:rPr>
                        <a:t>TriFG</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1" i="0" u="none" strike="noStrike" kern="1200" baseline="0" dirty="0" smtClean="0">
                          <a:solidFill>
                            <a:schemeClr val="tx1"/>
                          </a:solidFill>
                          <a:latin typeface="+mn-lt"/>
                          <a:ea typeface="+mn-ea"/>
                          <a:cs typeface="+mn-cs"/>
                        </a:rPr>
                        <a:t>0.8571</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1" i="0" u="none" strike="noStrike" kern="1200" baseline="0" dirty="0" smtClean="0">
                          <a:solidFill>
                            <a:schemeClr val="tx1"/>
                          </a:solidFill>
                          <a:latin typeface="+mn-lt"/>
                          <a:ea typeface="+mn-ea"/>
                          <a:cs typeface="+mn-cs"/>
                        </a:rPr>
                        <a:t>0.3333</a:t>
                      </a:r>
                      <a:endParaRPr kumimoji="0" lang="en-US" altLang="zh-CN" sz="1600" b="0"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altLang="zh-CN" sz="1800" b="1" i="0" u="none" strike="noStrike" kern="1200" baseline="0" dirty="0" smtClean="0">
                          <a:solidFill>
                            <a:schemeClr val="tx1"/>
                          </a:solidFill>
                          <a:latin typeface="+mn-lt"/>
                          <a:ea typeface="+mn-ea"/>
                          <a:cs typeface="+mn-cs"/>
                        </a:rPr>
                        <a:t>0.4800</a:t>
                      </a:r>
                      <a:endParaRPr kumimoji="0" lang="en-US" altLang="zh-CN" sz="1600" b="1" i="0" u="none" strike="noStrike" cap="none" normalizeH="0" baseline="0" dirty="0" smtClean="0">
                        <a:ln>
                          <a:noFill/>
                        </a:ln>
                        <a:solidFill>
                          <a:schemeClr val="tx1"/>
                        </a:solidFill>
                        <a:effectLst/>
                        <a:latin typeface="Tahoma" pitchFamily="34" charset="0"/>
                        <a:ea typeface="宋体" pitchFamily="2" charset="-122"/>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59657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742950" y="1828825"/>
            <a:ext cx="8420100" cy="1470025"/>
          </a:xfrm>
        </p:spPr>
        <p:txBody>
          <a:bodyPr/>
          <a:lstStyle/>
          <a:p>
            <a:r>
              <a:rPr lang="en-US" altLang="zh-CN" sz="3600" smtClean="0"/>
              <a:t>Follow Influence</a:t>
            </a:r>
            <a:endParaRPr lang="zh-CN" altLang="en-US" sz="3600" dirty="0" smtClean="0"/>
          </a:p>
        </p:txBody>
      </p:sp>
      <p:sp>
        <p:nvSpPr>
          <p:cNvPr id="21" name="矩形 20"/>
          <p:cNvSpPr/>
          <p:nvPr/>
        </p:nvSpPr>
        <p:spPr>
          <a:xfrm>
            <a:off x="1073150" y="3048000"/>
            <a:ext cx="7594600" cy="266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7" descr="iphone2-ryan.jpg"/>
          <p:cNvPicPr>
            <a:picLocks noChangeAspect="1"/>
          </p:cNvPicPr>
          <p:nvPr/>
        </p:nvPicPr>
        <p:blipFill>
          <a:blip r:embed="rId3" cstate="print"/>
          <a:srcRect/>
          <a:stretch>
            <a:fillRect/>
          </a:stretch>
        </p:blipFill>
        <p:spPr bwMode="auto">
          <a:xfrm>
            <a:off x="3219463" y="3810000"/>
            <a:ext cx="639205"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4" cstate="print"/>
          <a:srcRect/>
          <a:stretch>
            <a:fillRect/>
          </a:stretch>
        </p:blipFill>
        <p:spPr bwMode="auto">
          <a:xfrm>
            <a:off x="1238250" y="3754760"/>
            <a:ext cx="1073150" cy="914400"/>
          </a:xfrm>
          <a:prstGeom prst="rect">
            <a:avLst/>
          </a:prstGeom>
          <a:noFill/>
        </p:spPr>
      </p:pic>
      <p:sp>
        <p:nvSpPr>
          <p:cNvPr id="29" name="圆角矩形 28"/>
          <p:cNvSpPr/>
          <p:nvPr/>
        </p:nvSpPr>
        <p:spPr>
          <a:xfrm>
            <a:off x="1155700" y="4648200"/>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Lady Gaga</a:t>
            </a:r>
            <a:endParaRPr lang="zh-CN" altLang="en-US" sz="1400" dirty="0">
              <a:solidFill>
                <a:schemeClr val="tx1"/>
              </a:solidFill>
            </a:endParaRPr>
          </a:p>
        </p:txBody>
      </p:sp>
      <p:sp>
        <p:nvSpPr>
          <p:cNvPr id="30" name="圆角矩形 29"/>
          <p:cNvSpPr/>
          <p:nvPr/>
        </p:nvSpPr>
        <p:spPr>
          <a:xfrm>
            <a:off x="3054352" y="4648200"/>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You</a:t>
            </a:r>
            <a:endParaRPr lang="zh-CN" altLang="en-US" sz="1400" dirty="0">
              <a:solidFill>
                <a:schemeClr val="tx1"/>
              </a:solidFill>
            </a:endParaRPr>
          </a:p>
        </p:txBody>
      </p:sp>
      <p:pic>
        <p:nvPicPr>
          <p:cNvPr id="32" name="图片 7" descr="iphone2-ryan.jpg"/>
          <p:cNvPicPr>
            <a:picLocks noChangeAspect="1"/>
          </p:cNvPicPr>
          <p:nvPr/>
        </p:nvPicPr>
        <p:blipFill>
          <a:blip r:embed="rId3" cstate="print"/>
          <a:srcRect/>
          <a:stretch>
            <a:fillRect/>
          </a:stretch>
        </p:blipFill>
        <p:spPr bwMode="auto">
          <a:xfrm>
            <a:off x="6900812" y="3190272"/>
            <a:ext cx="639205" cy="726497"/>
          </a:xfrm>
          <a:prstGeom prst="rect">
            <a:avLst/>
          </a:prstGeom>
          <a:noFill/>
          <a:ln w="9525">
            <a:noFill/>
            <a:miter lim="800000"/>
            <a:headEnd/>
            <a:tailEnd/>
          </a:ln>
        </p:spPr>
      </p:pic>
      <p:pic>
        <p:nvPicPr>
          <p:cNvPr id="33" name="Picture 2" descr="C:\Users\ThinkPad\Desktop\srawpdk72vrzndqdtpmk_reasonably_small.png"/>
          <p:cNvPicPr>
            <a:picLocks noChangeAspect="1" noChangeArrowheads="1"/>
          </p:cNvPicPr>
          <p:nvPr/>
        </p:nvPicPr>
        <p:blipFill>
          <a:blip r:embed="rId4" cstate="print"/>
          <a:srcRect/>
          <a:stretch>
            <a:fillRect/>
          </a:stretch>
        </p:blipFill>
        <p:spPr bwMode="auto">
          <a:xfrm>
            <a:off x="5118100" y="3865240"/>
            <a:ext cx="1073150" cy="990600"/>
          </a:xfrm>
          <a:prstGeom prst="rect">
            <a:avLst/>
          </a:prstGeom>
          <a:noFill/>
        </p:spPr>
      </p:pic>
      <p:sp>
        <p:nvSpPr>
          <p:cNvPr id="34" name="圆角矩形 33"/>
          <p:cNvSpPr/>
          <p:nvPr/>
        </p:nvSpPr>
        <p:spPr>
          <a:xfrm>
            <a:off x="5035550" y="4800600"/>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Lady Gaga</a:t>
            </a:r>
            <a:endParaRPr lang="zh-CN" altLang="en-US" sz="1400" dirty="0">
              <a:solidFill>
                <a:schemeClr val="tx1"/>
              </a:solidFill>
            </a:endParaRPr>
          </a:p>
        </p:txBody>
      </p:sp>
      <p:sp>
        <p:nvSpPr>
          <p:cNvPr id="35" name="圆角矩形 34"/>
          <p:cNvSpPr/>
          <p:nvPr/>
        </p:nvSpPr>
        <p:spPr>
          <a:xfrm>
            <a:off x="7264402" y="3357736"/>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tx1"/>
                </a:solidFill>
              </a:rPr>
              <a:t>You</a:t>
            </a:r>
            <a:endParaRPr lang="zh-CN" altLang="en-US" sz="1400" dirty="0">
              <a:solidFill>
                <a:schemeClr val="tx1"/>
              </a:solidFill>
            </a:endParaRPr>
          </a:p>
        </p:txBody>
      </p:sp>
      <p:sp>
        <p:nvSpPr>
          <p:cNvPr id="37" name="圆角矩形 36"/>
          <p:cNvSpPr/>
          <p:nvPr/>
        </p:nvSpPr>
        <p:spPr>
          <a:xfrm>
            <a:off x="6438902" y="4211960"/>
            <a:ext cx="546061"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cxnSp>
        <p:nvCxnSpPr>
          <p:cNvPr id="20" name="直接连接符 7"/>
          <p:cNvCxnSpPr/>
          <p:nvPr/>
        </p:nvCxnSpPr>
        <p:spPr>
          <a:xfrm>
            <a:off x="2311400" y="4343400"/>
            <a:ext cx="660400" cy="0"/>
          </a:xfrm>
          <a:prstGeom prst="line">
            <a:avLst/>
          </a:prstGeom>
          <a:noFill/>
          <a:ln w="57150" cap="flat" cmpd="sng" algn="ctr">
            <a:solidFill>
              <a:srgbClr val="0000FF"/>
            </a:solidFill>
            <a:prstDash val="solid"/>
            <a:headEnd type="none" w="med" len="med"/>
            <a:tailEnd type="arrow" w="med" len="med"/>
          </a:ln>
          <a:effectLst/>
        </p:spPr>
      </p:cxnSp>
      <p:pic>
        <p:nvPicPr>
          <p:cNvPr id="39" name="Picture 45" descr="dou"/>
          <p:cNvPicPr>
            <a:picLocks noChangeAspect="1" noChangeArrowheads="1"/>
          </p:cNvPicPr>
          <p:nvPr/>
        </p:nvPicPr>
        <p:blipFill>
          <a:blip r:embed="rId5" cstate="print"/>
          <a:srcRect/>
          <a:stretch>
            <a:fillRect/>
          </a:stretch>
        </p:blipFill>
        <p:spPr bwMode="auto">
          <a:xfrm>
            <a:off x="7842264" y="4648200"/>
            <a:ext cx="580429" cy="685800"/>
          </a:xfrm>
          <a:prstGeom prst="rect">
            <a:avLst/>
          </a:prstGeom>
          <a:noFill/>
          <a:ln w="9525">
            <a:noFill/>
            <a:miter lim="800000"/>
            <a:headEnd/>
            <a:tailEnd/>
          </a:ln>
        </p:spPr>
      </p:pic>
      <p:sp>
        <p:nvSpPr>
          <p:cNvPr id="47" name="Text Box 49"/>
          <p:cNvSpPr txBox="1">
            <a:spLocks noChangeArrowheads="1"/>
          </p:cNvSpPr>
          <p:nvPr/>
        </p:nvSpPr>
        <p:spPr bwMode="auto">
          <a:xfrm>
            <a:off x="7759700" y="5334025"/>
            <a:ext cx="74889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cxnSp>
        <p:nvCxnSpPr>
          <p:cNvPr id="49" name="直接连接符 7"/>
          <p:cNvCxnSpPr/>
          <p:nvPr/>
        </p:nvCxnSpPr>
        <p:spPr>
          <a:xfrm flipV="1">
            <a:off x="6108700" y="3886200"/>
            <a:ext cx="660400" cy="361158"/>
          </a:xfrm>
          <a:prstGeom prst="line">
            <a:avLst/>
          </a:prstGeom>
          <a:noFill/>
          <a:ln w="57150" cap="flat" cmpd="sng" algn="ctr">
            <a:solidFill>
              <a:schemeClr val="tx1"/>
            </a:solidFill>
            <a:prstDash val="solid"/>
            <a:headEnd type="none" w="med" len="med"/>
            <a:tailEnd type="arrow" w="med" len="med"/>
          </a:ln>
          <a:effectLst/>
        </p:spPr>
      </p:cxnSp>
      <p:sp>
        <p:nvSpPr>
          <p:cNvPr id="17" name="右箭头 16"/>
          <p:cNvSpPr/>
          <p:nvPr/>
        </p:nvSpPr>
        <p:spPr>
          <a:xfrm>
            <a:off x="4044950" y="4191000"/>
            <a:ext cx="1084943"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32" idx="2"/>
            <a:endCxn id="39" idx="0"/>
          </p:cNvCxnSpPr>
          <p:nvPr/>
        </p:nvCxnSpPr>
        <p:spPr>
          <a:xfrm>
            <a:off x="7220403" y="3916792"/>
            <a:ext cx="912064" cy="731433"/>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52" name="直接连接符 51"/>
          <p:cNvCxnSpPr>
            <a:stCxn id="32" idx="2"/>
            <a:endCxn id="53" idx="0"/>
          </p:cNvCxnSpPr>
          <p:nvPr/>
        </p:nvCxnSpPr>
        <p:spPr>
          <a:xfrm flipH="1">
            <a:off x="6810378" y="3916792"/>
            <a:ext cx="410027" cy="807633"/>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pic>
        <p:nvPicPr>
          <p:cNvPr id="53" name="Picture 50" descr="obama"/>
          <p:cNvPicPr>
            <a:picLocks noChangeAspect="1" noChangeArrowheads="1"/>
          </p:cNvPicPr>
          <p:nvPr/>
        </p:nvPicPr>
        <p:blipFill>
          <a:blip r:embed="rId6" cstate="print"/>
          <a:srcRect/>
          <a:stretch>
            <a:fillRect/>
          </a:stretch>
        </p:blipFill>
        <p:spPr bwMode="auto">
          <a:xfrm>
            <a:off x="6521450" y="4724425"/>
            <a:ext cx="577850" cy="733987"/>
          </a:xfrm>
          <a:prstGeom prst="rect">
            <a:avLst/>
          </a:prstGeom>
          <a:noFill/>
          <a:ln w="9525">
            <a:noFill/>
            <a:miter lim="800000"/>
            <a:headEnd/>
            <a:tailEnd/>
          </a:ln>
        </p:spPr>
      </p:pic>
      <p:sp>
        <p:nvSpPr>
          <p:cNvPr id="54" name="Text Box 51"/>
          <p:cNvSpPr txBox="1">
            <a:spLocks noChangeArrowheads="1"/>
          </p:cNvSpPr>
          <p:nvPr/>
        </p:nvSpPr>
        <p:spPr bwMode="auto">
          <a:xfrm>
            <a:off x="6438901" y="5438026"/>
            <a:ext cx="689311" cy="276999"/>
          </a:xfrm>
          <a:prstGeom prst="rect">
            <a:avLst/>
          </a:prstGeom>
          <a:noFill/>
          <a:ln w="9525">
            <a:noFill/>
            <a:miter lim="800000"/>
            <a:headEnd/>
            <a:tailEnd/>
          </a:ln>
        </p:spPr>
        <p:txBody>
          <a:bodyPr wrap="none">
            <a:spAutoFit/>
          </a:bodyPr>
          <a:lstStyle/>
          <a:p>
            <a:r>
              <a:rPr lang="en-US" altLang="zh-CN" sz="1200"/>
              <a:t>Obama</a:t>
            </a:r>
          </a:p>
        </p:txBody>
      </p:sp>
      <p:sp>
        <p:nvSpPr>
          <p:cNvPr id="57" name="圆角矩形 56"/>
          <p:cNvSpPr/>
          <p:nvPr/>
        </p:nvSpPr>
        <p:spPr>
          <a:xfrm>
            <a:off x="7099302" y="4267200"/>
            <a:ext cx="546061"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cxnSp>
        <p:nvCxnSpPr>
          <p:cNvPr id="58" name="直接连接符 7"/>
          <p:cNvCxnSpPr>
            <a:stCxn id="53" idx="1"/>
            <a:endCxn id="34" idx="0"/>
          </p:cNvCxnSpPr>
          <p:nvPr/>
        </p:nvCxnSpPr>
        <p:spPr>
          <a:xfrm flipH="1" flipV="1">
            <a:off x="5698624" y="4800600"/>
            <a:ext cx="822826" cy="290794"/>
          </a:xfrm>
          <a:prstGeom prst="line">
            <a:avLst/>
          </a:prstGeom>
          <a:noFill/>
          <a:ln w="28575" cap="flat" cmpd="sng" algn="ctr">
            <a:solidFill>
              <a:schemeClr val="tx1"/>
            </a:solidFill>
            <a:prstDash val="solid"/>
            <a:headEnd type="none" w="med" len="med"/>
            <a:tailEnd type="arrow" w="med" len="med"/>
          </a:ln>
          <a:effectLst/>
        </p:spPr>
      </p:cxnSp>
      <p:cxnSp>
        <p:nvCxnSpPr>
          <p:cNvPr id="61" name="直接连接符 7"/>
          <p:cNvCxnSpPr>
            <a:stCxn id="39" idx="1"/>
            <a:endCxn id="53" idx="3"/>
          </p:cNvCxnSpPr>
          <p:nvPr/>
        </p:nvCxnSpPr>
        <p:spPr>
          <a:xfrm flipH="1">
            <a:off x="7099300" y="4991100"/>
            <a:ext cx="742950" cy="100294"/>
          </a:xfrm>
          <a:prstGeom prst="line">
            <a:avLst/>
          </a:prstGeom>
          <a:noFill/>
          <a:ln w="28575" cap="flat" cmpd="sng" algn="ctr">
            <a:solidFill>
              <a:schemeClr val="tx1"/>
            </a:solidFill>
            <a:prstDash val="solid"/>
            <a:headEnd type="arrow" w="med" len="med"/>
            <a:tailEnd type="arrow" w="med" len="med"/>
          </a:ln>
          <a:effectLst/>
        </p:spPr>
      </p:cxnSp>
    </p:spTree>
    <p:extLst>
      <p:ext uri="{BB962C8B-B14F-4D97-AF65-F5344CB8AC3E}">
        <p14:creationId xmlns:p14="http://schemas.microsoft.com/office/powerpoint/2010/main" val="2678335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469" y="188913"/>
            <a:ext cx="8966012" cy="792162"/>
          </a:xfrm>
        </p:spPr>
        <p:txBody>
          <a:bodyPr/>
          <a:lstStyle/>
          <a:p>
            <a:r>
              <a:rPr lang="en-US" altLang="zh-CN" sz="4400" b="1" dirty="0" err="1" smtClean="0">
                <a:latin typeface="+mn-lt"/>
                <a:ea typeface="黑体" pitchFamily="49" charset="-122"/>
              </a:rPr>
              <a:t>MoodCast</a:t>
            </a:r>
            <a:r>
              <a:rPr lang="en-US" altLang="zh-CN" sz="4400" b="1" smtClean="0">
                <a:latin typeface="+mn-lt"/>
                <a:ea typeface="黑体" pitchFamily="49" charset="-122"/>
              </a:rPr>
              <a:t>: </a:t>
            </a:r>
            <a:r>
              <a:rPr lang="zh-CN" altLang="en-US" sz="4400" b="1" smtClean="0">
                <a:latin typeface="+mn-lt"/>
                <a:ea typeface="黑体" pitchFamily="49" charset="-122"/>
              </a:rPr>
              <a:t>动态情感预测模型</a:t>
            </a:r>
            <a:endParaRPr lang="zh-CN" altLang="en-US" sz="4400" b="1" dirty="0">
              <a:latin typeface="+mn-lt"/>
              <a:ea typeface="黑体" pitchFamily="49" charset="-122"/>
            </a:endParaRPr>
          </a:p>
        </p:txBody>
      </p:sp>
      <p:pic>
        <p:nvPicPr>
          <p:cNvPr id="449538" name="Picture 2" descr="C:\JieTang\Privacy\Paper\social-learning\icdm10-moodpred\Figures\model.emf"/>
          <p:cNvPicPr>
            <a:picLocks noChangeAspect="1" noChangeArrowheads="1"/>
          </p:cNvPicPr>
          <p:nvPr/>
        </p:nvPicPr>
        <p:blipFill>
          <a:blip r:embed="rId2" cstate="print"/>
          <a:srcRect/>
          <a:stretch>
            <a:fillRect/>
          </a:stretch>
        </p:blipFill>
        <p:spPr bwMode="auto">
          <a:xfrm>
            <a:off x="416496" y="1268760"/>
            <a:ext cx="8651013" cy="3480899"/>
          </a:xfrm>
          <a:prstGeom prst="rect">
            <a:avLst/>
          </a:prstGeom>
          <a:noFill/>
        </p:spPr>
      </p:pic>
      <p:sp>
        <p:nvSpPr>
          <p:cNvPr id="4" name="AutoShape 20"/>
          <p:cNvSpPr>
            <a:spLocks noChangeArrowheads="1"/>
          </p:cNvSpPr>
          <p:nvPr/>
        </p:nvSpPr>
        <p:spPr bwMode="auto">
          <a:xfrm>
            <a:off x="956556" y="4833156"/>
            <a:ext cx="7848872" cy="1296144"/>
          </a:xfrm>
          <a:prstGeom prst="roundRect">
            <a:avLst>
              <a:gd name="adj" fmla="val 16667"/>
            </a:avLst>
          </a:prstGeom>
          <a:solidFill>
            <a:srgbClr val="FFFFFF">
              <a:alpha val="78038"/>
            </a:srgbClr>
          </a:solidFill>
          <a:ln w="9525" algn="ctr">
            <a:solidFill>
              <a:schemeClr val="tx1"/>
            </a:solidFill>
            <a:round/>
            <a:headEnd/>
            <a:tailEnd/>
          </a:ln>
        </p:spPr>
        <p:txBody>
          <a:bodyPr wrap="square" anchor="t">
            <a:noAutofit/>
          </a:bodyPr>
          <a:lstStyle/>
          <a:p>
            <a:r>
              <a:rPr lang="en-US" sz="1600" b="1" dirty="0" smtClean="0"/>
              <a:t>Our solution</a:t>
            </a:r>
            <a:br>
              <a:rPr lang="en-US" sz="1600" b="1" dirty="0" smtClean="0"/>
            </a:br>
            <a:endParaRPr lang="en-US" sz="800" b="1" dirty="0" smtClean="0"/>
          </a:p>
          <a:p>
            <a:r>
              <a:rPr lang="en-US" sz="1600" b="1" dirty="0" smtClean="0"/>
              <a:t>1. We directly define continuous feature function;</a:t>
            </a:r>
          </a:p>
          <a:p>
            <a:endParaRPr lang="en-US" sz="900" dirty="0" smtClean="0"/>
          </a:p>
          <a:p>
            <a:r>
              <a:rPr lang="en-US" sz="1600" b="1" dirty="0" smtClean="0"/>
              <a:t>2. Use Metropolis-Hasting algorithm to learn the factor graph model.</a:t>
            </a:r>
            <a:endParaRPr lang="en-US" sz="1600" b="1" dirty="0"/>
          </a:p>
        </p:txBody>
      </p:sp>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Jie Tang, Yuan Zhang, </a:t>
            </a:r>
            <a:r>
              <a:rPr lang="en-US" altLang="zh-CN" sz="1400" kern="0" dirty="0" err="1"/>
              <a:t>Jimeng</a:t>
            </a:r>
            <a:r>
              <a:rPr lang="en-US" altLang="zh-CN" sz="1400" kern="0" dirty="0"/>
              <a:t> Sun, </a:t>
            </a:r>
            <a:r>
              <a:rPr lang="en-US" altLang="zh-CN" sz="1400" kern="0" dirty="0" err="1"/>
              <a:t>Jinghai</a:t>
            </a:r>
            <a:r>
              <a:rPr lang="en-US" altLang="zh-CN" sz="1400" kern="0" dirty="0"/>
              <a:t> </a:t>
            </a:r>
            <a:r>
              <a:rPr lang="en-US" altLang="zh-CN" sz="1400" kern="0" dirty="0" err="1"/>
              <a:t>Rao</a:t>
            </a:r>
            <a:r>
              <a:rPr lang="en-US" altLang="zh-CN" sz="1400" kern="0" dirty="0"/>
              <a:t>, </a:t>
            </a:r>
            <a:r>
              <a:rPr lang="en-US" altLang="zh-CN" sz="1400" kern="0" dirty="0" err="1"/>
              <a:t>Wenjing</a:t>
            </a:r>
            <a:r>
              <a:rPr lang="en-US" altLang="zh-CN" sz="1400" kern="0" dirty="0"/>
              <a:t> Yu, </a:t>
            </a:r>
            <a:r>
              <a:rPr lang="en-US" altLang="zh-CN" sz="1400" kern="0" dirty="0" err="1"/>
              <a:t>Yiran</a:t>
            </a:r>
            <a:r>
              <a:rPr lang="en-US" altLang="zh-CN" sz="1400" kern="0" dirty="0"/>
              <a:t> Chen, and ACM Fong. Quantitative Study of Individual Emotional States in Social Networks. IEEE </a:t>
            </a:r>
            <a:r>
              <a:rPr lang="en-US" altLang="zh-CN" sz="1400" kern="0" dirty="0" smtClean="0"/>
              <a:t>TAC, </a:t>
            </a:r>
            <a:r>
              <a:rPr lang="en-US" altLang="zh-CN" sz="1400" kern="0" dirty="0"/>
              <a:t>2012, Volume 3, Issue 2, Pages 132-144. </a:t>
            </a:r>
          </a:p>
        </p:txBody>
      </p:sp>
    </p:spTree>
    <p:extLst>
      <p:ext uri="{BB962C8B-B14F-4D97-AF65-F5344CB8AC3E}">
        <p14:creationId xmlns:p14="http://schemas.microsoft.com/office/powerpoint/2010/main" val="3445412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Will the “following” be Influenced?</a:t>
            </a:r>
            <a:endParaRPr kumimoji="1" lang="zh-CN" altLang="en-US" dirty="0"/>
          </a:p>
        </p:txBody>
      </p:sp>
      <p:grpSp>
        <p:nvGrpSpPr>
          <p:cNvPr id="101" name="Group 40"/>
          <p:cNvGrpSpPr>
            <a:grpSpLocks/>
          </p:cNvGrpSpPr>
          <p:nvPr/>
        </p:nvGrpSpPr>
        <p:grpSpPr bwMode="auto">
          <a:xfrm>
            <a:off x="2889261" y="2209825"/>
            <a:ext cx="3284808" cy="1908175"/>
            <a:chOff x="1814" y="1776"/>
            <a:chExt cx="1910" cy="1202"/>
          </a:xfrm>
        </p:grpSpPr>
        <p:sp>
          <p:nvSpPr>
            <p:cNvPr id="102" name="Text Box 41"/>
            <p:cNvSpPr txBox="1">
              <a:spLocks noChangeArrowheads="1"/>
            </p:cNvSpPr>
            <p:nvPr/>
          </p:nvSpPr>
          <p:spPr bwMode="auto">
            <a:xfrm>
              <a:off x="1814" y="2112"/>
              <a:ext cx="345" cy="194"/>
            </a:xfrm>
            <a:prstGeom prst="rect">
              <a:avLst/>
            </a:prstGeom>
            <a:noFill/>
            <a:ln w="9525">
              <a:noFill/>
              <a:miter lim="800000"/>
              <a:headEnd/>
              <a:tailEnd/>
            </a:ln>
          </p:spPr>
          <p:txBody>
            <a:bodyPr wrap="none">
              <a:spAutoFit/>
            </a:bodyPr>
            <a:lstStyle/>
            <a:p>
              <a:r>
                <a:rPr lang="en-US" altLang="zh-CN" sz="1400" b="1" dirty="0" smtClean="0">
                  <a:solidFill>
                    <a:srgbClr val="C00000"/>
                  </a:solidFill>
                </a:rPr>
                <a:t>0.5%</a:t>
              </a:r>
              <a:endParaRPr lang="en-US" altLang="zh-CN" sz="1400" b="1" dirty="0">
                <a:solidFill>
                  <a:srgbClr val="C00000"/>
                </a:solidFill>
              </a:endParaRPr>
            </a:p>
          </p:txBody>
        </p:sp>
        <p:sp>
          <p:nvSpPr>
            <p:cNvPr id="103" name="Text Box 42"/>
            <p:cNvSpPr txBox="1">
              <a:spLocks noChangeArrowheads="1"/>
            </p:cNvSpPr>
            <p:nvPr/>
          </p:nvSpPr>
          <p:spPr bwMode="auto">
            <a:xfrm>
              <a:off x="3216" y="1776"/>
              <a:ext cx="316" cy="194"/>
            </a:xfrm>
            <a:prstGeom prst="rect">
              <a:avLst/>
            </a:prstGeom>
            <a:noFill/>
            <a:ln w="9525">
              <a:noFill/>
              <a:miter lim="800000"/>
              <a:headEnd/>
              <a:tailEnd/>
            </a:ln>
          </p:spPr>
          <p:txBody>
            <a:bodyPr wrap="none">
              <a:spAutoFit/>
            </a:bodyPr>
            <a:lstStyle/>
            <a:p>
              <a:r>
                <a:rPr lang="en-US" altLang="zh-CN" sz="1400" b="1" dirty="0">
                  <a:solidFill>
                    <a:srgbClr val="C00000"/>
                  </a:solidFill>
                </a:rPr>
                <a:t>9</a:t>
              </a:r>
              <a:r>
                <a:rPr lang="en-US" altLang="zh-CN" sz="1400" b="1" dirty="0" smtClean="0">
                  <a:solidFill>
                    <a:srgbClr val="C00000"/>
                  </a:solidFill>
                </a:rPr>
                <a:t>0%</a:t>
              </a:r>
              <a:endParaRPr lang="en-US" altLang="zh-CN" sz="1400" b="1" dirty="0">
                <a:solidFill>
                  <a:srgbClr val="C00000"/>
                </a:solidFill>
              </a:endParaRPr>
            </a:p>
          </p:txBody>
        </p:sp>
        <p:sp>
          <p:nvSpPr>
            <p:cNvPr id="104" name="Text Box 43"/>
            <p:cNvSpPr txBox="1">
              <a:spLocks noChangeArrowheads="1"/>
            </p:cNvSpPr>
            <p:nvPr/>
          </p:nvSpPr>
          <p:spPr bwMode="auto">
            <a:xfrm>
              <a:off x="2112" y="2784"/>
              <a:ext cx="258" cy="194"/>
            </a:xfrm>
            <a:prstGeom prst="rect">
              <a:avLst/>
            </a:prstGeom>
            <a:noFill/>
            <a:ln w="9525">
              <a:noFill/>
              <a:miter lim="800000"/>
              <a:headEnd/>
              <a:tailEnd/>
            </a:ln>
          </p:spPr>
          <p:txBody>
            <a:bodyPr wrap="none">
              <a:spAutoFit/>
            </a:bodyPr>
            <a:lstStyle/>
            <a:p>
              <a:r>
                <a:rPr lang="en-US" altLang="zh-CN" sz="1400" b="1" dirty="0" smtClean="0">
                  <a:solidFill>
                    <a:srgbClr val="C00000"/>
                  </a:solidFill>
                </a:rPr>
                <a:t>1%</a:t>
              </a:r>
              <a:endParaRPr lang="en-US" altLang="zh-CN" sz="1400" b="1" dirty="0">
                <a:solidFill>
                  <a:srgbClr val="C00000"/>
                </a:solidFill>
              </a:endParaRPr>
            </a:p>
          </p:txBody>
        </p:sp>
        <p:sp>
          <p:nvSpPr>
            <p:cNvPr id="105" name="Text Box 44"/>
            <p:cNvSpPr txBox="1">
              <a:spLocks noChangeArrowheads="1"/>
            </p:cNvSpPr>
            <p:nvPr/>
          </p:nvSpPr>
          <p:spPr bwMode="auto">
            <a:xfrm>
              <a:off x="3408" y="2496"/>
              <a:ext cx="316" cy="194"/>
            </a:xfrm>
            <a:prstGeom prst="rect">
              <a:avLst/>
            </a:prstGeom>
            <a:noFill/>
            <a:ln w="9525">
              <a:noFill/>
              <a:miter lim="800000"/>
              <a:headEnd/>
              <a:tailEnd/>
            </a:ln>
          </p:spPr>
          <p:txBody>
            <a:bodyPr wrap="none">
              <a:spAutoFit/>
            </a:bodyPr>
            <a:lstStyle/>
            <a:p>
              <a:r>
                <a:rPr lang="en-US" altLang="zh-CN" sz="1400" b="1" dirty="0">
                  <a:solidFill>
                    <a:srgbClr val="C00000"/>
                  </a:solidFill>
                </a:rPr>
                <a:t>60%</a:t>
              </a:r>
            </a:p>
          </p:txBody>
        </p:sp>
      </p:grpSp>
      <p:grpSp>
        <p:nvGrpSpPr>
          <p:cNvPr id="106" name="Group 22"/>
          <p:cNvGrpSpPr>
            <a:grpSpLocks/>
          </p:cNvGrpSpPr>
          <p:nvPr/>
        </p:nvGrpSpPr>
        <p:grpSpPr bwMode="auto">
          <a:xfrm>
            <a:off x="2146302" y="2819400"/>
            <a:ext cx="860593" cy="744882"/>
            <a:chOff x="288" y="2128"/>
            <a:chExt cx="1114" cy="892"/>
          </a:xfrm>
        </p:grpSpPr>
        <p:pic>
          <p:nvPicPr>
            <p:cNvPr id="107" name="Picture 6" descr="ladygaga"/>
            <p:cNvPicPr>
              <a:picLocks noChangeAspect="1" noChangeArrowheads="1"/>
            </p:cNvPicPr>
            <p:nvPr/>
          </p:nvPicPr>
          <p:blipFill>
            <a:blip r:embed="rId2" cstate="print"/>
            <a:srcRect/>
            <a:stretch>
              <a:fillRect/>
            </a:stretch>
          </p:blipFill>
          <p:spPr bwMode="auto">
            <a:xfrm>
              <a:off x="657" y="2128"/>
              <a:ext cx="486" cy="608"/>
            </a:xfrm>
            <a:prstGeom prst="rect">
              <a:avLst/>
            </a:prstGeom>
            <a:noFill/>
            <a:ln w="9525">
              <a:noFill/>
              <a:miter lim="800000"/>
              <a:headEnd/>
              <a:tailEnd/>
            </a:ln>
          </p:spPr>
        </p:pic>
        <p:sp>
          <p:nvSpPr>
            <p:cNvPr id="108" name="Text Box 11"/>
            <p:cNvSpPr txBox="1">
              <a:spLocks noChangeArrowheads="1"/>
            </p:cNvSpPr>
            <p:nvPr/>
          </p:nvSpPr>
          <p:spPr bwMode="auto">
            <a:xfrm>
              <a:off x="288" y="2688"/>
              <a:ext cx="1114" cy="332"/>
            </a:xfrm>
            <a:prstGeom prst="rect">
              <a:avLst/>
            </a:prstGeom>
            <a:noFill/>
            <a:ln w="9525">
              <a:noFill/>
              <a:miter lim="800000"/>
              <a:headEnd/>
              <a:tailEnd/>
            </a:ln>
          </p:spPr>
          <p:txBody>
            <a:bodyPr wrap="none">
              <a:spAutoFit/>
            </a:bodyPr>
            <a:lstStyle/>
            <a:p>
              <a:r>
                <a:rPr lang="en-US" altLang="zh-CN" sz="1200" dirty="0" err="1"/>
                <a:t>Ladygaga</a:t>
              </a:r>
              <a:endParaRPr lang="en-US" altLang="zh-CN" sz="1200" dirty="0"/>
            </a:p>
          </p:txBody>
        </p:sp>
      </p:grpSp>
      <p:grpSp>
        <p:nvGrpSpPr>
          <p:cNvPr id="109" name="Group 28"/>
          <p:cNvGrpSpPr>
            <a:grpSpLocks/>
          </p:cNvGrpSpPr>
          <p:nvPr/>
        </p:nvGrpSpPr>
        <p:grpSpPr bwMode="auto">
          <a:xfrm>
            <a:off x="2806700" y="2667008"/>
            <a:ext cx="3632200" cy="1752599"/>
            <a:chOff x="1392" y="2070"/>
            <a:chExt cx="2640" cy="1155"/>
          </a:xfrm>
        </p:grpSpPr>
        <p:cxnSp>
          <p:nvCxnSpPr>
            <p:cNvPr id="110" name="AutoShape 17"/>
            <p:cNvCxnSpPr>
              <a:cxnSpLocks noChangeShapeType="1"/>
            </p:cNvCxnSpPr>
            <p:nvPr/>
          </p:nvCxnSpPr>
          <p:spPr bwMode="auto">
            <a:xfrm rot="10800000">
              <a:off x="1392" y="2340"/>
              <a:ext cx="912" cy="228"/>
            </a:xfrm>
            <a:prstGeom prst="curvedConnector3">
              <a:avLst>
                <a:gd name="adj1" fmla="val 50000"/>
              </a:avLst>
            </a:prstGeom>
            <a:noFill/>
            <a:ln w="38100">
              <a:solidFill>
                <a:schemeClr val="tx1"/>
              </a:solidFill>
              <a:round/>
              <a:headEnd/>
              <a:tailEnd type="triangle" w="med" len="med"/>
            </a:ln>
          </p:spPr>
        </p:cxnSp>
        <p:cxnSp>
          <p:nvCxnSpPr>
            <p:cNvPr id="111" name="AutoShape 19"/>
            <p:cNvCxnSpPr>
              <a:cxnSpLocks noChangeShapeType="1"/>
            </p:cNvCxnSpPr>
            <p:nvPr/>
          </p:nvCxnSpPr>
          <p:spPr bwMode="auto">
            <a:xfrm rot="5400000">
              <a:off x="2089" y="2670"/>
              <a:ext cx="249" cy="861"/>
            </a:xfrm>
            <a:prstGeom prst="curvedConnector3">
              <a:avLst>
                <a:gd name="adj1" fmla="val 49801"/>
              </a:avLst>
            </a:prstGeom>
            <a:noFill/>
            <a:ln w="38100">
              <a:solidFill>
                <a:schemeClr val="tx1"/>
              </a:solidFill>
              <a:round/>
              <a:headEnd/>
              <a:tailEnd type="triangle" w="med" len="med"/>
            </a:ln>
          </p:spPr>
        </p:cxnSp>
        <p:cxnSp>
          <p:nvCxnSpPr>
            <p:cNvPr id="112" name="AutoShape 20"/>
            <p:cNvCxnSpPr>
              <a:cxnSpLocks noChangeShapeType="1"/>
            </p:cNvCxnSpPr>
            <p:nvPr/>
          </p:nvCxnSpPr>
          <p:spPr bwMode="auto">
            <a:xfrm>
              <a:off x="2984" y="2568"/>
              <a:ext cx="765" cy="657"/>
            </a:xfrm>
            <a:prstGeom prst="curvedConnector2">
              <a:avLst/>
            </a:prstGeom>
            <a:noFill/>
            <a:ln w="38100">
              <a:solidFill>
                <a:schemeClr val="tx1"/>
              </a:solidFill>
              <a:round/>
              <a:headEnd/>
              <a:tailEnd type="triangle" w="med" len="med"/>
            </a:ln>
          </p:spPr>
        </p:cxnSp>
        <p:cxnSp>
          <p:nvCxnSpPr>
            <p:cNvPr id="113" name="AutoShape 21"/>
            <p:cNvCxnSpPr>
              <a:cxnSpLocks noChangeShapeType="1"/>
            </p:cNvCxnSpPr>
            <p:nvPr/>
          </p:nvCxnSpPr>
          <p:spPr bwMode="auto">
            <a:xfrm rot="-5400000">
              <a:off x="3293" y="1421"/>
              <a:ext cx="90" cy="1388"/>
            </a:xfrm>
            <a:prstGeom prst="curvedConnector2">
              <a:avLst/>
            </a:prstGeom>
            <a:noFill/>
            <a:ln w="38100">
              <a:solidFill>
                <a:schemeClr val="tx1"/>
              </a:solidFill>
              <a:round/>
              <a:headEnd/>
              <a:tailEnd type="triangle" w="med" len="med"/>
            </a:ln>
          </p:spPr>
        </p:cxnSp>
      </p:grpSp>
      <p:grpSp>
        <p:nvGrpSpPr>
          <p:cNvPr id="114" name="Group 29"/>
          <p:cNvGrpSpPr>
            <a:grpSpLocks/>
          </p:cNvGrpSpPr>
          <p:nvPr/>
        </p:nvGrpSpPr>
        <p:grpSpPr bwMode="auto">
          <a:xfrm>
            <a:off x="2806700" y="2514604"/>
            <a:ext cx="3714750" cy="1828799"/>
            <a:chOff x="1392" y="2070"/>
            <a:chExt cx="2640" cy="1155"/>
          </a:xfrm>
        </p:grpSpPr>
        <p:cxnSp>
          <p:nvCxnSpPr>
            <p:cNvPr id="115" name="AutoShape 30"/>
            <p:cNvCxnSpPr>
              <a:cxnSpLocks noChangeShapeType="1"/>
            </p:cNvCxnSpPr>
            <p:nvPr/>
          </p:nvCxnSpPr>
          <p:spPr bwMode="auto">
            <a:xfrm rot="10800000">
              <a:off x="1392" y="2340"/>
              <a:ext cx="912" cy="228"/>
            </a:xfrm>
            <a:prstGeom prst="curvedConnector3">
              <a:avLst>
                <a:gd name="adj1" fmla="val 50000"/>
              </a:avLst>
            </a:prstGeom>
            <a:noFill/>
            <a:ln w="38100">
              <a:solidFill>
                <a:srgbClr val="FF0000"/>
              </a:solidFill>
              <a:round/>
              <a:headEnd type="triangle" w="med" len="med"/>
              <a:tailEnd/>
            </a:ln>
          </p:spPr>
        </p:cxnSp>
        <p:cxnSp>
          <p:nvCxnSpPr>
            <p:cNvPr id="116" name="AutoShape 31"/>
            <p:cNvCxnSpPr>
              <a:cxnSpLocks noChangeShapeType="1"/>
            </p:cNvCxnSpPr>
            <p:nvPr/>
          </p:nvCxnSpPr>
          <p:spPr bwMode="auto">
            <a:xfrm rot="5400000">
              <a:off x="2089" y="2670"/>
              <a:ext cx="249" cy="861"/>
            </a:xfrm>
            <a:prstGeom prst="curvedConnector3">
              <a:avLst>
                <a:gd name="adj1" fmla="val 49801"/>
              </a:avLst>
            </a:prstGeom>
            <a:noFill/>
            <a:ln w="38100">
              <a:solidFill>
                <a:srgbClr val="FF0000"/>
              </a:solidFill>
              <a:round/>
              <a:headEnd type="triangle" w="med" len="med"/>
              <a:tailEnd/>
            </a:ln>
          </p:spPr>
        </p:cxnSp>
        <p:cxnSp>
          <p:nvCxnSpPr>
            <p:cNvPr id="117" name="AutoShape 32"/>
            <p:cNvCxnSpPr>
              <a:cxnSpLocks noChangeShapeType="1"/>
            </p:cNvCxnSpPr>
            <p:nvPr/>
          </p:nvCxnSpPr>
          <p:spPr bwMode="auto">
            <a:xfrm>
              <a:off x="2984" y="2568"/>
              <a:ext cx="765" cy="657"/>
            </a:xfrm>
            <a:prstGeom prst="curvedConnector2">
              <a:avLst/>
            </a:prstGeom>
            <a:noFill/>
            <a:ln w="38100">
              <a:solidFill>
                <a:srgbClr val="FF0000"/>
              </a:solidFill>
              <a:round/>
              <a:headEnd type="triangle" w="med" len="med"/>
              <a:tailEnd/>
            </a:ln>
          </p:spPr>
        </p:cxnSp>
        <p:cxnSp>
          <p:nvCxnSpPr>
            <p:cNvPr id="118" name="AutoShape 33"/>
            <p:cNvCxnSpPr>
              <a:cxnSpLocks noChangeShapeType="1"/>
            </p:cNvCxnSpPr>
            <p:nvPr/>
          </p:nvCxnSpPr>
          <p:spPr bwMode="auto">
            <a:xfrm rot="-5400000">
              <a:off x="3293" y="1421"/>
              <a:ext cx="90" cy="1388"/>
            </a:xfrm>
            <a:prstGeom prst="curvedConnector2">
              <a:avLst/>
            </a:prstGeom>
            <a:noFill/>
            <a:ln w="38100">
              <a:solidFill>
                <a:srgbClr val="FF0000"/>
              </a:solidFill>
              <a:round/>
              <a:headEnd type="triangle" w="med" len="med"/>
              <a:tailEnd/>
            </a:ln>
          </p:spPr>
        </p:cxnSp>
      </p:grpSp>
      <p:grpSp>
        <p:nvGrpSpPr>
          <p:cNvPr id="119" name="Group 39"/>
          <p:cNvGrpSpPr>
            <a:grpSpLocks/>
          </p:cNvGrpSpPr>
          <p:nvPr/>
        </p:nvGrpSpPr>
        <p:grpSpPr bwMode="auto">
          <a:xfrm>
            <a:off x="3119717" y="2209825"/>
            <a:ext cx="2952883" cy="1908175"/>
            <a:chOff x="1814" y="1776"/>
            <a:chExt cx="1717" cy="1202"/>
          </a:xfrm>
        </p:grpSpPr>
        <p:sp>
          <p:nvSpPr>
            <p:cNvPr id="120" name="Text Box 34"/>
            <p:cNvSpPr txBox="1">
              <a:spLocks noChangeArrowheads="1"/>
            </p:cNvSpPr>
            <p:nvPr/>
          </p:nvSpPr>
          <p:spPr bwMode="auto">
            <a:xfrm>
              <a:off x="1814" y="2150"/>
              <a:ext cx="171" cy="194"/>
            </a:xfrm>
            <a:prstGeom prst="rect">
              <a:avLst/>
            </a:prstGeom>
            <a:noFill/>
            <a:ln w="9525">
              <a:noFill/>
              <a:miter lim="800000"/>
              <a:headEnd/>
              <a:tailEnd/>
            </a:ln>
          </p:spPr>
          <p:txBody>
            <a:bodyPr wrap="none">
              <a:spAutoFit/>
            </a:bodyPr>
            <a:lstStyle/>
            <a:p>
              <a:r>
                <a:rPr lang="en-US" altLang="zh-CN" sz="1400" b="1" dirty="0">
                  <a:solidFill>
                    <a:schemeClr val="hlink"/>
                  </a:solidFill>
                </a:rPr>
                <a:t>?</a:t>
              </a:r>
            </a:p>
          </p:txBody>
        </p:sp>
        <p:sp>
          <p:nvSpPr>
            <p:cNvPr id="121" name="Text Box 35"/>
            <p:cNvSpPr txBox="1">
              <a:spLocks noChangeArrowheads="1"/>
            </p:cNvSpPr>
            <p:nvPr/>
          </p:nvSpPr>
          <p:spPr bwMode="auto">
            <a:xfrm>
              <a:off x="3216" y="1776"/>
              <a:ext cx="171" cy="194"/>
            </a:xfrm>
            <a:prstGeom prst="rect">
              <a:avLst/>
            </a:prstGeom>
            <a:noFill/>
            <a:ln w="9525">
              <a:noFill/>
              <a:miter lim="800000"/>
              <a:headEnd/>
              <a:tailEnd/>
            </a:ln>
          </p:spPr>
          <p:txBody>
            <a:bodyPr wrap="none">
              <a:spAutoFit/>
            </a:bodyPr>
            <a:lstStyle/>
            <a:p>
              <a:r>
                <a:rPr lang="en-US" altLang="zh-CN" sz="1400" b="1">
                  <a:solidFill>
                    <a:schemeClr val="hlink"/>
                  </a:solidFill>
                </a:rPr>
                <a:t>?</a:t>
              </a:r>
            </a:p>
          </p:txBody>
        </p:sp>
        <p:sp>
          <p:nvSpPr>
            <p:cNvPr id="122" name="Text Box 36"/>
            <p:cNvSpPr txBox="1">
              <a:spLocks noChangeArrowheads="1"/>
            </p:cNvSpPr>
            <p:nvPr/>
          </p:nvSpPr>
          <p:spPr bwMode="auto">
            <a:xfrm>
              <a:off x="2112" y="2784"/>
              <a:ext cx="171" cy="194"/>
            </a:xfrm>
            <a:prstGeom prst="rect">
              <a:avLst/>
            </a:prstGeom>
            <a:noFill/>
            <a:ln w="9525">
              <a:noFill/>
              <a:miter lim="800000"/>
              <a:headEnd/>
              <a:tailEnd/>
            </a:ln>
          </p:spPr>
          <p:txBody>
            <a:bodyPr wrap="none">
              <a:spAutoFit/>
            </a:bodyPr>
            <a:lstStyle/>
            <a:p>
              <a:r>
                <a:rPr lang="en-US" altLang="zh-CN" sz="1400" b="1">
                  <a:solidFill>
                    <a:schemeClr val="hlink"/>
                  </a:solidFill>
                </a:rPr>
                <a:t>?</a:t>
              </a:r>
            </a:p>
          </p:txBody>
        </p:sp>
        <p:sp>
          <p:nvSpPr>
            <p:cNvPr id="123" name="Text Box 37"/>
            <p:cNvSpPr txBox="1">
              <a:spLocks noChangeArrowheads="1"/>
            </p:cNvSpPr>
            <p:nvPr/>
          </p:nvSpPr>
          <p:spPr bwMode="auto">
            <a:xfrm>
              <a:off x="3360" y="2496"/>
              <a:ext cx="171" cy="194"/>
            </a:xfrm>
            <a:prstGeom prst="rect">
              <a:avLst/>
            </a:prstGeom>
            <a:noFill/>
            <a:ln w="9525">
              <a:noFill/>
              <a:miter lim="800000"/>
              <a:headEnd/>
              <a:tailEnd/>
            </a:ln>
          </p:spPr>
          <p:txBody>
            <a:bodyPr wrap="none">
              <a:spAutoFit/>
            </a:bodyPr>
            <a:lstStyle/>
            <a:p>
              <a:r>
                <a:rPr lang="en-US" altLang="zh-CN" sz="1400" b="1" dirty="0">
                  <a:solidFill>
                    <a:schemeClr val="hlink"/>
                  </a:solidFill>
                </a:rPr>
                <a:t>?</a:t>
              </a:r>
            </a:p>
          </p:txBody>
        </p:sp>
      </p:grpSp>
      <p:pic>
        <p:nvPicPr>
          <p:cNvPr id="124" name="Picture 45" descr="dou"/>
          <p:cNvPicPr>
            <a:picLocks noChangeAspect="1" noChangeArrowheads="1"/>
          </p:cNvPicPr>
          <p:nvPr/>
        </p:nvPicPr>
        <p:blipFill>
          <a:blip r:embed="rId3" cstate="print"/>
          <a:srcRect/>
          <a:stretch>
            <a:fillRect/>
          </a:stretch>
        </p:blipFill>
        <p:spPr bwMode="auto">
          <a:xfrm>
            <a:off x="4292614" y="2819425"/>
            <a:ext cx="660399" cy="780287"/>
          </a:xfrm>
          <a:prstGeom prst="rect">
            <a:avLst/>
          </a:prstGeom>
          <a:noFill/>
          <a:ln w="9525">
            <a:noFill/>
            <a:miter lim="800000"/>
            <a:headEnd/>
            <a:tailEnd/>
          </a:ln>
        </p:spPr>
      </p:pic>
      <p:sp>
        <p:nvSpPr>
          <p:cNvPr id="125" name="Text Box 49"/>
          <p:cNvSpPr txBox="1">
            <a:spLocks noChangeArrowheads="1"/>
          </p:cNvSpPr>
          <p:nvPr/>
        </p:nvSpPr>
        <p:spPr bwMode="auto">
          <a:xfrm>
            <a:off x="4210050" y="3581406"/>
            <a:ext cx="706594" cy="276999"/>
          </a:xfrm>
          <a:prstGeom prst="rect">
            <a:avLst/>
          </a:prstGeom>
          <a:noFill/>
          <a:ln w="9525">
            <a:noFill/>
            <a:miter lim="800000"/>
            <a:headEnd/>
            <a:tailEnd/>
          </a:ln>
        </p:spPr>
        <p:txBody>
          <a:bodyPr wrap="none">
            <a:spAutoFit/>
          </a:bodyPr>
          <a:lstStyle/>
          <a:p>
            <a:r>
              <a:rPr lang="en-US" altLang="zh-CN" sz="1200" dirty="0" err="1"/>
              <a:t>Shiteng</a:t>
            </a:r>
            <a:endParaRPr lang="en-US" altLang="zh-CN" sz="1200" dirty="0"/>
          </a:p>
        </p:txBody>
      </p:sp>
      <p:pic>
        <p:nvPicPr>
          <p:cNvPr id="126" name="Picture 50" descr="obama"/>
          <p:cNvPicPr>
            <a:picLocks noChangeAspect="1" noChangeArrowheads="1"/>
          </p:cNvPicPr>
          <p:nvPr/>
        </p:nvPicPr>
        <p:blipFill>
          <a:blip r:embed="rId4" cstate="print"/>
          <a:srcRect/>
          <a:stretch>
            <a:fillRect/>
          </a:stretch>
        </p:blipFill>
        <p:spPr bwMode="auto">
          <a:xfrm>
            <a:off x="2885446" y="4419600"/>
            <a:ext cx="419933" cy="533400"/>
          </a:xfrm>
          <a:prstGeom prst="rect">
            <a:avLst/>
          </a:prstGeom>
          <a:noFill/>
          <a:ln w="9525">
            <a:noFill/>
            <a:miter lim="800000"/>
            <a:headEnd/>
            <a:tailEnd/>
          </a:ln>
        </p:spPr>
      </p:pic>
      <p:sp>
        <p:nvSpPr>
          <p:cNvPr id="127" name="Text Box 51"/>
          <p:cNvSpPr txBox="1">
            <a:spLocks noChangeArrowheads="1"/>
          </p:cNvSpPr>
          <p:nvPr/>
        </p:nvSpPr>
        <p:spPr bwMode="auto">
          <a:xfrm>
            <a:off x="2802905" y="4953025"/>
            <a:ext cx="689311" cy="276999"/>
          </a:xfrm>
          <a:prstGeom prst="rect">
            <a:avLst/>
          </a:prstGeom>
          <a:noFill/>
          <a:ln w="9525">
            <a:noFill/>
            <a:miter lim="800000"/>
            <a:headEnd/>
            <a:tailEnd/>
          </a:ln>
        </p:spPr>
        <p:txBody>
          <a:bodyPr wrap="none">
            <a:spAutoFit/>
          </a:bodyPr>
          <a:lstStyle/>
          <a:p>
            <a:r>
              <a:rPr lang="en-US" altLang="zh-CN" sz="1200" dirty="0"/>
              <a:t>Obama</a:t>
            </a:r>
          </a:p>
        </p:txBody>
      </p:sp>
      <p:pic>
        <p:nvPicPr>
          <p:cNvPr id="128" name="Picture 52" descr="huwei"/>
          <p:cNvPicPr>
            <a:picLocks noChangeAspect="1" noChangeArrowheads="1"/>
          </p:cNvPicPr>
          <p:nvPr/>
        </p:nvPicPr>
        <p:blipFill>
          <a:blip r:embed="rId5" cstate="print"/>
          <a:srcRect/>
          <a:stretch>
            <a:fillRect/>
          </a:stretch>
        </p:blipFill>
        <p:spPr bwMode="auto">
          <a:xfrm>
            <a:off x="5861051" y="4371201"/>
            <a:ext cx="412750" cy="499520"/>
          </a:xfrm>
          <a:prstGeom prst="rect">
            <a:avLst/>
          </a:prstGeom>
          <a:noFill/>
          <a:ln w="9525">
            <a:noFill/>
            <a:miter lim="800000"/>
            <a:headEnd/>
            <a:tailEnd/>
          </a:ln>
        </p:spPr>
      </p:pic>
      <p:sp>
        <p:nvSpPr>
          <p:cNvPr id="129" name="Text Box 56"/>
          <p:cNvSpPr txBox="1">
            <a:spLocks noChangeArrowheads="1"/>
          </p:cNvSpPr>
          <p:nvPr/>
        </p:nvSpPr>
        <p:spPr bwMode="auto">
          <a:xfrm>
            <a:off x="5613400" y="4800625"/>
            <a:ext cx="612292" cy="276999"/>
          </a:xfrm>
          <a:prstGeom prst="rect">
            <a:avLst/>
          </a:prstGeom>
          <a:noFill/>
          <a:ln w="9525">
            <a:noFill/>
            <a:miter lim="800000"/>
            <a:headEnd/>
            <a:tailEnd/>
          </a:ln>
        </p:spPr>
        <p:txBody>
          <a:bodyPr wrap="none">
            <a:spAutoFit/>
          </a:bodyPr>
          <a:lstStyle/>
          <a:p>
            <a:r>
              <a:rPr lang="en-US" altLang="zh-CN" sz="1200" dirty="0" err="1"/>
              <a:t>Huwei</a:t>
            </a:r>
            <a:endParaRPr lang="en-US" altLang="zh-CN" sz="1200" dirty="0"/>
          </a:p>
        </p:txBody>
      </p:sp>
      <p:pic>
        <p:nvPicPr>
          <p:cNvPr id="130" name="Picture 57" descr="youmingqiao"/>
          <p:cNvPicPr>
            <a:picLocks noChangeAspect="1" noChangeArrowheads="1"/>
          </p:cNvPicPr>
          <p:nvPr/>
        </p:nvPicPr>
        <p:blipFill>
          <a:blip r:embed="rId6" cstate="print"/>
          <a:srcRect/>
          <a:stretch>
            <a:fillRect/>
          </a:stretch>
        </p:blipFill>
        <p:spPr bwMode="auto">
          <a:xfrm>
            <a:off x="6521453" y="2209800"/>
            <a:ext cx="447961" cy="533400"/>
          </a:xfrm>
          <a:prstGeom prst="rect">
            <a:avLst/>
          </a:prstGeom>
          <a:noFill/>
          <a:ln w="9525">
            <a:noFill/>
            <a:miter lim="800000"/>
            <a:headEnd/>
            <a:tailEnd/>
          </a:ln>
        </p:spPr>
      </p:pic>
      <p:sp>
        <p:nvSpPr>
          <p:cNvPr id="131" name="Text Box 58"/>
          <p:cNvSpPr txBox="1">
            <a:spLocks noChangeArrowheads="1"/>
          </p:cNvSpPr>
          <p:nvPr/>
        </p:nvSpPr>
        <p:spPr bwMode="auto">
          <a:xfrm>
            <a:off x="6230717" y="2743225"/>
            <a:ext cx="954183" cy="276999"/>
          </a:xfrm>
          <a:prstGeom prst="rect">
            <a:avLst/>
          </a:prstGeom>
          <a:noFill/>
          <a:ln w="9525">
            <a:noFill/>
            <a:miter lim="800000"/>
            <a:headEnd/>
            <a:tailEnd/>
          </a:ln>
        </p:spPr>
        <p:txBody>
          <a:bodyPr wrap="none">
            <a:spAutoFit/>
          </a:bodyPr>
          <a:lstStyle/>
          <a:p>
            <a:r>
              <a:rPr lang="en-US" altLang="zh-CN" sz="1200" dirty="0" err="1"/>
              <a:t>JimmyQiao</a:t>
            </a:r>
            <a:endParaRPr lang="en-US" altLang="zh-CN" sz="1200" dirty="0"/>
          </a:p>
        </p:txBody>
      </p:sp>
      <p:pic>
        <p:nvPicPr>
          <p:cNvPr id="132" name="图片 131"/>
          <p:cNvPicPr>
            <a:picLocks noChangeAspect="1"/>
          </p:cNvPicPr>
          <p:nvPr/>
        </p:nvPicPr>
        <p:blipFill>
          <a:blip r:embed="rId7" cstate="print"/>
          <a:stretch>
            <a:fillRect/>
          </a:stretch>
        </p:blipFill>
        <p:spPr>
          <a:xfrm>
            <a:off x="7759700" y="3200400"/>
            <a:ext cx="412750" cy="381000"/>
          </a:xfrm>
          <a:prstGeom prst="rect">
            <a:avLst/>
          </a:prstGeom>
          <a:ln>
            <a:solidFill>
              <a:srgbClr val="000000"/>
            </a:solidFill>
          </a:ln>
        </p:spPr>
      </p:pic>
      <p:cxnSp>
        <p:nvCxnSpPr>
          <p:cNvPr id="4" name="曲线连接符 3"/>
          <p:cNvCxnSpPr>
            <a:stCxn id="132" idx="0"/>
          </p:cNvCxnSpPr>
          <p:nvPr/>
        </p:nvCxnSpPr>
        <p:spPr>
          <a:xfrm rot="16200000" flipV="1">
            <a:off x="7186613" y="2420950"/>
            <a:ext cx="609600" cy="949325"/>
          </a:xfrm>
          <a:prstGeom prst="curvedConnector2">
            <a:avLst/>
          </a:prstGeom>
          <a:ln w="28575" cmpd="sng">
            <a:solidFill>
              <a:srgbClr val="000000"/>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135" name="图片 134"/>
          <p:cNvPicPr>
            <a:picLocks noChangeAspect="1"/>
          </p:cNvPicPr>
          <p:nvPr/>
        </p:nvPicPr>
        <p:blipFill>
          <a:blip r:embed="rId7" cstate="print"/>
          <a:stretch>
            <a:fillRect/>
          </a:stretch>
        </p:blipFill>
        <p:spPr>
          <a:xfrm>
            <a:off x="8502650" y="4038600"/>
            <a:ext cx="412750" cy="381000"/>
          </a:xfrm>
          <a:prstGeom prst="rect">
            <a:avLst/>
          </a:prstGeom>
          <a:ln>
            <a:solidFill>
              <a:srgbClr val="000000"/>
            </a:solidFill>
          </a:ln>
        </p:spPr>
      </p:pic>
      <p:pic>
        <p:nvPicPr>
          <p:cNvPr id="136" name="图片 135"/>
          <p:cNvPicPr>
            <a:picLocks noChangeAspect="1"/>
          </p:cNvPicPr>
          <p:nvPr/>
        </p:nvPicPr>
        <p:blipFill>
          <a:blip r:embed="rId7" cstate="print"/>
          <a:stretch>
            <a:fillRect/>
          </a:stretch>
        </p:blipFill>
        <p:spPr>
          <a:xfrm>
            <a:off x="8007350" y="4800600"/>
            <a:ext cx="412750" cy="381000"/>
          </a:xfrm>
          <a:prstGeom prst="rect">
            <a:avLst/>
          </a:prstGeom>
          <a:ln>
            <a:solidFill>
              <a:srgbClr val="000000"/>
            </a:solidFill>
          </a:ln>
        </p:spPr>
      </p:pic>
      <p:cxnSp>
        <p:nvCxnSpPr>
          <p:cNvPr id="138" name="曲线连接符 137"/>
          <p:cNvCxnSpPr>
            <a:stCxn id="132" idx="3"/>
            <a:endCxn id="135" idx="0"/>
          </p:cNvCxnSpPr>
          <p:nvPr/>
        </p:nvCxnSpPr>
        <p:spPr>
          <a:xfrm>
            <a:off x="8172450" y="3390900"/>
            <a:ext cx="536575" cy="647700"/>
          </a:xfrm>
          <a:prstGeom prst="curvedConnector2">
            <a:avLst/>
          </a:prstGeom>
          <a:ln w="2857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9" name="曲线连接符 148"/>
          <p:cNvCxnSpPr/>
          <p:nvPr/>
        </p:nvCxnSpPr>
        <p:spPr>
          <a:xfrm rot="16200000" flipV="1">
            <a:off x="6279399" y="1958996"/>
            <a:ext cx="389222" cy="2517775"/>
          </a:xfrm>
          <a:prstGeom prst="curvedConnector2">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曲线连接符 151"/>
          <p:cNvCxnSpPr>
            <a:endCxn id="136" idx="3"/>
          </p:cNvCxnSpPr>
          <p:nvPr/>
        </p:nvCxnSpPr>
        <p:spPr>
          <a:xfrm rot="5400000">
            <a:off x="8337550" y="4578350"/>
            <a:ext cx="495300" cy="330200"/>
          </a:xfrm>
          <a:prstGeom prst="curvedConnector2">
            <a:avLst/>
          </a:prstGeom>
          <a:ln w="28575" cmpd="sng">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3" name="文本框 152"/>
          <p:cNvSpPr txBox="1"/>
          <p:nvPr/>
        </p:nvSpPr>
        <p:spPr>
          <a:xfrm>
            <a:off x="6851650" y="2971800"/>
            <a:ext cx="908050" cy="261610"/>
          </a:xfrm>
          <a:prstGeom prst="rect">
            <a:avLst/>
          </a:prstGeom>
          <a:noFill/>
        </p:spPr>
        <p:txBody>
          <a:bodyPr wrap="square" rtlCol="0">
            <a:spAutoFit/>
          </a:bodyPr>
          <a:lstStyle/>
          <a:p>
            <a:r>
              <a:rPr kumimoji="1" lang="en-US" altLang="zh-CN" sz="1100" b="1" dirty="0" smtClean="0">
                <a:solidFill>
                  <a:srgbClr val="FF0000"/>
                </a:solidFill>
              </a:rPr>
              <a:t>30%</a:t>
            </a:r>
            <a:endParaRPr kumimoji="1" lang="zh-CN" altLang="en-US" sz="1100" b="1" dirty="0">
              <a:solidFill>
                <a:srgbClr val="FF0000"/>
              </a:solidFill>
            </a:endParaRPr>
          </a:p>
        </p:txBody>
      </p:sp>
      <p:sp>
        <p:nvSpPr>
          <p:cNvPr id="154" name="文本框 153"/>
          <p:cNvSpPr txBox="1"/>
          <p:nvPr/>
        </p:nvSpPr>
        <p:spPr>
          <a:xfrm>
            <a:off x="7016750" y="3657600"/>
            <a:ext cx="908050" cy="261610"/>
          </a:xfrm>
          <a:prstGeom prst="rect">
            <a:avLst/>
          </a:prstGeom>
          <a:noFill/>
        </p:spPr>
        <p:txBody>
          <a:bodyPr wrap="square" rtlCol="0">
            <a:spAutoFit/>
          </a:bodyPr>
          <a:lstStyle/>
          <a:p>
            <a:r>
              <a:rPr kumimoji="1" lang="en-US" altLang="zh-CN" sz="1100" b="1" dirty="0" smtClean="0">
                <a:solidFill>
                  <a:srgbClr val="FF0000"/>
                </a:solidFill>
              </a:rPr>
              <a:t>40%</a:t>
            </a:r>
            <a:endParaRPr kumimoji="1" lang="zh-CN" altLang="en-US" sz="1100" b="1" dirty="0">
              <a:solidFill>
                <a:srgbClr val="FF0000"/>
              </a:solidFill>
            </a:endParaRPr>
          </a:p>
        </p:txBody>
      </p:sp>
      <p:sp>
        <p:nvSpPr>
          <p:cNvPr id="155" name="文本框 154"/>
          <p:cNvSpPr txBox="1"/>
          <p:nvPr/>
        </p:nvSpPr>
        <p:spPr>
          <a:xfrm>
            <a:off x="6851650" y="4419600"/>
            <a:ext cx="908050" cy="261610"/>
          </a:xfrm>
          <a:prstGeom prst="rect">
            <a:avLst/>
          </a:prstGeom>
          <a:noFill/>
        </p:spPr>
        <p:txBody>
          <a:bodyPr wrap="square" rtlCol="0">
            <a:spAutoFit/>
          </a:bodyPr>
          <a:lstStyle/>
          <a:p>
            <a:r>
              <a:rPr kumimoji="1" lang="en-US" altLang="zh-CN" sz="1100" b="1" dirty="0">
                <a:solidFill>
                  <a:srgbClr val="FF0000"/>
                </a:solidFill>
              </a:rPr>
              <a:t>5</a:t>
            </a:r>
            <a:r>
              <a:rPr kumimoji="1" lang="en-US" altLang="zh-CN" sz="1100" b="1" dirty="0" smtClean="0">
                <a:solidFill>
                  <a:srgbClr val="FF0000"/>
                </a:solidFill>
              </a:rPr>
              <a:t>%</a:t>
            </a:r>
            <a:endParaRPr kumimoji="1" lang="zh-CN" altLang="en-US" sz="1100" b="1" dirty="0">
              <a:solidFill>
                <a:srgbClr val="FF0000"/>
              </a:solidFill>
            </a:endParaRPr>
          </a:p>
        </p:txBody>
      </p:sp>
      <p:cxnSp>
        <p:nvCxnSpPr>
          <p:cNvPr id="156" name="曲线连接符 155"/>
          <p:cNvCxnSpPr>
            <a:stCxn id="135" idx="1"/>
          </p:cNvCxnSpPr>
          <p:nvPr/>
        </p:nvCxnSpPr>
        <p:spPr>
          <a:xfrm rot="10800000">
            <a:off x="5200650" y="3048000"/>
            <a:ext cx="3302000" cy="1181100"/>
          </a:xfrm>
          <a:prstGeom prst="curvedConnector3">
            <a:avLst>
              <a:gd name="adj1" fmla="val 50000"/>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1" name="曲线连接符 160"/>
          <p:cNvCxnSpPr/>
          <p:nvPr/>
        </p:nvCxnSpPr>
        <p:spPr>
          <a:xfrm rot="10800000">
            <a:off x="5118115" y="3048000"/>
            <a:ext cx="2889251" cy="2016168"/>
          </a:xfrm>
          <a:prstGeom prst="curvedConnector3">
            <a:avLst>
              <a:gd name="adj1" fmla="val 50000"/>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6" name="图片 165"/>
          <p:cNvPicPr>
            <a:picLocks noChangeAspect="1"/>
          </p:cNvPicPr>
          <p:nvPr/>
        </p:nvPicPr>
        <p:blipFill>
          <a:blip r:embed="rId7" cstate="print"/>
          <a:stretch>
            <a:fillRect/>
          </a:stretch>
        </p:blipFill>
        <p:spPr>
          <a:xfrm>
            <a:off x="4953000" y="5181600"/>
            <a:ext cx="412750" cy="381000"/>
          </a:xfrm>
          <a:prstGeom prst="rect">
            <a:avLst/>
          </a:prstGeom>
          <a:ln>
            <a:solidFill>
              <a:srgbClr val="000000"/>
            </a:solidFill>
          </a:ln>
        </p:spPr>
      </p:pic>
      <p:pic>
        <p:nvPicPr>
          <p:cNvPr id="167" name="图片 166"/>
          <p:cNvPicPr>
            <a:picLocks noChangeAspect="1"/>
          </p:cNvPicPr>
          <p:nvPr/>
        </p:nvPicPr>
        <p:blipFill>
          <a:blip r:embed="rId7" cstate="print"/>
          <a:stretch>
            <a:fillRect/>
          </a:stretch>
        </p:blipFill>
        <p:spPr>
          <a:xfrm>
            <a:off x="1403350" y="2286000"/>
            <a:ext cx="412750" cy="381000"/>
          </a:xfrm>
          <a:prstGeom prst="rect">
            <a:avLst/>
          </a:prstGeom>
          <a:ln>
            <a:solidFill>
              <a:srgbClr val="000000"/>
            </a:solidFill>
          </a:ln>
        </p:spPr>
      </p:pic>
      <p:cxnSp>
        <p:nvCxnSpPr>
          <p:cNvPr id="168" name="曲线连接符 167"/>
          <p:cNvCxnSpPr>
            <a:stCxn id="107" idx="1"/>
            <a:endCxn id="176" idx="2"/>
          </p:cNvCxnSpPr>
          <p:nvPr/>
        </p:nvCxnSpPr>
        <p:spPr>
          <a:xfrm rot="10800000">
            <a:off x="1774833" y="2819426"/>
            <a:ext cx="656538" cy="253861"/>
          </a:xfrm>
          <a:prstGeom prst="curvedConnector2">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71" name="图片 170"/>
          <p:cNvPicPr>
            <a:picLocks noChangeAspect="1"/>
          </p:cNvPicPr>
          <p:nvPr/>
        </p:nvPicPr>
        <p:blipFill>
          <a:blip r:embed="rId7" cstate="print"/>
          <a:stretch>
            <a:fillRect/>
          </a:stretch>
        </p:blipFill>
        <p:spPr>
          <a:xfrm>
            <a:off x="1898650" y="2057400"/>
            <a:ext cx="412750" cy="381000"/>
          </a:xfrm>
          <a:prstGeom prst="rect">
            <a:avLst/>
          </a:prstGeom>
          <a:ln>
            <a:solidFill>
              <a:srgbClr val="000000"/>
            </a:solidFill>
          </a:ln>
        </p:spPr>
      </p:pic>
      <p:pic>
        <p:nvPicPr>
          <p:cNvPr id="172" name="图片 171"/>
          <p:cNvPicPr>
            <a:picLocks noChangeAspect="1"/>
          </p:cNvPicPr>
          <p:nvPr/>
        </p:nvPicPr>
        <p:blipFill>
          <a:blip r:embed="rId7" cstate="print"/>
          <a:stretch>
            <a:fillRect/>
          </a:stretch>
        </p:blipFill>
        <p:spPr>
          <a:xfrm>
            <a:off x="2393950" y="2057400"/>
            <a:ext cx="412750" cy="381000"/>
          </a:xfrm>
          <a:prstGeom prst="rect">
            <a:avLst/>
          </a:prstGeom>
          <a:ln>
            <a:solidFill>
              <a:srgbClr val="000000"/>
            </a:solidFill>
          </a:ln>
        </p:spPr>
      </p:pic>
      <p:pic>
        <p:nvPicPr>
          <p:cNvPr id="173" name="图片 172"/>
          <p:cNvPicPr>
            <a:picLocks noChangeAspect="1"/>
          </p:cNvPicPr>
          <p:nvPr/>
        </p:nvPicPr>
        <p:blipFill>
          <a:blip r:embed="rId7" cstate="print"/>
          <a:stretch>
            <a:fillRect/>
          </a:stretch>
        </p:blipFill>
        <p:spPr>
          <a:xfrm>
            <a:off x="1155700" y="2590800"/>
            <a:ext cx="412750" cy="381000"/>
          </a:xfrm>
          <a:prstGeom prst="rect">
            <a:avLst/>
          </a:prstGeom>
          <a:ln>
            <a:solidFill>
              <a:srgbClr val="000000"/>
            </a:solidFill>
          </a:ln>
        </p:spPr>
      </p:pic>
      <p:pic>
        <p:nvPicPr>
          <p:cNvPr id="174" name="图片 173"/>
          <p:cNvPicPr>
            <a:picLocks noChangeAspect="1"/>
          </p:cNvPicPr>
          <p:nvPr/>
        </p:nvPicPr>
        <p:blipFill>
          <a:blip r:embed="rId7" cstate="print"/>
          <a:stretch>
            <a:fillRect/>
          </a:stretch>
        </p:blipFill>
        <p:spPr>
          <a:xfrm>
            <a:off x="1816100" y="2362200"/>
            <a:ext cx="412750" cy="381000"/>
          </a:xfrm>
          <a:prstGeom prst="rect">
            <a:avLst/>
          </a:prstGeom>
          <a:ln>
            <a:solidFill>
              <a:srgbClr val="000000"/>
            </a:solidFill>
          </a:ln>
        </p:spPr>
      </p:pic>
      <p:pic>
        <p:nvPicPr>
          <p:cNvPr id="175" name="图片 174"/>
          <p:cNvPicPr>
            <a:picLocks noChangeAspect="1"/>
          </p:cNvPicPr>
          <p:nvPr/>
        </p:nvPicPr>
        <p:blipFill>
          <a:blip r:embed="rId7" cstate="print"/>
          <a:stretch>
            <a:fillRect/>
          </a:stretch>
        </p:blipFill>
        <p:spPr>
          <a:xfrm>
            <a:off x="2146300" y="2209800"/>
            <a:ext cx="412750" cy="381000"/>
          </a:xfrm>
          <a:prstGeom prst="rect">
            <a:avLst/>
          </a:prstGeom>
          <a:ln>
            <a:solidFill>
              <a:srgbClr val="000000"/>
            </a:solidFill>
          </a:ln>
        </p:spPr>
      </p:pic>
      <p:pic>
        <p:nvPicPr>
          <p:cNvPr id="176" name="图片 175"/>
          <p:cNvPicPr>
            <a:picLocks noChangeAspect="1"/>
          </p:cNvPicPr>
          <p:nvPr/>
        </p:nvPicPr>
        <p:blipFill>
          <a:blip r:embed="rId7" cstate="print"/>
          <a:stretch>
            <a:fillRect/>
          </a:stretch>
        </p:blipFill>
        <p:spPr>
          <a:xfrm>
            <a:off x="1568450" y="2438400"/>
            <a:ext cx="412750" cy="381000"/>
          </a:xfrm>
          <a:prstGeom prst="rect">
            <a:avLst/>
          </a:prstGeom>
          <a:ln>
            <a:solidFill>
              <a:srgbClr val="000000"/>
            </a:solidFill>
          </a:ln>
        </p:spPr>
      </p:pic>
      <p:pic>
        <p:nvPicPr>
          <p:cNvPr id="177" name="图片 176"/>
          <p:cNvPicPr>
            <a:picLocks noChangeAspect="1"/>
          </p:cNvPicPr>
          <p:nvPr/>
        </p:nvPicPr>
        <p:blipFill>
          <a:blip r:embed="rId7" cstate="print"/>
          <a:stretch>
            <a:fillRect/>
          </a:stretch>
        </p:blipFill>
        <p:spPr>
          <a:xfrm>
            <a:off x="2063750" y="2209800"/>
            <a:ext cx="412750" cy="381000"/>
          </a:xfrm>
          <a:prstGeom prst="rect">
            <a:avLst/>
          </a:prstGeom>
          <a:ln>
            <a:solidFill>
              <a:srgbClr val="000000"/>
            </a:solidFill>
          </a:ln>
        </p:spPr>
      </p:pic>
      <p:pic>
        <p:nvPicPr>
          <p:cNvPr id="178" name="图片 177"/>
          <p:cNvPicPr>
            <a:picLocks noChangeAspect="1"/>
          </p:cNvPicPr>
          <p:nvPr/>
        </p:nvPicPr>
        <p:blipFill>
          <a:blip r:embed="rId7" cstate="print"/>
          <a:stretch>
            <a:fillRect/>
          </a:stretch>
        </p:blipFill>
        <p:spPr>
          <a:xfrm>
            <a:off x="2559050" y="2209800"/>
            <a:ext cx="412750" cy="381000"/>
          </a:xfrm>
          <a:prstGeom prst="rect">
            <a:avLst/>
          </a:prstGeom>
          <a:ln>
            <a:solidFill>
              <a:srgbClr val="000000"/>
            </a:solidFill>
          </a:ln>
        </p:spPr>
      </p:pic>
      <p:pic>
        <p:nvPicPr>
          <p:cNvPr id="179" name="图片 178"/>
          <p:cNvPicPr>
            <a:picLocks noChangeAspect="1"/>
          </p:cNvPicPr>
          <p:nvPr/>
        </p:nvPicPr>
        <p:blipFill>
          <a:blip r:embed="rId7" cstate="print"/>
          <a:stretch>
            <a:fillRect/>
          </a:stretch>
        </p:blipFill>
        <p:spPr>
          <a:xfrm>
            <a:off x="1320800" y="2743200"/>
            <a:ext cx="412750" cy="381000"/>
          </a:xfrm>
          <a:prstGeom prst="rect">
            <a:avLst/>
          </a:prstGeom>
          <a:ln>
            <a:solidFill>
              <a:srgbClr val="000000"/>
            </a:solidFill>
          </a:ln>
        </p:spPr>
      </p:pic>
      <p:pic>
        <p:nvPicPr>
          <p:cNvPr id="180" name="图片 179"/>
          <p:cNvPicPr>
            <a:picLocks noChangeAspect="1"/>
          </p:cNvPicPr>
          <p:nvPr/>
        </p:nvPicPr>
        <p:blipFill>
          <a:blip r:embed="rId7" cstate="print"/>
          <a:stretch>
            <a:fillRect/>
          </a:stretch>
        </p:blipFill>
        <p:spPr>
          <a:xfrm>
            <a:off x="1981200" y="2514600"/>
            <a:ext cx="412750" cy="381000"/>
          </a:xfrm>
          <a:prstGeom prst="rect">
            <a:avLst/>
          </a:prstGeom>
          <a:ln>
            <a:solidFill>
              <a:srgbClr val="000000"/>
            </a:solidFill>
          </a:ln>
        </p:spPr>
      </p:pic>
      <p:pic>
        <p:nvPicPr>
          <p:cNvPr id="181" name="图片 180"/>
          <p:cNvPicPr>
            <a:picLocks noChangeAspect="1"/>
          </p:cNvPicPr>
          <p:nvPr/>
        </p:nvPicPr>
        <p:blipFill>
          <a:blip r:embed="rId7" cstate="print"/>
          <a:stretch>
            <a:fillRect/>
          </a:stretch>
        </p:blipFill>
        <p:spPr>
          <a:xfrm>
            <a:off x="2311400" y="2362200"/>
            <a:ext cx="412750" cy="381000"/>
          </a:xfrm>
          <a:prstGeom prst="rect">
            <a:avLst/>
          </a:prstGeom>
          <a:ln>
            <a:solidFill>
              <a:srgbClr val="000000"/>
            </a:solidFill>
          </a:ln>
        </p:spPr>
      </p:pic>
      <p:pic>
        <p:nvPicPr>
          <p:cNvPr id="182" name="图片 181"/>
          <p:cNvPicPr>
            <a:picLocks noChangeAspect="1"/>
          </p:cNvPicPr>
          <p:nvPr/>
        </p:nvPicPr>
        <p:blipFill>
          <a:blip r:embed="rId7" cstate="print"/>
          <a:stretch>
            <a:fillRect/>
          </a:stretch>
        </p:blipFill>
        <p:spPr>
          <a:xfrm>
            <a:off x="1898650" y="4267200"/>
            <a:ext cx="412750" cy="381000"/>
          </a:xfrm>
          <a:prstGeom prst="rect">
            <a:avLst/>
          </a:prstGeom>
          <a:ln>
            <a:solidFill>
              <a:srgbClr val="000000"/>
            </a:solidFill>
          </a:ln>
        </p:spPr>
      </p:pic>
      <p:pic>
        <p:nvPicPr>
          <p:cNvPr id="184" name="图片 183"/>
          <p:cNvPicPr>
            <a:picLocks noChangeAspect="1"/>
          </p:cNvPicPr>
          <p:nvPr/>
        </p:nvPicPr>
        <p:blipFill>
          <a:blip r:embed="rId7" cstate="print"/>
          <a:stretch>
            <a:fillRect/>
          </a:stretch>
        </p:blipFill>
        <p:spPr>
          <a:xfrm>
            <a:off x="1651000" y="4419600"/>
            <a:ext cx="412750" cy="381000"/>
          </a:xfrm>
          <a:prstGeom prst="rect">
            <a:avLst/>
          </a:prstGeom>
          <a:ln>
            <a:solidFill>
              <a:srgbClr val="000000"/>
            </a:solidFill>
          </a:ln>
        </p:spPr>
      </p:pic>
      <p:pic>
        <p:nvPicPr>
          <p:cNvPr id="185" name="图片 184"/>
          <p:cNvPicPr>
            <a:picLocks noChangeAspect="1"/>
          </p:cNvPicPr>
          <p:nvPr/>
        </p:nvPicPr>
        <p:blipFill>
          <a:blip r:embed="rId7" cstate="print"/>
          <a:stretch>
            <a:fillRect/>
          </a:stretch>
        </p:blipFill>
        <p:spPr>
          <a:xfrm>
            <a:off x="2146300" y="4419600"/>
            <a:ext cx="412750" cy="381000"/>
          </a:xfrm>
          <a:prstGeom prst="rect">
            <a:avLst/>
          </a:prstGeom>
          <a:ln>
            <a:solidFill>
              <a:srgbClr val="000000"/>
            </a:solidFill>
          </a:ln>
        </p:spPr>
      </p:pic>
      <p:pic>
        <p:nvPicPr>
          <p:cNvPr id="186" name="图片 185"/>
          <p:cNvPicPr>
            <a:picLocks noChangeAspect="1"/>
          </p:cNvPicPr>
          <p:nvPr/>
        </p:nvPicPr>
        <p:blipFill>
          <a:blip r:embed="rId7" cstate="print"/>
          <a:stretch>
            <a:fillRect/>
          </a:stretch>
        </p:blipFill>
        <p:spPr>
          <a:xfrm>
            <a:off x="2724150" y="5257800"/>
            <a:ext cx="412750" cy="381000"/>
          </a:xfrm>
          <a:prstGeom prst="rect">
            <a:avLst/>
          </a:prstGeom>
          <a:ln>
            <a:solidFill>
              <a:srgbClr val="000000"/>
            </a:solidFill>
          </a:ln>
        </p:spPr>
      </p:pic>
      <p:pic>
        <p:nvPicPr>
          <p:cNvPr id="187" name="图片 186"/>
          <p:cNvPicPr>
            <a:picLocks noChangeAspect="1"/>
          </p:cNvPicPr>
          <p:nvPr/>
        </p:nvPicPr>
        <p:blipFill>
          <a:blip r:embed="rId7" cstate="print"/>
          <a:stretch>
            <a:fillRect/>
          </a:stretch>
        </p:blipFill>
        <p:spPr>
          <a:xfrm>
            <a:off x="1568450" y="4724400"/>
            <a:ext cx="412750" cy="381000"/>
          </a:xfrm>
          <a:prstGeom prst="rect">
            <a:avLst/>
          </a:prstGeom>
          <a:ln>
            <a:solidFill>
              <a:srgbClr val="000000"/>
            </a:solidFill>
          </a:ln>
        </p:spPr>
      </p:pic>
      <p:pic>
        <p:nvPicPr>
          <p:cNvPr id="188" name="图片 187"/>
          <p:cNvPicPr>
            <a:picLocks noChangeAspect="1"/>
          </p:cNvPicPr>
          <p:nvPr/>
        </p:nvPicPr>
        <p:blipFill>
          <a:blip r:embed="rId7" cstate="print"/>
          <a:stretch>
            <a:fillRect/>
          </a:stretch>
        </p:blipFill>
        <p:spPr>
          <a:xfrm>
            <a:off x="1981200" y="4800600"/>
            <a:ext cx="412750" cy="381000"/>
          </a:xfrm>
          <a:prstGeom prst="rect">
            <a:avLst/>
          </a:prstGeom>
          <a:ln>
            <a:solidFill>
              <a:srgbClr val="000000"/>
            </a:solidFill>
          </a:ln>
        </p:spPr>
      </p:pic>
      <p:pic>
        <p:nvPicPr>
          <p:cNvPr id="189" name="图片 188"/>
          <p:cNvPicPr>
            <a:picLocks noChangeAspect="1"/>
          </p:cNvPicPr>
          <p:nvPr/>
        </p:nvPicPr>
        <p:blipFill>
          <a:blip r:embed="rId7" cstate="print"/>
          <a:stretch>
            <a:fillRect/>
          </a:stretch>
        </p:blipFill>
        <p:spPr>
          <a:xfrm>
            <a:off x="1816100" y="5029200"/>
            <a:ext cx="412750" cy="381000"/>
          </a:xfrm>
          <a:prstGeom prst="rect">
            <a:avLst/>
          </a:prstGeom>
          <a:ln>
            <a:solidFill>
              <a:srgbClr val="000000"/>
            </a:solidFill>
          </a:ln>
        </p:spPr>
      </p:pic>
      <p:pic>
        <p:nvPicPr>
          <p:cNvPr id="190" name="图片 189"/>
          <p:cNvPicPr>
            <a:picLocks noChangeAspect="1"/>
          </p:cNvPicPr>
          <p:nvPr/>
        </p:nvPicPr>
        <p:blipFill>
          <a:blip r:embed="rId7" cstate="print"/>
          <a:stretch>
            <a:fillRect/>
          </a:stretch>
        </p:blipFill>
        <p:spPr>
          <a:xfrm>
            <a:off x="3054350" y="5181600"/>
            <a:ext cx="412750" cy="381000"/>
          </a:xfrm>
          <a:prstGeom prst="rect">
            <a:avLst/>
          </a:prstGeom>
          <a:ln>
            <a:solidFill>
              <a:srgbClr val="000000"/>
            </a:solidFill>
          </a:ln>
        </p:spPr>
      </p:pic>
      <p:pic>
        <p:nvPicPr>
          <p:cNvPr id="191" name="图片 190"/>
          <p:cNvPicPr>
            <a:picLocks noChangeAspect="1"/>
          </p:cNvPicPr>
          <p:nvPr/>
        </p:nvPicPr>
        <p:blipFill>
          <a:blip r:embed="rId7" cstate="print"/>
          <a:stretch>
            <a:fillRect/>
          </a:stretch>
        </p:blipFill>
        <p:spPr>
          <a:xfrm>
            <a:off x="2311400" y="4876800"/>
            <a:ext cx="412750" cy="381000"/>
          </a:xfrm>
          <a:prstGeom prst="rect">
            <a:avLst/>
          </a:prstGeom>
          <a:ln>
            <a:solidFill>
              <a:srgbClr val="000000"/>
            </a:solidFill>
          </a:ln>
        </p:spPr>
      </p:pic>
      <p:pic>
        <p:nvPicPr>
          <p:cNvPr id="192" name="图片 191"/>
          <p:cNvPicPr>
            <a:picLocks noChangeAspect="1"/>
          </p:cNvPicPr>
          <p:nvPr/>
        </p:nvPicPr>
        <p:blipFill>
          <a:blip r:embed="rId7" cstate="print"/>
          <a:stretch>
            <a:fillRect/>
          </a:stretch>
        </p:blipFill>
        <p:spPr>
          <a:xfrm>
            <a:off x="2311400" y="5181600"/>
            <a:ext cx="412750" cy="381000"/>
          </a:xfrm>
          <a:prstGeom prst="rect">
            <a:avLst/>
          </a:prstGeom>
          <a:ln>
            <a:solidFill>
              <a:srgbClr val="000000"/>
            </a:solidFill>
          </a:ln>
        </p:spPr>
      </p:pic>
      <p:pic>
        <p:nvPicPr>
          <p:cNvPr id="193" name="图片 192"/>
          <p:cNvPicPr>
            <a:picLocks noChangeAspect="1"/>
          </p:cNvPicPr>
          <p:nvPr/>
        </p:nvPicPr>
        <p:blipFill>
          <a:blip r:embed="rId7" cstate="print"/>
          <a:stretch>
            <a:fillRect/>
          </a:stretch>
        </p:blipFill>
        <p:spPr>
          <a:xfrm>
            <a:off x="2476500" y="5334000"/>
            <a:ext cx="412750" cy="381000"/>
          </a:xfrm>
          <a:prstGeom prst="rect">
            <a:avLst/>
          </a:prstGeom>
          <a:ln>
            <a:solidFill>
              <a:srgbClr val="000000"/>
            </a:solidFill>
          </a:ln>
        </p:spPr>
      </p:pic>
      <p:pic>
        <p:nvPicPr>
          <p:cNvPr id="194" name="图片 193"/>
          <p:cNvPicPr>
            <a:picLocks noChangeAspect="1"/>
          </p:cNvPicPr>
          <p:nvPr/>
        </p:nvPicPr>
        <p:blipFill>
          <a:blip r:embed="rId7" cstate="print"/>
          <a:stretch>
            <a:fillRect/>
          </a:stretch>
        </p:blipFill>
        <p:spPr>
          <a:xfrm>
            <a:off x="2063750" y="5029200"/>
            <a:ext cx="412750" cy="381000"/>
          </a:xfrm>
          <a:prstGeom prst="rect">
            <a:avLst/>
          </a:prstGeom>
          <a:ln>
            <a:solidFill>
              <a:srgbClr val="000000"/>
            </a:solidFill>
          </a:ln>
        </p:spPr>
      </p:pic>
      <p:cxnSp>
        <p:nvCxnSpPr>
          <p:cNvPr id="196" name="曲线连接符 195"/>
          <p:cNvCxnSpPr/>
          <p:nvPr/>
        </p:nvCxnSpPr>
        <p:spPr>
          <a:xfrm rot="5400000" flipH="1" flipV="1">
            <a:off x="2695576" y="2701926"/>
            <a:ext cx="304798" cy="82550"/>
          </a:xfrm>
          <a:prstGeom prst="curvedConnector3">
            <a:avLst>
              <a:gd name="adj1" fmla="val 50000"/>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曲线连接符 198"/>
          <p:cNvCxnSpPr/>
          <p:nvPr/>
        </p:nvCxnSpPr>
        <p:spPr>
          <a:xfrm rot="10800000">
            <a:off x="1898650" y="2819400"/>
            <a:ext cx="573989" cy="177662"/>
          </a:xfrm>
          <a:prstGeom prst="curvedConnector3">
            <a:avLst>
              <a:gd name="adj1" fmla="val 50000"/>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01" name="曲线连接符 200"/>
          <p:cNvCxnSpPr/>
          <p:nvPr/>
        </p:nvCxnSpPr>
        <p:spPr>
          <a:xfrm rot="10800000" flipV="1">
            <a:off x="2476500" y="4495800"/>
            <a:ext cx="412750" cy="152400"/>
          </a:xfrm>
          <a:prstGeom prst="curvedConnector3">
            <a:avLst>
              <a:gd name="adj1" fmla="val 50000"/>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04" name="曲线连接符 203"/>
          <p:cNvCxnSpPr/>
          <p:nvPr/>
        </p:nvCxnSpPr>
        <p:spPr>
          <a:xfrm rot="5400000">
            <a:off x="2626900" y="4923124"/>
            <a:ext cx="355738" cy="161239"/>
          </a:xfrm>
          <a:prstGeom prst="curvedConnector3">
            <a:avLst>
              <a:gd name="adj1" fmla="val 50000"/>
            </a:avLst>
          </a:prstGeom>
          <a:ln w="28575"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07" name="图片 206"/>
          <p:cNvPicPr>
            <a:picLocks noChangeAspect="1"/>
          </p:cNvPicPr>
          <p:nvPr/>
        </p:nvPicPr>
        <p:blipFill>
          <a:blip r:embed="rId7" cstate="print"/>
          <a:stretch>
            <a:fillRect/>
          </a:stretch>
        </p:blipFill>
        <p:spPr>
          <a:xfrm>
            <a:off x="7099300" y="1447800"/>
            <a:ext cx="412750" cy="381000"/>
          </a:xfrm>
          <a:prstGeom prst="rect">
            <a:avLst/>
          </a:prstGeom>
          <a:ln>
            <a:solidFill>
              <a:srgbClr val="000000"/>
            </a:solidFill>
          </a:ln>
        </p:spPr>
      </p:pic>
      <p:cxnSp>
        <p:nvCxnSpPr>
          <p:cNvPr id="208" name="曲线连接符 207"/>
          <p:cNvCxnSpPr>
            <a:stCxn id="207" idx="2"/>
            <a:endCxn id="130" idx="3"/>
          </p:cNvCxnSpPr>
          <p:nvPr/>
        </p:nvCxnSpPr>
        <p:spPr>
          <a:xfrm rot="5400000">
            <a:off x="6813693" y="1984530"/>
            <a:ext cx="647700" cy="336265"/>
          </a:xfrm>
          <a:prstGeom prst="curvedConnector2">
            <a:avLst/>
          </a:prstGeom>
          <a:ln w="28575" cmpd="sng">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2" name="曲线连接符 211"/>
          <p:cNvCxnSpPr/>
          <p:nvPr/>
        </p:nvCxnSpPr>
        <p:spPr>
          <a:xfrm rot="10800000" flipV="1">
            <a:off x="4540250" y="1600200"/>
            <a:ext cx="2476500" cy="1066800"/>
          </a:xfrm>
          <a:prstGeom prst="curvedConnector2">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2" name="文本框 221"/>
          <p:cNvSpPr txBox="1"/>
          <p:nvPr/>
        </p:nvSpPr>
        <p:spPr>
          <a:xfrm>
            <a:off x="4870450" y="1676400"/>
            <a:ext cx="908050" cy="261610"/>
          </a:xfrm>
          <a:prstGeom prst="rect">
            <a:avLst/>
          </a:prstGeom>
          <a:noFill/>
        </p:spPr>
        <p:txBody>
          <a:bodyPr wrap="square" rtlCol="0">
            <a:spAutoFit/>
          </a:bodyPr>
          <a:lstStyle/>
          <a:p>
            <a:r>
              <a:rPr kumimoji="1" lang="en-US" altLang="zh-CN" sz="1100" b="1" dirty="0" smtClean="0">
                <a:solidFill>
                  <a:srgbClr val="FF0000"/>
                </a:solidFill>
              </a:rPr>
              <a:t>50%</a:t>
            </a:r>
            <a:endParaRPr kumimoji="1" lang="zh-CN" altLang="en-US" sz="1100" b="1" dirty="0">
              <a:solidFill>
                <a:srgbClr val="FF0000"/>
              </a:solidFill>
            </a:endParaRPr>
          </a:p>
        </p:txBody>
      </p:sp>
      <p:cxnSp>
        <p:nvCxnSpPr>
          <p:cNvPr id="224" name="曲线连接符 223"/>
          <p:cNvCxnSpPr>
            <a:stCxn id="128" idx="3"/>
            <a:endCxn id="166" idx="3"/>
          </p:cNvCxnSpPr>
          <p:nvPr/>
        </p:nvCxnSpPr>
        <p:spPr>
          <a:xfrm flipH="1">
            <a:off x="5365764" y="4620986"/>
            <a:ext cx="908051" cy="751139"/>
          </a:xfrm>
          <a:prstGeom prst="curvedConnector3">
            <a:avLst>
              <a:gd name="adj1" fmla="val -27273"/>
            </a:avLst>
          </a:prstGeom>
          <a:ln w="28575"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8" name="曲线连接符 227"/>
          <p:cNvCxnSpPr>
            <a:stCxn id="166" idx="0"/>
          </p:cNvCxnSpPr>
          <p:nvPr/>
        </p:nvCxnSpPr>
        <p:spPr>
          <a:xfrm rot="16200000" flipV="1">
            <a:off x="4256088" y="4278325"/>
            <a:ext cx="1600200" cy="206375"/>
          </a:xfrm>
          <a:prstGeom prst="curvedConnector3">
            <a:avLst>
              <a:gd name="adj1" fmla="val 46908"/>
            </a:avLst>
          </a:prstGeom>
          <a:ln w="127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2" name="文本框 231"/>
          <p:cNvSpPr txBox="1"/>
          <p:nvPr/>
        </p:nvSpPr>
        <p:spPr>
          <a:xfrm>
            <a:off x="4953000" y="4191000"/>
            <a:ext cx="908050" cy="261610"/>
          </a:xfrm>
          <a:prstGeom prst="rect">
            <a:avLst/>
          </a:prstGeom>
          <a:noFill/>
        </p:spPr>
        <p:txBody>
          <a:bodyPr wrap="square" rtlCol="0">
            <a:spAutoFit/>
          </a:bodyPr>
          <a:lstStyle/>
          <a:p>
            <a:r>
              <a:rPr kumimoji="1" lang="en-US" altLang="zh-CN" sz="1100" b="1" dirty="0" smtClean="0">
                <a:solidFill>
                  <a:srgbClr val="FF0000"/>
                </a:solidFill>
              </a:rPr>
              <a:t>2%</a:t>
            </a:r>
            <a:endParaRPr kumimoji="1" lang="zh-CN" altLang="en-US" sz="1100" b="1" dirty="0">
              <a:solidFill>
                <a:srgbClr val="FF0000"/>
              </a:solidFill>
            </a:endParaRPr>
          </a:p>
        </p:txBody>
      </p:sp>
      <p:sp>
        <p:nvSpPr>
          <p:cNvPr id="233" name="文本框 232"/>
          <p:cNvSpPr txBox="1"/>
          <p:nvPr/>
        </p:nvSpPr>
        <p:spPr>
          <a:xfrm>
            <a:off x="660400" y="1447804"/>
            <a:ext cx="2806700" cy="707886"/>
          </a:xfrm>
          <a:prstGeom prst="rect">
            <a:avLst/>
          </a:prstGeom>
          <a:noFill/>
        </p:spPr>
        <p:txBody>
          <a:bodyPr wrap="square" rtlCol="0">
            <a:spAutoFit/>
          </a:bodyPr>
          <a:lstStyle/>
          <a:p>
            <a:r>
              <a:rPr kumimoji="1" lang="en-US" altLang="zh-CN" dirty="0" smtClean="0"/>
              <a:t>Large neighbors, but may not be influenced </a:t>
            </a:r>
            <a:endParaRPr kumimoji="1" lang="zh-CN" altLang="en-US" dirty="0"/>
          </a:p>
        </p:txBody>
      </p:sp>
      <p:sp>
        <p:nvSpPr>
          <p:cNvPr id="234" name="文本框 233"/>
          <p:cNvSpPr txBox="1"/>
          <p:nvPr/>
        </p:nvSpPr>
        <p:spPr>
          <a:xfrm>
            <a:off x="7759700" y="1600225"/>
            <a:ext cx="2146300" cy="1323439"/>
          </a:xfrm>
          <a:prstGeom prst="rect">
            <a:avLst/>
          </a:prstGeom>
          <a:noFill/>
        </p:spPr>
        <p:txBody>
          <a:bodyPr wrap="square" rtlCol="0">
            <a:spAutoFit/>
          </a:bodyPr>
          <a:lstStyle/>
          <a:p>
            <a:r>
              <a:rPr kumimoji="1" lang="en-US" altLang="zh-CN" dirty="0" smtClean="0"/>
              <a:t>Few neighbors, but may be significantly influenced</a:t>
            </a:r>
            <a:endParaRPr kumimoji="1" lang="zh-CN" altLang="en-US" dirty="0"/>
          </a:p>
        </p:txBody>
      </p:sp>
    </p:spTree>
    <p:extLst>
      <p:ext uri="{BB962C8B-B14F-4D97-AF65-F5344CB8AC3E}">
        <p14:creationId xmlns:p14="http://schemas.microsoft.com/office/powerpoint/2010/main" val="258414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animEffect transition="in" filter="fade">
                                      <p:cBhvr>
                                        <p:cTn id="9" dur="500"/>
                                        <p:tgtEl>
                                          <p:spTgt spid="10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par>
                                <p:cTn id="14" presetID="10" presetClass="entr" presetSubtype="0" fill="hold"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fade">
                                      <p:cBhvr>
                                        <p:cTn id="16" dur="500"/>
                                        <p:tgtEl>
                                          <p:spTgt spid="119"/>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19"/>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5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28"/>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1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1"/>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3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p:bldP spid="155" grpId="0"/>
      <p:bldP spid="222" grpId="0"/>
      <p:bldP spid="232" grpId="0"/>
      <p:bldP spid="233" grpId="0"/>
      <p:bldP spid="23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1" y="228600"/>
            <a:ext cx="9363076" cy="792162"/>
          </a:xfrm>
        </p:spPr>
        <p:txBody>
          <a:bodyPr/>
          <a:lstStyle/>
          <a:p>
            <a:r>
              <a:rPr kumimoji="1" lang="en-US" altLang="zh-CN" sz="3600" dirty="0" smtClean="0"/>
              <a:t>Influence Test via Triad Formation</a:t>
            </a:r>
            <a:endParaRPr kumimoji="1" lang="zh-CN" altLang="en-US" sz="3600" dirty="0"/>
          </a:p>
        </p:txBody>
      </p:sp>
      <p:cxnSp>
        <p:nvCxnSpPr>
          <p:cNvPr id="13" name="直线连接符 12"/>
          <p:cNvCxnSpPr/>
          <p:nvPr/>
        </p:nvCxnSpPr>
        <p:spPr>
          <a:xfrm flipH="1">
            <a:off x="6273806" y="2429471"/>
            <a:ext cx="982738" cy="1179286"/>
          </a:xfrm>
          <a:prstGeom prst="line">
            <a:avLst/>
          </a:prstGeom>
          <a:ln w="28575"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7421641" y="2453628"/>
            <a:ext cx="974874" cy="1135744"/>
          </a:xfrm>
          <a:prstGeom prst="line">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6438902" y="376115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7126840" y="2105165"/>
            <a:ext cx="452061" cy="400110"/>
          </a:xfrm>
          <a:prstGeom prst="rect">
            <a:avLst/>
          </a:prstGeom>
          <a:noFill/>
          <a:ln>
            <a:noFill/>
          </a:ln>
        </p:spPr>
        <p:txBody>
          <a:bodyPr wrap="square" rtlCol="0">
            <a:spAutoFit/>
          </a:bodyPr>
          <a:lstStyle/>
          <a:p>
            <a:r>
              <a:rPr kumimoji="1" lang="en-US" altLang="zh-CN" b="1" dirty="0" smtClean="0"/>
              <a:t>A</a:t>
            </a:r>
            <a:endParaRPr kumimoji="1" lang="zh-CN" altLang="en-US" b="1" dirty="0"/>
          </a:p>
        </p:txBody>
      </p:sp>
      <p:sp>
        <p:nvSpPr>
          <p:cNvPr id="17" name="文本框 16"/>
          <p:cNvSpPr txBox="1"/>
          <p:nvPr/>
        </p:nvSpPr>
        <p:spPr>
          <a:xfrm>
            <a:off x="6040123" y="3584174"/>
            <a:ext cx="452061" cy="400110"/>
          </a:xfrm>
          <a:prstGeom prst="rect">
            <a:avLst/>
          </a:prstGeom>
          <a:noFill/>
          <a:ln>
            <a:noFill/>
          </a:ln>
        </p:spPr>
        <p:txBody>
          <a:bodyPr wrap="square" rtlCol="0">
            <a:spAutoFit/>
          </a:bodyPr>
          <a:lstStyle/>
          <a:p>
            <a:r>
              <a:rPr kumimoji="1" lang="en-US" altLang="zh-CN" b="1" dirty="0" smtClean="0"/>
              <a:t>B</a:t>
            </a:r>
            <a:endParaRPr kumimoji="1" lang="zh-CN" altLang="en-US" b="1" dirty="0"/>
          </a:p>
        </p:txBody>
      </p:sp>
      <p:sp>
        <p:nvSpPr>
          <p:cNvPr id="18" name="文本框 17"/>
          <p:cNvSpPr txBox="1"/>
          <p:nvPr/>
        </p:nvSpPr>
        <p:spPr>
          <a:xfrm>
            <a:off x="8239298" y="3569408"/>
            <a:ext cx="452061" cy="400110"/>
          </a:xfrm>
          <a:prstGeom prst="rect">
            <a:avLst/>
          </a:prstGeom>
          <a:noFill/>
          <a:ln>
            <a:noFill/>
          </a:ln>
        </p:spPr>
        <p:txBody>
          <a:bodyPr wrap="square" rtlCol="0">
            <a:spAutoFit/>
          </a:bodyPr>
          <a:lstStyle/>
          <a:p>
            <a:r>
              <a:rPr kumimoji="1" lang="en-US" altLang="zh-CN" b="1" dirty="0" smtClean="0"/>
              <a:t>C</a:t>
            </a:r>
            <a:endParaRPr kumimoji="1" lang="zh-CN" altLang="en-US" b="1" dirty="0"/>
          </a:p>
        </p:txBody>
      </p:sp>
      <p:sp>
        <p:nvSpPr>
          <p:cNvPr id="19" name="文本框 18"/>
          <p:cNvSpPr txBox="1"/>
          <p:nvPr/>
        </p:nvSpPr>
        <p:spPr>
          <a:xfrm>
            <a:off x="6348512" y="2598773"/>
            <a:ext cx="534611" cy="584776"/>
          </a:xfrm>
          <a:prstGeom prst="rect">
            <a:avLst/>
          </a:prstGeom>
          <a:noFill/>
          <a:ln>
            <a:noFill/>
          </a:ln>
        </p:spPr>
        <p:txBody>
          <a:bodyPr wrap="square" rtlCol="0">
            <a:spAutoFit/>
          </a:bodyPr>
          <a:lstStyle/>
          <a:p>
            <a:r>
              <a:rPr kumimoji="1" lang="en-US" altLang="zh-CN" sz="3200" i="1" dirty="0" smtClean="0">
                <a:solidFill>
                  <a:srgbClr val="000000"/>
                </a:solidFill>
              </a:rPr>
              <a:t>t</a:t>
            </a:r>
            <a:endParaRPr kumimoji="1" lang="zh-CN" altLang="en-US" sz="3200" i="1" dirty="0">
              <a:solidFill>
                <a:srgbClr val="000000"/>
              </a:solidFill>
            </a:endParaRPr>
          </a:p>
        </p:txBody>
      </p:sp>
      <p:cxnSp>
        <p:nvCxnSpPr>
          <p:cNvPr id="22" name="直线连接符 21"/>
          <p:cNvCxnSpPr/>
          <p:nvPr/>
        </p:nvCxnSpPr>
        <p:spPr>
          <a:xfrm flipH="1">
            <a:off x="1759167" y="2454990"/>
            <a:ext cx="982738" cy="117928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3" name="直线连接符 22"/>
          <p:cNvCxnSpPr/>
          <p:nvPr/>
        </p:nvCxnSpPr>
        <p:spPr>
          <a:xfrm>
            <a:off x="2889251" y="2505671"/>
            <a:ext cx="974874" cy="1135744"/>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直线连接符 23"/>
          <p:cNvCxnSpPr/>
          <p:nvPr/>
        </p:nvCxnSpPr>
        <p:spPr>
          <a:xfrm flipH="1">
            <a:off x="1924267" y="3786676"/>
            <a:ext cx="1800374"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2612204" y="2130686"/>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26" name="文本框 25"/>
          <p:cNvSpPr txBox="1"/>
          <p:nvPr/>
        </p:nvSpPr>
        <p:spPr>
          <a:xfrm>
            <a:off x="1592943" y="3601501"/>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27" name="文本框 26"/>
          <p:cNvSpPr txBox="1"/>
          <p:nvPr/>
        </p:nvSpPr>
        <p:spPr>
          <a:xfrm>
            <a:off x="3724662" y="3594929"/>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28" name="文本框 27"/>
          <p:cNvSpPr txBox="1"/>
          <p:nvPr/>
        </p:nvSpPr>
        <p:spPr>
          <a:xfrm>
            <a:off x="3386783" y="2693770"/>
            <a:ext cx="353584" cy="523220"/>
          </a:xfrm>
          <a:prstGeom prst="rect">
            <a:avLst/>
          </a:prstGeom>
          <a:noFill/>
          <a:ln>
            <a:noFill/>
          </a:ln>
        </p:spPr>
        <p:txBody>
          <a:bodyPr wrap="square" rtlCol="0">
            <a:spAutoFit/>
          </a:bodyPr>
          <a:lstStyle/>
          <a:p>
            <a:r>
              <a:rPr kumimoji="1" lang="en-US" altLang="zh-CN" sz="2800" i="1" dirty="0" smtClean="0">
                <a:solidFill>
                  <a:srgbClr val="000000"/>
                </a:solidFill>
              </a:rPr>
              <a:t>t</a:t>
            </a:r>
            <a:endParaRPr kumimoji="1" lang="zh-CN" altLang="en-US" sz="2800" dirty="0">
              <a:solidFill>
                <a:srgbClr val="000000"/>
              </a:solidFill>
            </a:endParaRPr>
          </a:p>
        </p:txBody>
      </p:sp>
      <p:sp>
        <p:nvSpPr>
          <p:cNvPr id="33" name="文本框 32"/>
          <p:cNvSpPr txBox="1"/>
          <p:nvPr/>
        </p:nvSpPr>
        <p:spPr>
          <a:xfrm>
            <a:off x="6769102" y="3681961"/>
            <a:ext cx="1576311"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4" name="文本框 33"/>
          <p:cNvSpPr txBox="1"/>
          <p:nvPr/>
        </p:nvSpPr>
        <p:spPr>
          <a:xfrm>
            <a:off x="2228871" y="3724870"/>
            <a:ext cx="1582147" cy="584776"/>
          </a:xfrm>
          <a:prstGeom prst="rect">
            <a:avLst/>
          </a:prstGeom>
          <a:noFill/>
          <a:ln>
            <a:noFill/>
          </a:ln>
        </p:spPr>
        <p:txBody>
          <a:bodyPr wrap="square" rtlCol="0">
            <a:spAutoFit/>
          </a:bodyPr>
          <a:lstStyle/>
          <a:p>
            <a:r>
              <a:rPr kumimoji="1" lang="en-US" altLang="zh-CN" sz="3200" i="1" smtClean="0">
                <a:solidFill>
                  <a:srgbClr val="000000"/>
                </a:solidFill>
              </a:rPr>
              <a:t>t’=t+</a:t>
            </a:r>
            <a:r>
              <a:rPr kumimoji="1" lang="en-US" altLang="zh-CN" sz="3200" smtClean="0">
                <a:solidFill>
                  <a:srgbClr val="000000"/>
                </a:solidFill>
              </a:rPr>
              <a:t>1</a:t>
            </a:r>
            <a:endParaRPr kumimoji="1" lang="zh-CN" altLang="en-US" sz="3200" dirty="0">
              <a:solidFill>
                <a:srgbClr val="000000"/>
              </a:solidFill>
            </a:endParaRPr>
          </a:p>
        </p:txBody>
      </p:sp>
      <p:sp>
        <p:nvSpPr>
          <p:cNvPr id="35" name="文本框 34"/>
          <p:cNvSpPr txBox="1"/>
          <p:nvPr/>
        </p:nvSpPr>
        <p:spPr>
          <a:xfrm>
            <a:off x="1320800" y="4344651"/>
            <a:ext cx="3879850" cy="523220"/>
          </a:xfrm>
          <a:prstGeom prst="rect">
            <a:avLst/>
          </a:prstGeom>
          <a:noFill/>
        </p:spPr>
        <p:txBody>
          <a:bodyPr wrap="square" rtlCol="0">
            <a:spAutoFit/>
          </a:bodyPr>
          <a:lstStyle/>
          <a:p>
            <a:r>
              <a:rPr kumimoji="1" lang="en-US" altLang="zh-CN" sz="2800" dirty="0" smtClean="0">
                <a:solidFill>
                  <a:srgbClr val="006600"/>
                </a:solidFill>
              </a:rPr>
              <a:t>Follower</a:t>
            </a:r>
            <a:r>
              <a:rPr kumimoji="1" lang="en-US" altLang="zh-CN" sz="2800" dirty="0" smtClean="0"/>
              <a:t> diffusion</a:t>
            </a:r>
            <a:endParaRPr kumimoji="1" lang="zh-CN" altLang="en-US" sz="2800" dirty="0"/>
          </a:p>
        </p:txBody>
      </p:sp>
      <p:sp>
        <p:nvSpPr>
          <p:cNvPr id="36" name="文本框 35"/>
          <p:cNvSpPr txBox="1"/>
          <p:nvPr/>
        </p:nvSpPr>
        <p:spPr>
          <a:xfrm>
            <a:off x="5778500" y="4334002"/>
            <a:ext cx="3879850" cy="523220"/>
          </a:xfrm>
          <a:prstGeom prst="rect">
            <a:avLst/>
          </a:prstGeom>
          <a:noFill/>
        </p:spPr>
        <p:txBody>
          <a:bodyPr wrap="square" rtlCol="0">
            <a:spAutoFit/>
          </a:bodyPr>
          <a:lstStyle/>
          <a:p>
            <a:r>
              <a:rPr kumimoji="1" lang="en-US" altLang="zh-CN" sz="2800" dirty="0" err="1" smtClean="0">
                <a:solidFill>
                  <a:srgbClr val="C00000"/>
                </a:solidFill>
              </a:rPr>
              <a:t>Followee</a:t>
            </a:r>
            <a:r>
              <a:rPr kumimoji="1" lang="en-US" altLang="zh-CN" sz="2800" dirty="0" smtClean="0"/>
              <a:t> diffusion</a:t>
            </a:r>
            <a:endParaRPr kumimoji="1" lang="zh-CN" altLang="en-US" sz="2800" dirty="0"/>
          </a:p>
        </p:txBody>
      </p:sp>
      <p:sp>
        <p:nvSpPr>
          <p:cNvPr id="3" name="文本框 2"/>
          <p:cNvSpPr txBox="1"/>
          <p:nvPr/>
        </p:nvSpPr>
        <p:spPr>
          <a:xfrm>
            <a:off x="2559050" y="5172670"/>
            <a:ext cx="4787900" cy="1015663"/>
          </a:xfrm>
          <a:prstGeom prst="rect">
            <a:avLst/>
          </a:prstGeom>
          <a:noFill/>
        </p:spPr>
        <p:txBody>
          <a:bodyPr wrap="square" rtlCol="0">
            <a:spAutoFit/>
          </a:bodyPr>
          <a:lstStyle/>
          <a:p>
            <a:r>
              <a:rPr kumimoji="1" lang="en-US" altLang="zh-CN" dirty="0" smtClean="0"/>
              <a:t>–&gt;: pre-existed relationships</a:t>
            </a:r>
          </a:p>
          <a:p>
            <a:r>
              <a:rPr kumimoji="1" lang="en-US" altLang="zh-CN" dirty="0" smtClean="0">
                <a:solidFill>
                  <a:srgbClr val="FF0000"/>
                </a:solidFill>
              </a:rPr>
              <a:t>–&gt;</a:t>
            </a:r>
            <a:r>
              <a:rPr kumimoji="1" lang="en-US" altLang="zh-CN" dirty="0" smtClean="0"/>
              <a:t>: a new relationship added at </a:t>
            </a:r>
            <a:r>
              <a:rPr kumimoji="1" lang="en-US" altLang="zh-CN" i="1" dirty="0" smtClean="0"/>
              <a:t>t</a:t>
            </a:r>
          </a:p>
          <a:p>
            <a:r>
              <a:rPr kumimoji="1" lang="en-US" altLang="zh-CN" dirty="0" smtClean="0">
                <a:solidFill>
                  <a:srgbClr val="FF0000"/>
                </a:solidFill>
              </a:rPr>
              <a:t>--&gt;</a:t>
            </a:r>
            <a:r>
              <a:rPr kumimoji="1" lang="en-US" altLang="zh-CN" dirty="0" smtClean="0"/>
              <a:t>: a possible relationship added </a:t>
            </a:r>
            <a:r>
              <a:rPr kumimoji="1" lang="en-US" altLang="zh-CN" smtClean="0"/>
              <a:t>at </a:t>
            </a:r>
            <a:r>
              <a:rPr kumimoji="1" lang="en-US" altLang="zh-CN" i="1" smtClean="0"/>
              <a:t>t+</a:t>
            </a:r>
            <a:r>
              <a:rPr kumimoji="1" lang="en-US" altLang="zh-CN" smtClean="0"/>
              <a:t>1 </a:t>
            </a:r>
            <a:endParaRPr kumimoji="1" lang="zh-CN" altLang="en-US" dirty="0"/>
          </a:p>
        </p:txBody>
      </p:sp>
      <p:sp>
        <p:nvSpPr>
          <p:cNvPr id="29" name="文本框 34"/>
          <p:cNvSpPr txBox="1"/>
          <p:nvPr/>
        </p:nvSpPr>
        <p:spPr>
          <a:xfrm>
            <a:off x="1568450" y="1143040"/>
            <a:ext cx="6521450" cy="461665"/>
          </a:xfrm>
          <a:prstGeom prst="rect">
            <a:avLst/>
          </a:prstGeom>
          <a:noFill/>
        </p:spPr>
        <p:txBody>
          <a:bodyPr wrap="square" rtlCol="0">
            <a:spAutoFit/>
          </a:bodyPr>
          <a:lstStyle/>
          <a:p>
            <a:r>
              <a:rPr kumimoji="1" lang="en-US" altLang="zh-CN" sz="2400" smtClean="0">
                <a:solidFill>
                  <a:srgbClr val="0000CC"/>
                </a:solidFill>
              </a:rPr>
              <a:t>Two Categories of Following Influences</a:t>
            </a:r>
            <a:endParaRPr kumimoji="1" lang="zh-CN" altLang="en-US" sz="2400" dirty="0">
              <a:solidFill>
                <a:srgbClr val="0000CC"/>
              </a:solidFill>
            </a:endParaRPr>
          </a:p>
        </p:txBody>
      </p:sp>
      <p:sp>
        <p:nvSpPr>
          <p:cNvPr id="38" name="云形 37"/>
          <p:cNvSpPr/>
          <p:nvPr/>
        </p:nvSpPr>
        <p:spPr>
          <a:xfrm>
            <a:off x="3797300" y="1828800"/>
            <a:ext cx="24765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endParaRPr>
          </a:p>
        </p:txBody>
      </p:sp>
      <p:sp>
        <p:nvSpPr>
          <p:cNvPr id="40" name="矩形 39"/>
          <p:cNvSpPr/>
          <p:nvPr/>
        </p:nvSpPr>
        <p:spPr>
          <a:xfrm>
            <a:off x="3937000" y="2057400"/>
            <a:ext cx="231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C00000"/>
                </a:solidFill>
              </a:rPr>
              <a:t>Whether influence exists?</a:t>
            </a:r>
            <a:endParaRPr lang="zh-CN" altLang="en-US" sz="2000" dirty="0" smtClean="0">
              <a:solidFill>
                <a:srgbClr val="C00000"/>
              </a:solidFill>
            </a:endParaRPr>
          </a:p>
        </p:txBody>
      </p:sp>
    </p:spTree>
    <p:extLst>
      <p:ext uri="{BB962C8B-B14F-4D97-AF65-F5344CB8AC3E}">
        <p14:creationId xmlns:p14="http://schemas.microsoft.com/office/powerpoint/2010/main" val="2258924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1" y="228600"/>
            <a:ext cx="9363076" cy="792162"/>
          </a:xfrm>
        </p:spPr>
        <p:txBody>
          <a:bodyPr/>
          <a:lstStyle/>
          <a:p>
            <a:r>
              <a:rPr kumimoji="1" lang="en-US" altLang="zh-CN" smtClean="0"/>
              <a:t>24 Triads in </a:t>
            </a:r>
            <a:r>
              <a:rPr kumimoji="1" lang="en-US" altLang="zh-CN" dirty="0" smtClean="0"/>
              <a:t>Following Influence  </a:t>
            </a:r>
            <a:endParaRPr kumimoji="1" lang="zh-CN" altLang="en-US" dirty="0"/>
          </a:p>
        </p:txBody>
      </p:sp>
      <p:grpSp>
        <p:nvGrpSpPr>
          <p:cNvPr id="29" name="组 10"/>
          <p:cNvGrpSpPr>
            <a:grpSpLocks/>
          </p:cNvGrpSpPr>
          <p:nvPr/>
        </p:nvGrpSpPr>
        <p:grpSpPr bwMode="auto">
          <a:xfrm>
            <a:off x="764978" y="2020119"/>
            <a:ext cx="1057672" cy="842020"/>
            <a:chOff x="1225550" y="3236913"/>
            <a:chExt cx="976313" cy="842020"/>
          </a:xfrm>
        </p:grpSpPr>
        <p:sp>
          <p:nvSpPr>
            <p:cNvPr id="30" name="Text Box 37"/>
            <p:cNvSpPr txBox="1">
              <a:spLocks noChangeArrowheads="1"/>
            </p:cNvSpPr>
            <p:nvPr/>
          </p:nvSpPr>
          <p:spPr bwMode="auto">
            <a:xfrm>
              <a:off x="1574801" y="32369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31" name="Text Box 40"/>
            <p:cNvSpPr txBox="1">
              <a:spLocks noChangeArrowheads="1"/>
            </p:cNvSpPr>
            <p:nvPr/>
          </p:nvSpPr>
          <p:spPr bwMode="auto">
            <a:xfrm>
              <a:off x="1225550" y="374967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2" name="Text Box 41"/>
            <p:cNvSpPr txBox="1">
              <a:spLocks noChangeArrowheads="1"/>
            </p:cNvSpPr>
            <p:nvPr/>
          </p:nvSpPr>
          <p:spPr bwMode="auto">
            <a:xfrm>
              <a:off x="1897063" y="37734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38" name="Line 49"/>
            <p:cNvSpPr>
              <a:spLocks noChangeShapeType="1"/>
            </p:cNvSpPr>
            <p:nvPr/>
          </p:nvSpPr>
          <p:spPr bwMode="auto">
            <a:xfrm flipV="1">
              <a:off x="1371600" y="3429001"/>
              <a:ext cx="304800" cy="381000"/>
            </a:xfrm>
            <a:prstGeom prst="line">
              <a:avLst/>
            </a:prstGeom>
            <a:noFill/>
            <a:ln w="31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0" name="Line 50"/>
            <p:cNvSpPr>
              <a:spLocks noChangeShapeType="1"/>
            </p:cNvSpPr>
            <p:nvPr/>
          </p:nvSpPr>
          <p:spPr bwMode="auto">
            <a:xfrm>
              <a:off x="1752600" y="3443288"/>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1" name="Line 51"/>
            <p:cNvSpPr>
              <a:spLocks noChangeShapeType="1"/>
            </p:cNvSpPr>
            <p:nvPr/>
          </p:nvSpPr>
          <p:spPr bwMode="auto">
            <a:xfrm>
              <a:off x="1460500" y="39004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42" name="Text Box 54"/>
            <p:cNvSpPr txBox="1">
              <a:spLocks noChangeArrowheads="1"/>
            </p:cNvSpPr>
            <p:nvPr/>
          </p:nvSpPr>
          <p:spPr bwMode="auto">
            <a:xfrm>
              <a:off x="1244601" y="34544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43" name="Text Box 55"/>
            <p:cNvSpPr txBox="1">
              <a:spLocks noChangeArrowheads="1"/>
            </p:cNvSpPr>
            <p:nvPr/>
          </p:nvSpPr>
          <p:spPr bwMode="auto">
            <a:xfrm>
              <a:off x="1828800" y="344328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44" name="Text Box 55"/>
            <p:cNvSpPr txBox="1">
              <a:spLocks noChangeArrowheads="1"/>
            </p:cNvSpPr>
            <p:nvPr/>
          </p:nvSpPr>
          <p:spPr bwMode="auto">
            <a:xfrm>
              <a:off x="1524001" y="38481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45" name="组 3"/>
          <p:cNvGrpSpPr>
            <a:grpSpLocks/>
          </p:cNvGrpSpPr>
          <p:nvPr/>
        </p:nvGrpSpPr>
        <p:grpSpPr bwMode="auto">
          <a:xfrm>
            <a:off x="1920678" y="2020119"/>
            <a:ext cx="1057672" cy="853132"/>
            <a:chOff x="4654550" y="3225800"/>
            <a:chExt cx="976313" cy="853133"/>
          </a:xfrm>
        </p:grpSpPr>
        <p:sp>
          <p:nvSpPr>
            <p:cNvPr id="46" name="Text Box 74"/>
            <p:cNvSpPr txBox="1">
              <a:spLocks noChangeArrowheads="1"/>
            </p:cNvSpPr>
            <p:nvPr/>
          </p:nvSpPr>
          <p:spPr bwMode="auto">
            <a:xfrm>
              <a:off x="5003801" y="3225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47" name="Text Box 75"/>
            <p:cNvSpPr txBox="1">
              <a:spLocks noChangeArrowheads="1"/>
            </p:cNvSpPr>
            <p:nvPr/>
          </p:nvSpPr>
          <p:spPr bwMode="auto">
            <a:xfrm>
              <a:off x="4654550" y="373856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48" name="Text Box 76"/>
            <p:cNvSpPr txBox="1">
              <a:spLocks noChangeArrowheads="1"/>
            </p:cNvSpPr>
            <p:nvPr/>
          </p:nvSpPr>
          <p:spPr bwMode="auto">
            <a:xfrm>
              <a:off x="5326063" y="3759201"/>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49" name="Line 77"/>
            <p:cNvSpPr>
              <a:spLocks noChangeShapeType="1"/>
            </p:cNvSpPr>
            <p:nvPr/>
          </p:nvSpPr>
          <p:spPr bwMode="auto">
            <a:xfrm flipV="1">
              <a:off x="4781550" y="3429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0" name="Line 78"/>
            <p:cNvSpPr>
              <a:spLocks noChangeShapeType="1"/>
            </p:cNvSpPr>
            <p:nvPr/>
          </p:nvSpPr>
          <p:spPr bwMode="auto">
            <a:xfrm>
              <a:off x="5181600" y="3429000"/>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1" name="Line 79"/>
            <p:cNvSpPr>
              <a:spLocks noChangeShapeType="1"/>
            </p:cNvSpPr>
            <p:nvPr/>
          </p:nvSpPr>
          <p:spPr bwMode="auto">
            <a:xfrm>
              <a:off x="4876800" y="388620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52" name="Text Box 81"/>
            <p:cNvSpPr txBox="1">
              <a:spLocks noChangeArrowheads="1"/>
            </p:cNvSpPr>
            <p:nvPr/>
          </p:nvSpPr>
          <p:spPr bwMode="auto">
            <a:xfrm>
              <a:off x="4681538" y="34321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53" name="Text Box 82"/>
            <p:cNvSpPr txBox="1">
              <a:spLocks noChangeArrowheads="1"/>
            </p:cNvSpPr>
            <p:nvPr/>
          </p:nvSpPr>
          <p:spPr bwMode="auto">
            <a:xfrm>
              <a:off x="5257800" y="34290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54" name="Text Box 55"/>
            <p:cNvSpPr txBox="1">
              <a:spLocks noChangeArrowheads="1"/>
            </p:cNvSpPr>
            <p:nvPr/>
          </p:nvSpPr>
          <p:spPr bwMode="auto">
            <a:xfrm>
              <a:off x="4953001" y="38481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55" name="组 17"/>
          <p:cNvGrpSpPr>
            <a:grpSpLocks/>
          </p:cNvGrpSpPr>
          <p:nvPr/>
        </p:nvGrpSpPr>
        <p:grpSpPr bwMode="auto">
          <a:xfrm>
            <a:off x="3014243" y="2022171"/>
            <a:ext cx="1057671" cy="835670"/>
            <a:chOff x="939800" y="1196975"/>
            <a:chExt cx="976313" cy="835669"/>
          </a:xfrm>
        </p:grpSpPr>
        <p:grpSp>
          <p:nvGrpSpPr>
            <p:cNvPr id="56" name="组 1"/>
            <p:cNvGrpSpPr>
              <a:grpSpLocks/>
            </p:cNvGrpSpPr>
            <p:nvPr/>
          </p:nvGrpSpPr>
          <p:grpSpPr bwMode="auto">
            <a:xfrm>
              <a:off x="939800" y="1196975"/>
              <a:ext cx="976313" cy="749944"/>
              <a:chOff x="939800" y="1196975"/>
              <a:chExt cx="976313" cy="749944"/>
            </a:xfrm>
          </p:grpSpPr>
          <p:sp>
            <p:nvSpPr>
              <p:cNvPr id="58" name="Text Box 4"/>
              <p:cNvSpPr txBox="1">
                <a:spLocks noChangeArrowheads="1"/>
              </p:cNvSpPr>
              <p:nvPr/>
            </p:nvSpPr>
            <p:spPr bwMode="auto">
              <a:xfrm>
                <a:off x="1289050" y="11969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59" name="Text Box 5"/>
              <p:cNvSpPr txBox="1">
                <a:spLocks noChangeArrowheads="1"/>
              </p:cNvSpPr>
              <p:nvPr/>
            </p:nvSpPr>
            <p:spPr bwMode="auto">
              <a:xfrm>
                <a:off x="939800"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60" name="Text Box 6"/>
              <p:cNvSpPr txBox="1">
                <a:spLocks noChangeArrowheads="1"/>
              </p:cNvSpPr>
              <p:nvPr/>
            </p:nvSpPr>
            <p:spPr bwMode="auto">
              <a:xfrm>
                <a:off x="1611313" y="171608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61" name="Line 7"/>
              <p:cNvSpPr>
                <a:spLocks noChangeShapeType="1"/>
              </p:cNvSpPr>
              <p:nvPr/>
            </p:nvSpPr>
            <p:spPr bwMode="auto">
              <a:xfrm flipV="1">
                <a:off x="1066800" y="13716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2" name="Line 8"/>
              <p:cNvSpPr>
                <a:spLocks noChangeShapeType="1"/>
              </p:cNvSpPr>
              <p:nvPr/>
            </p:nvSpPr>
            <p:spPr bwMode="auto">
              <a:xfrm>
                <a:off x="1447801"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3" name="Line 9"/>
              <p:cNvSpPr>
                <a:spLocks noChangeShapeType="1"/>
              </p:cNvSpPr>
              <p:nvPr/>
            </p:nvSpPr>
            <p:spPr bwMode="auto">
              <a:xfrm>
                <a:off x="1174750" y="1843087"/>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4" name="Text Box 11"/>
              <p:cNvSpPr txBox="1">
                <a:spLocks noChangeArrowheads="1"/>
              </p:cNvSpPr>
              <p:nvPr/>
            </p:nvSpPr>
            <p:spPr bwMode="auto">
              <a:xfrm>
                <a:off x="957261" y="13716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65" name="Text Box 12"/>
              <p:cNvSpPr txBox="1">
                <a:spLocks noChangeArrowheads="1"/>
              </p:cNvSpPr>
              <p:nvPr/>
            </p:nvSpPr>
            <p:spPr bwMode="auto">
              <a:xfrm>
                <a:off x="1509713" y="1385887"/>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66" name="Line 40"/>
              <p:cNvSpPr>
                <a:spLocks noChangeShapeType="1"/>
              </p:cNvSpPr>
              <p:nvPr/>
            </p:nvSpPr>
            <p:spPr bwMode="auto">
              <a:xfrm flipV="1">
                <a:off x="1117600" y="13970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67" name="Text Box 41"/>
              <p:cNvSpPr txBox="1">
                <a:spLocks noChangeArrowheads="1"/>
              </p:cNvSpPr>
              <p:nvPr/>
            </p:nvSpPr>
            <p:spPr bwMode="auto">
              <a:xfrm>
                <a:off x="1187450" y="1481137"/>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57" name="Text Box 55"/>
            <p:cNvSpPr txBox="1">
              <a:spLocks noChangeArrowheads="1"/>
            </p:cNvSpPr>
            <p:nvPr/>
          </p:nvSpPr>
          <p:spPr bwMode="auto">
            <a:xfrm>
              <a:off x="1219200" y="18018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68" name="组 6"/>
          <p:cNvGrpSpPr>
            <a:grpSpLocks/>
          </p:cNvGrpSpPr>
          <p:nvPr/>
        </p:nvGrpSpPr>
        <p:grpSpPr bwMode="auto">
          <a:xfrm>
            <a:off x="1936160" y="2858317"/>
            <a:ext cx="1057672" cy="846782"/>
            <a:chOff x="4368800" y="1185863"/>
            <a:chExt cx="976313" cy="846781"/>
          </a:xfrm>
        </p:grpSpPr>
        <p:grpSp>
          <p:nvGrpSpPr>
            <p:cNvPr id="69" name="组 5"/>
            <p:cNvGrpSpPr>
              <a:grpSpLocks/>
            </p:cNvGrpSpPr>
            <p:nvPr/>
          </p:nvGrpSpPr>
          <p:grpSpPr bwMode="auto">
            <a:xfrm>
              <a:off x="4368800" y="1185863"/>
              <a:ext cx="976313" cy="746769"/>
              <a:chOff x="4368800" y="1185863"/>
              <a:chExt cx="976313" cy="746769"/>
            </a:xfrm>
          </p:grpSpPr>
          <p:sp>
            <p:nvSpPr>
              <p:cNvPr id="71" name="Text Box 31"/>
              <p:cNvSpPr txBox="1">
                <a:spLocks noChangeArrowheads="1"/>
              </p:cNvSpPr>
              <p:nvPr/>
            </p:nvSpPr>
            <p:spPr bwMode="auto">
              <a:xfrm>
                <a:off x="4718051" y="11858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72" name="Text Box 32"/>
              <p:cNvSpPr txBox="1">
                <a:spLocks noChangeArrowheads="1"/>
              </p:cNvSpPr>
              <p:nvPr/>
            </p:nvSpPr>
            <p:spPr bwMode="auto">
              <a:xfrm>
                <a:off x="4368800" y="169068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73" name="Text Box 33"/>
              <p:cNvSpPr txBox="1">
                <a:spLocks noChangeArrowheads="1"/>
              </p:cNvSpPr>
              <p:nvPr/>
            </p:nvSpPr>
            <p:spPr bwMode="auto">
              <a:xfrm>
                <a:off x="5040313"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74" name="Line 34"/>
              <p:cNvSpPr>
                <a:spLocks noChangeShapeType="1"/>
              </p:cNvSpPr>
              <p:nvPr/>
            </p:nvSpPr>
            <p:spPr bwMode="auto">
              <a:xfrm flipV="1">
                <a:off x="4495800" y="137160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5" name="Line 35"/>
              <p:cNvSpPr>
                <a:spLocks noChangeShapeType="1"/>
              </p:cNvSpPr>
              <p:nvPr/>
            </p:nvSpPr>
            <p:spPr bwMode="auto">
              <a:xfrm>
                <a:off x="4927600" y="1371601"/>
                <a:ext cx="304800" cy="380999"/>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6" name="Line 36"/>
              <p:cNvSpPr>
                <a:spLocks noChangeShapeType="1"/>
              </p:cNvSpPr>
              <p:nvPr/>
            </p:nvSpPr>
            <p:spPr bwMode="auto">
              <a:xfrm>
                <a:off x="4591050" y="18288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77" name="Text Box 38"/>
              <p:cNvSpPr txBox="1">
                <a:spLocks noChangeArrowheads="1"/>
              </p:cNvSpPr>
              <p:nvPr/>
            </p:nvSpPr>
            <p:spPr bwMode="auto">
              <a:xfrm>
                <a:off x="4386263" y="13716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78" name="Text Box 39"/>
              <p:cNvSpPr txBox="1">
                <a:spLocks noChangeArrowheads="1"/>
              </p:cNvSpPr>
              <p:nvPr/>
            </p:nvSpPr>
            <p:spPr bwMode="auto">
              <a:xfrm>
                <a:off x="4972050" y="1371601"/>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79" name="Line 120"/>
              <p:cNvSpPr>
                <a:spLocks noChangeShapeType="1"/>
              </p:cNvSpPr>
              <p:nvPr/>
            </p:nvSpPr>
            <p:spPr bwMode="auto">
              <a:xfrm>
                <a:off x="4857750" y="1403351"/>
                <a:ext cx="304800" cy="380999"/>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0" name="Text Box 123"/>
              <p:cNvSpPr txBox="1">
                <a:spLocks noChangeArrowheads="1"/>
              </p:cNvSpPr>
              <p:nvPr/>
            </p:nvSpPr>
            <p:spPr bwMode="auto">
              <a:xfrm>
                <a:off x="4743451" y="14779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sp>
          <p:nvSpPr>
            <p:cNvPr id="70" name="Text Box 55"/>
            <p:cNvSpPr txBox="1">
              <a:spLocks noChangeArrowheads="1"/>
            </p:cNvSpPr>
            <p:nvPr/>
          </p:nvSpPr>
          <p:spPr bwMode="auto">
            <a:xfrm>
              <a:off x="4648200" y="18018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81" name="组 1"/>
          <p:cNvGrpSpPr>
            <a:grpSpLocks/>
          </p:cNvGrpSpPr>
          <p:nvPr/>
        </p:nvGrpSpPr>
        <p:grpSpPr bwMode="auto">
          <a:xfrm>
            <a:off x="764978" y="2858354"/>
            <a:ext cx="1057672" cy="832495"/>
            <a:chOff x="1295400" y="2819400"/>
            <a:chExt cx="976313" cy="832494"/>
          </a:xfrm>
        </p:grpSpPr>
        <p:sp>
          <p:nvSpPr>
            <p:cNvPr id="82" name="Text Box 133"/>
            <p:cNvSpPr txBox="1">
              <a:spLocks noChangeArrowheads="1"/>
            </p:cNvSpPr>
            <p:nvPr/>
          </p:nvSpPr>
          <p:spPr bwMode="auto">
            <a:xfrm>
              <a:off x="1644651" y="28194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83" name="Text Box 134"/>
            <p:cNvSpPr txBox="1">
              <a:spLocks noChangeArrowheads="1"/>
            </p:cNvSpPr>
            <p:nvPr/>
          </p:nvSpPr>
          <p:spPr bwMode="auto">
            <a:xfrm>
              <a:off x="1295400" y="3324224"/>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84" name="Text Box 135"/>
            <p:cNvSpPr txBox="1">
              <a:spLocks noChangeArrowheads="1"/>
            </p:cNvSpPr>
            <p:nvPr/>
          </p:nvSpPr>
          <p:spPr bwMode="auto">
            <a:xfrm>
              <a:off x="1966913" y="333533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85" name="Line 136"/>
            <p:cNvSpPr>
              <a:spLocks noChangeShapeType="1"/>
            </p:cNvSpPr>
            <p:nvPr/>
          </p:nvSpPr>
          <p:spPr bwMode="auto">
            <a:xfrm flipV="1">
              <a:off x="1422400" y="300513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6" name="Line 137"/>
            <p:cNvSpPr>
              <a:spLocks noChangeShapeType="1"/>
            </p:cNvSpPr>
            <p:nvPr/>
          </p:nvSpPr>
          <p:spPr bwMode="auto">
            <a:xfrm>
              <a:off x="1760538" y="30051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7" name="Line 138"/>
            <p:cNvSpPr>
              <a:spLocks noChangeShapeType="1"/>
            </p:cNvSpPr>
            <p:nvPr/>
          </p:nvSpPr>
          <p:spPr bwMode="auto">
            <a:xfrm>
              <a:off x="1530350" y="34655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88" name="Text Box 140"/>
            <p:cNvSpPr txBox="1">
              <a:spLocks noChangeArrowheads="1"/>
            </p:cNvSpPr>
            <p:nvPr/>
          </p:nvSpPr>
          <p:spPr bwMode="auto">
            <a:xfrm>
              <a:off x="1331913" y="300831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89" name="Text Box 141"/>
            <p:cNvSpPr txBox="1">
              <a:spLocks noChangeArrowheads="1"/>
            </p:cNvSpPr>
            <p:nvPr/>
          </p:nvSpPr>
          <p:spPr bwMode="auto">
            <a:xfrm>
              <a:off x="1879600" y="3005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90" name="Line 162"/>
            <p:cNvSpPr>
              <a:spLocks noChangeShapeType="1"/>
            </p:cNvSpPr>
            <p:nvPr/>
          </p:nvSpPr>
          <p:spPr bwMode="auto">
            <a:xfrm>
              <a:off x="1849438" y="30162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1" name="Text Box 165"/>
            <p:cNvSpPr txBox="1">
              <a:spLocks noChangeArrowheads="1"/>
            </p:cNvSpPr>
            <p:nvPr/>
          </p:nvSpPr>
          <p:spPr bwMode="auto">
            <a:xfrm>
              <a:off x="1905000" y="2997200"/>
              <a:ext cx="195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92" name="Text Box 55"/>
            <p:cNvSpPr txBox="1">
              <a:spLocks noChangeArrowheads="1"/>
            </p:cNvSpPr>
            <p:nvPr/>
          </p:nvSpPr>
          <p:spPr bwMode="auto">
            <a:xfrm>
              <a:off x="1498600" y="342106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93" name="组 3"/>
          <p:cNvGrpSpPr>
            <a:grpSpLocks/>
          </p:cNvGrpSpPr>
          <p:nvPr/>
        </p:nvGrpSpPr>
        <p:grpSpPr bwMode="auto">
          <a:xfrm>
            <a:off x="2990268" y="2860776"/>
            <a:ext cx="1055952" cy="832496"/>
            <a:chOff x="2819400" y="2819400"/>
            <a:chExt cx="974725" cy="832329"/>
          </a:xfrm>
        </p:grpSpPr>
        <p:sp>
          <p:nvSpPr>
            <p:cNvPr id="94" name="Text Box 193"/>
            <p:cNvSpPr txBox="1">
              <a:spLocks noChangeArrowheads="1"/>
            </p:cNvSpPr>
            <p:nvPr/>
          </p:nvSpPr>
          <p:spPr bwMode="auto">
            <a:xfrm>
              <a:off x="3184525" y="2819400"/>
              <a:ext cx="2286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95" name="Text Box 194"/>
            <p:cNvSpPr txBox="1">
              <a:spLocks noChangeArrowheads="1"/>
            </p:cNvSpPr>
            <p:nvPr/>
          </p:nvSpPr>
          <p:spPr bwMode="auto">
            <a:xfrm>
              <a:off x="2819400" y="3324124"/>
              <a:ext cx="3048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96" name="Text Box 195"/>
            <p:cNvSpPr txBox="1">
              <a:spLocks noChangeArrowheads="1"/>
            </p:cNvSpPr>
            <p:nvPr/>
          </p:nvSpPr>
          <p:spPr bwMode="auto">
            <a:xfrm>
              <a:off x="3489325" y="3327299"/>
              <a:ext cx="3048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97" name="Line 196"/>
            <p:cNvSpPr>
              <a:spLocks noChangeShapeType="1"/>
            </p:cNvSpPr>
            <p:nvPr/>
          </p:nvSpPr>
          <p:spPr bwMode="auto">
            <a:xfrm flipV="1">
              <a:off x="2928938" y="2986055"/>
              <a:ext cx="304800" cy="380924"/>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8" name="Line 197"/>
            <p:cNvSpPr>
              <a:spLocks noChangeShapeType="1"/>
            </p:cNvSpPr>
            <p:nvPr/>
          </p:nvSpPr>
          <p:spPr bwMode="auto">
            <a:xfrm>
              <a:off x="3386138" y="3006688"/>
              <a:ext cx="304800" cy="380924"/>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99" name="Line 198"/>
            <p:cNvSpPr>
              <a:spLocks noChangeShapeType="1"/>
            </p:cNvSpPr>
            <p:nvPr/>
          </p:nvSpPr>
          <p:spPr bwMode="auto">
            <a:xfrm>
              <a:off x="3036888" y="3465384"/>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0" name="Text Box 200"/>
            <p:cNvSpPr txBox="1">
              <a:spLocks noChangeArrowheads="1"/>
            </p:cNvSpPr>
            <p:nvPr/>
          </p:nvSpPr>
          <p:spPr bwMode="auto">
            <a:xfrm>
              <a:off x="2844800" y="3001927"/>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1" name="Line 202"/>
            <p:cNvSpPr>
              <a:spLocks noChangeShapeType="1"/>
            </p:cNvSpPr>
            <p:nvPr/>
          </p:nvSpPr>
          <p:spPr bwMode="auto">
            <a:xfrm flipV="1">
              <a:off x="2979738" y="301938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2" name="Text Box 203"/>
            <p:cNvSpPr txBox="1">
              <a:spLocks noChangeArrowheads="1"/>
            </p:cNvSpPr>
            <p:nvPr/>
          </p:nvSpPr>
          <p:spPr bwMode="auto">
            <a:xfrm>
              <a:off x="3055939" y="3100332"/>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03" name="Line 204"/>
            <p:cNvSpPr>
              <a:spLocks noChangeShapeType="1"/>
            </p:cNvSpPr>
            <p:nvPr/>
          </p:nvSpPr>
          <p:spPr bwMode="auto">
            <a:xfrm>
              <a:off x="3302000" y="2997165"/>
              <a:ext cx="304800" cy="380924"/>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04" name="Text Box 205"/>
            <p:cNvSpPr txBox="1">
              <a:spLocks noChangeArrowheads="1"/>
            </p:cNvSpPr>
            <p:nvPr/>
          </p:nvSpPr>
          <p:spPr bwMode="auto">
            <a:xfrm>
              <a:off x="3433762" y="3001927"/>
              <a:ext cx="2159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05" name="Text Box 55"/>
            <p:cNvSpPr txBox="1">
              <a:spLocks noChangeArrowheads="1"/>
            </p:cNvSpPr>
            <p:nvPr/>
          </p:nvSpPr>
          <p:spPr bwMode="auto">
            <a:xfrm>
              <a:off x="3100388" y="3420943"/>
              <a:ext cx="381000" cy="230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06" name="组 1"/>
          <p:cNvGrpSpPr>
            <a:grpSpLocks/>
          </p:cNvGrpSpPr>
          <p:nvPr/>
        </p:nvGrpSpPr>
        <p:grpSpPr bwMode="auto">
          <a:xfrm>
            <a:off x="764997" y="3772719"/>
            <a:ext cx="1047353" cy="832496"/>
            <a:chOff x="1225550" y="3244850"/>
            <a:chExt cx="966788" cy="832495"/>
          </a:xfrm>
        </p:grpSpPr>
        <p:sp>
          <p:nvSpPr>
            <p:cNvPr id="107" name="Text Box 37"/>
            <p:cNvSpPr txBox="1">
              <a:spLocks noChangeArrowheads="1"/>
            </p:cNvSpPr>
            <p:nvPr/>
          </p:nvSpPr>
          <p:spPr bwMode="auto">
            <a:xfrm>
              <a:off x="1582737" y="32448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08" name="Text Box 40"/>
            <p:cNvSpPr txBox="1">
              <a:spLocks noChangeArrowheads="1"/>
            </p:cNvSpPr>
            <p:nvPr/>
          </p:nvSpPr>
          <p:spPr bwMode="auto">
            <a:xfrm>
              <a:off x="1225550" y="37496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09" name="Text Box 41"/>
            <p:cNvSpPr txBox="1">
              <a:spLocks noChangeArrowheads="1"/>
            </p:cNvSpPr>
            <p:nvPr/>
          </p:nvSpPr>
          <p:spPr bwMode="auto">
            <a:xfrm>
              <a:off x="1887538" y="37480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10" name="Line 49"/>
            <p:cNvSpPr>
              <a:spLocks noChangeShapeType="1"/>
            </p:cNvSpPr>
            <p:nvPr/>
          </p:nvSpPr>
          <p:spPr bwMode="auto">
            <a:xfrm flipV="1">
              <a:off x="1371600" y="34290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1" name="Line 50"/>
            <p:cNvSpPr>
              <a:spLocks noChangeShapeType="1"/>
            </p:cNvSpPr>
            <p:nvPr/>
          </p:nvSpPr>
          <p:spPr bwMode="auto">
            <a:xfrm>
              <a:off x="1744663" y="34353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2" name="Line 51"/>
            <p:cNvSpPr>
              <a:spLocks noChangeShapeType="1"/>
            </p:cNvSpPr>
            <p:nvPr/>
          </p:nvSpPr>
          <p:spPr bwMode="auto">
            <a:xfrm>
              <a:off x="1460500" y="3900488"/>
              <a:ext cx="533401"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3" name="Text Box 54"/>
            <p:cNvSpPr txBox="1">
              <a:spLocks noChangeArrowheads="1"/>
            </p:cNvSpPr>
            <p:nvPr/>
          </p:nvSpPr>
          <p:spPr bwMode="auto">
            <a:xfrm>
              <a:off x="1295399" y="3403600"/>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4" name="Text Box 55"/>
            <p:cNvSpPr txBox="1">
              <a:spLocks noChangeArrowheads="1"/>
            </p:cNvSpPr>
            <p:nvPr/>
          </p:nvSpPr>
          <p:spPr bwMode="auto">
            <a:xfrm>
              <a:off x="1770063" y="34099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15" name="Line 50"/>
            <p:cNvSpPr>
              <a:spLocks noChangeShapeType="1"/>
            </p:cNvSpPr>
            <p:nvPr/>
          </p:nvSpPr>
          <p:spPr bwMode="auto">
            <a:xfrm flipH="1">
              <a:off x="1371600" y="3810000"/>
              <a:ext cx="609601"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16" name="Text Box 54"/>
            <p:cNvSpPr txBox="1">
              <a:spLocks noChangeArrowheads="1"/>
            </p:cNvSpPr>
            <p:nvPr/>
          </p:nvSpPr>
          <p:spPr bwMode="auto">
            <a:xfrm>
              <a:off x="1506537" y="3622675"/>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17" name="Text Box 55"/>
            <p:cNvSpPr txBox="1">
              <a:spLocks noChangeArrowheads="1"/>
            </p:cNvSpPr>
            <p:nvPr/>
          </p:nvSpPr>
          <p:spPr bwMode="auto">
            <a:xfrm>
              <a:off x="1524000" y="3846513"/>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18" name="组 4"/>
          <p:cNvGrpSpPr>
            <a:grpSpLocks/>
          </p:cNvGrpSpPr>
          <p:nvPr/>
        </p:nvGrpSpPr>
        <p:grpSpPr bwMode="auto">
          <a:xfrm>
            <a:off x="1920677" y="3772756"/>
            <a:ext cx="1047354" cy="843607"/>
            <a:chOff x="4654550" y="3233738"/>
            <a:chExt cx="966788" cy="843606"/>
          </a:xfrm>
        </p:grpSpPr>
        <p:sp>
          <p:nvSpPr>
            <p:cNvPr id="119" name="Text Box 74"/>
            <p:cNvSpPr txBox="1">
              <a:spLocks noChangeArrowheads="1"/>
            </p:cNvSpPr>
            <p:nvPr/>
          </p:nvSpPr>
          <p:spPr bwMode="auto">
            <a:xfrm>
              <a:off x="5011738" y="323373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20" name="Text Box 75"/>
            <p:cNvSpPr txBox="1">
              <a:spLocks noChangeArrowheads="1"/>
            </p:cNvSpPr>
            <p:nvPr/>
          </p:nvSpPr>
          <p:spPr bwMode="auto">
            <a:xfrm>
              <a:off x="4654550" y="3738562"/>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21" name="Text Box 76"/>
            <p:cNvSpPr txBox="1">
              <a:spLocks noChangeArrowheads="1"/>
            </p:cNvSpPr>
            <p:nvPr/>
          </p:nvSpPr>
          <p:spPr bwMode="auto">
            <a:xfrm>
              <a:off x="5316538" y="3733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22" name="Line 77"/>
            <p:cNvSpPr>
              <a:spLocks noChangeShapeType="1"/>
            </p:cNvSpPr>
            <p:nvPr/>
          </p:nvSpPr>
          <p:spPr bwMode="auto">
            <a:xfrm flipV="1">
              <a:off x="4789488" y="3403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3" name="Line 78"/>
            <p:cNvSpPr>
              <a:spLocks noChangeShapeType="1"/>
            </p:cNvSpPr>
            <p:nvPr/>
          </p:nvSpPr>
          <p:spPr bwMode="auto">
            <a:xfrm>
              <a:off x="5173663" y="3411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4" name="Line 79"/>
            <p:cNvSpPr>
              <a:spLocks noChangeShapeType="1"/>
            </p:cNvSpPr>
            <p:nvPr/>
          </p:nvSpPr>
          <p:spPr bwMode="auto">
            <a:xfrm>
              <a:off x="4876800" y="3886200"/>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5" name="Text Box 81"/>
            <p:cNvSpPr txBox="1">
              <a:spLocks noChangeArrowheads="1"/>
            </p:cNvSpPr>
            <p:nvPr/>
          </p:nvSpPr>
          <p:spPr bwMode="auto">
            <a:xfrm>
              <a:off x="4706938" y="3381376"/>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6" name="Text Box 82"/>
            <p:cNvSpPr txBox="1">
              <a:spLocks noChangeArrowheads="1"/>
            </p:cNvSpPr>
            <p:nvPr/>
          </p:nvSpPr>
          <p:spPr bwMode="auto">
            <a:xfrm>
              <a:off x="5199063" y="33956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27" name="Line 50"/>
            <p:cNvSpPr>
              <a:spLocks noChangeShapeType="1"/>
            </p:cNvSpPr>
            <p:nvPr/>
          </p:nvSpPr>
          <p:spPr bwMode="auto">
            <a:xfrm flipH="1">
              <a:off x="4843463" y="3802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28" name="Text Box 54"/>
            <p:cNvSpPr txBox="1">
              <a:spLocks noChangeArrowheads="1"/>
            </p:cNvSpPr>
            <p:nvPr/>
          </p:nvSpPr>
          <p:spPr bwMode="auto">
            <a:xfrm>
              <a:off x="4935538" y="36147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29" name="Text Box 55"/>
            <p:cNvSpPr txBox="1">
              <a:spLocks noChangeArrowheads="1"/>
            </p:cNvSpPr>
            <p:nvPr/>
          </p:nvSpPr>
          <p:spPr bwMode="auto">
            <a:xfrm>
              <a:off x="4876801" y="384651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30" name="组 2"/>
          <p:cNvGrpSpPr>
            <a:grpSpLocks/>
          </p:cNvGrpSpPr>
          <p:nvPr/>
        </p:nvGrpSpPr>
        <p:grpSpPr bwMode="auto">
          <a:xfrm>
            <a:off x="3005588" y="3756332"/>
            <a:ext cx="1074870" cy="816620"/>
            <a:chOff x="939800" y="1204913"/>
            <a:chExt cx="992188" cy="816619"/>
          </a:xfrm>
        </p:grpSpPr>
        <p:sp>
          <p:nvSpPr>
            <p:cNvPr id="131" name="Text Box 4"/>
            <p:cNvSpPr txBox="1">
              <a:spLocks noChangeArrowheads="1"/>
            </p:cNvSpPr>
            <p:nvPr/>
          </p:nvSpPr>
          <p:spPr bwMode="auto">
            <a:xfrm>
              <a:off x="1289051" y="12049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32" name="Text Box 5"/>
            <p:cNvSpPr txBox="1">
              <a:spLocks noChangeArrowheads="1"/>
            </p:cNvSpPr>
            <p:nvPr/>
          </p:nvSpPr>
          <p:spPr bwMode="auto">
            <a:xfrm>
              <a:off x="939800" y="17018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33" name="Text Box 6"/>
            <p:cNvSpPr txBox="1">
              <a:spLocks noChangeArrowheads="1"/>
            </p:cNvSpPr>
            <p:nvPr/>
          </p:nvSpPr>
          <p:spPr bwMode="auto">
            <a:xfrm>
              <a:off x="1627188" y="16986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34" name="Line 7"/>
            <p:cNvSpPr>
              <a:spLocks noChangeShapeType="1"/>
            </p:cNvSpPr>
            <p:nvPr/>
          </p:nvSpPr>
          <p:spPr bwMode="auto">
            <a:xfrm flipV="1">
              <a:off x="1066800" y="13716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5" name="Line 8"/>
            <p:cNvSpPr>
              <a:spLocks noChangeShapeType="1"/>
            </p:cNvSpPr>
            <p:nvPr/>
          </p:nvSpPr>
          <p:spPr bwMode="auto">
            <a:xfrm>
              <a:off x="1447800" y="13716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6" name="Line 9"/>
            <p:cNvSpPr>
              <a:spLocks noChangeShapeType="1"/>
            </p:cNvSpPr>
            <p:nvPr/>
          </p:nvSpPr>
          <p:spPr bwMode="auto">
            <a:xfrm>
              <a:off x="1174750" y="18430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37" name="Text Box 11"/>
            <p:cNvSpPr txBox="1">
              <a:spLocks noChangeArrowheads="1"/>
            </p:cNvSpPr>
            <p:nvPr/>
          </p:nvSpPr>
          <p:spPr bwMode="auto">
            <a:xfrm>
              <a:off x="973139" y="13795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38" name="Text Box 12"/>
            <p:cNvSpPr txBox="1">
              <a:spLocks noChangeArrowheads="1"/>
            </p:cNvSpPr>
            <p:nvPr/>
          </p:nvSpPr>
          <p:spPr bwMode="auto">
            <a:xfrm>
              <a:off x="1490663" y="1377951"/>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39" name="Line 40"/>
            <p:cNvSpPr>
              <a:spLocks noChangeShapeType="1"/>
            </p:cNvSpPr>
            <p:nvPr/>
          </p:nvSpPr>
          <p:spPr bwMode="auto">
            <a:xfrm flipV="1">
              <a:off x="1117600" y="13970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0" name="Text Box 41"/>
            <p:cNvSpPr txBox="1">
              <a:spLocks noChangeArrowheads="1"/>
            </p:cNvSpPr>
            <p:nvPr/>
          </p:nvSpPr>
          <p:spPr bwMode="auto">
            <a:xfrm>
              <a:off x="1214439" y="14398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1" name="Line 50"/>
            <p:cNvSpPr>
              <a:spLocks noChangeShapeType="1"/>
            </p:cNvSpPr>
            <p:nvPr/>
          </p:nvSpPr>
          <p:spPr bwMode="auto">
            <a:xfrm flipH="1">
              <a:off x="1125538" y="1770062"/>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42" name="Text Box 54"/>
            <p:cNvSpPr txBox="1">
              <a:spLocks noChangeArrowheads="1"/>
            </p:cNvSpPr>
            <p:nvPr/>
          </p:nvSpPr>
          <p:spPr bwMode="auto">
            <a:xfrm>
              <a:off x="1262063" y="1592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43" name="Text Box 55"/>
            <p:cNvSpPr txBox="1">
              <a:spLocks noChangeArrowheads="1"/>
            </p:cNvSpPr>
            <p:nvPr/>
          </p:nvSpPr>
          <p:spPr bwMode="auto">
            <a:xfrm>
              <a:off x="1238251" y="17907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44" name="组 7"/>
          <p:cNvGrpSpPr>
            <a:grpSpLocks/>
          </p:cNvGrpSpPr>
          <p:nvPr/>
        </p:nvGrpSpPr>
        <p:grpSpPr bwMode="auto">
          <a:xfrm>
            <a:off x="1908660" y="4687120"/>
            <a:ext cx="1085189" cy="827732"/>
            <a:chOff x="4351338" y="1193800"/>
            <a:chExt cx="1001712" cy="827732"/>
          </a:xfrm>
        </p:grpSpPr>
        <p:sp>
          <p:nvSpPr>
            <p:cNvPr id="145" name="Text Box 32"/>
            <p:cNvSpPr txBox="1">
              <a:spLocks noChangeArrowheads="1"/>
            </p:cNvSpPr>
            <p:nvPr/>
          </p:nvSpPr>
          <p:spPr bwMode="auto">
            <a:xfrm>
              <a:off x="4351338" y="16732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46" name="Text Box 38"/>
            <p:cNvSpPr txBox="1">
              <a:spLocks noChangeArrowheads="1"/>
            </p:cNvSpPr>
            <p:nvPr/>
          </p:nvSpPr>
          <p:spPr bwMode="auto">
            <a:xfrm>
              <a:off x="4394201" y="1371600"/>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grpSp>
          <p:nvGrpSpPr>
            <p:cNvPr id="147" name="组 6"/>
            <p:cNvGrpSpPr>
              <a:grpSpLocks/>
            </p:cNvGrpSpPr>
            <p:nvPr/>
          </p:nvGrpSpPr>
          <p:grpSpPr bwMode="auto">
            <a:xfrm>
              <a:off x="4495801" y="1193800"/>
              <a:ext cx="857249" cy="827732"/>
              <a:chOff x="4495801" y="1193800"/>
              <a:chExt cx="857249" cy="827732"/>
            </a:xfrm>
          </p:grpSpPr>
          <p:sp>
            <p:nvSpPr>
              <p:cNvPr id="148" name="Text Box 31"/>
              <p:cNvSpPr txBox="1">
                <a:spLocks noChangeArrowheads="1"/>
              </p:cNvSpPr>
              <p:nvPr/>
            </p:nvSpPr>
            <p:spPr bwMode="auto">
              <a:xfrm>
                <a:off x="4718050" y="1193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49" name="Text Box 33"/>
              <p:cNvSpPr txBox="1">
                <a:spLocks noChangeArrowheads="1"/>
              </p:cNvSpPr>
              <p:nvPr/>
            </p:nvSpPr>
            <p:spPr bwMode="auto">
              <a:xfrm>
                <a:off x="5048251" y="1684338"/>
                <a:ext cx="3047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50" name="Line 34"/>
              <p:cNvSpPr>
                <a:spLocks noChangeShapeType="1"/>
              </p:cNvSpPr>
              <p:nvPr/>
            </p:nvSpPr>
            <p:spPr bwMode="auto">
              <a:xfrm flipV="1">
                <a:off x="4495801" y="1371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1" name="Line 35"/>
              <p:cNvSpPr>
                <a:spLocks noChangeShapeType="1"/>
              </p:cNvSpPr>
              <p:nvPr/>
            </p:nvSpPr>
            <p:spPr bwMode="auto">
              <a:xfrm>
                <a:off x="4927600" y="13716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2" name="Line 36"/>
              <p:cNvSpPr>
                <a:spLocks noChangeShapeType="1"/>
              </p:cNvSpPr>
              <p:nvPr/>
            </p:nvSpPr>
            <p:spPr bwMode="auto">
              <a:xfrm>
                <a:off x="4591051" y="1828800"/>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3" name="Text Box 39"/>
              <p:cNvSpPr txBox="1">
                <a:spLocks noChangeArrowheads="1"/>
              </p:cNvSpPr>
              <p:nvPr/>
            </p:nvSpPr>
            <p:spPr bwMode="auto">
              <a:xfrm>
                <a:off x="4972049" y="13716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154" name="Line 120"/>
              <p:cNvSpPr>
                <a:spLocks noChangeShapeType="1"/>
              </p:cNvSpPr>
              <p:nvPr/>
            </p:nvSpPr>
            <p:spPr bwMode="auto">
              <a:xfrm>
                <a:off x="4840288" y="135255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5" name="Text Box 123"/>
              <p:cNvSpPr txBox="1">
                <a:spLocks noChangeArrowheads="1"/>
              </p:cNvSpPr>
              <p:nvPr/>
            </p:nvSpPr>
            <p:spPr bwMode="auto">
              <a:xfrm>
                <a:off x="4725989" y="1427163"/>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6" name="Line 50"/>
              <p:cNvSpPr>
                <a:spLocks noChangeShapeType="1"/>
              </p:cNvSpPr>
              <p:nvPr/>
            </p:nvSpPr>
            <p:spPr bwMode="auto">
              <a:xfrm flipH="1">
                <a:off x="4513263" y="17621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57" name="Text Box 54"/>
              <p:cNvSpPr txBox="1">
                <a:spLocks noChangeArrowheads="1"/>
              </p:cNvSpPr>
              <p:nvPr/>
            </p:nvSpPr>
            <p:spPr bwMode="auto">
              <a:xfrm>
                <a:off x="4656138" y="1582738"/>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58" name="Text Box 55"/>
              <p:cNvSpPr txBox="1">
                <a:spLocks noChangeArrowheads="1"/>
              </p:cNvSpPr>
              <p:nvPr/>
            </p:nvSpPr>
            <p:spPr bwMode="auto">
              <a:xfrm>
                <a:off x="4648201" y="1790700"/>
                <a:ext cx="3810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grpSp>
        <p:nvGrpSpPr>
          <p:cNvPr id="159" name="组 4"/>
          <p:cNvGrpSpPr>
            <a:grpSpLocks/>
          </p:cNvGrpSpPr>
          <p:nvPr/>
        </p:nvGrpSpPr>
        <p:grpSpPr bwMode="auto">
          <a:xfrm>
            <a:off x="764998" y="4687120"/>
            <a:ext cx="1085189" cy="827732"/>
            <a:chOff x="1371600" y="4953000"/>
            <a:chExt cx="1001712" cy="827732"/>
          </a:xfrm>
        </p:grpSpPr>
        <p:sp>
          <p:nvSpPr>
            <p:cNvPr id="160" name="Text Box 133"/>
            <p:cNvSpPr txBox="1">
              <a:spLocks noChangeArrowheads="1"/>
            </p:cNvSpPr>
            <p:nvPr/>
          </p:nvSpPr>
          <p:spPr bwMode="auto">
            <a:xfrm>
              <a:off x="1738313" y="49530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61" name="Text Box 134"/>
            <p:cNvSpPr txBox="1">
              <a:spLocks noChangeArrowheads="1"/>
            </p:cNvSpPr>
            <p:nvPr/>
          </p:nvSpPr>
          <p:spPr bwMode="auto">
            <a:xfrm>
              <a:off x="1371600" y="54324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62" name="Text Box 135"/>
            <p:cNvSpPr txBox="1">
              <a:spLocks noChangeArrowheads="1"/>
            </p:cNvSpPr>
            <p:nvPr/>
          </p:nvSpPr>
          <p:spPr bwMode="auto">
            <a:xfrm>
              <a:off x="2068512" y="54435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63" name="Line 136"/>
            <p:cNvSpPr>
              <a:spLocks noChangeShapeType="1"/>
            </p:cNvSpPr>
            <p:nvPr/>
          </p:nvSpPr>
          <p:spPr bwMode="auto">
            <a:xfrm flipV="1">
              <a:off x="1516063" y="51308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4" name="Line 137"/>
            <p:cNvSpPr>
              <a:spLocks noChangeShapeType="1"/>
            </p:cNvSpPr>
            <p:nvPr/>
          </p:nvSpPr>
          <p:spPr bwMode="auto">
            <a:xfrm>
              <a:off x="1854200" y="5130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5" name="Line 138"/>
            <p:cNvSpPr>
              <a:spLocks noChangeShapeType="1"/>
            </p:cNvSpPr>
            <p:nvPr/>
          </p:nvSpPr>
          <p:spPr bwMode="auto">
            <a:xfrm>
              <a:off x="1624013" y="5591175"/>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6" name="Text Box 140"/>
            <p:cNvSpPr txBox="1">
              <a:spLocks noChangeArrowheads="1"/>
            </p:cNvSpPr>
            <p:nvPr/>
          </p:nvSpPr>
          <p:spPr bwMode="auto">
            <a:xfrm>
              <a:off x="1439863" y="5119688"/>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67" name="Line 162"/>
            <p:cNvSpPr>
              <a:spLocks noChangeShapeType="1"/>
            </p:cNvSpPr>
            <p:nvPr/>
          </p:nvSpPr>
          <p:spPr bwMode="auto">
            <a:xfrm>
              <a:off x="1938337" y="512445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68" name="Text Box 165"/>
            <p:cNvSpPr txBox="1">
              <a:spLocks noChangeArrowheads="1"/>
            </p:cNvSpPr>
            <p:nvPr/>
          </p:nvSpPr>
          <p:spPr bwMode="auto">
            <a:xfrm>
              <a:off x="1985962" y="5122863"/>
              <a:ext cx="236537"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69" name="Line 50"/>
            <p:cNvSpPr>
              <a:spLocks noChangeShapeType="1"/>
            </p:cNvSpPr>
            <p:nvPr/>
          </p:nvSpPr>
          <p:spPr bwMode="auto">
            <a:xfrm flipH="1">
              <a:off x="1524000" y="5521325"/>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0" name="Text Box 55"/>
            <p:cNvSpPr txBox="1">
              <a:spLocks noChangeArrowheads="1"/>
            </p:cNvSpPr>
            <p:nvPr/>
          </p:nvSpPr>
          <p:spPr bwMode="auto">
            <a:xfrm>
              <a:off x="1700213" y="5549900"/>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71" name="组 5"/>
          <p:cNvGrpSpPr>
            <a:grpSpLocks/>
          </p:cNvGrpSpPr>
          <p:nvPr/>
        </p:nvGrpSpPr>
        <p:grpSpPr bwMode="auto">
          <a:xfrm>
            <a:off x="2984968" y="4670767"/>
            <a:ext cx="1093789" cy="805507"/>
            <a:chOff x="4343400" y="4876800"/>
            <a:chExt cx="1009650" cy="805507"/>
          </a:xfrm>
        </p:grpSpPr>
        <p:sp>
          <p:nvSpPr>
            <p:cNvPr id="172" name="Text Box 193"/>
            <p:cNvSpPr txBox="1">
              <a:spLocks noChangeArrowheads="1"/>
            </p:cNvSpPr>
            <p:nvPr/>
          </p:nvSpPr>
          <p:spPr bwMode="auto">
            <a:xfrm>
              <a:off x="4718050" y="48768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73" name="Text Box 194"/>
            <p:cNvSpPr txBox="1">
              <a:spLocks noChangeArrowheads="1"/>
            </p:cNvSpPr>
            <p:nvPr/>
          </p:nvSpPr>
          <p:spPr bwMode="auto">
            <a:xfrm>
              <a:off x="4343400" y="53482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174" name="Text Box 195"/>
            <p:cNvSpPr txBox="1">
              <a:spLocks noChangeArrowheads="1"/>
            </p:cNvSpPr>
            <p:nvPr/>
          </p:nvSpPr>
          <p:spPr bwMode="auto">
            <a:xfrm>
              <a:off x="5048250" y="534511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175" name="Line 196"/>
            <p:cNvSpPr>
              <a:spLocks noChangeShapeType="1"/>
            </p:cNvSpPr>
            <p:nvPr/>
          </p:nvSpPr>
          <p:spPr bwMode="auto">
            <a:xfrm flipV="1">
              <a:off x="4487863" y="50434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6" name="Line 197"/>
            <p:cNvSpPr>
              <a:spLocks noChangeShapeType="1"/>
            </p:cNvSpPr>
            <p:nvPr/>
          </p:nvSpPr>
          <p:spPr bwMode="auto">
            <a:xfrm>
              <a:off x="4927600" y="50371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7" name="Line 198"/>
            <p:cNvSpPr>
              <a:spLocks noChangeShapeType="1"/>
            </p:cNvSpPr>
            <p:nvPr/>
          </p:nvSpPr>
          <p:spPr bwMode="auto">
            <a:xfrm>
              <a:off x="4613275" y="550703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78" name="Text Box 200"/>
            <p:cNvSpPr txBox="1">
              <a:spLocks noChangeArrowheads="1"/>
            </p:cNvSpPr>
            <p:nvPr/>
          </p:nvSpPr>
          <p:spPr bwMode="auto">
            <a:xfrm>
              <a:off x="4403725" y="506095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79" name="Line 202"/>
            <p:cNvSpPr>
              <a:spLocks noChangeShapeType="1"/>
            </p:cNvSpPr>
            <p:nvPr/>
          </p:nvSpPr>
          <p:spPr bwMode="auto">
            <a:xfrm flipV="1">
              <a:off x="4538663" y="506888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0" name="Line 204"/>
            <p:cNvSpPr>
              <a:spLocks noChangeShapeType="1"/>
            </p:cNvSpPr>
            <p:nvPr/>
          </p:nvSpPr>
          <p:spPr bwMode="auto">
            <a:xfrm>
              <a:off x="4851400" y="5038725"/>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1" name="Text Box 205"/>
            <p:cNvSpPr txBox="1">
              <a:spLocks noChangeArrowheads="1"/>
            </p:cNvSpPr>
            <p:nvPr/>
          </p:nvSpPr>
          <p:spPr bwMode="auto">
            <a:xfrm>
              <a:off x="4970464" y="5060950"/>
              <a:ext cx="2603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82" name="Line 50"/>
            <p:cNvSpPr>
              <a:spLocks noChangeShapeType="1"/>
            </p:cNvSpPr>
            <p:nvPr/>
          </p:nvSpPr>
          <p:spPr bwMode="auto">
            <a:xfrm flipH="1">
              <a:off x="4506913" y="5451475"/>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3" name="Text Box 55"/>
            <p:cNvSpPr txBox="1">
              <a:spLocks noChangeArrowheads="1"/>
            </p:cNvSpPr>
            <p:nvPr/>
          </p:nvSpPr>
          <p:spPr bwMode="auto">
            <a:xfrm>
              <a:off x="4659313" y="54514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84" name="组 9"/>
          <p:cNvGrpSpPr>
            <a:grpSpLocks/>
          </p:cNvGrpSpPr>
          <p:nvPr/>
        </p:nvGrpSpPr>
        <p:grpSpPr bwMode="auto">
          <a:xfrm>
            <a:off x="5695950" y="2029488"/>
            <a:ext cx="1045633" cy="842020"/>
            <a:chOff x="1244600" y="4151313"/>
            <a:chExt cx="965200" cy="842019"/>
          </a:xfrm>
        </p:grpSpPr>
        <p:sp>
          <p:nvSpPr>
            <p:cNvPr id="185" name="Text Box 83"/>
            <p:cNvSpPr txBox="1">
              <a:spLocks noChangeArrowheads="1"/>
            </p:cNvSpPr>
            <p:nvPr/>
          </p:nvSpPr>
          <p:spPr bwMode="auto">
            <a:xfrm>
              <a:off x="1593851" y="41513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86" name="Text Box 84"/>
            <p:cNvSpPr txBox="1">
              <a:spLocks noChangeArrowheads="1"/>
            </p:cNvSpPr>
            <p:nvPr/>
          </p:nvSpPr>
          <p:spPr bwMode="auto">
            <a:xfrm>
              <a:off x="1244600" y="46640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87" name="Text Box 85"/>
            <p:cNvSpPr txBox="1">
              <a:spLocks noChangeArrowheads="1"/>
            </p:cNvSpPr>
            <p:nvPr/>
          </p:nvSpPr>
          <p:spPr bwMode="auto">
            <a:xfrm>
              <a:off x="1897063" y="46736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88" name="Line 86"/>
            <p:cNvSpPr>
              <a:spLocks noChangeShapeType="1"/>
            </p:cNvSpPr>
            <p:nvPr/>
          </p:nvSpPr>
          <p:spPr bwMode="auto">
            <a:xfrm flipV="1">
              <a:off x="1371600" y="4343401"/>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89" name="Line 87"/>
            <p:cNvSpPr>
              <a:spLocks noChangeShapeType="1"/>
            </p:cNvSpPr>
            <p:nvPr/>
          </p:nvSpPr>
          <p:spPr bwMode="auto">
            <a:xfrm>
              <a:off x="1771650" y="43576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0" name="Line 88"/>
            <p:cNvSpPr>
              <a:spLocks noChangeShapeType="1"/>
            </p:cNvSpPr>
            <p:nvPr/>
          </p:nvSpPr>
          <p:spPr bwMode="auto">
            <a:xfrm>
              <a:off x="1479550" y="4814887"/>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1" name="Text Box 90"/>
            <p:cNvSpPr txBox="1">
              <a:spLocks noChangeArrowheads="1"/>
            </p:cNvSpPr>
            <p:nvPr/>
          </p:nvSpPr>
          <p:spPr bwMode="auto">
            <a:xfrm>
              <a:off x="1289051" y="435768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192" name="Text Box 119"/>
            <p:cNvSpPr txBox="1">
              <a:spLocks noChangeArrowheads="1"/>
            </p:cNvSpPr>
            <p:nvPr/>
          </p:nvSpPr>
          <p:spPr bwMode="auto">
            <a:xfrm>
              <a:off x="1828800" y="436245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193" name="Text Box 55"/>
            <p:cNvSpPr txBox="1">
              <a:spLocks noChangeArrowheads="1"/>
            </p:cNvSpPr>
            <p:nvPr/>
          </p:nvSpPr>
          <p:spPr bwMode="auto">
            <a:xfrm>
              <a:off x="1524000" y="476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194" name="组 8"/>
          <p:cNvGrpSpPr>
            <a:grpSpLocks/>
          </p:cNvGrpSpPr>
          <p:nvPr/>
        </p:nvGrpSpPr>
        <p:grpSpPr bwMode="auto">
          <a:xfrm>
            <a:off x="6862303" y="1986712"/>
            <a:ext cx="1057672" cy="853132"/>
            <a:chOff x="2463800" y="4140200"/>
            <a:chExt cx="976313" cy="853132"/>
          </a:xfrm>
        </p:grpSpPr>
        <p:sp>
          <p:nvSpPr>
            <p:cNvPr id="195" name="Text Box 92"/>
            <p:cNvSpPr txBox="1">
              <a:spLocks noChangeArrowheads="1"/>
            </p:cNvSpPr>
            <p:nvPr/>
          </p:nvSpPr>
          <p:spPr bwMode="auto">
            <a:xfrm>
              <a:off x="2813051" y="41402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196" name="Text Box 93"/>
            <p:cNvSpPr txBox="1">
              <a:spLocks noChangeArrowheads="1"/>
            </p:cNvSpPr>
            <p:nvPr/>
          </p:nvSpPr>
          <p:spPr bwMode="auto">
            <a:xfrm>
              <a:off x="2463800" y="4652962"/>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197" name="Text Box 94"/>
            <p:cNvSpPr txBox="1">
              <a:spLocks noChangeArrowheads="1"/>
            </p:cNvSpPr>
            <p:nvPr/>
          </p:nvSpPr>
          <p:spPr bwMode="auto">
            <a:xfrm>
              <a:off x="3135313" y="46736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198" name="Line 95"/>
            <p:cNvSpPr>
              <a:spLocks noChangeShapeType="1"/>
            </p:cNvSpPr>
            <p:nvPr/>
          </p:nvSpPr>
          <p:spPr bwMode="auto">
            <a:xfrm flipV="1">
              <a:off x="2609850" y="4346575"/>
              <a:ext cx="304800" cy="381000"/>
            </a:xfrm>
            <a:prstGeom prst="line">
              <a:avLst/>
            </a:prstGeom>
            <a:noFill/>
            <a:ln w="31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199" name="Line 96"/>
            <p:cNvSpPr>
              <a:spLocks noChangeShapeType="1"/>
            </p:cNvSpPr>
            <p:nvPr/>
          </p:nvSpPr>
          <p:spPr bwMode="auto">
            <a:xfrm>
              <a:off x="2990850" y="43434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0" name="Line 97"/>
            <p:cNvSpPr>
              <a:spLocks noChangeShapeType="1"/>
            </p:cNvSpPr>
            <p:nvPr/>
          </p:nvSpPr>
          <p:spPr bwMode="auto">
            <a:xfrm>
              <a:off x="2698750" y="480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1" name="Text Box 99"/>
            <p:cNvSpPr txBox="1">
              <a:spLocks noChangeArrowheads="1"/>
            </p:cNvSpPr>
            <p:nvPr/>
          </p:nvSpPr>
          <p:spPr bwMode="auto">
            <a:xfrm>
              <a:off x="2597151" y="4346575"/>
              <a:ext cx="23653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02" name="Text Box 100"/>
            <p:cNvSpPr txBox="1">
              <a:spLocks noChangeArrowheads="1"/>
            </p:cNvSpPr>
            <p:nvPr/>
          </p:nvSpPr>
          <p:spPr bwMode="auto">
            <a:xfrm>
              <a:off x="3067050" y="4343400"/>
              <a:ext cx="36195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03" name="Text Box 55"/>
            <p:cNvSpPr txBox="1">
              <a:spLocks noChangeArrowheads="1"/>
            </p:cNvSpPr>
            <p:nvPr/>
          </p:nvSpPr>
          <p:spPr bwMode="auto">
            <a:xfrm>
              <a:off x="2743200" y="476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04" name="组 13"/>
          <p:cNvGrpSpPr>
            <a:grpSpLocks/>
          </p:cNvGrpSpPr>
          <p:nvPr/>
        </p:nvGrpSpPr>
        <p:grpSpPr bwMode="auto">
          <a:xfrm>
            <a:off x="5706605" y="2848259"/>
            <a:ext cx="1066272" cy="815033"/>
            <a:chOff x="920750" y="2949575"/>
            <a:chExt cx="984250" cy="815032"/>
          </a:xfrm>
        </p:grpSpPr>
        <p:sp>
          <p:nvSpPr>
            <p:cNvPr id="205" name="Text Box 168"/>
            <p:cNvSpPr txBox="1">
              <a:spLocks noChangeArrowheads="1"/>
            </p:cNvSpPr>
            <p:nvPr/>
          </p:nvSpPr>
          <p:spPr bwMode="auto">
            <a:xfrm>
              <a:off x="1270000" y="29495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06" name="Text Box 169"/>
            <p:cNvSpPr txBox="1">
              <a:spLocks noChangeArrowheads="1"/>
            </p:cNvSpPr>
            <p:nvPr/>
          </p:nvSpPr>
          <p:spPr bwMode="auto">
            <a:xfrm>
              <a:off x="920750"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07" name="Text Box 170"/>
            <p:cNvSpPr txBox="1">
              <a:spLocks noChangeArrowheads="1"/>
            </p:cNvSpPr>
            <p:nvPr/>
          </p:nvSpPr>
          <p:spPr bwMode="auto">
            <a:xfrm>
              <a:off x="1592263" y="34686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08" name="Line 171"/>
            <p:cNvSpPr>
              <a:spLocks noChangeShapeType="1"/>
            </p:cNvSpPr>
            <p:nvPr/>
          </p:nvSpPr>
          <p:spPr bwMode="auto">
            <a:xfrm flipV="1">
              <a:off x="10477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09" name="Line 172"/>
            <p:cNvSpPr>
              <a:spLocks noChangeShapeType="1"/>
            </p:cNvSpPr>
            <p:nvPr/>
          </p:nvSpPr>
          <p:spPr bwMode="auto">
            <a:xfrm>
              <a:off x="1428750" y="31242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0" name="Line 173"/>
            <p:cNvSpPr>
              <a:spLocks noChangeShapeType="1"/>
            </p:cNvSpPr>
            <p:nvPr/>
          </p:nvSpPr>
          <p:spPr bwMode="auto">
            <a:xfrm>
              <a:off x="1155700"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1" name="Text Box 175"/>
            <p:cNvSpPr txBox="1">
              <a:spLocks noChangeArrowheads="1"/>
            </p:cNvSpPr>
            <p:nvPr/>
          </p:nvSpPr>
          <p:spPr bwMode="auto">
            <a:xfrm>
              <a:off x="996950" y="31242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12" name="Text Box 176"/>
            <p:cNvSpPr txBox="1">
              <a:spLocks noChangeArrowheads="1"/>
            </p:cNvSpPr>
            <p:nvPr/>
          </p:nvSpPr>
          <p:spPr bwMode="auto">
            <a:xfrm>
              <a:off x="1466850" y="3138488"/>
              <a:ext cx="4381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3" name="Line 204"/>
            <p:cNvSpPr>
              <a:spLocks noChangeShapeType="1"/>
            </p:cNvSpPr>
            <p:nvPr/>
          </p:nvSpPr>
          <p:spPr bwMode="auto">
            <a:xfrm flipV="1">
              <a:off x="1098550"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14" name="Text Box 205"/>
            <p:cNvSpPr txBox="1">
              <a:spLocks noChangeArrowheads="1"/>
            </p:cNvSpPr>
            <p:nvPr/>
          </p:nvSpPr>
          <p:spPr bwMode="auto">
            <a:xfrm>
              <a:off x="1193800" y="32337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15" name="Text Box 55"/>
            <p:cNvSpPr txBox="1">
              <a:spLocks noChangeArrowheads="1"/>
            </p:cNvSpPr>
            <p:nvPr/>
          </p:nvSpPr>
          <p:spPr bwMode="auto">
            <a:xfrm>
              <a:off x="1219200" y="35337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16" name="组 14"/>
          <p:cNvGrpSpPr>
            <a:grpSpLocks/>
          </p:cNvGrpSpPr>
          <p:nvPr/>
        </p:nvGrpSpPr>
        <p:grpSpPr bwMode="auto">
          <a:xfrm>
            <a:off x="8022838" y="1981239"/>
            <a:ext cx="1057672" cy="826145"/>
            <a:chOff x="2139950" y="2938463"/>
            <a:chExt cx="976313" cy="826144"/>
          </a:xfrm>
        </p:grpSpPr>
        <p:sp>
          <p:nvSpPr>
            <p:cNvPr id="217" name="Text Box 177"/>
            <p:cNvSpPr txBox="1">
              <a:spLocks noChangeArrowheads="1"/>
            </p:cNvSpPr>
            <p:nvPr/>
          </p:nvSpPr>
          <p:spPr bwMode="auto">
            <a:xfrm>
              <a:off x="2489201" y="293846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18" name="Text Box 178"/>
            <p:cNvSpPr txBox="1">
              <a:spLocks noChangeArrowheads="1"/>
            </p:cNvSpPr>
            <p:nvPr/>
          </p:nvSpPr>
          <p:spPr bwMode="auto">
            <a:xfrm>
              <a:off x="2139950" y="34432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19" name="Text Box 179"/>
            <p:cNvSpPr txBox="1">
              <a:spLocks noChangeArrowheads="1"/>
            </p:cNvSpPr>
            <p:nvPr/>
          </p:nvSpPr>
          <p:spPr bwMode="auto">
            <a:xfrm>
              <a:off x="2811463"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20" name="Line 180"/>
            <p:cNvSpPr>
              <a:spLocks noChangeShapeType="1"/>
            </p:cNvSpPr>
            <p:nvPr/>
          </p:nvSpPr>
          <p:spPr bwMode="auto">
            <a:xfrm flipV="1">
              <a:off x="2266950"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1" name="Line 181"/>
            <p:cNvSpPr>
              <a:spLocks noChangeShapeType="1"/>
            </p:cNvSpPr>
            <p:nvPr/>
          </p:nvSpPr>
          <p:spPr bwMode="auto">
            <a:xfrm>
              <a:off x="2679700" y="31242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2" name="Line 182"/>
            <p:cNvSpPr>
              <a:spLocks noChangeShapeType="1"/>
            </p:cNvSpPr>
            <p:nvPr/>
          </p:nvSpPr>
          <p:spPr bwMode="auto">
            <a:xfrm>
              <a:off x="2374900" y="35845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3" name="Text Box 184"/>
            <p:cNvSpPr txBox="1">
              <a:spLocks noChangeArrowheads="1"/>
            </p:cNvSpPr>
            <p:nvPr/>
          </p:nvSpPr>
          <p:spPr bwMode="auto">
            <a:xfrm>
              <a:off x="2209801" y="31273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24" name="Text Box 185"/>
            <p:cNvSpPr txBox="1">
              <a:spLocks noChangeArrowheads="1"/>
            </p:cNvSpPr>
            <p:nvPr/>
          </p:nvSpPr>
          <p:spPr bwMode="auto">
            <a:xfrm>
              <a:off x="2732088" y="31242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5" name="Line 206"/>
            <p:cNvSpPr>
              <a:spLocks noChangeShapeType="1"/>
            </p:cNvSpPr>
            <p:nvPr/>
          </p:nvSpPr>
          <p:spPr bwMode="auto">
            <a:xfrm>
              <a:off x="2635250" y="31686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26" name="Text Box 209"/>
            <p:cNvSpPr txBox="1">
              <a:spLocks noChangeArrowheads="1"/>
            </p:cNvSpPr>
            <p:nvPr/>
          </p:nvSpPr>
          <p:spPr bwMode="auto">
            <a:xfrm>
              <a:off x="2495550" y="32258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27" name="Text Box 55"/>
            <p:cNvSpPr txBox="1">
              <a:spLocks noChangeArrowheads="1"/>
            </p:cNvSpPr>
            <p:nvPr/>
          </p:nvSpPr>
          <p:spPr bwMode="auto">
            <a:xfrm>
              <a:off x="2438401" y="35337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28" name="组 155"/>
          <p:cNvGrpSpPr>
            <a:grpSpLocks/>
          </p:cNvGrpSpPr>
          <p:nvPr/>
        </p:nvGrpSpPr>
        <p:grpSpPr bwMode="auto">
          <a:xfrm>
            <a:off x="6934206" y="2873413"/>
            <a:ext cx="1080030" cy="832495"/>
            <a:chOff x="3886200" y="457200"/>
            <a:chExt cx="996950" cy="832494"/>
          </a:xfrm>
        </p:grpSpPr>
        <p:sp>
          <p:nvSpPr>
            <p:cNvPr id="229" name="Text Box 142"/>
            <p:cNvSpPr txBox="1">
              <a:spLocks noChangeArrowheads="1"/>
            </p:cNvSpPr>
            <p:nvPr/>
          </p:nvSpPr>
          <p:spPr bwMode="auto">
            <a:xfrm>
              <a:off x="4235450" y="4572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30" name="Text Box 143"/>
            <p:cNvSpPr txBox="1">
              <a:spLocks noChangeArrowheads="1"/>
            </p:cNvSpPr>
            <p:nvPr/>
          </p:nvSpPr>
          <p:spPr bwMode="auto">
            <a:xfrm>
              <a:off x="3886200" y="962024"/>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31" name="Text Box 144"/>
            <p:cNvSpPr txBox="1">
              <a:spLocks noChangeArrowheads="1"/>
            </p:cNvSpPr>
            <p:nvPr/>
          </p:nvSpPr>
          <p:spPr bwMode="auto">
            <a:xfrm>
              <a:off x="4557713" y="973137"/>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32" name="Line 145"/>
            <p:cNvSpPr>
              <a:spLocks noChangeShapeType="1"/>
            </p:cNvSpPr>
            <p:nvPr/>
          </p:nvSpPr>
          <p:spPr bwMode="auto">
            <a:xfrm flipV="1">
              <a:off x="4064000" y="677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3" name="Line 146"/>
            <p:cNvSpPr>
              <a:spLocks noChangeShapeType="1"/>
            </p:cNvSpPr>
            <p:nvPr/>
          </p:nvSpPr>
          <p:spPr bwMode="auto">
            <a:xfrm>
              <a:off x="4413250" y="642938"/>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4" name="Line 147"/>
            <p:cNvSpPr>
              <a:spLocks noChangeShapeType="1"/>
            </p:cNvSpPr>
            <p:nvPr/>
          </p:nvSpPr>
          <p:spPr bwMode="auto">
            <a:xfrm>
              <a:off x="4121150" y="1103312"/>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5" name="Text Box 149"/>
            <p:cNvSpPr txBox="1">
              <a:spLocks noChangeArrowheads="1"/>
            </p:cNvSpPr>
            <p:nvPr/>
          </p:nvSpPr>
          <p:spPr bwMode="auto">
            <a:xfrm>
              <a:off x="3905251" y="6381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6" name="Text Box 150"/>
            <p:cNvSpPr txBox="1">
              <a:spLocks noChangeArrowheads="1"/>
            </p:cNvSpPr>
            <p:nvPr/>
          </p:nvSpPr>
          <p:spPr bwMode="auto">
            <a:xfrm>
              <a:off x="4464050" y="650875"/>
              <a:ext cx="4191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37" name="Line 163"/>
            <p:cNvSpPr>
              <a:spLocks noChangeShapeType="1"/>
            </p:cNvSpPr>
            <p:nvPr/>
          </p:nvSpPr>
          <p:spPr bwMode="auto">
            <a:xfrm flipV="1">
              <a:off x="4008438" y="63658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38" name="Text Box 166"/>
            <p:cNvSpPr txBox="1">
              <a:spLocks noChangeArrowheads="1"/>
            </p:cNvSpPr>
            <p:nvPr/>
          </p:nvSpPr>
          <p:spPr bwMode="auto">
            <a:xfrm>
              <a:off x="4021139" y="652463"/>
              <a:ext cx="19526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39" name="Text Box 55"/>
            <p:cNvSpPr txBox="1">
              <a:spLocks noChangeArrowheads="1"/>
            </p:cNvSpPr>
            <p:nvPr/>
          </p:nvSpPr>
          <p:spPr bwMode="auto">
            <a:xfrm>
              <a:off x="4222750" y="1058862"/>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40" name="组 1"/>
          <p:cNvGrpSpPr>
            <a:grpSpLocks/>
          </p:cNvGrpSpPr>
          <p:nvPr/>
        </p:nvGrpSpPr>
        <p:grpSpPr bwMode="auto">
          <a:xfrm>
            <a:off x="8064365" y="2831510"/>
            <a:ext cx="1121305" cy="829320"/>
            <a:chOff x="938213" y="2949575"/>
            <a:chExt cx="1035050" cy="829320"/>
          </a:xfrm>
        </p:grpSpPr>
        <p:sp>
          <p:nvSpPr>
            <p:cNvPr id="241" name="Text Box 134"/>
            <p:cNvSpPr txBox="1">
              <a:spLocks noChangeArrowheads="1"/>
            </p:cNvSpPr>
            <p:nvPr/>
          </p:nvSpPr>
          <p:spPr bwMode="auto">
            <a:xfrm>
              <a:off x="1303338" y="2949575"/>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42" name="Text Box 135"/>
            <p:cNvSpPr txBox="1">
              <a:spLocks noChangeArrowheads="1"/>
            </p:cNvSpPr>
            <p:nvPr/>
          </p:nvSpPr>
          <p:spPr bwMode="auto">
            <a:xfrm>
              <a:off x="938213" y="34544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43" name="Text Box 136"/>
            <p:cNvSpPr txBox="1">
              <a:spLocks noChangeArrowheads="1"/>
            </p:cNvSpPr>
            <p:nvPr/>
          </p:nvSpPr>
          <p:spPr bwMode="auto">
            <a:xfrm>
              <a:off x="1608138" y="34575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44" name="Line 137"/>
            <p:cNvSpPr>
              <a:spLocks noChangeShapeType="1"/>
            </p:cNvSpPr>
            <p:nvPr/>
          </p:nvSpPr>
          <p:spPr bwMode="auto">
            <a:xfrm flipV="1">
              <a:off x="10477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5" name="Line 138"/>
            <p:cNvSpPr>
              <a:spLocks noChangeShapeType="1"/>
            </p:cNvSpPr>
            <p:nvPr/>
          </p:nvSpPr>
          <p:spPr bwMode="auto">
            <a:xfrm>
              <a:off x="1409701" y="313690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6" name="Line 139"/>
            <p:cNvSpPr>
              <a:spLocks noChangeShapeType="1"/>
            </p:cNvSpPr>
            <p:nvPr/>
          </p:nvSpPr>
          <p:spPr bwMode="auto">
            <a:xfrm>
              <a:off x="1155701" y="35956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47" name="Text Box 141"/>
            <p:cNvSpPr txBox="1">
              <a:spLocks noChangeArrowheads="1"/>
            </p:cNvSpPr>
            <p:nvPr/>
          </p:nvSpPr>
          <p:spPr bwMode="auto">
            <a:xfrm>
              <a:off x="1039813" y="3124200"/>
              <a:ext cx="3238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48" name="Text Box 142"/>
            <p:cNvSpPr txBox="1">
              <a:spLocks noChangeArrowheads="1"/>
            </p:cNvSpPr>
            <p:nvPr/>
          </p:nvSpPr>
          <p:spPr bwMode="auto">
            <a:xfrm>
              <a:off x="1535113" y="3138488"/>
              <a:ext cx="4381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49" name="Line 170"/>
            <p:cNvSpPr>
              <a:spLocks noChangeShapeType="1"/>
            </p:cNvSpPr>
            <p:nvPr/>
          </p:nvSpPr>
          <p:spPr bwMode="auto">
            <a:xfrm flipV="1">
              <a:off x="1098551" y="31496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0" name="Text Box 171"/>
            <p:cNvSpPr txBox="1">
              <a:spLocks noChangeArrowheads="1"/>
            </p:cNvSpPr>
            <p:nvPr/>
          </p:nvSpPr>
          <p:spPr bwMode="auto">
            <a:xfrm>
              <a:off x="1166813" y="324008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1" name="Line 178"/>
            <p:cNvSpPr>
              <a:spLocks noChangeShapeType="1"/>
            </p:cNvSpPr>
            <p:nvPr/>
          </p:nvSpPr>
          <p:spPr bwMode="auto">
            <a:xfrm>
              <a:off x="1460501" y="31115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2" name="Text Box 179"/>
            <p:cNvSpPr txBox="1">
              <a:spLocks noChangeArrowheads="1"/>
            </p:cNvSpPr>
            <p:nvPr/>
          </p:nvSpPr>
          <p:spPr bwMode="auto">
            <a:xfrm>
              <a:off x="1346201" y="3243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53" name="Text Box 55"/>
            <p:cNvSpPr txBox="1">
              <a:spLocks noChangeArrowheads="1"/>
            </p:cNvSpPr>
            <p:nvPr/>
          </p:nvSpPr>
          <p:spPr bwMode="auto">
            <a:xfrm>
              <a:off x="1219201" y="35480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54" name="组 9"/>
          <p:cNvGrpSpPr>
            <a:grpSpLocks/>
          </p:cNvGrpSpPr>
          <p:nvPr/>
        </p:nvGrpSpPr>
        <p:grpSpPr bwMode="auto">
          <a:xfrm>
            <a:off x="6934220" y="3635378"/>
            <a:ext cx="1026717" cy="838845"/>
            <a:chOff x="1270000" y="4159250"/>
            <a:chExt cx="947738" cy="838845"/>
          </a:xfrm>
        </p:grpSpPr>
        <p:sp>
          <p:nvSpPr>
            <p:cNvPr id="255" name="Text Box 83"/>
            <p:cNvSpPr txBox="1">
              <a:spLocks noChangeArrowheads="1"/>
            </p:cNvSpPr>
            <p:nvPr/>
          </p:nvSpPr>
          <p:spPr bwMode="auto">
            <a:xfrm>
              <a:off x="1601788" y="415925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56" name="Text Box 84"/>
            <p:cNvSpPr txBox="1">
              <a:spLocks noChangeArrowheads="1"/>
            </p:cNvSpPr>
            <p:nvPr/>
          </p:nvSpPr>
          <p:spPr bwMode="auto">
            <a:xfrm>
              <a:off x="1270000" y="466407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57" name="Text Box 85"/>
            <p:cNvSpPr txBox="1">
              <a:spLocks noChangeArrowheads="1"/>
            </p:cNvSpPr>
            <p:nvPr/>
          </p:nvSpPr>
          <p:spPr bwMode="auto">
            <a:xfrm>
              <a:off x="1912938" y="46482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58" name="Line 86"/>
            <p:cNvSpPr>
              <a:spLocks noChangeShapeType="1"/>
            </p:cNvSpPr>
            <p:nvPr/>
          </p:nvSpPr>
          <p:spPr bwMode="auto">
            <a:xfrm flipV="1">
              <a:off x="1389063" y="43259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59" name="Line 87"/>
            <p:cNvSpPr>
              <a:spLocks noChangeShapeType="1"/>
            </p:cNvSpPr>
            <p:nvPr/>
          </p:nvSpPr>
          <p:spPr bwMode="auto">
            <a:xfrm>
              <a:off x="1771650" y="4324350"/>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0" name="Line 88"/>
            <p:cNvSpPr>
              <a:spLocks noChangeShapeType="1"/>
            </p:cNvSpPr>
            <p:nvPr/>
          </p:nvSpPr>
          <p:spPr bwMode="auto">
            <a:xfrm>
              <a:off x="1479550" y="4814888"/>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1" name="Text Box 90"/>
            <p:cNvSpPr txBox="1">
              <a:spLocks noChangeArrowheads="1"/>
            </p:cNvSpPr>
            <p:nvPr/>
          </p:nvSpPr>
          <p:spPr bwMode="auto">
            <a:xfrm>
              <a:off x="1306513" y="434022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62" name="Text Box 119"/>
            <p:cNvSpPr txBox="1">
              <a:spLocks noChangeArrowheads="1"/>
            </p:cNvSpPr>
            <p:nvPr/>
          </p:nvSpPr>
          <p:spPr bwMode="auto">
            <a:xfrm>
              <a:off x="1795464" y="431165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3" name="Line 50"/>
            <p:cNvSpPr>
              <a:spLocks noChangeShapeType="1"/>
            </p:cNvSpPr>
            <p:nvPr/>
          </p:nvSpPr>
          <p:spPr bwMode="auto">
            <a:xfrm flipH="1">
              <a:off x="14224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64" name="Text Box 54"/>
            <p:cNvSpPr txBox="1">
              <a:spLocks noChangeArrowheads="1"/>
            </p:cNvSpPr>
            <p:nvPr/>
          </p:nvSpPr>
          <p:spPr bwMode="auto">
            <a:xfrm>
              <a:off x="1557338" y="4529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65" name="Text Box 55"/>
            <p:cNvSpPr txBox="1">
              <a:spLocks noChangeArrowheads="1"/>
            </p:cNvSpPr>
            <p:nvPr/>
          </p:nvSpPr>
          <p:spPr bwMode="auto">
            <a:xfrm>
              <a:off x="1530350" y="4767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66" name="组 8"/>
          <p:cNvGrpSpPr>
            <a:grpSpLocks/>
          </p:cNvGrpSpPr>
          <p:nvPr/>
        </p:nvGrpSpPr>
        <p:grpSpPr bwMode="auto">
          <a:xfrm>
            <a:off x="5695958" y="3635376"/>
            <a:ext cx="1100670" cy="853132"/>
            <a:chOff x="2481263" y="4148138"/>
            <a:chExt cx="1016002" cy="853132"/>
          </a:xfrm>
        </p:grpSpPr>
        <p:sp>
          <p:nvSpPr>
            <p:cNvPr id="267" name="Text Box 92"/>
            <p:cNvSpPr txBox="1">
              <a:spLocks noChangeArrowheads="1"/>
            </p:cNvSpPr>
            <p:nvPr/>
          </p:nvSpPr>
          <p:spPr bwMode="auto">
            <a:xfrm>
              <a:off x="2830514" y="4148138"/>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A</a:t>
              </a:r>
            </a:p>
          </p:txBody>
        </p:sp>
        <p:sp>
          <p:nvSpPr>
            <p:cNvPr id="268" name="Text Box 93"/>
            <p:cNvSpPr txBox="1">
              <a:spLocks noChangeArrowheads="1"/>
            </p:cNvSpPr>
            <p:nvPr/>
          </p:nvSpPr>
          <p:spPr bwMode="auto">
            <a:xfrm>
              <a:off x="2481263" y="4652963"/>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269" name="Text Box 94"/>
            <p:cNvSpPr txBox="1">
              <a:spLocks noChangeArrowheads="1"/>
            </p:cNvSpPr>
            <p:nvPr/>
          </p:nvSpPr>
          <p:spPr bwMode="auto">
            <a:xfrm>
              <a:off x="3175000" y="46482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70" name="Line 95"/>
            <p:cNvSpPr>
              <a:spLocks noChangeShapeType="1"/>
            </p:cNvSpPr>
            <p:nvPr/>
          </p:nvSpPr>
          <p:spPr bwMode="auto">
            <a:xfrm flipV="1">
              <a:off x="2609850" y="4329113"/>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1" name="Line 96"/>
            <p:cNvSpPr>
              <a:spLocks noChangeShapeType="1"/>
            </p:cNvSpPr>
            <p:nvPr/>
          </p:nvSpPr>
          <p:spPr bwMode="auto">
            <a:xfrm>
              <a:off x="2990850" y="43100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2" name="Line 97"/>
            <p:cNvSpPr>
              <a:spLocks noChangeShapeType="1"/>
            </p:cNvSpPr>
            <p:nvPr/>
          </p:nvSpPr>
          <p:spPr bwMode="auto">
            <a:xfrm flipV="1">
              <a:off x="2681288" y="4800600"/>
              <a:ext cx="577850" cy="3175"/>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3" name="Text Box 99"/>
            <p:cNvSpPr txBox="1">
              <a:spLocks noChangeArrowheads="1"/>
            </p:cNvSpPr>
            <p:nvPr/>
          </p:nvSpPr>
          <p:spPr bwMode="auto">
            <a:xfrm>
              <a:off x="2576514" y="43386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74" name="Text Box 100"/>
            <p:cNvSpPr txBox="1">
              <a:spLocks noChangeArrowheads="1"/>
            </p:cNvSpPr>
            <p:nvPr/>
          </p:nvSpPr>
          <p:spPr bwMode="auto">
            <a:xfrm>
              <a:off x="3059114" y="4343400"/>
              <a:ext cx="43815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5" name="Line 50"/>
            <p:cNvSpPr>
              <a:spLocks noChangeShapeType="1"/>
            </p:cNvSpPr>
            <p:nvPr/>
          </p:nvSpPr>
          <p:spPr bwMode="auto">
            <a:xfrm flipH="1">
              <a:off x="2641600" y="4716463"/>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76" name="Text Box 54"/>
            <p:cNvSpPr txBox="1">
              <a:spLocks noChangeArrowheads="1"/>
            </p:cNvSpPr>
            <p:nvPr/>
          </p:nvSpPr>
          <p:spPr bwMode="auto">
            <a:xfrm>
              <a:off x="2768600" y="4529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77" name="Text Box 55"/>
            <p:cNvSpPr txBox="1">
              <a:spLocks noChangeArrowheads="1"/>
            </p:cNvSpPr>
            <p:nvPr/>
          </p:nvSpPr>
          <p:spPr bwMode="auto">
            <a:xfrm>
              <a:off x="2743200" y="47704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78" name="组 156"/>
          <p:cNvGrpSpPr>
            <a:grpSpLocks/>
          </p:cNvGrpSpPr>
          <p:nvPr/>
        </p:nvGrpSpPr>
        <p:grpSpPr bwMode="auto">
          <a:xfrm>
            <a:off x="6865414" y="4625977"/>
            <a:ext cx="1104106" cy="827732"/>
            <a:chOff x="3962400" y="2895600"/>
            <a:chExt cx="1019175" cy="827732"/>
          </a:xfrm>
        </p:grpSpPr>
        <p:sp>
          <p:nvSpPr>
            <p:cNvPr id="279" name="Text Box 142"/>
            <p:cNvSpPr txBox="1">
              <a:spLocks noChangeArrowheads="1"/>
            </p:cNvSpPr>
            <p:nvPr/>
          </p:nvSpPr>
          <p:spPr bwMode="auto">
            <a:xfrm>
              <a:off x="4329113" y="28956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80" name="Text Box 143"/>
            <p:cNvSpPr txBox="1">
              <a:spLocks noChangeArrowheads="1"/>
            </p:cNvSpPr>
            <p:nvPr/>
          </p:nvSpPr>
          <p:spPr bwMode="auto">
            <a:xfrm>
              <a:off x="3962400" y="3375025"/>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81" name="Text Box 144"/>
            <p:cNvSpPr txBox="1">
              <a:spLocks noChangeArrowheads="1"/>
            </p:cNvSpPr>
            <p:nvPr/>
          </p:nvSpPr>
          <p:spPr bwMode="auto">
            <a:xfrm>
              <a:off x="4676775" y="33607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282" name="Line 145"/>
            <p:cNvSpPr>
              <a:spLocks noChangeShapeType="1"/>
            </p:cNvSpPr>
            <p:nvPr/>
          </p:nvSpPr>
          <p:spPr bwMode="auto">
            <a:xfrm flipV="1">
              <a:off x="4149725" y="3090863"/>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3" name="Line 146"/>
            <p:cNvSpPr>
              <a:spLocks noChangeShapeType="1"/>
            </p:cNvSpPr>
            <p:nvPr/>
          </p:nvSpPr>
          <p:spPr bwMode="auto">
            <a:xfrm>
              <a:off x="4506913" y="3073400"/>
              <a:ext cx="266700" cy="3048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4" name="Line 147"/>
            <p:cNvSpPr>
              <a:spLocks noChangeShapeType="1"/>
            </p:cNvSpPr>
            <p:nvPr/>
          </p:nvSpPr>
          <p:spPr bwMode="auto">
            <a:xfrm>
              <a:off x="4214813" y="3533775"/>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5" name="Text Box 150"/>
            <p:cNvSpPr txBox="1">
              <a:spLocks noChangeArrowheads="1"/>
            </p:cNvSpPr>
            <p:nvPr/>
          </p:nvSpPr>
          <p:spPr bwMode="auto">
            <a:xfrm>
              <a:off x="4600575" y="3081338"/>
              <a:ext cx="315913"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86" name="Line 163"/>
            <p:cNvSpPr>
              <a:spLocks noChangeShapeType="1"/>
            </p:cNvSpPr>
            <p:nvPr/>
          </p:nvSpPr>
          <p:spPr bwMode="auto">
            <a:xfrm flipV="1">
              <a:off x="4122738" y="3030538"/>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7" name="Text Box 166"/>
            <p:cNvSpPr txBox="1">
              <a:spLocks noChangeArrowheads="1"/>
            </p:cNvSpPr>
            <p:nvPr/>
          </p:nvSpPr>
          <p:spPr bwMode="auto">
            <a:xfrm>
              <a:off x="4132263" y="3048000"/>
              <a:ext cx="236537"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288" name="Line 50"/>
            <p:cNvSpPr>
              <a:spLocks noChangeShapeType="1"/>
            </p:cNvSpPr>
            <p:nvPr/>
          </p:nvSpPr>
          <p:spPr bwMode="auto">
            <a:xfrm flipH="1">
              <a:off x="4164013" y="347980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89" name="Text Box 55"/>
            <p:cNvSpPr txBox="1">
              <a:spLocks noChangeArrowheads="1"/>
            </p:cNvSpPr>
            <p:nvPr/>
          </p:nvSpPr>
          <p:spPr bwMode="auto">
            <a:xfrm>
              <a:off x="4271963" y="3492500"/>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290" name="组 15"/>
          <p:cNvGrpSpPr>
            <a:grpSpLocks/>
          </p:cNvGrpSpPr>
          <p:nvPr/>
        </p:nvGrpSpPr>
        <p:grpSpPr bwMode="auto">
          <a:xfrm>
            <a:off x="5709734" y="4626013"/>
            <a:ext cx="1085189" cy="794395"/>
            <a:chOff x="903288" y="2957513"/>
            <a:chExt cx="1001712" cy="794395"/>
          </a:xfrm>
        </p:grpSpPr>
        <p:sp>
          <p:nvSpPr>
            <p:cNvPr id="291" name="Text Box 168"/>
            <p:cNvSpPr txBox="1">
              <a:spLocks noChangeArrowheads="1"/>
            </p:cNvSpPr>
            <p:nvPr/>
          </p:nvSpPr>
          <p:spPr bwMode="auto">
            <a:xfrm>
              <a:off x="1270001" y="29575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292" name="Text Box 169"/>
            <p:cNvSpPr txBox="1">
              <a:spLocks noChangeArrowheads="1"/>
            </p:cNvSpPr>
            <p:nvPr/>
          </p:nvSpPr>
          <p:spPr bwMode="auto">
            <a:xfrm>
              <a:off x="903288" y="343693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293" name="Text Box 170"/>
            <p:cNvSpPr txBox="1">
              <a:spLocks noChangeArrowheads="1"/>
            </p:cNvSpPr>
            <p:nvPr/>
          </p:nvSpPr>
          <p:spPr bwMode="auto">
            <a:xfrm>
              <a:off x="1600200" y="345122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C</a:t>
              </a:r>
            </a:p>
          </p:txBody>
        </p:sp>
        <p:sp>
          <p:nvSpPr>
            <p:cNvPr id="294" name="Line 171"/>
            <p:cNvSpPr>
              <a:spLocks noChangeShapeType="1"/>
            </p:cNvSpPr>
            <p:nvPr/>
          </p:nvSpPr>
          <p:spPr bwMode="auto">
            <a:xfrm flipV="1">
              <a:off x="1047751"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5" name="Line 172"/>
            <p:cNvSpPr>
              <a:spLocks noChangeShapeType="1"/>
            </p:cNvSpPr>
            <p:nvPr/>
          </p:nvSpPr>
          <p:spPr bwMode="auto">
            <a:xfrm>
              <a:off x="1428750" y="31242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6" name="Line 173"/>
            <p:cNvSpPr>
              <a:spLocks noChangeShapeType="1"/>
            </p:cNvSpPr>
            <p:nvPr/>
          </p:nvSpPr>
          <p:spPr bwMode="auto">
            <a:xfrm>
              <a:off x="1163638" y="3578226"/>
              <a:ext cx="533399"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297" name="Text Box 175"/>
            <p:cNvSpPr txBox="1">
              <a:spLocks noChangeArrowheads="1"/>
            </p:cNvSpPr>
            <p:nvPr/>
          </p:nvSpPr>
          <p:spPr bwMode="auto">
            <a:xfrm>
              <a:off x="989013" y="3132138"/>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t</a:t>
              </a:r>
            </a:p>
          </p:txBody>
        </p:sp>
        <p:sp>
          <p:nvSpPr>
            <p:cNvPr id="298" name="Text Box 176"/>
            <p:cNvSpPr txBox="1">
              <a:spLocks noChangeArrowheads="1"/>
            </p:cNvSpPr>
            <p:nvPr/>
          </p:nvSpPr>
          <p:spPr bwMode="auto">
            <a:xfrm>
              <a:off x="1501775" y="3113088"/>
              <a:ext cx="3302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299" name="Line 204"/>
            <p:cNvSpPr>
              <a:spLocks noChangeShapeType="1"/>
            </p:cNvSpPr>
            <p:nvPr/>
          </p:nvSpPr>
          <p:spPr bwMode="auto">
            <a:xfrm flipV="1">
              <a:off x="1090613"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0" name="Text Box 205"/>
            <p:cNvSpPr txBox="1">
              <a:spLocks noChangeArrowheads="1"/>
            </p:cNvSpPr>
            <p:nvPr/>
          </p:nvSpPr>
          <p:spPr bwMode="auto">
            <a:xfrm>
              <a:off x="1220788" y="3200401"/>
              <a:ext cx="31432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1" name="Line 50"/>
            <p:cNvSpPr>
              <a:spLocks noChangeShapeType="1"/>
            </p:cNvSpPr>
            <p:nvPr/>
          </p:nvSpPr>
          <p:spPr bwMode="auto">
            <a:xfrm flipH="1">
              <a:off x="1074738" y="3514726"/>
              <a:ext cx="609599"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2" name="Text Box 54"/>
            <p:cNvSpPr txBox="1">
              <a:spLocks noChangeArrowheads="1"/>
            </p:cNvSpPr>
            <p:nvPr/>
          </p:nvSpPr>
          <p:spPr bwMode="auto">
            <a:xfrm>
              <a:off x="1260476" y="3335338"/>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03" name="Text Box 55"/>
            <p:cNvSpPr txBox="1">
              <a:spLocks noChangeArrowheads="1"/>
            </p:cNvSpPr>
            <p:nvPr/>
          </p:nvSpPr>
          <p:spPr bwMode="auto">
            <a:xfrm>
              <a:off x="1238252" y="3521076"/>
              <a:ext cx="380999"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304" name="组 16"/>
          <p:cNvGrpSpPr>
            <a:grpSpLocks/>
          </p:cNvGrpSpPr>
          <p:nvPr/>
        </p:nvGrpSpPr>
        <p:grpSpPr bwMode="auto">
          <a:xfrm>
            <a:off x="8007372" y="3711577"/>
            <a:ext cx="1131623" cy="805508"/>
            <a:chOff x="2097088" y="2946400"/>
            <a:chExt cx="1044575" cy="805507"/>
          </a:xfrm>
        </p:grpSpPr>
        <p:sp>
          <p:nvSpPr>
            <p:cNvPr id="305" name="Text Box 177"/>
            <p:cNvSpPr txBox="1">
              <a:spLocks noChangeArrowheads="1"/>
            </p:cNvSpPr>
            <p:nvPr/>
          </p:nvSpPr>
          <p:spPr bwMode="auto">
            <a:xfrm>
              <a:off x="2489201" y="2946400"/>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06" name="Text Box 178"/>
            <p:cNvSpPr txBox="1">
              <a:spLocks noChangeArrowheads="1"/>
            </p:cNvSpPr>
            <p:nvPr/>
          </p:nvSpPr>
          <p:spPr bwMode="auto">
            <a:xfrm>
              <a:off x="2097088" y="3417888"/>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B</a:t>
              </a:r>
            </a:p>
          </p:txBody>
        </p:sp>
        <p:sp>
          <p:nvSpPr>
            <p:cNvPr id="307" name="Text Box 179"/>
            <p:cNvSpPr txBox="1">
              <a:spLocks noChangeArrowheads="1"/>
            </p:cNvSpPr>
            <p:nvPr/>
          </p:nvSpPr>
          <p:spPr bwMode="auto">
            <a:xfrm>
              <a:off x="2836863" y="3429000"/>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08" name="Line 180"/>
            <p:cNvSpPr>
              <a:spLocks noChangeShapeType="1"/>
            </p:cNvSpPr>
            <p:nvPr/>
          </p:nvSpPr>
          <p:spPr bwMode="auto">
            <a:xfrm flipV="1">
              <a:off x="2266951" y="3124200"/>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09" name="Line 181"/>
            <p:cNvSpPr>
              <a:spLocks noChangeShapeType="1"/>
            </p:cNvSpPr>
            <p:nvPr/>
          </p:nvSpPr>
          <p:spPr bwMode="auto">
            <a:xfrm>
              <a:off x="2662238" y="3098800"/>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0" name="Line 182"/>
            <p:cNvSpPr>
              <a:spLocks noChangeShapeType="1"/>
            </p:cNvSpPr>
            <p:nvPr/>
          </p:nvSpPr>
          <p:spPr bwMode="auto">
            <a:xfrm>
              <a:off x="2382838" y="3567113"/>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1" name="Text Box 184"/>
            <p:cNvSpPr txBox="1">
              <a:spLocks noChangeArrowheads="1"/>
            </p:cNvSpPr>
            <p:nvPr/>
          </p:nvSpPr>
          <p:spPr bwMode="auto">
            <a:xfrm>
              <a:off x="2227263" y="313531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12" name="Text Box 185"/>
            <p:cNvSpPr txBox="1">
              <a:spLocks noChangeArrowheads="1"/>
            </p:cNvSpPr>
            <p:nvPr/>
          </p:nvSpPr>
          <p:spPr bwMode="auto">
            <a:xfrm>
              <a:off x="2724151" y="31162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3" name="Line 206"/>
            <p:cNvSpPr>
              <a:spLocks noChangeShapeType="1"/>
            </p:cNvSpPr>
            <p:nvPr/>
          </p:nvSpPr>
          <p:spPr bwMode="auto">
            <a:xfrm>
              <a:off x="2643188" y="3151188"/>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4" name="Text Box 209"/>
            <p:cNvSpPr txBox="1">
              <a:spLocks noChangeArrowheads="1"/>
            </p:cNvSpPr>
            <p:nvPr/>
          </p:nvSpPr>
          <p:spPr bwMode="auto">
            <a:xfrm>
              <a:off x="2503488" y="31924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5" name="Line 50"/>
            <p:cNvSpPr>
              <a:spLocks noChangeShapeType="1"/>
            </p:cNvSpPr>
            <p:nvPr/>
          </p:nvSpPr>
          <p:spPr bwMode="auto">
            <a:xfrm flipH="1">
              <a:off x="2286001" y="3498850"/>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16" name="Text Box 54"/>
            <p:cNvSpPr txBox="1">
              <a:spLocks noChangeArrowheads="1"/>
            </p:cNvSpPr>
            <p:nvPr/>
          </p:nvSpPr>
          <p:spPr bwMode="auto">
            <a:xfrm>
              <a:off x="2422525" y="3319463"/>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17" name="Text Box 55"/>
            <p:cNvSpPr txBox="1">
              <a:spLocks noChangeArrowheads="1"/>
            </p:cNvSpPr>
            <p:nvPr/>
          </p:nvSpPr>
          <p:spPr bwMode="auto">
            <a:xfrm>
              <a:off x="2438401" y="3521075"/>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grpSp>
        <p:nvGrpSpPr>
          <p:cNvPr id="318" name="组 2"/>
          <p:cNvGrpSpPr>
            <a:grpSpLocks/>
          </p:cNvGrpSpPr>
          <p:nvPr/>
        </p:nvGrpSpPr>
        <p:grpSpPr bwMode="auto">
          <a:xfrm>
            <a:off x="8031764" y="4599862"/>
            <a:ext cx="1102387" cy="794395"/>
            <a:chOff x="895350" y="2957513"/>
            <a:chExt cx="1017588" cy="794395"/>
          </a:xfrm>
        </p:grpSpPr>
        <p:sp>
          <p:nvSpPr>
            <p:cNvPr id="319" name="Text Box 134"/>
            <p:cNvSpPr txBox="1">
              <a:spLocks noChangeArrowheads="1"/>
            </p:cNvSpPr>
            <p:nvPr/>
          </p:nvSpPr>
          <p:spPr bwMode="auto">
            <a:xfrm>
              <a:off x="1277938" y="2957513"/>
              <a:ext cx="2286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a:latin typeface="Calibri"/>
                  <a:cs typeface="Calibri"/>
                </a:rPr>
                <a:t>A</a:t>
              </a:r>
            </a:p>
          </p:txBody>
        </p:sp>
        <p:sp>
          <p:nvSpPr>
            <p:cNvPr id="320" name="Text Box 135"/>
            <p:cNvSpPr txBox="1">
              <a:spLocks noChangeArrowheads="1"/>
            </p:cNvSpPr>
            <p:nvPr/>
          </p:nvSpPr>
          <p:spPr bwMode="auto">
            <a:xfrm>
              <a:off x="895350" y="3429001"/>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B</a:t>
              </a:r>
            </a:p>
          </p:txBody>
        </p:sp>
        <p:sp>
          <p:nvSpPr>
            <p:cNvPr id="321" name="Text Box 136"/>
            <p:cNvSpPr txBox="1">
              <a:spLocks noChangeArrowheads="1"/>
            </p:cNvSpPr>
            <p:nvPr/>
          </p:nvSpPr>
          <p:spPr bwMode="auto">
            <a:xfrm>
              <a:off x="1608138" y="3425826"/>
              <a:ext cx="3048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C</a:t>
              </a:r>
            </a:p>
          </p:txBody>
        </p:sp>
        <p:sp>
          <p:nvSpPr>
            <p:cNvPr id="322" name="Line 137"/>
            <p:cNvSpPr>
              <a:spLocks noChangeShapeType="1"/>
            </p:cNvSpPr>
            <p:nvPr/>
          </p:nvSpPr>
          <p:spPr bwMode="auto">
            <a:xfrm flipV="1">
              <a:off x="1047750" y="3124201"/>
              <a:ext cx="304800" cy="3810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3" name="Line 138"/>
            <p:cNvSpPr>
              <a:spLocks noChangeShapeType="1"/>
            </p:cNvSpPr>
            <p:nvPr/>
          </p:nvSpPr>
          <p:spPr bwMode="auto">
            <a:xfrm>
              <a:off x="1409700" y="3136901"/>
              <a:ext cx="304800" cy="3810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4" name="Line 139"/>
            <p:cNvSpPr>
              <a:spLocks noChangeShapeType="1"/>
            </p:cNvSpPr>
            <p:nvPr/>
          </p:nvSpPr>
          <p:spPr bwMode="auto">
            <a:xfrm>
              <a:off x="1173163" y="3587751"/>
              <a:ext cx="533400" cy="0"/>
            </a:xfrm>
            <a:prstGeom prst="line">
              <a:avLst/>
            </a:prstGeom>
            <a:noFill/>
            <a:ln w="9525">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5" name="Text Box 141"/>
            <p:cNvSpPr txBox="1">
              <a:spLocks noChangeArrowheads="1"/>
            </p:cNvSpPr>
            <p:nvPr/>
          </p:nvSpPr>
          <p:spPr bwMode="auto">
            <a:xfrm>
              <a:off x="971550" y="3132138"/>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sp>
          <p:nvSpPr>
            <p:cNvPr id="326" name="Text Box 142"/>
            <p:cNvSpPr txBox="1">
              <a:spLocks noChangeArrowheads="1"/>
            </p:cNvSpPr>
            <p:nvPr/>
          </p:nvSpPr>
          <p:spPr bwMode="auto">
            <a:xfrm>
              <a:off x="1570038" y="3130551"/>
              <a:ext cx="3286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7" name="Line 170"/>
            <p:cNvSpPr>
              <a:spLocks noChangeShapeType="1"/>
            </p:cNvSpPr>
            <p:nvPr/>
          </p:nvSpPr>
          <p:spPr bwMode="auto">
            <a:xfrm flipV="1">
              <a:off x="1098550" y="31496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28" name="Text Box 171"/>
            <p:cNvSpPr txBox="1">
              <a:spLocks noChangeArrowheads="1"/>
            </p:cNvSpPr>
            <p:nvPr/>
          </p:nvSpPr>
          <p:spPr bwMode="auto">
            <a:xfrm>
              <a:off x="1198563" y="3217863"/>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29" name="Line 178"/>
            <p:cNvSpPr>
              <a:spLocks noChangeShapeType="1"/>
            </p:cNvSpPr>
            <p:nvPr/>
          </p:nvSpPr>
          <p:spPr bwMode="auto">
            <a:xfrm>
              <a:off x="1460500" y="3111501"/>
              <a:ext cx="304800" cy="38100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0" name="Text Box 179"/>
            <p:cNvSpPr txBox="1">
              <a:spLocks noChangeArrowheads="1"/>
            </p:cNvSpPr>
            <p:nvPr/>
          </p:nvSpPr>
          <p:spPr bwMode="auto">
            <a:xfrm>
              <a:off x="1344613" y="3217863"/>
              <a:ext cx="315912"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1" name="Line 50"/>
            <p:cNvSpPr>
              <a:spLocks noChangeShapeType="1"/>
            </p:cNvSpPr>
            <p:nvPr/>
          </p:nvSpPr>
          <p:spPr bwMode="auto">
            <a:xfrm flipH="1">
              <a:off x="1084263" y="3538538"/>
              <a:ext cx="60960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p>
          </p:txBody>
        </p:sp>
        <p:sp>
          <p:nvSpPr>
            <p:cNvPr id="332" name="Text Box 54"/>
            <p:cNvSpPr txBox="1">
              <a:spLocks noChangeArrowheads="1"/>
            </p:cNvSpPr>
            <p:nvPr/>
          </p:nvSpPr>
          <p:spPr bwMode="auto">
            <a:xfrm>
              <a:off x="1236663" y="3352801"/>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 </a:t>
              </a:r>
            </a:p>
          </p:txBody>
        </p:sp>
        <p:sp>
          <p:nvSpPr>
            <p:cNvPr id="333" name="Text Box 55"/>
            <p:cNvSpPr txBox="1">
              <a:spLocks noChangeArrowheads="1"/>
            </p:cNvSpPr>
            <p:nvPr/>
          </p:nvSpPr>
          <p:spPr bwMode="auto">
            <a:xfrm>
              <a:off x="1238250" y="3521076"/>
              <a:ext cx="38100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900" dirty="0">
                  <a:latin typeface="Calibri"/>
                  <a:cs typeface="Calibri"/>
                </a:rPr>
                <a:t>t'</a:t>
              </a:r>
            </a:p>
          </p:txBody>
        </p:sp>
      </p:grpSp>
      <p:sp>
        <p:nvSpPr>
          <p:cNvPr id="334" name="文本框 333"/>
          <p:cNvSpPr txBox="1"/>
          <p:nvPr/>
        </p:nvSpPr>
        <p:spPr>
          <a:xfrm>
            <a:off x="838469" y="1295401"/>
            <a:ext cx="3206488" cy="523220"/>
          </a:xfrm>
          <a:prstGeom prst="rect">
            <a:avLst/>
          </a:prstGeom>
          <a:noFill/>
        </p:spPr>
        <p:txBody>
          <a:bodyPr wrap="square" rtlCol="0">
            <a:spAutoFit/>
          </a:bodyPr>
          <a:lstStyle/>
          <a:p>
            <a:r>
              <a:rPr kumimoji="1" lang="en-US" altLang="zh-CN" sz="2800" dirty="0" smtClean="0">
                <a:solidFill>
                  <a:srgbClr val="0000CC"/>
                </a:solidFill>
              </a:rPr>
              <a:t>Follower diffusion</a:t>
            </a:r>
            <a:endParaRPr kumimoji="1" lang="zh-CN" altLang="en-US" sz="2800" dirty="0">
              <a:solidFill>
                <a:srgbClr val="0000CC"/>
              </a:solidFill>
            </a:endParaRPr>
          </a:p>
        </p:txBody>
      </p:sp>
      <p:sp>
        <p:nvSpPr>
          <p:cNvPr id="335" name="文本框 334"/>
          <p:cNvSpPr txBox="1"/>
          <p:nvPr/>
        </p:nvSpPr>
        <p:spPr>
          <a:xfrm>
            <a:off x="5883583" y="1295401"/>
            <a:ext cx="3527137" cy="523220"/>
          </a:xfrm>
          <a:prstGeom prst="rect">
            <a:avLst/>
          </a:prstGeom>
          <a:noFill/>
        </p:spPr>
        <p:txBody>
          <a:bodyPr wrap="square" rtlCol="0">
            <a:spAutoFit/>
          </a:bodyPr>
          <a:lstStyle/>
          <a:p>
            <a:r>
              <a:rPr kumimoji="1" lang="en-US" altLang="zh-CN" sz="2800" dirty="0" err="1" smtClean="0">
                <a:solidFill>
                  <a:srgbClr val="0000CC"/>
                </a:solidFill>
              </a:rPr>
              <a:t>Followee</a:t>
            </a:r>
            <a:r>
              <a:rPr kumimoji="1" lang="en-US" altLang="zh-CN" sz="2800" dirty="0" smtClean="0">
                <a:solidFill>
                  <a:srgbClr val="0000CC"/>
                </a:solidFill>
              </a:rPr>
              <a:t> diffusion</a:t>
            </a:r>
            <a:endParaRPr kumimoji="1" lang="zh-CN" altLang="en-US" sz="2800" dirty="0">
              <a:solidFill>
                <a:srgbClr val="0000CC"/>
              </a:solidFill>
            </a:endParaRPr>
          </a:p>
        </p:txBody>
      </p:sp>
      <p:sp>
        <p:nvSpPr>
          <p:cNvPr id="336" name="文本框 333"/>
          <p:cNvSpPr txBox="1"/>
          <p:nvPr/>
        </p:nvSpPr>
        <p:spPr>
          <a:xfrm>
            <a:off x="990608" y="5638838"/>
            <a:ext cx="3206488"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
        <p:nvSpPr>
          <p:cNvPr id="337" name="文本框 333"/>
          <p:cNvSpPr txBox="1"/>
          <p:nvPr/>
        </p:nvSpPr>
        <p:spPr>
          <a:xfrm>
            <a:off x="5943608" y="5638838"/>
            <a:ext cx="3206488" cy="461665"/>
          </a:xfrm>
          <a:prstGeom prst="rect">
            <a:avLst/>
          </a:prstGeom>
          <a:noFill/>
        </p:spPr>
        <p:txBody>
          <a:bodyPr wrap="square" rtlCol="0">
            <a:spAutoFit/>
          </a:bodyPr>
          <a:lstStyle/>
          <a:p>
            <a:pPr algn="ctr"/>
            <a:r>
              <a:rPr kumimoji="1" lang="en-US" altLang="zh-CN" sz="2400" smtClean="0"/>
              <a:t>12 triads</a:t>
            </a:r>
            <a:endParaRPr kumimoji="1" lang="zh-CN" altLang="en-US" sz="2400" dirty="0"/>
          </a:p>
        </p:txBody>
      </p:sp>
    </p:spTree>
    <p:extLst>
      <p:ext uri="{BB962C8B-B14F-4D97-AF65-F5344CB8AC3E}">
        <p14:creationId xmlns:p14="http://schemas.microsoft.com/office/powerpoint/2010/main" val="964690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Test Result</a:t>
            </a:r>
            <a:endParaRPr kumimoji="1" lang="zh-CN" altLang="en-US" dirty="0"/>
          </a:p>
        </p:txBody>
      </p:sp>
      <p:pic>
        <p:nvPicPr>
          <p:cNvPr id="4" name="图片 3"/>
          <p:cNvPicPr>
            <a:picLocks noChangeAspect="1"/>
          </p:cNvPicPr>
          <p:nvPr/>
        </p:nvPicPr>
        <p:blipFill>
          <a:blip r:embed="rId2" cstate="print"/>
          <a:stretch>
            <a:fillRect/>
          </a:stretch>
        </p:blipFill>
        <p:spPr>
          <a:xfrm>
            <a:off x="2264833" y="2352311"/>
            <a:ext cx="1584959" cy="1227427"/>
          </a:xfrm>
          <a:prstGeom prst="rect">
            <a:avLst/>
          </a:prstGeom>
          <a:ln>
            <a:noFill/>
          </a:ln>
        </p:spPr>
      </p:pic>
      <p:sp>
        <p:nvSpPr>
          <p:cNvPr id="5" name="矩形 4"/>
          <p:cNvSpPr/>
          <p:nvPr/>
        </p:nvSpPr>
        <p:spPr>
          <a:xfrm>
            <a:off x="2311414" y="3579714"/>
            <a:ext cx="1464787" cy="461665"/>
          </a:xfrm>
          <a:prstGeom prst="rect">
            <a:avLst/>
          </a:prstGeom>
        </p:spPr>
        <p:txBody>
          <a:bodyPr wrap="square">
            <a:spAutoFit/>
          </a:bodyPr>
          <a:lstStyle/>
          <a:p>
            <a:r>
              <a:rPr kumimoji="1" lang="en-US" altLang="zh-CN" sz="1200" b="1" dirty="0">
                <a:solidFill>
                  <a:srgbClr val="006600"/>
                </a:solidFill>
              </a:rPr>
              <a:t>P1(B-&gt;C</a:t>
            </a:r>
            <a:r>
              <a:rPr kumimoji="1" lang="en-US" altLang="zh-CN" sz="1200" b="1" dirty="0" smtClean="0">
                <a:solidFill>
                  <a:srgbClr val="006600"/>
                </a:solidFill>
              </a:rPr>
              <a:t>)=0.5% </a:t>
            </a:r>
          </a:p>
          <a:p>
            <a:r>
              <a:rPr kumimoji="1" lang="en-US" altLang="zh-CN" sz="1200" b="1" dirty="0" smtClean="0">
                <a:solidFill>
                  <a:srgbClr val="006600"/>
                </a:solidFill>
              </a:rPr>
              <a:t>P2</a:t>
            </a:r>
            <a:r>
              <a:rPr kumimoji="1" lang="en-US" altLang="zh-CN" sz="1200" b="1" dirty="0">
                <a:solidFill>
                  <a:srgbClr val="006600"/>
                </a:solidFill>
              </a:rPr>
              <a:t>(B-&gt;C</a:t>
            </a:r>
            <a:r>
              <a:rPr kumimoji="1" lang="en-US" altLang="zh-CN" sz="1200" b="1" dirty="0" smtClean="0">
                <a:solidFill>
                  <a:srgbClr val="006600"/>
                </a:solidFill>
              </a:rPr>
              <a:t>)=0.1%</a:t>
            </a:r>
            <a:endParaRPr lang="zh-CN" altLang="en-US" sz="1200" b="1" dirty="0">
              <a:solidFill>
                <a:srgbClr val="006600"/>
              </a:solidFill>
            </a:endParaRPr>
          </a:p>
        </p:txBody>
      </p:sp>
      <p:pic>
        <p:nvPicPr>
          <p:cNvPr id="6" name="图片 5"/>
          <p:cNvPicPr>
            <a:picLocks noChangeAspect="1"/>
          </p:cNvPicPr>
          <p:nvPr/>
        </p:nvPicPr>
        <p:blipFill>
          <a:blip r:embed="rId3" cstate="print"/>
          <a:stretch>
            <a:fillRect/>
          </a:stretch>
        </p:blipFill>
        <p:spPr>
          <a:xfrm>
            <a:off x="6227227" y="2352286"/>
            <a:ext cx="1532480" cy="1219200"/>
          </a:xfrm>
          <a:prstGeom prst="rect">
            <a:avLst/>
          </a:prstGeom>
          <a:ln>
            <a:noFill/>
          </a:ln>
        </p:spPr>
      </p:pic>
      <p:sp>
        <p:nvSpPr>
          <p:cNvPr id="7" name="矩形 6"/>
          <p:cNvSpPr/>
          <p:nvPr/>
        </p:nvSpPr>
        <p:spPr>
          <a:xfrm>
            <a:off x="6273800" y="3579714"/>
            <a:ext cx="1568450" cy="461665"/>
          </a:xfrm>
          <a:prstGeom prst="rect">
            <a:avLst/>
          </a:prstGeom>
        </p:spPr>
        <p:txBody>
          <a:bodyPr wrap="square">
            <a:spAutoFit/>
          </a:bodyPr>
          <a:lstStyle/>
          <a:p>
            <a:r>
              <a:rPr kumimoji="1" lang="en-US" altLang="zh-CN" sz="1200" b="1" dirty="0">
                <a:solidFill>
                  <a:srgbClr val="006600"/>
                </a:solidFill>
              </a:rPr>
              <a:t>P1(B-&gt;C</a:t>
            </a:r>
            <a:r>
              <a:rPr kumimoji="1" lang="en-US" altLang="zh-CN" sz="1200" b="1" dirty="0" smtClean="0">
                <a:solidFill>
                  <a:srgbClr val="006600"/>
                </a:solidFill>
              </a:rPr>
              <a:t>)=14.4% </a:t>
            </a:r>
          </a:p>
          <a:p>
            <a:r>
              <a:rPr kumimoji="1" lang="en-US" altLang="zh-CN" sz="1200" b="1" dirty="0" smtClean="0">
                <a:solidFill>
                  <a:srgbClr val="006600"/>
                </a:solidFill>
              </a:rPr>
              <a:t>P2</a:t>
            </a:r>
            <a:r>
              <a:rPr kumimoji="1" lang="en-US" altLang="zh-CN" sz="1200" b="1" dirty="0">
                <a:solidFill>
                  <a:srgbClr val="006600"/>
                </a:solidFill>
              </a:rPr>
              <a:t>(B-&gt;C</a:t>
            </a:r>
            <a:r>
              <a:rPr kumimoji="1" lang="en-US" altLang="zh-CN" sz="1200" b="1" dirty="0" smtClean="0">
                <a:solidFill>
                  <a:srgbClr val="006600"/>
                </a:solidFill>
              </a:rPr>
              <a:t>)=0.1%</a:t>
            </a:r>
            <a:endParaRPr lang="zh-CN" altLang="en-US" sz="1200" b="1" dirty="0">
              <a:solidFill>
                <a:srgbClr val="006600"/>
              </a:solidFill>
            </a:endParaRPr>
          </a:p>
        </p:txBody>
      </p:sp>
      <p:pic>
        <p:nvPicPr>
          <p:cNvPr id="8" name="图片 7"/>
          <p:cNvPicPr>
            <a:picLocks noChangeAspect="1"/>
          </p:cNvPicPr>
          <p:nvPr/>
        </p:nvPicPr>
        <p:blipFill>
          <a:blip r:embed="rId4" cstate="print"/>
          <a:stretch>
            <a:fillRect/>
          </a:stretch>
        </p:blipFill>
        <p:spPr>
          <a:xfrm>
            <a:off x="2228864" y="4134730"/>
            <a:ext cx="1599783" cy="1269318"/>
          </a:xfrm>
          <a:prstGeom prst="rect">
            <a:avLst/>
          </a:prstGeom>
        </p:spPr>
      </p:pic>
      <p:sp>
        <p:nvSpPr>
          <p:cNvPr id="9" name="矩形 8"/>
          <p:cNvSpPr/>
          <p:nvPr/>
        </p:nvSpPr>
        <p:spPr>
          <a:xfrm>
            <a:off x="2311400" y="5404073"/>
            <a:ext cx="1568450" cy="461665"/>
          </a:xfrm>
          <a:prstGeom prst="rect">
            <a:avLst/>
          </a:prstGeom>
        </p:spPr>
        <p:txBody>
          <a:bodyPr wrap="square">
            <a:spAutoFit/>
          </a:bodyPr>
          <a:lstStyle/>
          <a:p>
            <a:r>
              <a:rPr kumimoji="1" lang="en-US" altLang="zh-CN" sz="1200" b="1" dirty="0">
                <a:solidFill>
                  <a:srgbClr val="FF0000"/>
                </a:solidFill>
              </a:rPr>
              <a:t>P1(B-&gt;C</a:t>
            </a:r>
            <a:r>
              <a:rPr kumimoji="1" lang="en-US" altLang="zh-CN" sz="1200" b="1" dirty="0" smtClean="0">
                <a:solidFill>
                  <a:srgbClr val="FF0000"/>
                </a:solidFill>
              </a:rPr>
              <a:t>)=0.02% </a:t>
            </a:r>
          </a:p>
          <a:p>
            <a:r>
              <a:rPr kumimoji="1" lang="en-US" altLang="zh-CN" sz="1200" b="1" dirty="0" smtClean="0">
                <a:solidFill>
                  <a:srgbClr val="FF0000"/>
                </a:solidFill>
              </a:rPr>
              <a:t>P2</a:t>
            </a:r>
            <a:r>
              <a:rPr kumimoji="1" lang="en-US" altLang="zh-CN" sz="1200" b="1" dirty="0">
                <a:solidFill>
                  <a:srgbClr val="FF0000"/>
                </a:solidFill>
              </a:rPr>
              <a:t>(B-&gt;C</a:t>
            </a:r>
            <a:r>
              <a:rPr kumimoji="1" lang="en-US" altLang="zh-CN" sz="1200" b="1" dirty="0" smtClean="0">
                <a:solidFill>
                  <a:srgbClr val="FF0000"/>
                </a:solidFill>
              </a:rPr>
              <a:t>)=0.02%</a:t>
            </a:r>
            <a:endParaRPr lang="zh-CN" altLang="en-US" sz="1200" b="1" dirty="0">
              <a:solidFill>
                <a:srgbClr val="FF0000"/>
              </a:solidFill>
            </a:endParaRPr>
          </a:p>
        </p:txBody>
      </p:sp>
      <p:pic>
        <p:nvPicPr>
          <p:cNvPr id="10" name="图片 9"/>
          <p:cNvPicPr>
            <a:picLocks noChangeAspect="1"/>
          </p:cNvPicPr>
          <p:nvPr/>
        </p:nvPicPr>
        <p:blipFill>
          <a:blip r:embed="rId5" cstate="print"/>
          <a:stretch>
            <a:fillRect/>
          </a:stretch>
        </p:blipFill>
        <p:spPr>
          <a:xfrm>
            <a:off x="6356364" y="4191025"/>
            <a:ext cx="1476723" cy="1217513"/>
          </a:xfrm>
          <a:prstGeom prst="rect">
            <a:avLst/>
          </a:prstGeom>
        </p:spPr>
      </p:pic>
      <p:sp>
        <p:nvSpPr>
          <p:cNvPr id="11" name="矩形 10"/>
          <p:cNvSpPr/>
          <p:nvPr/>
        </p:nvSpPr>
        <p:spPr>
          <a:xfrm>
            <a:off x="6356350" y="5404073"/>
            <a:ext cx="1816100" cy="461665"/>
          </a:xfrm>
          <a:prstGeom prst="rect">
            <a:avLst/>
          </a:prstGeom>
        </p:spPr>
        <p:txBody>
          <a:bodyPr wrap="square">
            <a:spAutoFit/>
          </a:bodyPr>
          <a:lstStyle/>
          <a:p>
            <a:r>
              <a:rPr kumimoji="1" lang="en-US" altLang="zh-CN" sz="1200" b="1" dirty="0">
                <a:solidFill>
                  <a:srgbClr val="FF0000"/>
                </a:solidFill>
              </a:rPr>
              <a:t>P1(B-&gt;C</a:t>
            </a:r>
            <a:r>
              <a:rPr kumimoji="1" lang="en-US" altLang="zh-CN" sz="1200" b="1" dirty="0" smtClean="0">
                <a:solidFill>
                  <a:srgbClr val="FF0000"/>
                </a:solidFill>
              </a:rPr>
              <a:t>)=0.02% </a:t>
            </a:r>
          </a:p>
          <a:p>
            <a:r>
              <a:rPr kumimoji="1" lang="en-US" altLang="zh-CN" sz="1200" b="1" dirty="0" smtClean="0">
                <a:solidFill>
                  <a:srgbClr val="FF0000"/>
                </a:solidFill>
              </a:rPr>
              <a:t>P2</a:t>
            </a:r>
            <a:r>
              <a:rPr kumimoji="1" lang="en-US" altLang="zh-CN" sz="1200" b="1" dirty="0">
                <a:solidFill>
                  <a:srgbClr val="FF0000"/>
                </a:solidFill>
              </a:rPr>
              <a:t>(B-&gt;C</a:t>
            </a:r>
            <a:r>
              <a:rPr kumimoji="1" lang="en-US" altLang="zh-CN" sz="1200" b="1" dirty="0" smtClean="0">
                <a:solidFill>
                  <a:srgbClr val="FF0000"/>
                </a:solidFill>
              </a:rPr>
              <a:t>)=0.02%</a:t>
            </a:r>
            <a:endParaRPr lang="zh-CN" altLang="en-US" sz="1200" b="1" dirty="0">
              <a:solidFill>
                <a:srgbClr val="FF0000"/>
              </a:solidFill>
            </a:endParaRPr>
          </a:p>
        </p:txBody>
      </p:sp>
      <p:sp>
        <p:nvSpPr>
          <p:cNvPr id="12" name="文本框 11"/>
          <p:cNvSpPr txBox="1"/>
          <p:nvPr/>
        </p:nvSpPr>
        <p:spPr>
          <a:xfrm>
            <a:off x="843844" y="1143025"/>
            <a:ext cx="9080500" cy="830997"/>
          </a:xfrm>
          <a:prstGeom prst="rect">
            <a:avLst/>
          </a:prstGeom>
          <a:noFill/>
        </p:spPr>
        <p:txBody>
          <a:bodyPr wrap="square" rtlCol="0">
            <a:spAutoFit/>
          </a:bodyPr>
          <a:lstStyle/>
          <a:p>
            <a:r>
              <a:rPr kumimoji="1" lang="en-US" altLang="zh-CN" sz="2400" dirty="0" smtClean="0"/>
              <a:t>Two categories of triads have significant influence, compared with two other categories</a:t>
            </a:r>
            <a:endParaRPr kumimoji="1" lang="zh-CN" altLang="en-US" sz="2400" dirty="0"/>
          </a:p>
        </p:txBody>
      </p:sp>
      <p:sp>
        <p:nvSpPr>
          <p:cNvPr id="13" name="矩形 12"/>
          <p:cNvSpPr/>
          <p:nvPr/>
        </p:nvSpPr>
        <p:spPr>
          <a:xfrm>
            <a:off x="825514" y="2615650"/>
            <a:ext cx="1547337" cy="584775"/>
          </a:xfrm>
          <a:prstGeom prst="rect">
            <a:avLst/>
          </a:prstGeom>
          <a:ln>
            <a:noFill/>
          </a:ln>
        </p:spPr>
        <p:txBody>
          <a:bodyPr wrap="square">
            <a:spAutoFit/>
          </a:bodyPr>
          <a:lstStyle/>
          <a:p>
            <a:r>
              <a:rPr kumimoji="1" lang="en-US" altLang="zh-CN" sz="1600" b="1" dirty="0" smtClean="0">
                <a:solidFill>
                  <a:srgbClr val="006600"/>
                </a:solidFill>
              </a:rPr>
              <a:t>Attract more followers</a:t>
            </a:r>
            <a:endParaRPr lang="zh-CN" altLang="en-US" sz="1600" b="1" dirty="0">
              <a:solidFill>
                <a:srgbClr val="006600"/>
              </a:solidFill>
            </a:endParaRPr>
          </a:p>
        </p:txBody>
      </p:sp>
      <p:sp>
        <p:nvSpPr>
          <p:cNvPr id="14" name="矩形 13"/>
          <p:cNvSpPr/>
          <p:nvPr/>
        </p:nvSpPr>
        <p:spPr>
          <a:xfrm>
            <a:off x="5283214" y="2615650"/>
            <a:ext cx="1052037" cy="584775"/>
          </a:xfrm>
          <a:prstGeom prst="rect">
            <a:avLst/>
          </a:prstGeom>
          <a:ln>
            <a:noFill/>
          </a:ln>
        </p:spPr>
        <p:txBody>
          <a:bodyPr wrap="square">
            <a:spAutoFit/>
          </a:bodyPr>
          <a:lstStyle/>
          <a:p>
            <a:r>
              <a:rPr kumimoji="1" lang="en-US" altLang="zh-CN" sz="1600" b="1" dirty="0" smtClean="0">
                <a:solidFill>
                  <a:srgbClr val="006600"/>
                </a:solidFill>
              </a:rPr>
              <a:t>Follow More</a:t>
            </a:r>
            <a:endParaRPr lang="zh-CN" altLang="en-US" sz="1600" b="1" dirty="0">
              <a:solidFill>
                <a:srgbClr val="006600"/>
              </a:solidFill>
            </a:endParaRPr>
          </a:p>
        </p:txBody>
      </p:sp>
      <p:sp>
        <p:nvSpPr>
          <p:cNvPr id="15" name="矩形 14"/>
          <p:cNvSpPr/>
          <p:nvPr/>
        </p:nvSpPr>
        <p:spPr>
          <a:xfrm>
            <a:off x="660414" y="4722713"/>
            <a:ext cx="1629887" cy="338554"/>
          </a:xfrm>
          <a:prstGeom prst="rect">
            <a:avLst/>
          </a:prstGeom>
        </p:spPr>
        <p:txBody>
          <a:bodyPr wrap="square">
            <a:spAutoFit/>
          </a:bodyPr>
          <a:lstStyle/>
          <a:p>
            <a:r>
              <a:rPr kumimoji="1" lang="en-US" altLang="zh-CN" sz="1600" b="1" dirty="0" smtClean="0">
                <a:solidFill>
                  <a:srgbClr val="FF0000"/>
                </a:solidFill>
              </a:rPr>
              <a:t>No influence</a:t>
            </a:r>
            <a:endParaRPr lang="zh-CN" altLang="en-US" sz="1600" b="1" dirty="0">
              <a:solidFill>
                <a:srgbClr val="FF0000"/>
              </a:solidFill>
            </a:endParaRPr>
          </a:p>
        </p:txBody>
      </p:sp>
      <p:sp>
        <p:nvSpPr>
          <p:cNvPr id="16" name="矩形 15"/>
          <p:cNvSpPr/>
          <p:nvPr/>
        </p:nvSpPr>
        <p:spPr>
          <a:xfrm>
            <a:off x="4787914" y="4722713"/>
            <a:ext cx="1629887" cy="338554"/>
          </a:xfrm>
          <a:prstGeom prst="rect">
            <a:avLst/>
          </a:prstGeom>
        </p:spPr>
        <p:txBody>
          <a:bodyPr wrap="square">
            <a:spAutoFit/>
          </a:bodyPr>
          <a:lstStyle/>
          <a:p>
            <a:r>
              <a:rPr kumimoji="1" lang="en-US" altLang="zh-CN" sz="1600" b="1" dirty="0" smtClean="0">
                <a:solidFill>
                  <a:srgbClr val="FF0000"/>
                </a:solidFill>
              </a:rPr>
              <a:t>No influence</a:t>
            </a:r>
            <a:endParaRPr lang="zh-CN" altLang="en-US" sz="1600" b="1" dirty="0">
              <a:solidFill>
                <a:srgbClr val="FF0000"/>
              </a:solidFill>
            </a:endParaRPr>
          </a:p>
        </p:txBody>
      </p:sp>
      <p:pic>
        <p:nvPicPr>
          <p:cNvPr id="19" name="图片 18"/>
          <p:cNvPicPr>
            <a:picLocks noChangeAspect="1"/>
          </p:cNvPicPr>
          <p:nvPr/>
        </p:nvPicPr>
        <p:blipFill>
          <a:blip r:embed="rId6" cstate="print"/>
          <a:stretch>
            <a:fillRect/>
          </a:stretch>
        </p:blipFill>
        <p:spPr>
          <a:xfrm>
            <a:off x="3962400" y="1981200"/>
            <a:ext cx="742950" cy="651164"/>
          </a:xfrm>
          <a:prstGeom prst="rect">
            <a:avLst/>
          </a:prstGeom>
        </p:spPr>
      </p:pic>
      <p:pic>
        <p:nvPicPr>
          <p:cNvPr id="20" name="图片 19"/>
          <p:cNvPicPr>
            <a:picLocks noChangeAspect="1"/>
          </p:cNvPicPr>
          <p:nvPr/>
        </p:nvPicPr>
        <p:blipFill>
          <a:blip r:embed="rId7" cstate="print"/>
          <a:stretch>
            <a:fillRect/>
          </a:stretch>
        </p:blipFill>
        <p:spPr>
          <a:xfrm>
            <a:off x="3962400" y="2667025"/>
            <a:ext cx="797983" cy="665085"/>
          </a:xfrm>
          <a:prstGeom prst="rect">
            <a:avLst/>
          </a:prstGeom>
        </p:spPr>
      </p:pic>
      <p:pic>
        <p:nvPicPr>
          <p:cNvPr id="21" name="图片 20"/>
          <p:cNvPicPr>
            <a:picLocks noChangeAspect="1"/>
          </p:cNvPicPr>
          <p:nvPr/>
        </p:nvPicPr>
        <p:blipFill>
          <a:blip r:embed="rId8" cstate="print"/>
          <a:stretch>
            <a:fillRect/>
          </a:stretch>
        </p:blipFill>
        <p:spPr>
          <a:xfrm>
            <a:off x="3962400" y="3352800"/>
            <a:ext cx="738512" cy="609600"/>
          </a:xfrm>
          <a:prstGeom prst="rect">
            <a:avLst/>
          </a:prstGeom>
        </p:spPr>
      </p:pic>
      <p:sp>
        <p:nvSpPr>
          <p:cNvPr id="22" name="文本框 21"/>
          <p:cNvSpPr txBox="1"/>
          <p:nvPr/>
        </p:nvSpPr>
        <p:spPr>
          <a:xfrm>
            <a:off x="4044950" y="3962400"/>
            <a:ext cx="412750" cy="400110"/>
          </a:xfrm>
          <a:prstGeom prst="rect">
            <a:avLst/>
          </a:prstGeom>
          <a:noFill/>
        </p:spPr>
        <p:txBody>
          <a:bodyPr wrap="square" rtlCol="0">
            <a:spAutoFit/>
          </a:bodyPr>
          <a:lstStyle/>
          <a:p>
            <a:r>
              <a:rPr kumimoji="1" lang="en-US" altLang="zh-CN" dirty="0" smtClean="0"/>
              <a:t>…</a:t>
            </a:r>
            <a:endParaRPr kumimoji="1" lang="zh-CN" altLang="en-US" dirty="0"/>
          </a:p>
        </p:txBody>
      </p:sp>
      <p:pic>
        <p:nvPicPr>
          <p:cNvPr id="23" name="图片 22"/>
          <p:cNvPicPr>
            <a:picLocks noChangeAspect="1"/>
          </p:cNvPicPr>
          <p:nvPr/>
        </p:nvPicPr>
        <p:blipFill>
          <a:blip r:embed="rId9" cstate="print"/>
          <a:stretch>
            <a:fillRect/>
          </a:stretch>
        </p:blipFill>
        <p:spPr>
          <a:xfrm>
            <a:off x="7842250" y="1981200"/>
            <a:ext cx="825500" cy="701040"/>
          </a:xfrm>
          <a:prstGeom prst="rect">
            <a:avLst/>
          </a:prstGeom>
        </p:spPr>
      </p:pic>
      <p:pic>
        <p:nvPicPr>
          <p:cNvPr id="24" name="图片 23"/>
          <p:cNvPicPr>
            <a:picLocks noChangeAspect="1"/>
          </p:cNvPicPr>
          <p:nvPr/>
        </p:nvPicPr>
        <p:blipFill>
          <a:blip r:embed="rId10" cstate="print"/>
          <a:stretch>
            <a:fillRect/>
          </a:stretch>
        </p:blipFill>
        <p:spPr>
          <a:xfrm>
            <a:off x="7924807" y="2667000"/>
            <a:ext cx="754742" cy="609600"/>
          </a:xfrm>
          <a:prstGeom prst="rect">
            <a:avLst/>
          </a:prstGeom>
        </p:spPr>
      </p:pic>
      <p:pic>
        <p:nvPicPr>
          <p:cNvPr id="25" name="图片 24"/>
          <p:cNvPicPr>
            <a:picLocks noChangeAspect="1"/>
          </p:cNvPicPr>
          <p:nvPr/>
        </p:nvPicPr>
        <p:blipFill>
          <a:blip r:embed="rId11" cstate="print"/>
          <a:stretch>
            <a:fillRect/>
          </a:stretch>
        </p:blipFill>
        <p:spPr>
          <a:xfrm>
            <a:off x="7924800" y="3276600"/>
            <a:ext cx="695905" cy="609600"/>
          </a:xfrm>
          <a:prstGeom prst="rect">
            <a:avLst/>
          </a:prstGeom>
        </p:spPr>
      </p:pic>
      <p:sp>
        <p:nvSpPr>
          <p:cNvPr id="26" name="文本框 25"/>
          <p:cNvSpPr txBox="1"/>
          <p:nvPr/>
        </p:nvSpPr>
        <p:spPr>
          <a:xfrm>
            <a:off x="8089900" y="3962400"/>
            <a:ext cx="412750" cy="400110"/>
          </a:xfrm>
          <a:prstGeom prst="rect">
            <a:avLst/>
          </a:prstGeom>
          <a:noFill/>
        </p:spPr>
        <p:txBody>
          <a:bodyPr wrap="square" rtlCol="0">
            <a:spAutoFit/>
          </a:bodyPr>
          <a:lstStyle/>
          <a:p>
            <a:r>
              <a:rPr kumimoji="1" lang="en-US" altLang="zh-CN" dirty="0" smtClean="0"/>
              <a:t>…</a:t>
            </a:r>
            <a:endParaRPr kumimoji="1" lang="zh-CN" altLang="en-US" dirty="0"/>
          </a:p>
        </p:txBody>
      </p:sp>
      <p:grpSp>
        <p:nvGrpSpPr>
          <p:cNvPr id="31" name="组 30"/>
          <p:cNvGrpSpPr/>
          <p:nvPr/>
        </p:nvGrpSpPr>
        <p:grpSpPr>
          <a:xfrm>
            <a:off x="1659940" y="3657600"/>
            <a:ext cx="486366" cy="381000"/>
            <a:chOff x="1532247" y="3657600"/>
            <a:chExt cx="448953" cy="381000"/>
          </a:xfrm>
        </p:grpSpPr>
        <p:cxnSp>
          <p:nvCxnSpPr>
            <p:cNvPr id="28" name="直线连接符 27"/>
            <p:cNvCxnSpPr/>
            <p:nvPr/>
          </p:nvCxnSpPr>
          <p:spPr>
            <a:xfrm>
              <a:off x="1532247" y="3810000"/>
              <a:ext cx="152400" cy="22860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flipV="1">
              <a:off x="1676400" y="3657600"/>
              <a:ext cx="304800" cy="38100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32" name="组 31"/>
          <p:cNvGrpSpPr/>
          <p:nvPr/>
        </p:nvGrpSpPr>
        <p:grpSpPr>
          <a:xfrm>
            <a:off x="5613400" y="3581400"/>
            <a:ext cx="486366" cy="381000"/>
            <a:chOff x="1532247" y="3657600"/>
            <a:chExt cx="448953" cy="381000"/>
          </a:xfrm>
        </p:grpSpPr>
        <p:cxnSp>
          <p:nvCxnSpPr>
            <p:cNvPr id="33" name="直线连接符 32"/>
            <p:cNvCxnSpPr/>
            <p:nvPr/>
          </p:nvCxnSpPr>
          <p:spPr>
            <a:xfrm>
              <a:off x="1532247" y="3810000"/>
              <a:ext cx="152400" cy="22860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flipV="1">
              <a:off x="1676400" y="3657600"/>
              <a:ext cx="304800" cy="38100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grpSp>
      <p:grpSp>
        <p:nvGrpSpPr>
          <p:cNvPr id="40" name="组 39"/>
          <p:cNvGrpSpPr/>
          <p:nvPr/>
        </p:nvGrpSpPr>
        <p:grpSpPr>
          <a:xfrm>
            <a:off x="1816106" y="5638800"/>
            <a:ext cx="256584" cy="321294"/>
            <a:chOff x="1668153" y="5715000"/>
            <a:chExt cx="236847" cy="321294"/>
          </a:xfrm>
        </p:grpSpPr>
        <p:cxnSp>
          <p:nvCxnSpPr>
            <p:cNvPr id="36" name="直线连接符 35"/>
            <p:cNvCxnSpPr/>
            <p:nvPr/>
          </p:nvCxnSpPr>
          <p:spPr>
            <a:xfrm>
              <a:off x="1703118" y="5731494"/>
              <a:ext cx="152400" cy="3048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线连接符 36"/>
            <p:cNvCxnSpPr/>
            <p:nvPr/>
          </p:nvCxnSpPr>
          <p:spPr>
            <a:xfrm flipV="1">
              <a:off x="1668153" y="5715000"/>
              <a:ext cx="236847" cy="3048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组 40"/>
          <p:cNvGrpSpPr/>
          <p:nvPr/>
        </p:nvGrpSpPr>
        <p:grpSpPr>
          <a:xfrm>
            <a:off x="5943606" y="5638800"/>
            <a:ext cx="256584" cy="321294"/>
            <a:chOff x="1668153" y="5715000"/>
            <a:chExt cx="236847" cy="321294"/>
          </a:xfrm>
        </p:grpSpPr>
        <p:cxnSp>
          <p:nvCxnSpPr>
            <p:cNvPr id="42" name="直线连接符 41"/>
            <p:cNvCxnSpPr/>
            <p:nvPr/>
          </p:nvCxnSpPr>
          <p:spPr>
            <a:xfrm>
              <a:off x="1703118" y="5731494"/>
              <a:ext cx="152400" cy="3048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线连接符 42"/>
            <p:cNvCxnSpPr/>
            <p:nvPr/>
          </p:nvCxnSpPr>
          <p:spPr>
            <a:xfrm flipV="1">
              <a:off x="1668153" y="5715000"/>
              <a:ext cx="236847" cy="3048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98256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500"/>
                                        <p:tgtEl>
                                          <p:spTgt spid="23"/>
                                        </p:tgtEl>
                                      </p:cBhvr>
                                    </p:animEffect>
                                  </p:childTnLst>
                                </p:cTn>
                              </p:par>
                              <p:par>
                                <p:cTn id="34" presetID="6"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500"/>
                                        <p:tgtEl>
                                          <p:spTgt spid="24"/>
                                        </p:tgtEl>
                                      </p:cBhvr>
                                    </p:animEffect>
                                  </p:childTnLst>
                                </p:cTn>
                              </p:par>
                              <p:par>
                                <p:cTn id="37" presetID="6" presetClass="entr" presetSubtype="16"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500"/>
                                        <p:tgtEl>
                                          <p:spTgt spid="2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in)">
                                      <p:cBhvr>
                                        <p:cTn id="42" dur="500"/>
                                        <p:tgtEl>
                                          <p:spTgt spid="26"/>
                                        </p:tgtEl>
                                      </p:cBhvr>
                                    </p:animEffect>
                                  </p:childTnLst>
                                </p:cTn>
                              </p:par>
                              <p:par>
                                <p:cTn id="43" presetID="6"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500"/>
                                        <p:tgtEl>
                                          <p:spTgt spid="19"/>
                                        </p:tgtEl>
                                      </p:cBhvr>
                                    </p:animEffect>
                                  </p:childTnLst>
                                </p:cTn>
                              </p:par>
                              <p:par>
                                <p:cTn id="46" presetID="6" presetClass="entr" presetSubtype="16"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500"/>
                                        <p:tgtEl>
                                          <p:spTgt spid="20"/>
                                        </p:tgtEl>
                                      </p:cBhvr>
                                    </p:animEffect>
                                  </p:childTnLst>
                                </p:cTn>
                              </p:par>
                              <p:par>
                                <p:cTn id="49" presetID="6" presetClass="entr" presetSubtype="16"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500"/>
                                        <p:tgtEl>
                                          <p:spTgt spid="21"/>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4" grpId="0"/>
      <p:bldP spid="15" grpId="0"/>
      <p:bldP spid="16" grpId="0"/>
      <p:bldP spid="22" grpId="0"/>
      <p:bldP spid="2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8932" y="188913"/>
            <a:ext cx="9634537" cy="792162"/>
          </a:xfrm>
        </p:spPr>
        <p:txBody>
          <a:bodyPr/>
          <a:lstStyle/>
          <a:p>
            <a:r>
              <a:rPr kumimoji="1" lang="en-US" altLang="zh-CN" dirty="0" smtClean="0"/>
              <a:t>Example: Following Influence Test</a:t>
            </a:r>
            <a:endParaRPr kumimoji="1" lang="zh-CN" altLang="en-US" dirty="0"/>
          </a:p>
        </p:txBody>
      </p:sp>
      <p:pic>
        <p:nvPicPr>
          <p:cNvPr id="5" name="Picture 3"/>
          <p:cNvPicPr>
            <a:picLocks noChangeAspect="1" noChangeArrowheads="1"/>
          </p:cNvPicPr>
          <p:nvPr/>
        </p:nvPicPr>
        <p:blipFill>
          <a:blip r:embed="rId3" cstate="print"/>
          <a:srcRect/>
          <a:stretch>
            <a:fillRect/>
          </a:stretch>
        </p:blipFill>
        <p:spPr bwMode="auto">
          <a:xfrm>
            <a:off x="577860" y="1371600"/>
            <a:ext cx="940714" cy="457200"/>
          </a:xfrm>
          <a:prstGeom prst="rect">
            <a:avLst/>
          </a:prstGeom>
          <a:noFill/>
          <a:ln w="9525">
            <a:noFill/>
            <a:miter lim="800000"/>
            <a:headEnd/>
            <a:tailEnd/>
          </a:ln>
        </p:spPr>
      </p:pic>
      <p:sp>
        <p:nvSpPr>
          <p:cNvPr id="19" name="右箭头 18"/>
          <p:cNvSpPr/>
          <p:nvPr/>
        </p:nvSpPr>
        <p:spPr>
          <a:xfrm>
            <a:off x="4622806" y="2743200"/>
            <a:ext cx="1084944"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7"/>
          <p:cNvCxnSpPr/>
          <p:nvPr/>
        </p:nvCxnSpPr>
        <p:spPr>
          <a:xfrm flipH="1" flipV="1">
            <a:off x="1393523" y="34290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28" name="矩形 27"/>
          <p:cNvSpPr/>
          <p:nvPr/>
        </p:nvSpPr>
        <p:spPr>
          <a:xfrm>
            <a:off x="577850" y="1371600"/>
            <a:ext cx="3632200" cy="3200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49" name="组 48"/>
          <p:cNvGrpSpPr/>
          <p:nvPr/>
        </p:nvGrpSpPr>
        <p:grpSpPr>
          <a:xfrm>
            <a:off x="1981208" y="3505207"/>
            <a:ext cx="748578" cy="896927"/>
            <a:chOff x="990600" y="3886200"/>
            <a:chExt cx="690994" cy="896927"/>
          </a:xfrm>
        </p:grpSpPr>
        <p:sp>
          <p:nvSpPr>
            <p:cNvPr id="8" name="圆角矩形 7"/>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29" name="图片 28"/>
            <p:cNvPicPr>
              <a:picLocks noChangeAspect="1"/>
            </p:cNvPicPr>
            <p:nvPr/>
          </p:nvPicPr>
          <p:blipFill>
            <a:blip r:embed="rId4" cstate="print"/>
            <a:stretch>
              <a:fillRect/>
            </a:stretch>
          </p:blipFill>
          <p:spPr>
            <a:xfrm>
              <a:off x="1066800" y="4191000"/>
              <a:ext cx="592127" cy="592127"/>
            </a:xfrm>
            <a:prstGeom prst="rect">
              <a:avLst/>
            </a:prstGeom>
          </p:spPr>
        </p:pic>
      </p:grpSp>
      <p:grpSp>
        <p:nvGrpSpPr>
          <p:cNvPr id="50" name="组 49"/>
          <p:cNvGrpSpPr/>
          <p:nvPr/>
        </p:nvGrpSpPr>
        <p:grpSpPr>
          <a:xfrm>
            <a:off x="3302008" y="2383195"/>
            <a:ext cx="748578" cy="1045839"/>
            <a:chOff x="2819400" y="3221360"/>
            <a:chExt cx="690994" cy="1045839"/>
          </a:xfrm>
        </p:grpSpPr>
        <p:pic>
          <p:nvPicPr>
            <p:cNvPr id="37" name="图片 36" descr="wusen.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40" name="圆角矩形 39"/>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51" name="组 50"/>
          <p:cNvGrpSpPr/>
          <p:nvPr/>
        </p:nvGrpSpPr>
        <p:grpSpPr>
          <a:xfrm>
            <a:off x="660408" y="2438400"/>
            <a:ext cx="748578" cy="1027248"/>
            <a:chOff x="2209800" y="4724400"/>
            <a:chExt cx="690994" cy="1027248"/>
          </a:xfrm>
        </p:grpSpPr>
        <p:pic>
          <p:nvPicPr>
            <p:cNvPr id="35" name="图片 34"/>
            <p:cNvPicPr>
              <a:picLocks noChangeAspect="1"/>
            </p:cNvPicPr>
            <p:nvPr/>
          </p:nvPicPr>
          <p:blipFill>
            <a:blip r:embed="rId6" cstate="print"/>
            <a:stretch>
              <a:fillRect/>
            </a:stretch>
          </p:blipFill>
          <p:spPr>
            <a:xfrm>
              <a:off x="2209800" y="5105400"/>
              <a:ext cx="660400" cy="646248"/>
            </a:xfrm>
            <a:prstGeom prst="rect">
              <a:avLst/>
            </a:prstGeom>
          </p:spPr>
        </p:pic>
        <p:sp>
          <p:nvSpPr>
            <p:cNvPr id="41" name="圆角矩形 40"/>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59" name="直接连接符 7"/>
          <p:cNvCxnSpPr/>
          <p:nvPr/>
        </p:nvCxnSpPr>
        <p:spPr>
          <a:xfrm flipH="1" flipV="1">
            <a:off x="6841823" y="3429000"/>
            <a:ext cx="660400" cy="381000"/>
          </a:xfrm>
          <a:prstGeom prst="line">
            <a:avLst/>
          </a:prstGeom>
          <a:noFill/>
          <a:ln w="28575" cap="flat" cmpd="sng" algn="ctr">
            <a:solidFill>
              <a:schemeClr val="tx1"/>
            </a:solidFill>
            <a:prstDash val="solid"/>
            <a:headEnd type="none" w="med" len="med"/>
            <a:tailEnd type="arrow" w="med" len="med"/>
          </a:ln>
          <a:effectLst/>
        </p:spPr>
      </p:cxnSp>
      <p:sp>
        <p:nvSpPr>
          <p:cNvPr id="60" name="矩形 59"/>
          <p:cNvSpPr/>
          <p:nvPr/>
        </p:nvSpPr>
        <p:spPr>
          <a:xfrm>
            <a:off x="6026150" y="1371600"/>
            <a:ext cx="3632200" cy="3200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61" name="组 60"/>
          <p:cNvGrpSpPr/>
          <p:nvPr/>
        </p:nvGrpSpPr>
        <p:grpSpPr>
          <a:xfrm>
            <a:off x="7429508" y="3505207"/>
            <a:ext cx="748578" cy="896927"/>
            <a:chOff x="990600" y="3886200"/>
            <a:chExt cx="690994" cy="896927"/>
          </a:xfrm>
        </p:grpSpPr>
        <p:sp>
          <p:nvSpPr>
            <p:cNvPr id="62" name="圆角矩形 61"/>
            <p:cNvSpPr/>
            <p:nvPr/>
          </p:nvSpPr>
          <p:spPr>
            <a:xfrm>
              <a:off x="990600" y="38862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Peng</a:t>
              </a:r>
              <a:endParaRPr lang="zh-CN" altLang="en-US" sz="1400" dirty="0">
                <a:solidFill>
                  <a:schemeClr val="tx1"/>
                </a:solidFill>
              </a:endParaRPr>
            </a:p>
          </p:txBody>
        </p:sp>
        <p:pic>
          <p:nvPicPr>
            <p:cNvPr id="63" name="图片 62"/>
            <p:cNvPicPr>
              <a:picLocks noChangeAspect="1"/>
            </p:cNvPicPr>
            <p:nvPr/>
          </p:nvPicPr>
          <p:blipFill>
            <a:blip r:embed="rId4" cstate="print"/>
            <a:stretch>
              <a:fillRect/>
            </a:stretch>
          </p:blipFill>
          <p:spPr>
            <a:xfrm>
              <a:off x="1066800" y="4191000"/>
              <a:ext cx="592127" cy="592127"/>
            </a:xfrm>
            <a:prstGeom prst="rect">
              <a:avLst/>
            </a:prstGeom>
          </p:spPr>
        </p:pic>
      </p:grpSp>
      <p:grpSp>
        <p:nvGrpSpPr>
          <p:cNvPr id="67" name="组 66"/>
          <p:cNvGrpSpPr/>
          <p:nvPr/>
        </p:nvGrpSpPr>
        <p:grpSpPr>
          <a:xfrm>
            <a:off x="8750308" y="2383195"/>
            <a:ext cx="748578" cy="1045839"/>
            <a:chOff x="2819400" y="3221360"/>
            <a:chExt cx="690994" cy="1045839"/>
          </a:xfrm>
        </p:grpSpPr>
        <p:pic>
          <p:nvPicPr>
            <p:cNvPr id="68" name="图片 67" descr="wusen.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542730"/>
              <a:ext cx="622300" cy="724469"/>
            </a:xfrm>
            <a:prstGeom prst="rect">
              <a:avLst/>
            </a:prstGeom>
          </p:spPr>
        </p:pic>
        <p:sp>
          <p:nvSpPr>
            <p:cNvPr id="69" name="圆角矩形 68"/>
            <p:cNvSpPr/>
            <p:nvPr/>
          </p:nvSpPr>
          <p:spPr>
            <a:xfrm>
              <a:off x="2819400" y="322136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Sen</a:t>
              </a:r>
              <a:endParaRPr lang="zh-CN" altLang="en-US" sz="1400" dirty="0">
                <a:solidFill>
                  <a:schemeClr val="tx1"/>
                </a:solidFill>
              </a:endParaRPr>
            </a:p>
          </p:txBody>
        </p:sp>
      </p:grpSp>
      <p:grpSp>
        <p:nvGrpSpPr>
          <p:cNvPr id="70" name="组 69"/>
          <p:cNvGrpSpPr/>
          <p:nvPr/>
        </p:nvGrpSpPr>
        <p:grpSpPr>
          <a:xfrm>
            <a:off x="6108708" y="2438400"/>
            <a:ext cx="748578" cy="1027248"/>
            <a:chOff x="2209800" y="4724400"/>
            <a:chExt cx="690994" cy="1027248"/>
          </a:xfrm>
        </p:grpSpPr>
        <p:pic>
          <p:nvPicPr>
            <p:cNvPr id="71" name="图片 70"/>
            <p:cNvPicPr>
              <a:picLocks noChangeAspect="1"/>
            </p:cNvPicPr>
            <p:nvPr/>
          </p:nvPicPr>
          <p:blipFill>
            <a:blip r:embed="rId6" cstate="print"/>
            <a:stretch>
              <a:fillRect/>
            </a:stretch>
          </p:blipFill>
          <p:spPr>
            <a:xfrm>
              <a:off x="2209800" y="5105400"/>
              <a:ext cx="660400" cy="646248"/>
            </a:xfrm>
            <a:prstGeom prst="rect">
              <a:avLst/>
            </a:prstGeom>
          </p:spPr>
        </p:pic>
        <p:sp>
          <p:nvSpPr>
            <p:cNvPr id="72" name="圆角矩形 71"/>
            <p:cNvSpPr/>
            <p:nvPr/>
          </p:nvSpPr>
          <p:spPr>
            <a:xfrm>
              <a:off x="2209800" y="4724400"/>
              <a:ext cx="69099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Lei</a:t>
              </a:r>
              <a:endParaRPr lang="zh-CN" altLang="en-US" sz="1400" dirty="0">
                <a:solidFill>
                  <a:schemeClr val="tx1"/>
                </a:solidFill>
              </a:endParaRPr>
            </a:p>
          </p:txBody>
        </p:sp>
      </p:grpSp>
      <p:cxnSp>
        <p:nvCxnSpPr>
          <p:cNvPr id="76" name="直接连接符 7"/>
          <p:cNvCxnSpPr/>
          <p:nvPr/>
        </p:nvCxnSpPr>
        <p:spPr>
          <a:xfrm flipV="1">
            <a:off x="8175282" y="3429004"/>
            <a:ext cx="657587" cy="688619"/>
          </a:xfrm>
          <a:prstGeom prst="line">
            <a:avLst/>
          </a:prstGeom>
          <a:noFill/>
          <a:ln w="28575" cap="flat" cmpd="sng" algn="ctr">
            <a:solidFill>
              <a:srgbClr val="FF0000"/>
            </a:solidFill>
            <a:prstDash val="sysDash"/>
            <a:headEnd type="none" w="med" len="med"/>
            <a:tailEnd type="arrow" w="med" len="med"/>
          </a:ln>
          <a:effectLst/>
        </p:spPr>
      </p:cxnSp>
      <p:sp>
        <p:nvSpPr>
          <p:cNvPr id="81" name="文本框 80"/>
          <p:cNvSpPr txBox="1"/>
          <p:nvPr/>
        </p:nvSpPr>
        <p:spPr>
          <a:xfrm>
            <a:off x="1733550" y="990600"/>
            <a:ext cx="1485900" cy="400110"/>
          </a:xfrm>
          <a:prstGeom prst="rect">
            <a:avLst/>
          </a:prstGeom>
          <a:noFill/>
        </p:spPr>
        <p:txBody>
          <a:bodyPr wrap="square" rtlCol="0">
            <a:spAutoFit/>
          </a:bodyPr>
          <a:lstStyle/>
          <a:p>
            <a:r>
              <a:rPr kumimoji="1" lang="en-US" altLang="zh-CN" dirty="0" smtClean="0"/>
              <a:t>Time 1</a:t>
            </a:r>
            <a:endParaRPr kumimoji="1" lang="zh-CN" altLang="en-US" dirty="0"/>
          </a:p>
        </p:txBody>
      </p:sp>
      <p:sp>
        <p:nvSpPr>
          <p:cNvPr id="82" name="文本框 81"/>
          <p:cNvSpPr txBox="1"/>
          <p:nvPr/>
        </p:nvSpPr>
        <p:spPr>
          <a:xfrm>
            <a:off x="7346950" y="990600"/>
            <a:ext cx="1485900" cy="400110"/>
          </a:xfrm>
          <a:prstGeom prst="rect">
            <a:avLst/>
          </a:prstGeom>
          <a:noFill/>
        </p:spPr>
        <p:txBody>
          <a:bodyPr wrap="square" rtlCol="0">
            <a:spAutoFit/>
          </a:bodyPr>
          <a:lstStyle/>
          <a:p>
            <a:r>
              <a:rPr kumimoji="1" lang="en-US" altLang="zh-CN" dirty="0" smtClean="0"/>
              <a:t>Time 2</a:t>
            </a:r>
            <a:endParaRPr kumimoji="1" lang="zh-CN" altLang="en-US" dirty="0"/>
          </a:p>
        </p:txBody>
      </p:sp>
      <p:pic>
        <p:nvPicPr>
          <p:cNvPr id="45" name="Picture 2" descr="C:\Users\ThinkPad\Desktop\srawpdk72vrzndqdtpmk_reasonably_small.png"/>
          <p:cNvPicPr>
            <a:picLocks noChangeAspect="1" noChangeArrowheads="1"/>
          </p:cNvPicPr>
          <p:nvPr/>
        </p:nvPicPr>
        <p:blipFill>
          <a:blip r:embed="rId7" cstate="print"/>
          <a:srcRect/>
          <a:stretch>
            <a:fillRect/>
          </a:stretch>
        </p:blipFill>
        <p:spPr bwMode="auto">
          <a:xfrm>
            <a:off x="1882001" y="1813432"/>
            <a:ext cx="842149" cy="777368"/>
          </a:xfrm>
          <a:prstGeom prst="rect">
            <a:avLst/>
          </a:prstGeom>
          <a:noFill/>
        </p:spPr>
      </p:pic>
      <p:cxnSp>
        <p:nvCxnSpPr>
          <p:cNvPr id="15" name="直接连接符 7"/>
          <p:cNvCxnSpPr/>
          <p:nvPr/>
        </p:nvCxnSpPr>
        <p:spPr>
          <a:xfrm flipH="1" flipV="1">
            <a:off x="2311401" y="26307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44" name="直接连接符 7"/>
          <p:cNvCxnSpPr>
            <a:stCxn id="37" idx="1"/>
          </p:cNvCxnSpPr>
          <p:nvPr/>
        </p:nvCxnSpPr>
        <p:spPr>
          <a:xfrm flipH="1" flipV="1">
            <a:off x="2724150" y="2438436"/>
            <a:ext cx="577850" cy="628365"/>
          </a:xfrm>
          <a:prstGeom prst="line">
            <a:avLst/>
          </a:prstGeom>
          <a:noFill/>
          <a:ln w="28575" cap="flat" cmpd="sng" algn="ctr">
            <a:solidFill>
              <a:schemeClr val="tx1"/>
            </a:solidFill>
            <a:prstDash val="solid"/>
            <a:headEnd type="arrow" w="med" len="med"/>
            <a:tailEnd type="arrow" w="med" len="med"/>
          </a:ln>
          <a:effectLst/>
        </p:spPr>
      </p:cxnSp>
      <p:sp>
        <p:nvSpPr>
          <p:cNvPr id="39" name="圆角矩形 38"/>
          <p:cNvSpPr/>
          <p:nvPr/>
        </p:nvSpPr>
        <p:spPr>
          <a:xfrm>
            <a:off x="1733550" y="1524000"/>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pic>
        <p:nvPicPr>
          <p:cNvPr id="46" name="Picture 2" descr="C:\Users\ThinkPad\Desktop\srawpdk72vrzndqdtpmk_reasonably_small.png"/>
          <p:cNvPicPr>
            <a:picLocks noChangeAspect="1" noChangeArrowheads="1"/>
          </p:cNvPicPr>
          <p:nvPr/>
        </p:nvPicPr>
        <p:blipFill>
          <a:blip r:embed="rId7" cstate="print"/>
          <a:srcRect/>
          <a:stretch>
            <a:fillRect/>
          </a:stretch>
        </p:blipFill>
        <p:spPr bwMode="auto">
          <a:xfrm>
            <a:off x="7330301" y="1828801"/>
            <a:ext cx="842149" cy="777368"/>
          </a:xfrm>
          <a:prstGeom prst="rect">
            <a:avLst/>
          </a:prstGeom>
          <a:noFill/>
        </p:spPr>
      </p:pic>
      <p:sp>
        <p:nvSpPr>
          <p:cNvPr id="47" name="圆角矩形 46"/>
          <p:cNvSpPr/>
          <p:nvPr/>
        </p:nvSpPr>
        <p:spPr>
          <a:xfrm>
            <a:off x="7181850" y="1539369"/>
            <a:ext cx="123825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smtClean="0">
                <a:solidFill>
                  <a:schemeClr val="tx1"/>
                </a:solidFill>
              </a:rPr>
              <a:t>Lady Gaga</a:t>
            </a:r>
            <a:endParaRPr lang="zh-CN" altLang="en-US" sz="1200" b="1" dirty="0">
              <a:solidFill>
                <a:schemeClr val="tx1"/>
              </a:solidFill>
            </a:endParaRPr>
          </a:p>
        </p:txBody>
      </p:sp>
      <p:cxnSp>
        <p:nvCxnSpPr>
          <p:cNvPr id="58" name="直接连接符 7"/>
          <p:cNvCxnSpPr/>
          <p:nvPr/>
        </p:nvCxnSpPr>
        <p:spPr>
          <a:xfrm flipH="1" flipV="1">
            <a:off x="7759701" y="2630717"/>
            <a:ext cx="2816" cy="917218"/>
          </a:xfrm>
          <a:prstGeom prst="line">
            <a:avLst/>
          </a:prstGeom>
          <a:noFill/>
          <a:ln w="28575" cap="flat" cmpd="sng" algn="ctr">
            <a:solidFill>
              <a:srgbClr val="0000CC"/>
            </a:solidFill>
            <a:prstDash val="solid"/>
            <a:headEnd type="none" w="med" len="med"/>
            <a:tailEnd type="arrow" w="med" len="med"/>
          </a:ln>
          <a:effectLst/>
        </p:spPr>
      </p:cxnSp>
      <p:cxnSp>
        <p:nvCxnSpPr>
          <p:cNvPr id="73" name="直接连接符 7"/>
          <p:cNvCxnSpPr>
            <a:stCxn id="68" idx="1"/>
          </p:cNvCxnSpPr>
          <p:nvPr/>
        </p:nvCxnSpPr>
        <p:spPr>
          <a:xfrm flipH="1" flipV="1">
            <a:off x="8172450" y="2438436"/>
            <a:ext cx="577850" cy="628365"/>
          </a:xfrm>
          <a:prstGeom prst="line">
            <a:avLst/>
          </a:prstGeom>
          <a:noFill/>
          <a:ln w="28575" cap="flat" cmpd="sng" algn="ctr">
            <a:solidFill>
              <a:schemeClr val="tx1"/>
            </a:solidFill>
            <a:prstDash val="solid"/>
            <a:headEnd type="arrow" w="med" len="med"/>
            <a:tailEnd type="arrow" w="med" len="med"/>
          </a:ln>
          <a:effectLst/>
        </p:spPr>
      </p:cxnSp>
      <p:cxnSp>
        <p:nvCxnSpPr>
          <p:cNvPr id="74" name="直接连接符 7"/>
          <p:cNvCxnSpPr/>
          <p:nvPr/>
        </p:nvCxnSpPr>
        <p:spPr>
          <a:xfrm flipV="1">
            <a:off x="6851650" y="2362200"/>
            <a:ext cx="495300" cy="609600"/>
          </a:xfrm>
          <a:prstGeom prst="line">
            <a:avLst/>
          </a:prstGeom>
          <a:noFill/>
          <a:ln w="28575" cap="flat" cmpd="sng" algn="ctr">
            <a:solidFill>
              <a:srgbClr val="FF0000"/>
            </a:solidFill>
            <a:prstDash val="sysDash"/>
            <a:headEnd type="none" w="med" len="med"/>
            <a:tailEnd type="arrow" w="med" len="med"/>
          </a:ln>
          <a:effectLst/>
        </p:spPr>
      </p:cxnSp>
      <p:cxnSp>
        <p:nvCxnSpPr>
          <p:cNvPr id="42" name="直接连接符 7"/>
          <p:cNvCxnSpPr/>
          <p:nvPr/>
        </p:nvCxnSpPr>
        <p:spPr>
          <a:xfrm>
            <a:off x="7611249" y="2667000"/>
            <a:ext cx="0" cy="838200"/>
          </a:xfrm>
          <a:prstGeom prst="line">
            <a:avLst/>
          </a:prstGeom>
          <a:noFill/>
          <a:ln w="28575" cap="flat" cmpd="sng" algn="ctr">
            <a:solidFill>
              <a:srgbClr val="FF0000"/>
            </a:solidFill>
            <a:prstDash val="sysDash"/>
            <a:headEnd type="none" w="med" len="med"/>
            <a:tailEnd type="arrow" w="med" len="med"/>
          </a:ln>
          <a:effectLst/>
        </p:spPr>
      </p:cxnSp>
      <p:sp>
        <p:nvSpPr>
          <p:cNvPr id="43" name="Rectangle 42"/>
          <p:cNvSpPr/>
          <p:nvPr/>
        </p:nvSpPr>
        <p:spPr>
          <a:xfrm>
            <a:off x="1898650" y="3581400"/>
            <a:ext cx="908050" cy="9144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4375150" y="39624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Group </a:t>
            </a:r>
            <a:endParaRPr lang="en-US" sz="1400" dirty="0">
              <a:solidFill>
                <a:srgbClr val="000000"/>
              </a:solidFill>
              <a:latin typeface="Times New Roman"/>
              <a:cs typeface="Times New Roman"/>
            </a:endParaRPr>
          </a:p>
        </p:txBody>
      </p:sp>
      <p:cxnSp>
        <p:nvCxnSpPr>
          <p:cNvPr id="52" name="Straight Arrow Connector 51"/>
          <p:cNvCxnSpPr>
            <a:stCxn id="48" idx="1"/>
            <a:endCxn id="43" idx="3"/>
          </p:cNvCxnSpPr>
          <p:nvPr/>
        </p:nvCxnSpPr>
        <p:spPr>
          <a:xfrm flipH="1" flipV="1">
            <a:off x="2806700" y="4038600"/>
            <a:ext cx="1568450" cy="1524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42950" y="4724400"/>
            <a:ext cx="8502650" cy="1524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800000"/>
                </a:solidFill>
                <a:latin typeface="Times New Roman"/>
                <a:cs typeface="Times New Roman"/>
              </a:rPr>
              <a:t>RCT:</a:t>
            </a:r>
          </a:p>
          <a:p>
            <a:pPr marL="285750" indent="-285750">
              <a:buFontTx/>
              <a:buChar char="-"/>
            </a:pPr>
            <a:r>
              <a:rPr lang="en-US" b="1" dirty="0" smtClean="0">
                <a:solidFill>
                  <a:srgbClr val="0000CC"/>
                </a:solidFill>
                <a:latin typeface="Times New Roman"/>
                <a:cs typeface="Times New Roman"/>
              </a:rPr>
              <a:t>Treatment group: </a:t>
            </a:r>
            <a:r>
              <a:rPr lang="en-US" dirty="0" smtClean="0">
                <a:solidFill>
                  <a:srgbClr val="000000"/>
                </a:solidFill>
                <a:latin typeface="Times New Roman"/>
                <a:cs typeface="Times New Roman"/>
              </a:rPr>
              <a:t>people who followed some other people or who have friends following others at time </a:t>
            </a:r>
            <a:r>
              <a:rPr lang="en-US" i="1" dirty="0" smtClean="0">
                <a:solidFill>
                  <a:srgbClr val="000000"/>
                </a:solidFill>
                <a:latin typeface="Times New Roman"/>
                <a:cs typeface="Times New Roman"/>
              </a:rPr>
              <a:t>t</a:t>
            </a:r>
            <a:r>
              <a:rPr lang="en-US" dirty="0" smtClean="0">
                <a:solidFill>
                  <a:srgbClr val="000000"/>
                </a:solidFill>
                <a:latin typeface="Times New Roman"/>
                <a:cs typeface="Times New Roman"/>
              </a:rPr>
              <a:t>;</a:t>
            </a:r>
          </a:p>
          <a:p>
            <a:pPr marL="285750" indent="-285750">
              <a:buFontTx/>
              <a:buChar char="-"/>
            </a:pPr>
            <a:r>
              <a:rPr lang="en-US" b="1" dirty="0" smtClean="0">
                <a:solidFill>
                  <a:srgbClr val="0000CC"/>
                </a:solidFill>
                <a:latin typeface="Times New Roman"/>
                <a:cs typeface="Times New Roman"/>
              </a:rPr>
              <a:t>Controlled group: </a:t>
            </a:r>
            <a:r>
              <a:rPr lang="en-US" dirty="0" smtClean="0">
                <a:solidFill>
                  <a:srgbClr val="000000"/>
                </a:solidFill>
                <a:latin typeface="Times New Roman"/>
                <a:cs typeface="Times New Roman"/>
              </a:rPr>
              <a:t>people who did not follow anyone and do not have any friends following others  at time </a:t>
            </a:r>
            <a:r>
              <a:rPr lang="en-US" i="1" dirty="0" smtClean="0">
                <a:solidFill>
                  <a:srgbClr val="000000"/>
                </a:solidFill>
                <a:latin typeface="Times New Roman"/>
                <a:cs typeface="Times New Roman"/>
              </a:rPr>
              <a:t>t.</a:t>
            </a:r>
            <a:endParaRPr lang="en-US" i="1" dirty="0">
              <a:solidFill>
                <a:srgbClr val="000000"/>
              </a:solidFill>
              <a:latin typeface="Times New Roman"/>
              <a:cs typeface="Times New Roman"/>
            </a:endParaRPr>
          </a:p>
        </p:txBody>
      </p:sp>
      <p:sp>
        <p:nvSpPr>
          <p:cNvPr id="6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T. </a:t>
            </a:r>
            <a:r>
              <a:rPr lang="en-US" altLang="zh-CN" sz="1400" kern="0" dirty="0">
                <a:latin typeface="+mn-lt"/>
                <a:ea typeface="+mn-ea"/>
              </a:rPr>
              <a:t>Lou, </a:t>
            </a:r>
            <a:r>
              <a:rPr lang="en-US" altLang="zh-CN" sz="1400" kern="0" dirty="0" smtClean="0">
                <a:latin typeface="+mn-lt"/>
                <a:ea typeface="+mn-ea"/>
              </a:rPr>
              <a:t>J. </a:t>
            </a:r>
            <a:r>
              <a:rPr lang="en-US" altLang="zh-CN" sz="1400" kern="0" dirty="0">
                <a:latin typeface="+mn-lt"/>
                <a:ea typeface="+mn-ea"/>
              </a:rPr>
              <a:t>Tang, </a:t>
            </a:r>
            <a:r>
              <a:rPr lang="en-US" altLang="zh-CN" sz="1400" kern="0" dirty="0" smtClean="0">
                <a:latin typeface="+mn-lt"/>
                <a:ea typeface="+mn-ea"/>
              </a:rPr>
              <a:t>J. </a:t>
            </a:r>
            <a:r>
              <a:rPr lang="en-US" altLang="zh-CN" sz="1400" kern="0" dirty="0" err="1" smtClean="0">
                <a:latin typeface="+mn-lt"/>
                <a:ea typeface="+mn-ea"/>
              </a:rPr>
              <a:t>Hopcroft</a:t>
            </a:r>
            <a:r>
              <a:rPr lang="en-US" altLang="zh-CN" sz="1400" kern="0" dirty="0">
                <a:latin typeface="+mn-lt"/>
                <a:ea typeface="+mn-ea"/>
              </a:rPr>
              <a:t>, </a:t>
            </a:r>
            <a:r>
              <a:rPr lang="en-US" altLang="zh-CN" sz="1400" kern="0" dirty="0" smtClean="0">
                <a:latin typeface="+mn-lt"/>
                <a:ea typeface="+mn-ea"/>
              </a:rPr>
              <a:t>Z. </a:t>
            </a:r>
            <a:r>
              <a:rPr lang="en-US" altLang="zh-CN" sz="1400" kern="0" dirty="0">
                <a:latin typeface="+mn-lt"/>
                <a:ea typeface="+mn-ea"/>
              </a:rPr>
              <a:t>Fang, </a:t>
            </a:r>
            <a:r>
              <a:rPr lang="en-US" altLang="zh-CN" sz="1400" kern="0" dirty="0" smtClean="0">
                <a:latin typeface="+mn-lt"/>
                <a:ea typeface="+mn-ea"/>
              </a:rPr>
              <a:t>and X. </a:t>
            </a:r>
            <a:r>
              <a:rPr lang="en-US" altLang="zh-CN" sz="1400" kern="0" dirty="0">
                <a:latin typeface="+mn-lt"/>
                <a:ea typeface="+mn-ea"/>
              </a:rPr>
              <a:t>Ding. Learning to Predict Reciprocity and Triadic Closure in Social Networks. ACM </a:t>
            </a:r>
            <a:r>
              <a:rPr lang="en-US" altLang="zh-CN" sz="1400" kern="0" dirty="0" smtClean="0">
                <a:latin typeface="+mn-lt"/>
                <a:ea typeface="+mn-ea"/>
              </a:rPr>
              <a:t>TKDD, </a:t>
            </a:r>
            <a:r>
              <a:rPr lang="en-US" altLang="zh-CN" sz="1400" kern="0" dirty="0">
                <a:latin typeface="+mn-lt"/>
                <a:ea typeface="+mn-ea"/>
              </a:rPr>
              <a:t>(accepted).</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
        <p:nvSpPr>
          <p:cNvPr id="53" name="Rectangle 52"/>
          <p:cNvSpPr/>
          <p:nvPr/>
        </p:nvSpPr>
        <p:spPr>
          <a:xfrm>
            <a:off x="577850" y="2514600"/>
            <a:ext cx="908050" cy="10668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a:stCxn id="48" idx="1"/>
            <a:endCxn id="53" idx="3"/>
          </p:cNvCxnSpPr>
          <p:nvPr/>
        </p:nvCxnSpPr>
        <p:spPr>
          <a:xfrm flipH="1" flipV="1">
            <a:off x="1485900" y="3048000"/>
            <a:ext cx="2889250" cy="11430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57" name="云形标注 79"/>
          <p:cNvSpPr/>
          <p:nvPr/>
        </p:nvSpPr>
        <p:spPr>
          <a:xfrm>
            <a:off x="3276600" y="990632"/>
            <a:ext cx="3162300" cy="1275447"/>
          </a:xfrm>
          <a:prstGeom prst="cloudCallout">
            <a:avLst>
              <a:gd name="adj1" fmla="val 3695"/>
              <a:gd name="adj2" fmla="val 53594"/>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endParaRPr lang="zh-CN" altLang="en-US" b="1" dirty="0">
              <a:solidFill>
                <a:srgbClr val="0000CC"/>
              </a:solidFill>
            </a:endParaRPr>
          </a:p>
        </p:txBody>
      </p:sp>
      <p:sp>
        <p:nvSpPr>
          <p:cNvPr id="13" name="Rectangle 12"/>
          <p:cNvSpPr/>
          <p:nvPr/>
        </p:nvSpPr>
        <p:spPr>
          <a:xfrm>
            <a:off x="3632200" y="1066800"/>
            <a:ext cx="2559050" cy="1066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b="1" dirty="0">
                <a:solidFill>
                  <a:srgbClr val="0000FF"/>
                </a:solidFill>
              </a:rPr>
              <a:t>When you </a:t>
            </a:r>
            <a:r>
              <a:rPr lang="en-US" altLang="zh-CN" sz="1600" b="1" dirty="0">
                <a:solidFill>
                  <a:srgbClr val="FF0000"/>
                </a:solidFill>
              </a:rPr>
              <a:t>follow</a:t>
            </a:r>
            <a:r>
              <a:rPr lang="en-US" altLang="zh-CN" sz="1600" b="1" dirty="0">
                <a:solidFill>
                  <a:srgbClr val="0000FF"/>
                </a:solidFill>
              </a:rPr>
              <a:t> a user, </a:t>
            </a:r>
            <a:r>
              <a:rPr lang="en-US" altLang="zh-CN" sz="1600" b="1" dirty="0">
                <a:solidFill>
                  <a:srgbClr val="0000CC"/>
                </a:solidFill>
              </a:rPr>
              <a:t>will the </a:t>
            </a:r>
            <a:r>
              <a:rPr lang="en-US" altLang="zh-CN" sz="1600" b="1" dirty="0">
                <a:solidFill>
                  <a:srgbClr val="0000FF"/>
                </a:solidFill>
              </a:rPr>
              <a:t>behavior</a:t>
            </a:r>
            <a:r>
              <a:rPr lang="en-US" altLang="zh-CN" sz="1600" b="1" dirty="0">
                <a:solidFill>
                  <a:srgbClr val="0000CC"/>
                </a:solidFill>
              </a:rPr>
              <a:t> </a:t>
            </a:r>
            <a:r>
              <a:rPr lang="en-US" altLang="zh-CN" sz="1600" b="1" dirty="0">
                <a:solidFill>
                  <a:srgbClr val="FF0000"/>
                </a:solidFill>
              </a:rPr>
              <a:t>influences </a:t>
            </a:r>
            <a:r>
              <a:rPr lang="en-US" altLang="zh-CN" sz="1600" b="1" dirty="0">
                <a:solidFill>
                  <a:srgbClr val="0000FF"/>
                </a:solidFill>
              </a:rPr>
              <a:t>others</a:t>
            </a:r>
            <a:r>
              <a:rPr lang="en-US" altLang="zh-CN" sz="1600" b="1" dirty="0" smtClean="0">
                <a:solidFill>
                  <a:srgbClr val="0000CC"/>
                </a:solidFill>
              </a:rPr>
              <a:t>?</a:t>
            </a:r>
            <a:endParaRPr lang="zh-CN" altLang="en-US" sz="1600" b="1" dirty="0">
              <a:solidFill>
                <a:srgbClr val="0000CC"/>
              </a:solidFill>
            </a:endParaRPr>
          </a:p>
        </p:txBody>
      </p:sp>
    </p:spTree>
    <p:extLst>
      <p:ext uri="{BB962C8B-B14F-4D97-AF65-F5344CB8AC3E}">
        <p14:creationId xmlns:p14="http://schemas.microsoft.com/office/powerpoint/2010/main" val="20577173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linds(horizontal)">
                                      <p:cBhvr>
                                        <p:cTn id="7" dur="500"/>
                                        <p:tgtEl>
                                          <p:spTgt spid="5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linds(horizontal)">
                                      <p:cBhvr>
                                        <p:cTn id="10" dur="500"/>
                                        <p:tgtEl>
                                          <p:spTgt spid="43"/>
                                        </p:tgtEl>
                                      </p:cBhvr>
                                    </p:animEffect>
                                  </p:childTnLst>
                                </p:cTn>
                              </p:par>
                              <p:par>
                                <p:cTn id="11" presetID="3" presetClass="entr" presetSubtype="1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linds(horizontal)">
                                      <p:cBhvr>
                                        <p:cTn id="13" dur="500"/>
                                        <p:tgtEl>
                                          <p:spTgt spid="5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linds(horizontal)">
                                      <p:cBhvr>
                                        <p:cTn id="16" dur="500"/>
                                        <p:tgtEl>
                                          <p:spTgt spid="4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linds(horizontal)">
                                      <p:cBhvr>
                                        <p:cTn id="19" dur="500"/>
                                        <p:tgtEl>
                                          <p:spTgt spid="53"/>
                                        </p:tgtEl>
                                      </p:cBhvr>
                                    </p:animEffect>
                                  </p:childTnLst>
                                </p:cTn>
                              </p:par>
                              <p:par>
                                <p:cTn id="20" presetID="3" presetClass="entr" presetSubtype="1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8" grpId="0" animBg="1"/>
      <p:bldP spid="54" grpId="0" animBg="1"/>
      <p:bldP spid="5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mtClean="0"/>
              <a:t>Twitter Data</a:t>
            </a:r>
            <a:endParaRPr kumimoji="1" lang="zh-CN" altLang="en-US" dirty="0"/>
          </a:p>
        </p:txBody>
      </p:sp>
      <p:sp>
        <p:nvSpPr>
          <p:cNvPr id="30" name="文本框 29"/>
          <p:cNvSpPr txBox="1"/>
          <p:nvPr/>
        </p:nvSpPr>
        <p:spPr>
          <a:xfrm>
            <a:off x="412750" y="1295400"/>
            <a:ext cx="9245600" cy="5062924"/>
          </a:xfrm>
          <a:prstGeom prst="rect">
            <a:avLst/>
          </a:prstGeom>
          <a:noFill/>
        </p:spPr>
        <p:txBody>
          <a:bodyPr wrap="square" rtlCol="0">
            <a:spAutoFit/>
          </a:bodyPr>
          <a:lstStyle/>
          <a:p>
            <a:pPr marL="285750" indent="-285750">
              <a:buFont typeface="Arial"/>
              <a:buChar char="•"/>
            </a:pPr>
            <a:r>
              <a:rPr lang="en-US" altLang="zh-CN" sz="2400" dirty="0" smtClean="0"/>
              <a:t>Twitter data</a:t>
            </a:r>
          </a:p>
          <a:p>
            <a:pPr marL="742950" lvl="1" indent="-285750">
              <a:spcBef>
                <a:spcPts val="600"/>
              </a:spcBef>
              <a:buFont typeface="Arial" pitchFamily="34" charset="0"/>
              <a:buChar char="−"/>
            </a:pPr>
            <a:r>
              <a:rPr lang="en-US" altLang="zh-CN" sz="2400" dirty="0" smtClean="0"/>
              <a:t>“Lady Gaga” -&gt; 10K followers -&gt; millions of followers;</a:t>
            </a:r>
          </a:p>
          <a:p>
            <a:pPr marL="742950" lvl="1" indent="-285750">
              <a:spcBef>
                <a:spcPts val="600"/>
              </a:spcBef>
              <a:buFont typeface="Arial" pitchFamily="34" charset="0"/>
              <a:buChar char="−"/>
            </a:pPr>
            <a:r>
              <a:rPr lang="en-US" altLang="zh-CN" sz="2400" dirty="0" smtClean="0"/>
              <a:t>13,442,659 </a:t>
            </a:r>
            <a:r>
              <a:rPr lang="en-US" altLang="zh-CN" sz="2400" dirty="0"/>
              <a:t>users and 56,893,234 following </a:t>
            </a:r>
            <a:r>
              <a:rPr lang="en-US" altLang="zh-CN" sz="2400" dirty="0" smtClean="0"/>
              <a:t>links.</a:t>
            </a:r>
          </a:p>
          <a:p>
            <a:pPr marL="742950" lvl="1" indent="-285750">
              <a:spcBef>
                <a:spcPts val="600"/>
              </a:spcBef>
              <a:buFont typeface="Arial" pitchFamily="34" charset="0"/>
              <a:buChar char="−"/>
            </a:pPr>
            <a:r>
              <a:rPr lang="en-US" altLang="zh-CN" sz="2400" dirty="0" smtClean="0"/>
              <a:t>35,746,366 tweets.</a:t>
            </a:r>
          </a:p>
          <a:p>
            <a:pPr marL="285750" indent="-285750">
              <a:buFont typeface="Arial"/>
              <a:buChar char="•"/>
            </a:pPr>
            <a:endParaRPr lang="en-US" altLang="zh-CN" sz="2400" dirty="0" smtClean="0"/>
          </a:p>
          <a:p>
            <a:pPr marL="285750" indent="-285750">
              <a:buFont typeface="Arial"/>
              <a:buChar char="•"/>
            </a:pPr>
            <a:r>
              <a:rPr lang="en-US" altLang="zh-CN" sz="2400" dirty="0" smtClean="0"/>
              <a:t>A </a:t>
            </a:r>
            <a:r>
              <a:rPr lang="en-US" altLang="zh-CN" sz="2400" dirty="0" smtClean="0">
                <a:solidFill>
                  <a:srgbClr val="0000CC"/>
                </a:solidFill>
              </a:rPr>
              <a:t>complete dynamic </a:t>
            </a:r>
            <a:r>
              <a:rPr lang="en-US" altLang="zh-CN" sz="2400" dirty="0" smtClean="0"/>
              <a:t>network</a:t>
            </a:r>
          </a:p>
          <a:p>
            <a:pPr marL="742950" lvl="1" indent="-285750">
              <a:spcBef>
                <a:spcPts val="600"/>
              </a:spcBef>
              <a:buFont typeface="Arial" pitchFamily="34" charset="0"/>
              <a:buChar char="−"/>
            </a:pPr>
            <a:r>
              <a:rPr lang="en-US" altLang="zh-CN" sz="2400" dirty="0" smtClean="0"/>
              <a:t>We </a:t>
            </a:r>
            <a:r>
              <a:rPr lang="en-US" altLang="zh-CN" sz="2400" dirty="0"/>
              <a:t>have all </a:t>
            </a:r>
            <a:r>
              <a:rPr lang="en-US" altLang="zh-CN" sz="2400" dirty="0" smtClean="0"/>
              <a:t>followers and all </a:t>
            </a:r>
            <a:r>
              <a:rPr lang="en-US" altLang="zh-CN" sz="2400" dirty="0" err="1" smtClean="0"/>
              <a:t>followees</a:t>
            </a:r>
            <a:r>
              <a:rPr lang="en-US" altLang="zh-CN" sz="2400" dirty="0" smtClean="0"/>
              <a:t> for every user</a:t>
            </a:r>
            <a:endParaRPr lang="en-US" altLang="zh-CN" sz="2400" dirty="0"/>
          </a:p>
          <a:p>
            <a:pPr marL="742950" lvl="1" indent="-285750">
              <a:spcBef>
                <a:spcPts val="600"/>
              </a:spcBef>
              <a:buFont typeface="Arial" pitchFamily="34" charset="0"/>
              <a:buChar char="−"/>
            </a:pPr>
            <a:r>
              <a:rPr lang="en-US" altLang="zh-CN" sz="2400" dirty="0" smtClean="0"/>
              <a:t>112,044 users and 468,238 follows</a:t>
            </a:r>
          </a:p>
          <a:p>
            <a:pPr marL="742950" lvl="1" indent="-285750">
              <a:spcBef>
                <a:spcPts val="600"/>
              </a:spcBef>
              <a:buFont typeface="Arial" pitchFamily="34" charset="0"/>
              <a:buChar char="−"/>
            </a:pPr>
            <a:r>
              <a:rPr lang="en-US" altLang="zh-CN" sz="2400" dirty="0" smtClean="0"/>
              <a:t>From 10/12/2010 to 12/23/2010</a:t>
            </a:r>
          </a:p>
          <a:p>
            <a:pPr marL="742950" lvl="1" indent="-285750">
              <a:spcBef>
                <a:spcPts val="600"/>
              </a:spcBef>
              <a:buFont typeface="Arial" pitchFamily="34" charset="0"/>
              <a:buChar char="−"/>
            </a:pPr>
            <a:r>
              <a:rPr lang="en-US" altLang="zh-CN" sz="2400" dirty="0" smtClean="0"/>
              <a:t>13 timestamps by viewing every 4 days as a timestamp</a:t>
            </a:r>
          </a:p>
          <a:p>
            <a:endParaRPr kumimoji="1" lang="en-US" altLang="zh-CN" sz="2400" dirty="0" smtClean="0"/>
          </a:p>
          <a:p>
            <a:endParaRPr kumimoji="1" lang="en-US" altLang="zh-CN" sz="2400" dirty="0" smtClean="0"/>
          </a:p>
        </p:txBody>
      </p:sp>
      <p:pic>
        <p:nvPicPr>
          <p:cNvPr id="5" name="Picture 3"/>
          <p:cNvPicPr>
            <a:picLocks noChangeAspect="1" noChangeArrowheads="1"/>
          </p:cNvPicPr>
          <p:nvPr/>
        </p:nvPicPr>
        <p:blipFill>
          <a:blip r:embed="rId2" cstate="print"/>
          <a:srcRect/>
          <a:stretch>
            <a:fillRect/>
          </a:stretch>
        </p:blipFill>
        <p:spPr bwMode="auto">
          <a:xfrm>
            <a:off x="7264400" y="838201"/>
            <a:ext cx="1485900" cy="722168"/>
          </a:xfrm>
          <a:prstGeom prst="rect">
            <a:avLst/>
          </a:prstGeom>
          <a:noFill/>
          <a:ln w="9525">
            <a:noFill/>
            <a:miter lim="800000"/>
            <a:headEnd/>
            <a:tailEnd/>
          </a:ln>
        </p:spPr>
      </p:pic>
    </p:spTree>
    <p:extLst>
      <p:ext uri="{BB962C8B-B14F-4D97-AF65-F5344CB8AC3E}">
        <p14:creationId xmlns:p14="http://schemas.microsoft.com/office/powerpoint/2010/main" val="1555406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stretch>
            <a:fillRect/>
          </a:stretch>
        </p:blipFill>
        <p:spPr>
          <a:xfrm>
            <a:off x="5613419" y="4038601"/>
            <a:ext cx="3095243" cy="2133600"/>
          </a:xfrm>
          <a:prstGeom prst="rect">
            <a:avLst/>
          </a:prstGeom>
        </p:spPr>
      </p:pic>
      <p:pic>
        <p:nvPicPr>
          <p:cNvPr id="4" name="图片 3"/>
          <p:cNvPicPr>
            <a:picLocks noChangeAspect="1"/>
          </p:cNvPicPr>
          <p:nvPr/>
        </p:nvPicPr>
        <p:blipFill>
          <a:blip r:embed="rId4"/>
          <a:stretch>
            <a:fillRect/>
          </a:stretch>
        </p:blipFill>
        <p:spPr>
          <a:xfrm>
            <a:off x="2063769" y="4105384"/>
            <a:ext cx="3004819" cy="2071268"/>
          </a:xfrm>
          <a:prstGeom prst="rect">
            <a:avLst/>
          </a:prstGeom>
        </p:spPr>
      </p:pic>
      <p:sp>
        <p:nvSpPr>
          <p:cNvPr id="2" name="标题 1"/>
          <p:cNvSpPr>
            <a:spLocks noGrp="1"/>
          </p:cNvSpPr>
          <p:nvPr>
            <p:ph type="title"/>
          </p:nvPr>
        </p:nvSpPr>
        <p:spPr/>
        <p:txBody>
          <a:bodyPr/>
          <a:lstStyle/>
          <a:p>
            <a:r>
              <a:rPr kumimoji="1" lang="en-US" altLang="zh-CN" smtClean="0"/>
              <a:t>Test 1: Timing </a:t>
            </a:r>
            <a:r>
              <a:rPr kumimoji="1" lang="en-US" altLang="zh-CN" dirty="0" smtClean="0"/>
              <a:t>Shuffle Test</a:t>
            </a:r>
            <a:endParaRPr kumimoji="1" lang="zh-CN" altLang="en-US" dirty="0"/>
          </a:p>
        </p:txBody>
      </p:sp>
      <p:sp>
        <p:nvSpPr>
          <p:cNvPr id="26" name="文本框 25"/>
          <p:cNvSpPr txBox="1"/>
          <p:nvPr/>
        </p:nvSpPr>
        <p:spPr>
          <a:xfrm>
            <a:off x="630237" y="1143000"/>
            <a:ext cx="9028131" cy="4154983"/>
          </a:xfrm>
          <a:prstGeom prst="rect">
            <a:avLst/>
          </a:prstGeom>
          <a:noFill/>
        </p:spPr>
        <p:txBody>
          <a:bodyPr wrap="square" rtlCol="0">
            <a:spAutoFit/>
          </a:bodyPr>
          <a:lstStyle/>
          <a:p>
            <a:pPr marL="285750" indent="-285750">
              <a:buFont typeface="Arial"/>
              <a:buChar char="•"/>
            </a:pPr>
            <a:r>
              <a:rPr kumimoji="1" lang="en-US" altLang="zh-CN" dirty="0" smtClean="0"/>
              <a:t>Method: Shuffle the timing of all the following relationships.</a:t>
            </a:r>
          </a:p>
          <a:p>
            <a:pPr marL="742950" lvl="1" indent="-285750">
              <a:buFont typeface="Arial"/>
              <a:buChar char="•"/>
            </a:pPr>
            <a:endParaRPr kumimoji="1" lang="en-US" altLang="zh-CN" sz="1600" dirty="0" smtClean="0"/>
          </a:p>
          <a:p>
            <a:pPr marL="742950" lvl="1" indent="-285750">
              <a:buFont typeface="Arial"/>
              <a:buChar char="•"/>
            </a:pPr>
            <a:endParaRPr kumimoji="1" lang="en-US" altLang="zh-CN" sz="1600" dirty="0"/>
          </a:p>
          <a:p>
            <a:pPr marL="742950" lvl="1" indent="-285750">
              <a:buFont typeface="Arial"/>
              <a:buChar char="•"/>
            </a:pPr>
            <a:endParaRPr kumimoji="1" lang="en-US" altLang="zh-CN" sz="1600" dirty="0" smtClean="0"/>
          </a:p>
          <a:p>
            <a:pPr marL="742950" lvl="1" indent="-285750">
              <a:buFont typeface="Arial"/>
              <a:buChar char="•"/>
            </a:pPr>
            <a:endParaRPr kumimoji="1" lang="en-US" altLang="zh-CN" sz="1600"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dirty="0" smtClean="0"/>
              <a:t>Compare the rate under the original and shuffled dataset.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808101"/>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858781"/>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20" y="2595957"/>
            <a:ext cx="1072005" cy="10430"/>
          </a:xfrm>
          <a:prstGeom prst="line">
            <a:avLst/>
          </a:prstGeom>
          <a:ln>
            <a:solidFill>
              <a:srgbClr val="FF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81" y="1483796"/>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58" y="2443556"/>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19" y="2443556"/>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18" y="1833956"/>
            <a:ext cx="658169"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AC</a:t>
            </a:r>
            <a:endParaRPr kumimoji="1" lang="zh-CN" altLang="en-US" sz="1600" baseline="-25000" dirty="0">
              <a:solidFill>
                <a:srgbClr val="000000"/>
              </a:solidFill>
            </a:endParaRPr>
          </a:p>
        </p:txBody>
      </p:sp>
      <p:sp>
        <p:nvSpPr>
          <p:cNvPr id="12" name="文本框 11"/>
          <p:cNvSpPr txBox="1"/>
          <p:nvPr/>
        </p:nvSpPr>
        <p:spPr>
          <a:xfrm>
            <a:off x="1981218" y="2595956"/>
            <a:ext cx="469817"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BC</a:t>
            </a:r>
            <a:endParaRPr kumimoji="1" lang="zh-CN" altLang="en-US" sz="1600" i="1" baseline="-25000" dirty="0">
              <a:solidFill>
                <a:srgbClr val="000000"/>
              </a:solidFill>
            </a:endParaRPr>
          </a:p>
        </p:txBody>
      </p:sp>
      <p:cxnSp>
        <p:nvCxnSpPr>
          <p:cNvPr id="13" name="直线连接符 12"/>
          <p:cNvCxnSpPr/>
          <p:nvPr/>
        </p:nvCxnSpPr>
        <p:spPr>
          <a:xfrm flipH="1">
            <a:off x="4127501" y="1833957"/>
            <a:ext cx="513054" cy="6354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4787900" y="1868249"/>
            <a:ext cx="495300" cy="5847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18" y="2589036"/>
            <a:ext cx="908053" cy="0"/>
          </a:xfrm>
          <a:prstGeom prst="line">
            <a:avLst/>
          </a:prstGeom>
          <a:ln>
            <a:solidFill>
              <a:srgbClr val="FF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51" y="1509652"/>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108" y="2393213"/>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73" y="2387473"/>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1986356"/>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5035550" y="1859812"/>
            <a:ext cx="660400"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AC</a:t>
            </a:r>
            <a:endParaRPr kumimoji="1" lang="zh-CN" altLang="en-US" sz="1600" baseline="-25000" dirty="0">
              <a:solidFill>
                <a:srgbClr val="000000"/>
              </a:solidFill>
            </a:endParaRPr>
          </a:p>
        </p:txBody>
      </p:sp>
      <p:sp>
        <p:nvSpPr>
          <p:cNvPr id="23" name="文本框 22"/>
          <p:cNvSpPr txBox="1"/>
          <p:nvPr/>
        </p:nvSpPr>
        <p:spPr>
          <a:xfrm>
            <a:off x="4457707" y="2545613"/>
            <a:ext cx="520300" cy="338554"/>
          </a:xfrm>
          <a:prstGeom prst="rect">
            <a:avLst/>
          </a:prstGeom>
          <a:noFill/>
          <a:ln>
            <a:noFill/>
          </a:ln>
        </p:spPr>
        <p:txBody>
          <a:bodyPr wrap="square" rtlCol="0">
            <a:spAutoFit/>
          </a:bodyPr>
          <a:lstStyle/>
          <a:p>
            <a:r>
              <a:rPr kumimoji="1" lang="en-US" altLang="zh-CN" sz="1600" i="1" dirty="0" err="1" smtClean="0">
                <a:solidFill>
                  <a:srgbClr val="000000"/>
                </a:solidFill>
              </a:rPr>
              <a:t>t’</a:t>
            </a:r>
            <a:r>
              <a:rPr kumimoji="1" lang="en-US" altLang="zh-CN" sz="1600" i="1" baseline="-25000" dirty="0" err="1" smtClean="0">
                <a:solidFill>
                  <a:srgbClr val="000000"/>
                </a:solidFill>
              </a:rPr>
              <a:t>BC</a:t>
            </a:r>
            <a:endParaRPr kumimoji="1" lang="zh-CN" altLang="en-US" sz="1600" i="1" baseline="-25000" dirty="0">
              <a:solidFill>
                <a:srgbClr val="000000"/>
              </a:solidFill>
            </a:endParaRPr>
          </a:p>
        </p:txBody>
      </p:sp>
      <p:sp>
        <p:nvSpPr>
          <p:cNvPr id="25" name="文本框 24"/>
          <p:cNvSpPr txBox="1"/>
          <p:nvPr/>
        </p:nvSpPr>
        <p:spPr>
          <a:xfrm>
            <a:off x="1795689" y="2847235"/>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422193" y="2830847"/>
            <a:ext cx="1073150" cy="276999"/>
          </a:xfrm>
          <a:prstGeom prst="rect">
            <a:avLst/>
          </a:prstGeom>
          <a:noFill/>
        </p:spPr>
        <p:txBody>
          <a:bodyPr wrap="square" rtlCol="0">
            <a:spAutoFit/>
          </a:bodyPr>
          <a:lstStyle/>
          <a:p>
            <a:r>
              <a:rPr kumimoji="1" lang="en-US" altLang="zh-CN" sz="1200" dirty="0" smtClean="0"/>
              <a:t>Shuffle</a:t>
            </a:r>
            <a:endParaRPr kumimoji="1" lang="zh-CN" altLang="en-US" sz="1200" dirty="0"/>
          </a:p>
        </p:txBody>
      </p:sp>
      <p:graphicFrame>
        <p:nvGraphicFramePr>
          <p:cNvPr id="24" name="Object 17"/>
          <p:cNvGraphicFramePr>
            <a:graphicFrameLocks noGrp="1" noChangeAspect="1"/>
          </p:cNvGraphicFramePr>
          <p:nvPr>
            <p:ph sz="quarter" idx="4294967295"/>
            <p:extLst>
              <p:ext uri="{D42A27DB-BD31-4B8C-83A1-F6EECF244321}">
                <p14:modId xmlns:p14="http://schemas.microsoft.com/office/powerpoint/2010/main" val="3795752263"/>
              </p:ext>
            </p:extLst>
          </p:nvPr>
        </p:nvGraphicFramePr>
        <p:xfrm>
          <a:off x="1637248" y="3429000"/>
          <a:ext cx="3081867" cy="671512"/>
        </p:xfrm>
        <a:graphic>
          <a:graphicData uri="http://schemas.openxmlformats.org/presentationml/2006/ole">
            <mc:AlternateContent xmlns:mc="http://schemas.openxmlformats.org/markup-compatibility/2006">
              <mc:Choice xmlns:v="urn:schemas-microsoft-com:vml" Requires="v">
                <p:oleObj spid="_x0000_s7246" name="Equation" r:id="rId5" imgW="1819080" imgH="420480" progId="Equation.DSMT4">
                  <p:embed/>
                </p:oleObj>
              </mc:Choice>
              <mc:Fallback>
                <p:oleObj name="Equation" r:id="rId5" imgW="1819080" imgH="420480"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248" y="3429000"/>
                        <a:ext cx="3081867" cy="67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文本框 38"/>
          <p:cNvSpPr txBox="1"/>
          <p:nvPr/>
        </p:nvSpPr>
        <p:spPr>
          <a:xfrm>
            <a:off x="2817828" y="6106682"/>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444464" y="6096034"/>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A. </a:t>
            </a:r>
            <a:r>
              <a:rPr lang="en-US" altLang="zh-CN" sz="1400" kern="0" dirty="0" err="1" smtClean="0">
                <a:latin typeface="+mn-lt"/>
                <a:ea typeface="+mn-ea"/>
              </a:rPr>
              <a:t>Anagnostopoulos</a:t>
            </a:r>
            <a:r>
              <a:rPr lang="en-US" altLang="zh-CN" sz="1400" kern="0" dirty="0" smtClean="0">
                <a:latin typeface="+mn-lt"/>
                <a:ea typeface="+mn-ea"/>
              </a:rPr>
              <a:t>, </a:t>
            </a:r>
            <a:r>
              <a:rPr lang="en-US" altLang="zh-CN" sz="1400" kern="0" dirty="0">
                <a:latin typeface="+mn-lt"/>
                <a:ea typeface="+mn-ea"/>
              </a:rPr>
              <a:t>R</a:t>
            </a:r>
            <a:r>
              <a:rPr lang="en-US" altLang="zh-CN" sz="1400" kern="0" dirty="0" smtClean="0">
                <a:latin typeface="+mn-lt"/>
                <a:ea typeface="+mn-ea"/>
              </a:rPr>
              <a:t>. Kumar, M. </a:t>
            </a:r>
            <a:r>
              <a:rPr lang="en-US" altLang="zh-CN" sz="1400" kern="0" dirty="0" err="1" smtClean="0">
                <a:latin typeface="+mn-lt"/>
                <a:ea typeface="+mn-ea"/>
              </a:rPr>
              <a:t>Mahdian</a:t>
            </a:r>
            <a:r>
              <a:rPr lang="en-US" altLang="zh-CN" sz="1400" kern="0" dirty="0" smtClean="0">
                <a:latin typeface="+mn-lt"/>
                <a:ea typeface="+mn-ea"/>
              </a:rPr>
              <a:t>. </a:t>
            </a:r>
            <a:r>
              <a:rPr lang="en-US" altLang="zh-CN" sz="1400" kern="0" dirty="0">
                <a:latin typeface="+mn-lt"/>
                <a:ea typeface="+mn-ea"/>
              </a:rPr>
              <a:t>Influence and correlation in </a:t>
            </a:r>
            <a:r>
              <a:rPr lang="en-US" altLang="zh-CN" sz="1400" kern="0" dirty="0" smtClean="0">
                <a:latin typeface="+mn-lt"/>
                <a:ea typeface="+mn-ea"/>
              </a:rPr>
              <a:t>social networks</a:t>
            </a:r>
            <a:r>
              <a:rPr lang="en-US" altLang="zh-CN" sz="1400" kern="0" dirty="0">
                <a:latin typeface="+mn-lt"/>
                <a:ea typeface="+mn-ea"/>
              </a:rPr>
              <a:t>. </a:t>
            </a:r>
            <a:r>
              <a:rPr lang="en-US" altLang="zh-CN" sz="1400" kern="0" dirty="0" smtClean="0">
                <a:latin typeface="+mn-lt"/>
                <a:ea typeface="+mn-ea"/>
              </a:rPr>
              <a:t>In KDD, pages 7-15, 2008.</a:t>
            </a:r>
          </a:p>
        </p:txBody>
      </p:sp>
      <p:sp>
        <p:nvSpPr>
          <p:cNvPr id="29" name="Rectangle 28"/>
          <p:cNvSpPr/>
          <p:nvPr/>
        </p:nvSpPr>
        <p:spPr>
          <a:xfrm>
            <a:off x="7620000" y="13716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Shuffle test</a:t>
            </a:r>
            <a:endParaRPr lang="en-US" sz="2000" b="1" dirty="0">
              <a:solidFill>
                <a:srgbClr val="FF0000"/>
              </a:solidFill>
              <a:latin typeface="Times New Roman"/>
              <a:cs typeface="Times New Roman"/>
            </a:endParaRPr>
          </a:p>
        </p:txBody>
      </p:sp>
      <p:sp>
        <p:nvSpPr>
          <p:cNvPr id="30" name="Rectangle 29"/>
          <p:cNvSpPr/>
          <p:nvPr/>
        </p:nvSpPr>
        <p:spPr>
          <a:xfrm>
            <a:off x="7696204"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3044581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5448319" y="4038600"/>
            <a:ext cx="3150085" cy="2286000"/>
          </a:xfrm>
          <a:prstGeom prst="rect">
            <a:avLst/>
          </a:prstGeom>
        </p:spPr>
      </p:pic>
      <p:pic>
        <p:nvPicPr>
          <p:cNvPr id="20" name="图片 19"/>
          <p:cNvPicPr>
            <a:picLocks noChangeAspect="1"/>
          </p:cNvPicPr>
          <p:nvPr/>
        </p:nvPicPr>
        <p:blipFill>
          <a:blip r:embed="rId4"/>
          <a:stretch>
            <a:fillRect/>
          </a:stretch>
        </p:blipFill>
        <p:spPr>
          <a:xfrm>
            <a:off x="2146300" y="4032297"/>
            <a:ext cx="3054350" cy="2302421"/>
          </a:xfrm>
          <a:prstGeom prst="rect">
            <a:avLst/>
          </a:prstGeom>
        </p:spPr>
      </p:pic>
      <p:sp>
        <p:nvSpPr>
          <p:cNvPr id="2" name="标题 1"/>
          <p:cNvSpPr>
            <a:spLocks noGrp="1"/>
          </p:cNvSpPr>
          <p:nvPr>
            <p:ph type="title"/>
          </p:nvPr>
        </p:nvSpPr>
        <p:spPr/>
        <p:txBody>
          <a:bodyPr/>
          <a:lstStyle/>
          <a:p>
            <a:r>
              <a:rPr kumimoji="1" lang="en-US" altLang="zh-CN" smtClean="0"/>
              <a:t>Test 2: Influence </a:t>
            </a:r>
            <a:r>
              <a:rPr kumimoji="1" lang="en-US" altLang="zh-CN" dirty="0" smtClean="0"/>
              <a:t>Decay Test</a:t>
            </a:r>
            <a:endParaRPr kumimoji="1" lang="zh-CN" altLang="en-US" dirty="0"/>
          </a:p>
        </p:txBody>
      </p:sp>
      <p:sp>
        <p:nvSpPr>
          <p:cNvPr id="26" name="文本框 25"/>
          <p:cNvSpPr txBox="1"/>
          <p:nvPr/>
        </p:nvSpPr>
        <p:spPr>
          <a:xfrm>
            <a:off x="630237" y="1143033"/>
            <a:ext cx="9275781" cy="4154983"/>
          </a:xfrm>
          <a:prstGeom prst="rect">
            <a:avLst/>
          </a:prstGeom>
          <a:noFill/>
        </p:spPr>
        <p:txBody>
          <a:bodyPr wrap="square" rtlCol="0">
            <a:spAutoFit/>
          </a:bodyPr>
          <a:lstStyle/>
          <a:p>
            <a:pPr marL="285750" indent="-285750">
              <a:buFont typeface="Arial"/>
              <a:buChar char="•"/>
            </a:pPr>
            <a:r>
              <a:rPr kumimoji="1" lang="en-US" altLang="zh-CN" dirty="0" smtClean="0"/>
              <a:t>Method: </a:t>
            </a:r>
            <a:r>
              <a:rPr kumimoji="1" lang="en-US" altLang="zh-CN" sz="1600" dirty="0"/>
              <a:t>R</a:t>
            </a:r>
            <a:r>
              <a:rPr kumimoji="1" lang="en-US" altLang="zh-CN" sz="1600" dirty="0" smtClean="0"/>
              <a:t>emove the time information </a:t>
            </a:r>
            <a:r>
              <a:rPr kumimoji="1" lang="en-US" altLang="zh-CN" sz="1600" i="1" dirty="0" smtClean="0"/>
              <a:t>t</a:t>
            </a:r>
            <a:r>
              <a:rPr kumimoji="1" lang="en-US" altLang="zh-CN" sz="1600" dirty="0" smtClean="0"/>
              <a:t> of AC</a:t>
            </a:r>
          </a:p>
          <a:p>
            <a:pPr marL="742950" lvl="1" indent="-285750">
              <a:buFont typeface="Arial"/>
              <a:buChar char="•"/>
            </a:pPr>
            <a:endParaRPr kumimoji="1" lang="en-US" altLang="zh-CN" dirty="0" smtClean="0"/>
          </a:p>
          <a:p>
            <a:pPr marL="742950" lvl="1" indent="-285750">
              <a:buFont typeface="Arial"/>
              <a:buChar char="•"/>
            </a:pPr>
            <a:endParaRPr kumimoji="1" lang="en-US" altLang="zh-CN" sz="1600" dirty="0"/>
          </a:p>
          <a:p>
            <a:pPr marL="742950" lvl="1" indent="-285750">
              <a:buFont typeface="Arial"/>
              <a:buChar char="•"/>
            </a:pPr>
            <a:endParaRPr kumimoji="1" lang="en-US" altLang="zh-CN" sz="1600" dirty="0" smtClean="0"/>
          </a:p>
          <a:p>
            <a:pPr marL="742950" lvl="1" indent="-285750">
              <a:buFont typeface="Arial"/>
              <a:buChar char="•"/>
            </a:pPr>
            <a:endParaRPr kumimoji="1" lang="en-US" altLang="zh-CN" sz="1600"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sz="1600" dirty="0" smtClean="0"/>
              <a:t>Compare the probability of B following C under the original and w/o time dataset.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772106"/>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822785"/>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20" y="2559961"/>
            <a:ext cx="1072005" cy="1043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81" y="1447801"/>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58" y="2407562"/>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19" y="2407562"/>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18" y="1797961"/>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sp>
        <p:nvSpPr>
          <p:cNvPr id="12" name="文本框 11"/>
          <p:cNvSpPr txBox="1"/>
          <p:nvPr/>
        </p:nvSpPr>
        <p:spPr>
          <a:xfrm>
            <a:off x="1981218" y="2559961"/>
            <a:ext cx="469817"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i="1" baseline="-25000" dirty="0">
              <a:solidFill>
                <a:srgbClr val="000000"/>
              </a:solidFill>
            </a:endParaRPr>
          </a:p>
        </p:txBody>
      </p:sp>
      <p:cxnSp>
        <p:nvCxnSpPr>
          <p:cNvPr id="13" name="直线连接符 12"/>
          <p:cNvCxnSpPr/>
          <p:nvPr/>
        </p:nvCxnSpPr>
        <p:spPr>
          <a:xfrm flipH="1">
            <a:off x="4127501" y="1797961"/>
            <a:ext cx="513054" cy="6354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直线连接符 13"/>
          <p:cNvCxnSpPr/>
          <p:nvPr/>
        </p:nvCxnSpPr>
        <p:spPr>
          <a:xfrm>
            <a:off x="4787900" y="1832253"/>
            <a:ext cx="495300" cy="58477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18" y="2553041"/>
            <a:ext cx="908053"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51" y="1473656"/>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108" y="2357218"/>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73" y="2351477"/>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1950361"/>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4597808" y="2521051"/>
            <a:ext cx="520300" cy="338554"/>
          </a:xfrm>
          <a:prstGeom prst="rect">
            <a:avLst/>
          </a:prstGeom>
          <a:noFill/>
          <a:ln>
            <a:noFill/>
          </a:ln>
        </p:spPr>
        <p:txBody>
          <a:bodyPr wrap="square" rtlCol="0">
            <a:spAutoFit/>
          </a:bodyPr>
          <a:lstStyle/>
          <a:p>
            <a:r>
              <a:rPr kumimoji="1" lang="en-US" altLang="zh-CN" sz="1600" i="1" dirty="0">
                <a:solidFill>
                  <a:srgbClr val="000000"/>
                </a:solidFill>
              </a:rPr>
              <a:t>t</a:t>
            </a:r>
            <a:r>
              <a:rPr kumimoji="1" lang="en-US" altLang="zh-CN" sz="1600" i="1" dirty="0" smtClean="0">
                <a:solidFill>
                  <a:srgbClr val="000000"/>
                </a:solidFill>
              </a:rPr>
              <a:t>’</a:t>
            </a:r>
            <a:endParaRPr kumimoji="1" lang="zh-CN" altLang="en-US" sz="1600" i="1" baseline="-25000" dirty="0">
              <a:solidFill>
                <a:srgbClr val="000000"/>
              </a:solidFill>
            </a:endParaRPr>
          </a:p>
        </p:txBody>
      </p:sp>
      <p:sp>
        <p:nvSpPr>
          <p:cNvPr id="25" name="文本框 24"/>
          <p:cNvSpPr txBox="1"/>
          <p:nvPr/>
        </p:nvSpPr>
        <p:spPr>
          <a:xfrm>
            <a:off x="1795689" y="2783439"/>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210052" y="2783439"/>
            <a:ext cx="1367843" cy="276999"/>
          </a:xfrm>
          <a:prstGeom prst="rect">
            <a:avLst/>
          </a:prstGeom>
          <a:noFill/>
        </p:spPr>
        <p:txBody>
          <a:bodyPr wrap="square" rtlCol="0">
            <a:spAutoFit/>
          </a:bodyPr>
          <a:lstStyle/>
          <a:p>
            <a:r>
              <a:rPr kumimoji="1" lang="en-US" altLang="zh-CN" sz="1200" dirty="0" smtClean="0"/>
              <a:t>w/o time</a:t>
            </a:r>
            <a:endParaRPr kumimoji="1" lang="zh-CN" altLang="en-US" sz="1200" dirty="0"/>
          </a:p>
        </p:txBody>
      </p:sp>
      <p:graphicFrame>
        <p:nvGraphicFramePr>
          <p:cNvPr id="24" name="Object 17"/>
          <p:cNvGraphicFramePr>
            <a:graphicFrameLocks noGrp="1" noChangeAspect="1"/>
          </p:cNvGraphicFramePr>
          <p:nvPr>
            <p:ph sz="quarter" idx="4294967295"/>
            <p:extLst>
              <p:ext uri="{D42A27DB-BD31-4B8C-83A1-F6EECF244321}">
                <p14:modId xmlns:p14="http://schemas.microsoft.com/office/powerpoint/2010/main" val="2790759444"/>
              </p:ext>
            </p:extLst>
          </p:nvPr>
        </p:nvGraphicFramePr>
        <p:xfrm>
          <a:off x="1485910" y="3429001"/>
          <a:ext cx="3069828" cy="627062"/>
        </p:xfrm>
        <a:graphic>
          <a:graphicData uri="http://schemas.openxmlformats.org/presentationml/2006/ole">
            <mc:AlternateContent xmlns:mc="http://schemas.openxmlformats.org/markup-compatibility/2006">
              <mc:Choice xmlns:v="urn:schemas-microsoft-com:vml" Requires="v">
                <p:oleObj spid="_x0000_s8270" name="Equation" r:id="rId5" imgW="1535760" imgH="329040" progId="Equation.DSMT4">
                  <p:embed/>
                </p:oleObj>
              </mc:Choice>
              <mc:Fallback>
                <p:oleObj name="Equation" r:id="rId5" imgW="1535760" imgH="329040"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10" y="3429001"/>
                        <a:ext cx="3069828" cy="627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文本框 38"/>
          <p:cNvSpPr txBox="1"/>
          <p:nvPr/>
        </p:nvSpPr>
        <p:spPr>
          <a:xfrm>
            <a:off x="2894814" y="6275647"/>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261996" y="6276235"/>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Rectangle 27"/>
          <p:cNvSpPr/>
          <p:nvPr/>
        </p:nvSpPr>
        <p:spPr>
          <a:xfrm>
            <a:off x="7594600" y="19812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Shuffle test</a:t>
            </a:r>
            <a:endParaRPr lang="en-US" sz="2000" b="1" dirty="0">
              <a:solidFill>
                <a:srgbClr val="FF0000"/>
              </a:solidFill>
              <a:latin typeface="Times New Roman"/>
              <a:cs typeface="Times New Roman"/>
            </a:endParaRPr>
          </a:p>
        </p:txBody>
      </p:sp>
      <p:sp>
        <p:nvSpPr>
          <p:cNvPr id="29" name="Rectangle 28"/>
          <p:cNvSpPr/>
          <p:nvPr/>
        </p:nvSpPr>
        <p:spPr>
          <a:xfrm>
            <a:off x="7696204"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12924680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a:stretch>
            <a:fillRect/>
          </a:stretch>
        </p:blipFill>
        <p:spPr>
          <a:xfrm>
            <a:off x="5365751" y="4055571"/>
            <a:ext cx="3291760" cy="2269063"/>
          </a:xfrm>
          <a:prstGeom prst="rect">
            <a:avLst/>
          </a:prstGeom>
        </p:spPr>
      </p:pic>
      <p:pic>
        <p:nvPicPr>
          <p:cNvPr id="4" name="图片 3"/>
          <p:cNvPicPr>
            <a:picLocks noChangeAspect="1"/>
          </p:cNvPicPr>
          <p:nvPr/>
        </p:nvPicPr>
        <p:blipFill>
          <a:blip r:embed="rId5"/>
          <a:stretch>
            <a:fillRect/>
          </a:stretch>
        </p:blipFill>
        <p:spPr>
          <a:xfrm>
            <a:off x="1761548" y="4114834"/>
            <a:ext cx="3302764" cy="2276647"/>
          </a:xfrm>
          <a:prstGeom prst="rect">
            <a:avLst/>
          </a:prstGeom>
        </p:spPr>
      </p:pic>
      <p:sp>
        <p:nvSpPr>
          <p:cNvPr id="2" name="标题 1"/>
          <p:cNvSpPr>
            <a:spLocks noGrp="1"/>
          </p:cNvSpPr>
          <p:nvPr>
            <p:ph type="title"/>
          </p:nvPr>
        </p:nvSpPr>
        <p:spPr/>
        <p:txBody>
          <a:bodyPr/>
          <a:lstStyle/>
          <a:p>
            <a:r>
              <a:rPr kumimoji="1" lang="en-US" altLang="zh-CN" smtClean="0"/>
              <a:t>Test 3: Influence </a:t>
            </a:r>
            <a:r>
              <a:rPr kumimoji="1" lang="en-US" altLang="zh-CN" dirty="0" smtClean="0"/>
              <a:t>Propagation Test</a:t>
            </a:r>
            <a:endParaRPr kumimoji="1" lang="zh-CN" altLang="en-US" dirty="0"/>
          </a:p>
        </p:txBody>
      </p:sp>
      <p:sp>
        <p:nvSpPr>
          <p:cNvPr id="26" name="文本框 25"/>
          <p:cNvSpPr txBox="1"/>
          <p:nvPr/>
        </p:nvSpPr>
        <p:spPr>
          <a:xfrm>
            <a:off x="630237" y="1219233"/>
            <a:ext cx="9275781" cy="4154983"/>
          </a:xfrm>
          <a:prstGeom prst="rect">
            <a:avLst/>
          </a:prstGeom>
          <a:noFill/>
        </p:spPr>
        <p:txBody>
          <a:bodyPr wrap="square" rtlCol="0">
            <a:spAutoFit/>
          </a:bodyPr>
          <a:lstStyle/>
          <a:p>
            <a:pPr marL="285750" indent="-285750">
              <a:buFont typeface="Arial"/>
              <a:buChar char="•"/>
            </a:pPr>
            <a:r>
              <a:rPr kumimoji="1" lang="en-US" altLang="zh-CN" dirty="0" smtClean="0"/>
              <a:t>Method: </a:t>
            </a:r>
            <a:r>
              <a:rPr kumimoji="1" lang="en-US" altLang="zh-CN" sz="1600" dirty="0"/>
              <a:t>R</a:t>
            </a:r>
            <a:r>
              <a:rPr kumimoji="1" lang="en-US" altLang="zh-CN" sz="1600" dirty="0" smtClean="0"/>
              <a:t>emove the relationship between A and B.</a:t>
            </a:r>
          </a:p>
          <a:p>
            <a:pPr marL="742950" lvl="1" indent="-285750">
              <a:buFont typeface="Arial"/>
              <a:buChar char="•"/>
            </a:pPr>
            <a:endParaRPr kumimoji="1" lang="en-US" altLang="zh-CN" sz="1600" dirty="0" smtClean="0"/>
          </a:p>
          <a:p>
            <a:pPr marL="742950" lvl="1" indent="-285750">
              <a:buFont typeface="Arial"/>
              <a:buChar char="•"/>
            </a:pPr>
            <a:endParaRPr kumimoji="1" lang="en-US" altLang="zh-CN" sz="1600" dirty="0"/>
          </a:p>
          <a:p>
            <a:pPr marL="742950" lvl="1" indent="-285750">
              <a:buFont typeface="Arial"/>
              <a:buChar char="•"/>
            </a:pPr>
            <a:endParaRPr kumimoji="1" lang="en-US" altLang="zh-CN" sz="1600" dirty="0" smtClean="0"/>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a:p>
            <a:pPr marL="742950" lvl="1" indent="-285750">
              <a:buFont typeface="Arial"/>
              <a:buChar char="•"/>
            </a:pPr>
            <a:r>
              <a:rPr kumimoji="1" lang="en-US" altLang="zh-CN" sz="1600" dirty="0"/>
              <a:t>Compare the rate under the original and </a:t>
            </a:r>
            <a:r>
              <a:rPr kumimoji="1" lang="en-US" altLang="zh-CN" sz="1600" dirty="0" smtClean="0"/>
              <a:t>w/o edge dataset</a:t>
            </a:r>
            <a:r>
              <a:rPr kumimoji="1" lang="en-US" altLang="zh-CN" sz="1600" dirty="0"/>
              <a:t>. </a:t>
            </a:r>
          </a:p>
          <a:p>
            <a:pPr marL="742950" lvl="1" indent="-285750">
              <a:buFont typeface="Arial"/>
              <a:buChar char="•"/>
            </a:pPr>
            <a:endParaRPr kumimoji="1" lang="en-US" altLang="zh-CN" dirty="0"/>
          </a:p>
          <a:p>
            <a:pPr marL="742950" lvl="1" indent="-285750">
              <a:buFont typeface="Arial"/>
              <a:buChar char="•"/>
            </a:pPr>
            <a:endParaRPr kumimoji="1" lang="en-US" altLang="zh-CN" dirty="0" smtClean="0"/>
          </a:p>
          <a:p>
            <a:pPr marL="742950" lvl="1" indent="-285750">
              <a:buFont typeface="Arial"/>
              <a:buChar char="•"/>
            </a:pPr>
            <a:endParaRPr kumimoji="1" lang="en-US" altLang="zh-CN" dirty="0"/>
          </a:p>
          <a:p>
            <a:pPr marL="285750" indent="-285750">
              <a:buFont typeface="Arial"/>
              <a:buChar char="•"/>
            </a:pPr>
            <a:r>
              <a:rPr kumimoji="1" lang="en-US" altLang="zh-CN" dirty="0" smtClean="0"/>
              <a:t>Result</a:t>
            </a:r>
          </a:p>
          <a:p>
            <a:pPr marL="742950" lvl="1" indent="-285750">
              <a:buFont typeface="Arial"/>
              <a:buChar char="•"/>
            </a:pPr>
            <a:endParaRPr kumimoji="1" lang="en-US" altLang="zh-CN" dirty="0" smtClean="0"/>
          </a:p>
          <a:p>
            <a:pPr marL="742950" lvl="1" indent="-285750">
              <a:buFont typeface="Arial"/>
              <a:buChar char="•"/>
            </a:pPr>
            <a:endParaRPr kumimoji="1" lang="en-US" altLang="zh-CN" dirty="0" smtClean="0"/>
          </a:p>
        </p:txBody>
      </p:sp>
      <p:cxnSp>
        <p:nvCxnSpPr>
          <p:cNvPr id="5" name="直线连接符 4"/>
          <p:cNvCxnSpPr/>
          <p:nvPr/>
        </p:nvCxnSpPr>
        <p:spPr>
          <a:xfrm flipH="1">
            <a:off x="1568450" y="1884301"/>
            <a:ext cx="571133" cy="711656"/>
          </a:xfrm>
          <a:prstGeom prst="line">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2286931" y="1934981"/>
            <a:ext cx="519770" cy="6609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7" name="直线连接符 6"/>
          <p:cNvCxnSpPr/>
          <p:nvPr/>
        </p:nvCxnSpPr>
        <p:spPr>
          <a:xfrm flipH="1">
            <a:off x="1651020" y="2672157"/>
            <a:ext cx="1072005" cy="1043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2009881" y="1559996"/>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9" name="文本框 8"/>
          <p:cNvSpPr txBox="1"/>
          <p:nvPr/>
        </p:nvSpPr>
        <p:spPr>
          <a:xfrm>
            <a:off x="1364058" y="2519756"/>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0" name="文本框 9"/>
          <p:cNvSpPr txBox="1"/>
          <p:nvPr/>
        </p:nvSpPr>
        <p:spPr>
          <a:xfrm>
            <a:off x="2641619" y="2519756"/>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11" name="文本框 10"/>
          <p:cNvSpPr txBox="1"/>
          <p:nvPr/>
        </p:nvSpPr>
        <p:spPr>
          <a:xfrm>
            <a:off x="2476518" y="1910156"/>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sp>
        <p:nvSpPr>
          <p:cNvPr id="12" name="文本框 11"/>
          <p:cNvSpPr txBox="1"/>
          <p:nvPr/>
        </p:nvSpPr>
        <p:spPr>
          <a:xfrm>
            <a:off x="1981218" y="2672156"/>
            <a:ext cx="469817"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i="1" baseline="-25000" dirty="0">
              <a:solidFill>
                <a:srgbClr val="000000"/>
              </a:solidFill>
            </a:endParaRPr>
          </a:p>
        </p:txBody>
      </p:sp>
      <p:cxnSp>
        <p:nvCxnSpPr>
          <p:cNvPr id="14" name="直线连接符 13"/>
          <p:cNvCxnSpPr/>
          <p:nvPr/>
        </p:nvCxnSpPr>
        <p:spPr>
          <a:xfrm>
            <a:off x="4787900" y="1944449"/>
            <a:ext cx="495300" cy="584776"/>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直线连接符 14"/>
          <p:cNvCxnSpPr/>
          <p:nvPr/>
        </p:nvCxnSpPr>
        <p:spPr>
          <a:xfrm flipH="1">
            <a:off x="4292618" y="2665236"/>
            <a:ext cx="908053" cy="0"/>
          </a:xfrm>
          <a:prstGeom prst="line">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4510851" y="1585852"/>
            <a:ext cx="452061" cy="400110"/>
          </a:xfrm>
          <a:prstGeom prst="rect">
            <a:avLst/>
          </a:prstGeom>
          <a:noFill/>
          <a:ln>
            <a:noFill/>
          </a:ln>
        </p:spPr>
        <p:txBody>
          <a:bodyPr wrap="square" rtlCol="0">
            <a:spAutoFit/>
          </a:bodyPr>
          <a:lstStyle/>
          <a:p>
            <a:r>
              <a:rPr kumimoji="1" lang="en-US" altLang="zh-CN" b="1" dirty="0" smtClean="0">
                <a:solidFill>
                  <a:srgbClr val="000000"/>
                </a:solidFill>
              </a:rPr>
              <a:t>A</a:t>
            </a:r>
            <a:endParaRPr kumimoji="1" lang="zh-CN" altLang="en-US" b="1" dirty="0">
              <a:solidFill>
                <a:srgbClr val="000000"/>
              </a:solidFill>
            </a:endParaRPr>
          </a:p>
        </p:txBody>
      </p:sp>
      <p:sp>
        <p:nvSpPr>
          <p:cNvPr id="17" name="文本框 16"/>
          <p:cNvSpPr txBox="1"/>
          <p:nvPr/>
        </p:nvSpPr>
        <p:spPr>
          <a:xfrm>
            <a:off x="3923108" y="2469413"/>
            <a:ext cx="452061" cy="400110"/>
          </a:xfrm>
          <a:prstGeom prst="rect">
            <a:avLst/>
          </a:prstGeom>
          <a:noFill/>
          <a:ln>
            <a:noFill/>
          </a:ln>
        </p:spPr>
        <p:txBody>
          <a:bodyPr wrap="square" rtlCol="0">
            <a:spAutoFit/>
          </a:bodyPr>
          <a:lstStyle/>
          <a:p>
            <a:r>
              <a:rPr kumimoji="1" lang="en-US" altLang="zh-CN" b="1" dirty="0" smtClean="0">
                <a:solidFill>
                  <a:srgbClr val="000000"/>
                </a:solidFill>
              </a:rPr>
              <a:t>B</a:t>
            </a:r>
            <a:endParaRPr kumimoji="1" lang="zh-CN" altLang="en-US" b="1" dirty="0">
              <a:solidFill>
                <a:srgbClr val="000000"/>
              </a:solidFill>
            </a:endParaRPr>
          </a:p>
        </p:txBody>
      </p:sp>
      <p:sp>
        <p:nvSpPr>
          <p:cNvPr id="18" name="文本框 17"/>
          <p:cNvSpPr txBox="1"/>
          <p:nvPr/>
        </p:nvSpPr>
        <p:spPr>
          <a:xfrm>
            <a:off x="5135873" y="2463673"/>
            <a:ext cx="452061" cy="400110"/>
          </a:xfrm>
          <a:prstGeom prst="rect">
            <a:avLst/>
          </a:prstGeom>
          <a:noFill/>
          <a:ln>
            <a:noFill/>
          </a:ln>
        </p:spPr>
        <p:txBody>
          <a:bodyPr wrap="square" rtlCol="0">
            <a:spAutoFit/>
          </a:bodyPr>
          <a:lstStyle/>
          <a:p>
            <a:r>
              <a:rPr kumimoji="1" lang="en-US" altLang="zh-CN" b="1" dirty="0" smtClean="0">
                <a:solidFill>
                  <a:srgbClr val="000000"/>
                </a:solidFill>
              </a:rPr>
              <a:t>C</a:t>
            </a:r>
            <a:endParaRPr kumimoji="1" lang="zh-CN" altLang="en-US" b="1" dirty="0">
              <a:solidFill>
                <a:srgbClr val="000000"/>
              </a:solidFill>
            </a:endParaRPr>
          </a:p>
        </p:txBody>
      </p:sp>
      <p:sp>
        <p:nvSpPr>
          <p:cNvPr id="3" name="右箭头 2"/>
          <p:cNvSpPr/>
          <p:nvPr/>
        </p:nvSpPr>
        <p:spPr>
          <a:xfrm>
            <a:off x="3219450" y="2062556"/>
            <a:ext cx="8255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4597808" y="2633246"/>
            <a:ext cx="520300" cy="338554"/>
          </a:xfrm>
          <a:prstGeom prst="rect">
            <a:avLst/>
          </a:prstGeom>
          <a:noFill/>
          <a:ln>
            <a:noFill/>
          </a:ln>
        </p:spPr>
        <p:txBody>
          <a:bodyPr wrap="square" rtlCol="0">
            <a:spAutoFit/>
          </a:bodyPr>
          <a:lstStyle/>
          <a:p>
            <a:r>
              <a:rPr kumimoji="1" lang="en-US" altLang="zh-CN" sz="1600" i="1" dirty="0">
                <a:solidFill>
                  <a:srgbClr val="000000"/>
                </a:solidFill>
              </a:rPr>
              <a:t>t</a:t>
            </a:r>
            <a:r>
              <a:rPr kumimoji="1" lang="en-US" altLang="zh-CN" sz="1600" i="1" dirty="0" smtClean="0">
                <a:solidFill>
                  <a:srgbClr val="000000"/>
                </a:solidFill>
              </a:rPr>
              <a:t>’</a:t>
            </a:r>
            <a:endParaRPr kumimoji="1" lang="zh-CN" altLang="en-US" sz="1600" i="1" baseline="-25000" dirty="0">
              <a:solidFill>
                <a:srgbClr val="000000"/>
              </a:solidFill>
            </a:endParaRPr>
          </a:p>
        </p:txBody>
      </p:sp>
      <p:sp>
        <p:nvSpPr>
          <p:cNvPr id="25" name="文本框 24"/>
          <p:cNvSpPr txBox="1"/>
          <p:nvPr/>
        </p:nvSpPr>
        <p:spPr>
          <a:xfrm>
            <a:off x="1795689" y="2923435"/>
            <a:ext cx="1011356" cy="276999"/>
          </a:xfrm>
          <a:prstGeom prst="rect">
            <a:avLst/>
          </a:prstGeom>
          <a:noFill/>
        </p:spPr>
        <p:txBody>
          <a:bodyPr wrap="square" rtlCol="0">
            <a:spAutoFit/>
          </a:bodyPr>
          <a:lstStyle/>
          <a:p>
            <a:r>
              <a:rPr kumimoji="1" lang="en-US" altLang="zh-CN" sz="1200" dirty="0" smtClean="0"/>
              <a:t>Original</a:t>
            </a:r>
            <a:endParaRPr kumimoji="1" lang="zh-CN" altLang="en-US" sz="1200" dirty="0"/>
          </a:p>
        </p:txBody>
      </p:sp>
      <p:sp>
        <p:nvSpPr>
          <p:cNvPr id="27" name="文本框 26"/>
          <p:cNvSpPr txBox="1"/>
          <p:nvPr/>
        </p:nvSpPr>
        <p:spPr>
          <a:xfrm>
            <a:off x="4210052" y="2895634"/>
            <a:ext cx="1367843" cy="276999"/>
          </a:xfrm>
          <a:prstGeom prst="rect">
            <a:avLst/>
          </a:prstGeom>
          <a:noFill/>
        </p:spPr>
        <p:txBody>
          <a:bodyPr wrap="square" rtlCol="0">
            <a:spAutoFit/>
          </a:bodyPr>
          <a:lstStyle/>
          <a:p>
            <a:r>
              <a:rPr kumimoji="1" lang="en-US" altLang="zh-CN" sz="1200" dirty="0" smtClean="0"/>
              <a:t>w/o edge</a:t>
            </a:r>
            <a:endParaRPr kumimoji="1" lang="zh-CN" altLang="en-US" sz="1200" dirty="0"/>
          </a:p>
        </p:txBody>
      </p:sp>
      <p:sp>
        <p:nvSpPr>
          <p:cNvPr id="39" name="文本框 38"/>
          <p:cNvSpPr txBox="1"/>
          <p:nvPr/>
        </p:nvSpPr>
        <p:spPr>
          <a:xfrm>
            <a:off x="2806700" y="6275647"/>
            <a:ext cx="1645436" cy="276999"/>
          </a:xfrm>
          <a:prstGeom prst="rect">
            <a:avLst/>
          </a:prstGeom>
          <a:noFill/>
        </p:spPr>
        <p:txBody>
          <a:bodyPr wrap="square" rtlCol="0">
            <a:spAutoFit/>
          </a:bodyPr>
          <a:lstStyle/>
          <a:p>
            <a:r>
              <a:rPr kumimoji="1" lang="en-US" altLang="zh-CN" sz="1200" dirty="0" smtClean="0"/>
              <a:t>Follower diffusion</a:t>
            </a:r>
            <a:endParaRPr kumimoji="1" lang="zh-CN" altLang="en-US" sz="1200" dirty="0"/>
          </a:p>
        </p:txBody>
      </p:sp>
      <p:sp>
        <p:nvSpPr>
          <p:cNvPr id="40" name="文本框 39"/>
          <p:cNvSpPr txBox="1"/>
          <p:nvPr/>
        </p:nvSpPr>
        <p:spPr>
          <a:xfrm>
            <a:off x="6026150" y="6276235"/>
            <a:ext cx="1645436" cy="276999"/>
          </a:xfrm>
          <a:prstGeom prst="rect">
            <a:avLst/>
          </a:prstGeom>
          <a:noFill/>
        </p:spPr>
        <p:txBody>
          <a:bodyPr wrap="square" rtlCol="0">
            <a:spAutoFit/>
          </a:bodyPr>
          <a:lstStyle/>
          <a:p>
            <a:r>
              <a:rPr kumimoji="1" lang="en-US" altLang="zh-CN" sz="1200" dirty="0" err="1" smtClean="0"/>
              <a:t>Followee</a:t>
            </a:r>
            <a:r>
              <a:rPr kumimoji="1" lang="en-US" altLang="zh-CN" sz="1200" dirty="0" smtClean="0"/>
              <a:t> diffusion</a:t>
            </a:r>
            <a:endParaRPr kumimoji="1" lang="zh-CN" altLang="en-US" sz="1200" dirty="0"/>
          </a:p>
        </p:txBody>
      </p:sp>
      <p:sp>
        <p:nvSpPr>
          <p:cNvPr id="28" name="文本框 27"/>
          <p:cNvSpPr txBox="1"/>
          <p:nvPr/>
        </p:nvSpPr>
        <p:spPr>
          <a:xfrm>
            <a:off x="5035568" y="1981200"/>
            <a:ext cx="658169" cy="338554"/>
          </a:xfrm>
          <a:prstGeom prst="rect">
            <a:avLst/>
          </a:prstGeom>
          <a:noFill/>
          <a:ln>
            <a:noFill/>
          </a:ln>
        </p:spPr>
        <p:txBody>
          <a:bodyPr wrap="square" rtlCol="0">
            <a:spAutoFit/>
          </a:bodyPr>
          <a:lstStyle/>
          <a:p>
            <a:r>
              <a:rPr kumimoji="1" lang="en-US" altLang="zh-CN" sz="1600" i="1" dirty="0" smtClean="0">
                <a:solidFill>
                  <a:srgbClr val="000000"/>
                </a:solidFill>
              </a:rPr>
              <a:t>t</a:t>
            </a:r>
            <a:endParaRPr kumimoji="1" lang="zh-CN" altLang="en-US" sz="1600" baseline="-25000" dirty="0">
              <a:solidFill>
                <a:srgbClr val="000000"/>
              </a:solidFill>
            </a:endParaRPr>
          </a:p>
        </p:txBody>
      </p:sp>
      <p:graphicFrame>
        <p:nvGraphicFramePr>
          <p:cNvPr id="29" name="Object 17"/>
          <p:cNvGraphicFramePr>
            <a:graphicFrameLocks noGrp="1" noChangeAspect="1"/>
          </p:cNvGraphicFramePr>
          <p:nvPr>
            <p:ph sz="quarter" idx="4294967295"/>
            <p:extLst>
              <p:ext uri="{D42A27DB-BD31-4B8C-83A1-F6EECF244321}">
                <p14:modId xmlns:p14="http://schemas.microsoft.com/office/powerpoint/2010/main" val="2654155931"/>
              </p:ext>
            </p:extLst>
          </p:nvPr>
        </p:nvGraphicFramePr>
        <p:xfrm>
          <a:off x="1485902" y="3505200"/>
          <a:ext cx="3081867" cy="671512"/>
        </p:xfrm>
        <a:graphic>
          <a:graphicData uri="http://schemas.openxmlformats.org/presentationml/2006/ole">
            <mc:AlternateContent xmlns:mc="http://schemas.openxmlformats.org/markup-compatibility/2006">
              <mc:Choice xmlns:v="urn:schemas-microsoft-com:vml" Requires="v">
                <p:oleObj spid="_x0000_s9294" name="Equation" r:id="rId6" imgW="1819080" imgH="420480" progId="Equation.DSMT4">
                  <p:embed/>
                </p:oleObj>
              </mc:Choice>
              <mc:Fallback>
                <p:oleObj name="Equation" r:id="rId6" imgW="1819080" imgH="420480" progId="Equation.DSMT4">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5902" y="3505200"/>
                        <a:ext cx="3081867" cy="67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9"/>
          <p:cNvSpPr/>
          <p:nvPr/>
        </p:nvSpPr>
        <p:spPr>
          <a:xfrm>
            <a:off x="7594600" y="1981200"/>
            <a:ext cx="1651000" cy="4572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FF0000"/>
                </a:solidFill>
                <a:latin typeface="Times New Roman"/>
                <a:cs typeface="Times New Roman"/>
              </a:rPr>
              <a:t>Reverse test</a:t>
            </a:r>
            <a:endParaRPr lang="en-US" sz="2000" b="1" dirty="0">
              <a:solidFill>
                <a:srgbClr val="FF0000"/>
              </a:solidFill>
              <a:latin typeface="Times New Roman"/>
              <a:cs typeface="Times New Roman"/>
            </a:endParaRPr>
          </a:p>
        </p:txBody>
      </p:sp>
      <p:sp>
        <p:nvSpPr>
          <p:cNvPr id="31" name="Rectangle 30"/>
          <p:cNvSpPr/>
          <p:nvPr/>
        </p:nvSpPr>
        <p:spPr>
          <a:xfrm>
            <a:off x="7696204" y="3657600"/>
            <a:ext cx="1962150" cy="457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a:t>
            </a:r>
            <a:endParaRPr lang="en-US" dirty="0">
              <a:solidFill>
                <a:srgbClr val="000000"/>
              </a:solidFill>
            </a:endParaRPr>
          </a:p>
        </p:txBody>
      </p:sp>
    </p:spTree>
    <p:extLst>
      <p:ext uri="{BB962C8B-B14F-4D97-AF65-F5344CB8AC3E}">
        <p14:creationId xmlns:p14="http://schemas.microsoft.com/office/powerpoint/2010/main" val="24671974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Follow Influence Model</a:t>
            </a:r>
            <a:endParaRPr kumimoji="1" lang="zh-CN" altLang="en-US" dirty="0"/>
          </a:p>
        </p:txBody>
      </p:sp>
      <p:sp>
        <p:nvSpPr>
          <p:cNvPr id="3" name="内容占位符 2"/>
          <p:cNvSpPr>
            <a:spLocks noGrp="1"/>
          </p:cNvSpPr>
          <p:nvPr>
            <p:ph idx="1"/>
          </p:nvPr>
        </p:nvSpPr>
        <p:spPr/>
        <p:txBody>
          <a:bodyPr/>
          <a:lstStyle/>
          <a:p>
            <a:r>
              <a:rPr kumimoji="1" lang="en-US" altLang="zh-CN" dirty="0" smtClean="0"/>
              <a:t>In-depth observations</a:t>
            </a:r>
          </a:p>
          <a:p>
            <a:r>
              <a:rPr kumimoji="1" lang="en-US" altLang="zh-CN" dirty="0" smtClean="0"/>
              <a:t>Follow influence model</a:t>
            </a:r>
            <a:endParaRPr kumimoji="1" lang="zh-CN" altLang="en-US" dirty="0"/>
          </a:p>
        </p:txBody>
      </p:sp>
    </p:spTree>
    <p:extLst>
      <p:ext uri="{BB962C8B-B14F-4D97-AF65-F5344CB8AC3E}">
        <p14:creationId xmlns:p14="http://schemas.microsoft.com/office/powerpoint/2010/main" val="3244456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grpSp>
        <p:nvGrpSpPr>
          <p:cNvPr id="3" name="组合 3"/>
          <p:cNvGrpSpPr/>
          <p:nvPr/>
        </p:nvGrpSpPr>
        <p:grpSpPr>
          <a:xfrm>
            <a:off x="1568626" y="1179558"/>
            <a:ext cx="4202682" cy="4085646"/>
            <a:chOff x="3857620" y="1071546"/>
            <a:chExt cx="3813194" cy="4081474"/>
          </a:xfrm>
        </p:grpSpPr>
        <p:pic>
          <p:nvPicPr>
            <p:cNvPr id="5" name="Picture 5" descr="D:\Workstation\SRT\2010春\mobile social network\icdm\conference\slides\yellow-police.jpg"/>
            <p:cNvPicPr>
              <a:picLocks noChangeAspect="1" noChangeArrowheads="1"/>
            </p:cNvPicPr>
            <p:nvPr/>
          </p:nvPicPr>
          <p:blipFill>
            <a:blip r:embed="rId4" cstate="print"/>
            <a:srcRect/>
            <a:stretch>
              <a:fillRect/>
            </a:stretch>
          </p:blipFill>
          <p:spPr bwMode="auto">
            <a:xfrm>
              <a:off x="5429256" y="2571744"/>
              <a:ext cx="1219200" cy="1219200"/>
            </a:xfrm>
            <a:prstGeom prst="rect">
              <a:avLst/>
            </a:prstGeom>
            <a:noFill/>
          </p:spPr>
        </p:pic>
        <p:pic>
          <p:nvPicPr>
            <p:cNvPr id="6" name="Picture 6" descr="D:\Workstation\SRT\2010春\mobile social network\icdm\conference\slides\buddy-blue.png"/>
            <p:cNvPicPr>
              <a:picLocks noChangeAspect="1" noChangeArrowheads="1"/>
            </p:cNvPicPr>
            <p:nvPr/>
          </p:nvPicPr>
          <p:blipFill>
            <a:blip r:embed="rId5" cstate="print"/>
            <a:srcRect/>
            <a:stretch>
              <a:fillRect/>
            </a:stretch>
          </p:blipFill>
          <p:spPr bwMode="auto">
            <a:xfrm>
              <a:off x="5857884" y="1071546"/>
              <a:ext cx="914240" cy="966782"/>
            </a:xfrm>
            <a:prstGeom prst="rect">
              <a:avLst/>
            </a:prstGeom>
            <a:noFill/>
          </p:spPr>
        </p:pic>
        <p:pic>
          <p:nvPicPr>
            <p:cNvPr id="7" name="Picture 7" descr="D:\Workstation\SRT\2010春\mobile social network\icdm\conference\slides\Msn-Buddy-Offline-icon.png"/>
            <p:cNvPicPr>
              <a:picLocks noChangeAspect="1" noChangeArrowheads="1"/>
            </p:cNvPicPr>
            <p:nvPr/>
          </p:nvPicPr>
          <p:blipFill>
            <a:blip r:embed="rId6" cstate="print"/>
            <a:srcRect/>
            <a:stretch>
              <a:fillRect/>
            </a:stretch>
          </p:blipFill>
          <p:spPr bwMode="auto">
            <a:xfrm>
              <a:off x="4714876" y="4000504"/>
              <a:ext cx="1152516" cy="1152516"/>
            </a:xfrm>
            <a:prstGeom prst="rect">
              <a:avLst/>
            </a:prstGeom>
            <a:noFill/>
          </p:spPr>
        </p:pic>
        <p:pic>
          <p:nvPicPr>
            <p:cNvPr id="8" name="Picture 8" descr="D:\Workstation\SRT\2010春\mobile social network\icdm\conference\slides\buddy_green.png"/>
            <p:cNvPicPr>
              <a:picLocks noChangeAspect="1" noChangeArrowheads="1"/>
            </p:cNvPicPr>
            <p:nvPr/>
          </p:nvPicPr>
          <p:blipFill>
            <a:blip r:embed="rId7" cstate="print"/>
            <a:srcRect/>
            <a:stretch>
              <a:fillRect/>
            </a:stretch>
          </p:blipFill>
          <p:spPr bwMode="auto">
            <a:xfrm>
              <a:off x="3857620" y="1428736"/>
              <a:ext cx="1081078" cy="1081078"/>
            </a:xfrm>
            <a:prstGeom prst="rect">
              <a:avLst/>
            </a:prstGeom>
            <a:noFill/>
          </p:spPr>
        </p:pic>
        <p:pic>
          <p:nvPicPr>
            <p:cNvPr id="9" name="Picture 9" descr="D:\Workstation\SRT\2010春\mobile social network\icdm\conference\slides\msn_offline.png"/>
            <p:cNvPicPr>
              <a:picLocks noChangeAspect="1" noChangeArrowheads="1"/>
            </p:cNvPicPr>
            <p:nvPr/>
          </p:nvPicPr>
          <p:blipFill>
            <a:blip r:embed="rId8" cstate="print"/>
            <a:srcRect/>
            <a:stretch>
              <a:fillRect/>
            </a:stretch>
          </p:blipFill>
          <p:spPr bwMode="auto">
            <a:xfrm>
              <a:off x="6500826" y="3929066"/>
              <a:ext cx="1169988" cy="1169988"/>
            </a:xfrm>
            <a:prstGeom prst="rect">
              <a:avLst/>
            </a:prstGeom>
            <a:noFill/>
          </p:spPr>
        </p:pic>
        <p:cxnSp>
          <p:nvCxnSpPr>
            <p:cNvPr id="10" name="直接连接符 9"/>
            <p:cNvCxnSpPr>
              <a:stCxn id="6"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1" name="直接连接符 10"/>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2" name="直接连接符 11"/>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3" name="直接连接符 12"/>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4" name="直接连接符 13"/>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sp>
        <p:nvSpPr>
          <p:cNvPr id="15" name="矩形 14"/>
          <p:cNvSpPr/>
          <p:nvPr/>
        </p:nvSpPr>
        <p:spPr>
          <a:xfrm>
            <a:off x="4919724" y="1084866"/>
            <a:ext cx="4101733" cy="1066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i="1" dirty="0" err="1" smtClean="0">
                <a:latin typeface="Arial" pitchFamily="34" charset="0"/>
                <a:cs typeface="Arial" pitchFamily="34" charset="0"/>
              </a:rPr>
              <a:t>G</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V</a:t>
            </a:r>
            <a:r>
              <a:rPr lang="en-US" altLang="zh-CN" sz="3200" dirty="0" smtClean="0">
                <a:latin typeface="Arial" pitchFamily="34" charset="0"/>
                <a:cs typeface="Arial" pitchFamily="34" charset="0"/>
              </a:rPr>
              <a:t>, </a:t>
            </a:r>
            <a:r>
              <a:rPr lang="en-US" altLang="zh-CN" sz="3200" i="1" dirty="0" smtClean="0">
                <a:latin typeface="Arial" pitchFamily="34" charset="0"/>
                <a:cs typeface="Arial" pitchFamily="34" charset="0"/>
              </a:rPr>
              <a:t>E</a:t>
            </a:r>
            <a:r>
              <a:rPr lang="en-US" altLang="zh-CN" sz="3200" i="1" baseline="30000" dirty="0"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X</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 </a:t>
            </a:r>
            <a:r>
              <a:rPr lang="en-US" altLang="zh-CN" sz="3200" i="1" dirty="0" err="1" smtClean="0">
                <a:latin typeface="Arial" pitchFamily="34" charset="0"/>
                <a:cs typeface="Arial" pitchFamily="34" charset="0"/>
              </a:rPr>
              <a:t>Y</a:t>
            </a:r>
            <a:r>
              <a:rPr lang="en-US" altLang="zh-CN" sz="3200" i="1" baseline="30000" dirty="0" err="1" smtClean="0">
                <a:latin typeface="Arial" pitchFamily="34" charset="0"/>
                <a:cs typeface="Arial" pitchFamily="34" charset="0"/>
              </a:rPr>
              <a:t>t</a:t>
            </a:r>
            <a:r>
              <a:rPr lang="en-US" altLang="zh-CN" sz="3200" dirty="0" smtClean="0">
                <a:latin typeface="Arial" pitchFamily="34" charset="0"/>
                <a:cs typeface="Arial" pitchFamily="34" charset="0"/>
              </a:rPr>
              <a:t>)</a:t>
            </a:r>
            <a:endParaRPr lang="zh-CN" altLang="en-US" sz="3200" dirty="0">
              <a:latin typeface="Arial" pitchFamily="34" charset="0"/>
              <a:cs typeface="Arial" pitchFamily="34" charset="0"/>
            </a:endParaRPr>
          </a:p>
        </p:txBody>
      </p:sp>
      <p:sp>
        <p:nvSpPr>
          <p:cNvPr id="18" name="椭圆 17"/>
          <p:cNvSpPr/>
          <p:nvPr/>
        </p:nvSpPr>
        <p:spPr>
          <a:xfrm>
            <a:off x="7396243"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015371"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235372"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368829" y="2734570"/>
            <a:ext cx="1162546" cy="11812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6777118" y="1370618"/>
            <a:ext cx="464347" cy="428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543113" y="2305942"/>
            <a:ext cx="933728" cy="81783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5853101" y="3231786"/>
            <a:ext cx="3096344" cy="1512168"/>
          </a:xfrm>
          <a:prstGeom prst="wedgeRectCallout">
            <a:avLst>
              <a:gd name="adj1" fmla="val -91488"/>
              <a:gd name="adj2" fmla="val -37093"/>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chemeClr val="bg2">
                    <a:lumMod val="25000"/>
                  </a:schemeClr>
                </a:solidFill>
                <a:latin typeface="Arial" pitchFamily="34" charset="0"/>
                <a:ea typeface="Verdana" pitchFamily="34" charset="0"/>
                <a:cs typeface="Arial" pitchFamily="34" charset="0"/>
              </a:rPr>
              <a:t>Attributes:</a:t>
            </a:r>
          </a:p>
          <a:p>
            <a:r>
              <a:rPr lang="en-US" altLang="zh-CN" sz="2400" dirty="0" smtClean="0">
                <a:solidFill>
                  <a:schemeClr val="bg2">
                    <a:lumMod val="25000"/>
                  </a:schemeClr>
                </a:solidFill>
                <a:latin typeface="Arial" pitchFamily="34" charset="0"/>
                <a:ea typeface="Verdana" pitchFamily="34" charset="0"/>
                <a:cs typeface="Arial" pitchFamily="34" charset="0"/>
              </a:rPr>
              <a:t> - Location: Lab</a:t>
            </a:r>
          </a:p>
          <a:p>
            <a:r>
              <a:rPr lang="en-US" altLang="zh-CN" sz="2400" dirty="0" smtClean="0">
                <a:solidFill>
                  <a:schemeClr val="bg2">
                    <a:lumMod val="25000"/>
                  </a:schemeClr>
                </a:solidFill>
                <a:latin typeface="Arial" pitchFamily="34" charset="0"/>
                <a:ea typeface="Verdana" pitchFamily="34" charset="0"/>
                <a:cs typeface="Arial" pitchFamily="34" charset="0"/>
              </a:rPr>
              <a:t> - Activity: Working</a:t>
            </a:r>
            <a:endParaRPr lang="zh-CN" altLang="en-US" sz="2400" dirty="0" smtClean="0">
              <a:solidFill>
                <a:schemeClr val="bg2">
                  <a:lumMod val="25000"/>
                </a:schemeClr>
              </a:solidFill>
              <a:latin typeface="Arial" pitchFamily="34" charset="0"/>
              <a:ea typeface="Verdana" pitchFamily="34" charset="0"/>
              <a:cs typeface="Arial" pitchFamily="34" charset="0"/>
            </a:endParaRPr>
          </a:p>
        </p:txBody>
      </p:sp>
      <p:sp>
        <p:nvSpPr>
          <p:cNvPr id="28" name="矩形标注 27"/>
          <p:cNvSpPr/>
          <p:nvPr/>
        </p:nvSpPr>
        <p:spPr>
          <a:xfrm>
            <a:off x="5709088" y="2367690"/>
            <a:ext cx="2736304" cy="648072"/>
          </a:xfrm>
          <a:prstGeom prst="wedgeRectCallout">
            <a:avLst>
              <a:gd name="adj1" fmla="val -91315"/>
              <a:gd name="adj2" fmla="val 66802"/>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b="1" dirty="0" smtClean="0">
                <a:solidFill>
                  <a:srgbClr val="0000CC"/>
                </a:solidFill>
                <a:latin typeface="Arial" pitchFamily="34" charset="0"/>
                <a:ea typeface="Verdana" pitchFamily="34" charset="0"/>
                <a:cs typeface="Arial" pitchFamily="34" charset="0"/>
              </a:rPr>
              <a:t>Emotion: Sad</a:t>
            </a:r>
            <a:endParaRPr lang="zh-CN" altLang="en-US" sz="2400" b="1" dirty="0" smtClean="0">
              <a:solidFill>
                <a:srgbClr val="0000CC"/>
              </a:solidFill>
              <a:latin typeface="Arial" pitchFamily="34" charset="0"/>
              <a:ea typeface="Verdana" pitchFamily="34" charset="0"/>
              <a:cs typeface="Arial" pitchFamily="34" charset="0"/>
            </a:endParaRPr>
          </a:p>
        </p:txBody>
      </p:sp>
      <p:sp>
        <p:nvSpPr>
          <p:cNvPr id="30" name="TextBox 29"/>
          <p:cNvSpPr txBox="1"/>
          <p:nvPr/>
        </p:nvSpPr>
        <p:spPr>
          <a:xfrm>
            <a:off x="633970" y="5354052"/>
            <a:ext cx="2513554" cy="523220"/>
          </a:xfrm>
          <a:prstGeom prst="rect">
            <a:avLst/>
          </a:prstGeom>
          <a:noFill/>
        </p:spPr>
        <p:txBody>
          <a:bodyPr wrap="none" rtlCol="0">
            <a:spAutoFit/>
          </a:bodyPr>
          <a:lstStyle/>
          <a:p>
            <a:r>
              <a:rPr lang="en-US" altLang="zh-CN" sz="2800" dirty="0" smtClean="0"/>
              <a:t>Learning Task:</a:t>
            </a:r>
            <a:endParaRPr lang="zh-CN" altLang="en-US" sz="2800" dirty="0"/>
          </a:p>
        </p:txBody>
      </p:sp>
      <p:sp>
        <p:nvSpPr>
          <p:cNvPr id="31" name="TextBox 30"/>
          <p:cNvSpPr txBox="1"/>
          <p:nvPr/>
        </p:nvSpPr>
        <p:spPr>
          <a:xfrm>
            <a:off x="845885" y="1090946"/>
            <a:ext cx="1238250" cy="380999"/>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cxnSp>
        <p:nvCxnSpPr>
          <p:cNvPr id="33" name="直接箭头连接符 32"/>
          <p:cNvCxnSpPr/>
          <p:nvPr/>
        </p:nvCxnSpPr>
        <p:spPr>
          <a:xfrm>
            <a:off x="536321" y="3519819"/>
            <a:ext cx="26313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91103" y="3162628"/>
            <a:ext cx="1857388" cy="369332"/>
          </a:xfrm>
          <a:prstGeom prst="rect">
            <a:avLst/>
          </a:prstGeom>
        </p:spPr>
        <p:txBody>
          <a:bodyPr wrap="square">
            <a:spAutoFit/>
          </a:bodyPr>
          <a:lstStyle/>
          <a:p>
            <a:r>
              <a:rPr lang="en-US" altLang="zh-CN" dirty="0" smtClean="0"/>
              <a:t>Time </a:t>
            </a:r>
            <a:r>
              <a:rPr lang="en-US" altLang="zh-CN" i="1" dirty="0" smtClean="0"/>
              <a:t>t-1, t-2…</a:t>
            </a:r>
            <a:endParaRPr lang="zh-CN" altLang="en-US" i="1" dirty="0"/>
          </a:p>
        </p:txBody>
      </p:sp>
      <p:pic>
        <p:nvPicPr>
          <p:cNvPr id="3075" name="Picture 3"/>
          <p:cNvPicPr>
            <a:picLocks noChangeAspect="1" noChangeArrowheads="1"/>
          </p:cNvPicPr>
          <p:nvPr/>
        </p:nvPicPr>
        <p:blipFill>
          <a:blip r:embed="rId9" cstate="print"/>
          <a:srcRect/>
          <a:stretch>
            <a:fillRect/>
          </a:stretch>
        </p:blipFill>
        <p:spPr bwMode="auto">
          <a:xfrm>
            <a:off x="1377557" y="5877279"/>
            <a:ext cx="6887815" cy="571339"/>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30442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3075"/>
                                        </p:tgtEl>
                                        <p:attrNameLst>
                                          <p:attrName>style.visibility</p:attrName>
                                        </p:attrNameLst>
                                      </p:cBhvr>
                                      <p:to>
                                        <p:strVal val="visible"/>
                                      </p:to>
                                    </p:set>
                                    <p:animEffect transition="in" filter="fade">
                                      <p:cBhvr>
                                        <p:cTn id="36" dur="500"/>
                                        <p:tgtEl>
                                          <p:spTgt spid="3075"/>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6" grpId="0" animBg="1"/>
      <p:bldP spid="16" grpId="1" animBg="1"/>
      <p:bldP spid="21" grpId="0" animBg="1"/>
      <p:bldP spid="17" grpId="0" animBg="1"/>
      <p:bldP spid="17" grpId="1" animBg="1"/>
      <p:bldP spid="22" grpId="0" animBg="1"/>
      <p:bldP spid="25" grpId="0" animBg="1"/>
      <p:bldP spid="28" grpId="0" animBg="1"/>
      <p:bldP spid="3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Follower Diffusion</a:t>
            </a:r>
            <a:r>
              <a:rPr kumimoji="1" lang="en-US" altLang="zh-CN" sz="3200" smtClean="0"/>
              <a:t>: Power of Reciprocity</a:t>
            </a:r>
            <a:endParaRPr kumimoji="1" lang="zh-CN" altLang="en-US" sz="3200" dirty="0"/>
          </a:p>
        </p:txBody>
      </p:sp>
      <p:pic>
        <p:nvPicPr>
          <p:cNvPr id="3" name="图片 2" descr="follower-diffusion-directio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850" y="2961385"/>
            <a:ext cx="4705350" cy="2371927"/>
          </a:xfrm>
          <a:prstGeom prst="rect">
            <a:avLst/>
          </a:prstGeom>
        </p:spPr>
      </p:pic>
      <p:sp>
        <p:nvSpPr>
          <p:cNvPr id="103" name="Text Box 37"/>
          <p:cNvSpPr txBox="1">
            <a:spLocks noChangeArrowheads="1"/>
          </p:cNvSpPr>
          <p:nvPr/>
        </p:nvSpPr>
        <p:spPr bwMode="auto">
          <a:xfrm>
            <a:off x="2208822" y="1056385"/>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1510908" y="204781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2959334" y="209300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1763031" y="1420987"/>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2510316" y="1466246"/>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1888238" y="2334065"/>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2764874" y="1466250"/>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2239915" y="2234632"/>
            <a:ext cx="56678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21" name="Text Box 37"/>
          <p:cNvSpPr txBox="1">
            <a:spLocks noChangeArrowheads="1"/>
          </p:cNvSpPr>
          <p:nvPr/>
        </p:nvSpPr>
        <p:spPr bwMode="auto">
          <a:xfrm>
            <a:off x="4165017" y="1087747"/>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22" name="Text Box 40"/>
          <p:cNvSpPr txBox="1">
            <a:spLocks noChangeArrowheads="1"/>
          </p:cNvSpPr>
          <p:nvPr/>
        </p:nvSpPr>
        <p:spPr bwMode="auto">
          <a:xfrm>
            <a:off x="3467102" y="2079172"/>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23" name="Text Box 41"/>
          <p:cNvSpPr txBox="1">
            <a:spLocks noChangeArrowheads="1"/>
          </p:cNvSpPr>
          <p:nvPr/>
        </p:nvSpPr>
        <p:spPr bwMode="auto">
          <a:xfrm>
            <a:off x="4915526" y="2124370"/>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24" name="Line 49"/>
          <p:cNvSpPr>
            <a:spLocks noChangeShapeType="1"/>
          </p:cNvSpPr>
          <p:nvPr/>
        </p:nvSpPr>
        <p:spPr bwMode="auto">
          <a:xfrm flipV="1">
            <a:off x="3719224" y="1452349"/>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5" name="Line 50"/>
          <p:cNvSpPr>
            <a:spLocks noChangeShapeType="1"/>
          </p:cNvSpPr>
          <p:nvPr/>
        </p:nvSpPr>
        <p:spPr bwMode="auto">
          <a:xfrm>
            <a:off x="4466511" y="1497609"/>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6" name="Line 51"/>
          <p:cNvSpPr>
            <a:spLocks noChangeShapeType="1"/>
          </p:cNvSpPr>
          <p:nvPr/>
        </p:nvSpPr>
        <p:spPr bwMode="auto">
          <a:xfrm>
            <a:off x="3844432" y="2365427"/>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7" name="Text Box 55"/>
          <p:cNvSpPr txBox="1">
            <a:spLocks noChangeArrowheads="1"/>
          </p:cNvSpPr>
          <p:nvPr/>
        </p:nvSpPr>
        <p:spPr bwMode="auto">
          <a:xfrm>
            <a:off x="4721069" y="149761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28" name="Text Box 55"/>
          <p:cNvSpPr txBox="1">
            <a:spLocks noChangeArrowheads="1"/>
          </p:cNvSpPr>
          <p:nvPr/>
        </p:nvSpPr>
        <p:spPr bwMode="auto">
          <a:xfrm>
            <a:off x="4196110" y="2265994"/>
            <a:ext cx="56678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0" name="Text Box 37"/>
          <p:cNvSpPr txBox="1">
            <a:spLocks noChangeArrowheads="1"/>
          </p:cNvSpPr>
          <p:nvPr/>
        </p:nvSpPr>
        <p:spPr bwMode="auto">
          <a:xfrm>
            <a:off x="6719591" y="1087747"/>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31" name="Text Box 40"/>
          <p:cNvSpPr txBox="1">
            <a:spLocks noChangeArrowheads="1"/>
          </p:cNvSpPr>
          <p:nvPr/>
        </p:nvSpPr>
        <p:spPr bwMode="auto">
          <a:xfrm>
            <a:off x="6021678" y="2079172"/>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32" name="Text Box 41"/>
          <p:cNvSpPr txBox="1">
            <a:spLocks noChangeArrowheads="1"/>
          </p:cNvSpPr>
          <p:nvPr/>
        </p:nvSpPr>
        <p:spPr bwMode="auto">
          <a:xfrm>
            <a:off x="7470103" y="2124370"/>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33" name="Line 49"/>
          <p:cNvSpPr>
            <a:spLocks noChangeShapeType="1"/>
          </p:cNvSpPr>
          <p:nvPr/>
        </p:nvSpPr>
        <p:spPr bwMode="auto">
          <a:xfrm flipV="1">
            <a:off x="6293454" y="1479562"/>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4" name="Line 50"/>
          <p:cNvSpPr>
            <a:spLocks noChangeShapeType="1"/>
          </p:cNvSpPr>
          <p:nvPr/>
        </p:nvSpPr>
        <p:spPr bwMode="auto">
          <a:xfrm>
            <a:off x="7021087" y="1497609"/>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5" name="Line 51"/>
          <p:cNvSpPr>
            <a:spLocks noChangeShapeType="1"/>
          </p:cNvSpPr>
          <p:nvPr/>
        </p:nvSpPr>
        <p:spPr bwMode="auto">
          <a:xfrm>
            <a:off x="6399007" y="2365427"/>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6" name="Text Box 55"/>
          <p:cNvSpPr txBox="1">
            <a:spLocks noChangeArrowheads="1"/>
          </p:cNvSpPr>
          <p:nvPr/>
        </p:nvSpPr>
        <p:spPr bwMode="auto">
          <a:xfrm>
            <a:off x="7275643" y="149761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37" name="Text Box 55"/>
          <p:cNvSpPr txBox="1">
            <a:spLocks noChangeArrowheads="1"/>
          </p:cNvSpPr>
          <p:nvPr/>
        </p:nvSpPr>
        <p:spPr bwMode="auto">
          <a:xfrm>
            <a:off x="6750684" y="2265994"/>
            <a:ext cx="56678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8" name="Line 49"/>
          <p:cNvSpPr>
            <a:spLocks noChangeShapeType="1"/>
          </p:cNvSpPr>
          <p:nvPr/>
        </p:nvSpPr>
        <p:spPr bwMode="auto">
          <a:xfrm flipV="1">
            <a:off x="6220731" y="1421504"/>
            <a:ext cx="585004" cy="775220"/>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9" name="文本框 138"/>
          <p:cNvSpPr txBox="1"/>
          <p:nvPr/>
        </p:nvSpPr>
        <p:spPr>
          <a:xfrm>
            <a:off x="1981200" y="2595349"/>
            <a:ext cx="990600" cy="400110"/>
          </a:xfrm>
          <a:prstGeom prst="rect">
            <a:avLst/>
          </a:prstGeom>
          <a:noFill/>
        </p:spPr>
        <p:txBody>
          <a:bodyPr wrap="square" rtlCol="0">
            <a:spAutoFit/>
          </a:bodyPr>
          <a:lstStyle/>
          <a:p>
            <a:r>
              <a:rPr kumimoji="1" lang="en-US" altLang="zh-CN" smtClean="0"/>
              <a:t>B -&gt;A</a:t>
            </a:r>
            <a:endParaRPr kumimoji="1" lang="zh-CN" altLang="en-US" dirty="0"/>
          </a:p>
        </p:txBody>
      </p:sp>
      <p:sp>
        <p:nvSpPr>
          <p:cNvPr id="140" name="文本框 139"/>
          <p:cNvSpPr txBox="1"/>
          <p:nvPr/>
        </p:nvSpPr>
        <p:spPr>
          <a:xfrm>
            <a:off x="4039597" y="2626194"/>
            <a:ext cx="990600" cy="400110"/>
          </a:xfrm>
          <a:prstGeom prst="rect">
            <a:avLst/>
          </a:prstGeom>
          <a:noFill/>
        </p:spPr>
        <p:txBody>
          <a:bodyPr wrap="square" rtlCol="0">
            <a:spAutoFit/>
          </a:bodyPr>
          <a:lstStyle/>
          <a:p>
            <a:r>
              <a:rPr kumimoji="1" lang="en-US" altLang="zh-CN" dirty="0"/>
              <a:t>A</a:t>
            </a:r>
            <a:r>
              <a:rPr kumimoji="1" lang="en-US" altLang="zh-CN" dirty="0" smtClean="0"/>
              <a:t>-&gt;B</a:t>
            </a:r>
            <a:endParaRPr kumimoji="1" lang="zh-CN" altLang="en-US" dirty="0"/>
          </a:p>
        </p:txBody>
      </p:sp>
      <p:sp>
        <p:nvSpPr>
          <p:cNvPr id="141" name="文本框 140"/>
          <p:cNvSpPr txBox="1"/>
          <p:nvPr/>
        </p:nvSpPr>
        <p:spPr>
          <a:xfrm>
            <a:off x="6545039" y="2617123"/>
            <a:ext cx="990600" cy="400110"/>
          </a:xfrm>
          <a:prstGeom prst="rect">
            <a:avLst/>
          </a:prstGeom>
          <a:noFill/>
        </p:spPr>
        <p:txBody>
          <a:bodyPr wrap="square" rtlCol="0">
            <a:spAutoFit/>
          </a:bodyPr>
          <a:lstStyle/>
          <a:p>
            <a:r>
              <a:rPr kumimoji="1" lang="en-US" altLang="zh-CN" dirty="0" smtClean="0"/>
              <a:t>B&lt;-&gt;A</a:t>
            </a:r>
            <a:endParaRPr kumimoji="1" lang="zh-CN" altLang="en-US" dirty="0"/>
          </a:p>
        </p:txBody>
      </p:sp>
      <p:sp>
        <p:nvSpPr>
          <p:cNvPr id="142" name="矩形 141"/>
          <p:cNvSpPr/>
          <p:nvPr/>
        </p:nvSpPr>
        <p:spPr>
          <a:xfrm>
            <a:off x="5448300" y="1452349"/>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143" name="文本框 142"/>
          <p:cNvSpPr txBox="1"/>
          <p:nvPr/>
        </p:nvSpPr>
        <p:spPr>
          <a:xfrm>
            <a:off x="660400" y="5399782"/>
            <a:ext cx="8502650" cy="1077218"/>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a:t>
            </a:r>
            <a:r>
              <a:rPr kumimoji="1" lang="en-US" altLang="zh-CN" sz="1600" b="1" dirty="0" smtClean="0">
                <a:solidFill>
                  <a:srgbClr val="0000CC"/>
                </a:solidFill>
              </a:rPr>
              <a:t>reciprocal</a:t>
            </a:r>
            <a:r>
              <a:rPr kumimoji="1" lang="en-US" altLang="zh-CN" sz="1600" dirty="0" smtClean="0"/>
              <a:t> relationship between B and A.</a:t>
            </a:r>
          </a:p>
          <a:p>
            <a:r>
              <a:rPr kumimoji="1" lang="en-US" altLang="zh-CN" sz="1600" dirty="0" smtClean="0">
                <a:solidFill>
                  <a:srgbClr val="FF0000"/>
                </a:solidFill>
              </a:rPr>
              <a:t>Explanation</a:t>
            </a:r>
            <a:r>
              <a:rPr kumimoji="1" lang="en-US" altLang="zh-CN" sz="1600" smtClean="0"/>
              <a:t>: “intimacy” is </a:t>
            </a:r>
            <a:r>
              <a:rPr kumimoji="1" lang="en-US" altLang="zh-CN" sz="1600" dirty="0" smtClean="0"/>
              <a:t>one of the three key factors that can increase people’s likelihood </a:t>
            </a:r>
            <a:r>
              <a:rPr kumimoji="1" lang="en-US" altLang="zh-CN" sz="1600" dirty="0"/>
              <a:t>to </a:t>
            </a:r>
            <a:r>
              <a:rPr kumimoji="1" lang="en-US" altLang="zh-CN" sz="1600" dirty="0" smtClean="0"/>
              <a:t>respond to social influence(social </a:t>
            </a:r>
            <a:r>
              <a:rPr kumimoji="1" lang="en-US" altLang="zh-CN" sz="1600" dirty="0"/>
              <a:t>impact </a:t>
            </a:r>
            <a:r>
              <a:rPr kumimoji="1" lang="en-US" altLang="zh-CN" sz="1600" dirty="0" smtClean="0"/>
              <a:t>theory) </a:t>
            </a:r>
          </a:p>
        </p:txBody>
      </p:sp>
    </p:spTree>
    <p:extLst>
      <p:ext uri="{BB962C8B-B14F-4D97-AF65-F5344CB8AC3E}">
        <p14:creationId xmlns:p14="http://schemas.microsoft.com/office/powerpoint/2010/main" val="3060795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err="1" smtClean="0"/>
              <a:t>Followee</a:t>
            </a:r>
            <a:r>
              <a:rPr kumimoji="1" lang="en-US" altLang="zh-CN" sz="3200" dirty="0" smtClean="0"/>
              <a:t> </a:t>
            </a:r>
            <a:r>
              <a:rPr kumimoji="1" lang="en-US" altLang="zh-CN" sz="3200" dirty="0"/>
              <a:t>D</a:t>
            </a:r>
            <a:r>
              <a:rPr kumimoji="1" lang="en-US" altLang="zh-CN" sz="3200" dirty="0" smtClean="0"/>
              <a:t>iffusion: One-way Relationship</a:t>
            </a:r>
            <a:endParaRPr kumimoji="1" lang="zh-CN" altLang="en-US" sz="3200" dirty="0"/>
          </a:p>
        </p:txBody>
      </p:sp>
      <p:sp>
        <p:nvSpPr>
          <p:cNvPr id="103" name="Text Box 37"/>
          <p:cNvSpPr txBox="1">
            <a:spLocks noChangeArrowheads="1"/>
          </p:cNvSpPr>
          <p:nvPr/>
        </p:nvSpPr>
        <p:spPr bwMode="auto">
          <a:xfrm>
            <a:off x="2018717" y="1143003"/>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1320802" y="2134428"/>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2769226" y="2179626"/>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1572924" y="1507605"/>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2320211" y="1552867"/>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1698132" y="2420683"/>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1543445" y="152400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2049810" y="2321250"/>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21" name="Text Box 37"/>
          <p:cNvSpPr txBox="1">
            <a:spLocks noChangeArrowheads="1"/>
          </p:cNvSpPr>
          <p:nvPr/>
        </p:nvSpPr>
        <p:spPr bwMode="auto">
          <a:xfrm>
            <a:off x="4582241" y="1174365"/>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22" name="Text Box 40"/>
          <p:cNvSpPr txBox="1">
            <a:spLocks noChangeArrowheads="1"/>
          </p:cNvSpPr>
          <p:nvPr/>
        </p:nvSpPr>
        <p:spPr bwMode="auto">
          <a:xfrm>
            <a:off x="3884326" y="216579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23" name="Text Box 41"/>
          <p:cNvSpPr txBox="1">
            <a:spLocks noChangeArrowheads="1"/>
          </p:cNvSpPr>
          <p:nvPr/>
        </p:nvSpPr>
        <p:spPr bwMode="auto">
          <a:xfrm>
            <a:off x="5332750" y="221098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24" name="Line 49"/>
          <p:cNvSpPr>
            <a:spLocks noChangeShapeType="1"/>
          </p:cNvSpPr>
          <p:nvPr/>
        </p:nvSpPr>
        <p:spPr bwMode="auto">
          <a:xfrm flipV="1">
            <a:off x="4136449" y="1538967"/>
            <a:ext cx="585004" cy="775220"/>
          </a:xfrm>
          <a:prstGeom prst="line">
            <a:avLst/>
          </a:prstGeom>
          <a:noFill/>
          <a:ln w="28575" cmpd="sng">
            <a:solidFill>
              <a:srgbClr val="FF0000"/>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5" name="Line 50"/>
          <p:cNvSpPr>
            <a:spLocks noChangeShapeType="1"/>
          </p:cNvSpPr>
          <p:nvPr/>
        </p:nvSpPr>
        <p:spPr bwMode="auto">
          <a:xfrm>
            <a:off x="4914638" y="1584229"/>
            <a:ext cx="591205" cy="726331"/>
          </a:xfrm>
          <a:prstGeom prst="line">
            <a:avLst/>
          </a:prstGeom>
          <a:noFill/>
          <a:ln w="28575" cmpd="sng">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6" name="Line 51"/>
          <p:cNvSpPr>
            <a:spLocks noChangeShapeType="1"/>
          </p:cNvSpPr>
          <p:nvPr/>
        </p:nvSpPr>
        <p:spPr bwMode="auto">
          <a:xfrm>
            <a:off x="4261656" y="2452045"/>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27" name="Text Box 55"/>
          <p:cNvSpPr txBox="1">
            <a:spLocks noChangeArrowheads="1"/>
          </p:cNvSpPr>
          <p:nvPr/>
        </p:nvSpPr>
        <p:spPr bwMode="auto">
          <a:xfrm>
            <a:off x="4131976" y="160020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28" name="Text Box 55"/>
          <p:cNvSpPr txBox="1">
            <a:spLocks noChangeArrowheads="1"/>
          </p:cNvSpPr>
          <p:nvPr/>
        </p:nvSpPr>
        <p:spPr bwMode="auto">
          <a:xfrm>
            <a:off x="4613333" y="2352612"/>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0" name="Text Box 37"/>
          <p:cNvSpPr txBox="1">
            <a:spLocks noChangeArrowheads="1"/>
          </p:cNvSpPr>
          <p:nvPr/>
        </p:nvSpPr>
        <p:spPr bwMode="auto">
          <a:xfrm>
            <a:off x="7126990" y="1138538"/>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31" name="Text Box 40"/>
          <p:cNvSpPr txBox="1">
            <a:spLocks noChangeArrowheads="1"/>
          </p:cNvSpPr>
          <p:nvPr/>
        </p:nvSpPr>
        <p:spPr bwMode="auto">
          <a:xfrm>
            <a:off x="6438902" y="2165790"/>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32" name="Text Box 41"/>
          <p:cNvSpPr txBox="1">
            <a:spLocks noChangeArrowheads="1"/>
          </p:cNvSpPr>
          <p:nvPr/>
        </p:nvSpPr>
        <p:spPr bwMode="auto">
          <a:xfrm>
            <a:off x="7887326" y="2210988"/>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33" name="Line 49"/>
          <p:cNvSpPr>
            <a:spLocks noChangeShapeType="1"/>
          </p:cNvSpPr>
          <p:nvPr/>
        </p:nvSpPr>
        <p:spPr bwMode="auto">
          <a:xfrm flipH="1" flipV="1">
            <a:off x="7433974" y="1524000"/>
            <a:ext cx="577850" cy="851420"/>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5" name="Line 51"/>
          <p:cNvSpPr>
            <a:spLocks noChangeShapeType="1"/>
          </p:cNvSpPr>
          <p:nvPr/>
        </p:nvSpPr>
        <p:spPr bwMode="auto">
          <a:xfrm>
            <a:off x="6816232" y="2452045"/>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6" name="Text Box 55"/>
          <p:cNvSpPr txBox="1">
            <a:spLocks noChangeArrowheads="1"/>
          </p:cNvSpPr>
          <p:nvPr/>
        </p:nvSpPr>
        <p:spPr bwMode="auto">
          <a:xfrm>
            <a:off x="6608476" y="1524001"/>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37" name="Text Box 55"/>
          <p:cNvSpPr txBox="1">
            <a:spLocks noChangeArrowheads="1"/>
          </p:cNvSpPr>
          <p:nvPr/>
        </p:nvSpPr>
        <p:spPr bwMode="auto">
          <a:xfrm>
            <a:off x="7167910" y="2352612"/>
            <a:ext cx="5962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8" name="Line 49"/>
          <p:cNvSpPr>
            <a:spLocks noChangeShapeType="1"/>
          </p:cNvSpPr>
          <p:nvPr/>
        </p:nvSpPr>
        <p:spPr bwMode="auto">
          <a:xfrm flipV="1">
            <a:off x="6637955" y="1508122"/>
            <a:ext cx="585004" cy="775220"/>
          </a:xfrm>
          <a:prstGeom prst="line">
            <a:avLst/>
          </a:prstGeom>
          <a:noFill/>
          <a:ln w="28575" cmpd="sng">
            <a:solidFill>
              <a:srgbClr val="FF0000"/>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39" name="文本框 138"/>
          <p:cNvSpPr txBox="1"/>
          <p:nvPr/>
        </p:nvSpPr>
        <p:spPr>
          <a:xfrm>
            <a:off x="1791093" y="2681967"/>
            <a:ext cx="990600" cy="400110"/>
          </a:xfrm>
          <a:prstGeom prst="rect">
            <a:avLst/>
          </a:prstGeom>
          <a:noFill/>
        </p:spPr>
        <p:txBody>
          <a:bodyPr wrap="square" rtlCol="0">
            <a:spAutoFit/>
          </a:bodyPr>
          <a:lstStyle/>
          <a:p>
            <a:r>
              <a:rPr kumimoji="1" lang="en-US" altLang="zh-CN" dirty="0" smtClean="0"/>
              <a:t>A -&gt;C</a:t>
            </a:r>
            <a:endParaRPr kumimoji="1" lang="zh-CN" altLang="en-US" dirty="0"/>
          </a:p>
        </p:txBody>
      </p:sp>
      <p:sp>
        <p:nvSpPr>
          <p:cNvPr id="140" name="文本框 139"/>
          <p:cNvSpPr txBox="1"/>
          <p:nvPr/>
        </p:nvSpPr>
        <p:spPr>
          <a:xfrm>
            <a:off x="4456821" y="2712812"/>
            <a:ext cx="990600" cy="400110"/>
          </a:xfrm>
          <a:prstGeom prst="rect">
            <a:avLst/>
          </a:prstGeom>
          <a:noFill/>
        </p:spPr>
        <p:txBody>
          <a:bodyPr wrap="square" rtlCol="0">
            <a:spAutoFit/>
          </a:bodyPr>
          <a:lstStyle/>
          <a:p>
            <a:r>
              <a:rPr kumimoji="1" lang="en-US" altLang="zh-CN" smtClean="0"/>
              <a:t>A&lt;-&gt;</a:t>
            </a:r>
            <a:r>
              <a:rPr kumimoji="1" lang="en-US" altLang="zh-CN" dirty="0" smtClean="0"/>
              <a:t>C</a:t>
            </a:r>
            <a:endParaRPr kumimoji="1" lang="zh-CN" altLang="en-US" dirty="0"/>
          </a:p>
        </p:txBody>
      </p:sp>
      <p:sp>
        <p:nvSpPr>
          <p:cNvPr id="141" name="文本框 140"/>
          <p:cNvSpPr txBox="1"/>
          <p:nvPr/>
        </p:nvSpPr>
        <p:spPr>
          <a:xfrm>
            <a:off x="6962263" y="2703741"/>
            <a:ext cx="990600" cy="400110"/>
          </a:xfrm>
          <a:prstGeom prst="rect">
            <a:avLst/>
          </a:prstGeom>
          <a:noFill/>
        </p:spPr>
        <p:txBody>
          <a:bodyPr wrap="square" rtlCol="0">
            <a:spAutoFit/>
          </a:bodyPr>
          <a:lstStyle/>
          <a:p>
            <a:r>
              <a:rPr kumimoji="1" lang="en-US" altLang="zh-CN"/>
              <a:t>A</a:t>
            </a:r>
            <a:r>
              <a:rPr kumimoji="1" lang="en-US" altLang="zh-CN" smtClean="0"/>
              <a:t>&lt;-C</a:t>
            </a:r>
            <a:endParaRPr kumimoji="1" lang="zh-CN" altLang="en-US" dirty="0"/>
          </a:p>
        </p:txBody>
      </p:sp>
      <p:sp>
        <p:nvSpPr>
          <p:cNvPr id="142" name="矩形 141"/>
          <p:cNvSpPr/>
          <p:nvPr/>
        </p:nvSpPr>
        <p:spPr>
          <a:xfrm>
            <a:off x="5777236" y="1524000"/>
            <a:ext cx="825500" cy="707886"/>
          </a:xfrm>
          <a:prstGeom prst="rect">
            <a:avLst/>
          </a:prstGeom>
        </p:spPr>
        <p:txBody>
          <a:bodyPr wrap="square">
            <a:spAutoFit/>
          </a:bodyPr>
          <a:lstStyle/>
          <a:p>
            <a:r>
              <a:rPr kumimoji="1" lang="en-US" altLang="zh-CN" sz="4000" b="1" dirty="0" smtClean="0">
                <a:solidFill>
                  <a:srgbClr val="FF0000"/>
                </a:solidFill>
              </a:rPr>
              <a:t>&gt;</a:t>
            </a:r>
            <a:endParaRPr lang="zh-CN" altLang="en-US" sz="4000" b="1" dirty="0">
              <a:solidFill>
                <a:srgbClr val="FF0000"/>
              </a:solidFill>
            </a:endParaRPr>
          </a:p>
        </p:txBody>
      </p:sp>
      <p:sp>
        <p:nvSpPr>
          <p:cNvPr id="143" name="文本框 142"/>
          <p:cNvSpPr txBox="1"/>
          <p:nvPr/>
        </p:nvSpPr>
        <p:spPr>
          <a:xfrm>
            <a:off x="577850" y="5398911"/>
            <a:ext cx="8502650" cy="1077218"/>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one-way relationship from A to C.</a:t>
            </a:r>
          </a:p>
          <a:p>
            <a:r>
              <a:rPr kumimoji="1" lang="en-US" altLang="zh-CN" sz="1600" dirty="0" smtClean="0">
                <a:solidFill>
                  <a:srgbClr val="FF0000"/>
                </a:solidFill>
              </a:rPr>
              <a:t>Explanation</a:t>
            </a:r>
            <a:r>
              <a:rPr kumimoji="1" lang="en-US" altLang="zh-CN" sz="1600" dirty="0" smtClean="0"/>
              <a:t>: Users usually prefer to check their </a:t>
            </a:r>
            <a:r>
              <a:rPr kumimoji="1" lang="en-US" altLang="zh-CN" sz="1600" dirty="0" err="1" smtClean="0"/>
              <a:t>followee’s</a:t>
            </a:r>
            <a:r>
              <a:rPr kumimoji="1" lang="en-US" altLang="zh-CN" sz="1600" dirty="0" smtClean="0"/>
              <a:t> </a:t>
            </a:r>
            <a:r>
              <a:rPr kumimoji="1" lang="en-US" altLang="zh-CN" sz="1600" dirty="0" err="1" smtClean="0"/>
              <a:t>followees</a:t>
            </a:r>
            <a:r>
              <a:rPr kumimoji="1" lang="en-US" altLang="zh-CN" sz="1600" dirty="0" smtClean="0"/>
              <a:t>, from whom they select those they may be interested to follow.</a:t>
            </a:r>
          </a:p>
        </p:txBody>
      </p:sp>
      <p:sp>
        <p:nvSpPr>
          <p:cNvPr id="35" name="Line 49"/>
          <p:cNvSpPr>
            <a:spLocks noChangeShapeType="1"/>
          </p:cNvSpPr>
          <p:nvPr/>
        </p:nvSpPr>
        <p:spPr bwMode="auto">
          <a:xfrm flipH="1" flipV="1">
            <a:off x="4823278" y="1600200"/>
            <a:ext cx="617160" cy="776514"/>
          </a:xfrm>
          <a:prstGeom prst="line">
            <a:avLst/>
          </a:prstGeom>
          <a:noFill/>
          <a:ln w="28575"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pic>
        <p:nvPicPr>
          <p:cNvPr id="4" name="图片 3" descr="followee-diffusion-directio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950" y="2895600"/>
            <a:ext cx="4292600" cy="2487856"/>
          </a:xfrm>
          <a:prstGeom prst="rect">
            <a:avLst/>
          </a:prstGeom>
        </p:spPr>
      </p:pic>
      <p:sp>
        <p:nvSpPr>
          <p:cNvPr id="34" name="矩形 33"/>
          <p:cNvSpPr/>
          <p:nvPr/>
        </p:nvSpPr>
        <p:spPr>
          <a:xfrm>
            <a:off x="3053086" y="1524000"/>
            <a:ext cx="825500" cy="523220"/>
          </a:xfrm>
          <a:prstGeom prst="rect">
            <a:avLst/>
          </a:prstGeom>
        </p:spPr>
        <p:txBody>
          <a:bodyPr wrap="square">
            <a:spAutoFit/>
          </a:bodyPr>
          <a:lstStyle/>
          <a:p>
            <a:r>
              <a:rPr kumimoji="1" lang="en-US" altLang="zh-CN" sz="2800" b="1" smtClean="0">
                <a:solidFill>
                  <a:srgbClr val="FF0000"/>
                </a:solidFill>
              </a:rPr>
              <a:t>VS</a:t>
            </a:r>
            <a:endParaRPr lang="zh-CN" altLang="en-US" sz="2800" b="1" dirty="0">
              <a:solidFill>
                <a:srgbClr val="FF0000"/>
              </a:solidFill>
            </a:endParaRPr>
          </a:p>
        </p:txBody>
      </p:sp>
    </p:spTree>
    <p:extLst>
      <p:ext uri="{BB962C8B-B14F-4D97-AF65-F5344CB8AC3E}">
        <p14:creationId xmlns:p14="http://schemas.microsoft.com/office/powerpoint/2010/main" val="3074569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Reversed Relationship</a:t>
            </a:r>
            <a:endParaRPr kumimoji="1" lang="zh-CN" altLang="en-US" sz="3200" dirty="0"/>
          </a:p>
        </p:txBody>
      </p:sp>
      <p:sp>
        <p:nvSpPr>
          <p:cNvPr id="103" name="Text Box 37"/>
          <p:cNvSpPr txBox="1">
            <a:spLocks noChangeArrowheads="1"/>
          </p:cNvSpPr>
          <p:nvPr/>
        </p:nvSpPr>
        <p:spPr bwMode="auto">
          <a:xfrm>
            <a:off x="6219957" y="1114139"/>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104" name="Text Box 40"/>
          <p:cNvSpPr txBox="1">
            <a:spLocks noChangeArrowheads="1"/>
          </p:cNvSpPr>
          <p:nvPr/>
        </p:nvSpPr>
        <p:spPr bwMode="auto">
          <a:xfrm>
            <a:off x="5522042" y="2105564"/>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105" name="Text Box 41"/>
          <p:cNvSpPr txBox="1">
            <a:spLocks noChangeArrowheads="1"/>
          </p:cNvSpPr>
          <p:nvPr/>
        </p:nvSpPr>
        <p:spPr bwMode="auto">
          <a:xfrm>
            <a:off x="6970466" y="2150762"/>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106" name="Line 49"/>
          <p:cNvSpPr>
            <a:spLocks noChangeShapeType="1"/>
          </p:cNvSpPr>
          <p:nvPr/>
        </p:nvSpPr>
        <p:spPr bwMode="auto">
          <a:xfrm flipV="1">
            <a:off x="5774165" y="1478741"/>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7" name="Line 50"/>
          <p:cNvSpPr>
            <a:spLocks noChangeShapeType="1"/>
          </p:cNvSpPr>
          <p:nvPr/>
        </p:nvSpPr>
        <p:spPr bwMode="auto">
          <a:xfrm>
            <a:off x="6521450" y="1524003"/>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08" name="Line 51"/>
          <p:cNvSpPr>
            <a:spLocks noChangeShapeType="1"/>
          </p:cNvSpPr>
          <p:nvPr/>
        </p:nvSpPr>
        <p:spPr bwMode="auto">
          <a:xfrm>
            <a:off x="5899372" y="2391819"/>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110" name="Text Box 55"/>
          <p:cNvSpPr txBox="1">
            <a:spLocks noChangeArrowheads="1"/>
          </p:cNvSpPr>
          <p:nvPr/>
        </p:nvSpPr>
        <p:spPr bwMode="auto">
          <a:xfrm>
            <a:off x="5744684" y="1495137"/>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111" name="Text Box 55"/>
          <p:cNvSpPr txBox="1">
            <a:spLocks noChangeArrowheads="1"/>
          </p:cNvSpPr>
          <p:nvPr/>
        </p:nvSpPr>
        <p:spPr bwMode="auto">
          <a:xfrm>
            <a:off x="6251049" y="2292386"/>
            <a:ext cx="67881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139" name="文本框 138"/>
          <p:cNvSpPr txBox="1"/>
          <p:nvPr/>
        </p:nvSpPr>
        <p:spPr>
          <a:xfrm>
            <a:off x="5695952" y="2653103"/>
            <a:ext cx="1733549" cy="400110"/>
          </a:xfrm>
          <a:prstGeom prst="rect">
            <a:avLst/>
          </a:prstGeom>
          <a:noFill/>
        </p:spPr>
        <p:txBody>
          <a:bodyPr wrap="square" rtlCol="0">
            <a:spAutoFit/>
          </a:bodyPr>
          <a:lstStyle/>
          <a:p>
            <a:r>
              <a:rPr kumimoji="1" lang="en-US" altLang="zh-CN" dirty="0" smtClean="0"/>
              <a:t>Without C-&gt;B</a:t>
            </a:r>
            <a:endParaRPr kumimoji="1" lang="zh-CN" altLang="en-US" dirty="0"/>
          </a:p>
        </p:txBody>
      </p:sp>
      <p:sp>
        <p:nvSpPr>
          <p:cNvPr id="143" name="文本框 142"/>
          <p:cNvSpPr txBox="1"/>
          <p:nvPr/>
        </p:nvSpPr>
        <p:spPr>
          <a:xfrm>
            <a:off x="660400" y="5646006"/>
            <a:ext cx="8502650" cy="830997"/>
          </a:xfrm>
          <a:prstGeom prst="rect">
            <a:avLst/>
          </a:prstGeom>
          <a:noFill/>
          <a:ln>
            <a:solidFill>
              <a:schemeClr val="tx1"/>
            </a:solidFill>
          </a:ln>
        </p:spPr>
        <p:txBody>
          <a:bodyPr wrap="square" rtlCol="0">
            <a:spAutoFit/>
          </a:bodyPr>
          <a:lstStyle/>
          <a:p>
            <a:r>
              <a:rPr kumimoji="1" lang="en-US" altLang="zh-CN" sz="1600" dirty="0" smtClean="0">
                <a:solidFill>
                  <a:srgbClr val="FF0000"/>
                </a:solidFill>
              </a:rPr>
              <a:t>Observation</a:t>
            </a:r>
            <a:r>
              <a:rPr kumimoji="1" lang="en-US" altLang="zh-CN" sz="1600" dirty="0" smtClean="0"/>
              <a:t>: Following influence is more significant when there is a reversed relationship from C to B.</a:t>
            </a:r>
          </a:p>
          <a:p>
            <a:r>
              <a:rPr kumimoji="1" lang="en-US" altLang="zh-CN" sz="1600" dirty="0" smtClean="0">
                <a:solidFill>
                  <a:srgbClr val="FF0000"/>
                </a:solidFill>
              </a:rPr>
              <a:t>Explanation</a:t>
            </a:r>
            <a:r>
              <a:rPr kumimoji="1" lang="en-US" altLang="zh-CN" sz="1600" dirty="0" smtClean="0"/>
              <a:t>: Users are highly encouraged to follow their followers.</a:t>
            </a:r>
          </a:p>
        </p:txBody>
      </p:sp>
      <p:sp>
        <p:nvSpPr>
          <p:cNvPr id="36" name="Text Box 37"/>
          <p:cNvSpPr txBox="1">
            <a:spLocks noChangeArrowheads="1"/>
          </p:cNvSpPr>
          <p:nvPr/>
        </p:nvSpPr>
        <p:spPr bwMode="auto">
          <a:xfrm>
            <a:off x="8453141" y="1083198"/>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37" name="Text Box 40"/>
          <p:cNvSpPr txBox="1">
            <a:spLocks noChangeArrowheads="1"/>
          </p:cNvSpPr>
          <p:nvPr/>
        </p:nvSpPr>
        <p:spPr bwMode="auto">
          <a:xfrm>
            <a:off x="7755228" y="2074623"/>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38" name="Text Box 41"/>
          <p:cNvSpPr txBox="1">
            <a:spLocks noChangeArrowheads="1"/>
          </p:cNvSpPr>
          <p:nvPr/>
        </p:nvSpPr>
        <p:spPr bwMode="auto">
          <a:xfrm>
            <a:off x="9203653" y="2119821"/>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39" name="Line 49"/>
          <p:cNvSpPr>
            <a:spLocks noChangeShapeType="1"/>
          </p:cNvSpPr>
          <p:nvPr/>
        </p:nvSpPr>
        <p:spPr bwMode="auto">
          <a:xfrm flipV="1">
            <a:off x="8007350" y="1447800"/>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0" name="Line 50"/>
          <p:cNvSpPr>
            <a:spLocks noChangeShapeType="1"/>
          </p:cNvSpPr>
          <p:nvPr/>
        </p:nvSpPr>
        <p:spPr bwMode="auto">
          <a:xfrm>
            <a:off x="8754637" y="1493062"/>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1" name="Line 51"/>
          <p:cNvSpPr>
            <a:spLocks noChangeShapeType="1"/>
          </p:cNvSpPr>
          <p:nvPr/>
        </p:nvSpPr>
        <p:spPr bwMode="auto">
          <a:xfrm>
            <a:off x="8132557" y="2360878"/>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2" name="Text Box 55"/>
          <p:cNvSpPr txBox="1">
            <a:spLocks noChangeArrowheads="1"/>
          </p:cNvSpPr>
          <p:nvPr/>
        </p:nvSpPr>
        <p:spPr bwMode="auto">
          <a:xfrm>
            <a:off x="7977871" y="1464198"/>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43" name="Text Box 55"/>
          <p:cNvSpPr txBox="1">
            <a:spLocks noChangeArrowheads="1"/>
          </p:cNvSpPr>
          <p:nvPr/>
        </p:nvSpPr>
        <p:spPr bwMode="auto">
          <a:xfrm>
            <a:off x="8484236" y="2261445"/>
            <a:ext cx="67881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44" name="文本框 43"/>
          <p:cNvSpPr txBox="1"/>
          <p:nvPr/>
        </p:nvSpPr>
        <p:spPr>
          <a:xfrm>
            <a:off x="8007350" y="2667000"/>
            <a:ext cx="1568450" cy="400110"/>
          </a:xfrm>
          <a:prstGeom prst="rect">
            <a:avLst/>
          </a:prstGeom>
          <a:noFill/>
        </p:spPr>
        <p:txBody>
          <a:bodyPr wrap="square" rtlCol="0">
            <a:spAutoFit/>
          </a:bodyPr>
          <a:lstStyle/>
          <a:p>
            <a:r>
              <a:rPr kumimoji="1" lang="en-US" altLang="zh-CN" dirty="0" smtClean="0"/>
              <a:t>With C -&gt;B</a:t>
            </a:r>
            <a:endParaRPr kumimoji="1" lang="zh-CN" altLang="en-US" dirty="0"/>
          </a:p>
        </p:txBody>
      </p:sp>
      <p:sp>
        <p:nvSpPr>
          <p:cNvPr id="45" name="矩形 44"/>
          <p:cNvSpPr/>
          <p:nvPr/>
        </p:nvSpPr>
        <p:spPr>
          <a:xfrm>
            <a:off x="7264400" y="1524000"/>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47" name="Line 50"/>
          <p:cNvSpPr>
            <a:spLocks noChangeShapeType="1"/>
          </p:cNvSpPr>
          <p:nvPr/>
        </p:nvSpPr>
        <p:spPr bwMode="auto">
          <a:xfrm flipV="1">
            <a:off x="8089900" y="2273300"/>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8" name="Text Box 37"/>
          <p:cNvSpPr txBox="1">
            <a:spLocks noChangeArrowheads="1"/>
          </p:cNvSpPr>
          <p:nvPr/>
        </p:nvSpPr>
        <p:spPr bwMode="auto">
          <a:xfrm>
            <a:off x="1271291" y="1159398"/>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49" name="Text Box 40"/>
          <p:cNvSpPr txBox="1">
            <a:spLocks noChangeArrowheads="1"/>
          </p:cNvSpPr>
          <p:nvPr/>
        </p:nvSpPr>
        <p:spPr bwMode="auto">
          <a:xfrm>
            <a:off x="573378" y="2150823"/>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0" name="Text Box 41"/>
          <p:cNvSpPr txBox="1">
            <a:spLocks noChangeArrowheads="1"/>
          </p:cNvSpPr>
          <p:nvPr/>
        </p:nvSpPr>
        <p:spPr bwMode="auto">
          <a:xfrm>
            <a:off x="2021803" y="2196021"/>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51" name="Line 49"/>
          <p:cNvSpPr>
            <a:spLocks noChangeShapeType="1"/>
          </p:cNvSpPr>
          <p:nvPr/>
        </p:nvSpPr>
        <p:spPr bwMode="auto">
          <a:xfrm flipV="1">
            <a:off x="825500" y="1524000"/>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2" name="Line 50"/>
          <p:cNvSpPr>
            <a:spLocks noChangeShapeType="1"/>
          </p:cNvSpPr>
          <p:nvPr/>
        </p:nvSpPr>
        <p:spPr bwMode="auto">
          <a:xfrm>
            <a:off x="1572787" y="1569260"/>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3" name="Line 51"/>
          <p:cNvSpPr>
            <a:spLocks noChangeShapeType="1"/>
          </p:cNvSpPr>
          <p:nvPr/>
        </p:nvSpPr>
        <p:spPr bwMode="auto">
          <a:xfrm>
            <a:off x="950707" y="2437078"/>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4" name="Text Box 55"/>
          <p:cNvSpPr txBox="1">
            <a:spLocks noChangeArrowheads="1"/>
          </p:cNvSpPr>
          <p:nvPr/>
        </p:nvSpPr>
        <p:spPr bwMode="auto">
          <a:xfrm>
            <a:off x="1827343" y="156926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55" name="矩形 54"/>
          <p:cNvSpPr/>
          <p:nvPr/>
        </p:nvSpPr>
        <p:spPr>
          <a:xfrm>
            <a:off x="2393950" y="1600200"/>
            <a:ext cx="825500" cy="707886"/>
          </a:xfrm>
          <a:prstGeom prst="rect">
            <a:avLst/>
          </a:prstGeom>
        </p:spPr>
        <p:txBody>
          <a:bodyPr wrap="square">
            <a:spAutoFit/>
          </a:bodyPr>
          <a:lstStyle/>
          <a:p>
            <a:r>
              <a:rPr kumimoji="1" lang="en-US" altLang="zh-CN" sz="4000" b="1" dirty="0" smtClean="0">
                <a:solidFill>
                  <a:srgbClr val="FF0000"/>
                </a:solidFill>
              </a:rPr>
              <a:t>&lt;</a:t>
            </a:r>
            <a:endParaRPr lang="zh-CN" altLang="en-US" sz="4000" b="1" dirty="0">
              <a:solidFill>
                <a:srgbClr val="FF0000"/>
              </a:solidFill>
            </a:endParaRPr>
          </a:p>
        </p:txBody>
      </p:sp>
      <p:sp>
        <p:nvSpPr>
          <p:cNvPr id="56" name="Text Box 55"/>
          <p:cNvSpPr txBox="1">
            <a:spLocks noChangeArrowheads="1"/>
          </p:cNvSpPr>
          <p:nvPr/>
        </p:nvSpPr>
        <p:spPr bwMode="auto">
          <a:xfrm flipH="1">
            <a:off x="1320800" y="2378538"/>
            <a:ext cx="4136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57" name="Text Box 37"/>
          <p:cNvSpPr txBox="1">
            <a:spLocks noChangeArrowheads="1"/>
          </p:cNvSpPr>
          <p:nvPr/>
        </p:nvSpPr>
        <p:spPr bwMode="auto">
          <a:xfrm>
            <a:off x="3417591" y="1159398"/>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58" name="Text Box 40"/>
          <p:cNvSpPr txBox="1">
            <a:spLocks noChangeArrowheads="1"/>
          </p:cNvSpPr>
          <p:nvPr/>
        </p:nvSpPr>
        <p:spPr bwMode="auto">
          <a:xfrm>
            <a:off x="2719678" y="2150823"/>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9" name="Text Box 41"/>
          <p:cNvSpPr txBox="1">
            <a:spLocks noChangeArrowheads="1"/>
          </p:cNvSpPr>
          <p:nvPr/>
        </p:nvSpPr>
        <p:spPr bwMode="auto">
          <a:xfrm>
            <a:off x="4168103" y="2196021"/>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60" name="Line 49"/>
          <p:cNvSpPr>
            <a:spLocks noChangeShapeType="1"/>
          </p:cNvSpPr>
          <p:nvPr/>
        </p:nvSpPr>
        <p:spPr bwMode="auto">
          <a:xfrm flipV="1">
            <a:off x="2971800" y="1524000"/>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1" name="Line 50"/>
          <p:cNvSpPr>
            <a:spLocks noChangeShapeType="1"/>
          </p:cNvSpPr>
          <p:nvPr/>
        </p:nvSpPr>
        <p:spPr bwMode="auto">
          <a:xfrm>
            <a:off x="3719087" y="1569260"/>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2" name="Line 51"/>
          <p:cNvSpPr>
            <a:spLocks noChangeShapeType="1"/>
          </p:cNvSpPr>
          <p:nvPr/>
        </p:nvSpPr>
        <p:spPr bwMode="auto">
          <a:xfrm>
            <a:off x="3097007" y="2437078"/>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3" name="Text Box 55"/>
          <p:cNvSpPr txBox="1">
            <a:spLocks noChangeArrowheads="1"/>
          </p:cNvSpPr>
          <p:nvPr/>
        </p:nvSpPr>
        <p:spPr bwMode="auto">
          <a:xfrm>
            <a:off x="3973643" y="156926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64" name="Text Box 55"/>
          <p:cNvSpPr txBox="1">
            <a:spLocks noChangeArrowheads="1"/>
          </p:cNvSpPr>
          <p:nvPr/>
        </p:nvSpPr>
        <p:spPr bwMode="auto">
          <a:xfrm flipH="1">
            <a:off x="3467100" y="2378538"/>
            <a:ext cx="4136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65" name="Line 50"/>
          <p:cNvSpPr>
            <a:spLocks noChangeShapeType="1"/>
          </p:cNvSpPr>
          <p:nvPr/>
        </p:nvSpPr>
        <p:spPr bwMode="auto">
          <a:xfrm flipV="1">
            <a:off x="3054350" y="2340429"/>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6" name="文本框 65"/>
          <p:cNvSpPr txBox="1"/>
          <p:nvPr/>
        </p:nvSpPr>
        <p:spPr>
          <a:xfrm>
            <a:off x="742952" y="2667000"/>
            <a:ext cx="1733549" cy="400110"/>
          </a:xfrm>
          <a:prstGeom prst="rect">
            <a:avLst/>
          </a:prstGeom>
          <a:noFill/>
        </p:spPr>
        <p:txBody>
          <a:bodyPr wrap="square" rtlCol="0">
            <a:spAutoFit/>
          </a:bodyPr>
          <a:lstStyle/>
          <a:p>
            <a:r>
              <a:rPr kumimoji="1" lang="en-US" altLang="zh-CN" dirty="0" smtClean="0"/>
              <a:t>Without C-&gt;B</a:t>
            </a:r>
            <a:endParaRPr kumimoji="1" lang="zh-CN" altLang="en-US" dirty="0"/>
          </a:p>
        </p:txBody>
      </p:sp>
      <p:sp>
        <p:nvSpPr>
          <p:cNvPr id="67" name="文本框 66"/>
          <p:cNvSpPr txBox="1"/>
          <p:nvPr/>
        </p:nvSpPr>
        <p:spPr>
          <a:xfrm>
            <a:off x="3054350" y="2680897"/>
            <a:ext cx="1568450" cy="400110"/>
          </a:xfrm>
          <a:prstGeom prst="rect">
            <a:avLst/>
          </a:prstGeom>
          <a:noFill/>
        </p:spPr>
        <p:txBody>
          <a:bodyPr wrap="square" rtlCol="0">
            <a:spAutoFit/>
          </a:bodyPr>
          <a:lstStyle/>
          <a:p>
            <a:r>
              <a:rPr kumimoji="1" lang="en-US" altLang="zh-CN" dirty="0" smtClean="0"/>
              <a:t>With C -&gt;B</a:t>
            </a:r>
            <a:endParaRPr kumimoji="1" lang="zh-CN" altLang="en-US" dirty="0"/>
          </a:p>
        </p:txBody>
      </p:sp>
      <p:pic>
        <p:nvPicPr>
          <p:cNvPr id="3" name="图片 2" descr="follower-diffusion-reversededge.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2" y="3251200"/>
            <a:ext cx="3831842" cy="2235200"/>
          </a:xfrm>
          <a:prstGeom prst="rect">
            <a:avLst/>
          </a:prstGeom>
        </p:spPr>
      </p:pic>
      <p:pic>
        <p:nvPicPr>
          <p:cNvPr id="5" name="图片 4" descr="followee-diffusion-reversededge.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550" y="3339938"/>
            <a:ext cx="4457700" cy="2107436"/>
          </a:xfrm>
          <a:prstGeom prst="rect">
            <a:avLst/>
          </a:prstGeom>
        </p:spPr>
      </p:pic>
    </p:spTree>
    <p:extLst>
      <p:ext uri="{BB962C8B-B14F-4D97-AF65-F5344CB8AC3E}">
        <p14:creationId xmlns:p14="http://schemas.microsoft.com/office/powerpoint/2010/main" val="1359260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smtClean="0"/>
              <a:t>Social Theories: Structural Balance</a:t>
            </a:r>
            <a:r>
              <a:rPr kumimoji="1" lang="en-US" altLang="zh-CN" sz="3200" baseline="30000" smtClean="0"/>
              <a:t>[1]</a:t>
            </a:r>
            <a:endParaRPr kumimoji="1" lang="zh-CN" altLang="en-US" sz="3200" baseline="30000" dirty="0"/>
          </a:p>
        </p:txBody>
      </p:sp>
      <p:sp>
        <p:nvSpPr>
          <p:cNvPr id="143" name="文本框 142"/>
          <p:cNvSpPr txBox="1"/>
          <p:nvPr/>
        </p:nvSpPr>
        <p:spPr>
          <a:xfrm>
            <a:off x="1568450" y="5181600"/>
            <a:ext cx="7429500" cy="338554"/>
          </a:xfrm>
          <a:prstGeom prst="rect">
            <a:avLst/>
          </a:prstGeom>
          <a:noFill/>
          <a:ln>
            <a:solidFill>
              <a:schemeClr val="tx1"/>
            </a:solidFill>
          </a:ln>
        </p:spPr>
        <p:txBody>
          <a:bodyPr wrap="square" rtlCol="0">
            <a:spAutoFit/>
          </a:bodyPr>
          <a:lstStyle/>
          <a:p>
            <a:r>
              <a:rPr kumimoji="1" lang="en-US" altLang="zh-CN" sz="1600" smtClean="0">
                <a:solidFill>
                  <a:srgbClr val="FF0000"/>
                </a:solidFill>
              </a:rPr>
              <a:t>Explanation</a:t>
            </a:r>
            <a:r>
              <a:rPr kumimoji="1" lang="en-US" altLang="zh-CN" sz="1600" smtClean="0"/>
              <a:t>: Users have tendency to form a balanced triad </a:t>
            </a:r>
          </a:p>
        </p:txBody>
      </p:sp>
      <p:sp>
        <p:nvSpPr>
          <p:cNvPr id="36" name="Text Box 37"/>
          <p:cNvSpPr txBox="1">
            <a:spLocks noChangeArrowheads="1"/>
          </p:cNvSpPr>
          <p:nvPr/>
        </p:nvSpPr>
        <p:spPr bwMode="auto">
          <a:xfrm>
            <a:off x="6595909" y="1447803"/>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37" name="Text Box 40"/>
          <p:cNvSpPr txBox="1">
            <a:spLocks noChangeArrowheads="1"/>
          </p:cNvSpPr>
          <p:nvPr/>
        </p:nvSpPr>
        <p:spPr bwMode="auto">
          <a:xfrm>
            <a:off x="5897996" y="2439228"/>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38" name="Text Box 41"/>
          <p:cNvSpPr txBox="1">
            <a:spLocks noChangeArrowheads="1"/>
          </p:cNvSpPr>
          <p:nvPr/>
        </p:nvSpPr>
        <p:spPr bwMode="auto">
          <a:xfrm>
            <a:off x="7346421" y="2484426"/>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39" name="Line 49"/>
          <p:cNvSpPr>
            <a:spLocks noChangeShapeType="1"/>
          </p:cNvSpPr>
          <p:nvPr/>
        </p:nvSpPr>
        <p:spPr bwMode="auto">
          <a:xfrm flipV="1">
            <a:off x="6130464" y="1794263"/>
            <a:ext cx="585004" cy="775220"/>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0" name="Line 50"/>
          <p:cNvSpPr>
            <a:spLocks noChangeShapeType="1"/>
          </p:cNvSpPr>
          <p:nvPr/>
        </p:nvSpPr>
        <p:spPr bwMode="auto">
          <a:xfrm>
            <a:off x="6851650" y="1875809"/>
            <a:ext cx="591205" cy="726331"/>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1" name="Line 51"/>
          <p:cNvSpPr>
            <a:spLocks noChangeShapeType="1"/>
          </p:cNvSpPr>
          <p:nvPr/>
        </p:nvSpPr>
        <p:spPr bwMode="auto">
          <a:xfrm>
            <a:off x="6275325" y="2725483"/>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42" name="Text Box 55"/>
          <p:cNvSpPr txBox="1">
            <a:spLocks noChangeArrowheads="1"/>
          </p:cNvSpPr>
          <p:nvPr/>
        </p:nvSpPr>
        <p:spPr bwMode="auto">
          <a:xfrm>
            <a:off x="6120639" y="1828802"/>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43" name="Text Box 55"/>
          <p:cNvSpPr txBox="1">
            <a:spLocks noChangeArrowheads="1"/>
          </p:cNvSpPr>
          <p:nvPr/>
        </p:nvSpPr>
        <p:spPr bwMode="auto">
          <a:xfrm>
            <a:off x="6627004" y="2738738"/>
            <a:ext cx="63739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44" name="文本框 43"/>
          <p:cNvSpPr txBox="1"/>
          <p:nvPr/>
        </p:nvSpPr>
        <p:spPr>
          <a:xfrm>
            <a:off x="5815444" y="3146799"/>
            <a:ext cx="2802226" cy="400110"/>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47" name="Line 50"/>
          <p:cNvSpPr>
            <a:spLocks noChangeShapeType="1"/>
          </p:cNvSpPr>
          <p:nvPr/>
        </p:nvSpPr>
        <p:spPr bwMode="auto">
          <a:xfrm flipV="1">
            <a:off x="6232668" y="2637905"/>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57" name="Text Box 37"/>
          <p:cNvSpPr txBox="1">
            <a:spLocks noChangeArrowheads="1"/>
          </p:cNvSpPr>
          <p:nvPr/>
        </p:nvSpPr>
        <p:spPr bwMode="auto">
          <a:xfrm>
            <a:off x="2757191" y="1447803"/>
            <a:ext cx="33252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A</a:t>
            </a:r>
          </a:p>
        </p:txBody>
      </p:sp>
      <p:sp>
        <p:nvSpPr>
          <p:cNvPr id="58" name="Text Box 40"/>
          <p:cNvSpPr txBox="1">
            <a:spLocks noChangeArrowheads="1"/>
          </p:cNvSpPr>
          <p:nvPr/>
        </p:nvSpPr>
        <p:spPr bwMode="auto">
          <a:xfrm>
            <a:off x="2059278" y="2439228"/>
            <a:ext cx="40305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B</a:t>
            </a:r>
          </a:p>
        </p:txBody>
      </p:sp>
      <p:sp>
        <p:nvSpPr>
          <p:cNvPr id="59" name="Text Box 41"/>
          <p:cNvSpPr txBox="1">
            <a:spLocks noChangeArrowheads="1"/>
          </p:cNvSpPr>
          <p:nvPr/>
        </p:nvSpPr>
        <p:spPr bwMode="auto">
          <a:xfrm>
            <a:off x="3507703" y="2484426"/>
            <a:ext cx="36641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dirty="0">
                <a:latin typeface="Calibri"/>
                <a:cs typeface="Calibri"/>
              </a:rPr>
              <a:t>C</a:t>
            </a:r>
          </a:p>
        </p:txBody>
      </p:sp>
      <p:sp>
        <p:nvSpPr>
          <p:cNvPr id="60" name="Line 49"/>
          <p:cNvSpPr>
            <a:spLocks noChangeShapeType="1"/>
          </p:cNvSpPr>
          <p:nvPr/>
        </p:nvSpPr>
        <p:spPr bwMode="auto">
          <a:xfrm flipV="1">
            <a:off x="2340881" y="1830547"/>
            <a:ext cx="585004" cy="775220"/>
          </a:xfrm>
          <a:prstGeom prst="line">
            <a:avLst/>
          </a:prstGeom>
          <a:noFill/>
          <a:ln w="28575" cmpd="sng">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1" name="Line 50"/>
          <p:cNvSpPr>
            <a:spLocks noChangeShapeType="1"/>
          </p:cNvSpPr>
          <p:nvPr/>
        </p:nvSpPr>
        <p:spPr bwMode="auto">
          <a:xfrm>
            <a:off x="3078341" y="1794170"/>
            <a:ext cx="591205" cy="726331"/>
          </a:xfrm>
          <a:prstGeom prst="line">
            <a:avLst/>
          </a:prstGeom>
          <a:noFill/>
          <a:ln w="28575"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2" name="Line 51"/>
          <p:cNvSpPr>
            <a:spLocks noChangeShapeType="1"/>
          </p:cNvSpPr>
          <p:nvPr/>
        </p:nvSpPr>
        <p:spPr bwMode="auto">
          <a:xfrm>
            <a:off x="2436607" y="2725483"/>
            <a:ext cx="1135968" cy="0"/>
          </a:xfrm>
          <a:prstGeom prst="line">
            <a:avLst/>
          </a:prstGeom>
          <a:noFill/>
          <a:ln w="28575" cmpd="sng">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3" name="Text Box 55"/>
          <p:cNvSpPr txBox="1">
            <a:spLocks noChangeArrowheads="1"/>
          </p:cNvSpPr>
          <p:nvPr/>
        </p:nvSpPr>
        <p:spPr bwMode="auto">
          <a:xfrm>
            <a:off x="3384552" y="1736208"/>
            <a:ext cx="30229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en-US" altLang="zh-CN" sz="2400" i="1" dirty="0">
                <a:latin typeface="Calibri"/>
                <a:cs typeface="Calibri"/>
              </a:rPr>
              <a:t>t</a:t>
            </a:r>
          </a:p>
        </p:txBody>
      </p:sp>
      <p:sp>
        <p:nvSpPr>
          <p:cNvPr id="64" name="Text Box 55"/>
          <p:cNvSpPr txBox="1">
            <a:spLocks noChangeArrowheads="1"/>
          </p:cNvSpPr>
          <p:nvPr/>
        </p:nvSpPr>
        <p:spPr bwMode="auto">
          <a:xfrm flipH="1">
            <a:off x="2806700" y="2738738"/>
            <a:ext cx="4136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altLang="zh-CN" sz="2400" i="1" dirty="0">
                <a:latin typeface="Calibri"/>
                <a:cs typeface="Calibri"/>
              </a:rPr>
              <a:t>t'</a:t>
            </a:r>
          </a:p>
        </p:txBody>
      </p:sp>
      <p:sp>
        <p:nvSpPr>
          <p:cNvPr id="65" name="Line 50"/>
          <p:cNvSpPr>
            <a:spLocks noChangeShapeType="1"/>
          </p:cNvSpPr>
          <p:nvPr/>
        </p:nvSpPr>
        <p:spPr bwMode="auto">
          <a:xfrm flipV="1">
            <a:off x="2393950" y="2628834"/>
            <a:ext cx="1155700" cy="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7" name="文本框 66"/>
          <p:cNvSpPr txBox="1"/>
          <p:nvPr/>
        </p:nvSpPr>
        <p:spPr>
          <a:xfrm>
            <a:off x="1981200" y="3146799"/>
            <a:ext cx="2146300" cy="707886"/>
          </a:xfrm>
          <a:prstGeom prst="rect">
            <a:avLst/>
          </a:prstGeom>
          <a:noFill/>
        </p:spPr>
        <p:txBody>
          <a:bodyPr wrap="square" rtlCol="0">
            <a:spAutoFit/>
          </a:bodyPr>
          <a:lstStyle/>
          <a:p>
            <a:r>
              <a:rPr kumimoji="1" lang="en-US" altLang="zh-CN" dirty="0" smtClean="0"/>
              <a:t>Follower diffusion</a:t>
            </a:r>
            <a:endParaRPr kumimoji="1" lang="zh-CN" altLang="en-US" dirty="0"/>
          </a:p>
        </p:txBody>
      </p:sp>
      <p:sp>
        <p:nvSpPr>
          <p:cNvPr id="46" name="Line 49"/>
          <p:cNvSpPr>
            <a:spLocks noChangeShapeType="1"/>
          </p:cNvSpPr>
          <p:nvPr/>
        </p:nvSpPr>
        <p:spPr bwMode="auto">
          <a:xfrm flipV="1">
            <a:off x="2268158" y="1772489"/>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8" name="Line 50"/>
          <p:cNvSpPr>
            <a:spLocks noChangeShapeType="1"/>
          </p:cNvSpPr>
          <p:nvPr/>
        </p:nvSpPr>
        <p:spPr bwMode="auto">
          <a:xfrm>
            <a:off x="2971800" y="1812408"/>
            <a:ext cx="591205" cy="72633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69" name="Line 50"/>
          <p:cNvSpPr>
            <a:spLocks noChangeShapeType="1"/>
          </p:cNvSpPr>
          <p:nvPr/>
        </p:nvSpPr>
        <p:spPr bwMode="auto">
          <a:xfrm>
            <a:off x="6894892" y="1798783"/>
            <a:ext cx="591205" cy="726331"/>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70" name="Line 49"/>
          <p:cNvSpPr>
            <a:spLocks noChangeShapeType="1"/>
          </p:cNvSpPr>
          <p:nvPr/>
        </p:nvSpPr>
        <p:spPr bwMode="auto">
          <a:xfrm flipV="1">
            <a:off x="6198713" y="1851399"/>
            <a:ext cx="585004" cy="775220"/>
          </a:xfrm>
          <a:prstGeom prst="line">
            <a:avLst/>
          </a:prstGeom>
          <a:noFill/>
          <a:ln w="28575" cmpd="sng">
            <a:solidFill>
              <a:schemeClr val="tx1"/>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sz="5400"/>
          </a:p>
        </p:txBody>
      </p:sp>
      <p:sp>
        <p:nvSpPr>
          <p:cNvPr id="71" name="文本框 70"/>
          <p:cNvSpPr txBox="1"/>
          <p:nvPr/>
        </p:nvSpPr>
        <p:spPr>
          <a:xfrm>
            <a:off x="1568450" y="3886200"/>
            <a:ext cx="7264400" cy="1015663"/>
          </a:xfrm>
          <a:prstGeom prst="rect">
            <a:avLst/>
          </a:prstGeom>
          <a:noFill/>
        </p:spPr>
        <p:txBody>
          <a:bodyPr wrap="square" rtlCol="0">
            <a:spAutoFit/>
          </a:bodyPr>
          <a:lstStyle/>
          <a:p>
            <a:r>
              <a:rPr kumimoji="1" lang="en-US" altLang="zh-CN" smtClean="0">
                <a:solidFill>
                  <a:srgbClr val="0000CC"/>
                </a:solidFill>
              </a:rPr>
              <a:t>Social Balance:</a:t>
            </a:r>
            <a:r>
              <a:rPr kumimoji="1" lang="en-US" altLang="zh-CN" smtClean="0"/>
              <a:t> my friend’s friend is also my friend</a:t>
            </a:r>
          </a:p>
          <a:p>
            <a:r>
              <a:rPr kumimoji="1" lang="en-US" altLang="zh-CN" smtClean="0"/>
              <a:t>The </a:t>
            </a:r>
            <a:r>
              <a:rPr kumimoji="1" lang="en-US" altLang="zh-CN" dirty="0" smtClean="0"/>
              <a:t>probabilities of B following C in the two triads are higher than others in their respective categories.</a:t>
            </a:r>
            <a:endParaRPr kumimoji="1" lang="zh-CN" altLang="en-US" dirty="0"/>
          </a:p>
        </p:txBody>
      </p:sp>
      <p:sp>
        <p:nvSpPr>
          <p:cNvPr id="29"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smtClean="0"/>
              <a:t>Fritz </a:t>
            </a:r>
            <a:r>
              <a:rPr lang="en-US" altLang="zh-CN" sz="1400" kern="0" smtClean="0">
                <a:latin typeface="+mn-lt"/>
                <a:ea typeface="+mn-ea"/>
              </a:rPr>
              <a:t>Heider (1958). The Psychology of Interpersonal Relations. John Wiley &amp; Sons.</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265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smtClean="0"/>
              <a:t>Social Theories: Social Status</a:t>
            </a:r>
            <a:endParaRPr kumimoji="1" lang="zh-CN" altLang="en-US" sz="3200" dirty="0"/>
          </a:p>
        </p:txBody>
      </p:sp>
      <p:sp>
        <p:nvSpPr>
          <p:cNvPr id="143" name="文本框 142"/>
          <p:cNvSpPr txBox="1"/>
          <p:nvPr/>
        </p:nvSpPr>
        <p:spPr>
          <a:xfrm>
            <a:off x="742950" y="3799344"/>
            <a:ext cx="8502650" cy="2677656"/>
          </a:xfrm>
          <a:prstGeom prst="rect">
            <a:avLst/>
          </a:prstGeom>
          <a:noFill/>
          <a:ln>
            <a:solidFill>
              <a:schemeClr val="tx1"/>
            </a:solidFill>
          </a:ln>
        </p:spPr>
        <p:txBody>
          <a:bodyPr wrap="square" rtlCol="0">
            <a:spAutoFit/>
          </a:bodyPr>
          <a:lstStyle/>
          <a:p>
            <a:pPr marL="171450" indent="-171450">
              <a:buFont typeface="Arial"/>
              <a:buChar char="•"/>
            </a:pPr>
            <a:r>
              <a:rPr lang="en-US" altLang="zh-CN" sz="1400" dirty="0" err="1"/>
              <a:t>F</a:t>
            </a:r>
            <a:r>
              <a:rPr lang="en-US" altLang="zh-CN" sz="1400" dirty="0" err="1" smtClean="0"/>
              <a:t>ollowee</a:t>
            </a:r>
            <a:r>
              <a:rPr lang="en-US" altLang="zh-CN" sz="1400" dirty="0" smtClean="0"/>
              <a:t> diffusion:</a:t>
            </a:r>
          </a:p>
          <a:p>
            <a:pPr marL="628650" lvl="1" indent="-171450">
              <a:buFont typeface="Arial"/>
              <a:buChar char="•"/>
            </a:pPr>
            <a:r>
              <a:rPr lang="en-US" altLang="zh-CN" sz="1400" dirty="0" smtClean="0"/>
              <a:t>P</a:t>
            </a:r>
            <a:r>
              <a:rPr lang="en-US" altLang="zh-CN" sz="1400" dirty="0"/>
              <a:t>(0XX) &gt; P(1XX). </a:t>
            </a:r>
            <a:endParaRPr lang="en-US" altLang="zh-CN" sz="1400" dirty="0" smtClean="0"/>
          </a:p>
          <a:p>
            <a:pPr marL="1085850" lvl="2" indent="-171450">
              <a:buFont typeface="Arial"/>
              <a:buChar char="•"/>
            </a:pPr>
            <a:r>
              <a:rPr lang="en-US" altLang="zh-CN" sz="1400" dirty="0" smtClean="0"/>
              <a:t>Low</a:t>
            </a:r>
            <a:r>
              <a:rPr lang="en-US" altLang="zh-CN" sz="1400" dirty="0"/>
              <a:t>-status users act as a </a:t>
            </a:r>
            <a:r>
              <a:rPr lang="en-US" altLang="zh-CN" sz="1400" dirty="0" smtClean="0"/>
              <a:t>bridge to </a:t>
            </a:r>
            <a:r>
              <a:rPr lang="en-US" altLang="zh-CN" sz="1400" dirty="0"/>
              <a:t>connect users so as to form a closure triad. </a:t>
            </a:r>
            <a:r>
              <a:rPr lang="en-US" altLang="zh-CN" sz="1400" dirty="0" smtClean="0"/>
              <a:t>The likelihood </a:t>
            </a:r>
            <a:r>
              <a:rPr lang="en-US" altLang="zh-CN" sz="1400" dirty="0"/>
              <a:t>of 0XX is 1.4 times of 1XX.</a:t>
            </a:r>
          </a:p>
          <a:p>
            <a:pPr marL="628650" lvl="1" indent="-171450">
              <a:buFont typeface="Arial"/>
              <a:buChar char="•"/>
            </a:pPr>
            <a:r>
              <a:rPr lang="en-US" altLang="zh-CN" sz="1400" dirty="0"/>
              <a:t> P(X1X) &gt; P(X0X). </a:t>
            </a:r>
            <a:endParaRPr lang="en-US" altLang="zh-CN" sz="1400" dirty="0" smtClean="0"/>
          </a:p>
          <a:p>
            <a:pPr marL="1085850" lvl="2" indent="-171450">
              <a:buFont typeface="Arial"/>
              <a:buChar char="•"/>
            </a:pPr>
            <a:r>
              <a:rPr lang="en-US" altLang="zh-CN" sz="1400" dirty="0" smtClean="0"/>
              <a:t>Elite </a:t>
            </a:r>
            <a:r>
              <a:rPr lang="en-US" altLang="zh-CN" sz="1400" dirty="0"/>
              <a:t>users play a more </a:t>
            </a:r>
            <a:r>
              <a:rPr lang="en-US" altLang="zh-CN" sz="1400" dirty="0" smtClean="0"/>
              <a:t>important </a:t>
            </a:r>
            <a:r>
              <a:rPr lang="en-US" altLang="zh-CN" sz="1400" dirty="0"/>
              <a:t>role to form the triadic closure. The likelihood </a:t>
            </a:r>
            <a:r>
              <a:rPr lang="en-US" altLang="zh-CN" sz="1400" dirty="0" smtClean="0"/>
              <a:t>of X1X </a:t>
            </a:r>
            <a:r>
              <a:rPr lang="en-US" altLang="zh-CN" sz="1400" dirty="0"/>
              <a:t>is almost double the probability of X0X.</a:t>
            </a:r>
          </a:p>
          <a:p>
            <a:pPr marL="628650" lvl="1" indent="-171450">
              <a:buFont typeface="Arial"/>
              <a:buChar char="•"/>
            </a:pPr>
            <a:r>
              <a:rPr lang="en-US" altLang="zh-CN" sz="1400" dirty="0"/>
              <a:t> P(XX1) &gt; P(XX0). </a:t>
            </a:r>
            <a:endParaRPr lang="en-US" altLang="zh-CN" sz="1400" dirty="0" smtClean="0"/>
          </a:p>
          <a:p>
            <a:pPr marL="1085850" lvl="2" indent="-171450">
              <a:buFont typeface="Arial"/>
              <a:buChar char="•"/>
            </a:pPr>
            <a:r>
              <a:rPr lang="en-US" altLang="zh-CN" sz="1400" dirty="0" smtClean="0"/>
              <a:t>The </a:t>
            </a:r>
            <a:r>
              <a:rPr lang="en-US" altLang="zh-CN" sz="1400" dirty="0"/>
              <a:t>rich gets richer. The </a:t>
            </a:r>
            <a:r>
              <a:rPr lang="en-US" altLang="zh-CN" sz="1400" dirty="0" smtClean="0"/>
              <a:t>likelihood </a:t>
            </a:r>
            <a:r>
              <a:rPr lang="en-US" altLang="zh-CN" sz="1400" dirty="0"/>
              <a:t>of XX1 is nearly 2 times higher than that </a:t>
            </a:r>
            <a:r>
              <a:rPr lang="en-US" altLang="zh-CN" sz="1400" dirty="0" smtClean="0"/>
              <a:t>of XX0</a:t>
            </a:r>
            <a:r>
              <a:rPr lang="en-US" altLang="zh-CN" sz="1400" dirty="0"/>
              <a:t>. This phenomenon validates the mechanism </a:t>
            </a:r>
            <a:r>
              <a:rPr lang="en-US" altLang="zh-CN" sz="1400" dirty="0" smtClean="0"/>
              <a:t>of preferential attachment.</a:t>
            </a:r>
          </a:p>
          <a:p>
            <a:pPr marL="171450" indent="-171450">
              <a:buFont typeface="Arial"/>
              <a:buChar char="•"/>
            </a:pPr>
            <a:r>
              <a:rPr kumimoji="1" lang="en-US" altLang="zh-CN" sz="1400" dirty="0"/>
              <a:t>F</a:t>
            </a:r>
            <a:r>
              <a:rPr kumimoji="1" lang="en-US" altLang="zh-CN" sz="1400" dirty="0" smtClean="0"/>
              <a:t>ollower diffusion</a:t>
            </a:r>
          </a:p>
          <a:p>
            <a:pPr marL="742950" lvl="1" indent="-285750">
              <a:buFont typeface="Arial"/>
              <a:buChar char="•"/>
            </a:pPr>
            <a:r>
              <a:rPr lang="en-US" altLang="zh-CN" sz="1400" dirty="0"/>
              <a:t>We also found the pattern P(X1X) &gt; P(X0X</a:t>
            </a:r>
            <a:r>
              <a:rPr lang="en-US" altLang="zh-CN" sz="1400" dirty="0" smtClean="0"/>
              <a:t>).</a:t>
            </a:r>
            <a:endParaRPr lang="en-US" altLang="zh-CN" sz="1400" dirty="0"/>
          </a:p>
        </p:txBody>
      </p:sp>
      <p:sp>
        <p:nvSpPr>
          <p:cNvPr id="44" name="文本框 43"/>
          <p:cNvSpPr txBox="1"/>
          <p:nvPr/>
        </p:nvSpPr>
        <p:spPr>
          <a:xfrm>
            <a:off x="6030624" y="3429000"/>
            <a:ext cx="2802226" cy="400110"/>
          </a:xfrm>
          <a:prstGeom prst="rect">
            <a:avLst/>
          </a:prstGeom>
          <a:noFill/>
        </p:spPr>
        <p:txBody>
          <a:bodyPr wrap="square" rtlCol="0">
            <a:spAutoFit/>
          </a:bodyPr>
          <a:lstStyle/>
          <a:p>
            <a:r>
              <a:rPr kumimoji="1" lang="en-US" altLang="zh-CN" dirty="0" err="1" smtClean="0"/>
              <a:t>Followee</a:t>
            </a:r>
            <a:r>
              <a:rPr kumimoji="1" lang="en-US" altLang="zh-CN" dirty="0" smtClean="0"/>
              <a:t> diffusion</a:t>
            </a:r>
            <a:endParaRPr kumimoji="1" lang="zh-CN" altLang="en-US" dirty="0"/>
          </a:p>
        </p:txBody>
      </p:sp>
      <p:sp>
        <p:nvSpPr>
          <p:cNvPr id="67" name="文本框 66"/>
          <p:cNvSpPr txBox="1"/>
          <p:nvPr/>
        </p:nvSpPr>
        <p:spPr>
          <a:xfrm>
            <a:off x="1898650" y="3429000"/>
            <a:ext cx="2370274" cy="400110"/>
          </a:xfrm>
          <a:prstGeom prst="rect">
            <a:avLst/>
          </a:prstGeom>
          <a:noFill/>
        </p:spPr>
        <p:txBody>
          <a:bodyPr wrap="square" rtlCol="0">
            <a:spAutoFit/>
          </a:bodyPr>
          <a:lstStyle/>
          <a:p>
            <a:r>
              <a:rPr kumimoji="1" lang="en-US" altLang="zh-CN" dirty="0" smtClean="0"/>
              <a:t>Follower diffusion</a:t>
            </a:r>
            <a:endParaRPr kumimoji="1" lang="zh-CN" altLang="en-US" dirty="0"/>
          </a:p>
        </p:txBody>
      </p:sp>
      <p:pic>
        <p:nvPicPr>
          <p:cNvPr id="3" name="图片 2" descr="socialstatus-follower-diffusio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150" y="1066800"/>
            <a:ext cx="3384550" cy="2278552"/>
          </a:xfrm>
          <a:prstGeom prst="rect">
            <a:avLst/>
          </a:prstGeom>
        </p:spPr>
      </p:pic>
      <p:pic>
        <p:nvPicPr>
          <p:cNvPr id="4" name="图片 3" descr="socialstatus-followee-diffusio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674" y="1066800"/>
            <a:ext cx="3312556" cy="2286000"/>
          </a:xfrm>
          <a:prstGeom prst="rect">
            <a:avLst/>
          </a:prstGeom>
        </p:spPr>
      </p:pic>
    </p:spTree>
    <p:extLst>
      <p:ext uri="{BB962C8B-B14F-4D97-AF65-F5344CB8AC3E}">
        <p14:creationId xmlns:p14="http://schemas.microsoft.com/office/powerpoint/2010/main" val="2008903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Influence Learning Model</a:t>
            </a:r>
            <a:endParaRPr kumimoji="1" lang="zh-CN" altLang="en-US" sz="3200" dirty="0"/>
          </a:p>
        </p:txBody>
      </p:sp>
      <p:sp>
        <p:nvSpPr>
          <p:cNvPr id="143" name="文本框 142"/>
          <p:cNvSpPr txBox="1"/>
          <p:nvPr/>
        </p:nvSpPr>
        <p:spPr>
          <a:xfrm>
            <a:off x="660400" y="1219203"/>
            <a:ext cx="8502650" cy="707886"/>
          </a:xfrm>
          <a:prstGeom prst="rect">
            <a:avLst/>
          </a:prstGeom>
          <a:noFill/>
          <a:ln>
            <a:noFill/>
          </a:ln>
        </p:spPr>
        <p:txBody>
          <a:bodyPr wrap="square" rtlCol="0">
            <a:spAutoFit/>
          </a:bodyPr>
          <a:lstStyle/>
          <a:p>
            <a:r>
              <a:rPr lang="en-US" altLang="zh-CN" dirty="0" smtClean="0"/>
              <a:t>The formation </a:t>
            </a:r>
            <a:r>
              <a:rPr lang="en-US" altLang="zh-CN" dirty="0"/>
              <a:t>of one following edge </a:t>
            </a:r>
            <a:r>
              <a:rPr lang="en-US" altLang="zh-CN" dirty="0" smtClean="0"/>
              <a:t>at time t’ </a:t>
            </a:r>
            <a:r>
              <a:rPr lang="en-US" altLang="zh-CN" dirty="0"/>
              <a:t>actually may be </a:t>
            </a:r>
            <a:r>
              <a:rPr lang="en-US" altLang="zh-CN" dirty="0" smtClean="0"/>
              <a:t>influenced </a:t>
            </a:r>
            <a:r>
              <a:rPr lang="en-US" altLang="zh-CN" dirty="0"/>
              <a:t>by the formation of </a:t>
            </a:r>
            <a:r>
              <a:rPr lang="en-US" altLang="zh-CN" dirty="0" smtClean="0"/>
              <a:t>multiple neighbor </a:t>
            </a:r>
            <a:r>
              <a:rPr lang="en-US" altLang="zh-CN" dirty="0"/>
              <a:t>edges e</a:t>
            </a:r>
            <a:r>
              <a:rPr lang="en-US" altLang="zh-CN" baseline="-25000" dirty="0"/>
              <a:t>BA1</a:t>
            </a:r>
            <a:r>
              <a:rPr lang="en-US" altLang="zh-CN" dirty="0"/>
              <a:t> , e</a:t>
            </a:r>
            <a:r>
              <a:rPr lang="en-US" altLang="zh-CN" baseline="-25000" dirty="0"/>
              <a:t>BA2</a:t>
            </a:r>
            <a:r>
              <a:rPr lang="en-US" altLang="zh-CN" dirty="0"/>
              <a:t> and </a:t>
            </a:r>
            <a:r>
              <a:rPr lang="en-US" altLang="zh-CN" dirty="0" err="1"/>
              <a:t>e</a:t>
            </a:r>
            <a:r>
              <a:rPr lang="en-US" altLang="zh-CN" baseline="-25000" dirty="0" err="1"/>
              <a:t>AnC</a:t>
            </a:r>
            <a:r>
              <a:rPr lang="en-US" altLang="zh-CN" dirty="0"/>
              <a:t> at time </a:t>
            </a:r>
            <a:r>
              <a:rPr lang="en-US" altLang="zh-CN" dirty="0" smtClean="0"/>
              <a:t>t.</a:t>
            </a:r>
            <a:endParaRPr kumimoji="1" lang="en-US" altLang="zh-CN" dirty="0" smtClean="0"/>
          </a:p>
        </p:txBody>
      </p:sp>
      <p:pic>
        <p:nvPicPr>
          <p:cNvPr id="8" name="图片 7"/>
          <p:cNvPicPr>
            <a:picLocks noChangeAspect="1"/>
          </p:cNvPicPr>
          <p:nvPr/>
        </p:nvPicPr>
        <p:blipFill>
          <a:blip r:embed="rId2" cstate="print"/>
          <a:stretch>
            <a:fillRect/>
          </a:stretch>
        </p:blipFill>
        <p:spPr>
          <a:xfrm>
            <a:off x="1733550" y="3657600"/>
            <a:ext cx="6342592" cy="1231900"/>
          </a:xfrm>
          <a:prstGeom prst="rect">
            <a:avLst/>
          </a:prstGeom>
        </p:spPr>
      </p:pic>
      <p:sp>
        <p:nvSpPr>
          <p:cNvPr id="9" name="矩形 8"/>
          <p:cNvSpPr/>
          <p:nvPr/>
        </p:nvSpPr>
        <p:spPr>
          <a:xfrm>
            <a:off x="2889250" y="4004548"/>
            <a:ext cx="2724150" cy="762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6972723" y="4014708"/>
            <a:ext cx="1117177" cy="7213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2977303" y="4812268"/>
            <a:ext cx="2559050" cy="400110"/>
          </a:xfrm>
          <a:prstGeom prst="rect">
            <a:avLst/>
          </a:prstGeom>
          <a:noFill/>
        </p:spPr>
        <p:txBody>
          <a:bodyPr wrap="square" rtlCol="0">
            <a:spAutoFit/>
          </a:bodyPr>
          <a:lstStyle/>
          <a:p>
            <a:r>
              <a:rPr kumimoji="1" lang="en-US" altLang="zh-CN" dirty="0" smtClean="0"/>
              <a:t>The formed edges</a:t>
            </a:r>
            <a:endParaRPr kumimoji="1" lang="zh-CN" altLang="en-US" dirty="0"/>
          </a:p>
        </p:txBody>
      </p:sp>
      <p:sp>
        <p:nvSpPr>
          <p:cNvPr id="32" name="文本框 31"/>
          <p:cNvSpPr txBox="1"/>
          <p:nvPr/>
        </p:nvSpPr>
        <p:spPr>
          <a:xfrm>
            <a:off x="6191250" y="4812268"/>
            <a:ext cx="2559050" cy="400110"/>
          </a:xfrm>
          <a:prstGeom prst="rect">
            <a:avLst/>
          </a:prstGeom>
          <a:noFill/>
        </p:spPr>
        <p:txBody>
          <a:bodyPr wrap="square" rtlCol="0">
            <a:spAutoFit/>
          </a:bodyPr>
          <a:lstStyle/>
          <a:p>
            <a:r>
              <a:rPr kumimoji="1" lang="en-US" altLang="zh-CN" dirty="0" smtClean="0"/>
              <a:t>The unformed edges</a:t>
            </a:r>
            <a:endParaRPr kumimoji="1" lang="zh-CN" altLang="en-US" dirty="0"/>
          </a:p>
        </p:txBody>
      </p:sp>
      <p:pic>
        <p:nvPicPr>
          <p:cNvPr id="11" name="图片 10" descr="multi-tria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 y="1905000"/>
            <a:ext cx="1981200" cy="1674688"/>
          </a:xfrm>
          <a:prstGeom prst="rect">
            <a:avLst/>
          </a:prstGeom>
        </p:spPr>
      </p:pic>
      <p:sp>
        <p:nvSpPr>
          <p:cNvPr id="29" name="矩形 28"/>
          <p:cNvSpPr/>
          <p:nvPr/>
        </p:nvSpPr>
        <p:spPr>
          <a:xfrm>
            <a:off x="3136900" y="2286003"/>
            <a:ext cx="5943600" cy="707886"/>
          </a:xfrm>
          <a:prstGeom prst="rect">
            <a:avLst/>
          </a:prstGeom>
        </p:spPr>
        <p:txBody>
          <a:bodyPr wrap="square">
            <a:spAutoFit/>
          </a:bodyPr>
          <a:lstStyle/>
          <a:p>
            <a:r>
              <a:rPr lang="en-US" altLang="zh-CN" dirty="0" smtClean="0"/>
              <a:t>We assume the neighbor </a:t>
            </a:r>
            <a:r>
              <a:rPr lang="en-US" altLang="zh-CN" dirty="0"/>
              <a:t>edges activated </a:t>
            </a:r>
            <a:r>
              <a:rPr lang="en-US" altLang="zh-CN" dirty="0" smtClean="0"/>
              <a:t>at time t independently </a:t>
            </a:r>
            <a:r>
              <a:rPr lang="en-US" altLang="zh-CN" dirty="0"/>
              <a:t>trigger </a:t>
            </a:r>
            <a:r>
              <a:rPr lang="en-US" altLang="zh-CN" dirty="0" smtClean="0"/>
              <a:t>a new edge.</a:t>
            </a:r>
            <a:endParaRPr lang="zh-CN" altLang="en-US" dirty="0"/>
          </a:p>
        </p:txBody>
      </p:sp>
      <p:sp>
        <p:nvSpPr>
          <p:cNvPr id="31" name="下箭头 30"/>
          <p:cNvSpPr/>
          <p:nvPr/>
        </p:nvSpPr>
        <p:spPr>
          <a:xfrm>
            <a:off x="5035550" y="3048000"/>
            <a:ext cx="6604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2806700" y="3598188"/>
            <a:ext cx="6682804" cy="400110"/>
          </a:xfrm>
          <a:prstGeom prst="rect">
            <a:avLst/>
          </a:prstGeom>
          <a:noFill/>
        </p:spPr>
        <p:txBody>
          <a:bodyPr wrap="square" rtlCol="0">
            <a:spAutoFit/>
          </a:bodyPr>
          <a:lstStyle/>
          <a:p>
            <a:r>
              <a:rPr kumimoji="1" lang="en-US" altLang="zh-CN" dirty="0" smtClean="0"/>
              <a:t>The generative model FCM (Following cascade model)</a:t>
            </a:r>
            <a:endParaRPr kumimoji="1" lang="zh-CN" altLang="en-US" dirty="0"/>
          </a:p>
        </p:txBody>
      </p:sp>
      <p:sp>
        <p:nvSpPr>
          <p:cNvPr id="34" name="矩形 33"/>
          <p:cNvSpPr/>
          <p:nvPr/>
        </p:nvSpPr>
        <p:spPr>
          <a:xfrm>
            <a:off x="577850" y="5334000"/>
            <a:ext cx="8997950" cy="1077218"/>
          </a:xfrm>
          <a:prstGeom prst="rect">
            <a:avLst/>
          </a:prstGeom>
        </p:spPr>
        <p:txBody>
          <a:bodyPr wrap="square">
            <a:spAutoFit/>
          </a:bodyPr>
          <a:lstStyle/>
          <a:p>
            <a:pPr marL="285750" indent="-285750">
              <a:buFont typeface="Arial"/>
              <a:buChar char="•"/>
            </a:pPr>
            <a:r>
              <a:rPr lang="en-US" altLang="zh-CN" sz="1600" dirty="0" smtClean="0"/>
              <a:t>We exact 24</a:t>
            </a:r>
            <a:r>
              <a:rPr lang="en-US" altLang="zh-CN" sz="1600" dirty="0"/>
              <a:t>*8 features </a:t>
            </a:r>
            <a:r>
              <a:rPr lang="en-US" altLang="zh-CN" sz="1600" dirty="0" smtClean="0"/>
              <a:t>from the neighbor edges of each edge </a:t>
            </a:r>
            <a:r>
              <a:rPr lang="en-US" altLang="zh-CN" sz="1600" dirty="0"/>
              <a:t>pair (</a:t>
            </a:r>
            <a:r>
              <a:rPr lang="en-US" altLang="zh-CN" sz="1600" dirty="0" err="1" smtClean="0"/>
              <a:t>e,e</a:t>
            </a:r>
            <a:r>
              <a:rPr lang="en-US" altLang="zh-CN" sz="1600" dirty="0" smtClean="0"/>
              <a:t>’)</a:t>
            </a:r>
          </a:p>
          <a:p>
            <a:pPr marL="742950" lvl="1" indent="-285750">
              <a:buFont typeface="Arial"/>
              <a:buChar char="•"/>
            </a:pPr>
            <a:r>
              <a:rPr lang="en-US" altLang="zh-CN" sz="1600" dirty="0" smtClean="0"/>
              <a:t>24 </a:t>
            </a:r>
            <a:r>
              <a:rPr lang="en-US" altLang="zh-CN" sz="1600" dirty="0"/>
              <a:t>triad structures and 8 triad </a:t>
            </a:r>
            <a:r>
              <a:rPr lang="en-US" altLang="zh-CN" sz="1600" dirty="0" smtClean="0"/>
              <a:t>statuses</a:t>
            </a:r>
            <a:endParaRPr lang="zh-CN" altLang="en-US" sz="1600" dirty="0"/>
          </a:p>
          <a:p>
            <a:pPr marL="285750" indent="-285750">
              <a:buFont typeface="Arial"/>
              <a:buChar char="•"/>
            </a:pPr>
            <a:r>
              <a:rPr lang="en-US" altLang="zh-CN" sz="1600" dirty="0" smtClean="0"/>
              <a:t>We </a:t>
            </a:r>
            <a:r>
              <a:rPr lang="en-US" altLang="zh-CN" sz="1600" dirty="0"/>
              <a:t>aggregate </a:t>
            </a:r>
            <a:r>
              <a:rPr lang="en-US" altLang="zh-CN" sz="1600" dirty="0" smtClean="0"/>
              <a:t>different pairs </a:t>
            </a:r>
            <a:r>
              <a:rPr lang="en-US" altLang="zh-CN" sz="1600" dirty="0"/>
              <a:t>with same features </a:t>
            </a:r>
            <a:r>
              <a:rPr lang="en-US" altLang="zh-CN" sz="1600" dirty="0" smtClean="0"/>
              <a:t>together and estimate the probabilities associated to 24</a:t>
            </a:r>
            <a:r>
              <a:rPr lang="en-US" altLang="zh-CN" sz="1600" dirty="0"/>
              <a:t>*</a:t>
            </a:r>
            <a:r>
              <a:rPr lang="en-US" altLang="zh-CN" sz="1600" dirty="0" smtClean="0"/>
              <a:t>8 triads.</a:t>
            </a:r>
          </a:p>
        </p:txBody>
      </p:sp>
    </p:spTree>
    <p:extLst>
      <p:ext uri="{BB962C8B-B14F-4D97-AF65-F5344CB8AC3E}">
        <p14:creationId xmlns:p14="http://schemas.microsoft.com/office/powerpoint/2010/main" val="287090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mtClean="0"/>
              <a:t>Applications: Influence Maximization</a:t>
            </a:r>
            <a:endParaRPr kumimoji="1" lang="zh-CN" altLang="en-US" dirty="0"/>
          </a:p>
        </p:txBody>
      </p:sp>
      <p:pic>
        <p:nvPicPr>
          <p:cNvPr id="4" name="图片 3"/>
          <p:cNvPicPr>
            <a:picLocks noChangeAspect="1"/>
          </p:cNvPicPr>
          <p:nvPr/>
        </p:nvPicPr>
        <p:blipFill>
          <a:blip r:embed="rId2" cstate="print"/>
          <a:stretch>
            <a:fillRect/>
          </a:stretch>
        </p:blipFill>
        <p:spPr>
          <a:xfrm>
            <a:off x="4450754" y="2326592"/>
            <a:ext cx="638867" cy="589723"/>
          </a:xfrm>
          <a:prstGeom prst="rect">
            <a:avLst/>
          </a:prstGeom>
          <a:ln>
            <a:solidFill>
              <a:srgbClr val="FF0000"/>
            </a:solidFill>
          </a:ln>
        </p:spPr>
      </p:pic>
      <p:pic>
        <p:nvPicPr>
          <p:cNvPr id="5" name="图片 4"/>
          <p:cNvPicPr>
            <a:picLocks noChangeAspect="1"/>
          </p:cNvPicPr>
          <p:nvPr/>
        </p:nvPicPr>
        <p:blipFill>
          <a:blip r:embed="rId3" cstate="print"/>
          <a:stretch>
            <a:fillRect/>
          </a:stretch>
        </p:blipFill>
        <p:spPr>
          <a:xfrm>
            <a:off x="2465471" y="3052357"/>
            <a:ext cx="660400" cy="609600"/>
          </a:xfrm>
          <a:prstGeom prst="rect">
            <a:avLst/>
          </a:prstGeom>
          <a:ln>
            <a:solidFill>
              <a:srgbClr val="0000FF"/>
            </a:solidFill>
          </a:ln>
        </p:spPr>
      </p:pic>
      <p:pic>
        <p:nvPicPr>
          <p:cNvPr id="6" name="图片 5"/>
          <p:cNvPicPr>
            <a:picLocks noChangeAspect="1"/>
          </p:cNvPicPr>
          <p:nvPr/>
        </p:nvPicPr>
        <p:blipFill>
          <a:blip r:embed="rId3" cstate="print"/>
          <a:stretch>
            <a:fillRect/>
          </a:stretch>
        </p:blipFill>
        <p:spPr>
          <a:xfrm>
            <a:off x="4959619" y="3661957"/>
            <a:ext cx="660400" cy="609600"/>
          </a:xfrm>
          <a:prstGeom prst="rect">
            <a:avLst/>
          </a:prstGeom>
          <a:ln>
            <a:solidFill>
              <a:srgbClr val="0000FF"/>
            </a:solidFill>
          </a:ln>
        </p:spPr>
      </p:pic>
      <p:pic>
        <p:nvPicPr>
          <p:cNvPr id="7" name="图片 6"/>
          <p:cNvPicPr>
            <a:picLocks noChangeAspect="1"/>
          </p:cNvPicPr>
          <p:nvPr/>
        </p:nvPicPr>
        <p:blipFill>
          <a:blip r:embed="rId4" cstate="print"/>
          <a:stretch>
            <a:fillRect/>
          </a:stretch>
        </p:blipFill>
        <p:spPr>
          <a:xfrm>
            <a:off x="2146302" y="1930072"/>
            <a:ext cx="738230" cy="681443"/>
          </a:xfrm>
          <a:prstGeom prst="rect">
            <a:avLst/>
          </a:prstGeom>
        </p:spPr>
      </p:pic>
      <p:pic>
        <p:nvPicPr>
          <p:cNvPr id="8" name="图片 7"/>
          <p:cNvPicPr>
            <a:picLocks noChangeAspect="1"/>
          </p:cNvPicPr>
          <p:nvPr/>
        </p:nvPicPr>
        <p:blipFill>
          <a:blip r:embed="rId4" cstate="print"/>
          <a:stretch>
            <a:fillRect/>
          </a:stretch>
        </p:blipFill>
        <p:spPr>
          <a:xfrm>
            <a:off x="3634693" y="3661959"/>
            <a:ext cx="738230" cy="681443"/>
          </a:xfrm>
          <a:prstGeom prst="rect">
            <a:avLst/>
          </a:prstGeom>
        </p:spPr>
      </p:pic>
      <p:pic>
        <p:nvPicPr>
          <p:cNvPr id="9" name="图片 8"/>
          <p:cNvPicPr>
            <a:picLocks noChangeAspect="1"/>
          </p:cNvPicPr>
          <p:nvPr/>
        </p:nvPicPr>
        <p:blipFill>
          <a:blip r:embed="rId4" cstate="print"/>
          <a:stretch>
            <a:fillRect/>
          </a:stretch>
        </p:blipFill>
        <p:spPr>
          <a:xfrm>
            <a:off x="6082255" y="2985501"/>
            <a:ext cx="738230" cy="681443"/>
          </a:xfrm>
          <a:prstGeom prst="rect">
            <a:avLst/>
          </a:prstGeom>
        </p:spPr>
      </p:pic>
      <p:pic>
        <p:nvPicPr>
          <p:cNvPr id="10" name="图片 9"/>
          <p:cNvPicPr>
            <a:picLocks noChangeAspect="1"/>
          </p:cNvPicPr>
          <p:nvPr/>
        </p:nvPicPr>
        <p:blipFill>
          <a:blip r:embed="rId4" cstate="print"/>
          <a:stretch>
            <a:fillRect/>
          </a:stretch>
        </p:blipFill>
        <p:spPr>
          <a:xfrm>
            <a:off x="3053903" y="1248629"/>
            <a:ext cx="738230" cy="681443"/>
          </a:xfrm>
          <a:prstGeom prst="rect">
            <a:avLst/>
          </a:prstGeom>
        </p:spPr>
      </p:pic>
      <p:cxnSp>
        <p:nvCxnSpPr>
          <p:cNvPr id="11" name="直线箭头连接符 10"/>
          <p:cNvCxnSpPr>
            <a:stCxn id="5" idx="3"/>
          </p:cNvCxnSpPr>
          <p:nvPr/>
        </p:nvCxnSpPr>
        <p:spPr>
          <a:xfrm flipV="1">
            <a:off x="3125871" y="2708267"/>
            <a:ext cx="1247052" cy="648890"/>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11"/>
          <p:cNvCxnSpPr/>
          <p:nvPr/>
        </p:nvCxnSpPr>
        <p:spPr>
          <a:xfrm flipH="1" flipV="1">
            <a:off x="4918258" y="2916312"/>
            <a:ext cx="171363" cy="479762"/>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12"/>
          <p:cNvCxnSpPr/>
          <p:nvPr/>
        </p:nvCxnSpPr>
        <p:spPr>
          <a:xfrm flipH="1">
            <a:off x="2759941" y="1825112"/>
            <a:ext cx="534309" cy="390605"/>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13"/>
          <p:cNvCxnSpPr/>
          <p:nvPr/>
        </p:nvCxnSpPr>
        <p:spPr>
          <a:xfrm>
            <a:off x="3159678" y="3643074"/>
            <a:ext cx="632454" cy="166651"/>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4"/>
          <p:cNvCxnSpPr>
            <a:endCxn id="4" idx="1"/>
          </p:cNvCxnSpPr>
          <p:nvPr/>
        </p:nvCxnSpPr>
        <p:spPr>
          <a:xfrm>
            <a:off x="2862663" y="2472405"/>
            <a:ext cx="1588091" cy="149049"/>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a:off x="3570700" y="1836676"/>
            <a:ext cx="802225" cy="635729"/>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直线箭头连接符 16"/>
          <p:cNvCxnSpPr/>
          <p:nvPr/>
        </p:nvCxnSpPr>
        <p:spPr>
          <a:xfrm flipV="1">
            <a:off x="4052329" y="2916315"/>
            <a:ext cx="398425" cy="779241"/>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8" name="直线箭头连接符 17"/>
          <p:cNvCxnSpPr/>
          <p:nvPr/>
        </p:nvCxnSpPr>
        <p:spPr>
          <a:xfrm flipH="1">
            <a:off x="5620020" y="3542605"/>
            <a:ext cx="598674" cy="267118"/>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9" name="直线箭头连接符 18"/>
          <p:cNvCxnSpPr/>
          <p:nvPr/>
        </p:nvCxnSpPr>
        <p:spPr>
          <a:xfrm flipH="1" flipV="1">
            <a:off x="5089620" y="2848666"/>
            <a:ext cx="1129074" cy="379471"/>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 name="文本框 19"/>
          <p:cNvSpPr txBox="1"/>
          <p:nvPr/>
        </p:nvSpPr>
        <p:spPr>
          <a:xfrm>
            <a:off x="4526845" y="2000033"/>
            <a:ext cx="879463" cy="400110"/>
          </a:xfrm>
          <a:prstGeom prst="rect">
            <a:avLst/>
          </a:prstGeom>
          <a:noFill/>
        </p:spPr>
        <p:txBody>
          <a:bodyPr wrap="square" rtlCol="0">
            <a:spAutoFit/>
          </a:bodyPr>
          <a:lstStyle/>
          <a:p>
            <a:r>
              <a:rPr kumimoji="1" lang="en-US" altLang="zh-CN" b="1" dirty="0" smtClean="0"/>
              <a:t>Alice</a:t>
            </a:r>
            <a:endParaRPr kumimoji="1" lang="zh-CN" altLang="en-US" b="1" dirty="0"/>
          </a:p>
        </p:txBody>
      </p:sp>
      <p:sp>
        <p:nvSpPr>
          <p:cNvPr id="21" name="文本框 20"/>
          <p:cNvSpPr txBox="1"/>
          <p:nvPr/>
        </p:nvSpPr>
        <p:spPr>
          <a:xfrm>
            <a:off x="4906888" y="3326220"/>
            <a:ext cx="888185" cy="400110"/>
          </a:xfrm>
          <a:prstGeom prst="rect">
            <a:avLst/>
          </a:prstGeom>
          <a:noFill/>
        </p:spPr>
        <p:txBody>
          <a:bodyPr wrap="square" rtlCol="0">
            <a:spAutoFit/>
          </a:bodyPr>
          <a:lstStyle/>
          <a:p>
            <a:r>
              <a:rPr kumimoji="1" lang="en-US" altLang="zh-CN" b="1" dirty="0" smtClean="0"/>
              <a:t>Mary</a:t>
            </a:r>
            <a:endParaRPr kumimoji="1" lang="zh-CN" altLang="en-US" sz="1400" b="1" dirty="0"/>
          </a:p>
        </p:txBody>
      </p:sp>
      <p:sp>
        <p:nvSpPr>
          <p:cNvPr id="22" name="文本框 21"/>
          <p:cNvSpPr txBox="1"/>
          <p:nvPr/>
        </p:nvSpPr>
        <p:spPr>
          <a:xfrm>
            <a:off x="2666749" y="2708267"/>
            <a:ext cx="1048000" cy="400110"/>
          </a:xfrm>
          <a:prstGeom prst="rect">
            <a:avLst/>
          </a:prstGeom>
          <a:noFill/>
        </p:spPr>
        <p:txBody>
          <a:bodyPr wrap="square" rtlCol="0">
            <a:spAutoFit/>
          </a:bodyPr>
          <a:lstStyle/>
          <a:p>
            <a:r>
              <a:rPr kumimoji="1" lang="en-US" altLang="zh-CN" b="1" dirty="0" smtClean="0"/>
              <a:t>John</a:t>
            </a:r>
            <a:endParaRPr kumimoji="1" lang="zh-CN" altLang="en-US" sz="1400" b="1" dirty="0"/>
          </a:p>
        </p:txBody>
      </p:sp>
      <p:cxnSp>
        <p:nvCxnSpPr>
          <p:cNvPr id="23" name="直线箭头连接符 22"/>
          <p:cNvCxnSpPr/>
          <p:nvPr/>
        </p:nvCxnSpPr>
        <p:spPr>
          <a:xfrm>
            <a:off x="2549526" y="2601016"/>
            <a:ext cx="182053" cy="418720"/>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p:nvPr/>
        </p:nvCxnSpPr>
        <p:spPr>
          <a:xfrm flipH="1" flipV="1">
            <a:off x="2409016" y="2546521"/>
            <a:ext cx="217449" cy="46952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5" name="直线箭头连接符 24"/>
          <p:cNvCxnSpPr/>
          <p:nvPr/>
        </p:nvCxnSpPr>
        <p:spPr>
          <a:xfrm flipH="1">
            <a:off x="3159679" y="2848665"/>
            <a:ext cx="1213245" cy="69394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9" name="矩形 48"/>
          <p:cNvSpPr/>
          <p:nvPr/>
        </p:nvSpPr>
        <p:spPr>
          <a:xfrm>
            <a:off x="908050" y="4916272"/>
            <a:ext cx="8089900" cy="707886"/>
          </a:xfrm>
          <a:prstGeom prst="rect">
            <a:avLst/>
          </a:prstGeom>
        </p:spPr>
        <p:txBody>
          <a:bodyPr wrap="square">
            <a:spAutoFit/>
          </a:bodyPr>
          <a:lstStyle/>
          <a:p>
            <a:r>
              <a:rPr lang="en-US" altLang="zh-CN" smtClean="0"/>
              <a:t>Find </a:t>
            </a:r>
            <a:r>
              <a:rPr lang="en-US" altLang="zh-CN" dirty="0"/>
              <a:t>a set </a:t>
            </a:r>
            <a:r>
              <a:rPr lang="en-US" altLang="zh-CN" i="1" dirty="0"/>
              <a:t>S</a:t>
            </a:r>
            <a:r>
              <a:rPr lang="en-US" altLang="zh-CN" dirty="0"/>
              <a:t> of </a:t>
            </a:r>
            <a:r>
              <a:rPr lang="en-US" altLang="zh-CN" i="1" dirty="0"/>
              <a:t>k</a:t>
            </a:r>
            <a:r>
              <a:rPr lang="en-US" altLang="zh-CN" dirty="0"/>
              <a:t> initial </a:t>
            </a:r>
            <a:r>
              <a:rPr lang="en-US" altLang="zh-CN" dirty="0" smtClean="0"/>
              <a:t>followers to </a:t>
            </a:r>
            <a:r>
              <a:rPr lang="en-US" altLang="zh-CN" dirty="0"/>
              <a:t>follow user </a:t>
            </a:r>
            <a:r>
              <a:rPr lang="en-US" altLang="zh-CN" i="1" dirty="0"/>
              <a:t>v</a:t>
            </a:r>
            <a:r>
              <a:rPr lang="en-US" altLang="zh-CN" dirty="0"/>
              <a:t> such that the number of newly </a:t>
            </a:r>
            <a:r>
              <a:rPr lang="en-US" altLang="zh-CN" dirty="0" smtClean="0"/>
              <a:t>activated users </a:t>
            </a:r>
            <a:r>
              <a:rPr lang="en-US" altLang="zh-CN" dirty="0"/>
              <a:t>to follow </a:t>
            </a:r>
            <a:r>
              <a:rPr lang="en-US" altLang="zh-CN" i="1" dirty="0"/>
              <a:t>v</a:t>
            </a:r>
            <a:r>
              <a:rPr lang="en-US" altLang="zh-CN" dirty="0"/>
              <a:t> is maximized.</a:t>
            </a:r>
            <a:endParaRPr lang="zh-CN" altLang="en-US" dirty="0"/>
          </a:p>
        </p:txBody>
      </p:sp>
    </p:spTree>
    <p:extLst>
      <p:ext uri="{BB962C8B-B14F-4D97-AF65-F5344CB8AC3E}">
        <p14:creationId xmlns:p14="http://schemas.microsoft.com/office/powerpoint/2010/main" val="20892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550" y="188913"/>
            <a:ext cx="9634536" cy="792162"/>
          </a:xfrm>
        </p:spPr>
        <p:txBody>
          <a:bodyPr/>
          <a:lstStyle/>
          <a:p>
            <a:r>
              <a:rPr kumimoji="1" lang="en-US" altLang="zh-CN" smtClean="0"/>
              <a:t>Applications: Friend Recommendation</a:t>
            </a:r>
            <a:endParaRPr lang="zh-CN" altLang="en-US"/>
          </a:p>
        </p:txBody>
      </p:sp>
      <p:pic>
        <p:nvPicPr>
          <p:cNvPr id="4" name="图片 3"/>
          <p:cNvPicPr>
            <a:picLocks noChangeAspect="1"/>
          </p:cNvPicPr>
          <p:nvPr/>
        </p:nvPicPr>
        <p:blipFill>
          <a:blip r:embed="rId2" cstate="print"/>
          <a:stretch>
            <a:fillRect/>
          </a:stretch>
        </p:blipFill>
        <p:spPr>
          <a:xfrm>
            <a:off x="2945663" y="2219820"/>
            <a:ext cx="638867" cy="589723"/>
          </a:xfrm>
          <a:prstGeom prst="rect">
            <a:avLst/>
          </a:prstGeom>
          <a:ln>
            <a:solidFill>
              <a:srgbClr val="FF0000"/>
            </a:solidFill>
          </a:ln>
        </p:spPr>
      </p:pic>
      <p:pic>
        <p:nvPicPr>
          <p:cNvPr id="5" name="图片 4"/>
          <p:cNvPicPr>
            <a:picLocks noChangeAspect="1"/>
          </p:cNvPicPr>
          <p:nvPr/>
        </p:nvPicPr>
        <p:blipFill>
          <a:blip r:embed="rId3" cstate="print"/>
          <a:stretch>
            <a:fillRect/>
          </a:stretch>
        </p:blipFill>
        <p:spPr>
          <a:xfrm>
            <a:off x="3759549" y="3388722"/>
            <a:ext cx="660400" cy="609600"/>
          </a:xfrm>
          <a:prstGeom prst="rect">
            <a:avLst/>
          </a:prstGeom>
          <a:ln>
            <a:solidFill>
              <a:srgbClr val="0000FF"/>
            </a:solidFill>
          </a:ln>
        </p:spPr>
      </p:pic>
      <p:pic>
        <p:nvPicPr>
          <p:cNvPr id="6" name="图片 5"/>
          <p:cNvPicPr>
            <a:picLocks noChangeAspect="1"/>
          </p:cNvPicPr>
          <p:nvPr/>
        </p:nvPicPr>
        <p:blipFill>
          <a:blip r:embed="rId3" cstate="print"/>
          <a:stretch>
            <a:fillRect/>
          </a:stretch>
        </p:blipFill>
        <p:spPr>
          <a:xfrm>
            <a:off x="3955179" y="1562116"/>
            <a:ext cx="660400" cy="609600"/>
          </a:xfrm>
          <a:prstGeom prst="rect">
            <a:avLst/>
          </a:prstGeom>
          <a:ln>
            <a:solidFill>
              <a:srgbClr val="0000FF"/>
            </a:solidFill>
          </a:ln>
        </p:spPr>
      </p:pic>
      <p:pic>
        <p:nvPicPr>
          <p:cNvPr id="7" name="图片 6"/>
          <p:cNvPicPr>
            <a:picLocks noChangeAspect="1"/>
          </p:cNvPicPr>
          <p:nvPr/>
        </p:nvPicPr>
        <p:blipFill>
          <a:blip r:embed="rId4" cstate="print"/>
          <a:stretch>
            <a:fillRect/>
          </a:stretch>
        </p:blipFill>
        <p:spPr>
          <a:xfrm>
            <a:off x="5471826" y="3545992"/>
            <a:ext cx="738230" cy="681443"/>
          </a:xfrm>
          <a:prstGeom prst="rect">
            <a:avLst/>
          </a:prstGeom>
        </p:spPr>
      </p:pic>
      <p:pic>
        <p:nvPicPr>
          <p:cNvPr id="8" name="图片 7"/>
          <p:cNvPicPr>
            <a:picLocks noChangeAspect="1"/>
          </p:cNvPicPr>
          <p:nvPr/>
        </p:nvPicPr>
        <p:blipFill>
          <a:blip r:embed="rId4" cstate="print"/>
          <a:stretch>
            <a:fillRect/>
          </a:stretch>
        </p:blipFill>
        <p:spPr>
          <a:xfrm>
            <a:off x="5327828" y="1739374"/>
            <a:ext cx="738230" cy="681443"/>
          </a:xfrm>
          <a:prstGeom prst="rect">
            <a:avLst/>
          </a:prstGeom>
        </p:spPr>
      </p:pic>
      <p:pic>
        <p:nvPicPr>
          <p:cNvPr id="9" name="图片 8"/>
          <p:cNvPicPr>
            <a:picLocks noChangeAspect="1"/>
          </p:cNvPicPr>
          <p:nvPr/>
        </p:nvPicPr>
        <p:blipFill>
          <a:blip r:embed="rId4" cstate="print"/>
          <a:stretch>
            <a:fillRect/>
          </a:stretch>
        </p:blipFill>
        <p:spPr>
          <a:xfrm>
            <a:off x="6066058" y="2646718"/>
            <a:ext cx="738230" cy="681443"/>
          </a:xfrm>
          <a:prstGeom prst="rect">
            <a:avLst/>
          </a:prstGeom>
        </p:spPr>
      </p:pic>
      <p:cxnSp>
        <p:nvCxnSpPr>
          <p:cNvPr id="10" name="直线箭头连接符 31"/>
          <p:cNvCxnSpPr>
            <a:stCxn id="4" idx="3"/>
          </p:cNvCxnSpPr>
          <p:nvPr/>
        </p:nvCxnSpPr>
        <p:spPr>
          <a:xfrm flipV="1">
            <a:off x="3584529" y="2171719"/>
            <a:ext cx="370651" cy="342963"/>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1" name="直线箭头连接符 32"/>
          <p:cNvCxnSpPr/>
          <p:nvPr/>
        </p:nvCxnSpPr>
        <p:spPr>
          <a:xfrm>
            <a:off x="3431919" y="2809540"/>
            <a:ext cx="327630" cy="518618"/>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33"/>
          <p:cNvCxnSpPr>
            <a:endCxn id="6" idx="3"/>
          </p:cNvCxnSpPr>
          <p:nvPr/>
        </p:nvCxnSpPr>
        <p:spPr>
          <a:xfrm flipH="1" flipV="1">
            <a:off x="4615580" y="1866916"/>
            <a:ext cx="882229" cy="85544"/>
          </a:xfrm>
          <a:prstGeom prst="straightConnector1">
            <a:avLst/>
          </a:prstGeom>
          <a:ln>
            <a:solidFill>
              <a:schemeClr val="tx1"/>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13" name="直线箭头连接符 34"/>
          <p:cNvCxnSpPr/>
          <p:nvPr/>
        </p:nvCxnSpPr>
        <p:spPr>
          <a:xfrm flipH="1">
            <a:off x="6066060" y="3275752"/>
            <a:ext cx="369114" cy="50888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35"/>
          <p:cNvCxnSpPr/>
          <p:nvPr/>
        </p:nvCxnSpPr>
        <p:spPr>
          <a:xfrm flipH="1">
            <a:off x="3666710" y="2227341"/>
            <a:ext cx="1805116" cy="443910"/>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直线箭头连接符 36"/>
          <p:cNvCxnSpPr/>
          <p:nvPr/>
        </p:nvCxnSpPr>
        <p:spPr>
          <a:xfrm flipH="1" flipV="1">
            <a:off x="3666710" y="2740437"/>
            <a:ext cx="2543347" cy="307564"/>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6" name="直线箭头连接符 37"/>
          <p:cNvCxnSpPr/>
          <p:nvPr/>
        </p:nvCxnSpPr>
        <p:spPr>
          <a:xfrm flipH="1" flipV="1">
            <a:off x="3666709" y="2798591"/>
            <a:ext cx="1971156" cy="1038452"/>
          </a:xfrm>
          <a:prstGeom prst="straightConnector1">
            <a:avLst/>
          </a:prstGeom>
          <a:ln>
            <a:solidFill>
              <a:srgbClr val="FF0000"/>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7" name="文本框 38"/>
          <p:cNvSpPr txBox="1"/>
          <p:nvPr/>
        </p:nvSpPr>
        <p:spPr>
          <a:xfrm>
            <a:off x="2880086" y="1842924"/>
            <a:ext cx="879463" cy="400110"/>
          </a:xfrm>
          <a:prstGeom prst="rect">
            <a:avLst/>
          </a:prstGeom>
          <a:noFill/>
        </p:spPr>
        <p:txBody>
          <a:bodyPr wrap="square" rtlCol="0">
            <a:spAutoFit/>
          </a:bodyPr>
          <a:lstStyle/>
          <a:p>
            <a:r>
              <a:rPr kumimoji="1" lang="en-US" altLang="zh-CN" b="1" dirty="0" smtClean="0"/>
              <a:t>Ada</a:t>
            </a:r>
            <a:endParaRPr kumimoji="1" lang="zh-CN" altLang="en-US" b="1" dirty="0"/>
          </a:p>
        </p:txBody>
      </p:sp>
      <p:sp>
        <p:nvSpPr>
          <p:cNvPr id="18" name="文本框 39"/>
          <p:cNvSpPr txBox="1"/>
          <p:nvPr/>
        </p:nvSpPr>
        <p:spPr>
          <a:xfrm>
            <a:off x="3935324" y="1231708"/>
            <a:ext cx="714363" cy="400110"/>
          </a:xfrm>
          <a:prstGeom prst="rect">
            <a:avLst/>
          </a:prstGeom>
          <a:noFill/>
        </p:spPr>
        <p:txBody>
          <a:bodyPr wrap="square" rtlCol="0">
            <a:spAutoFit/>
          </a:bodyPr>
          <a:lstStyle/>
          <a:p>
            <a:r>
              <a:rPr kumimoji="1" lang="en-US" altLang="zh-CN" b="1" dirty="0" smtClean="0"/>
              <a:t>Bob</a:t>
            </a:r>
            <a:endParaRPr kumimoji="1" lang="zh-CN" altLang="en-US" sz="1400" b="1" dirty="0"/>
          </a:p>
        </p:txBody>
      </p:sp>
      <p:sp>
        <p:nvSpPr>
          <p:cNvPr id="19" name="文本框 40"/>
          <p:cNvSpPr txBox="1"/>
          <p:nvPr/>
        </p:nvSpPr>
        <p:spPr>
          <a:xfrm>
            <a:off x="3826164" y="3073426"/>
            <a:ext cx="879186" cy="400110"/>
          </a:xfrm>
          <a:prstGeom prst="rect">
            <a:avLst/>
          </a:prstGeom>
          <a:noFill/>
        </p:spPr>
        <p:txBody>
          <a:bodyPr wrap="square" rtlCol="0">
            <a:spAutoFit/>
          </a:bodyPr>
          <a:lstStyle/>
          <a:p>
            <a:r>
              <a:rPr kumimoji="1" lang="en-US" altLang="zh-CN" b="1" dirty="0" smtClean="0"/>
              <a:t>Mike</a:t>
            </a:r>
            <a:endParaRPr kumimoji="1" lang="zh-CN" altLang="en-US" sz="1400" b="1" dirty="0"/>
          </a:p>
        </p:txBody>
      </p:sp>
      <p:cxnSp>
        <p:nvCxnSpPr>
          <p:cNvPr id="20" name="直线箭头连接符 41"/>
          <p:cNvCxnSpPr/>
          <p:nvPr/>
        </p:nvCxnSpPr>
        <p:spPr>
          <a:xfrm>
            <a:off x="5924767" y="2322433"/>
            <a:ext cx="406483" cy="41800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1" name="直线箭头连接符 42"/>
          <p:cNvCxnSpPr/>
          <p:nvPr/>
        </p:nvCxnSpPr>
        <p:spPr>
          <a:xfrm flipH="1" flipV="1">
            <a:off x="5825858" y="2363773"/>
            <a:ext cx="384198" cy="464214"/>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pic>
        <p:nvPicPr>
          <p:cNvPr id="22" name="图片 21"/>
          <p:cNvPicPr>
            <a:picLocks noChangeAspect="1"/>
          </p:cNvPicPr>
          <p:nvPr/>
        </p:nvPicPr>
        <p:blipFill>
          <a:blip r:embed="rId4" cstate="print"/>
          <a:stretch>
            <a:fillRect/>
          </a:stretch>
        </p:blipFill>
        <p:spPr>
          <a:xfrm>
            <a:off x="2724152" y="3657600"/>
            <a:ext cx="738230" cy="681443"/>
          </a:xfrm>
          <a:prstGeom prst="rect">
            <a:avLst/>
          </a:prstGeom>
        </p:spPr>
      </p:pic>
      <p:cxnSp>
        <p:nvCxnSpPr>
          <p:cNvPr id="23" name="直线箭头连接符 44"/>
          <p:cNvCxnSpPr>
            <a:stCxn id="4" idx="2"/>
          </p:cNvCxnSpPr>
          <p:nvPr/>
        </p:nvCxnSpPr>
        <p:spPr>
          <a:xfrm flipH="1">
            <a:off x="3093265" y="2809540"/>
            <a:ext cx="171830" cy="755122"/>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45"/>
          <p:cNvCxnSpPr>
            <a:stCxn id="5" idx="1"/>
          </p:cNvCxnSpPr>
          <p:nvPr/>
        </p:nvCxnSpPr>
        <p:spPr>
          <a:xfrm flipH="1">
            <a:off x="3268172" y="3693525"/>
            <a:ext cx="491379" cy="143521"/>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6" name="矩形 25"/>
          <p:cNvSpPr/>
          <p:nvPr/>
        </p:nvSpPr>
        <p:spPr>
          <a:xfrm>
            <a:off x="990600" y="4939027"/>
            <a:ext cx="8337550" cy="707886"/>
          </a:xfrm>
          <a:prstGeom prst="rect">
            <a:avLst/>
          </a:prstGeom>
        </p:spPr>
        <p:txBody>
          <a:bodyPr wrap="square">
            <a:spAutoFit/>
          </a:bodyPr>
          <a:lstStyle/>
          <a:p>
            <a:r>
              <a:rPr lang="en-US" altLang="zh-CN" smtClean="0"/>
              <a:t>Find </a:t>
            </a:r>
            <a:r>
              <a:rPr lang="en-US" altLang="zh-CN" dirty="0"/>
              <a:t>a set </a:t>
            </a:r>
            <a:r>
              <a:rPr lang="en-US" altLang="zh-CN" i="1" dirty="0"/>
              <a:t>S</a:t>
            </a:r>
            <a:r>
              <a:rPr lang="en-US" altLang="zh-CN" dirty="0"/>
              <a:t> of </a:t>
            </a:r>
            <a:r>
              <a:rPr lang="en-US" altLang="zh-CN" i="1" dirty="0"/>
              <a:t>k</a:t>
            </a:r>
            <a:r>
              <a:rPr lang="en-US" altLang="zh-CN" dirty="0"/>
              <a:t> </a:t>
            </a:r>
            <a:r>
              <a:rPr lang="en-US" altLang="zh-CN" dirty="0" smtClean="0"/>
              <a:t>initial </a:t>
            </a:r>
            <a:r>
              <a:rPr lang="en-US" altLang="zh-CN" dirty="0" err="1"/>
              <a:t>followees</a:t>
            </a:r>
            <a:r>
              <a:rPr lang="en-US" altLang="zh-CN" dirty="0"/>
              <a:t> for user </a:t>
            </a:r>
            <a:r>
              <a:rPr lang="en-US" altLang="zh-CN" i="1" dirty="0"/>
              <a:t>v</a:t>
            </a:r>
            <a:r>
              <a:rPr lang="en-US" altLang="zh-CN" dirty="0"/>
              <a:t> such that the total number </a:t>
            </a:r>
            <a:r>
              <a:rPr lang="en-US" altLang="zh-CN"/>
              <a:t>of </a:t>
            </a:r>
            <a:r>
              <a:rPr lang="en-US" altLang="zh-CN" smtClean="0"/>
              <a:t>new followees </a:t>
            </a:r>
            <a:r>
              <a:rPr lang="en-US" altLang="zh-CN" dirty="0"/>
              <a:t>accepted by </a:t>
            </a:r>
            <a:r>
              <a:rPr lang="en-US" altLang="zh-CN" i="1" dirty="0"/>
              <a:t>v</a:t>
            </a:r>
            <a:r>
              <a:rPr lang="en-US" altLang="zh-CN" dirty="0"/>
              <a:t> is maximized</a:t>
            </a:r>
            <a:endParaRPr lang="zh-CN" altLang="en-US" dirty="0"/>
          </a:p>
        </p:txBody>
      </p:sp>
    </p:spTree>
    <p:extLst>
      <p:ext uri="{BB962C8B-B14F-4D97-AF65-F5344CB8AC3E}">
        <p14:creationId xmlns:p14="http://schemas.microsoft.com/office/powerpoint/2010/main" val="3236770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rgbClr val="000000"/>
                </a:solidFill>
              </a:rPr>
              <a:t>- Social Tie</a:t>
            </a:r>
          </a:p>
          <a:p>
            <a:r>
              <a:rPr kumimoji="1" lang="en-US" altLang="zh-CN" sz="1800" dirty="0" smtClean="0">
                <a:solidFill>
                  <a:schemeClr val="tx1"/>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rgbClr val="FF0000"/>
                </a:solidFill>
              </a:rPr>
              <a:t>- Kernel Community</a:t>
            </a:r>
          </a:p>
          <a:p>
            <a:r>
              <a:rPr kumimoji="1" lang="en-US" altLang="zh-CN" sz="1800" dirty="0" smtClean="0">
                <a:solidFill>
                  <a:srgbClr val="000000"/>
                </a:solidFill>
              </a:rPr>
              <a:t>- Structural hole</a:t>
            </a:r>
          </a:p>
        </p:txBody>
      </p:sp>
    </p:spTree>
    <p:extLst>
      <p:ext uri="{BB962C8B-B14F-4D97-AF65-F5344CB8AC3E}">
        <p14:creationId xmlns:p14="http://schemas.microsoft.com/office/powerpoint/2010/main" val="3880662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116632"/>
            <a:ext cx="8915400" cy="706090"/>
          </a:xfrm>
        </p:spPr>
        <p:txBody>
          <a:bodyPr>
            <a:normAutofit/>
          </a:bodyPr>
          <a:lstStyle/>
          <a:p>
            <a:pPr eaLnBrk="1" fontAlgn="auto" hangingPunct="1">
              <a:spcAft>
                <a:spcPts val="0"/>
              </a:spcAft>
              <a:defRPr/>
            </a:pPr>
            <a:r>
              <a:rPr lang="en-US" sz="4000" dirty="0" smtClean="0"/>
              <a:t>Community Kernel</a:t>
            </a:r>
            <a:r>
              <a:rPr lang="en-US" sz="4000" baseline="30000" dirty="0" smtClean="0"/>
              <a:t>[1]</a:t>
            </a:r>
            <a:endParaRPr lang="zh-CN" altLang="en-US" sz="4000" baseline="30000" dirty="0" smtClean="0"/>
          </a:p>
        </p:txBody>
      </p:sp>
      <p:sp>
        <p:nvSpPr>
          <p:cNvPr id="4" name="TextBox 3"/>
          <p:cNvSpPr txBox="1">
            <a:spLocks noChangeArrowheads="1"/>
          </p:cNvSpPr>
          <p:nvPr/>
        </p:nvSpPr>
        <p:spPr bwMode="auto">
          <a:xfrm>
            <a:off x="495300" y="4678104"/>
            <a:ext cx="9080500" cy="1538883"/>
          </a:xfrm>
          <a:prstGeom prst="rect">
            <a:avLst/>
          </a:prstGeom>
          <a:noFill/>
          <a:ln w="9525">
            <a:noFill/>
            <a:miter lim="800000"/>
            <a:headEnd/>
            <a:tailEnd/>
          </a:ln>
        </p:spPr>
        <p:txBody>
          <a:bodyPr>
            <a:spAutoFit/>
          </a:bodyPr>
          <a:lstStyle/>
          <a:p>
            <a:r>
              <a:rPr lang="en-US" dirty="0" smtClean="0">
                <a:solidFill>
                  <a:srgbClr val="FF0000"/>
                </a:solidFill>
              </a:rPr>
              <a:t>Pareto </a:t>
            </a:r>
            <a:r>
              <a:rPr lang="en-US" dirty="0">
                <a:solidFill>
                  <a:srgbClr val="FF0000"/>
                </a:solidFill>
              </a:rPr>
              <a:t>Principle</a:t>
            </a:r>
            <a:r>
              <a:rPr lang="en-US" dirty="0"/>
              <a:t>: Less than </a:t>
            </a:r>
            <a:r>
              <a:rPr lang="en-US" dirty="0">
                <a:solidFill>
                  <a:srgbClr val="FF0000"/>
                </a:solidFill>
              </a:rPr>
              <a:t>1%</a:t>
            </a:r>
            <a:r>
              <a:rPr lang="en-US" dirty="0"/>
              <a:t> of the Twitter users </a:t>
            </a:r>
            <a:r>
              <a:rPr lang="en-US" sz="1400" dirty="0"/>
              <a:t>(e.g. entertainers, politicians, writers)</a:t>
            </a:r>
            <a:r>
              <a:rPr lang="en-US" dirty="0"/>
              <a:t> produce </a:t>
            </a:r>
            <a:r>
              <a:rPr lang="en-US" dirty="0">
                <a:solidFill>
                  <a:srgbClr val="FF0000"/>
                </a:solidFill>
              </a:rPr>
              <a:t>50%</a:t>
            </a:r>
            <a:r>
              <a:rPr lang="en-US" dirty="0"/>
              <a:t> of its content, while the others </a:t>
            </a:r>
            <a:r>
              <a:rPr lang="en-US" sz="1400" dirty="0"/>
              <a:t>(e.g. fans, followers, readers)</a:t>
            </a:r>
            <a:r>
              <a:rPr lang="en-US" dirty="0"/>
              <a:t> have much less influence and completely different social </a:t>
            </a:r>
            <a:r>
              <a:rPr lang="en-US"/>
              <a:t>behavior</a:t>
            </a:r>
            <a:r>
              <a:rPr lang="en-US" smtClean="0"/>
              <a:t>.</a:t>
            </a:r>
          </a:p>
          <a:p>
            <a:endParaRPr lang="en-US" sz="1400" smtClean="0"/>
          </a:p>
          <a:p>
            <a:r>
              <a:rPr lang="en-US" altLang="zh-CN" smtClean="0">
                <a:solidFill>
                  <a:srgbClr val="0000FF"/>
                </a:solidFill>
              </a:rPr>
              <a:t>Kernel </a:t>
            </a:r>
            <a:r>
              <a:rPr lang="en-US" altLang="zh-CN" dirty="0" smtClean="0">
                <a:solidFill>
                  <a:srgbClr val="0000FF"/>
                </a:solidFill>
              </a:rPr>
              <a:t>users and ordinary users exhibit very different behaviors.</a:t>
            </a:r>
            <a:endParaRPr lang="en-US" altLang="zh-CN" dirty="0" smtClean="0"/>
          </a:p>
        </p:txBody>
      </p:sp>
      <p:pic>
        <p:nvPicPr>
          <p:cNvPr id="39939" name="Picture 3"/>
          <p:cNvPicPr>
            <a:picLocks noChangeAspect="1" noChangeArrowheads="1"/>
          </p:cNvPicPr>
          <p:nvPr/>
        </p:nvPicPr>
        <p:blipFill>
          <a:blip r:embed="rId3" cstate="print"/>
          <a:srcRect/>
          <a:stretch>
            <a:fillRect/>
          </a:stretch>
        </p:blipFill>
        <p:spPr bwMode="auto">
          <a:xfrm>
            <a:off x="1238250" y="1219202"/>
            <a:ext cx="2601147" cy="3496386"/>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a:stretch>
            <a:fillRect/>
          </a:stretch>
        </p:blipFill>
        <p:spPr bwMode="auto">
          <a:xfrm>
            <a:off x="4637995" y="1143000"/>
            <a:ext cx="4140825" cy="3546140"/>
          </a:xfrm>
          <a:prstGeom prst="rect">
            <a:avLst/>
          </a:prstGeom>
          <a:noFill/>
          <a:ln w="9525">
            <a:noFill/>
            <a:miter lim="800000"/>
            <a:headEnd/>
            <a:tailEnd/>
          </a:ln>
        </p:spPr>
      </p:pic>
      <p:sp>
        <p:nvSpPr>
          <p:cNvPr id="8" name="Right Arrow 41"/>
          <p:cNvSpPr/>
          <p:nvPr/>
        </p:nvSpPr>
        <p:spPr>
          <a:xfrm>
            <a:off x="4044950" y="2852936"/>
            <a:ext cx="577850" cy="325443"/>
          </a:xfrm>
          <a:prstGeom prst="rightArrow">
            <a:avLst/>
          </a:prstGeom>
          <a:solidFill>
            <a:srgbClr val="FF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a:t>[1] </a:t>
            </a:r>
            <a:r>
              <a:rPr lang="en-US" altLang="zh-CN" sz="1200" smtClean="0"/>
              <a:t>L. Wang, T. Lou, J. Tang, and J. Hopcroft. Detecting Community Kernels in Large Social Networks. ICDM’11, pages 784-793, 2011.</a:t>
            </a:r>
            <a:endParaRPr lang="zh-CN" altLang="en-US" sz="1200"/>
          </a:p>
        </p:txBody>
      </p:sp>
    </p:spTree>
    <p:extLst>
      <p:ext uri="{BB962C8B-B14F-4D97-AF65-F5344CB8AC3E}">
        <p14:creationId xmlns:p14="http://schemas.microsoft.com/office/powerpoint/2010/main" val="4210668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wipe(left)">
                                      <p:cBhvr>
                                        <p:cTn id="1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4" cstate="print"/>
          <a:srcRect/>
          <a:stretch>
            <a:fillRect/>
          </a:stretch>
        </p:blipFill>
        <p:spPr bwMode="auto">
          <a:xfrm>
            <a:off x="7274739" y="3143248"/>
            <a:ext cx="2014154" cy="500066"/>
          </a:xfrm>
          <a:prstGeom prst="rect">
            <a:avLst/>
          </a:prstGeom>
          <a:noFill/>
          <a:ln w="9525">
            <a:noFill/>
            <a:miter lim="800000"/>
            <a:headEnd/>
            <a:tailEnd/>
          </a:ln>
          <a:effectLst/>
        </p:spPr>
      </p:pic>
      <p:pic>
        <p:nvPicPr>
          <p:cNvPr id="4108" name="Picture 12"/>
          <p:cNvPicPr>
            <a:picLocks noChangeAspect="1" noChangeArrowheads="1"/>
          </p:cNvPicPr>
          <p:nvPr/>
        </p:nvPicPr>
        <p:blipFill>
          <a:blip r:embed="rId5" cstate="print"/>
          <a:srcRect/>
          <a:stretch>
            <a:fillRect/>
          </a:stretch>
        </p:blipFill>
        <p:spPr bwMode="auto">
          <a:xfrm>
            <a:off x="1857361" y="3549085"/>
            <a:ext cx="1547823" cy="522865"/>
          </a:xfrm>
          <a:prstGeom prst="rect">
            <a:avLst/>
          </a:prstGeom>
          <a:noFill/>
          <a:ln w="9525">
            <a:noFill/>
            <a:miter lim="800000"/>
            <a:headEnd/>
            <a:tailEnd/>
          </a:ln>
          <a:effectLst/>
        </p:spPr>
      </p:pic>
      <p:pic>
        <p:nvPicPr>
          <p:cNvPr id="4107" name="Picture 11"/>
          <p:cNvPicPr>
            <a:picLocks noChangeAspect="1" noChangeArrowheads="1"/>
          </p:cNvPicPr>
          <p:nvPr/>
        </p:nvPicPr>
        <p:blipFill>
          <a:blip r:embed="rId6" cstate="print"/>
          <a:srcRect/>
          <a:stretch>
            <a:fillRect/>
          </a:stretch>
        </p:blipFill>
        <p:spPr bwMode="auto">
          <a:xfrm>
            <a:off x="1754177" y="1143004"/>
            <a:ext cx="1496221" cy="552451"/>
          </a:xfrm>
          <a:prstGeom prst="rect">
            <a:avLst/>
          </a:prstGeom>
          <a:noFill/>
          <a:ln w="9525">
            <a:noFill/>
            <a:miter lim="800000"/>
            <a:headEnd/>
            <a:tailEnd/>
          </a:ln>
          <a:effectLst/>
        </p:spPr>
      </p:pic>
      <p:sp>
        <p:nvSpPr>
          <p:cNvPr id="2" name="标题 1"/>
          <p:cNvSpPr>
            <a:spLocks noGrp="1"/>
          </p:cNvSpPr>
          <p:nvPr>
            <p:ph type="title"/>
          </p:nvPr>
        </p:nvSpPr>
        <p:spPr/>
        <p:txBody>
          <a:bodyPr/>
          <a:lstStyle/>
          <a:p>
            <a:r>
              <a:rPr lang="en-US" altLang="zh-CN" sz="3600" dirty="0" smtClean="0"/>
              <a:t>Dynamic Continuous Factor Graph Model</a:t>
            </a:r>
            <a:endParaRPr lang="zh-CN" altLang="en-US" sz="3600" dirty="0"/>
          </a:p>
        </p:txBody>
      </p:sp>
      <p:grpSp>
        <p:nvGrpSpPr>
          <p:cNvPr id="3" name="组合 14"/>
          <p:cNvGrpSpPr/>
          <p:nvPr/>
        </p:nvGrpSpPr>
        <p:grpSpPr>
          <a:xfrm>
            <a:off x="1393009" y="1071546"/>
            <a:ext cx="5494774" cy="3429024"/>
            <a:chOff x="1285852" y="1071546"/>
            <a:chExt cx="5884896" cy="4081474"/>
          </a:xfrm>
        </p:grpSpPr>
        <p:grpSp>
          <p:nvGrpSpPr>
            <p:cNvPr id="4" name="组合 29"/>
            <p:cNvGrpSpPr/>
            <p:nvPr/>
          </p:nvGrpSpPr>
          <p:grpSpPr>
            <a:xfrm>
              <a:off x="3357554" y="1071546"/>
              <a:ext cx="3813194" cy="4081474"/>
              <a:chOff x="3857620" y="1071546"/>
              <a:chExt cx="3813194" cy="4081474"/>
            </a:xfrm>
          </p:grpSpPr>
          <p:pic>
            <p:nvPicPr>
              <p:cNvPr id="19" name="Picture 5" descr="D:\Workstation\SRT\2010春\mobile social network\icdm\conference\slides\yellow-police.jpg"/>
              <p:cNvPicPr>
                <a:picLocks noChangeAspect="1" noChangeArrowheads="1"/>
              </p:cNvPicPr>
              <p:nvPr/>
            </p:nvPicPr>
            <p:blipFill>
              <a:blip r:embed="rId7" cstate="print"/>
              <a:srcRect/>
              <a:stretch>
                <a:fillRect/>
              </a:stretch>
            </p:blipFill>
            <p:spPr bwMode="auto">
              <a:xfrm>
                <a:off x="5429256" y="2571744"/>
                <a:ext cx="1219200" cy="1219200"/>
              </a:xfrm>
              <a:prstGeom prst="rect">
                <a:avLst/>
              </a:prstGeom>
              <a:noFill/>
            </p:spPr>
          </p:pic>
          <p:pic>
            <p:nvPicPr>
              <p:cNvPr id="20" name="Picture 6" descr="D:\Workstation\SRT\2010春\mobile social network\icdm\conference\slides\buddy-blue.png"/>
              <p:cNvPicPr>
                <a:picLocks noChangeAspect="1" noChangeArrowheads="1"/>
              </p:cNvPicPr>
              <p:nvPr/>
            </p:nvPicPr>
            <p:blipFill>
              <a:blip r:embed="rId8" cstate="print"/>
              <a:srcRect/>
              <a:stretch>
                <a:fillRect/>
              </a:stretch>
            </p:blipFill>
            <p:spPr bwMode="auto">
              <a:xfrm>
                <a:off x="5857884" y="1071546"/>
                <a:ext cx="914240" cy="966782"/>
              </a:xfrm>
              <a:prstGeom prst="rect">
                <a:avLst/>
              </a:prstGeom>
              <a:noFill/>
            </p:spPr>
          </p:pic>
          <p:pic>
            <p:nvPicPr>
              <p:cNvPr id="21" name="Picture 7" descr="D:\Workstation\SRT\2010春\mobile social network\icdm\conference\slides\Msn-Buddy-Offline-icon.png"/>
              <p:cNvPicPr>
                <a:picLocks noChangeAspect="1" noChangeArrowheads="1"/>
              </p:cNvPicPr>
              <p:nvPr/>
            </p:nvPicPr>
            <p:blipFill>
              <a:blip r:embed="rId9" cstate="print"/>
              <a:srcRect/>
              <a:stretch>
                <a:fillRect/>
              </a:stretch>
            </p:blipFill>
            <p:spPr bwMode="auto">
              <a:xfrm>
                <a:off x="4714876" y="4000504"/>
                <a:ext cx="1152516" cy="1152516"/>
              </a:xfrm>
              <a:prstGeom prst="rect">
                <a:avLst/>
              </a:prstGeom>
              <a:noFill/>
            </p:spPr>
          </p:pic>
          <p:pic>
            <p:nvPicPr>
              <p:cNvPr id="22" name="Picture 8" descr="D:\Workstation\SRT\2010春\mobile social network\icdm\conference\slides\buddy_green.png"/>
              <p:cNvPicPr>
                <a:picLocks noChangeAspect="1" noChangeArrowheads="1"/>
              </p:cNvPicPr>
              <p:nvPr/>
            </p:nvPicPr>
            <p:blipFill>
              <a:blip r:embed="rId10" cstate="print"/>
              <a:srcRect/>
              <a:stretch>
                <a:fillRect/>
              </a:stretch>
            </p:blipFill>
            <p:spPr bwMode="auto">
              <a:xfrm>
                <a:off x="3857620" y="1428736"/>
                <a:ext cx="1081078" cy="1081078"/>
              </a:xfrm>
              <a:prstGeom prst="rect">
                <a:avLst/>
              </a:prstGeom>
              <a:noFill/>
            </p:spPr>
          </p:pic>
          <p:pic>
            <p:nvPicPr>
              <p:cNvPr id="23" name="Picture 9" descr="D:\Workstation\SRT\2010春\mobile social network\icdm\conference\slides\msn_offline.png"/>
              <p:cNvPicPr>
                <a:picLocks noChangeAspect="1" noChangeArrowheads="1"/>
              </p:cNvPicPr>
              <p:nvPr/>
            </p:nvPicPr>
            <p:blipFill>
              <a:blip r:embed="rId11" cstate="print"/>
              <a:srcRect/>
              <a:stretch>
                <a:fillRect/>
              </a:stretch>
            </p:blipFill>
            <p:spPr bwMode="auto">
              <a:xfrm>
                <a:off x="6500826" y="3929066"/>
                <a:ext cx="1169988" cy="1169988"/>
              </a:xfrm>
              <a:prstGeom prst="rect">
                <a:avLst/>
              </a:prstGeom>
              <a:noFill/>
            </p:spPr>
          </p:pic>
          <p:cxnSp>
            <p:nvCxnSpPr>
              <p:cNvPr id="24" name="直接连接符 23"/>
              <p:cNvCxnSpPr>
                <a:stCxn id="20"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5" name="直接连接符 24"/>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6" name="直接连接符 25"/>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7" name="直接连接符 26"/>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8" name="直接连接符 27"/>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pic>
          <p:nvPicPr>
            <p:cNvPr id="17" name="Picture 2" descr="D:\Workstation\SRT\2010春\mobile social network\icdm\conference\slides\yellow-police.jpg"/>
            <p:cNvPicPr>
              <a:picLocks noChangeAspect="1" noChangeArrowheads="1"/>
            </p:cNvPicPr>
            <p:nvPr/>
          </p:nvPicPr>
          <p:blipFill>
            <a:blip r:embed="rId7" cstate="print"/>
            <a:srcRect/>
            <a:stretch>
              <a:fillRect/>
            </a:stretch>
          </p:blipFill>
          <p:spPr bwMode="auto">
            <a:xfrm>
              <a:off x="1285852" y="2643182"/>
              <a:ext cx="1219200" cy="1219200"/>
            </a:xfrm>
            <a:prstGeom prst="rect">
              <a:avLst/>
            </a:prstGeom>
            <a:noFill/>
          </p:spPr>
        </p:pic>
        <p:cxnSp>
          <p:nvCxnSpPr>
            <p:cNvPr id="18" name="直接箭头连接符 17"/>
            <p:cNvCxnSpPr>
              <a:stCxn id="17" idx="3"/>
              <a:endCxn id="19" idx="1"/>
            </p:cNvCxnSpPr>
            <p:nvPr/>
          </p:nvCxnSpPr>
          <p:spPr>
            <a:xfrm flipV="1">
              <a:off x="2505052" y="3181344"/>
              <a:ext cx="2424138" cy="71438"/>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grpSp>
      <p:sp>
        <p:nvSpPr>
          <p:cNvPr id="29" name="TextBox 28"/>
          <p:cNvSpPr txBox="1"/>
          <p:nvPr/>
        </p:nvSpPr>
        <p:spPr>
          <a:xfrm>
            <a:off x="773877" y="1928822"/>
            <a:ext cx="1238250" cy="380999"/>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sp>
        <p:nvSpPr>
          <p:cNvPr id="30" name="TextBox 29"/>
          <p:cNvSpPr txBox="1"/>
          <p:nvPr/>
        </p:nvSpPr>
        <p:spPr>
          <a:xfrm>
            <a:off x="5881697" y="2571744"/>
            <a:ext cx="1238259" cy="381000"/>
          </a:xfrm>
          <a:prstGeom prst="rect">
            <a:avLst/>
          </a:prstGeom>
          <a:noFill/>
          <a:ln>
            <a:solidFill>
              <a:srgbClr val="0000CC"/>
            </a:solidFill>
          </a:ln>
        </p:spPr>
        <p:txBody>
          <a:bodyPr wrap="square" rtlCol="0" anchor="ctr">
            <a:noAutofit/>
          </a:bodyPr>
          <a:lstStyle/>
          <a:p>
            <a:r>
              <a:rPr lang="en-US" altLang="zh-CN" sz="2400" dirty="0" smtClean="0"/>
              <a:t>Time </a:t>
            </a:r>
            <a:r>
              <a:rPr lang="en-US" altLang="zh-CN" sz="2400" i="1" dirty="0" smtClean="0"/>
              <a:t>t</a:t>
            </a:r>
            <a:endParaRPr lang="zh-CN" altLang="en-US" sz="2400" i="1" dirty="0"/>
          </a:p>
        </p:txBody>
      </p:sp>
      <p:sp>
        <p:nvSpPr>
          <p:cNvPr id="32" name="矩形标注 31"/>
          <p:cNvSpPr/>
          <p:nvPr/>
        </p:nvSpPr>
        <p:spPr>
          <a:xfrm flipV="1">
            <a:off x="1702582" y="3571876"/>
            <a:ext cx="1986373" cy="500066"/>
          </a:xfrm>
          <a:prstGeom prst="wedgeRectCallout">
            <a:avLst>
              <a:gd name="adj1" fmla="val 52013"/>
              <a:gd name="adj2" fmla="val 156416"/>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smtClean="0">
                <a:solidFill>
                  <a:schemeClr val="bg2">
                    <a:lumMod val="25000"/>
                  </a:schemeClr>
                </a:solidFill>
                <a:latin typeface="Arial" pitchFamily="34" charset="0"/>
                <a:ea typeface="Verdana" pitchFamily="34" charset="0"/>
                <a:cs typeface="Arial" pitchFamily="34" charset="0"/>
              </a:rPr>
              <a:t>    </a:t>
            </a: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sp>
        <p:nvSpPr>
          <p:cNvPr id="38" name="TextBox 37"/>
          <p:cNvSpPr txBox="1"/>
          <p:nvPr/>
        </p:nvSpPr>
        <p:spPr>
          <a:xfrm>
            <a:off x="2786055" y="4977482"/>
            <a:ext cx="2859126" cy="523220"/>
          </a:xfrm>
          <a:prstGeom prst="rect">
            <a:avLst/>
          </a:prstGeom>
          <a:noFill/>
        </p:spPr>
        <p:txBody>
          <a:bodyPr wrap="none" rtlCol="0">
            <a:spAutoFit/>
          </a:bodyPr>
          <a:lstStyle/>
          <a:p>
            <a:r>
              <a:rPr lang="en-US" altLang="zh-CN" sz="2800" dirty="0" smtClean="0"/>
              <a:t> : Binary function</a:t>
            </a:r>
            <a:endParaRPr lang="zh-CN" altLang="en-US" sz="2800" dirty="0"/>
          </a:p>
        </p:txBody>
      </p:sp>
      <p:sp>
        <p:nvSpPr>
          <p:cNvPr id="41" name="矩形标注 40"/>
          <p:cNvSpPr/>
          <p:nvPr/>
        </p:nvSpPr>
        <p:spPr>
          <a:xfrm>
            <a:off x="1702571" y="1142985"/>
            <a:ext cx="1547823" cy="542924"/>
          </a:xfrm>
          <a:prstGeom prst="wedgeRectCallout">
            <a:avLst>
              <a:gd name="adj1" fmla="val 127323"/>
              <a:gd name="adj2" fmla="val 18478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smtClean="0">
                <a:solidFill>
                  <a:schemeClr val="bg2">
                    <a:lumMod val="25000"/>
                  </a:schemeClr>
                </a:solidFill>
                <a:latin typeface="Arial" pitchFamily="34" charset="0"/>
                <a:ea typeface="Verdana" pitchFamily="34" charset="0"/>
                <a:cs typeface="Arial" pitchFamily="34" charset="0"/>
              </a:rPr>
              <a:t>     </a:t>
            </a: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sp>
        <p:nvSpPr>
          <p:cNvPr id="43" name="矩形标注 42"/>
          <p:cNvSpPr/>
          <p:nvPr/>
        </p:nvSpPr>
        <p:spPr>
          <a:xfrm>
            <a:off x="7274739" y="3071810"/>
            <a:ext cx="1934780" cy="642942"/>
          </a:xfrm>
          <a:prstGeom prst="wedgeRectCallout">
            <a:avLst>
              <a:gd name="adj1" fmla="val -114643"/>
              <a:gd name="adj2" fmla="val -45380"/>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800" b="1" dirty="0" smtClean="0">
              <a:solidFill>
                <a:schemeClr val="bg2">
                  <a:lumMod val="25000"/>
                </a:schemeClr>
              </a:solidFill>
              <a:latin typeface="Arial" pitchFamily="34" charset="0"/>
              <a:ea typeface="Verdana" pitchFamily="34" charset="0"/>
              <a:cs typeface="Arial" pitchFamily="34" charset="0"/>
            </a:endParaRPr>
          </a:p>
        </p:txBody>
      </p:sp>
      <p:pic>
        <p:nvPicPr>
          <p:cNvPr id="4105" name="Picture 9"/>
          <p:cNvPicPr>
            <a:picLocks noChangeAspect="1" noChangeArrowheads="1"/>
          </p:cNvPicPr>
          <p:nvPr/>
        </p:nvPicPr>
        <p:blipFill>
          <a:blip r:embed="rId12" cstate="print"/>
          <a:srcRect t="11715" b="14551"/>
          <a:stretch>
            <a:fillRect/>
          </a:stretch>
        </p:blipFill>
        <p:spPr bwMode="auto">
          <a:xfrm>
            <a:off x="1315619" y="5962488"/>
            <a:ext cx="6268686" cy="466908"/>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3" cstate="print"/>
          <a:srcRect/>
          <a:stretch>
            <a:fillRect/>
          </a:stretch>
        </p:blipFill>
        <p:spPr bwMode="auto">
          <a:xfrm>
            <a:off x="1315619" y="5429284"/>
            <a:ext cx="6428586" cy="549659"/>
          </a:xfrm>
          <a:prstGeom prst="rect">
            <a:avLst/>
          </a:prstGeom>
          <a:noFill/>
          <a:ln w="9525">
            <a:noFill/>
            <a:miter lim="800000"/>
            <a:headEnd/>
            <a:tailEnd/>
          </a:ln>
          <a:effectLst/>
        </p:spPr>
      </p:pic>
      <p:pic>
        <p:nvPicPr>
          <p:cNvPr id="36" name="Picture 13"/>
          <p:cNvPicPr>
            <a:picLocks noChangeAspect="1" noChangeArrowheads="1"/>
          </p:cNvPicPr>
          <p:nvPr/>
        </p:nvPicPr>
        <p:blipFill>
          <a:blip r:embed="rId4" cstate="print"/>
          <a:srcRect/>
          <a:stretch>
            <a:fillRect/>
          </a:stretch>
        </p:blipFill>
        <p:spPr bwMode="auto">
          <a:xfrm>
            <a:off x="1315619" y="5025763"/>
            <a:ext cx="1625216" cy="403502"/>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532959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fade">
                                      <p:cBhvr>
                                        <p:cTn id="7" dur="500"/>
                                        <p:tgtEl>
                                          <p:spTgt spid="4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7"/>
                                        </p:tgtEl>
                                        <p:attrNameLst>
                                          <p:attrName>style.visibility</p:attrName>
                                        </p:attrNameLst>
                                      </p:cBhvr>
                                      <p:to>
                                        <p:strVal val="visible"/>
                                      </p:to>
                                    </p:set>
                                    <p:animEffect transition="in" filter="fade">
                                      <p:cBhvr>
                                        <p:cTn id="21" dur="500"/>
                                        <p:tgtEl>
                                          <p:spTgt spid="410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fade">
                                      <p:cBhvr>
                                        <p:cTn id="27" dur="500"/>
                                        <p:tgtEl>
                                          <p:spTgt spid="4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fade">
                                      <p:cBhvr>
                                        <p:cTn id="35" dur="500"/>
                                        <p:tgtEl>
                                          <p:spTgt spid="4108"/>
                                        </p:tgtEl>
                                      </p:cBhvr>
                                    </p:animEffect>
                                  </p:childTnLst>
                                </p:cTn>
                              </p:par>
                              <p:par>
                                <p:cTn id="36" presetID="10" presetClass="entr" presetSubtype="0" fill="hold" nodeType="withEffect">
                                  <p:stCondLst>
                                    <p:cond delay="0"/>
                                  </p:stCondLst>
                                  <p:childTnLst>
                                    <p:set>
                                      <p:cBhvr>
                                        <p:cTn id="37" dur="1" fill="hold">
                                          <p:stCondLst>
                                            <p:cond delay="0"/>
                                          </p:stCondLst>
                                        </p:cTn>
                                        <p:tgtEl>
                                          <p:spTgt spid="4105"/>
                                        </p:tgtEl>
                                        <p:attrNameLst>
                                          <p:attrName>style.visibility</p:attrName>
                                        </p:attrNameLst>
                                      </p:cBhvr>
                                      <p:to>
                                        <p:strVal val="visible"/>
                                      </p:to>
                                    </p:set>
                                    <p:animEffect transition="in" filter="fade">
                                      <p:cBhvr>
                                        <p:cTn id="38"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P spid="41" grpId="0" animBg="1"/>
      <p:bldP spid="4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274638"/>
            <a:ext cx="8915400" cy="1143000"/>
          </a:xfrm>
        </p:spPr>
        <p:txBody>
          <a:bodyPr>
            <a:normAutofit/>
          </a:bodyPr>
          <a:lstStyle/>
          <a:p>
            <a:pPr eaLnBrk="1" fontAlgn="auto" hangingPunct="1">
              <a:spcAft>
                <a:spcPts val="0"/>
              </a:spcAft>
              <a:defRPr/>
            </a:pPr>
            <a:r>
              <a:rPr lang="en-US" altLang="zh-CN" sz="4000" dirty="0" smtClean="0"/>
              <a:t>Approach </a:t>
            </a:r>
            <a:r>
              <a:rPr lang="en-US" altLang="zh-CN" sz="4000" smtClean="0"/>
              <a:t>(Greedy &amp; </a:t>
            </a:r>
            <a:r>
              <a:rPr lang="en-US" altLang="zh-CN" sz="4000" dirty="0" err="1" smtClean="0"/>
              <a:t>WeBA</a:t>
            </a:r>
            <a:r>
              <a:rPr lang="en-US" altLang="zh-CN" sz="4000" dirty="0" smtClean="0"/>
              <a:t>)</a:t>
            </a:r>
            <a:endParaRPr lang="zh-CN" altLang="en-US" sz="4000" dirty="0" smtClean="0"/>
          </a:p>
        </p:txBody>
      </p:sp>
      <p:pic>
        <p:nvPicPr>
          <p:cNvPr id="6" name="Picture 2"/>
          <p:cNvPicPr>
            <a:picLocks noChangeAspect="1" noChangeArrowheads="1"/>
          </p:cNvPicPr>
          <p:nvPr/>
        </p:nvPicPr>
        <p:blipFill>
          <a:blip r:embed="rId3" cstate="print"/>
          <a:srcRect/>
          <a:stretch>
            <a:fillRect/>
          </a:stretch>
        </p:blipFill>
        <p:spPr bwMode="auto">
          <a:xfrm>
            <a:off x="5649521" y="2521482"/>
            <a:ext cx="3758760" cy="2955394"/>
          </a:xfrm>
          <a:prstGeom prst="rect">
            <a:avLst/>
          </a:prstGeom>
          <a:noFill/>
          <a:ln w="9525">
            <a:noFill/>
            <a:miter lim="800000"/>
            <a:headEnd/>
            <a:tailEnd/>
          </a:ln>
        </p:spPr>
      </p:pic>
      <p:sp>
        <p:nvSpPr>
          <p:cNvPr id="8" name="Content Placeholder 5"/>
          <p:cNvSpPr txBox="1">
            <a:spLocks/>
          </p:cNvSpPr>
          <p:nvPr/>
        </p:nvSpPr>
        <p:spPr>
          <a:xfrm>
            <a:off x="386954" y="1571626"/>
            <a:ext cx="5804296" cy="5000625"/>
          </a:xfrm>
          <a:prstGeom prst="rect">
            <a:avLst/>
          </a:prstGeom>
        </p:spPr>
        <p:txBody>
          <a:bodyPr>
            <a:normAutofit lnSpcReduction="10000"/>
          </a:bodyPr>
          <a:lstStyle/>
          <a:p>
            <a:pPr marL="274320" indent="-274320" fontAlgn="auto">
              <a:spcBef>
                <a:spcPts val="600"/>
              </a:spcBef>
              <a:spcAft>
                <a:spcPts val="0"/>
              </a:spcAft>
              <a:buClr>
                <a:schemeClr val="accent1"/>
              </a:buClr>
              <a:buSzPct val="70000"/>
              <a:buFont typeface="Wingdings"/>
              <a:buChar char=""/>
              <a:defRPr/>
            </a:pPr>
            <a:r>
              <a:rPr lang="en-US" sz="2400" dirty="0" smtClean="0"/>
              <a:t>Challenges</a:t>
            </a:r>
          </a:p>
          <a:p>
            <a:pPr marL="731520" lvl="1" indent="-274320" fontAlgn="auto">
              <a:spcBef>
                <a:spcPts val="600"/>
              </a:spcBef>
              <a:spcAft>
                <a:spcPts val="0"/>
              </a:spcAft>
              <a:buClr>
                <a:schemeClr val="accent1"/>
              </a:buClr>
              <a:buSzPct val="70000"/>
              <a:buFont typeface="Wingdings"/>
              <a:buChar char=""/>
              <a:defRPr/>
            </a:pPr>
            <a:r>
              <a:rPr lang="en-US" sz="2000" dirty="0" smtClean="0"/>
              <a:t>How </a:t>
            </a:r>
            <a:r>
              <a:rPr lang="en-US" sz="2000" dirty="0"/>
              <a:t>to identify kernel members, </a:t>
            </a:r>
            <a:r>
              <a:rPr lang="en-US" sz="2000" dirty="0" smtClean="0"/>
              <a:t>and</a:t>
            </a:r>
          </a:p>
          <a:p>
            <a:pPr marL="731520" lvl="1" indent="-274320" fontAlgn="auto">
              <a:spcBef>
                <a:spcPts val="600"/>
              </a:spcBef>
              <a:spcAft>
                <a:spcPts val="0"/>
              </a:spcAft>
              <a:buClr>
                <a:schemeClr val="accent1"/>
              </a:buClr>
              <a:buSzPct val="70000"/>
              <a:buFont typeface="Wingdings"/>
              <a:buChar char=""/>
              <a:defRPr/>
            </a:pPr>
            <a:r>
              <a:rPr lang="en-US" sz="2000" dirty="0" smtClean="0"/>
              <a:t>How </a:t>
            </a:r>
            <a:r>
              <a:rPr lang="en-US" sz="2000" dirty="0"/>
              <a:t>to determine the structural of community kernels.</a:t>
            </a:r>
            <a:endParaRPr lang="en-US" sz="2400" dirty="0">
              <a:latin typeface="+mn-lt"/>
              <a:ea typeface="+mn-ea"/>
            </a:endParaRPr>
          </a:p>
          <a:p>
            <a:pPr marL="274320" indent="-274320" fontAlgn="auto">
              <a:spcBef>
                <a:spcPts val="600"/>
              </a:spcBef>
              <a:spcAft>
                <a:spcPts val="0"/>
              </a:spcAft>
              <a:buClr>
                <a:schemeClr val="accent1"/>
              </a:buClr>
              <a:buSzPct val="70000"/>
              <a:buFont typeface="Wingdings"/>
              <a:buChar char=""/>
              <a:defRPr/>
            </a:pPr>
            <a:r>
              <a:rPr lang="en-US" sz="2400" dirty="0" smtClean="0"/>
              <a:t>Formalize the problem into an optimization problem.</a:t>
            </a:r>
          </a:p>
          <a:p>
            <a:pPr marL="731520" lvl="1" indent="-274320" fontAlgn="auto">
              <a:spcBef>
                <a:spcPts val="600"/>
              </a:spcBef>
              <a:spcAft>
                <a:spcPts val="0"/>
              </a:spcAft>
              <a:buClr>
                <a:schemeClr val="accent1"/>
              </a:buClr>
              <a:buSzPct val="70000"/>
              <a:buFont typeface="Wingdings"/>
              <a:buChar char=""/>
              <a:defRPr/>
            </a:pPr>
            <a:r>
              <a:rPr lang="en-US" sz="2000" dirty="0" smtClean="0"/>
              <a:t>Proposed two new algorithms</a:t>
            </a:r>
          </a:p>
          <a:p>
            <a:pPr marL="731520" lvl="1" indent="-274320" fontAlgn="auto">
              <a:spcBef>
                <a:spcPts val="600"/>
              </a:spcBef>
              <a:spcAft>
                <a:spcPts val="0"/>
              </a:spcAft>
              <a:buClr>
                <a:schemeClr val="accent1"/>
              </a:buClr>
              <a:buSzPct val="70000"/>
              <a:buFont typeface="Wingdings"/>
              <a:buChar char=""/>
              <a:defRPr/>
            </a:pPr>
            <a:r>
              <a:rPr lang="en-US" sz="2000" dirty="0" smtClean="0"/>
              <a:t>Greedy </a:t>
            </a:r>
          </a:p>
          <a:p>
            <a:pPr marL="1188720" lvl="2" indent="-274320" fontAlgn="auto">
              <a:spcBef>
                <a:spcPts val="600"/>
              </a:spcBef>
              <a:spcAft>
                <a:spcPts val="0"/>
              </a:spcAft>
              <a:buClr>
                <a:schemeClr val="accent1"/>
              </a:buClr>
              <a:buSzPct val="70000"/>
              <a:buFont typeface="Wingdings"/>
              <a:buChar char=""/>
              <a:defRPr/>
            </a:pPr>
            <a:r>
              <a:rPr lang="en-US" sz="2000" dirty="0" smtClean="0"/>
              <a:t>Maximum cardinality search(MCS)</a:t>
            </a:r>
          </a:p>
          <a:p>
            <a:pPr marL="1188720" lvl="2" indent="-274320" fontAlgn="auto">
              <a:spcBef>
                <a:spcPts val="600"/>
              </a:spcBef>
              <a:spcAft>
                <a:spcPts val="0"/>
              </a:spcAft>
              <a:buClr>
                <a:schemeClr val="accent1"/>
              </a:buClr>
              <a:buSzPct val="70000"/>
              <a:buFont typeface="Wingdings"/>
              <a:buChar char=""/>
              <a:defRPr/>
            </a:pPr>
            <a:r>
              <a:rPr lang="en-US" sz="2000" dirty="0" smtClean="0"/>
              <a:t>Runs in linear time</a:t>
            </a:r>
          </a:p>
          <a:p>
            <a:pPr marL="731520" lvl="1" indent="-274320" fontAlgn="auto">
              <a:spcBef>
                <a:spcPts val="600"/>
              </a:spcBef>
              <a:spcAft>
                <a:spcPts val="0"/>
              </a:spcAft>
              <a:buClr>
                <a:schemeClr val="accent1"/>
              </a:buClr>
              <a:buSzPct val="70000"/>
              <a:buFont typeface="Wingdings"/>
              <a:buChar char=""/>
              <a:defRPr/>
            </a:pPr>
            <a:r>
              <a:rPr lang="en-US" sz="2000" dirty="0" smtClean="0"/>
              <a:t>Global Relaxation</a:t>
            </a:r>
          </a:p>
          <a:p>
            <a:pPr marL="1188720" lvl="2" indent="-274320" fontAlgn="auto">
              <a:spcBef>
                <a:spcPts val="600"/>
              </a:spcBef>
              <a:spcAft>
                <a:spcPts val="0"/>
              </a:spcAft>
              <a:buClr>
                <a:schemeClr val="accent1"/>
              </a:buClr>
              <a:buSzPct val="70000"/>
              <a:buFont typeface="Wingdings"/>
              <a:buChar char=""/>
              <a:defRPr/>
            </a:pPr>
            <a:r>
              <a:rPr lang="en-US" sz="2000" dirty="0" smtClean="0"/>
              <a:t>Random walk(Annealing)</a:t>
            </a:r>
          </a:p>
          <a:p>
            <a:pPr marL="1188720" lvl="2" indent="-274320" fontAlgn="auto">
              <a:spcBef>
                <a:spcPts val="600"/>
              </a:spcBef>
              <a:spcAft>
                <a:spcPts val="0"/>
              </a:spcAft>
              <a:buClr>
                <a:schemeClr val="accent1"/>
              </a:buClr>
              <a:buSzPct val="70000"/>
              <a:buFont typeface="Wingdings"/>
              <a:buChar char=""/>
              <a:defRPr/>
            </a:pPr>
            <a:r>
              <a:rPr lang="en-US" sz="2000" dirty="0" smtClean="0"/>
              <a:t>Theoretical error bound</a:t>
            </a:r>
          </a:p>
          <a:p>
            <a:pPr marL="1188720" lvl="2" indent="-274320" fontAlgn="auto">
              <a:spcBef>
                <a:spcPts val="600"/>
              </a:spcBef>
              <a:spcAft>
                <a:spcPts val="0"/>
              </a:spcAft>
              <a:buClr>
                <a:schemeClr val="accent1"/>
              </a:buClr>
              <a:buSzPct val="70000"/>
              <a:buFont typeface="Wingdings"/>
              <a:buChar char=""/>
              <a:defRPr/>
            </a:pPr>
            <a:r>
              <a:rPr lang="en-US" sz="2000" dirty="0" smtClean="0"/>
              <a:t>Almost linear time.</a:t>
            </a:r>
            <a:endParaRPr lang="en-US" sz="2000" dirty="0"/>
          </a:p>
          <a:p>
            <a:pPr marL="274320" indent="-274320" fontAlgn="auto">
              <a:spcBef>
                <a:spcPts val="600"/>
              </a:spcBef>
              <a:spcAft>
                <a:spcPts val="0"/>
              </a:spcAft>
              <a:buClr>
                <a:schemeClr val="accent1"/>
              </a:buClr>
              <a:buSzPct val="70000"/>
              <a:buFont typeface="Wingdings"/>
              <a:buChar char=""/>
              <a:defRPr/>
            </a:pPr>
            <a:endParaRPr lang="en-US" sz="2000" dirty="0"/>
          </a:p>
        </p:txBody>
      </p:sp>
    </p:spTree>
    <p:extLst>
      <p:ext uri="{BB962C8B-B14F-4D97-AF65-F5344CB8AC3E}">
        <p14:creationId xmlns:p14="http://schemas.microsoft.com/office/powerpoint/2010/main" val="3900468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274638"/>
            <a:ext cx="8915400" cy="1143000"/>
          </a:xfrm>
        </p:spPr>
        <p:txBody>
          <a:bodyPr>
            <a:noAutofit/>
          </a:bodyPr>
          <a:lstStyle/>
          <a:p>
            <a:pPr eaLnBrk="1" fontAlgn="auto" hangingPunct="1">
              <a:spcAft>
                <a:spcPts val="0"/>
              </a:spcAft>
              <a:defRPr/>
            </a:pPr>
            <a:r>
              <a:rPr lang="en-US" sz="4000" dirty="0" smtClean="0"/>
              <a:t>Unbalanced Weakly-Bipartite Structure</a:t>
            </a:r>
            <a:endParaRPr lang="zh-CN" altLang="en-US" sz="4000" dirty="0" smtClean="0"/>
          </a:p>
        </p:txBody>
      </p:sp>
      <p:pic>
        <p:nvPicPr>
          <p:cNvPr id="57346" name="Picture 2"/>
          <p:cNvPicPr>
            <a:picLocks noChangeAspect="1" noChangeArrowheads="1"/>
          </p:cNvPicPr>
          <p:nvPr/>
        </p:nvPicPr>
        <p:blipFill>
          <a:blip r:embed="rId3" cstate="print"/>
          <a:srcRect/>
          <a:stretch>
            <a:fillRect/>
          </a:stretch>
        </p:blipFill>
        <p:spPr bwMode="auto">
          <a:xfrm>
            <a:off x="5035551" y="1981200"/>
            <a:ext cx="4082785" cy="1752600"/>
          </a:xfrm>
          <a:prstGeom prst="rect">
            <a:avLst/>
          </a:prstGeom>
          <a:noFill/>
          <a:ln w="9525">
            <a:noFill/>
            <a:miter lim="800000"/>
            <a:headEnd/>
            <a:tailEnd/>
          </a:ln>
        </p:spPr>
      </p:pic>
      <p:sp>
        <p:nvSpPr>
          <p:cNvPr id="5" name="Content Placeholder 2"/>
          <p:cNvSpPr txBox="1">
            <a:spLocks noRot="1" noChangeAspect="1" noMove="1" noResize="1" noEditPoints="1" noAdjustHandles="1" noChangeArrowheads="1" noChangeShapeType="1" noTextEdit="1"/>
          </p:cNvSpPr>
          <p:nvPr/>
        </p:nvSpPr>
        <p:spPr>
          <a:xfrm>
            <a:off x="495300" y="1600200"/>
            <a:ext cx="8915400" cy="4876800"/>
          </a:xfrm>
          <a:prstGeom prst="rect">
            <a:avLst/>
          </a:prstGeom>
          <a:blipFill rotWithShape="1">
            <a:blip r:embed="rId4" cstate="print"/>
            <a:stretch>
              <a:fillRect/>
            </a:stretch>
          </a:blipFill>
        </p:spPr>
        <p:txBody>
          <a:bodyPr/>
          <a:lstStyle/>
          <a:p>
            <a:pPr marL="274320" indent="-274320" fontAlgn="auto">
              <a:spcBef>
                <a:spcPts val="600"/>
              </a:spcBef>
              <a:spcAft>
                <a:spcPts val="0"/>
              </a:spcAft>
              <a:buClr>
                <a:schemeClr val="accent1"/>
              </a:buClr>
              <a:buSzPct val="70000"/>
              <a:buFont typeface="Wingdings"/>
              <a:buChar char=""/>
              <a:defRPr/>
            </a:pPr>
            <a:r>
              <a:rPr lang="en-US" sz="2400">
                <a:noFill/>
                <a:latin typeface="+mn-lt"/>
                <a:ea typeface="+mn-ea"/>
              </a:rPr>
              <a:t> </a:t>
            </a:r>
            <a:endParaRPr lang="en-US" sz="2400" dirty="0">
              <a:noFill/>
              <a:latin typeface="+mn-lt"/>
              <a:ea typeface="+mn-ea"/>
            </a:endParaRPr>
          </a:p>
        </p:txBody>
      </p:sp>
      <p:graphicFrame>
        <p:nvGraphicFramePr>
          <p:cNvPr id="6" name="Table 5"/>
          <p:cNvGraphicFramePr>
            <a:graphicFrameLocks noGrp="1"/>
          </p:cNvGraphicFramePr>
          <p:nvPr/>
        </p:nvGraphicFramePr>
        <p:xfrm>
          <a:off x="1733550" y="4053840"/>
          <a:ext cx="5861051" cy="2011680"/>
        </p:xfrm>
        <a:graphic>
          <a:graphicData uri="http://schemas.openxmlformats.org/drawingml/2006/table">
            <a:tbl>
              <a:tblPr firstRow="1" bandRow="1">
                <a:tableStyleId>{5C22544A-7EE6-4342-B048-85BDC9FD1C3A}</a:tableStyleId>
              </a:tblPr>
              <a:tblGrid>
                <a:gridCol w="1320800"/>
                <a:gridCol w="1152082"/>
                <a:gridCol w="1236441"/>
                <a:gridCol w="1078578"/>
                <a:gridCol w="1073150"/>
              </a:tblGrid>
              <a:tr h="302260">
                <a:tc>
                  <a:txBody>
                    <a:bodyPr/>
                    <a:lstStyle/>
                    <a:p>
                      <a:pPr algn="ctr"/>
                      <a:r>
                        <a:rPr lang="en-US" sz="1600" dirty="0" smtClean="0">
                          <a:solidFill>
                            <a:schemeClr val="tx1"/>
                          </a:solidFill>
                        </a:rPr>
                        <a:t>Network</a:t>
                      </a:r>
                      <a:endParaRPr lang="en-US" sz="1600" dirty="0">
                        <a:solidFill>
                          <a:schemeClr val="tx1"/>
                        </a:solidFill>
                      </a:endParaRPr>
                    </a:p>
                  </a:txBody>
                  <a:tcPr marL="99060" marR="99060"/>
                </a:tc>
                <a:tc>
                  <a:txBody>
                    <a:bodyPr/>
                    <a:lstStyle/>
                    <a:p>
                      <a:endParaRPr lang="en-US" sz="1600"/>
                    </a:p>
                  </a:txBody>
                  <a:tcPr marL="99060" marR="99060">
                    <a:blipFill rotWithShape="1">
                      <a:blip r:embed="rId5"/>
                      <a:stretch>
                        <a:fillRect l="-100000" t="-8197" r="-300000" b="-531148"/>
                      </a:stretch>
                    </a:blipFill>
                  </a:tcPr>
                </a:tc>
                <a:tc>
                  <a:txBody>
                    <a:bodyPr/>
                    <a:lstStyle/>
                    <a:p>
                      <a:endParaRPr lang="en-US" sz="1600" dirty="0"/>
                    </a:p>
                  </a:txBody>
                  <a:tcPr marL="99060" marR="99060">
                    <a:blipFill rotWithShape="1">
                      <a:blip r:embed="rId5"/>
                      <a:stretch>
                        <a:fillRect l="-200000" t="-8197" r="-200000" b="-531148"/>
                      </a:stretch>
                    </a:blipFill>
                  </a:tcPr>
                </a:tc>
                <a:tc>
                  <a:txBody>
                    <a:bodyPr/>
                    <a:lstStyle/>
                    <a:p>
                      <a:endParaRPr lang="en-US" sz="1600"/>
                    </a:p>
                  </a:txBody>
                  <a:tcPr marL="99060" marR="99060">
                    <a:blipFill rotWithShape="1">
                      <a:blip r:embed="rId5"/>
                      <a:stretch>
                        <a:fillRect l="-300000" t="-8197" r="-100000" b="-531148"/>
                      </a:stretch>
                    </a:blipFill>
                  </a:tcPr>
                </a:tc>
                <a:tc>
                  <a:txBody>
                    <a:bodyPr/>
                    <a:lstStyle/>
                    <a:p>
                      <a:endParaRPr lang="en-US" sz="1600" dirty="0"/>
                    </a:p>
                  </a:txBody>
                  <a:tcPr marL="99060" marR="99060">
                    <a:blipFill rotWithShape="1">
                      <a:blip r:embed="rId5"/>
                      <a:stretch>
                        <a:fillRect l="-400000" t="-8197" b="-531148"/>
                      </a:stretch>
                    </a:blipFill>
                  </a:tcPr>
                </a:tc>
              </a:tr>
              <a:tr h="302260">
                <a:tc>
                  <a:txBody>
                    <a:bodyPr/>
                    <a:lstStyle/>
                    <a:p>
                      <a:pPr algn="ctr"/>
                      <a:r>
                        <a:rPr lang="en-US" sz="1600" dirty="0" smtClean="0"/>
                        <a:t>Coauthor</a:t>
                      </a:r>
                      <a:endParaRPr lang="en-US" sz="1600" dirty="0"/>
                    </a:p>
                  </a:txBody>
                  <a:tcPr marL="99060" marR="99060"/>
                </a:tc>
                <a:tc>
                  <a:txBody>
                    <a:bodyPr/>
                    <a:lstStyle/>
                    <a:p>
                      <a:pPr algn="ctr"/>
                      <a:r>
                        <a:rPr lang="en-US" sz="1600" dirty="0" smtClean="0"/>
                        <a:t>14.19</a:t>
                      </a:r>
                      <a:endParaRPr lang="en-US" sz="1600" dirty="0"/>
                    </a:p>
                  </a:txBody>
                  <a:tcPr marL="99060" marR="99060"/>
                </a:tc>
                <a:tc>
                  <a:txBody>
                    <a:bodyPr/>
                    <a:lstStyle/>
                    <a:p>
                      <a:pPr algn="ctr"/>
                      <a:r>
                        <a:rPr lang="en-US" sz="1600" dirty="0" smtClean="0"/>
                        <a:t>5.34</a:t>
                      </a:r>
                      <a:endParaRPr lang="en-US" sz="1600" dirty="0"/>
                    </a:p>
                  </a:txBody>
                  <a:tcPr marL="99060" marR="99060"/>
                </a:tc>
                <a:tc>
                  <a:txBody>
                    <a:bodyPr/>
                    <a:lstStyle/>
                    <a:p>
                      <a:pPr algn="ctr"/>
                      <a:r>
                        <a:rPr lang="en-US" sz="1600" dirty="0" smtClean="0"/>
                        <a:t>4.42</a:t>
                      </a:r>
                      <a:endParaRPr lang="en-US" sz="1600" dirty="0"/>
                    </a:p>
                  </a:txBody>
                  <a:tcPr marL="99060" marR="99060"/>
                </a:tc>
                <a:tc>
                  <a:txBody>
                    <a:bodyPr/>
                    <a:lstStyle/>
                    <a:p>
                      <a:pPr algn="ctr"/>
                      <a:r>
                        <a:rPr lang="en-US" sz="1600" dirty="0" smtClean="0"/>
                        <a:t>0.37</a:t>
                      </a:r>
                      <a:endParaRPr lang="en-US" sz="1600" dirty="0"/>
                    </a:p>
                  </a:txBody>
                  <a:tcPr marL="99060" marR="99060"/>
                </a:tc>
              </a:tr>
              <a:tr h="302260">
                <a:tc>
                  <a:txBody>
                    <a:bodyPr/>
                    <a:lstStyle/>
                    <a:p>
                      <a:pPr algn="ctr"/>
                      <a:r>
                        <a:rPr lang="en-US" sz="1600" dirty="0" smtClean="0"/>
                        <a:t>Wikipedia</a:t>
                      </a:r>
                      <a:endParaRPr lang="en-US" sz="1600" dirty="0"/>
                    </a:p>
                  </a:txBody>
                  <a:tcPr marL="99060" marR="99060"/>
                </a:tc>
                <a:tc>
                  <a:txBody>
                    <a:bodyPr/>
                    <a:lstStyle/>
                    <a:p>
                      <a:pPr algn="ctr"/>
                      <a:r>
                        <a:rPr lang="en-US" sz="1600" dirty="0" smtClean="0"/>
                        <a:t>1689.31</a:t>
                      </a:r>
                      <a:endParaRPr lang="en-US" sz="1600" dirty="0"/>
                    </a:p>
                  </a:txBody>
                  <a:tcPr marL="99060" marR="99060"/>
                </a:tc>
                <a:tc>
                  <a:txBody>
                    <a:bodyPr/>
                    <a:lstStyle/>
                    <a:p>
                      <a:pPr algn="ctr"/>
                      <a:r>
                        <a:rPr lang="en-US" sz="1600" dirty="0" smtClean="0"/>
                        <a:t>104.22</a:t>
                      </a:r>
                      <a:endParaRPr lang="en-US" sz="1600" dirty="0"/>
                    </a:p>
                  </a:txBody>
                  <a:tcPr marL="99060" marR="99060"/>
                </a:tc>
                <a:tc>
                  <a:txBody>
                    <a:bodyPr/>
                    <a:lstStyle/>
                    <a:p>
                      <a:pPr algn="ctr"/>
                      <a:r>
                        <a:rPr lang="en-US" sz="1600" dirty="0" smtClean="0"/>
                        <a:t>4.69</a:t>
                      </a:r>
                      <a:endParaRPr lang="en-US" sz="1600" dirty="0"/>
                    </a:p>
                  </a:txBody>
                  <a:tcPr marL="99060" marR="99060"/>
                </a:tc>
                <a:tc>
                  <a:txBody>
                    <a:bodyPr/>
                    <a:lstStyle/>
                    <a:p>
                      <a:pPr algn="ctr"/>
                      <a:r>
                        <a:rPr lang="en-US" sz="1600" dirty="0" smtClean="0"/>
                        <a:t>0.60</a:t>
                      </a:r>
                      <a:endParaRPr lang="en-US" sz="1600" dirty="0"/>
                    </a:p>
                  </a:txBody>
                  <a:tcPr marL="99060" marR="99060"/>
                </a:tc>
              </a:tr>
              <a:tr h="302260">
                <a:tc>
                  <a:txBody>
                    <a:bodyPr/>
                    <a:lstStyle/>
                    <a:p>
                      <a:pPr algn="ctr"/>
                      <a:r>
                        <a:rPr lang="en-US" sz="1600" dirty="0" smtClean="0"/>
                        <a:t>Twitter</a:t>
                      </a:r>
                      <a:endParaRPr lang="en-US" sz="1600" dirty="0"/>
                    </a:p>
                  </a:txBody>
                  <a:tcPr marL="99060" marR="99060"/>
                </a:tc>
                <a:tc>
                  <a:txBody>
                    <a:bodyPr/>
                    <a:lstStyle/>
                    <a:p>
                      <a:pPr algn="ctr"/>
                      <a:r>
                        <a:rPr lang="en-US" sz="1600" dirty="0" smtClean="0"/>
                        <a:t>110.78</a:t>
                      </a:r>
                      <a:endParaRPr lang="en-US" sz="1600" dirty="0"/>
                    </a:p>
                  </a:txBody>
                  <a:tcPr marL="99060" marR="99060"/>
                </a:tc>
                <a:tc>
                  <a:txBody>
                    <a:bodyPr/>
                    <a:lstStyle/>
                    <a:p>
                      <a:pPr algn="ctr"/>
                      <a:r>
                        <a:rPr lang="en-US" sz="1600" dirty="0" smtClean="0"/>
                        <a:t>26.78</a:t>
                      </a:r>
                      <a:endParaRPr lang="en-US" sz="1600" dirty="0"/>
                    </a:p>
                  </a:txBody>
                  <a:tcPr marL="99060" marR="99060"/>
                </a:tc>
                <a:tc>
                  <a:txBody>
                    <a:bodyPr/>
                    <a:lstStyle/>
                    <a:p>
                      <a:pPr algn="ctr"/>
                      <a:r>
                        <a:rPr lang="en-US" sz="1600" dirty="0" smtClean="0"/>
                        <a:t>2.94</a:t>
                      </a:r>
                      <a:endParaRPr lang="en-US" sz="1600" dirty="0"/>
                    </a:p>
                  </a:txBody>
                  <a:tcPr marL="99060" marR="99060"/>
                </a:tc>
                <a:tc>
                  <a:txBody>
                    <a:bodyPr/>
                    <a:lstStyle/>
                    <a:p>
                      <a:pPr algn="ctr"/>
                      <a:r>
                        <a:rPr lang="en-US" sz="1600" dirty="0" smtClean="0"/>
                        <a:t>0.29</a:t>
                      </a:r>
                      <a:endParaRPr lang="en-US" sz="1600" dirty="0"/>
                    </a:p>
                  </a:txBody>
                  <a:tcPr marL="99060" marR="99060"/>
                </a:tc>
              </a:tr>
              <a:tr h="302260">
                <a:tc>
                  <a:txBody>
                    <a:bodyPr/>
                    <a:lstStyle/>
                    <a:p>
                      <a:pPr algn="ctr"/>
                      <a:r>
                        <a:rPr lang="en-US" sz="1600" dirty="0" smtClean="0"/>
                        <a:t>Slashdot</a:t>
                      </a:r>
                      <a:endParaRPr lang="en-US" sz="1600" dirty="0"/>
                    </a:p>
                  </a:txBody>
                  <a:tcPr marL="99060" marR="99060"/>
                </a:tc>
                <a:tc>
                  <a:txBody>
                    <a:bodyPr/>
                    <a:lstStyle/>
                    <a:p>
                      <a:pPr algn="ctr"/>
                      <a:r>
                        <a:rPr lang="en-US" sz="1600" dirty="0" smtClean="0"/>
                        <a:t>180.90</a:t>
                      </a:r>
                      <a:endParaRPr lang="en-US" sz="1600" dirty="0"/>
                    </a:p>
                  </a:txBody>
                  <a:tcPr marL="99060" marR="99060"/>
                </a:tc>
                <a:tc>
                  <a:txBody>
                    <a:bodyPr/>
                    <a:lstStyle/>
                    <a:p>
                      <a:pPr algn="ctr"/>
                      <a:r>
                        <a:rPr lang="en-US" sz="1600" dirty="0" smtClean="0"/>
                        <a:t>84.56</a:t>
                      </a:r>
                      <a:endParaRPr lang="en-US" sz="1600" dirty="0"/>
                    </a:p>
                  </a:txBody>
                  <a:tcPr marL="99060" marR="99060"/>
                </a:tc>
                <a:tc>
                  <a:txBody>
                    <a:bodyPr/>
                    <a:lstStyle/>
                    <a:p>
                      <a:pPr algn="ctr"/>
                      <a:r>
                        <a:rPr lang="en-US" sz="1600" dirty="0" smtClean="0"/>
                        <a:t>10.75</a:t>
                      </a:r>
                      <a:endParaRPr lang="en-US" sz="1600" dirty="0"/>
                    </a:p>
                  </a:txBody>
                  <a:tcPr marL="99060" marR="99060"/>
                </a:tc>
                <a:tc>
                  <a:txBody>
                    <a:bodyPr/>
                    <a:lstStyle/>
                    <a:p>
                      <a:pPr algn="ctr"/>
                      <a:r>
                        <a:rPr lang="en-US" sz="1600" dirty="0" smtClean="0"/>
                        <a:t>0.64</a:t>
                      </a:r>
                      <a:endParaRPr lang="en-US" sz="1600" dirty="0"/>
                    </a:p>
                  </a:txBody>
                  <a:tcPr marL="99060" marR="99060"/>
                </a:tc>
              </a:tr>
              <a:tr h="302260">
                <a:tc>
                  <a:txBody>
                    <a:bodyPr/>
                    <a:lstStyle/>
                    <a:p>
                      <a:pPr algn="ctr"/>
                      <a:r>
                        <a:rPr lang="en-US" sz="1600" dirty="0" smtClean="0"/>
                        <a:t>Citation</a:t>
                      </a:r>
                      <a:endParaRPr lang="en-US" sz="1600" dirty="0"/>
                    </a:p>
                  </a:txBody>
                  <a:tcPr marL="99060" marR="99060"/>
                </a:tc>
                <a:tc>
                  <a:txBody>
                    <a:bodyPr/>
                    <a:lstStyle/>
                    <a:p>
                      <a:pPr algn="ctr"/>
                      <a:r>
                        <a:rPr lang="en-US" sz="1600" dirty="0" smtClean="0"/>
                        <a:t>76.69</a:t>
                      </a:r>
                      <a:endParaRPr lang="en-US" sz="1600" dirty="0"/>
                    </a:p>
                  </a:txBody>
                  <a:tcPr marL="99060" marR="99060"/>
                </a:tc>
                <a:tc>
                  <a:txBody>
                    <a:bodyPr/>
                    <a:lstStyle/>
                    <a:p>
                      <a:pPr algn="ctr"/>
                      <a:r>
                        <a:rPr lang="en-US" sz="1600" dirty="0" smtClean="0"/>
                        <a:t>35.81</a:t>
                      </a:r>
                      <a:endParaRPr lang="en-US" sz="1600" dirty="0"/>
                    </a:p>
                  </a:txBody>
                  <a:tcPr marL="99060" marR="99060"/>
                </a:tc>
                <a:tc>
                  <a:txBody>
                    <a:bodyPr/>
                    <a:lstStyle/>
                    <a:p>
                      <a:pPr algn="ctr"/>
                      <a:r>
                        <a:rPr lang="en-US" sz="1600" dirty="0" smtClean="0"/>
                        <a:t>23.80</a:t>
                      </a:r>
                      <a:endParaRPr lang="en-US" sz="1600" dirty="0"/>
                    </a:p>
                  </a:txBody>
                  <a:tcPr marL="99060" marR="99060"/>
                </a:tc>
                <a:tc>
                  <a:txBody>
                    <a:bodyPr/>
                    <a:lstStyle/>
                    <a:p>
                      <a:pPr algn="ctr"/>
                      <a:r>
                        <a:rPr lang="en-US" sz="1600" dirty="0" smtClean="0"/>
                        <a:t>0.26</a:t>
                      </a:r>
                      <a:endParaRPr lang="en-US" sz="1600" dirty="0"/>
                    </a:p>
                  </a:txBody>
                  <a:tcPr marL="99060" marR="99060"/>
                </a:tc>
              </a:tr>
            </a:tbl>
          </a:graphicData>
        </a:graphic>
      </p:graphicFrame>
    </p:spTree>
    <p:extLst>
      <p:ext uri="{BB962C8B-B14F-4D97-AF65-F5344CB8AC3E}">
        <p14:creationId xmlns:p14="http://schemas.microsoft.com/office/powerpoint/2010/main" val="20865138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Greedy Algorithm</a:t>
            </a:r>
            <a:endParaRPr lang="en-US" cap="small" dirty="0"/>
          </a:p>
        </p:txBody>
      </p:sp>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l="-593" t="-875"/>
            </a:stretch>
          </a:blipFill>
        </p:spPr>
        <p:txBody>
          <a:bodyPr/>
          <a:lstStyle/>
          <a:p>
            <a:r>
              <a:rPr lang="en-US" dirty="0">
                <a:noFill/>
              </a:rPr>
              <a:t> </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4350" y="3810001"/>
            <a:ext cx="3136900" cy="211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lowchart: Connector 7"/>
          <p:cNvSpPr/>
          <p:nvPr/>
        </p:nvSpPr>
        <p:spPr>
          <a:xfrm>
            <a:off x="3054350" y="4724400"/>
            <a:ext cx="247650" cy="228600"/>
          </a:xfrm>
          <a:prstGeom prst="flowChartConnector">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3725069" y="5653236"/>
            <a:ext cx="247650" cy="228600"/>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4375150" y="4733925"/>
            <a:ext cx="247650" cy="228600"/>
          </a:xfrm>
          <a:prstGeom prst="flowChartConnector">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3725069" y="3810000"/>
            <a:ext cx="247650" cy="228600"/>
          </a:xfrm>
          <a:prstGeom prst="flowChartConnector">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5943600" y="4733925"/>
            <a:ext cx="247650" cy="228600"/>
          </a:xfrm>
          <a:prstGeom prst="flowChartConnector">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252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char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Greedy Algorithm</a:t>
            </a:r>
            <a:endParaRPr lang="en-US" cap="smal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Given an graph  and a kernel size </a:t>
                </a:r>
              </a:p>
              <a:p>
                <a:pPr lvl="1"/>
                <a:r>
                  <a:rPr lang="en-US" dirty="0" smtClean="0"/>
                  <a:t>Initialize the set </a:t>
                </a:r>
                <a:r>
                  <a:rPr lang="en-US" b="0" dirty="0" smtClean="0"/>
                  <a:t> to be a random vertex </a:t>
                </a:r>
              </a:p>
              <a:p>
                <a:pPr lvl="1"/>
                <a:r>
                  <a:rPr lang="en-US" dirty="0" smtClean="0"/>
                  <a:t>Iteratively add to  the vertex with the most connections to </a:t>
                </a:r>
              </a:p>
              <a:p>
                <a:pPr lvl="1"/>
                <a:r>
                  <a:rPr lang="en-US" dirty="0" smtClean="0"/>
                  <a:t>Always pick the vertex with the highest degree</a:t>
                </a:r>
              </a:p>
              <a:p>
                <a:pPr marL="0" indent="0">
                  <a:buNone/>
                </a:pPr>
                <a:endParaRPr lang="en-US" dirty="0"/>
              </a:p>
              <a:p>
                <a:r>
                  <a:rPr lang="en-US" dirty="0"/>
                  <a:t>Running time and space complexity: </a:t>
                </a:r>
              </a:p>
              <a:p>
                <a:r>
                  <a:rPr lang="en-US" dirty="0"/>
                  <a:t>No guaranteed error bound</a:t>
                </a:r>
              </a:p>
              <a:p>
                <a:r>
                  <a:rPr lang="en-US" dirty="0" smtClean="0"/>
                  <a:t>Repeat </a:t>
                </a:r>
                <a:r>
                  <a:rPr lang="en-US" dirty="0"/>
                  <a:t> times to obtain </a:t>
                </a:r>
                <a:r>
                  <a:rPr lang="en-US" dirty="0" smtClean="0"/>
                  <a:t>steady state and </a:t>
                </a:r>
                <a:r>
                  <a:rPr lang="en-US" dirty="0"/>
                  <a:t>reduce the effect of random selection of </a:t>
                </a:r>
                <a:r>
                  <a:rPr lang="en-US" dirty="0" smtClean="0"/>
                  <a:t>the initial </a:t>
                </a:r>
                <a:r>
                  <a:rPr lang="en-US" dirty="0"/>
                  <a:t>point</a:t>
                </a:r>
              </a:p>
              <a:p>
                <a:endParaRPr lang="en-US" dirty="0"/>
              </a:p>
              <a:p>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l="-593" t="-875"/>
                </a:stretch>
              </a:blipFill>
            </p:spPr>
            <p:txBody>
              <a:bodyPr/>
              <a:lstStyle/>
              <a:p>
                <a:r>
                  <a:rPr lang="en-US">
                    <a:noFill/>
                  </a:rPr>
                  <a:t> </a:t>
                </a:r>
              </a:p>
            </p:txBody>
          </p:sp>
        </mc:Fallback>
      </mc:AlternateContent>
    </p:spTree>
    <p:extLst>
      <p:ext uri="{BB962C8B-B14F-4D97-AF65-F5344CB8AC3E}">
        <p14:creationId xmlns:p14="http://schemas.microsoft.com/office/powerpoint/2010/main" val="3995145541"/>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t>Weight-Balanced Algorithm (</a:t>
            </a:r>
            <a:r>
              <a:rPr lang="en-US" cap="small" dirty="0" err="1" smtClean="0"/>
              <a:t>WeBA</a:t>
            </a:r>
            <a:r>
              <a:rPr lang="en-US" cap="small" dirty="0" smtClean="0"/>
              <a:t>)</a:t>
            </a:r>
            <a:endParaRPr lang="en-US" cap="small" dirty="0"/>
          </a:p>
        </p:txBody>
      </p:sp>
      <p:pic>
        <p:nvPicPr>
          <p:cNvPr id="5" name="图片 4" descr="Screen Shot 2014-08-10 at 2.03.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8" y="1228944"/>
            <a:ext cx="9237476" cy="5116380"/>
          </a:xfrm>
          <a:prstGeom prst="rect">
            <a:avLst/>
          </a:prstGeom>
        </p:spPr>
      </p:pic>
    </p:spTree>
    <p:extLst>
      <p:ext uri="{BB962C8B-B14F-4D97-AF65-F5344CB8AC3E}">
        <p14:creationId xmlns:p14="http://schemas.microsoft.com/office/powerpoint/2010/main" val="314460985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t>Weight-Balanced Algorithm (</a:t>
            </a:r>
            <a:r>
              <a:rPr lang="en-US" cap="small" dirty="0" err="1" smtClean="0"/>
              <a:t>WeBA</a:t>
            </a:r>
            <a:r>
              <a:rPr lang="en-US" cap="small" dirty="0" smtClean="0"/>
              <a:t>)</a:t>
            </a:r>
            <a:endParaRPr lang="en-US" cap="smal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0839" y="1196975"/>
                <a:ext cx="8562602" cy="4356261"/>
              </a:xfrm>
            </p:spPr>
            <p:txBody>
              <a:bodyPr/>
              <a:lstStyle/>
              <a:p>
                <a:r>
                  <a:rPr lang="en-US" sz="2800" dirty="0" smtClean="0">
                    <a:solidFill>
                      <a:srgbClr val="FF0000"/>
                    </a:solidFill>
                  </a:rPr>
                  <a:t>Theorem 1</a:t>
                </a:r>
                <a:r>
                  <a:rPr lang="en-US" sz="2800" dirty="0"/>
                  <a:t>: A global maximum of the </a:t>
                </a:r>
                <a:r>
                  <a:rPr lang="en-US" sz="2800" dirty="0" smtClean="0"/>
                  <a:t>objective </a:t>
                </a:r>
                <a:r>
                  <a:rPr lang="en-US" sz="2800" dirty="0"/>
                  <a:t>function  corresponds to a community kernel. </a:t>
                </a:r>
                <a:endParaRPr lang="en-US" sz="2800" dirty="0" smtClean="0"/>
              </a:p>
              <a:p>
                <a:pPr marL="0" indent="0">
                  <a:buNone/>
                </a:pPr>
                <a:endParaRPr lang="en-US" sz="900" dirty="0" smtClean="0"/>
              </a:p>
              <a:p>
                <a:r>
                  <a:rPr lang="en-US" sz="2800" dirty="0" smtClean="0"/>
                  <a:t>Given </a:t>
                </a:r>
                <a:r>
                  <a:rPr lang="en-US" sz="2800" dirty="0"/>
                  <a:t>an graph  and a kernel size </a:t>
                </a:r>
                <a:r>
                  <a:rPr lang="en-US" sz="2800" dirty="0" smtClean="0"/>
                  <a:t>, maximizing  is NP-hard. </a:t>
                </a:r>
              </a:p>
              <a:p>
                <a:pPr lvl="1"/>
                <a:r>
                  <a:rPr lang="en-US" sz="2400" dirty="0"/>
                  <a:t>Initialize the set  to be a random </a:t>
                </a:r>
                <a:r>
                  <a:rPr lang="en-US" sz="2400" dirty="0" smtClean="0"/>
                  <a:t>subset obtained by </a:t>
                </a:r>
                <a:r>
                  <a:rPr lang="en-US" sz="2400" cap="small" dirty="0" smtClean="0"/>
                  <a:t>Greedy</a:t>
                </a:r>
              </a:p>
              <a:p>
                <a:pPr lvl="1"/>
                <a:endParaRPr lang="en-US" sz="400" cap="small" dirty="0" smtClean="0"/>
              </a:p>
              <a:p>
                <a:pPr lvl="1"/>
                <a:r>
                  <a:rPr lang="en-US" sz="2400" dirty="0" smtClean="0"/>
                  <a:t>Assign weight 1 to each vertex in  and weight 0 otherwise</a:t>
                </a:r>
              </a:p>
              <a:p>
                <a:pPr lvl="1"/>
                <a:endParaRPr lang="en-US" sz="400" dirty="0" smtClean="0"/>
              </a:p>
              <a:p>
                <a:pPr lvl="1"/>
                <a:r>
                  <a:rPr lang="en-US" sz="2400" dirty="0" smtClean="0"/>
                  <a:t>If  such that  and , where  is the neighboring weight of , the </a:t>
                </a:r>
                <a:r>
                  <a:rPr lang="en-US" sz="2400" dirty="0"/>
                  <a:t>weights of </a:t>
                </a:r>
                <a:r>
                  <a:rPr lang="en-US" sz="2400" dirty="0" smtClean="0"/>
                  <a:t> </a:t>
                </a:r>
                <a:r>
                  <a:rPr lang="en-US" sz="2400" dirty="0"/>
                  <a:t>and </a:t>
                </a:r>
                <a:r>
                  <a:rPr lang="en-US" sz="2400" dirty="0" smtClean="0"/>
                  <a:t> </a:t>
                </a:r>
                <a:r>
                  <a:rPr lang="en-US" sz="2400" dirty="0"/>
                  <a:t>are modified to locally </a:t>
                </a:r>
                <a:r>
                  <a:rPr lang="en-US" sz="2400" dirty="0" smtClean="0"/>
                  <a:t>maximize </a:t>
                </a:r>
                <a:endParaRPr lang="en-US" sz="2400" dirty="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0839" y="1196975"/>
                <a:ext cx="8562602" cy="4356261"/>
              </a:xfrm>
              <a:blipFill rotWithShape="1">
                <a:blip r:embed="rId3"/>
                <a:stretch>
                  <a:fillRect/>
                </a:stretch>
              </a:blipFill>
            </p:spPr>
            <p:txBody>
              <a:bodyPr/>
              <a:lstStyle/>
              <a:p>
                <a:r>
                  <a:rPr lang="zh-CN" altLang="en-US">
                    <a:noFill/>
                  </a:rPr>
                  <a:t> </a:t>
                </a:r>
              </a:p>
            </p:txBody>
          </p:sp>
        </mc:Fallback>
      </mc:AlternateContent>
      <p:sp>
        <p:nvSpPr>
          <p:cNvPr id="4" name="TextBox 3"/>
          <p:cNvSpPr txBox="1"/>
          <p:nvPr/>
        </p:nvSpPr>
        <p:spPr>
          <a:xfrm>
            <a:off x="4787900" y="5665114"/>
            <a:ext cx="3797300" cy="430887"/>
          </a:xfrm>
          <a:prstGeom prst="rect">
            <a:avLst/>
          </a:prstGeom>
          <a:noFill/>
        </p:spPr>
        <p:txBody>
          <a:bodyPr wrap="square" rtlCol="0">
            <a:spAutoFit/>
          </a:bodyPr>
          <a:lstStyle/>
          <a:p>
            <a:r>
              <a:rPr lang="en-US" sz="2200" b="1" dirty="0" smtClean="0">
                <a:solidFill>
                  <a:srgbClr val="0000FF"/>
                </a:solidFill>
              </a:rPr>
              <a:t>relaxation conditions</a:t>
            </a:r>
            <a:endParaRPr lang="en-US" sz="2200" b="1" dirty="0">
              <a:solidFill>
                <a:srgbClr val="0000FF"/>
              </a:solidFill>
            </a:endParaRPr>
          </a:p>
        </p:txBody>
      </p:sp>
      <p:sp>
        <p:nvSpPr>
          <p:cNvPr id="5" name="Right Arrow 4"/>
          <p:cNvSpPr/>
          <p:nvPr/>
        </p:nvSpPr>
        <p:spPr>
          <a:xfrm rot="3351801">
            <a:off x="5085276" y="5098506"/>
            <a:ext cx="1115698" cy="1821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6063388">
            <a:off x="6396220" y="5094426"/>
            <a:ext cx="922330" cy="2006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98139"/>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3550" y="3545443"/>
            <a:ext cx="6851650" cy="400110"/>
          </a:xfrm>
          <a:prstGeom prst="rect">
            <a:avLst/>
          </a:prstGeom>
          <a:solidFill>
            <a:srgbClr val="FFFF00"/>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cap="small" dirty="0" err="1" smtClean="0"/>
              <a:t>WeBA</a:t>
            </a:r>
            <a:endParaRPr lang="en-US" cap="small" dirty="0"/>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 y="1447800"/>
            <a:ext cx="86677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192573"/>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 Example</a:t>
            </a:r>
            <a:endParaRPr lang="zh-CN" altLang="en-US" dirty="0"/>
          </a:p>
        </p:txBody>
      </p:sp>
      <p:sp>
        <p:nvSpPr>
          <p:cNvPr id="3" name="内容占位符 2"/>
          <p:cNvSpPr>
            <a:spLocks noGrp="1"/>
          </p:cNvSpPr>
          <p:nvPr>
            <p:ph idx="1"/>
          </p:nvPr>
        </p:nvSpPr>
        <p:spPr/>
        <p:txBody>
          <a:bodyPr/>
          <a:lstStyle/>
          <a:p>
            <a:endParaRPr lang="zh-CN" altLang="en-US"/>
          </a:p>
        </p:txBody>
      </p:sp>
      <p:sp>
        <p:nvSpPr>
          <p:cNvPr id="4" name="Content Placeholder 2"/>
          <p:cNvSpPr txBox="1">
            <a:spLocks noRot="1" noChangeAspect="1" noMove="1" noResize="1" noEditPoints="1" noAdjustHandles="1" noChangeArrowheads="1" noChangeShapeType="1" noTextEdit="1"/>
          </p:cNvSpPr>
          <p:nvPr/>
        </p:nvSpPr>
        <p:spPr bwMode="auto">
          <a:xfrm>
            <a:off x="495300" y="1600200"/>
            <a:ext cx="8915400" cy="4876800"/>
          </a:xfrm>
          <a:prstGeom prst="rect">
            <a:avLst/>
          </a:prstGeom>
          <a:blipFill rotWithShape="1">
            <a:blip r:embed="rId3" cstate="print"/>
            <a:stretch>
              <a:fillRect l="-593" t="-875"/>
            </a:stretch>
          </a:blip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smtClean="0">
                <a:ln>
                  <a:noFill/>
                </a:ln>
                <a:noFill/>
                <a:effectLst/>
                <a:uLnTx/>
                <a:uFillTx/>
                <a:latin typeface="+mn-lt"/>
                <a:ea typeface="+mn-ea"/>
                <a:cs typeface="+mn-cs"/>
              </a:rPr>
              <a:t> </a:t>
            </a:r>
            <a:endParaRPr kumimoji="0" lang="en-US" sz="3200" b="0" i="0" u="none" strike="noStrike" kern="0" cap="none" spc="0" normalizeH="0" baseline="0" noProof="0">
              <a:ln>
                <a:noFill/>
              </a:ln>
              <a:noFill/>
              <a:effectLst/>
              <a:uLnTx/>
              <a:uFillTx/>
              <a:latin typeface="+mn-lt"/>
              <a:ea typeface="+mn-ea"/>
              <a:cs typeface="+mn-cs"/>
            </a:endParaRPr>
          </a:p>
        </p:txBody>
      </p:sp>
      <p:pic>
        <p:nvPicPr>
          <p:cNvPr id="8"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400" y="2857500"/>
            <a:ext cx="46847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2444" y="5838826"/>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178" y="4333874"/>
            <a:ext cx="361156" cy="333375"/>
          </a:xfrm>
          <a:prstGeom prst="rect">
            <a:avLst/>
          </a:prstGeom>
          <a:noFill/>
          <a:ln>
            <a:noFill/>
          </a:ln>
          <a:effec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551" y="2819401"/>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2806700" y="25908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4" name="矩形 13"/>
          <p:cNvSpPr/>
          <p:nvPr/>
        </p:nvSpPr>
        <p:spPr>
          <a:xfrm>
            <a:off x="4705350" y="3810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5" name="矩形 14"/>
          <p:cNvSpPr/>
          <p:nvPr/>
        </p:nvSpPr>
        <p:spPr>
          <a:xfrm>
            <a:off x="5118100" y="54102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Tree>
    <p:extLst>
      <p:ext uri="{BB962C8B-B14F-4D97-AF65-F5344CB8AC3E}">
        <p14:creationId xmlns:p14="http://schemas.microsoft.com/office/powerpoint/2010/main" val="16827993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2857500"/>
            <a:ext cx="46847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cap="small" dirty="0" smtClean="0"/>
              <a:t>Weight-Balanced Algorithm (</a:t>
            </a:r>
            <a:r>
              <a:rPr lang="en-US" cap="small" dirty="0" err="1" smtClean="0"/>
              <a:t>WeBA</a:t>
            </a:r>
            <a:r>
              <a:rPr lang="en-US" cap="small" dirty="0" smtClean="0"/>
              <a:t>)</a:t>
            </a:r>
            <a:endParaRPr lang="en-US" cap="smal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Three pairs of vertices satisfy the relaxation conditions with the maximum </a:t>
                </a:r>
                <a14:m>
                  <m:oMath xmlns="" xmlns:m="http://schemas.openxmlformats.org/officeDocument/2006/math">
                    <m:r>
                      <a:rPr lang="en-US" i="1" smtClean="0">
                        <a:latin typeface="Cambria Math"/>
                        <a:ea typeface="Cambria Math"/>
                      </a:rPr>
                      <m:t>𝛿</m:t>
                    </m:r>
                    <m:r>
                      <a:rPr lang="en-US" b="0" i="1" smtClean="0">
                        <a:latin typeface="Cambria Math"/>
                        <a:ea typeface="Cambria Math"/>
                      </a:rPr>
                      <m:t>=1</m:t>
                    </m:r>
                  </m:oMath>
                </a14:m>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cstate="print"/>
                <a:stretch>
                  <a:fillRect l="-593" t="-875"/>
                </a:stretch>
              </a:blipFill>
            </p:spPr>
            <p:txBody>
              <a:bodyPr/>
              <a:lstStyle/>
              <a:p>
                <a:r>
                  <a:rPr lang="en-US">
                    <a:noFill/>
                  </a:rPr>
                  <a:t> </a:t>
                </a:r>
              </a:p>
            </p:txBody>
          </p:sp>
        </mc:Fallback>
      </mc:AlternateContent>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2444" y="5838826"/>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3178" y="4333874"/>
            <a:ext cx="361156" cy="333375"/>
          </a:xfrm>
          <a:prstGeom prst="rect">
            <a:avLst/>
          </a:prstGeom>
          <a:noFill/>
          <a:ln>
            <a:noFill/>
          </a:ln>
          <a:effec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551" y="2819401"/>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3069826" y="2514600"/>
            <a:ext cx="975124" cy="3914773"/>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43070">
            <a:off x="2946039" y="3322178"/>
            <a:ext cx="4473122" cy="902553"/>
          </a:xfrm>
          <a:prstGeom prst="ellipse">
            <a:avLst/>
          </a:prstGeom>
          <a:solidFill>
            <a:schemeClr val="accent2">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Oval 12"/>
          <p:cNvSpPr/>
          <p:nvPr/>
        </p:nvSpPr>
        <p:spPr>
          <a:xfrm rot="18294589">
            <a:off x="3952761" y="3361042"/>
            <a:ext cx="2463951" cy="793280"/>
          </a:xfrm>
          <a:prstGeom prst="ellipse">
            <a:avLst/>
          </a:prstGeom>
          <a:solidFill>
            <a:schemeClr val="tx1">
              <a:lumMod val="25000"/>
              <a:lumOff val="75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806700" y="25908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5" name="矩形 14"/>
          <p:cNvSpPr/>
          <p:nvPr/>
        </p:nvSpPr>
        <p:spPr>
          <a:xfrm>
            <a:off x="4705350" y="3810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6" name="矩形 15"/>
          <p:cNvSpPr/>
          <p:nvPr/>
        </p:nvSpPr>
        <p:spPr>
          <a:xfrm>
            <a:off x="5118100" y="54102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Tree>
    <p:extLst>
      <p:ext uri="{BB962C8B-B14F-4D97-AF65-F5344CB8AC3E}">
        <p14:creationId xmlns:p14="http://schemas.microsoft.com/office/powerpoint/2010/main" val="496445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2857500"/>
            <a:ext cx="46847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594" y="2819401"/>
            <a:ext cx="361156" cy="333375"/>
          </a:xfrm>
          <a:prstGeom prst="rect">
            <a:avLst/>
          </a:prstGeom>
          <a:noFill/>
          <a:ln>
            <a:noFill/>
          </a:ln>
          <a:effectLst/>
        </p:spPr>
      </p:pic>
      <p:sp>
        <p:nvSpPr>
          <p:cNvPr id="2" name="Title 1"/>
          <p:cNvSpPr>
            <a:spLocks noGrp="1"/>
          </p:cNvSpPr>
          <p:nvPr>
            <p:ph type="title"/>
          </p:nvPr>
        </p:nvSpPr>
        <p:spPr/>
        <p:txBody>
          <a:bodyPr>
            <a:normAutofit/>
          </a:bodyPr>
          <a:lstStyle/>
          <a:p>
            <a:r>
              <a:rPr lang="en-US" cap="small" dirty="0" smtClean="0"/>
              <a:t>Weight-Balanced Algorithm (</a:t>
            </a:r>
            <a:r>
              <a:rPr lang="en-US" cap="small" dirty="0" err="1" smtClean="0"/>
              <a:t>WeBA</a:t>
            </a:r>
            <a:r>
              <a:rPr lang="en-US" cap="small" dirty="0" smtClean="0"/>
              <a:t>)</a:t>
            </a:r>
            <a:endParaRPr lang="en-US" cap="smal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 xmlns:m="http://schemas.openxmlformats.org/officeDocument/2006/math">
                    <m:r>
                      <a:rPr lang="en-US" b="0" i="1" smtClean="0">
                        <a:latin typeface="Cambria Math"/>
                      </a:rPr>
                      <m:t>𝑤</m:t>
                    </m:r>
                    <m:d>
                      <m:dPr>
                        <m:ctrlPr>
                          <a:rPr lang="en-US" b="0" i="1" smtClean="0">
                            <a:latin typeface="Cambria Math"/>
                          </a:rPr>
                        </m:ctrlPr>
                      </m:dPr>
                      <m:e>
                        <m:r>
                          <a:rPr lang="en-US" b="0" i="1" smtClean="0">
                            <a:latin typeface="Cambria Math"/>
                          </a:rPr>
                          <m:t>𝑢</m:t>
                        </m:r>
                      </m:e>
                    </m:d>
                    <m:r>
                      <a:rPr lang="en-US" b="0" i="1" smtClean="0">
                        <a:latin typeface="Cambria Math"/>
                        <a:ea typeface="Cambria Math"/>
                      </a:rPr>
                      <m:t>←</m:t>
                    </m:r>
                    <m:r>
                      <a:rPr lang="en-US" b="0" i="1" smtClean="0">
                        <a:latin typeface="Cambria Math"/>
                        <a:ea typeface="Cambria Math"/>
                      </a:rPr>
                      <m:t>𝑤</m:t>
                    </m:r>
                    <m:d>
                      <m:dPr>
                        <m:ctrlPr>
                          <a:rPr lang="en-US" b="0" i="1" smtClean="0">
                            <a:latin typeface="Cambria Math"/>
                            <a:ea typeface="Cambria Math"/>
                          </a:rPr>
                        </m:ctrlPr>
                      </m:dPr>
                      <m:e>
                        <m:r>
                          <a:rPr lang="en-US" b="0" i="1" smtClean="0">
                            <a:latin typeface="Cambria Math"/>
                            <a:ea typeface="Cambria Math"/>
                          </a:rPr>
                          <m:t>𝑢</m:t>
                        </m:r>
                      </m:e>
                    </m:d>
                    <m:r>
                      <a:rPr lang="en-US" b="0" i="1" smtClean="0">
                        <a:latin typeface="Cambria Math"/>
                        <a:ea typeface="Cambria Math"/>
                      </a:rPr>
                      <m:t>+</m:t>
                    </m:r>
                    <m:r>
                      <a:rPr lang="en-US" b="0" i="1" smtClean="0">
                        <a:latin typeface="Cambria Math"/>
                        <a:ea typeface="Cambria Math"/>
                      </a:rPr>
                      <m:t>𝛿</m:t>
                    </m:r>
                  </m:oMath>
                </a14:m>
                <a:r>
                  <a:rPr lang="en-US" dirty="0" smtClean="0"/>
                  <a:t>          </a:t>
                </a:r>
                <a14:m>
                  <m:oMath xmlns="" xmlns:m="http://schemas.openxmlformats.org/officeDocument/2006/math">
                    <m:r>
                      <a:rPr lang="en-US" b="0" i="1" dirty="0" smtClean="0">
                        <a:latin typeface="Cambria Math"/>
                      </a:rPr>
                      <m:t>𝑤</m:t>
                    </m:r>
                    <m:d>
                      <m:dPr>
                        <m:ctrlPr>
                          <a:rPr lang="en-US" b="0" i="1" dirty="0" smtClean="0">
                            <a:latin typeface="Cambria Math"/>
                          </a:rPr>
                        </m:ctrlPr>
                      </m:dPr>
                      <m:e>
                        <m:r>
                          <a:rPr lang="en-US" b="0" i="1" dirty="0" smtClean="0">
                            <a:latin typeface="Cambria Math"/>
                          </a:rPr>
                          <m:t>𝑢</m:t>
                        </m:r>
                      </m:e>
                    </m:d>
                    <m:r>
                      <a:rPr lang="en-US" i="1" dirty="0">
                        <a:latin typeface="Cambria Math"/>
                        <a:ea typeface="Cambria Math"/>
                      </a:rPr>
                      <m:t>←</m:t>
                    </m:r>
                    <m:r>
                      <a:rPr lang="en-US" b="0" i="1" dirty="0" smtClean="0">
                        <a:latin typeface="Cambria Math"/>
                        <a:ea typeface="Cambria Math"/>
                      </a:rPr>
                      <m:t>1</m:t>
                    </m:r>
                  </m:oMath>
                </a14:m>
                <a:endParaRPr lang="en-US" dirty="0" smtClean="0"/>
              </a:p>
              <a:p>
                <a14:m>
                  <m:oMath xmlns="" xmlns:m="http://schemas.openxmlformats.org/officeDocument/2006/math">
                    <m:r>
                      <a:rPr lang="en-US" i="1">
                        <a:latin typeface="Cambria Math"/>
                      </a:rPr>
                      <m:t>𝑤</m:t>
                    </m:r>
                    <m:d>
                      <m:dPr>
                        <m:ctrlPr>
                          <a:rPr lang="en-US" i="1">
                            <a:latin typeface="Cambria Math"/>
                          </a:rPr>
                        </m:ctrlPr>
                      </m:dPr>
                      <m:e>
                        <m:r>
                          <a:rPr lang="en-US" b="0" i="1" smtClean="0">
                            <a:latin typeface="Cambria Math"/>
                          </a:rPr>
                          <m:t>𝑣</m:t>
                        </m:r>
                      </m:e>
                    </m:d>
                    <m:r>
                      <a:rPr lang="en-US" i="1">
                        <a:latin typeface="Cambria Math"/>
                        <a:ea typeface="Cambria Math"/>
                      </a:rPr>
                      <m:t>←</m:t>
                    </m:r>
                    <m:r>
                      <a:rPr lang="en-US" i="1">
                        <a:latin typeface="Cambria Math"/>
                        <a:ea typeface="Cambria Math"/>
                      </a:rPr>
                      <m:t>𝑤</m:t>
                    </m:r>
                    <m:d>
                      <m:dPr>
                        <m:ctrlPr>
                          <a:rPr lang="en-US" i="1">
                            <a:latin typeface="Cambria Math"/>
                            <a:ea typeface="Cambria Math"/>
                          </a:rPr>
                        </m:ctrlPr>
                      </m:dPr>
                      <m:e>
                        <m:r>
                          <a:rPr lang="en-US" b="0" i="1" smtClean="0">
                            <a:latin typeface="Cambria Math"/>
                            <a:ea typeface="Cambria Math"/>
                          </a:rPr>
                          <m:t>𝑣</m:t>
                        </m:r>
                      </m:e>
                    </m:d>
                    <m:r>
                      <a:rPr lang="en-US" b="0" i="1" smtClean="0">
                        <a:latin typeface="Cambria Math"/>
                        <a:ea typeface="Cambria Math"/>
                      </a:rPr>
                      <m:t>−</m:t>
                    </m:r>
                    <m:r>
                      <a:rPr lang="en-US" i="1">
                        <a:latin typeface="Cambria Math"/>
                        <a:ea typeface="Cambria Math"/>
                      </a:rPr>
                      <m:t>𝛿</m:t>
                    </m:r>
                  </m:oMath>
                </a14:m>
                <a:r>
                  <a:rPr lang="en-US" dirty="0"/>
                  <a:t>          </a:t>
                </a:r>
                <a14:m>
                  <m:oMath xmlns="" xmlns:m="http://schemas.openxmlformats.org/officeDocument/2006/math">
                    <m:r>
                      <a:rPr lang="en-US" i="1" dirty="0">
                        <a:latin typeface="Cambria Math"/>
                      </a:rPr>
                      <m:t>𝑤</m:t>
                    </m:r>
                    <m:d>
                      <m:dPr>
                        <m:ctrlPr>
                          <a:rPr lang="en-US" i="1" dirty="0">
                            <a:latin typeface="Cambria Math"/>
                          </a:rPr>
                        </m:ctrlPr>
                      </m:dPr>
                      <m:e>
                        <m:r>
                          <a:rPr lang="en-US" b="0" i="1" dirty="0" smtClean="0">
                            <a:latin typeface="Cambria Math"/>
                          </a:rPr>
                          <m:t>𝑣</m:t>
                        </m:r>
                      </m:e>
                    </m:d>
                    <m:r>
                      <a:rPr lang="en-US" i="1" dirty="0">
                        <a:latin typeface="Cambria Math"/>
                        <a:ea typeface="Cambria Math"/>
                      </a:rPr>
                      <m:t>←</m:t>
                    </m:r>
                    <m:r>
                      <a:rPr lang="en-US" b="0" i="1" dirty="0" smtClean="0">
                        <a:latin typeface="Cambria Math"/>
                        <a:ea typeface="Cambria Math"/>
                      </a:rPr>
                      <m:t>0</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cstate="print"/>
                <a:stretch>
                  <a:fillRect l="-593"/>
                </a:stretch>
              </a:blipFill>
            </p:spPr>
            <p:txBody>
              <a:bodyPr/>
              <a:lstStyle/>
              <a:p>
                <a:r>
                  <a:rPr lang="en-US">
                    <a:noFill/>
                  </a:rPr>
                  <a:t> </a:t>
                </a:r>
              </a:p>
            </p:txBody>
          </p:sp>
        </mc:Fallback>
      </mc:AlternateContent>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444" y="5838826"/>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78" y="4333874"/>
            <a:ext cx="361156" cy="333375"/>
          </a:xfrm>
          <a:prstGeom prst="rect">
            <a:avLst/>
          </a:prstGeom>
          <a:noFill/>
          <a:ln>
            <a:noFill/>
          </a:ln>
          <a:effectLst/>
        </p:spPr>
      </p:pic>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4551" y="5862639"/>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3594" y="2819401"/>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a:xfrm>
            <a:off x="4016896" y="1484784"/>
            <a:ext cx="756084" cy="188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4016896" y="1980456"/>
            <a:ext cx="756084" cy="188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2806700" y="25908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99"/>
                </a:solidFill>
              </a:rPr>
              <a:t>0</a:t>
            </a:r>
            <a:endParaRPr lang="zh-CN" altLang="en-US" sz="2400" b="1" dirty="0">
              <a:solidFill>
                <a:srgbClr val="000099"/>
              </a:solidFill>
            </a:endParaRPr>
          </a:p>
        </p:txBody>
      </p:sp>
      <p:sp>
        <p:nvSpPr>
          <p:cNvPr id="13" name="矩形 12"/>
          <p:cNvSpPr/>
          <p:nvPr/>
        </p:nvSpPr>
        <p:spPr>
          <a:xfrm>
            <a:off x="4705350" y="3810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4" name="矩形 13"/>
          <p:cNvSpPr/>
          <p:nvPr/>
        </p:nvSpPr>
        <p:spPr>
          <a:xfrm>
            <a:off x="5118100" y="54102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6" name="矩形 15"/>
          <p:cNvSpPr/>
          <p:nvPr/>
        </p:nvSpPr>
        <p:spPr>
          <a:xfrm>
            <a:off x="2806700" y="5715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99"/>
                </a:solidFill>
              </a:rPr>
              <a:t>1</a:t>
            </a:r>
            <a:endParaRPr lang="zh-CN" altLang="en-US" sz="2400" b="1" dirty="0">
              <a:solidFill>
                <a:srgbClr val="000099"/>
              </a:solidFill>
            </a:endParaRPr>
          </a:p>
        </p:txBody>
      </p:sp>
    </p:spTree>
    <p:extLst>
      <p:ext uri="{BB962C8B-B14F-4D97-AF65-F5344CB8AC3E}">
        <p14:creationId xmlns:p14="http://schemas.microsoft.com/office/powerpoint/2010/main" val="3380436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with Factor Graphs</a:t>
            </a:r>
            <a:endParaRPr lang="zh-CN" altLang="en-US" dirty="0"/>
          </a:p>
        </p:txBody>
      </p:sp>
      <p:pic>
        <p:nvPicPr>
          <p:cNvPr id="3076" name="Picture 4"/>
          <p:cNvPicPr>
            <a:picLocks noChangeAspect="1" noChangeArrowheads="1"/>
          </p:cNvPicPr>
          <p:nvPr/>
        </p:nvPicPr>
        <p:blipFill>
          <a:blip r:embed="rId4" cstate="print"/>
          <a:srcRect/>
          <a:stretch>
            <a:fillRect/>
          </a:stretch>
        </p:blipFill>
        <p:spPr bwMode="auto">
          <a:xfrm>
            <a:off x="1712643" y="3661435"/>
            <a:ext cx="5943313" cy="2319789"/>
          </a:xfrm>
          <a:prstGeom prst="rect">
            <a:avLst/>
          </a:prstGeom>
          <a:noFill/>
          <a:ln w="9525">
            <a:noFill/>
            <a:miter lim="800000"/>
            <a:headEnd/>
            <a:tailEnd/>
          </a:ln>
          <a:effectLst/>
        </p:spPr>
      </p:pic>
      <p:sp>
        <p:nvSpPr>
          <p:cNvPr id="4" name="椭圆 3"/>
          <p:cNvSpPr/>
          <p:nvPr/>
        </p:nvSpPr>
        <p:spPr>
          <a:xfrm>
            <a:off x="4880995" y="3784974"/>
            <a:ext cx="379889" cy="34807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277037" y="4469051"/>
            <a:ext cx="372831" cy="3554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704682" y="5225135"/>
            <a:ext cx="392339" cy="36004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936780" y="3928990"/>
            <a:ext cx="324037" cy="320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5" cstate="print"/>
          <a:srcRect/>
          <a:stretch>
            <a:fillRect/>
          </a:stretch>
        </p:blipFill>
        <p:spPr bwMode="auto">
          <a:xfrm>
            <a:off x="2252702" y="6086292"/>
            <a:ext cx="4356485" cy="511060"/>
          </a:xfrm>
          <a:prstGeom prst="rect">
            <a:avLst/>
          </a:prstGeom>
          <a:noFill/>
          <a:ln w="9525">
            <a:noFill/>
            <a:miter lim="800000"/>
            <a:headEnd/>
            <a:tailEnd/>
          </a:ln>
          <a:effectLst/>
        </p:spPr>
      </p:pic>
      <p:sp>
        <p:nvSpPr>
          <p:cNvPr id="9" name="矩形 8"/>
          <p:cNvSpPr/>
          <p:nvPr/>
        </p:nvSpPr>
        <p:spPr>
          <a:xfrm>
            <a:off x="5205030" y="5585175"/>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Temporal</a:t>
            </a:r>
            <a:endParaRPr lang="zh-CN" altLang="en-US" dirty="0"/>
          </a:p>
        </p:txBody>
      </p:sp>
      <p:sp>
        <p:nvSpPr>
          <p:cNvPr id="10" name="矩形 9"/>
          <p:cNvSpPr/>
          <p:nvPr/>
        </p:nvSpPr>
        <p:spPr>
          <a:xfrm>
            <a:off x="5853104" y="4757082"/>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Social</a:t>
            </a:r>
            <a:endParaRPr lang="zh-CN" altLang="en-US" dirty="0"/>
          </a:p>
        </p:txBody>
      </p:sp>
      <p:sp>
        <p:nvSpPr>
          <p:cNvPr id="11" name="矩形 10"/>
          <p:cNvSpPr/>
          <p:nvPr/>
        </p:nvSpPr>
        <p:spPr>
          <a:xfrm>
            <a:off x="6393163" y="3784974"/>
            <a:ext cx="1547823" cy="369332"/>
          </a:xfrm>
          <a:prstGeom prst="rect">
            <a:avLst/>
          </a:prstGeom>
        </p:spPr>
        <p:txBody>
          <a:bodyPr wrap="square">
            <a:spAutoFit/>
          </a:bodyPr>
          <a:lstStyle/>
          <a:p>
            <a:r>
              <a:rPr lang="en-US" altLang="zh-CN" b="1" dirty="0" smtClean="0">
                <a:solidFill>
                  <a:schemeClr val="bg2">
                    <a:lumMod val="25000"/>
                  </a:schemeClr>
                </a:solidFill>
                <a:latin typeface="Arial" pitchFamily="34" charset="0"/>
                <a:ea typeface="Verdana" pitchFamily="34" charset="0"/>
                <a:cs typeface="Arial" pitchFamily="34" charset="0"/>
              </a:rPr>
              <a:t>Attribute</a:t>
            </a:r>
            <a:endParaRPr lang="zh-CN" altLang="en-US" dirty="0"/>
          </a:p>
        </p:txBody>
      </p:sp>
      <p:grpSp>
        <p:nvGrpSpPr>
          <p:cNvPr id="12" name="组合 14"/>
          <p:cNvGrpSpPr/>
          <p:nvPr/>
        </p:nvGrpSpPr>
        <p:grpSpPr>
          <a:xfrm>
            <a:off x="668529" y="1268760"/>
            <a:ext cx="3024336" cy="1944216"/>
            <a:chOff x="1285852" y="1071546"/>
            <a:chExt cx="5884896" cy="4081474"/>
          </a:xfrm>
        </p:grpSpPr>
        <p:grpSp>
          <p:nvGrpSpPr>
            <p:cNvPr id="13" name="组合 29"/>
            <p:cNvGrpSpPr/>
            <p:nvPr/>
          </p:nvGrpSpPr>
          <p:grpSpPr>
            <a:xfrm>
              <a:off x="3357554" y="1071546"/>
              <a:ext cx="3813194" cy="4081474"/>
              <a:chOff x="3857620" y="1071546"/>
              <a:chExt cx="3813194" cy="4081474"/>
            </a:xfrm>
          </p:grpSpPr>
          <p:pic>
            <p:nvPicPr>
              <p:cNvPr id="16" name="Picture 5" descr="D:\Workstation\SRT\2010春\mobile social network\icdm\conference\slides\yellow-police.jpg"/>
              <p:cNvPicPr>
                <a:picLocks noChangeAspect="1" noChangeArrowheads="1"/>
              </p:cNvPicPr>
              <p:nvPr/>
            </p:nvPicPr>
            <p:blipFill>
              <a:blip r:embed="rId6" cstate="print"/>
              <a:srcRect/>
              <a:stretch>
                <a:fillRect/>
              </a:stretch>
            </p:blipFill>
            <p:spPr bwMode="auto">
              <a:xfrm>
                <a:off x="5429256" y="2571744"/>
                <a:ext cx="1219200" cy="1219200"/>
              </a:xfrm>
              <a:prstGeom prst="rect">
                <a:avLst/>
              </a:prstGeom>
              <a:noFill/>
            </p:spPr>
          </p:pic>
          <p:pic>
            <p:nvPicPr>
              <p:cNvPr id="17" name="Picture 6" descr="D:\Workstation\SRT\2010春\mobile social network\icdm\conference\slides\buddy-blue.png"/>
              <p:cNvPicPr>
                <a:picLocks noChangeAspect="1" noChangeArrowheads="1"/>
              </p:cNvPicPr>
              <p:nvPr/>
            </p:nvPicPr>
            <p:blipFill>
              <a:blip r:embed="rId7" cstate="print"/>
              <a:srcRect/>
              <a:stretch>
                <a:fillRect/>
              </a:stretch>
            </p:blipFill>
            <p:spPr bwMode="auto">
              <a:xfrm>
                <a:off x="5857884" y="1071546"/>
                <a:ext cx="914240" cy="966782"/>
              </a:xfrm>
              <a:prstGeom prst="rect">
                <a:avLst/>
              </a:prstGeom>
              <a:noFill/>
            </p:spPr>
          </p:pic>
          <p:pic>
            <p:nvPicPr>
              <p:cNvPr id="18" name="Picture 7" descr="D:\Workstation\SRT\2010春\mobile social network\icdm\conference\slides\Msn-Buddy-Offline-icon.png"/>
              <p:cNvPicPr>
                <a:picLocks noChangeAspect="1" noChangeArrowheads="1"/>
              </p:cNvPicPr>
              <p:nvPr/>
            </p:nvPicPr>
            <p:blipFill>
              <a:blip r:embed="rId8" cstate="print"/>
              <a:srcRect/>
              <a:stretch>
                <a:fillRect/>
              </a:stretch>
            </p:blipFill>
            <p:spPr bwMode="auto">
              <a:xfrm>
                <a:off x="4714876" y="4000504"/>
                <a:ext cx="1152516" cy="1152516"/>
              </a:xfrm>
              <a:prstGeom prst="rect">
                <a:avLst/>
              </a:prstGeom>
              <a:noFill/>
            </p:spPr>
          </p:pic>
          <p:pic>
            <p:nvPicPr>
              <p:cNvPr id="19" name="Picture 8" descr="D:\Workstation\SRT\2010春\mobile social network\icdm\conference\slides\buddy_green.png"/>
              <p:cNvPicPr>
                <a:picLocks noChangeAspect="1" noChangeArrowheads="1"/>
              </p:cNvPicPr>
              <p:nvPr/>
            </p:nvPicPr>
            <p:blipFill>
              <a:blip r:embed="rId9" cstate="print"/>
              <a:srcRect/>
              <a:stretch>
                <a:fillRect/>
              </a:stretch>
            </p:blipFill>
            <p:spPr bwMode="auto">
              <a:xfrm>
                <a:off x="3857620" y="1428736"/>
                <a:ext cx="1081078" cy="1081078"/>
              </a:xfrm>
              <a:prstGeom prst="rect">
                <a:avLst/>
              </a:prstGeom>
              <a:noFill/>
            </p:spPr>
          </p:pic>
          <p:pic>
            <p:nvPicPr>
              <p:cNvPr id="20" name="Picture 9" descr="D:\Workstation\SRT\2010春\mobile social network\icdm\conference\slides\msn_offline.png"/>
              <p:cNvPicPr>
                <a:picLocks noChangeAspect="1" noChangeArrowheads="1"/>
              </p:cNvPicPr>
              <p:nvPr/>
            </p:nvPicPr>
            <p:blipFill>
              <a:blip r:embed="rId10" cstate="print"/>
              <a:srcRect/>
              <a:stretch>
                <a:fillRect/>
              </a:stretch>
            </p:blipFill>
            <p:spPr bwMode="auto">
              <a:xfrm>
                <a:off x="6500826" y="3929066"/>
                <a:ext cx="1169988" cy="1169988"/>
              </a:xfrm>
              <a:prstGeom prst="rect">
                <a:avLst/>
              </a:prstGeom>
              <a:noFill/>
            </p:spPr>
          </p:pic>
          <p:cxnSp>
            <p:nvCxnSpPr>
              <p:cNvPr id="21" name="直接连接符 20"/>
              <p:cNvCxnSpPr>
                <a:stCxn id="17" idx="2"/>
              </p:cNvCxnSpPr>
              <p:nvPr/>
            </p:nvCxnSpPr>
            <p:spPr>
              <a:xfrm rot="5400000">
                <a:off x="5998331" y="2255071"/>
                <a:ext cx="533416" cy="9993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2" name="直接连接符 21"/>
              <p:cNvCxnSpPr/>
              <p:nvPr/>
            </p:nvCxnSpPr>
            <p:spPr>
              <a:xfrm rot="16200000" flipV="1">
                <a:off x="4822033" y="2321711"/>
                <a:ext cx="785818" cy="57150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3" name="直接连接符 22"/>
              <p:cNvCxnSpPr/>
              <p:nvPr/>
            </p:nvCxnSpPr>
            <p:spPr>
              <a:xfrm rot="5400000">
                <a:off x="5536413" y="3893347"/>
                <a:ext cx="428628" cy="21431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4" name="直接连接符 23"/>
              <p:cNvCxnSpPr/>
              <p:nvPr/>
            </p:nvCxnSpPr>
            <p:spPr>
              <a:xfrm rot="16200000" flipH="1">
                <a:off x="6250793" y="3821909"/>
                <a:ext cx="500066" cy="428628"/>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5" name="直接连接符 24"/>
              <p:cNvCxnSpPr/>
              <p:nvPr/>
            </p:nvCxnSpPr>
            <p:spPr>
              <a:xfrm rot="10800000" flipV="1">
                <a:off x="4929190" y="1643048"/>
                <a:ext cx="785818" cy="1"/>
              </a:xfrm>
              <a:prstGeom prst="line">
                <a:avLst/>
              </a:prstGeom>
              <a:ln w="28575"/>
            </p:spPr>
            <p:style>
              <a:lnRef idx="1">
                <a:schemeClr val="accent4"/>
              </a:lnRef>
              <a:fillRef idx="0">
                <a:schemeClr val="accent4"/>
              </a:fillRef>
              <a:effectRef idx="0">
                <a:schemeClr val="accent4"/>
              </a:effectRef>
              <a:fontRef idx="minor">
                <a:schemeClr val="tx1"/>
              </a:fontRef>
            </p:style>
          </p:cxnSp>
        </p:grpSp>
        <p:pic>
          <p:nvPicPr>
            <p:cNvPr id="14" name="Picture 2" descr="D:\Workstation\SRT\2010春\mobile social network\icdm\conference\slides\yellow-police.jpg"/>
            <p:cNvPicPr>
              <a:picLocks noChangeAspect="1" noChangeArrowheads="1"/>
            </p:cNvPicPr>
            <p:nvPr/>
          </p:nvPicPr>
          <p:blipFill>
            <a:blip r:embed="rId6" cstate="print"/>
            <a:srcRect/>
            <a:stretch>
              <a:fillRect/>
            </a:stretch>
          </p:blipFill>
          <p:spPr bwMode="auto">
            <a:xfrm>
              <a:off x="1285852" y="2643182"/>
              <a:ext cx="1219200" cy="1219200"/>
            </a:xfrm>
            <a:prstGeom prst="rect">
              <a:avLst/>
            </a:prstGeom>
            <a:noFill/>
          </p:spPr>
        </p:pic>
        <p:cxnSp>
          <p:nvCxnSpPr>
            <p:cNvPr id="15" name="直接箭头连接符 14"/>
            <p:cNvCxnSpPr>
              <a:stCxn id="14" idx="3"/>
              <a:endCxn id="16" idx="1"/>
            </p:cNvCxnSpPr>
            <p:nvPr/>
          </p:nvCxnSpPr>
          <p:spPr>
            <a:xfrm flipV="1">
              <a:off x="2505052" y="3181344"/>
              <a:ext cx="2424138" cy="71438"/>
            </a:xfrm>
            <a:prstGeom prst="straightConnector1">
              <a:avLst/>
            </a:prstGeom>
            <a:ln w="28575">
              <a:tailEnd type="arrow"/>
            </a:ln>
          </p:spPr>
          <p:style>
            <a:lnRef idx="1">
              <a:schemeClr val="accent4"/>
            </a:lnRef>
            <a:fillRef idx="0">
              <a:schemeClr val="accent4"/>
            </a:fillRef>
            <a:effectRef idx="0">
              <a:schemeClr val="accent4"/>
            </a:effectRef>
            <a:fontRef idx="minor">
              <a:schemeClr val="tx1"/>
            </a:fontRef>
          </p:style>
        </p:cxnSp>
      </p:grpSp>
      <p:sp>
        <p:nvSpPr>
          <p:cNvPr id="26" name="右箭头 25"/>
          <p:cNvSpPr/>
          <p:nvPr/>
        </p:nvSpPr>
        <p:spPr>
          <a:xfrm>
            <a:off x="4268925" y="1988840"/>
            <a:ext cx="576064" cy="432048"/>
          </a:xfrm>
          <a:prstGeom prst="rightArrow">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 name="组合 102"/>
          <p:cNvGrpSpPr/>
          <p:nvPr/>
        </p:nvGrpSpPr>
        <p:grpSpPr>
          <a:xfrm>
            <a:off x="5637079" y="1088740"/>
            <a:ext cx="2952329" cy="2484276"/>
            <a:chOff x="5637076" y="1088740"/>
            <a:chExt cx="2952328" cy="2484276"/>
          </a:xfrm>
        </p:grpSpPr>
        <p:sp>
          <p:nvSpPr>
            <p:cNvPr id="27" name="椭圆 26"/>
            <p:cNvSpPr/>
            <p:nvPr/>
          </p:nvSpPr>
          <p:spPr>
            <a:xfrm>
              <a:off x="7149244" y="1844824"/>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3</a:t>
              </a:r>
              <a:endParaRPr lang="zh-CN" altLang="en-US" baseline="-25000" dirty="0" smtClean="0">
                <a:solidFill>
                  <a:schemeClr val="tx1"/>
                </a:solidFill>
                <a:latin typeface="Times New Roman" pitchFamily="18" charset="0"/>
                <a:cs typeface="Times New Roman" pitchFamily="18" charset="0"/>
              </a:endParaRPr>
            </a:p>
          </p:txBody>
        </p:sp>
        <p:sp>
          <p:nvSpPr>
            <p:cNvPr id="28" name="椭圆 27"/>
            <p:cNvSpPr/>
            <p:nvPr/>
          </p:nvSpPr>
          <p:spPr>
            <a:xfrm>
              <a:off x="7797316" y="1160748"/>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4</a:t>
              </a:r>
              <a:endParaRPr lang="zh-CN" altLang="en-US" dirty="0">
                <a:solidFill>
                  <a:schemeClr val="tx1"/>
                </a:solidFill>
                <a:latin typeface="Times New Roman" pitchFamily="18" charset="0"/>
                <a:cs typeface="Times New Roman" pitchFamily="18" charset="0"/>
              </a:endParaRPr>
            </a:p>
          </p:txBody>
        </p:sp>
        <p:sp>
          <p:nvSpPr>
            <p:cNvPr id="29" name="椭圆 28"/>
            <p:cNvSpPr/>
            <p:nvPr/>
          </p:nvSpPr>
          <p:spPr>
            <a:xfrm>
              <a:off x="6429164" y="1088740"/>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5</a:t>
              </a:r>
              <a:endParaRPr lang="zh-CN" altLang="en-US" dirty="0">
                <a:solidFill>
                  <a:schemeClr val="tx1"/>
                </a:solidFill>
                <a:latin typeface="Times New Roman" pitchFamily="18" charset="0"/>
                <a:cs typeface="Times New Roman" pitchFamily="18" charset="0"/>
              </a:endParaRPr>
            </a:p>
          </p:txBody>
        </p:sp>
        <p:sp>
          <p:nvSpPr>
            <p:cNvPr id="30" name="椭圆 29"/>
            <p:cNvSpPr/>
            <p:nvPr/>
          </p:nvSpPr>
          <p:spPr>
            <a:xfrm>
              <a:off x="6393160" y="2744924"/>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2</a:t>
              </a:r>
              <a:endParaRPr lang="zh-CN" altLang="en-US" dirty="0">
                <a:solidFill>
                  <a:schemeClr val="tx1"/>
                </a:solidFill>
                <a:latin typeface="Times New Roman" pitchFamily="18" charset="0"/>
                <a:cs typeface="Times New Roman" pitchFamily="18" charset="0"/>
              </a:endParaRPr>
            </a:p>
          </p:txBody>
        </p:sp>
        <p:sp>
          <p:nvSpPr>
            <p:cNvPr id="31" name="椭圆 30"/>
            <p:cNvSpPr/>
            <p:nvPr/>
          </p:nvSpPr>
          <p:spPr>
            <a:xfrm>
              <a:off x="8209516" y="2708920"/>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25000" dirty="0" smtClean="0">
                  <a:solidFill>
                    <a:schemeClr val="tx1"/>
                  </a:solidFill>
                  <a:latin typeface="Times New Roman" pitchFamily="18" charset="0"/>
                  <a:cs typeface="Times New Roman" pitchFamily="18" charset="0"/>
                </a:rPr>
                <a:t>1</a:t>
              </a:r>
              <a:endParaRPr lang="zh-CN" altLang="en-US" baseline="-25000" dirty="0">
                <a:solidFill>
                  <a:schemeClr val="tx1"/>
                </a:solidFill>
                <a:latin typeface="Times New Roman" pitchFamily="18" charset="0"/>
                <a:cs typeface="Times New Roman" pitchFamily="18" charset="0"/>
              </a:endParaRPr>
            </a:p>
          </p:txBody>
        </p:sp>
        <p:sp>
          <p:nvSpPr>
            <p:cNvPr id="32" name="矩形 31"/>
            <p:cNvSpPr/>
            <p:nvPr/>
          </p:nvSpPr>
          <p:spPr>
            <a:xfrm>
              <a:off x="8281524" y="3320988"/>
              <a:ext cx="252028" cy="252028"/>
            </a:xfrm>
            <a:prstGeom prst="rect">
              <a:avLst/>
            </a:prstGeom>
            <a:solidFill>
              <a:srgbClr val="0000CC"/>
            </a:soli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a:stCxn id="31" idx="4"/>
              <a:endCxn id="32" idx="0"/>
            </p:cNvCxnSpPr>
            <p:nvPr/>
          </p:nvCxnSpPr>
          <p:spPr>
            <a:xfrm>
              <a:off x="8399460" y="3056990"/>
              <a:ext cx="8078" cy="26399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465168" y="3320988"/>
              <a:ext cx="252028" cy="252028"/>
            </a:xfrm>
            <a:prstGeom prst="rect">
              <a:avLst/>
            </a:prstGeom>
            <a:solidFill>
              <a:srgbClr val="0000CC"/>
            </a:soli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30" idx="4"/>
              <a:endCxn id="35" idx="0"/>
            </p:cNvCxnSpPr>
            <p:nvPr/>
          </p:nvCxnSpPr>
          <p:spPr>
            <a:xfrm>
              <a:off x="6583104" y="3092994"/>
              <a:ext cx="8078" cy="227994"/>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7221252" y="1376772"/>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39" name="直接连接符 38"/>
            <p:cNvCxnSpPr>
              <a:stCxn id="28" idx="2"/>
              <a:endCxn id="38" idx="3"/>
            </p:cNvCxnSpPr>
            <p:nvPr/>
          </p:nvCxnSpPr>
          <p:spPr>
            <a:xfrm flipH="1">
              <a:off x="7401272" y="1334783"/>
              <a:ext cx="396044" cy="1319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38" idx="1"/>
              <a:endCxn id="29" idx="5"/>
            </p:cNvCxnSpPr>
            <p:nvPr/>
          </p:nvCxnSpPr>
          <p:spPr>
            <a:xfrm flipH="1" flipV="1">
              <a:off x="6753419" y="1385836"/>
              <a:ext cx="467833" cy="8094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27" idx="0"/>
              <a:endCxn id="38" idx="2"/>
            </p:cNvCxnSpPr>
            <p:nvPr/>
          </p:nvCxnSpPr>
          <p:spPr>
            <a:xfrm flipH="1" flipV="1">
              <a:off x="7311262" y="1556792"/>
              <a:ext cx="27926" cy="2880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7869324" y="2276872"/>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54" name="直接连接符 53"/>
            <p:cNvCxnSpPr>
              <a:stCxn id="31" idx="0"/>
              <a:endCxn id="53" idx="3"/>
            </p:cNvCxnSpPr>
            <p:nvPr/>
          </p:nvCxnSpPr>
          <p:spPr>
            <a:xfrm flipH="1" flipV="1">
              <a:off x="8049344" y="2366882"/>
              <a:ext cx="350116" cy="34203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53" idx="1"/>
              <a:endCxn id="27" idx="5"/>
            </p:cNvCxnSpPr>
            <p:nvPr/>
          </p:nvCxnSpPr>
          <p:spPr>
            <a:xfrm flipH="1" flipV="1">
              <a:off x="7473499" y="2141920"/>
              <a:ext cx="395825" cy="2249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6825208" y="2348880"/>
              <a:ext cx="180020" cy="18002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65" name="直接连接符 64"/>
            <p:cNvCxnSpPr>
              <a:stCxn id="30" idx="0"/>
              <a:endCxn id="64" idx="2"/>
            </p:cNvCxnSpPr>
            <p:nvPr/>
          </p:nvCxnSpPr>
          <p:spPr>
            <a:xfrm flipV="1">
              <a:off x="6583104" y="2528900"/>
              <a:ext cx="332114" cy="2160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64" idx="0"/>
              <a:endCxn id="27" idx="3"/>
            </p:cNvCxnSpPr>
            <p:nvPr/>
          </p:nvCxnSpPr>
          <p:spPr>
            <a:xfrm flipV="1">
              <a:off x="6915218" y="2141920"/>
              <a:ext cx="289659" cy="20696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a:off x="5637076" y="1880828"/>
              <a:ext cx="379888" cy="348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i="1" dirty="0" smtClean="0">
                  <a:solidFill>
                    <a:schemeClr val="tx1"/>
                  </a:solidFill>
                  <a:latin typeface="Times New Roman" pitchFamily="18" charset="0"/>
                  <a:cs typeface="Times New Roman" pitchFamily="18" charset="0"/>
                </a:rPr>
                <a:t>y</a:t>
              </a:r>
              <a:r>
                <a:rPr lang="en-US" altLang="zh-CN" baseline="30000" dirty="0" smtClean="0">
                  <a:solidFill>
                    <a:schemeClr val="tx1"/>
                  </a:solidFill>
                  <a:latin typeface="Times New Roman" pitchFamily="18" charset="0"/>
                  <a:cs typeface="Times New Roman" pitchFamily="18" charset="0"/>
                </a:rPr>
                <a:t>'</a:t>
              </a:r>
              <a:r>
                <a:rPr lang="en-US" altLang="zh-CN" baseline="-25000" dirty="0" smtClean="0">
                  <a:solidFill>
                    <a:schemeClr val="tx1"/>
                  </a:solidFill>
                  <a:latin typeface="Times New Roman" pitchFamily="18" charset="0"/>
                  <a:cs typeface="Times New Roman" pitchFamily="18" charset="0"/>
                </a:rPr>
                <a:t>3</a:t>
              </a:r>
              <a:endParaRPr lang="zh-CN" altLang="en-US" dirty="0">
                <a:solidFill>
                  <a:schemeClr val="tx1"/>
                </a:solidFill>
                <a:latin typeface="Times New Roman" pitchFamily="18" charset="0"/>
                <a:cs typeface="Times New Roman" pitchFamily="18" charset="0"/>
              </a:endParaRPr>
            </a:p>
          </p:txBody>
        </p:sp>
        <p:cxnSp>
          <p:nvCxnSpPr>
            <p:cNvPr id="75" name="直接连接符 74"/>
            <p:cNvCxnSpPr>
              <a:stCxn id="74" idx="6"/>
              <a:endCxn id="80" idx="1"/>
            </p:cNvCxnSpPr>
            <p:nvPr/>
          </p:nvCxnSpPr>
          <p:spPr>
            <a:xfrm flipV="1">
              <a:off x="6016964" y="2042846"/>
              <a:ext cx="448204" cy="12017"/>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6465168" y="1952836"/>
              <a:ext cx="180020" cy="180020"/>
            </a:xfrm>
            <a:prstGeom prst="rect">
              <a:avLst/>
            </a:prstGeom>
            <a:solidFill>
              <a:srgbClr val="009900"/>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Times New Roman" pitchFamily="18" charset="0"/>
                <a:cs typeface="Times New Roman" pitchFamily="18" charset="0"/>
              </a:endParaRPr>
            </a:p>
          </p:txBody>
        </p:sp>
        <p:cxnSp>
          <p:nvCxnSpPr>
            <p:cNvPr id="82" name="直接连接符 81"/>
            <p:cNvCxnSpPr>
              <a:stCxn id="80" idx="3"/>
              <a:endCxn id="27" idx="2"/>
            </p:cNvCxnSpPr>
            <p:nvPr/>
          </p:nvCxnSpPr>
          <p:spPr>
            <a:xfrm flipV="1">
              <a:off x="6645188" y="2018859"/>
              <a:ext cx="504056" cy="23987"/>
            </a:xfrm>
            <a:prstGeom prst="line">
              <a:avLst/>
            </a:prstGeom>
            <a:ln w="19050">
              <a:solidFill>
                <a:srgbClr val="0099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42538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500"/>
                                        <p:tgtEl>
                                          <p:spTgt spid="10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linds(horizontal)">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500"/>
                                        <p:tgtEl>
                                          <p:spTgt spid="51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0" grpId="0"/>
      <p:bldP spid="11" grpId="0"/>
      <p:bldP spid="2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2857500"/>
            <a:ext cx="46847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cap="small" dirty="0" smtClean="0"/>
              <a:t>Weight-Balanced Algorithm (</a:t>
            </a:r>
            <a:r>
              <a:rPr lang="en-US" cap="small" dirty="0" err="1" smtClean="0"/>
              <a:t>WeBA</a:t>
            </a:r>
            <a:r>
              <a:rPr lang="en-US" cap="small" dirty="0" smtClean="0"/>
              <a:t>)</a:t>
            </a:r>
            <a:endParaRPr lang="en-US" cap="small" dirty="0"/>
          </a:p>
        </p:txBody>
      </p:sp>
      <p:sp>
        <p:nvSpPr>
          <p:cNvPr id="13" name="Content Placeholder 12"/>
          <p:cNvSpPr>
            <a:spLocks noGrp="1"/>
          </p:cNvSpPr>
          <p:nvPr>
            <p:ph idx="1"/>
          </p:nvPr>
        </p:nvSpPr>
        <p:spPr/>
        <p:txBody>
          <a:bodyPr/>
          <a:lstStyle/>
          <a:p>
            <a:r>
              <a:rPr lang="en-US" dirty="0" smtClean="0"/>
              <a:t>Keep balancing weights as described above until no pairs of vertices satisfy the relaxation conditions</a:t>
            </a:r>
            <a:endParaRPr lang="en-US" dirty="0"/>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444" y="5838826"/>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78" y="4333874"/>
            <a:ext cx="361156" cy="333375"/>
          </a:xfrm>
          <a:prstGeom prst="rect">
            <a:avLst/>
          </a:prstGeom>
          <a:noFill/>
          <a:ln>
            <a:noFill/>
          </a:ln>
          <a:effectLst/>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551" y="5862639"/>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594" y="2819401"/>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2444" y="5838825"/>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444" y="4333873"/>
            <a:ext cx="361156"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898650" y="3581400"/>
            <a:ext cx="3384550" cy="2743200"/>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0200" y="5464313"/>
            <a:ext cx="1733550" cy="707886"/>
          </a:xfrm>
          <a:prstGeom prst="rect">
            <a:avLst/>
          </a:prstGeom>
          <a:noFill/>
        </p:spPr>
        <p:txBody>
          <a:bodyPr wrap="square" rtlCol="0">
            <a:spAutoFit/>
          </a:bodyPr>
          <a:lstStyle/>
          <a:p>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Community Kernel</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矩形 14"/>
          <p:cNvSpPr/>
          <p:nvPr/>
        </p:nvSpPr>
        <p:spPr>
          <a:xfrm>
            <a:off x="2806700" y="25908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99"/>
                </a:solidFill>
              </a:rPr>
              <a:t>0</a:t>
            </a:r>
            <a:endParaRPr lang="zh-CN" altLang="en-US" sz="2400" b="1" dirty="0">
              <a:solidFill>
                <a:srgbClr val="000099"/>
              </a:solidFill>
            </a:endParaRPr>
          </a:p>
        </p:txBody>
      </p:sp>
      <p:sp>
        <p:nvSpPr>
          <p:cNvPr id="16" name="矩形 15"/>
          <p:cNvSpPr/>
          <p:nvPr/>
        </p:nvSpPr>
        <p:spPr>
          <a:xfrm>
            <a:off x="4705350" y="3810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1</a:t>
            </a:r>
            <a:endParaRPr lang="zh-CN" altLang="en-US" sz="2400" b="1" dirty="0">
              <a:solidFill>
                <a:srgbClr val="C00000"/>
              </a:solidFill>
            </a:endParaRPr>
          </a:p>
        </p:txBody>
      </p:sp>
      <p:sp>
        <p:nvSpPr>
          <p:cNvPr id="17" name="矩形 16"/>
          <p:cNvSpPr/>
          <p:nvPr/>
        </p:nvSpPr>
        <p:spPr>
          <a:xfrm>
            <a:off x="5118100" y="54102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C00000"/>
                </a:solidFill>
              </a:rPr>
              <a:t>0</a:t>
            </a:r>
            <a:endParaRPr lang="zh-CN" altLang="en-US" sz="2400" b="1" dirty="0">
              <a:solidFill>
                <a:srgbClr val="C00000"/>
              </a:solidFill>
            </a:endParaRPr>
          </a:p>
        </p:txBody>
      </p:sp>
      <p:sp>
        <p:nvSpPr>
          <p:cNvPr id="18" name="矩形 17"/>
          <p:cNvSpPr/>
          <p:nvPr/>
        </p:nvSpPr>
        <p:spPr>
          <a:xfrm>
            <a:off x="2806700" y="5715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99"/>
                </a:solidFill>
              </a:rPr>
              <a:t>1</a:t>
            </a:r>
            <a:endParaRPr lang="zh-CN" altLang="en-US" sz="2400" b="1" dirty="0">
              <a:solidFill>
                <a:srgbClr val="000099"/>
              </a:solidFill>
            </a:endParaRPr>
          </a:p>
        </p:txBody>
      </p:sp>
      <p:sp>
        <p:nvSpPr>
          <p:cNvPr id="19" name="矩形 18"/>
          <p:cNvSpPr/>
          <p:nvPr/>
        </p:nvSpPr>
        <p:spPr>
          <a:xfrm>
            <a:off x="1651000" y="4191000"/>
            <a:ext cx="495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99"/>
                </a:solidFill>
              </a:rPr>
              <a:t>1</a:t>
            </a:r>
            <a:endParaRPr lang="zh-CN" altLang="en-US" sz="2400" b="1" dirty="0">
              <a:solidFill>
                <a:srgbClr val="000099"/>
              </a:solidFill>
            </a:endParaRPr>
          </a:p>
        </p:txBody>
      </p:sp>
    </p:spTree>
    <p:extLst>
      <p:ext uri="{BB962C8B-B14F-4D97-AF65-F5344CB8AC3E}">
        <p14:creationId xmlns:p14="http://schemas.microsoft.com/office/powerpoint/2010/main" val="1426517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err="1" smtClean="0"/>
              <a:t>WeBA</a:t>
            </a:r>
            <a:endParaRPr lang="en-US" cap="small" dirty="0"/>
          </a:p>
        </p:txBody>
      </p:sp>
      <p:pic>
        <p:nvPicPr>
          <p:cNvPr id="5" name="图片 4" descr="Screen Shot 2014-08-10 at 2.05.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08" y="1232756"/>
            <a:ext cx="9057456" cy="4970373"/>
          </a:xfrm>
          <a:prstGeom prst="rect">
            <a:avLst/>
          </a:prstGeom>
        </p:spPr>
      </p:pic>
    </p:spTree>
    <p:extLst>
      <p:ext uri="{BB962C8B-B14F-4D97-AF65-F5344CB8AC3E}">
        <p14:creationId xmlns:p14="http://schemas.microsoft.com/office/powerpoint/2010/main" val="532071452"/>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Finding Auxiliary Community</a:t>
            </a:r>
            <a:endParaRPr lang="en-US" cap="small" dirty="0"/>
          </a:p>
        </p:txBody>
      </p:sp>
      <p:pic>
        <p:nvPicPr>
          <p:cNvPr id="4" name="图片 3" descr="Screen Shot 2014-08-10 at 2.06.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16" y="1268760"/>
            <a:ext cx="8877436" cy="3905183"/>
          </a:xfrm>
          <a:prstGeom prst="rect">
            <a:avLst/>
          </a:prstGeom>
        </p:spPr>
      </p:pic>
    </p:spTree>
    <p:extLst>
      <p:ext uri="{BB962C8B-B14F-4D97-AF65-F5344CB8AC3E}">
        <p14:creationId xmlns:p14="http://schemas.microsoft.com/office/powerpoint/2010/main" val="2445379393"/>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Finding Auxiliary Community</a:t>
            </a:r>
            <a:endParaRPr lang="en-US" cap="small"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2" y="1600201"/>
            <a:ext cx="3229848"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4210050" y="2243138"/>
            <a:ext cx="742950" cy="271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6851650" y="3657600"/>
            <a:ext cx="330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4210050" y="5105401"/>
            <a:ext cx="742950" cy="271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951" y="4038600"/>
            <a:ext cx="2957713"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3400" y="1571625"/>
            <a:ext cx="2559050" cy="200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7099" y="4445794"/>
            <a:ext cx="2923001" cy="172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793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Experimental Results</a:t>
            </a:r>
            <a:endParaRPr lang="en-US" cap="small" dirty="0"/>
          </a:p>
        </p:txBody>
      </p:sp>
      <p:sp>
        <p:nvSpPr>
          <p:cNvPr id="3" name="Content Placeholder 2"/>
          <p:cNvSpPr>
            <a:spLocks noGrp="1"/>
          </p:cNvSpPr>
          <p:nvPr>
            <p:ph idx="1"/>
          </p:nvPr>
        </p:nvSpPr>
        <p:spPr/>
        <p:txBody>
          <a:bodyPr>
            <a:normAutofit/>
          </a:bodyPr>
          <a:lstStyle/>
          <a:p>
            <a:r>
              <a:rPr lang="en-US" dirty="0" smtClean="0"/>
              <a:t>Data Sets</a:t>
            </a:r>
          </a:p>
          <a:p>
            <a:pPr lvl="1"/>
            <a:r>
              <a:rPr lang="en-US" dirty="0" smtClean="0"/>
              <a:t>Coauthor (</a:t>
            </a:r>
            <a:r>
              <a:rPr lang="en-US" dirty="0" smtClean="0">
                <a:solidFill>
                  <a:srgbClr val="0000FF"/>
                </a:solidFill>
              </a:rPr>
              <a:t>822,415 nodes</a:t>
            </a:r>
            <a:r>
              <a:rPr lang="en-US" dirty="0" smtClean="0"/>
              <a:t>;</a:t>
            </a:r>
            <a:r>
              <a:rPr lang="en-US" dirty="0" smtClean="0">
                <a:solidFill>
                  <a:srgbClr val="0000FF"/>
                </a:solidFill>
              </a:rPr>
              <a:t> </a:t>
            </a:r>
            <a:r>
              <a:rPr lang="en-US" dirty="0">
                <a:solidFill>
                  <a:srgbClr val="0000FF"/>
                </a:solidFill>
              </a:rPr>
              <a:t>2,928,360 </a:t>
            </a:r>
            <a:r>
              <a:rPr lang="en-US" dirty="0" smtClean="0">
                <a:solidFill>
                  <a:srgbClr val="0000FF"/>
                </a:solidFill>
              </a:rPr>
              <a:t>edges</a:t>
            </a:r>
            <a:r>
              <a:rPr lang="en-US" dirty="0" smtClean="0"/>
              <a:t>)</a:t>
            </a:r>
            <a:r>
              <a:rPr lang="en-US" dirty="0" smtClean="0">
                <a:solidFill>
                  <a:srgbClr val="0000FF"/>
                </a:solidFill>
              </a:rPr>
              <a:t> </a:t>
            </a:r>
            <a:endParaRPr lang="en-US" dirty="0">
              <a:solidFill>
                <a:srgbClr val="0000FF"/>
              </a:solidFill>
            </a:endParaRPr>
          </a:p>
          <a:p>
            <a:pPr lvl="2"/>
            <a:r>
              <a:rPr lang="en-US" sz="1600" dirty="0" smtClean="0"/>
              <a:t>Benchmark coauthor </a:t>
            </a:r>
            <a:r>
              <a:rPr lang="en-US" sz="1600" dirty="0"/>
              <a:t>network (52,146 nodes; </a:t>
            </a:r>
            <a:r>
              <a:rPr lang="en-US" sz="1600" dirty="0" smtClean="0"/>
              <a:t>134,539 edges)</a:t>
            </a:r>
          </a:p>
          <a:p>
            <a:pPr lvl="1"/>
            <a:r>
              <a:rPr lang="en-US" dirty="0" smtClean="0"/>
              <a:t>Wikipedia (</a:t>
            </a:r>
            <a:r>
              <a:rPr lang="en-US" dirty="0">
                <a:solidFill>
                  <a:srgbClr val="0000FF"/>
                </a:solidFill>
              </a:rPr>
              <a:t>310,990 </a:t>
            </a:r>
            <a:r>
              <a:rPr lang="en-US" dirty="0" smtClean="0">
                <a:solidFill>
                  <a:srgbClr val="0000FF"/>
                </a:solidFill>
              </a:rPr>
              <a:t>nodes</a:t>
            </a:r>
            <a:r>
              <a:rPr lang="en-US" dirty="0" smtClean="0"/>
              <a:t>;</a:t>
            </a:r>
            <a:r>
              <a:rPr lang="en-US" dirty="0" smtClean="0">
                <a:solidFill>
                  <a:srgbClr val="0000FF"/>
                </a:solidFill>
              </a:rPr>
              <a:t> </a:t>
            </a:r>
            <a:r>
              <a:rPr lang="en-US" dirty="0">
                <a:solidFill>
                  <a:srgbClr val="0000FF"/>
                </a:solidFill>
              </a:rPr>
              <a:t>10,780,996 edges</a:t>
            </a:r>
            <a:r>
              <a:rPr lang="en-US" dirty="0" smtClean="0"/>
              <a:t>)</a:t>
            </a:r>
          </a:p>
          <a:p>
            <a:pPr lvl="2"/>
            <a:r>
              <a:rPr lang="en-US" sz="1600" dirty="0" smtClean="0"/>
              <a:t>Namespace talk pages (263 nodes; 1,075 edges)</a:t>
            </a:r>
          </a:p>
          <a:p>
            <a:pPr lvl="2"/>
            <a:r>
              <a:rPr lang="en-US" sz="1600" dirty="0" smtClean="0"/>
              <a:t>User personal pages (266 nodes; 33,829 edges)</a:t>
            </a:r>
          </a:p>
          <a:p>
            <a:pPr lvl="1"/>
            <a:r>
              <a:rPr lang="en-US" dirty="0" smtClean="0"/>
              <a:t>Twitter (</a:t>
            </a:r>
            <a:r>
              <a:rPr lang="en-US" dirty="0">
                <a:solidFill>
                  <a:srgbClr val="0000FF"/>
                </a:solidFill>
              </a:rPr>
              <a:t>465,023 </a:t>
            </a:r>
            <a:r>
              <a:rPr lang="en-US" dirty="0" smtClean="0">
                <a:solidFill>
                  <a:srgbClr val="0000FF"/>
                </a:solidFill>
              </a:rPr>
              <a:t>nodes</a:t>
            </a:r>
            <a:r>
              <a:rPr lang="en-US" dirty="0" smtClean="0"/>
              <a:t>;</a:t>
            </a:r>
            <a:r>
              <a:rPr lang="en-US" dirty="0" smtClean="0">
                <a:solidFill>
                  <a:srgbClr val="0000FF"/>
                </a:solidFill>
              </a:rPr>
              <a:t> </a:t>
            </a:r>
            <a:r>
              <a:rPr lang="en-US" dirty="0">
                <a:solidFill>
                  <a:srgbClr val="0000FF"/>
                </a:solidFill>
              </a:rPr>
              <a:t>833,590 edges</a:t>
            </a:r>
            <a:r>
              <a:rPr lang="en-US" dirty="0" smtClean="0"/>
              <a:t>)</a:t>
            </a:r>
          </a:p>
          <a:p>
            <a:pPr lvl="1"/>
            <a:endParaRPr lang="en-US" sz="800" dirty="0" smtClean="0"/>
          </a:p>
          <a:p>
            <a:r>
              <a:rPr lang="en-US" dirty="0" smtClean="0"/>
              <a:t>Algorithms</a:t>
            </a:r>
          </a:p>
        </p:txBody>
      </p:sp>
      <p:graphicFrame>
        <p:nvGraphicFramePr>
          <p:cNvPr id="5" name="Table 4"/>
          <p:cNvGraphicFramePr>
            <a:graphicFrameLocks noGrp="1"/>
          </p:cNvGraphicFramePr>
          <p:nvPr>
            <p:extLst>
              <p:ext uri="{D42A27DB-BD31-4B8C-83A1-F6EECF244321}">
                <p14:modId xmlns:p14="http://schemas.microsoft.com/office/powerpoint/2010/main" val="3225496256"/>
              </p:ext>
            </p:extLst>
          </p:nvPr>
        </p:nvGraphicFramePr>
        <p:xfrm>
          <a:off x="1073150" y="4983480"/>
          <a:ext cx="7346950" cy="1493520"/>
        </p:xfrm>
        <a:graphic>
          <a:graphicData uri="http://schemas.openxmlformats.org/drawingml/2006/table">
            <a:tbl>
              <a:tblPr firstRow="1" bandRow="1">
                <a:tableStyleId>{69CF1AB2-1976-4502-BF36-3FF5EA218861}</a:tableStyleId>
              </a:tblPr>
              <a:tblGrid>
                <a:gridCol w="3928072"/>
                <a:gridCol w="3418878"/>
              </a:tblGrid>
              <a:tr h="3810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t>Local Spectral Partitioning (LSP) </a:t>
                      </a:r>
                      <a:endParaRPr lang="en-US" sz="1600" b="0" dirty="0"/>
                    </a:p>
                  </a:txBody>
                  <a:tcPr marL="99060" marR="99060"/>
                </a:tc>
                <a:tc>
                  <a:txBody>
                    <a:bodyPr/>
                    <a:lstStyle/>
                    <a:p>
                      <a:r>
                        <a:rPr lang="en-US" sz="1600" b="0" cap="small" baseline="0" dirty="0" err="1" smtClean="0"/>
                        <a:t>Metis+MQI</a:t>
                      </a:r>
                      <a:endParaRPr lang="en-US" sz="1600" b="0" cap="small" baseline="0" dirty="0"/>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d-LSP </a:t>
                      </a:r>
                      <a:r>
                        <a:rPr lang="en-US" sz="1600" cap="small" baseline="0" dirty="0" smtClean="0"/>
                        <a:t>(</a:t>
                      </a:r>
                      <a:r>
                        <a:rPr lang="en-US" sz="1600" cap="none" baseline="0" dirty="0" smtClean="0"/>
                        <a:t>high-degree</a:t>
                      </a:r>
                      <a:r>
                        <a:rPr lang="en-US" sz="1600" cap="small" baseline="0" dirty="0" smtClean="0"/>
                        <a:t>)</a:t>
                      </a:r>
                    </a:p>
                  </a:txBody>
                  <a:tcPr marL="99060" marR="99060"/>
                </a:tc>
                <a:tc>
                  <a:txBody>
                    <a:bodyPr/>
                    <a:lstStyle/>
                    <a:p>
                      <a:r>
                        <a:rPr lang="en-US" sz="1600" cap="small" baseline="0" dirty="0" smtClean="0"/>
                        <a:t>Newman1 (</a:t>
                      </a:r>
                      <a:r>
                        <a:rPr lang="en-US" sz="1600" cap="none" baseline="0" dirty="0" err="1" smtClean="0"/>
                        <a:t>betweenness</a:t>
                      </a:r>
                      <a:r>
                        <a:rPr lang="en-US" sz="1600" cap="small" baseline="0" dirty="0" smtClean="0"/>
                        <a:t>)</a:t>
                      </a:r>
                      <a:endParaRPr lang="en-US" sz="1600" cap="small" baseline="0" dirty="0"/>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p-LSP </a:t>
                      </a:r>
                      <a:r>
                        <a:rPr lang="en-US" sz="1600" cap="small" baseline="0" dirty="0" smtClean="0"/>
                        <a:t>(</a:t>
                      </a:r>
                      <a:r>
                        <a:rPr lang="en-US" sz="1600" cap="none" baseline="0" dirty="0" smtClean="0"/>
                        <a:t>high-PageRank</a:t>
                      </a:r>
                      <a:r>
                        <a:rPr lang="en-US" sz="1600" cap="small" baseline="0" dirty="0" smtClean="0"/>
                        <a:t>)</a:t>
                      </a:r>
                    </a:p>
                  </a:txBody>
                  <a:tcPr marL="99060" marR="99060"/>
                </a:tc>
                <a:tc>
                  <a:txBody>
                    <a:bodyPr/>
                    <a:lstStyle/>
                    <a:p>
                      <a:r>
                        <a:rPr lang="en-US" sz="1600" cap="small" baseline="0" dirty="0" smtClean="0"/>
                        <a:t>Newman2 (</a:t>
                      </a:r>
                      <a:r>
                        <a:rPr lang="en-US" sz="1600" cap="none" baseline="0" dirty="0" smtClean="0"/>
                        <a:t>modularity</a:t>
                      </a:r>
                      <a:r>
                        <a:rPr lang="en-US" sz="1600" cap="small" baseline="0" dirty="0" smtClean="0"/>
                        <a:t>)</a:t>
                      </a:r>
                      <a:endParaRPr lang="en-US" sz="1600" cap="small" baseline="0" dirty="0"/>
                    </a:p>
                  </a:txBody>
                  <a:tcPr marL="99060" marR="99060"/>
                </a:tc>
              </a:tr>
              <a:tr h="370840">
                <a:tc>
                  <a:txBody>
                    <a:bodyPr/>
                    <a:lstStyle/>
                    <a:p>
                      <a:r>
                        <a:rPr lang="en-US" sz="1600" i="1" cap="none" baseline="0" dirty="0" smtClean="0"/>
                        <a:t>α-</a:t>
                      </a:r>
                      <a:r>
                        <a:rPr lang="el-GR" sz="1600" i="1" cap="none" baseline="0" dirty="0" smtClean="0"/>
                        <a:t>β</a:t>
                      </a:r>
                      <a:endParaRPr lang="en-US" sz="1600" cap="small" baseline="0" dirty="0"/>
                    </a:p>
                  </a:txBody>
                  <a:tcPr marL="99060" marR="99060"/>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cap="small" baseline="0" dirty="0" smtClean="0"/>
                        <a:t>Louvain</a:t>
                      </a:r>
                      <a:endParaRPr lang="en-US" sz="1600" i="1" cap="none" baseline="0" dirty="0" smtClean="0"/>
                    </a:p>
                  </a:txBody>
                  <a:tcPr marL="99060" marR="99060"/>
                </a:tc>
              </a:tr>
            </a:tbl>
          </a:graphicData>
        </a:graphic>
      </p:graphicFrame>
    </p:spTree>
    <p:extLst>
      <p:ext uri="{BB962C8B-B14F-4D97-AF65-F5344CB8AC3E}">
        <p14:creationId xmlns:p14="http://schemas.microsoft.com/office/powerpoint/2010/main" val="891513602"/>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Case Study on Twitter</a:t>
            </a:r>
            <a:endParaRPr lang="en-US" cap="small"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100" y="1447800"/>
            <a:ext cx="9575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085883"/>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274638"/>
            <a:ext cx="8915400" cy="1143000"/>
          </a:xfrm>
        </p:spPr>
        <p:txBody>
          <a:bodyPr>
            <a:normAutofit/>
          </a:bodyPr>
          <a:lstStyle/>
          <a:p>
            <a:pPr eaLnBrk="1" fontAlgn="auto" hangingPunct="1">
              <a:spcAft>
                <a:spcPts val="0"/>
              </a:spcAft>
              <a:defRPr/>
            </a:pPr>
            <a:r>
              <a:rPr lang="en-US" altLang="zh-CN" sz="4000" dirty="0" smtClean="0"/>
              <a:t>Results on Coauthor &amp; Wikipedia</a:t>
            </a:r>
            <a:endParaRPr lang="zh-CN" altLang="en-US" sz="4000" dirty="0" smtClean="0"/>
          </a:p>
        </p:txBody>
      </p:sp>
      <p:sp>
        <p:nvSpPr>
          <p:cNvPr id="4" name="Content Placeholder 4"/>
          <p:cNvSpPr txBox="1">
            <a:spLocks/>
          </p:cNvSpPr>
          <p:nvPr/>
        </p:nvSpPr>
        <p:spPr>
          <a:xfrm>
            <a:off x="495300" y="1600200"/>
            <a:ext cx="8915400" cy="4876800"/>
          </a:xfrm>
          <a:prstGeom prst="rect">
            <a:avLst/>
          </a:prstGeom>
        </p:spPr>
        <p:txBody>
          <a:bodyPr>
            <a:normAutofit/>
          </a:bodyPr>
          <a:lstStyle/>
          <a:p>
            <a:pPr marL="274320" indent="-274320" fontAlgn="auto">
              <a:spcBef>
                <a:spcPts val="600"/>
              </a:spcBef>
              <a:spcAft>
                <a:spcPts val="0"/>
              </a:spcAft>
              <a:buClr>
                <a:schemeClr val="accent1"/>
              </a:buClr>
              <a:buSzPct val="70000"/>
              <a:buFont typeface="Wingdings"/>
              <a:buChar char=""/>
              <a:defRPr/>
            </a:pPr>
            <a:r>
              <a:rPr lang="en-US" b="1" dirty="0">
                <a:latin typeface="+mn-lt"/>
                <a:ea typeface="+mn-ea"/>
              </a:rPr>
              <a:t>On average, </a:t>
            </a:r>
            <a:r>
              <a:rPr lang="en-US" b="1" cap="small" dirty="0" err="1">
                <a:latin typeface="+mn-lt"/>
                <a:ea typeface="+mn-ea"/>
              </a:rPr>
              <a:t>WeBA</a:t>
            </a:r>
            <a:r>
              <a:rPr lang="en-US" b="1" dirty="0">
                <a:latin typeface="+mn-lt"/>
                <a:ea typeface="+mn-ea"/>
              </a:rPr>
              <a:t> improves Precision by </a:t>
            </a:r>
            <a:r>
              <a:rPr lang="en-US" b="1" dirty="0">
                <a:solidFill>
                  <a:srgbClr val="0000FF"/>
                </a:solidFill>
                <a:latin typeface="+mn-lt"/>
                <a:ea typeface="+mn-ea"/>
              </a:rPr>
              <a:t>340%</a:t>
            </a:r>
            <a:r>
              <a:rPr lang="en-US" b="1" dirty="0">
                <a:latin typeface="+mn-lt"/>
                <a:ea typeface="+mn-ea"/>
              </a:rPr>
              <a:t> (wiki) and </a:t>
            </a:r>
            <a:r>
              <a:rPr lang="en-US" b="1" dirty="0">
                <a:solidFill>
                  <a:srgbClr val="0000FF"/>
                </a:solidFill>
                <a:latin typeface="+mn-lt"/>
                <a:ea typeface="+mn-ea"/>
              </a:rPr>
              <a:t>70%</a:t>
            </a:r>
            <a:r>
              <a:rPr lang="en-US" b="1" dirty="0">
                <a:latin typeface="+mn-lt"/>
                <a:ea typeface="+mn-ea"/>
              </a:rPr>
              <a:t> (coauthor), and improves Recall by </a:t>
            </a:r>
            <a:r>
              <a:rPr lang="en-US" b="1" dirty="0">
                <a:solidFill>
                  <a:srgbClr val="0000FF"/>
                </a:solidFill>
                <a:latin typeface="+mn-lt"/>
                <a:ea typeface="+mn-ea"/>
              </a:rPr>
              <a:t>130%</a:t>
            </a:r>
            <a:r>
              <a:rPr lang="en-US" b="1" dirty="0">
                <a:latin typeface="+mn-lt"/>
                <a:ea typeface="+mn-ea"/>
              </a:rPr>
              <a:t> (wiki) and </a:t>
            </a:r>
            <a:r>
              <a:rPr lang="en-US" b="1" dirty="0">
                <a:solidFill>
                  <a:srgbClr val="0000FF"/>
                </a:solidFill>
                <a:latin typeface="+mn-lt"/>
                <a:ea typeface="+mn-ea"/>
              </a:rPr>
              <a:t>41%</a:t>
            </a:r>
            <a:r>
              <a:rPr lang="en-US" b="1" dirty="0">
                <a:latin typeface="+mn-lt"/>
                <a:ea typeface="+mn-ea"/>
              </a:rPr>
              <a:t> (coauthor).</a:t>
            </a:r>
          </a:p>
        </p:txBody>
      </p:sp>
      <p:sp>
        <p:nvSpPr>
          <p:cNvPr id="5" name="Content Placeholder 4"/>
          <p:cNvSpPr txBox="1">
            <a:spLocks/>
          </p:cNvSpPr>
          <p:nvPr/>
        </p:nvSpPr>
        <p:spPr>
          <a:xfrm>
            <a:off x="495300" y="1600200"/>
            <a:ext cx="8915400" cy="4876800"/>
          </a:xfrm>
          <a:prstGeom prst="rect">
            <a:avLst/>
          </a:prstGeom>
        </p:spPr>
        <p:txBody>
          <a:bodyPr>
            <a:normAutofit/>
          </a:bodyPr>
          <a:lstStyle/>
          <a:p>
            <a:pPr marL="274320" indent="-274320" fontAlgn="auto">
              <a:spcBef>
                <a:spcPts val="600"/>
              </a:spcBef>
              <a:spcAft>
                <a:spcPts val="0"/>
              </a:spcAft>
              <a:buClr>
                <a:schemeClr val="accent1"/>
              </a:buClr>
              <a:buSzPct val="70000"/>
              <a:buFont typeface="Wingdings"/>
              <a:buChar char=""/>
              <a:defRPr/>
            </a:pPr>
            <a:endParaRPr lang="en-US" b="1" dirty="0">
              <a:latin typeface="+mn-lt"/>
              <a:ea typeface="+mn-ea"/>
            </a:endParaRPr>
          </a:p>
        </p:txBody>
      </p:sp>
      <p:graphicFrame>
        <p:nvGraphicFramePr>
          <p:cNvPr id="6" name="Content Placeholder 7"/>
          <p:cNvGraphicFramePr>
            <a:graphicFrameLocks/>
          </p:cNvGraphicFramePr>
          <p:nvPr/>
        </p:nvGraphicFramePr>
        <p:xfrm>
          <a:off x="577850" y="2590800"/>
          <a:ext cx="8585200" cy="3124199"/>
        </p:xfrm>
        <a:graphic>
          <a:graphicData uri="http://schemas.openxmlformats.org/drawingml/2006/table">
            <a:tbl>
              <a:tblPr firstRow="1" bandRow="1">
                <a:tableStyleId>{6E25E649-3F16-4E02-A733-19D2CDBF48F0}</a:tableStyleId>
              </a:tblPr>
              <a:tblGrid>
                <a:gridCol w="1155700"/>
                <a:gridCol w="660400"/>
                <a:gridCol w="660400"/>
                <a:gridCol w="660400"/>
                <a:gridCol w="330200"/>
                <a:gridCol w="660400"/>
                <a:gridCol w="825500"/>
                <a:gridCol w="577850"/>
                <a:gridCol w="660400"/>
                <a:gridCol w="660400"/>
                <a:gridCol w="330200"/>
                <a:gridCol w="660400"/>
                <a:gridCol w="742950"/>
              </a:tblGrid>
              <a:tr h="29464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tc>
                <a:tc gridSpan="6">
                  <a:txBody>
                    <a:bodyPr/>
                    <a:lstStyle/>
                    <a:p>
                      <a:pPr algn="ctr" fontAlgn="b"/>
                      <a:r>
                        <a:rPr lang="en-US" sz="1800" u="none" strike="noStrike" dirty="0" smtClean="0">
                          <a:effectLst/>
                        </a:rPr>
                        <a:t>Precision</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tc>
                <a:tc hMerge="1">
                  <a:txBody>
                    <a:bodyPr/>
                    <a:lstStyle/>
                    <a:p>
                      <a:endParaRPr lang="en-US"/>
                    </a:p>
                  </a:txBody>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lnB w="38100" cmpd="sng">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1800" u="none" strike="noStrike" dirty="0" smtClean="0">
                          <a:effectLst/>
                        </a:rPr>
                        <a:t>Recall</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tc>
                <a:tc hMerge="1">
                  <a:txBody>
                    <a:bodyPr/>
                    <a:lstStyle/>
                    <a:p>
                      <a:endParaRPr lang="en-US"/>
                    </a:p>
                  </a:txBody>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0" i="0" u="none" strike="noStrike" dirty="0" smtClean="0">
                        <a:solidFill>
                          <a:srgbClr val="000000"/>
                        </a:solidFill>
                        <a:effectLst/>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r>
              <a:tr h="23876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gridSpan="2">
                  <a:txBody>
                    <a:bodyPr/>
                    <a:lstStyle/>
                    <a:p>
                      <a:pPr algn="ctr" fontAlgn="b"/>
                      <a:r>
                        <a:rPr lang="en-US" sz="1800" u="none" strike="noStrike" dirty="0" smtClean="0">
                          <a:effectLst/>
                        </a:rPr>
                        <a:t>wiki</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gridSpan="4">
                  <a:txBody>
                    <a:bodyPr/>
                    <a:lstStyle/>
                    <a:p>
                      <a:pPr algn="ctr" fontAlgn="b"/>
                      <a:r>
                        <a:rPr lang="en-US" sz="1800" u="none" strike="noStrike" dirty="0" smtClean="0">
                          <a:effectLst/>
                        </a:rPr>
                        <a:t>coauthor</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gridSpan="2">
                  <a:txBody>
                    <a:bodyPr/>
                    <a:lstStyle/>
                    <a:p>
                      <a:pPr algn="ctr" fontAlgn="b"/>
                      <a:r>
                        <a:rPr lang="en-US" sz="1800" u="none" strike="noStrike" dirty="0" smtClean="0">
                          <a:effectLst/>
                        </a:rPr>
                        <a:t>wiki</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effectLst/>
                        </a:rPr>
                        <a:t>coauthor</a:t>
                      </a:r>
                      <a:endParaRPr lang="en-US" sz="1800" b="0" i="0" u="none" strike="noStrike" dirty="0" smtClean="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r>
              <a:tr h="17272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﻿Talk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User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AI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NC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c>
                  <a:txBody>
                    <a:bodyPr/>
                    <a:lstStyle/>
                    <a:p>
                      <a:pPr algn="ctr" fontAlgn="b"/>
                      <a:r>
                        <a:rPr lang="en-US" sz="1200" u="none" strike="noStrike" dirty="0">
                          <a:effectLst/>
                        </a:rPr>
                        <a:t>Average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smtClean="0">
                          <a:effectLst/>
                        </a:rPr>
                        <a:t>Talk</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smtClean="0">
                          <a:effectLst/>
                        </a:rPr>
                        <a:t>User</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smtClean="0">
                          <a:effectLst/>
                        </a:rPr>
                        <a:t>AI</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NC</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Average</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r>
              <a:tr h="265430">
                <a:tc>
                  <a:txBody>
                    <a:bodyPr/>
                    <a:lstStyle/>
                    <a:p>
                      <a:pPr algn="ctr" fontAlgn="b"/>
                      <a:r>
                        <a:rPr lang="en-US" sz="1400" u="none" strike="noStrike" dirty="0">
                          <a:effectLst/>
                          <a:latin typeface="+mn-lt"/>
                        </a:rPr>
                        <a:t>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0.061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0.085</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0.502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0.342</a:t>
                      </a:r>
                    </a:p>
                  </a:txBody>
                  <a:tcPr marL="10319" marR="10319" marT="9525" marB="0" anchor="ctr"/>
                </a:tc>
                <a:tc>
                  <a:txBody>
                    <a:bodyPr/>
                    <a:lstStyle/>
                    <a:p>
                      <a:pPr algn="ctr" fontAlgn="b"/>
                      <a:r>
                        <a:rPr lang="en-US" sz="1200" u="none" strike="noStrike" dirty="0">
                          <a:effectLst/>
                        </a:rPr>
                        <a:t>0.573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0.171</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0.315</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0.458</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0.398</a:t>
                      </a:r>
                    </a:p>
                  </a:txBody>
                  <a:tcPr marL="10319" marR="10319" marT="9525" marB="0" anchor="ctr"/>
                </a:tc>
                <a:tc>
                  <a:txBody>
                    <a:bodyPr/>
                    <a:lstStyle/>
                    <a:p>
                      <a:pPr algn="ctr" fontAlgn="b"/>
                      <a:r>
                        <a:rPr lang="en-US" sz="1200" b="0" i="0" u="none" strike="noStrike">
                          <a:solidFill>
                            <a:srgbClr val="000000"/>
                          </a:solidFill>
                          <a:effectLst/>
                          <a:latin typeface="+mn-lt"/>
                        </a:rPr>
                        <a:t>0.561</a:t>
                      </a:r>
                    </a:p>
                  </a:txBody>
                  <a:tcPr marL="10319" marR="10319" marT="9525" marB="0" anchor="ctr"/>
                </a:tc>
              </a:tr>
              <a:tr h="228600">
                <a:tc>
                  <a:txBody>
                    <a:bodyPr/>
                    <a:lstStyle/>
                    <a:p>
                      <a:pPr algn="ctr" fontAlgn="b"/>
                      <a:r>
                        <a:rPr lang="en-US" sz="1400" u="none" strike="noStrike" dirty="0">
                          <a:effectLst/>
                          <a:latin typeface="+mn-lt"/>
                        </a:rPr>
                        <a:t>d-LSP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0.051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0.091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0.528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0.504</a:t>
                      </a:r>
                    </a:p>
                  </a:txBody>
                  <a:tcPr marL="10319" marR="10319" marT="9525" marB="0" anchor="ctr"/>
                </a:tc>
                <a:tc>
                  <a:txBody>
                    <a:bodyPr/>
                    <a:lstStyle/>
                    <a:p>
                      <a:pPr algn="ctr" fontAlgn="b"/>
                      <a:r>
                        <a:rPr lang="en-US" sz="1200" u="none" strike="noStrike" dirty="0">
                          <a:effectLst/>
                        </a:rPr>
                        <a:t>0.617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0.427</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0.273</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0.519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0.463</a:t>
                      </a:r>
                    </a:p>
                  </a:txBody>
                  <a:tcPr marL="10319" marR="10319" marT="9525" marB="0" anchor="ctr"/>
                </a:tc>
                <a:tc>
                  <a:txBody>
                    <a:bodyPr/>
                    <a:lstStyle/>
                    <a:p>
                      <a:pPr algn="ctr" fontAlgn="b"/>
                      <a:r>
                        <a:rPr lang="en-US" sz="1200" b="0" i="0" u="none" strike="noStrike">
                          <a:solidFill>
                            <a:srgbClr val="000000"/>
                          </a:solidFill>
                          <a:effectLst/>
                          <a:latin typeface="+mn-lt"/>
                        </a:rPr>
                        <a:t>0.609</a:t>
                      </a:r>
                    </a:p>
                  </a:txBody>
                  <a:tcPr marL="10319" marR="10319" marT="9525" marB="0" anchor="ctr"/>
                </a:tc>
              </a:tr>
              <a:tr h="228600">
                <a:tc>
                  <a:txBody>
                    <a:bodyPr/>
                    <a:lstStyle/>
                    <a:p>
                      <a:pPr algn="ctr" fontAlgn="b"/>
                      <a:r>
                        <a:rPr lang="en-US" sz="1400" u="none" strike="noStrike" dirty="0">
                          <a:effectLst/>
                          <a:latin typeface="+mn-lt"/>
                        </a:rPr>
                        <a:t>p-LSP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0.046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0.678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0.403</a:t>
                      </a:r>
                    </a:p>
                  </a:txBody>
                  <a:tcPr marL="10319" marR="10319" marT="9525" marB="0" anchor="ctr"/>
                </a:tc>
                <a:tc>
                  <a:txBody>
                    <a:bodyPr/>
                    <a:lstStyle/>
                    <a:p>
                      <a:pPr algn="ctr" fontAlgn="b"/>
                      <a:r>
                        <a:rPr lang="en-US" sz="1200" u="none" strike="noStrike" dirty="0">
                          <a:effectLst/>
                        </a:rPr>
                        <a:t>0.641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0.442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0.237</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0.337</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0.491</a:t>
                      </a:r>
                    </a:p>
                  </a:txBody>
                  <a:tcPr marL="10319" marR="10319" marT="9525" marB="0" anchor="ctr"/>
                </a:tc>
                <a:tc>
                  <a:txBody>
                    <a:bodyPr/>
                    <a:lstStyle/>
                    <a:p>
                      <a:pPr algn="ctr" fontAlgn="b"/>
                      <a:r>
                        <a:rPr lang="en-US" sz="1200" b="0" i="0" u="none" strike="noStrike">
                          <a:solidFill>
                            <a:srgbClr val="000000"/>
                          </a:solidFill>
                          <a:effectLst/>
                          <a:latin typeface="+mn-lt"/>
                        </a:rPr>
                        <a:t>0.574</a:t>
                      </a:r>
                    </a:p>
                  </a:txBody>
                  <a:tcPr marL="10319" marR="10319" marT="9525" marB="0" anchor="ctr"/>
                </a:tc>
              </a:tr>
              <a:tr h="228600">
                <a:tc>
                  <a:txBody>
                    <a:bodyPr/>
                    <a:lstStyle/>
                    <a:p>
                      <a:pPr algn="ctr" fontAlgn="b"/>
                      <a:r>
                        <a:rPr lang="en-US" sz="1400" u="none" strike="noStrike" cap="small" baseline="0" dirty="0" err="1" smtClean="0">
                          <a:effectLst/>
                          <a:latin typeface="+mn-lt"/>
                        </a:rPr>
                        <a:t>Metis+MQ</a:t>
                      </a:r>
                      <a:r>
                        <a:rPr lang="en-US" sz="1400" u="none" strike="noStrike" dirty="0" err="1" smtClean="0">
                          <a:effectLst/>
                          <a:latin typeface="+mn-lt"/>
                        </a:rPr>
                        <a:t>I</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0.049</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0.012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0.847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0.055</a:t>
                      </a:r>
                    </a:p>
                  </a:txBody>
                  <a:tcPr marL="10319" marR="10319" marT="9525" marB="0" anchor="ctr"/>
                </a:tc>
                <a:tc>
                  <a:txBody>
                    <a:bodyPr/>
                    <a:lstStyle/>
                    <a:p>
                      <a:pPr algn="ctr" fontAlgn="b"/>
                      <a:r>
                        <a:rPr lang="en-US" sz="1200" u="none" strike="noStrike" dirty="0">
                          <a:effectLst/>
                        </a:rPr>
                        <a:t>0.488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0.062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0.361</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0.089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0.077</a:t>
                      </a:r>
                    </a:p>
                  </a:txBody>
                  <a:tcPr marL="10319" marR="10319" marT="9525" marB="0" anchor="ctr"/>
                </a:tc>
                <a:tc>
                  <a:txBody>
                    <a:bodyPr/>
                    <a:lstStyle/>
                    <a:p>
                      <a:pPr algn="ctr" fontAlgn="b"/>
                      <a:r>
                        <a:rPr lang="en-US" sz="1200" b="0" i="0" u="none" strike="noStrike">
                          <a:solidFill>
                            <a:srgbClr val="000000"/>
                          </a:solidFill>
                          <a:effectLst/>
                          <a:latin typeface="+mn-lt"/>
                        </a:rPr>
                        <a:t>0.379</a:t>
                      </a:r>
                    </a:p>
                  </a:txBody>
                  <a:tcPr marL="10319" marR="10319" marT="9525" marB="0" anchor="ctr"/>
                </a:tc>
              </a:tr>
              <a:tr h="228600">
                <a:tc>
                  <a:txBody>
                    <a:bodyPr/>
                    <a:lstStyle/>
                    <a:p>
                      <a:pPr algn="ctr" fontAlgn="b"/>
                      <a:r>
                        <a:rPr lang="en-US" sz="1400" u="none" strike="noStrike" cap="small" baseline="0" dirty="0" smtClean="0">
                          <a:effectLst/>
                          <a:latin typeface="+mn-lt"/>
                        </a:rPr>
                        <a:t>Louvain</a:t>
                      </a:r>
                      <a:endParaRPr lang="en-US" sz="1400" b="0" i="0" u="none" strike="noStrike" cap="small" baseline="0"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0.063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0.122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0.216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0.272</a:t>
                      </a:r>
                    </a:p>
                  </a:txBody>
                  <a:tcPr marL="10319" marR="10319" marT="9525" marB="0" anchor="ctr"/>
                </a:tc>
                <a:tc>
                  <a:txBody>
                    <a:bodyPr/>
                    <a:lstStyle/>
                    <a:p>
                      <a:pPr algn="ctr" fontAlgn="b"/>
                      <a:r>
                        <a:rPr lang="en-US" sz="1200" u="none" strike="noStrike" dirty="0">
                          <a:effectLst/>
                        </a:rPr>
                        <a:t>0.437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0.388</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0.348</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0.184</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0.19</a:t>
                      </a:r>
                    </a:p>
                  </a:txBody>
                  <a:tcPr marL="10319" marR="10319" marT="9525" marB="0" anchor="ctr"/>
                </a:tc>
                <a:tc>
                  <a:txBody>
                    <a:bodyPr/>
                    <a:lstStyle/>
                    <a:p>
                      <a:pPr algn="ctr" fontAlgn="b"/>
                      <a:r>
                        <a:rPr lang="en-US" sz="1200" b="0" i="0" u="none" strike="noStrike">
                          <a:solidFill>
                            <a:srgbClr val="000000"/>
                          </a:solidFill>
                          <a:effectLst/>
                          <a:latin typeface="+mn-lt"/>
                        </a:rPr>
                        <a:t>0.343</a:t>
                      </a:r>
                    </a:p>
                  </a:txBody>
                  <a:tcPr marL="10319" marR="10319" marT="9525" marB="0" anchor="ctr"/>
                </a:tc>
              </a:tr>
              <a:tr h="228600">
                <a:tc>
                  <a:txBody>
                    <a:bodyPr/>
                    <a:lstStyle/>
                    <a:p>
                      <a:pPr algn="ctr" fontAlgn="b"/>
                      <a:r>
                        <a:rPr lang="en-US" sz="1400" u="none" strike="noStrike" cap="small" baseline="0" dirty="0" smtClean="0">
                          <a:effectLst/>
                          <a:latin typeface="+mn-lt"/>
                        </a:rPr>
                        <a:t>Newman</a:t>
                      </a:r>
                      <a:r>
                        <a:rPr lang="en-US" sz="1400" u="none" strike="noStrike" dirty="0" smtClean="0">
                          <a:effectLst/>
                          <a:latin typeface="+mn-lt"/>
                        </a:rPr>
                        <a:t>1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0.033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0.203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0.259</a:t>
                      </a:r>
                    </a:p>
                  </a:txBody>
                  <a:tcPr marL="10319" marR="10319" marT="9525" marB="0" anchor="ctr"/>
                </a:tc>
                <a:tc>
                  <a:txBody>
                    <a:bodyPr/>
                    <a:lstStyle/>
                    <a:p>
                      <a:pPr algn="ctr" fontAlgn="b"/>
                      <a:r>
                        <a:rPr lang="en-US" sz="1200" u="none" strike="noStrike" dirty="0">
                          <a:effectLst/>
                        </a:rPr>
                        <a:t>0.431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0.009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0.077</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0.306</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0.174</a:t>
                      </a:r>
                    </a:p>
                  </a:txBody>
                  <a:tcPr marL="10319" marR="10319" marT="9525" marB="0" anchor="ctr"/>
                </a:tc>
                <a:tc>
                  <a:txBody>
                    <a:bodyPr/>
                    <a:lstStyle/>
                    <a:p>
                      <a:pPr algn="ctr" fontAlgn="b"/>
                      <a:r>
                        <a:rPr lang="en-US" sz="1200" b="0" i="0" u="none" strike="noStrike">
                          <a:solidFill>
                            <a:srgbClr val="000000"/>
                          </a:solidFill>
                          <a:effectLst/>
                          <a:latin typeface="+mn-lt"/>
                        </a:rPr>
                        <a:t>0.311</a:t>
                      </a:r>
                    </a:p>
                  </a:txBody>
                  <a:tcPr marL="10319" marR="10319" marT="9525" marB="0" anchor="ctr"/>
                </a:tc>
              </a:tr>
              <a:tr h="228600">
                <a:tc>
                  <a:txBody>
                    <a:bodyPr/>
                    <a:lstStyle/>
                    <a:p>
                      <a:pPr algn="ctr" fontAlgn="b"/>
                      <a:r>
                        <a:rPr lang="en-US" sz="1400" u="none" strike="noStrike" cap="small" baseline="0" dirty="0" smtClean="0">
                          <a:effectLst/>
                          <a:latin typeface="+mn-lt"/>
                        </a:rPr>
                        <a:t>Newman2</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0.039</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0.085</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0.298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0.613</a:t>
                      </a:r>
                    </a:p>
                  </a:txBody>
                  <a:tcPr marL="10319" marR="10319" marT="9525" marB="0" anchor="ctr"/>
                </a:tc>
                <a:tc>
                  <a:txBody>
                    <a:bodyPr/>
                    <a:lstStyle/>
                    <a:p>
                      <a:pPr algn="ctr" fontAlgn="b"/>
                      <a:r>
                        <a:rPr lang="en-US" sz="1200" u="none" strike="noStrike" dirty="0">
                          <a:effectLst/>
                        </a:rPr>
                        <a:t>0.463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0.029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0.075</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0.364</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0.467</a:t>
                      </a:r>
                    </a:p>
                  </a:txBody>
                  <a:tcPr marL="10319" marR="10319" marT="9525" marB="0" anchor="ctr"/>
                </a:tc>
                <a:tc>
                  <a:txBody>
                    <a:bodyPr/>
                    <a:lstStyle/>
                    <a:p>
                      <a:pPr algn="ctr" fontAlgn="b"/>
                      <a:r>
                        <a:rPr lang="en-US" sz="1200" b="0" i="0" u="none" strike="noStrike">
                          <a:solidFill>
                            <a:srgbClr val="000000"/>
                          </a:solidFill>
                          <a:effectLst/>
                          <a:latin typeface="+mn-lt"/>
                        </a:rPr>
                        <a:t>0.335</a:t>
                      </a:r>
                    </a:p>
                  </a:txBody>
                  <a:tcPr marL="10319" marR="10319" marT="9525" marB="0" anchor="ctr"/>
                </a:tc>
              </a:tr>
              <a:tr h="228600">
                <a:tc>
                  <a:txBody>
                    <a:bodyPr/>
                    <a:lstStyle/>
                    <a:p>
                      <a:pPr algn="ctr" fontAlgn="b"/>
                      <a:r>
                        <a:rPr lang="el-GR" sz="1400" i="1" u="none" strike="noStrike" dirty="0" smtClean="0">
                          <a:effectLst/>
                          <a:latin typeface="+mn-lt"/>
                        </a:rPr>
                        <a:t>α</a:t>
                      </a:r>
                      <a:r>
                        <a:rPr lang="en-US" sz="1400" i="1" u="none" strike="noStrike" dirty="0" smtClean="0">
                          <a:effectLst/>
                          <a:latin typeface="+mn-lt"/>
                        </a:rPr>
                        <a:t>-</a:t>
                      </a:r>
                      <a:r>
                        <a:rPr lang="el-GR" sz="1400" i="1" u="none" strike="noStrike" dirty="0" smtClean="0">
                          <a:effectLst/>
                          <a:latin typeface="+mn-lt"/>
                        </a:rPr>
                        <a:t>β</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0.324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0.336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0.443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0.747</a:t>
                      </a: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0.626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0.422</a:t>
                      </a: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0.427</a:t>
                      </a: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fontAlgn="b"/>
                      <a:r>
                        <a:rPr lang="en-US" sz="1200" b="1" i="0" u="none" strike="noStrike" dirty="0">
                          <a:solidFill>
                            <a:srgbClr val="000000"/>
                          </a:solidFill>
                          <a:effectLst/>
                          <a:latin typeface="+mn-lt"/>
                        </a:rPr>
                        <a:t>0.602</a:t>
                      </a: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0.568</a:t>
                      </a:r>
                    </a:p>
                  </a:txBody>
                  <a:tcPr marL="10319" marR="10319" marT="9525" marB="0" anchor="ctr">
                    <a:lnB w="285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0.654</a:t>
                      </a:r>
                    </a:p>
                  </a:txBody>
                  <a:tcPr marL="10319" marR="10319" marT="9525" marB="0" anchor="ctr">
                    <a:lnB w="28575" cap="flat" cmpd="sng" algn="ctr">
                      <a:solidFill>
                        <a:schemeClr val="tx1"/>
                      </a:solidFill>
                      <a:prstDash val="solid"/>
                      <a:round/>
                      <a:headEnd type="none" w="med" len="med"/>
                      <a:tailEnd type="none" w="med" len="med"/>
                    </a:lnB>
                  </a:tcPr>
                </a:tc>
              </a:tr>
              <a:tr h="228600">
                <a:tc>
                  <a:txBody>
                    <a:bodyPr/>
                    <a:lstStyle/>
                    <a:p>
                      <a:pPr algn="ctr" fontAlgn="b"/>
                      <a:r>
                        <a:rPr lang="en-US" sz="1400" b="1" u="none" strike="noStrike" cap="small" baseline="0" dirty="0" err="1" smtClean="0">
                          <a:effectLst/>
                          <a:latin typeface="+mn-lt"/>
                        </a:rPr>
                        <a:t>WeBA</a:t>
                      </a:r>
                      <a:r>
                        <a:rPr lang="en-US" sz="1400" b="1" u="none" strike="noStrike" dirty="0" smtClean="0">
                          <a:effectLst/>
                          <a:latin typeface="+mn-lt"/>
                        </a:rPr>
                        <a:t> </a:t>
                      </a:r>
                      <a:endParaRPr lang="en-US" sz="1400" b="1"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0.456</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0.46</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0.852</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a:r>
                        <a:rPr lang="en-US" sz="1200" b="0" dirty="0" smtClean="0"/>
                        <a:t>…</a:t>
                      </a:r>
                      <a:endParaRPr lang="en-US" sz="1200" b="0" dirty="0">
                        <a:latin typeface="Calibri" pitchFamily="34" charset="0"/>
                        <a:cs typeface="Calibri" pitchFamily="34" charset="0"/>
                      </a:endParaRP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0.837</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0.911</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0.589</a:t>
                      </a: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0.57</a:t>
                      </a: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0" i="0" u="none" strike="noStrike" dirty="0">
                          <a:solidFill>
                            <a:srgbClr val="000000"/>
                          </a:solidFill>
                          <a:effectLst/>
                          <a:latin typeface="+mn-lt"/>
                        </a:rPr>
                        <a:t>0.577</a:t>
                      </a: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a:r>
                        <a:rPr lang="en-US" sz="1200" b="0" dirty="0" smtClean="0">
                          <a:latin typeface="+mn-lt"/>
                        </a:rPr>
                        <a:t>…</a:t>
                      </a:r>
                      <a:endParaRPr lang="en-US" sz="1200" b="0" dirty="0">
                        <a:latin typeface="+mn-lt"/>
                        <a:cs typeface="Calibri" pitchFamily="34" charset="0"/>
                      </a:endParaRP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0.582</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0.664</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r>
              <a:tr h="228600">
                <a:tc>
                  <a:txBody>
                    <a:bodyPr/>
                    <a:lstStyle/>
                    <a:p>
                      <a:pPr algn="ctr" fontAlgn="b"/>
                      <a:r>
                        <a:rPr lang="en-US" sz="1400" b="1" u="none" strike="noStrike" cap="small" baseline="0" dirty="0" smtClean="0">
                          <a:effectLst/>
                          <a:latin typeface="+mn-lt"/>
                        </a:rPr>
                        <a:t>Greedy </a:t>
                      </a:r>
                      <a:endParaRPr lang="en-US" sz="1400" b="1" i="0" u="none" strike="noStrike" cap="small" baseline="0"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0.334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0.403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0.83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0.746</a:t>
                      </a:r>
                    </a:p>
                  </a:txBody>
                  <a:tcPr marL="10319" marR="10319" marT="9525" marB="0" anchor="ctr"/>
                </a:tc>
                <a:tc>
                  <a:txBody>
                    <a:bodyPr/>
                    <a:lstStyle/>
                    <a:p>
                      <a:pPr algn="ctr" fontAlgn="b"/>
                      <a:r>
                        <a:rPr lang="en-US" sz="1200" u="none" strike="noStrike" dirty="0">
                          <a:effectLst/>
                        </a:rPr>
                        <a:t>0.752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0.432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0.499</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0.545</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0.56</a:t>
                      </a:r>
                    </a:p>
                  </a:txBody>
                  <a:tcPr marL="10319" marR="10319" marT="9525" marB="0" anchor="ctr"/>
                </a:tc>
                <a:tc>
                  <a:txBody>
                    <a:bodyPr/>
                    <a:lstStyle/>
                    <a:p>
                      <a:pPr algn="ctr" fontAlgn="b"/>
                      <a:r>
                        <a:rPr lang="en-US" sz="1200" b="0" i="0" u="none" strike="noStrike" dirty="0">
                          <a:solidFill>
                            <a:srgbClr val="000000"/>
                          </a:solidFill>
                          <a:effectLst/>
                          <a:latin typeface="+mn-lt"/>
                        </a:rPr>
                        <a:t>0.659</a:t>
                      </a:r>
                    </a:p>
                  </a:txBody>
                  <a:tcPr marL="10319" marR="10319" marT="9525" marB="0" anchor="ctr"/>
                </a:tc>
              </a:tr>
            </a:tbl>
          </a:graphicData>
        </a:graphic>
      </p:graphicFrame>
      <p:sp>
        <p:nvSpPr>
          <p:cNvPr id="7" name="Rounded Rectangle 6"/>
          <p:cNvSpPr/>
          <p:nvPr/>
        </p:nvSpPr>
        <p:spPr>
          <a:xfrm>
            <a:off x="412750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313690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313690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a:xfrm>
            <a:off x="412750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a:xfrm>
            <a:off x="487045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487045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Curved Left Arrow 12"/>
          <p:cNvSpPr/>
          <p:nvPr/>
        </p:nvSpPr>
        <p:spPr>
          <a:xfrm>
            <a:off x="5365750" y="4191000"/>
            <a:ext cx="247650" cy="121920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 name="TextBox 13"/>
          <p:cNvSpPr txBox="1">
            <a:spLocks noChangeArrowheads="1"/>
          </p:cNvSpPr>
          <p:nvPr/>
        </p:nvSpPr>
        <p:spPr bwMode="auto">
          <a:xfrm>
            <a:off x="5613400" y="4343401"/>
            <a:ext cx="1320800" cy="646113"/>
          </a:xfrm>
          <a:prstGeom prst="rect">
            <a:avLst/>
          </a:prstGeom>
          <a:noFill/>
          <a:ln w="9525">
            <a:noFill/>
            <a:miter lim="800000"/>
            <a:headEnd/>
            <a:tailEnd/>
          </a:ln>
        </p:spPr>
        <p:txBody>
          <a:bodyPr>
            <a:spAutoFit/>
          </a:bodyPr>
          <a:lstStyle/>
          <a:p>
            <a:r>
              <a:rPr lang="en-US" sz="3600" b="1">
                <a:solidFill>
                  <a:srgbClr val="FF0000"/>
                </a:solidFill>
              </a:rPr>
              <a:t>87%</a:t>
            </a:r>
          </a:p>
        </p:txBody>
      </p:sp>
    </p:spTree>
    <p:extLst>
      <p:ext uri="{BB962C8B-B14F-4D97-AF65-F5344CB8AC3E}">
        <p14:creationId xmlns:p14="http://schemas.microsoft.com/office/powerpoint/2010/main" val="2324541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Efficiency </a:t>
            </a:r>
            <a:r>
              <a:rPr lang="en-US" sz="3200" cap="small" dirty="0" smtClean="0"/>
              <a:t>— Twitter &amp; Coauthor</a:t>
            </a:r>
            <a:endParaRPr lang="en-US" sz="3200" cap="small" dirty="0"/>
          </a:p>
        </p:txBody>
      </p:sp>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50" y="1600200"/>
            <a:ext cx="4457700" cy="273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2950" y="1295400"/>
            <a:ext cx="3962400" cy="400110"/>
          </a:xfrm>
          <a:prstGeom prst="rect">
            <a:avLst/>
          </a:prstGeom>
          <a:noFill/>
        </p:spPr>
        <p:txBody>
          <a:bodyPr wrap="square" rtlCol="0">
            <a:spAutoFit/>
          </a:bodyPr>
          <a:lstStyle/>
          <a:p>
            <a:r>
              <a:rPr lang="en-US" dirty="0" smtClean="0">
                <a:solidFill>
                  <a:srgbClr val="0000FF"/>
                </a:solidFill>
              </a:rPr>
              <a:t>465,023 nodes, 833,590 edges </a:t>
            </a:r>
            <a:endParaRPr lang="en-US" dirty="0">
              <a:solidFill>
                <a:srgbClr val="0000FF"/>
              </a:solidFill>
            </a:endParaRP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0250" y="3581401"/>
            <a:ext cx="4953000" cy="291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13400" y="3276600"/>
            <a:ext cx="3962400" cy="400110"/>
          </a:xfrm>
          <a:prstGeom prst="rect">
            <a:avLst/>
          </a:prstGeom>
          <a:noFill/>
        </p:spPr>
        <p:txBody>
          <a:bodyPr wrap="square" rtlCol="0">
            <a:spAutoFit/>
          </a:bodyPr>
          <a:lstStyle/>
          <a:p>
            <a:r>
              <a:rPr lang="en-US" dirty="0" smtClean="0">
                <a:solidFill>
                  <a:srgbClr val="0000FF"/>
                </a:solidFill>
              </a:rPr>
              <a:t>822,415 nodes, 2,928,360 edges </a:t>
            </a:r>
            <a:endParaRPr lang="en-US" dirty="0">
              <a:solidFill>
                <a:srgbClr val="0000FF"/>
              </a:solidFill>
            </a:endParaRPr>
          </a:p>
        </p:txBody>
      </p:sp>
    </p:spTree>
    <p:extLst>
      <p:ext uri="{BB962C8B-B14F-4D97-AF65-F5344CB8AC3E}">
        <p14:creationId xmlns:p14="http://schemas.microsoft.com/office/powerpoint/2010/main" val="2743702698"/>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0000CC"/>
                </a:solidFill>
              </a:rPr>
              <a:t>User-level</a:t>
            </a:r>
            <a:endParaRPr kumimoji="1" lang="zh-CN" altLang="en-US" sz="2400" dirty="0">
              <a:solidFill>
                <a:srgbClr val="0000CC"/>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0000CC"/>
                </a:solidFill>
              </a:rPr>
              <a:t>T</a:t>
            </a:r>
            <a:r>
              <a:rPr kumimoji="1" lang="en-US" altLang="zh-CN" sz="2400" dirty="0" smtClean="0">
                <a:solidFill>
                  <a:srgbClr val="0000CC"/>
                </a:solidFill>
              </a:rPr>
              <a:t>ie-level</a:t>
            </a:r>
            <a:endParaRPr kumimoji="1" lang="zh-CN" altLang="en-US" sz="2400" dirty="0">
              <a:solidFill>
                <a:srgbClr val="0000CC"/>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0000CC"/>
                </a:solidFill>
              </a:rPr>
              <a:t>Structure-level</a:t>
            </a:r>
            <a:endParaRPr kumimoji="1" lang="zh-CN" altLang="en-US" sz="2400" dirty="0">
              <a:solidFill>
                <a:srgbClr val="0000CC"/>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FF0000"/>
                </a:solidFill>
              </a:rPr>
              <a:t>Tencent</a:t>
            </a:r>
            <a:endParaRPr lang="en-US" dirty="0">
              <a:solidFill>
                <a:srgbClr val="FF0000"/>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MOOC</a:t>
            </a:r>
            <a:endParaRPr lang="en-US" dirty="0">
              <a:solidFill>
                <a:srgbClr val="FF0000"/>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Social Tie</a:t>
            </a:r>
          </a:p>
          <a:p>
            <a:r>
              <a:rPr kumimoji="1" lang="en-US" altLang="zh-CN" sz="1800" dirty="0" smtClean="0">
                <a:solidFill>
                  <a:schemeClr val="tx1"/>
                </a:solidFill>
              </a:rPr>
              <a:t>- Social Influence</a:t>
            </a:r>
          </a:p>
        </p:txBody>
      </p:sp>
      <p:sp>
        <p:nvSpPr>
          <p:cNvPr id="53" name="矩形 52"/>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rgbClr val="FF0000"/>
                </a:solidFill>
              </a:rPr>
              <a:t>- Structural hole</a:t>
            </a:r>
          </a:p>
        </p:txBody>
      </p:sp>
      <p:sp>
        <p:nvSpPr>
          <p:cNvPr id="38" name="矩形 37"/>
          <p:cNvSpPr/>
          <p:nvPr/>
        </p:nvSpPr>
        <p:spPr>
          <a:xfrm>
            <a:off x="308484" y="5697252"/>
            <a:ext cx="169218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FF0000"/>
                </a:solidFill>
              </a:rPr>
              <a:t>Applications</a:t>
            </a:r>
            <a:endParaRPr kumimoji="1" lang="zh-CN" altLang="en-US" sz="1800" dirty="0">
              <a:solidFill>
                <a:srgbClr val="FF0000"/>
              </a:solidFill>
            </a:endParaRPr>
          </a:p>
        </p:txBody>
      </p:sp>
    </p:spTree>
    <p:extLst>
      <p:ext uri="{BB962C8B-B14F-4D97-AF65-F5344CB8AC3E}">
        <p14:creationId xmlns:p14="http://schemas.microsoft.com/office/powerpoint/2010/main" val="700122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Role: </a:t>
            </a:r>
            <a:br>
              <a:rPr lang="en-US" altLang="zh-CN" dirty="0" smtClean="0"/>
            </a:br>
            <a:r>
              <a:rPr lang="en-US" altLang="zh-CN" sz="2800" dirty="0" smtClean="0"/>
              <a:t>Opinion </a:t>
            </a:r>
            <a:r>
              <a:rPr lang="en-US" altLang="zh-CN" sz="2800" dirty="0"/>
              <a:t>l</a:t>
            </a:r>
            <a:r>
              <a:rPr lang="en-US" altLang="zh-CN" sz="2800" dirty="0" smtClean="0"/>
              <a:t>eader vs. Structural hole </a:t>
            </a:r>
            <a:r>
              <a:rPr lang="en-US" altLang="zh-CN" sz="2800" dirty="0"/>
              <a:t>s</a:t>
            </a:r>
            <a:r>
              <a:rPr lang="en-US" altLang="zh-CN" sz="2800" dirty="0" smtClean="0"/>
              <a:t>panner</a:t>
            </a:r>
            <a:endParaRPr lang="zh-CN" altLang="en-US" dirty="0"/>
          </a:p>
        </p:txBody>
      </p:sp>
      <p:pic>
        <p:nvPicPr>
          <p:cNvPr id="38914" name="Picture 2" descr="C:\JieTang\Fundings\Awards\优秀基金\figures\diffusion.emf"/>
          <p:cNvPicPr>
            <a:picLocks noChangeAspect="1" noChangeArrowheads="1"/>
          </p:cNvPicPr>
          <p:nvPr/>
        </p:nvPicPr>
        <p:blipFill>
          <a:blip r:embed="rId2" cstate="print"/>
          <a:srcRect/>
          <a:stretch>
            <a:fillRect/>
          </a:stretch>
        </p:blipFill>
        <p:spPr bwMode="auto">
          <a:xfrm>
            <a:off x="1231904" y="1679715"/>
            <a:ext cx="4973551" cy="3352800"/>
          </a:xfrm>
          <a:prstGeom prst="rect">
            <a:avLst/>
          </a:prstGeom>
          <a:noFill/>
        </p:spPr>
      </p:pic>
      <p:sp>
        <p:nvSpPr>
          <p:cNvPr id="4" name="Rectangle 8"/>
          <p:cNvSpPr/>
          <p:nvPr/>
        </p:nvSpPr>
        <p:spPr>
          <a:xfrm>
            <a:off x="3845983" y="2490331"/>
            <a:ext cx="6604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p:cNvSpPr/>
          <p:nvPr/>
        </p:nvSpPr>
        <p:spPr>
          <a:xfrm>
            <a:off x="4815946" y="3203715"/>
            <a:ext cx="660400" cy="611784"/>
          </a:xfrm>
          <a:prstGeom prst="rect">
            <a:avLst/>
          </a:prstGeom>
          <a:noFill/>
          <a:ln w="28575">
            <a:solidFill>
              <a:srgbClr val="000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0"/>
          <p:cNvSpPr txBox="1">
            <a:spLocks noChangeArrowheads="1"/>
          </p:cNvSpPr>
          <p:nvPr/>
        </p:nvSpPr>
        <p:spPr bwMode="auto">
          <a:xfrm>
            <a:off x="412768" y="5417408"/>
            <a:ext cx="9221776" cy="830997"/>
          </a:xfrm>
          <a:prstGeom prst="rect">
            <a:avLst/>
          </a:prstGeom>
          <a:noFill/>
          <a:ln w="9525">
            <a:noFill/>
            <a:miter lim="800000"/>
            <a:headEnd/>
            <a:tailEnd/>
          </a:ln>
        </p:spPr>
        <p:txBody>
          <a:bodyPr wrap="square">
            <a:spAutoFit/>
          </a:bodyPr>
          <a:lstStyle/>
          <a:p>
            <a:pPr>
              <a:spcBef>
                <a:spcPct val="50000"/>
              </a:spcBef>
            </a:pPr>
            <a:r>
              <a:rPr lang="en-US" altLang="zh-CN" sz="2400" dirty="0" smtClean="0">
                <a:solidFill>
                  <a:srgbClr val="C00000"/>
                </a:solidFill>
                <a:latin typeface="Times New Roman" pitchFamily="18" charset="0"/>
                <a:cs typeface="Times New Roman" pitchFamily="18" charset="0"/>
              </a:rPr>
              <a:t>Structural hole </a:t>
            </a:r>
            <a:r>
              <a:rPr lang="en-US" altLang="zh-CN" sz="2400" dirty="0" smtClean="0">
                <a:latin typeface="Times New Roman" pitchFamily="18" charset="0"/>
                <a:cs typeface="Times New Roman" pitchFamily="18" charset="0"/>
              </a:rPr>
              <a:t>users control the information flow between different communities </a:t>
            </a:r>
            <a:r>
              <a:rPr lang="en-US" altLang="zh-CN" dirty="0" smtClean="0">
                <a:latin typeface="Times New Roman" pitchFamily="18" charset="0"/>
                <a:cs typeface="Times New Roman" pitchFamily="18" charset="0"/>
              </a:rPr>
              <a:t>(Burt, 92; </a:t>
            </a:r>
            <a:r>
              <a:rPr lang="en-US" altLang="zh-CN" dirty="0" err="1" smtClean="0">
                <a:latin typeface="Times New Roman" pitchFamily="18" charset="0"/>
                <a:cs typeface="Times New Roman" pitchFamily="18" charset="0"/>
              </a:rPr>
              <a:t>Podolny</a:t>
            </a:r>
            <a:r>
              <a:rPr lang="en-US" altLang="zh-CN" dirty="0" smtClean="0">
                <a:latin typeface="Times New Roman" pitchFamily="18" charset="0"/>
                <a:cs typeface="Times New Roman" pitchFamily="18" charset="0"/>
              </a:rPr>
              <a:t>, 97; </a:t>
            </a:r>
            <a:r>
              <a:rPr lang="en-US" altLang="zh-CN" dirty="0" err="1" smtClean="0">
                <a:latin typeface="Times New Roman" pitchFamily="18" charset="0"/>
                <a:cs typeface="Times New Roman" pitchFamily="18" charset="0"/>
              </a:rPr>
              <a:t>Ahuja</a:t>
            </a:r>
            <a:r>
              <a:rPr lang="en-US" altLang="zh-CN" dirty="0" smtClean="0">
                <a:latin typeface="Times New Roman" pitchFamily="18" charset="0"/>
                <a:cs typeface="Times New Roman" pitchFamily="18" charset="0"/>
              </a:rPr>
              <a:t>, 00; Kleinberg, 08; Lou &amp; Tang, 13)</a:t>
            </a:r>
            <a:endParaRPr lang="en-US" altLang="zh-CN" sz="2400" b="1" dirty="0">
              <a:latin typeface="Times New Roman" pitchFamily="18" charset="0"/>
              <a:cs typeface="Times New Roman" pitchFamily="18" charset="0"/>
            </a:endParaRPr>
          </a:p>
        </p:txBody>
      </p:sp>
      <p:cxnSp>
        <p:nvCxnSpPr>
          <p:cNvPr id="7" name="Straight Arrow Connector 10"/>
          <p:cNvCxnSpPr>
            <a:stCxn id="4" idx="2"/>
            <a:endCxn id="16" idx="0"/>
          </p:cNvCxnSpPr>
          <p:nvPr/>
        </p:nvCxnSpPr>
        <p:spPr>
          <a:xfrm flipH="1">
            <a:off x="2924175" y="3102115"/>
            <a:ext cx="1252008" cy="14732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4"/>
          <p:cNvCxnSpPr>
            <a:stCxn id="5" idx="2"/>
            <a:endCxn id="16" idx="0"/>
          </p:cNvCxnSpPr>
          <p:nvPr/>
        </p:nvCxnSpPr>
        <p:spPr>
          <a:xfrm flipH="1">
            <a:off x="2924179" y="3815499"/>
            <a:ext cx="2221971" cy="759816"/>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0"/>
          <p:cNvSpPr txBox="1">
            <a:spLocks noChangeArrowheads="1"/>
          </p:cNvSpPr>
          <p:nvPr/>
        </p:nvSpPr>
        <p:spPr bwMode="auto">
          <a:xfrm>
            <a:off x="76200" y="3965715"/>
            <a:ext cx="2393950" cy="584776"/>
          </a:xfrm>
          <a:prstGeom prst="rect">
            <a:avLst/>
          </a:prstGeom>
          <a:noFill/>
          <a:ln w="9525">
            <a:noFill/>
            <a:miter lim="800000"/>
            <a:headEnd/>
            <a:tailEnd/>
          </a:ln>
        </p:spPr>
        <p:txBody>
          <a:bodyPr wrap="square">
            <a:spAutoFit/>
          </a:bodyPr>
          <a:lstStyle/>
          <a:p>
            <a:pPr>
              <a:spcBef>
                <a:spcPct val="50000"/>
              </a:spcBef>
            </a:pPr>
            <a:r>
              <a:rPr lang="en-US" altLang="zh-CN" sz="1600" dirty="0" smtClean="0"/>
              <a:t>Information diffusion across communities</a:t>
            </a:r>
            <a:endParaRPr lang="en-US" altLang="zh-CN" sz="1600" dirty="0"/>
          </a:p>
        </p:txBody>
      </p:sp>
      <p:cxnSp>
        <p:nvCxnSpPr>
          <p:cNvPr id="14" name="Straight Arrow Connector 10"/>
          <p:cNvCxnSpPr>
            <a:stCxn id="13" idx="0"/>
          </p:cNvCxnSpPr>
          <p:nvPr/>
        </p:nvCxnSpPr>
        <p:spPr>
          <a:xfrm flipV="1">
            <a:off x="1273178" y="2975115"/>
            <a:ext cx="1031875" cy="990600"/>
          </a:xfrm>
          <a:prstGeom prst="straightConnector1">
            <a:avLst/>
          </a:prstGeom>
          <a:ln w="19050">
            <a:solidFill>
              <a:srgbClr val="0000DC"/>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1644650" y="1832115"/>
            <a:ext cx="156845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1</a:t>
            </a:r>
            <a:endParaRPr lang="en-US" altLang="zh-CN" sz="1600" dirty="0"/>
          </a:p>
        </p:txBody>
      </p:sp>
      <p:sp>
        <p:nvSpPr>
          <p:cNvPr id="19" name="Text Box 10"/>
          <p:cNvSpPr txBox="1">
            <a:spLocks noChangeArrowheads="1"/>
          </p:cNvSpPr>
          <p:nvPr/>
        </p:nvSpPr>
        <p:spPr bwMode="auto">
          <a:xfrm>
            <a:off x="3845983" y="1493561"/>
            <a:ext cx="156845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2</a:t>
            </a:r>
            <a:endParaRPr lang="en-US" altLang="zh-CN" sz="1600" dirty="0"/>
          </a:p>
        </p:txBody>
      </p:sp>
      <p:sp>
        <p:nvSpPr>
          <p:cNvPr id="21" name="Text Box 10"/>
          <p:cNvSpPr txBox="1">
            <a:spLocks noChangeArrowheads="1"/>
          </p:cNvSpPr>
          <p:nvPr/>
        </p:nvSpPr>
        <p:spPr bwMode="auto">
          <a:xfrm>
            <a:off x="3997325" y="4829372"/>
            <a:ext cx="1568450" cy="338554"/>
          </a:xfrm>
          <a:prstGeom prst="rect">
            <a:avLst/>
          </a:prstGeom>
          <a:noFill/>
          <a:ln w="9525">
            <a:noFill/>
            <a:miter lim="800000"/>
            <a:headEnd/>
            <a:tailEnd/>
          </a:ln>
        </p:spPr>
        <p:txBody>
          <a:bodyPr wrap="square">
            <a:spAutoFit/>
          </a:bodyPr>
          <a:lstStyle/>
          <a:p>
            <a:pPr>
              <a:spcBef>
                <a:spcPct val="50000"/>
              </a:spcBef>
            </a:pPr>
            <a:r>
              <a:rPr lang="en-US" altLang="zh-CN" sz="1600" dirty="0" smtClean="0"/>
              <a:t>Community 3</a:t>
            </a:r>
            <a:endParaRPr lang="en-US" altLang="zh-CN" sz="1600" dirty="0"/>
          </a:p>
        </p:txBody>
      </p:sp>
      <p:sp>
        <p:nvSpPr>
          <p:cNvPr id="16" name="Text Box 10"/>
          <p:cNvSpPr txBox="1">
            <a:spLocks noChangeArrowheads="1"/>
          </p:cNvSpPr>
          <p:nvPr/>
        </p:nvSpPr>
        <p:spPr bwMode="auto">
          <a:xfrm>
            <a:off x="1809770" y="4575315"/>
            <a:ext cx="2228849" cy="707886"/>
          </a:xfrm>
          <a:prstGeom prst="rect">
            <a:avLst/>
          </a:prstGeom>
          <a:noFill/>
          <a:ln w="9525">
            <a:noFill/>
            <a:miter lim="800000"/>
            <a:headEnd/>
            <a:tailEnd/>
          </a:ln>
        </p:spPr>
        <p:txBody>
          <a:bodyPr wrap="square">
            <a:spAutoFit/>
          </a:bodyPr>
          <a:lstStyle/>
          <a:p>
            <a:pPr algn="ctr">
              <a:spcBef>
                <a:spcPct val="50000"/>
              </a:spcBef>
            </a:pPr>
            <a:r>
              <a:rPr lang="en-US" altLang="zh-CN" sz="2000" dirty="0" smtClean="0">
                <a:solidFill>
                  <a:srgbClr val="C00000"/>
                </a:solidFill>
                <a:latin typeface="Times New Roman" pitchFamily="18" charset="0"/>
                <a:cs typeface="Times New Roman" pitchFamily="18" charset="0"/>
              </a:rPr>
              <a:t>Structural hole spanners</a:t>
            </a:r>
            <a:endParaRPr lang="en-US" altLang="zh-CN" sz="2000" b="1" dirty="0">
              <a:latin typeface="Times New Roman" pitchFamily="18" charset="0"/>
              <a:cs typeface="Times New Roman" pitchFamily="18" charset="0"/>
            </a:endParaRPr>
          </a:p>
        </p:txBody>
      </p:sp>
      <p:sp>
        <p:nvSpPr>
          <p:cNvPr id="15" name="矩形 15"/>
          <p:cNvSpPr/>
          <p:nvPr/>
        </p:nvSpPr>
        <p:spPr>
          <a:xfrm>
            <a:off x="6618112" y="1406619"/>
            <a:ext cx="3327400" cy="1551584"/>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b"/>
          <a:lstStyle/>
          <a:p>
            <a:r>
              <a:rPr lang="en-US" altLang="zh-CN" sz="2000" b="1" dirty="0" smtClean="0">
                <a:solidFill>
                  <a:srgbClr val="FF0000"/>
                </a:solidFill>
              </a:rPr>
              <a:t>1</a:t>
            </a:r>
            <a:r>
              <a:rPr lang="en-US" altLang="zh-CN" sz="2000" b="1" dirty="0">
                <a:solidFill>
                  <a:srgbClr val="FF0000"/>
                </a:solidFill>
              </a:rPr>
              <a:t>%</a:t>
            </a:r>
            <a:r>
              <a:rPr lang="en-US" altLang="zh-CN" sz="2000" dirty="0"/>
              <a:t> </a:t>
            </a:r>
            <a:r>
              <a:rPr lang="en-US" altLang="zh-CN" sz="2000" dirty="0" smtClean="0"/>
              <a:t>twitter </a:t>
            </a:r>
            <a:r>
              <a:rPr lang="en-US" altLang="zh-CN" sz="2000" dirty="0"/>
              <a:t>users control </a:t>
            </a:r>
            <a:r>
              <a:rPr lang="en-US" altLang="zh-CN" sz="2000" b="1" dirty="0">
                <a:solidFill>
                  <a:srgbClr val="FF0000"/>
                </a:solidFill>
              </a:rPr>
              <a:t>25% </a:t>
            </a:r>
            <a:r>
              <a:rPr lang="en-US" altLang="zh-CN" sz="2000" b="1" dirty="0" err="1">
                <a:solidFill>
                  <a:srgbClr val="FF0000"/>
                </a:solidFill>
              </a:rPr>
              <a:t>retweeting</a:t>
            </a:r>
            <a:r>
              <a:rPr lang="en-US" altLang="zh-CN" sz="2000" b="1" dirty="0">
                <a:solidFill>
                  <a:srgbClr val="FF0000"/>
                </a:solidFill>
              </a:rPr>
              <a:t> </a:t>
            </a:r>
            <a:r>
              <a:rPr lang="en-US" altLang="zh-CN" sz="2000" dirty="0"/>
              <a:t>behaviors between communities.</a:t>
            </a:r>
            <a:endParaRPr lang="zh-CN" altLang="en-US" sz="1600" dirty="0"/>
          </a:p>
        </p:txBody>
      </p:sp>
      <p:pic>
        <p:nvPicPr>
          <p:cNvPr id="17" name="Picture 3"/>
          <p:cNvPicPr>
            <a:picLocks noChangeAspect="1" noChangeArrowheads="1"/>
          </p:cNvPicPr>
          <p:nvPr/>
        </p:nvPicPr>
        <p:blipFill>
          <a:blip r:embed="rId3" cstate="print"/>
          <a:srcRect/>
          <a:stretch>
            <a:fillRect/>
          </a:stretch>
        </p:blipFill>
        <p:spPr bwMode="auto">
          <a:xfrm>
            <a:off x="7735711" y="1563175"/>
            <a:ext cx="1219200" cy="404428"/>
          </a:xfrm>
          <a:prstGeom prst="rect">
            <a:avLst/>
          </a:prstGeom>
          <a:noFill/>
          <a:ln w="9525">
            <a:noFill/>
            <a:miter lim="800000"/>
            <a:headEnd/>
            <a:tailEnd/>
          </a:ln>
        </p:spPr>
      </p:pic>
      <p:sp>
        <p:nvSpPr>
          <p:cNvPr id="20" name="副标题 4"/>
          <p:cNvSpPr txBox="1">
            <a:spLocks/>
          </p:cNvSpPr>
          <p:nvPr/>
        </p:nvSpPr>
        <p:spPr bwMode="auto">
          <a:xfrm>
            <a:off x="0" y="6477000"/>
            <a:ext cx="9906000" cy="381000"/>
          </a:xfrm>
          <a:prstGeom prst="rect">
            <a:avLst/>
          </a:prstGeom>
          <a:solidFill>
            <a:schemeClr val="bg1"/>
          </a:solidFill>
          <a:ln w="9525">
            <a:solidFill>
              <a:schemeClr val="bg1"/>
            </a:solidFill>
            <a:miter lim="800000"/>
            <a:headEnd/>
            <a:tailEnd/>
          </a:ln>
        </p:spPr>
        <p:txBody>
          <a:bodyPr vert="horz" wrap="square" lIns="180000" tIns="45720" rIns="72000" bIns="45720" numCol="1" anchor="ctr" anchorCtr="0" compatLnSpc="1">
            <a:prstTxWarp prst="textNoShape">
              <a:avLst/>
            </a:prstTxWarp>
          </a:bodyPr>
          <a:lstStyle/>
          <a:p>
            <a:r>
              <a:rPr lang="en-US" altLang="zh-CN" sz="1400" dirty="0" smtClean="0"/>
              <a:t>T. </a:t>
            </a:r>
            <a:r>
              <a:rPr lang="en-US" altLang="zh-CN" sz="1400" dirty="0"/>
              <a:t>Lou and </a:t>
            </a:r>
            <a:r>
              <a:rPr lang="en-US" altLang="zh-CN" sz="1400" dirty="0" smtClean="0"/>
              <a:t>J. </a:t>
            </a:r>
            <a:r>
              <a:rPr lang="en-US" altLang="zh-CN" sz="1400" dirty="0"/>
              <a:t>Tang. Mining Structural Hole Spanners Through Information Diffusion in Social Networks. </a:t>
            </a:r>
            <a:r>
              <a:rPr lang="en-US" altLang="zh-CN" sz="1400" dirty="0" smtClean="0"/>
              <a:t>In </a:t>
            </a:r>
            <a:r>
              <a:rPr lang="en-US" altLang="zh-CN" sz="1400" b="1" dirty="0" smtClean="0"/>
              <a:t>WWW</a:t>
            </a:r>
            <a:r>
              <a:rPr lang="en-US" altLang="zh-CN" sz="1400" b="1" dirty="0"/>
              <a:t>'</a:t>
            </a:r>
            <a:r>
              <a:rPr lang="en-US" altLang="zh-CN" sz="1400" b="1" dirty="0" smtClean="0"/>
              <a:t>13</a:t>
            </a:r>
            <a:r>
              <a:rPr lang="en-US" altLang="zh-CN" sz="1400" dirty="0" smtClean="0"/>
              <a:t>. </a:t>
            </a:r>
            <a:r>
              <a:rPr lang="en-US" altLang="zh-CN" sz="1400" dirty="0"/>
              <a:t>pp. 837-848.</a:t>
            </a:r>
          </a:p>
        </p:txBody>
      </p:sp>
      <p:sp>
        <p:nvSpPr>
          <p:cNvPr id="23" name="椭圆 22"/>
          <p:cNvSpPr/>
          <p:nvPr/>
        </p:nvSpPr>
        <p:spPr>
          <a:xfrm>
            <a:off x="6019800" y="3215633"/>
            <a:ext cx="3819840" cy="1783016"/>
          </a:xfrm>
          <a:prstGeom prst="ellipse">
            <a:avLst/>
          </a:prstGeom>
          <a:noFill/>
          <a:ln w="38100" cmpd="sng">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119"/>
          <p:cNvSpPr txBox="1"/>
          <p:nvPr/>
        </p:nvSpPr>
        <p:spPr>
          <a:xfrm>
            <a:off x="6298700" y="3502554"/>
            <a:ext cx="3912100" cy="1200329"/>
          </a:xfrm>
          <a:prstGeom prst="rect">
            <a:avLst/>
          </a:prstGeom>
          <a:noFill/>
        </p:spPr>
        <p:txBody>
          <a:bodyPr wrap="square" rtlCol="0">
            <a:spAutoFit/>
          </a:bodyPr>
          <a:lstStyle/>
          <a:p>
            <a:r>
              <a:rPr lang="en-US" altLang="zh-CN" sz="1800" b="1" dirty="0" smtClean="0">
                <a:solidFill>
                  <a:srgbClr val="FF0000"/>
                </a:solidFill>
              </a:rPr>
              <a:t>Challenge 1 :</a:t>
            </a:r>
            <a:r>
              <a:rPr lang="en-US" altLang="zh-CN" sz="1800" b="1" dirty="0" smtClean="0"/>
              <a:t> Structural hole spanner </a:t>
            </a:r>
            <a:r>
              <a:rPr lang="en-US" altLang="zh-CN" sz="1800" b="1" dirty="0" err="1" smtClean="0"/>
              <a:t>vs</a:t>
            </a:r>
            <a:r>
              <a:rPr lang="en-US" altLang="zh-CN" sz="1800" b="1" dirty="0" smtClean="0"/>
              <a:t> Opinion leaders</a:t>
            </a:r>
          </a:p>
          <a:p>
            <a:r>
              <a:rPr lang="en-US" altLang="zh-CN" sz="1800" b="1" dirty="0" smtClean="0">
                <a:solidFill>
                  <a:srgbClr val="FF0000"/>
                </a:solidFill>
              </a:rPr>
              <a:t>Challenge 2:</a:t>
            </a:r>
            <a:r>
              <a:rPr lang="en-US" altLang="zh-CN" sz="1800" b="1" dirty="0" smtClean="0"/>
              <a:t> How to identify structural hole spanners?</a:t>
            </a:r>
            <a:endParaRPr lang="zh-CN" altLang="en-US" sz="1800" b="1" dirty="0"/>
          </a:p>
        </p:txBody>
      </p:sp>
    </p:spTree>
    <p:extLst>
      <p:ext uri="{BB962C8B-B14F-4D97-AF65-F5344CB8AC3E}">
        <p14:creationId xmlns:p14="http://schemas.microsoft.com/office/powerpoint/2010/main" val="25723046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6" grpId="0"/>
      <p:bldP spid="15"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MH-based Learning algorithm</a:t>
            </a:r>
            <a:endParaRPr lang="zh-CN" altLang="en-US" dirty="0"/>
          </a:p>
        </p:txBody>
      </p:sp>
      <p:pic>
        <p:nvPicPr>
          <p:cNvPr id="87043" name="Picture 3"/>
          <p:cNvPicPr>
            <a:picLocks noChangeAspect="1" noChangeArrowheads="1"/>
          </p:cNvPicPr>
          <p:nvPr/>
        </p:nvPicPr>
        <p:blipFill>
          <a:blip r:embed="rId2" cstate="print"/>
          <a:srcRect/>
          <a:stretch>
            <a:fillRect/>
          </a:stretch>
        </p:blipFill>
        <p:spPr bwMode="auto">
          <a:xfrm>
            <a:off x="1748648" y="1066800"/>
            <a:ext cx="6170802" cy="5094126"/>
          </a:xfrm>
          <a:prstGeom prst="rect">
            <a:avLst/>
          </a:prstGeom>
          <a:noFill/>
          <a:ln w="9525">
            <a:noFill/>
            <a:miter lim="800000"/>
            <a:headEnd/>
            <a:tailEnd/>
          </a:ln>
        </p:spPr>
      </p:pic>
      <p:sp>
        <p:nvSpPr>
          <p:cNvPr id="6" name="矩形 5"/>
          <p:cNvSpPr/>
          <p:nvPr/>
        </p:nvSpPr>
        <p:spPr>
          <a:xfrm>
            <a:off x="2576739" y="2434953"/>
            <a:ext cx="5112570" cy="900100"/>
          </a:xfrm>
          <a:prstGeom prst="rect">
            <a:avLst/>
          </a:prstGeom>
          <a:solidFill>
            <a:srgbClr val="FFCC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540732" y="4019129"/>
            <a:ext cx="5112570" cy="1548172"/>
          </a:xfrm>
          <a:prstGeom prst="rect">
            <a:avLst/>
          </a:prstGeom>
          <a:solidFill>
            <a:srgbClr val="0000C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标注 7"/>
          <p:cNvSpPr/>
          <p:nvPr/>
        </p:nvSpPr>
        <p:spPr>
          <a:xfrm>
            <a:off x="7025684" y="1750876"/>
            <a:ext cx="2880320" cy="698376"/>
          </a:xfrm>
          <a:prstGeom prst="wedgeRectCallout">
            <a:avLst>
              <a:gd name="adj1" fmla="val -57603"/>
              <a:gd name="adj2" fmla="val 108906"/>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400" dirty="0" smtClean="0">
                <a:ln>
                  <a:solidFill>
                    <a:srgbClr val="FF0000"/>
                  </a:solidFill>
                  <a:prstDash val="solid"/>
                </a:ln>
                <a:solidFill>
                  <a:srgbClr val="FF3300"/>
                </a:solidFill>
                <a:latin typeface="Times New Roman" pitchFamily="18" charset="0"/>
                <a:cs typeface="Times New Roman" pitchFamily="18" charset="0"/>
              </a:rPr>
              <a:t>Random Sampling</a:t>
            </a:r>
            <a:endParaRPr lang="zh-CN" altLang="en-US" sz="2400" dirty="0">
              <a:ln>
                <a:solidFill>
                  <a:srgbClr val="FF0000"/>
                </a:solidFill>
                <a:prstDash val="solid"/>
              </a:ln>
              <a:solidFill>
                <a:srgbClr val="FF3300"/>
              </a:solidFill>
              <a:latin typeface="Times New Roman" pitchFamily="18" charset="0"/>
              <a:cs typeface="Times New Roman" pitchFamily="18" charset="0"/>
            </a:endParaRPr>
          </a:p>
        </p:txBody>
      </p:sp>
      <p:sp>
        <p:nvSpPr>
          <p:cNvPr id="9" name="矩形标注 8"/>
          <p:cNvSpPr/>
          <p:nvPr/>
        </p:nvSpPr>
        <p:spPr>
          <a:xfrm>
            <a:off x="7257258" y="3515073"/>
            <a:ext cx="2376265" cy="554360"/>
          </a:xfrm>
          <a:prstGeom prst="wedgeRectCallout">
            <a:avLst>
              <a:gd name="adj1" fmla="val -57603"/>
              <a:gd name="adj2" fmla="val 108906"/>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400" dirty="0" smtClean="0">
                <a:ln>
                  <a:solidFill>
                    <a:srgbClr val="FF0000"/>
                  </a:solidFill>
                  <a:prstDash val="solid"/>
                </a:ln>
                <a:solidFill>
                  <a:srgbClr val="FF3300"/>
                </a:solidFill>
                <a:latin typeface="Times New Roman" pitchFamily="18" charset="0"/>
                <a:cs typeface="Times New Roman" pitchFamily="18" charset="0"/>
              </a:rPr>
              <a:t>Update</a:t>
            </a:r>
            <a:endParaRPr lang="zh-CN" altLang="en-US" sz="2400" dirty="0">
              <a:ln>
                <a:solidFill>
                  <a:srgbClr val="FF0000"/>
                </a:solidFill>
                <a:prstDash val="solid"/>
              </a:ln>
              <a:solidFill>
                <a:srgbClr val="FF3300"/>
              </a:solidFill>
              <a:latin typeface="Times New Roman" pitchFamily="18" charset="0"/>
              <a:cs typeface="Times New Roman" pitchFamily="18" charset="0"/>
            </a:endParaRPr>
          </a:p>
        </p:txBody>
      </p:sp>
      <p:sp>
        <p:nvSpPr>
          <p:cNvPr id="1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t>[1] Yuan Zhang, Jie Tang, </a:t>
            </a:r>
            <a:r>
              <a:rPr lang="en-US" altLang="zh-CN" sz="1400" kern="0" dirty="0" err="1"/>
              <a:t>Jimeng</a:t>
            </a:r>
            <a:r>
              <a:rPr lang="en-US" altLang="zh-CN" sz="1400" kern="0" dirty="0"/>
              <a:t> Sun, </a:t>
            </a:r>
            <a:r>
              <a:rPr lang="en-US" altLang="zh-CN" sz="1400" kern="0" dirty="0" err="1"/>
              <a:t>Yiran</a:t>
            </a:r>
            <a:r>
              <a:rPr lang="en-US" altLang="zh-CN" sz="1400" kern="0" dirty="0"/>
              <a:t> Chen, and </a:t>
            </a:r>
            <a:r>
              <a:rPr lang="en-US" altLang="zh-CN" sz="1400" kern="0" dirty="0" err="1"/>
              <a:t>Jinghai</a:t>
            </a:r>
            <a:r>
              <a:rPr lang="en-US" altLang="zh-CN" sz="1400" kern="0" dirty="0"/>
              <a:t> </a:t>
            </a:r>
            <a:r>
              <a:rPr lang="en-US" altLang="zh-CN" sz="1400" kern="0" dirty="0" err="1"/>
              <a:t>Rao</a:t>
            </a:r>
            <a:r>
              <a:rPr lang="en-US" altLang="zh-CN" sz="1400" kern="0" dirty="0"/>
              <a:t>. </a:t>
            </a:r>
            <a:r>
              <a:rPr lang="en-US" altLang="zh-CN" sz="1400" kern="0" dirty="0" err="1"/>
              <a:t>MoodCast</a:t>
            </a:r>
            <a:r>
              <a:rPr lang="en-US" altLang="zh-CN" sz="1400" kern="0" dirty="0"/>
              <a:t>: Emotion Prediction via Dynamic Continuous Factor Graph Model. In </a:t>
            </a:r>
            <a:r>
              <a:rPr lang="en-US" altLang="zh-CN" sz="1400" b="1" kern="0" dirty="0" smtClean="0"/>
              <a:t>ICDM’10</a:t>
            </a:r>
            <a:r>
              <a:rPr lang="en-US" altLang="zh-CN" sz="1400" kern="0" dirty="0" smtClean="0"/>
              <a:t>. </a:t>
            </a:r>
            <a:r>
              <a:rPr lang="en-US" altLang="zh-CN" sz="1400" kern="0" dirty="0"/>
              <a:t>pp. 1193-1198.</a:t>
            </a:r>
          </a:p>
        </p:txBody>
      </p:sp>
    </p:spTree>
    <p:extLst>
      <p:ext uri="{BB962C8B-B14F-4D97-AF65-F5344CB8AC3E}">
        <p14:creationId xmlns:p14="http://schemas.microsoft.com/office/powerpoint/2010/main" val="6865682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 y="188913"/>
            <a:ext cx="9484077" cy="792162"/>
          </a:xfrm>
        </p:spPr>
        <p:txBody>
          <a:bodyPr>
            <a:normAutofit/>
          </a:bodyPr>
          <a:lstStyle/>
          <a:p>
            <a:pPr eaLnBrk="1" fontAlgn="auto" hangingPunct="1">
              <a:spcAft>
                <a:spcPts val="0"/>
              </a:spcAft>
              <a:defRPr/>
            </a:pPr>
            <a:r>
              <a:rPr lang="en-US" altLang="zh-CN" dirty="0" smtClean="0"/>
              <a:t>Structural Hole in Citation Network</a:t>
            </a:r>
            <a:endParaRPr lang="zh-CN" altLang="en-US" sz="4000" dirty="0" smtClean="0"/>
          </a:p>
        </p:txBody>
      </p:sp>
      <p:sp>
        <p:nvSpPr>
          <p:cNvPr id="8" name="Oval 2"/>
          <p:cNvSpPr/>
          <p:nvPr/>
        </p:nvSpPr>
        <p:spPr bwMode="auto">
          <a:xfrm>
            <a:off x="584515" y="1507522"/>
            <a:ext cx="5616624" cy="340968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9" name="Oval 47"/>
          <p:cNvSpPr/>
          <p:nvPr/>
        </p:nvSpPr>
        <p:spPr bwMode="auto">
          <a:xfrm>
            <a:off x="3782871" y="1507522"/>
            <a:ext cx="5878676" cy="340968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cxnSp>
        <p:nvCxnSpPr>
          <p:cNvPr id="13" name="Straight Connector 5"/>
          <p:cNvCxnSpPr>
            <a:endCxn id="1027" idx="1"/>
          </p:cNvCxnSpPr>
          <p:nvPr/>
        </p:nvCxnSpPr>
        <p:spPr bwMode="auto">
          <a:xfrm flipV="1">
            <a:off x="5265035" y="3408277"/>
            <a:ext cx="2977751" cy="527350"/>
          </a:xfrm>
          <a:prstGeom prst="line">
            <a:avLst/>
          </a:prstGeom>
          <a:noFill/>
          <a:ln w="38100" cap="flat" cmpd="sng" algn="ctr">
            <a:solidFill>
              <a:schemeClr val="tx2"/>
            </a:solidFill>
            <a:prstDash val="solid"/>
            <a:round/>
            <a:headEnd type="none" w="med" len="med"/>
            <a:tailEnd type="none" w="lg" len="lg"/>
          </a:ln>
          <a:effectLst/>
        </p:spPr>
      </p:cxnSp>
      <p:cxnSp>
        <p:nvCxnSpPr>
          <p:cNvPr id="15" name="Straight Connector 56"/>
          <p:cNvCxnSpPr>
            <a:stCxn id="1028" idx="3"/>
          </p:cNvCxnSpPr>
          <p:nvPr/>
        </p:nvCxnSpPr>
        <p:spPr bwMode="auto">
          <a:xfrm flipV="1">
            <a:off x="7149336" y="3343344"/>
            <a:ext cx="1093450" cy="1023980"/>
          </a:xfrm>
          <a:prstGeom prst="line">
            <a:avLst/>
          </a:prstGeom>
          <a:noFill/>
          <a:ln w="19050" cap="flat" cmpd="sng" algn="ctr">
            <a:solidFill>
              <a:schemeClr val="tx2"/>
            </a:solidFill>
            <a:prstDash val="solid"/>
            <a:round/>
            <a:headEnd type="none" w="med" len="med"/>
            <a:tailEnd type="none" w="lg" len="lg"/>
          </a:ln>
          <a:effectLst/>
        </p:spPr>
      </p:cxnSp>
      <p:cxnSp>
        <p:nvCxnSpPr>
          <p:cNvPr id="17" name="Straight Connector 67"/>
          <p:cNvCxnSpPr>
            <a:stCxn id="1028" idx="0"/>
            <a:endCxn id="1029" idx="2"/>
          </p:cNvCxnSpPr>
          <p:nvPr/>
        </p:nvCxnSpPr>
        <p:spPr bwMode="auto">
          <a:xfrm flipV="1">
            <a:off x="6722209" y="2767283"/>
            <a:ext cx="251996" cy="1131453"/>
          </a:xfrm>
          <a:prstGeom prst="line">
            <a:avLst/>
          </a:prstGeom>
          <a:noFill/>
          <a:ln w="38100" cap="flat" cmpd="sng" algn="ctr">
            <a:solidFill>
              <a:schemeClr val="tx2"/>
            </a:solidFill>
            <a:prstDash val="solid"/>
            <a:round/>
            <a:headEnd type="none" w="med" len="med"/>
            <a:tailEnd type="none" w="lg" len="lg"/>
          </a:ln>
          <a:effectLst/>
        </p:spPr>
      </p:cxnSp>
      <p:cxnSp>
        <p:nvCxnSpPr>
          <p:cNvPr id="21" name="Straight Connector 68"/>
          <p:cNvCxnSpPr>
            <a:stCxn id="1029" idx="2"/>
          </p:cNvCxnSpPr>
          <p:nvPr/>
        </p:nvCxnSpPr>
        <p:spPr bwMode="auto">
          <a:xfrm flipH="1">
            <a:off x="5265035" y="2767283"/>
            <a:ext cx="1709171" cy="1168345"/>
          </a:xfrm>
          <a:prstGeom prst="line">
            <a:avLst/>
          </a:prstGeom>
          <a:noFill/>
          <a:ln w="38100" cap="flat" cmpd="sng" algn="ctr">
            <a:solidFill>
              <a:schemeClr val="tx2"/>
            </a:solidFill>
            <a:prstDash val="solid"/>
            <a:round/>
            <a:headEnd type="none" w="med" len="med"/>
            <a:tailEnd type="none" w="lg" len="lg"/>
          </a:ln>
          <a:effectLst/>
        </p:spPr>
      </p:cxnSp>
      <p:pic>
        <p:nvPicPr>
          <p:cNvPr id="2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1635" y="2822176"/>
            <a:ext cx="669867"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86"/>
          <p:cNvCxnSpPr>
            <a:endCxn id="34" idx="0"/>
          </p:cNvCxnSpPr>
          <p:nvPr/>
        </p:nvCxnSpPr>
        <p:spPr bwMode="auto">
          <a:xfrm>
            <a:off x="2053949" y="3110307"/>
            <a:ext cx="1134627" cy="788428"/>
          </a:xfrm>
          <a:prstGeom prst="line">
            <a:avLst/>
          </a:prstGeom>
          <a:noFill/>
          <a:ln w="28575" cap="flat" cmpd="sng" algn="ctr">
            <a:solidFill>
              <a:schemeClr val="tx2"/>
            </a:solidFill>
            <a:prstDash val="solid"/>
            <a:round/>
            <a:headEnd type="none" w="med" len="med"/>
            <a:tailEnd type="none" w="lg" len="lg"/>
          </a:ln>
          <a:effectLst/>
        </p:spPr>
      </p:cxnSp>
      <p:cxnSp>
        <p:nvCxnSpPr>
          <p:cNvPr id="28" name="Straight Connector 89"/>
          <p:cNvCxnSpPr/>
          <p:nvPr/>
        </p:nvCxnSpPr>
        <p:spPr bwMode="auto">
          <a:xfrm flipH="1" flipV="1">
            <a:off x="2053950" y="3110307"/>
            <a:ext cx="2475459" cy="825320"/>
          </a:xfrm>
          <a:prstGeom prst="line">
            <a:avLst/>
          </a:prstGeom>
          <a:noFill/>
          <a:ln w="38100" cap="flat" cmpd="sng" algn="ctr">
            <a:solidFill>
              <a:schemeClr val="tx2"/>
            </a:solidFill>
            <a:prstDash val="solid"/>
            <a:round/>
            <a:headEnd type="none" w="med" len="med"/>
            <a:tailEnd type="none" w="lg" len="lg"/>
          </a:ln>
          <a:effectLst/>
        </p:spPr>
      </p:cxnSp>
      <p:cxnSp>
        <p:nvCxnSpPr>
          <p:cNvPr id="29" name="Straight Connector 92"/>
          <p:cNvCxnSpPr/>
          <p:nvPr/>
        </p:nvCxnSpPr>
        <p:spPr bwMode="auto">
          <a:xfrm flipV="1">
            <a:off x="2053949" y="2212801"/>
            <a:ext cx="898538" cy="897507"/>
          </a:xfrm>
          <a:prstGeom prst="line">
            <a:avLst/>
          </a:prstGeom>
          <a:noFill/>
          <a:ln w="38100" cap="flat" cmpd="sng" algn="ctr">
            <a:solidFill>
              <a:schemeClr val="tx2"/>
            </a:solidFill>
            <a:prstDash val="solid"/>
            <a:round/>
            <a:headEnd type="none" w="med" len="med"/>
            <a:tailEnd type="none" w="lg" len="lg"/>
          </a:ln>
          <a:effectLst/>
        </p:spPr>
      </p:cxnSp>
      <p:cxnSp>
        <p:nvCxnSpPr>
          <p:cNvPr id="30" name="Straight Connector 95"/>
          <p:cNvCxnSpPr/>
          <p:nvPr/>
        </p:nvCxnSpPr>
        <p:spPr bwMode="auto">
          <a:xfrm flipV="1">
            <a:off x="4897221" y="2933615"/>
            <a:ext cx="73433" cy="678163"/>
          </a:xfrm>
          <a:prstGeom prst="line">
            <a:avLst/>
          </a:prstGeom>
          <a:noFill/>
          <a:ln w="63500" cap="flat" cmpd="sng" algn="ctr">
            <a:solidFill>
              <a:schemeClr val="tx2"/>
            </a:solidFill>
            <a:prstDash val="solid"/>
            <a:round/>
            <a:headEnd type="none" w="med" len="med"/>
            <a:tailEnd type="none" w="lg" len="lg"/>
          </a:ln>
          <a:effectLst/>
        </p:spPr>
      </p:cxnSp>
      <p:cxnSp>
        <p:nvCxnSpPr>
          <p:cNvPr id="31" name="Straight Connector 98"/>
          <p:cNvCxnSpPr/>
          <p:nvPr/>
        </p:nvCxnSpPr>
        <p:spPr bwMode="auto">
          <a:xfrm flipH="1" flipV="1">
            <a:off x="3745554" y="2110412"/>
            <a:ext cx="965431" cy="455855"/>
          </a:xfrm>
          <a:prstGeom prst="line">
            <a:avLst/>
          </a:prstGeom>
          <a:noFill/>
          <a:ln w="57150" cap="flat" cmpd="sng" algn="ctr">
            <a:solidFill>
              <a:schemeClr val="tx2"/>
            </a:solidFill>
            <a:prstDash val="solid"/>
            <a:round/>
            <a:headEnd type="none" w="med" len="med"/>
            <a:tailEnd type="none" w="lg" len="lg"/>
          </a:ln>
          <a:effectLst/>
        </p:spPr>
      </p:cxnSp>
      <p:pic>
        <p:nvPicPr>
          <p:cNvPr id="3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0440" y="3898736"/>
            <a:ext cx="756273" cy="76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2378714" y="1123435"/>
            <a:ext cx="1546104" cy="400110"/>
          </a:xfrm>
          <a:prstGeom prst="rect">
            <a:avLst/>
          </a:prstGeom>
          <a:noFill/>
        </p:spPr>
        <p:txBody>
          <a:bodyPr wrap="none" rtlCol="0">
            <a:spAutoFit/>
          </a:bodyPr>
          <a:lstStyle/>
          <a:p>
            <a:r>
              <a:rPr lang="en-US" sz="2000" dirty="0">
                <a:solidFill>
                  <a:srgbClr val="003399"/>
                </a:solidFill>
                <a:effectLst>
                  <a:outerShdw blurRad="38100" dist="38100" dir="2700000" algn="tl">
                    <a:srgbClr val="C0C0C0"/>
                  </a:outerShdw>
                </a:effectLst>
              </a:rPr>
              <a:t>Data</a:t>
            </a:r>
            <a:r>
              <a:rPr lang="en-US" b="1" dirty="0" smtClean="0">
                <a:solidFill>
                  <a:srgbClr val="002060"/>
                </a:solidFill>
              </a:rPr>
              <a:t> </a:t>
            </a:r>
            <a:r>
              <a:rPr lang="en-US" sz="2000" dirty="0">
                <a:solidFill>
                  <a:srgbClr val="003399"/>
                </a:solidFill>
                <a:effectLst>
                  <a:outerShdw blurRad="38100" dist="38100" dir="2700000" algn="tl">
                    <a:srgbClr val="C0C0C0"/>
                  </a:outerShdw>
                </a:effectLst>
              </a:rPr>
              <a:t>Mining</a:t>
            </a:r>
          </a:p>
        </p:txBody>
      </p:sp>
      <p:sp>
        <p:nvSpPr>
          <p:cNvPr id="40" name="TextBox 39"/>
          <p:cNvSpPr txBox="1"/>
          <p:nvPr/>
        </p:nvSpPr>
        <p:spPr>
          <a:xfrm>
            <a:off x="6165845" y="1123435"/>
            <a:ext cx="1290631" cy="400110"/>
          </a:xfrm>
          <a:prstGeom prst="rect">
            <a:avLst/>
          </a:prstGeom>
          <a:noFill/>
        </p:spPr>
        <p:txBody>
          <a:bodyPr wrap="none" rtlCol="0">
            <a:spAutoFit/>
          </a:bodyPr>
          <a:lstStyle/>
          <a:p>
            <a:r>
              <a:rPr lang="en-US" sz="2000" dirty="0" smtClean="0">
                <a:solidFill>
                  <a:srgbClr val="003399"/>
                </a:solidFill>
                <a:effectLst>
                  <a:outerShdw blurRad="38100" dist="38100" dir="2700000" algn="tl">
                    <a:srgbClr val="C0C0C0"/>
                  </a:outerShdw>
                </a:effectLst>
              </a:rPr>
              <a:t>Database</a:t>
            </a:r>
            <a:endParaRPr lang="en-US" sz="2000" dirty="0">
              <a:solidFill>
                <a:srgbClr val="003399"/>
              </a:solidFill>
              <a:effectLst>
                <a:outerShdw blurRad="38100" dist="38100" dir="2700000" algn="tl">
                  <a:srgbClr val="C0C0C0"/>
                </a:outerShdw>
              </a:effectLst>
            </a:endParaRPr>
          </a:p>
        </p:txBody>
      </p:sp>
      <p:pic>
        <p:nvPicPr>
          <p:cNvPr id="1027" name="Picture 3" descr="C:\Users\www\Desktop\122521138482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786" y="2933615"/>
            <a:ext cx="885693" cy="949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ww\Desktop\Philip_S_Yu_13596724979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5082" y="3898735"/>
            <a:ext cx="854255" cy="9371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ww\Desktop\Xifeng_Yan_12893954496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9301" y="2011286"/>
            <a:ext cx="829808" cy="755997"/>
          </a:xfrm>
          <a:prstGeom prst="rect">
            <a:avLst/>
          </a:prstGeom>
          <a:noFill/>
          <a:extLst>
            <a:ext uri="{909E8E84-426E-40dd-AFC4-6F175D3DCCD1}">
              <a14:hiddenFill xmlns:a14="http://schemas.microsoft.com/office/drawing/2010/main">
                <a:solidFill>
                  <a:srgbClr val="FFFFFF"/>
                </a:solidFill>
              </a14:hiddenFill>
            </a:ext>
          </a:extLst>
        </p:spPr>
      </p:pic>
      <p:cxnSp>
        <p:nvCxnSpPr>
          <p:cNvPr id="114" name="Straight Connector 95"/>
          <p:cNvCxnSpPr>
            <a:endCxn id="1028" idx="0"/>
          </p:cNvCxnSpPr>
          <p:nvPr/>
        </p:nvCxnSpPr>
        <p:spPr bwMode="auto">
          <a:xfrm>
            <a:off x="5353521" y="2767283"/>
            <a:ext cx="1368688" cy="1131453"/>
          </a:xfrm>
          <a:prstGeom prst="line">
            <a:avLst/>
          </a:prstGeom>
          <a:noFill/>
          <a:ln w="63500" cap="flat" cmpd="sng" algn="ctr">
            <a:solidFill>
              <a:schemeClr val="tx2"/>
            </a:solidFill>
            <a:prstDash val="solid"/>
            <a:round/>
            <a:headEnd type="none" w="med" len="med"/>
            <a:tailEnd type="none" w="lg" len="lg"/>
          </a:ln>
          <a:effectLst/>
        </p:spPr>
      </p:cxnSp>
      <p:cxnSp>
        <p:nvCxnSpPr>
          <p:cNvPr id="150" name="Straight Connector 95"/>
          <p:cNvCxnSpPr>
            <a:endCxn id="1028" idx="1"/>
          </p:cNvCxnSpPr>
          <p:nvPr/>
        </p:nvCxnSpPr>
        <p:spPr bwMode="auto">
          <a:xfrm>
            <a:off x="5265035" y="3935628"/>
            <a:ext cx="1030046" cy="431697"/>
          </a:xfrm>
          <a:prstGeom prst="line">
            <a:avLst/>
          </a:prstGeom>
          <a:noFill/>
          <a:ln w="63500" cap="flat" cmpd="sng" algn="ctr">
            <a:solidFill>
              <a:schemeClr val="tx2"/>
            </a:solidFill>
            <a:prstDash val="solid"/>
            <a:round/>
            <a:headEnd type="none" w="med" len="med"/>
            <a:tailEnd type="none" w="lg" len="lg"/>
          </a:ln>
          <a:effectLst/>
        </p:spPr>
      </p:cxnSp>
      <p:sp>
        <p:nvSpPr>
          <p:cNvPr id="33" name="矩形 32"/>
          <p:cNvSpPr/>
          <p:nvPr/>
        </p:nvSpPr>
        <p:spPr>
          <a:xfrm>
            <a:off x="1669335" y="5157192"/>
            <a:ext cx="4216165" cy="1282185"/>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lIns="180000" rtlCol="0" anchor="ctr"/>
          <a:lstStyle/>
          <a:p>
            <a:pPr marL="0" lvl="1"/>
            <a:r>
              <a:rPr lang="en-US" altLang="zh-CN" b="1" dirty="0">
                <a:solidFill>
                  <a:schemeClr val="tx1"/>
                </a:solidFill>
              </a:rPr>
              <a:t>82</a:t>
            </a:r>
            <a:r>
              <a:rPr lang="en-US" altLang="zh-CN" dirty="0">
                <a:solidFill>
                  <a:schemeClr val="tx1"/>
                </a:solidFill>
              </a:rPr>
              <a:t> overlapped PC </a:t>
            </a:r>
            <a:r>
              <a:rPr lang="en-US" altLang="zh-CN" dirty="0" smtClean="0">
                <a:solidFill>
                  <a:schemeClr val="tx1"/>
                </a:solidFill>
              </a:rPr>
              <a:t>and hundreds of overlapped authors between </a:t>
            </a:r>
            <a:br>
              <a:rPr lang="en-US" altLang="zh-CN" dirty="0" smtClean="0">
                <a:solidFill>
                  <a:schemeClr val="tx1"/>
                </a:solidFill>
              </a:rPr>
            </a:br>
            <a:r>
              <a:rPr lang="en-US" altLang="zh-CN" b="1" dirty="0" smtClean="0">
                <a:solidFill>
                  <a:schemeClr val="tx1"/>
                </a:solidFill>
              </a:rPr>
              <a:t>DB </a:t>
            </a:r>
            <a:r>
              <a:rPr lang="en-US" altLang="zh-CN" dirty="0" smtClean="0">
                <a:solidFill>
                  <a:schemeClr val="tx1"/>
                </a:solidFill>
              </a:rPr>
              <a:t>(SIGMOD/ICDT/VLDB)</a:t>
            </a:r>
            <a:r>
              <a:rPr lang="en-US" altLang="zh-CN" b="1" dirty="0" smtClean="0">
                <a:solidFill>
                  <a:schemeClr val="tx1"/>
                </a:solidFill>
              </a:rPr>
              <a:t> </a:t>
            </a:r>
            <a:r>
              <a:rPr lang="en-US" altLang="zh-CN" dirty="0">
                <a:solidFill>
                  <a:schemeClr val="tx1"/>
                </a:solidFill>
              </a:rPr>
              <a:t>and </a:t>
            </a:r>
            <a:r>
              <a:rPr lang="en-US" altLang="zh-CN" dirty="0" smtClean="0">
                <a:solidFill>
                  <a:schemeClr val="tx1"/>
                </a:solidFill>
              </a:rPr>
              <a:t/>
            </a:r>
            <a:br>
              <a:rPr lang="en-US" altLang="zh-CN" dirty="0" smtClean="0">
                <a:solidFill>
                  <a:schemeClr val="tx1"/>
                </a:solidFill>
              </a:rPr>
            </a:br>
            <a:r>
              <a:rPr lang="en-US" altLang="zh-CN" b="1" dirty="0" smtClean="0">
                <a:solidFill>
                  <a:schemeClr val="tx1"/>
                </a:solidFill>
              </a:rPr>
              <a:t>DM</a:t>
            </a:r>
            <a:r>
              <a:rPr lang="en-US" altLang="zh-CN" dirty="0" smtClean="0">
                <a:solidFill>
                  <a:schemeClr val="tx1"/>
                </a:solidFill>
              </a:rPr>
              <a:t> (SIGKDD</a:t>
            </a:r>
            <a:r>
              <a:rPr lang="en-US" altLang="zh-CN" dirty="0">
                <a:solidFill>
                  <a:schemeClr val="tx1"/>
                </a:solidFill>
              </a:rPr>
              <a:t>/</a:t>
            </a:r>
            <a:r>
              <a:rPr lang="en-US" altLang="zh-CN" dirty="0" smtClean="0">
                <a:solidFill>
                  <a:schemeClr val="tx1"/>
                </a:solidFill>
              </a:rPr>
              <a:t>ICDM) </a:t>
            </a:r>
            <a:r>
              <a:rPr lang="en-US" altLang="zh-CN" dirty="0">
                <a:solidFill>
                  <a:schemeClr val="tx1"/>
                </a:solidFill>
              </a:rPr>
              <a:t>during </a:t>
            </a:r>
            <a:r>
              <a:rPr lang="en-US" altLang="zh-CN" dirty="0" smtClean="0">
                <a:solidFill>
                  <a:schemeClr val="tx1"/>
                </a:solidFill>
              </a:rPr>
              <a:t>07-09</a:t>
            </a:r>
            <a:endParaRPr lang="en-US" altLang="zh-CN" dirty="0">
              <a:solidFill>
                <a:schemeClr val="tx1"/>
              </a:solidFill>
            </a:endParaRPr>
          </a:p>
        </p:txBody>
      </p:sp>
      <p:cxnSp>
        <p:nvCxnSpPr>
          <p:cNvPr id="35" name="直接箭头连接符 34"/>
          <p:cNvCxnSpPr>
            <a:stCxn id="33" idx="0"/>
          </p:cNvCxnSpPr>
          <p:nvPr/>
        </p:nvCxnSpPr>
        <p:spPr>
          <a:xfrm flipV="1">
            <a:off x="3777418" y="4199468"/>
            <a:ext cx="933567" cy="957724"/>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2488" y="1817867"/>
            <a:ext cx="829547" cy="72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椭圆 45"/>
          <p:cNvSpPr/>
          <p:nvPr/>
        </p:nvSpPr>
        <p:spPr>
          <a:xfrm>
            <a:off x="5940532" y="5272821"/>
            <a:ext cx="3965468" cy="1009447"/>
          </a:xfrm>
          <a:prstGeom prst="ellipse">
            <a:avLst/>
          </a:prstGeom>
          <a:noFill/>
          <a:ln w="38100" cmpd="sng">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119"/>
          <p:cNvSpPr txBox="1"/>
          <p:nvPr/>
        </p:nvSpPr>
        <p:spPr>
          <a:xfrm>
            <a:off x="6201139" y="5575841"/>
            <a:ext cx="3912100" cy="400110"/>
          </a:xfrm>
          <a:prstGeom prst="rect">
            <a:avLst/>
          </a:prstGeom>
          <a:noFill/>
        </p:spPr>
        <p:txBody>
          <a:bodyPr wrap="square" rtlCol="0">
            <a:spAutoFit/>
          </a:bodyPr>
          <a:lstStyle/>
          <a:p>
            <a:r>
              <a:rPr lang="en-US" altLang="zh-CN" sz="2000" b="1" dirty="0" smtClean="0">
                <a:solidFill>
                  <a:srgbClr val="FF0000"/>
                </a:solidFill>
              </a:rPr>
              <a:t>Who control the citation?</a:t>
            </a:r>
            <a:endParaRPr lang="zh-CN" altLang="en-US" sz="2000" b="1" dirty="0">
              <a:solidFill>
                <a:srgbClr val="FF0000"/>
              </a:solidFill>
            </a:endParaRPr>
          </a:p>
        </p:txBody>
      </p:sp>
      <p:pic>
        <p:nvPicPr>
          <p:cNvPr id="20" name="图片 19"/>
          <p:cNvPicPr>
            <a:picLocks noChangeAspect="1"/>
          </p:cNvPicPr>
          <p:nvPr/>
        </p:nvPicPr>
        <p:blipFill>
          <a:blip r:embed="rId9"/>
          <a:stretch>
            <a:fillRect/>
          </a:stretch>
        </p:blipFill>
        <p:spPr>
          <a:xfrm>
            <a:off x="4529408" y="3630394"/>
            <a:ext cx="618579" cy="610466"/>
          </a:xfrm>
          <a:prstGeom prst="rect">
            <a:avLst/>
          </a:prstGeom>
        </p:spPr>
      </p:pic>
      <p:pic>
        <p:nvPicPr>
          <p:cNvPr id="52" name="图片 51"/>
          <p:cNvPicPr>
            <a:picLocks noChangeAspect="1"/>
          </p:cNvPicPr>
          <p:nvPr/>
        </p:nvPicPr>
        <p:blipFill>
          <a:blip r:embed="rId9"/>
          <a:stretch>
            <a:fillRect/>
          </a:stretch>
        </p:blipFill>
        <p:spPr>
          <a:xfrm>
            <a:off x="4734942" y="2323148"/>
            <a:ext cx="618579" cy="610466"/>
          </a:xfrm>
          <a:prstGeom prst="rect">
            <a:avLst/>
          </a:prstGeom>
        </p:spPr>
      </p:pic>
    </p:spTree>
    <p:extLst>
      <p:ext uri="{BB962C8B-B14F-4D97-AF65-F5344CB8AC3E}">
        <p14:creationId xmlns:p14="http://schemas.microsoft.com/office/powerpoint/2010/main" val="20297165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linds(horizontal)">
                                      <p:cBhvr>
                                        <p:cTn id="17" dur="500"/>
                                        <p:tgtEl>
                                          <p:spTgt spid="4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linds(horizontal)">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46" grpId="0" animBg="1"/>
      <p:bldP spid="4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Problem Definition</a:t>
            </a:r>
            <a:endParaRPr lang="zh-CN" altLang="en-US" sz="4000" dirty="0" smtClean="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281" y="1971503"/>
            <a:ext cx="5281746" cy="298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607842" y="1269859"/>
            <a:ext cx="3629817" cy="722488"/>
          </a:xfrm>
          <a:prstGeom prst="rect">
            <a:avLst/>
          </a:prstGeom>
          <a:solidFill>
            <a:schemeClr val="bg1"/>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lIns="108000" tIns="46800" anchor="ctr"/>
          <a:lstStyle/>
          <a:p>
            <a:pPr algn="ctr">
              <a:spcBef>
                <a:spcPts val="600"/>
              </a:spcBef>
              <a:defRPr/>
            </a:pPr>
            <a:r>
              <a:rPr lang="en-US" sz="2000" dirty="0" smtClean="0">
                <a:solidFill>
                  <a:schemeClr val="tx1"/>
                </a:solidFill>
              </a:rPr>
              <a:t>Which node is the best structural hole spanner?</a:t>
            </a:r>
            <a:endParaRPr lang="en-US" dirty="0">
              <a:solidFill>
                <a:schemeClr val="tx1"/>
              </a:solidFill>
            </a:endParaRPr>
          </a:p>
        </p:txBody>
      </p:sp>
      <p:cxnSp>
        <p:nvCxnSpPr>
          <p:cNvPr id="16" name="Straight Arrow Connector 15"/>
          <p:cNvCxnSpPr>
            <a:stCxn id="15" idx="2"/>
            <a:endCxn id="19" idx="0"/>
          </p:cNvCxnSpPr>
          <p:nvPr/>
        </p:nvCxnSpPr>
        <p:spPr>
          <a:xfrm>
            <a:off x="3422751" y="1992348"/>
            <a:ext cx="1583504" cy="1153373"/>
          </a:xfrm>
          <a:prstGeom prst="straightConnector1">
            <a:avLst/>
          </a:prstGeom>
          <a:ln>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676055" y="3145721"/>
            <a:ext cx="660400" cy="549899"/>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lIns="108000" tIns="46800" anchor="ctr"/>
          <a:lstStyle/>
          <a:p>
            <a:pPr algn="ctr">
              <a:spcBef>
                <a:spcPts val="600"/>
              </a:spcBef>
              <a:defRPr/>
            </a:pPr>
            <a:endParaRPr lang="en-US" dirty="0">
              <a:solidFill>
                <a:schemeClr val="tx1"/>
              </a:solidFill>
            </a:endParaRPr>
          </a:p>
        </p:txBody>
      </p:sp>
      <p:sp>
        <p:nvSpPr>
          <p:cNvPr id="20" name="Rectangle 19"/>
          <p:cNvSpPr/>
          <p:nvPr/>
        </p:nvSpPr>
        <p:spPr>
          <a:xfrm>
            <a:off x="4609089" y="4170164"/>
            <a:ext cx="660400" cy="549899"/>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lIns="108000" tIns="46800" anchor="ctr"/>
          <a:lstStyle/>
          <a:p>
            <a:pPr algn="ctr">
              <a:spcBef>
                <a:spcPts val="600"/>
              </a:spcBef>
              <a:defRPr/>
            </a:pPr>
            <a:endParaRPr lang="en-US" dirty="0">
              <a:solidFill>
                <a:schemeClr val="tx1"/>
              </a:solidFill>
            </a:endParaRPr>
          </a:p>
        </p:txBody>
      </p:sp>
      <p:cxnSp>
        <p:nvCxnSpPr>
          <p:cNvPr id="21" name="Straight Arrow Connector 20"/>
          <p:cNvCxnSpPr>
            <a:stCxn id="15" idx="2"/>
            <a:endCxn id="20" idx="0"/>
          </p:cNvCxnSpPr>
          <p:nvPr/>
        </p:nvCxnSpPr>
        <p:spPr>
          <a:xfrm>
            <a:off x="3422750" y="1992347"/>
            <a:ext cx="1516539" cy="2177816"/>
          </a:xfrm>
          <a:prstGeom prst="straightConnector1">
            <a:avLst/>
          </a:prstGeom>
          <a:ln>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61583" y="5470682"/>
            <a:ext cx="8303637" cy="722488"/>
          </a:xfrm>
          <a:prstGeom prst="rect">
            <a:avLst/>
          </a:prstGeom>
          <a:solidFill>
            <a:schemeClr val="bg1"/>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lIns="108000" tIns="46800" anchor="ctr"/>
          <a:lstStyle/>
          <a:p>
            <a:pPr algn="ctr">
              <a:spcBef>
                <a:spcPts val="600"/>
              </a:spcBef>
              <a:defRPr/>
            </a:pPr>
            <a:r>
              <a:rPr lang="en-US" sz="2000" dirty="0" smtClean="0">
                <a:solidFill>
                  <a:schemeClr val="tx1"/>
                </a:solidFill>
              </a:rPr>
              <a:t>Well, </a:t>
            </a:r>
            <a:r>
              <a:rPr lang="en-US" sz="2000" dirty="0" smtClean="0">
                <a:solidFill>
                  <a:srgbClr val="FF0000"/>
                </a:solidFill>
              </a:rPr>
              <a:t>mining top-k structural hole spanners </a:t>
            </a:r>
            <a:r>
              <a:rPr lang="en-US" sz="2000" dirty="0" smtClean="0">
                <a:solidFill>
                  <a:schemeClr val="tx1"/>
                </a:solidFill>
              </a:rPr>
              <a:t>is more complex…</a:t>
            </a:r>
            <a:endParaRPr lang="en-US" dirty="0">
              <a:solidFill>
                <a:schemeClr val="tx1"/>
              </a:solidFill>
            </a:endParaRPr>
          </a:p>
        </p:txBody>
      </p:sp>
      <p:sp>
        <p:nvSpPr>
          <p:cNvPr id="40" name="Text Box 10"/>
          <p:cNvSpPr txBox="1">
            <a:spLocks noChangeArrowheads="1"/>
          </p:cNvSpPr>
          <p:nvPr/>
        </p:nvSpPr>
        <p:spPr bwMode="auto">
          <a:xfrm>
            <a:off x="1574469" y="2589932"/>
            <a:ext cx="1568450" cy="307777"/>
          </a:xfrm>
          <a:prstGeom prst="rect">
            <a:avLst/>
          </a:prstGeom>
          <a:noFill/>
          <a:ln w="9525">
            <a:noFill/>
            <a:miter lim="800000"/>
            <a:headEnd/>
            <a:tailEnd/>
          </a:ln>
        </p:spPr>
        <p:txBody>
          <a:bodyPr wrap="square">
            <a:spAutoFit/>
          </a:bodyPr>
          <a:lstStyle/>
          <a:p>
            <a:pPr>
              <a:spcBef>
                <a:spcPct val="50000"/>
              </a:spcBef>
            </a:pPr>
            <a:r>
              <a:rPr lang="en-US" altLang="zh-CN" sz="1400" dirty="0" smtClean="0"/>
              <a:t>Community 1</a:t>
            </a:r>
            <a:endParaRPr lang="en-US" altLang="zh-CN" sz="1400" dirty="0"/>
          </a:p>
        </p:txBody>
      </p:sp>
      <p:sp>
        <p:nvSpPr>
          <p:cNvPr id="41" name="Text Box 10"/>
          <p:cNvSpPr txBox="1">
            <a:spLocks noChangeArrowheads="1"/>
          </p:cNvSpPr>
          <p:nvPr/>
        </p:nvSpPr>
        <p:spPr bwMode="auto">
          <a:xfrm>
            <a:off x="7057834" y="2282155"/>
            <a:ext cx="1568450" cy="307777"/>
          </a:xfrm>
          <a:prstGeom prst="rect">
            <a:avLst/>
          </a:prstGeom>
          <a:noFill/>
          <a:ln w="9525">
            <a:noFill/>
            <a:miter lim="800000"/>
            <a:headEnd/>
            <a:tailEnd/>
          </a:ln>
        </p:spPr>
        <p:txBody>
          <a:bodyPr wrap="square">
            <a:spAutoFit/>
          </a:bodyPr>
          <a:lstStyle/>
          <a:p>
            <a:pPr>
              <a:spcBef>
                <a:spcPct val="50000"/>
              </a:spcBef>
            </a:pPr>
            <a:r>
              <a:rPr lang="en-US" altLang="zh-CN" sz="1400" dirty="0" smtClean="0"/>
              <a:t>Community 2</a:t>
            </a:r>
            <a:endParaRPr lang="en-US" altLang="zh-CN" sz="1400" dirty="0"/>
          </a:p>
        </p:txBody>
      </p:sp>
    </p:spTree>
    <p:extLst>
      <p:ext uri="{BB962C8B-B14F-4D97-AF65-F5344CB8AC3E}">
        <p14:creationId xmlns:p14="http://schemas.microsoft.com/office/powerpoint/2010/main" val="716789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Problem definition</a:t>
            </a:r>
            <a:endParaRPr lang="zh-CN" altLang="en-US" sz="4000" dirty="0" smtClean="0"/>
          </a:p>
        </p:txBody>
      </p:sp>
      <p:sp>
        <p:nvSpPr>
          <p:cNvPr id="15362" name="Content Placeholder 2"/>
          <p:cNvSpPr>
            <a:spLocks noGrp="1"/>
          </p:cNvSpPr>
          <p:nvPr>
            <p:ph idx="1"/>
          </p:nvPr>
        </p:nvSpPr>
        <p:spPr>
          <a:xfrm>
            <a:off x="495299" y="1223961"/>
            <a:ext cx="9267736" cy="5249865"/>
          </a:xfrm>
        </p:spPr>
        <p:txBody>
          <a:bodyPr>
            <a:normAutofit/>
          </a:bodyPr>
          <a:lstStyle/>
          <a:p>
            <a:r>
              <a:rPr lang="en-US" altLang="zh-CN" sz="2200" dirty="0" smtClean="0"/>
              <a:t>INPUT :</a:t>
            </a:r>
          </a:p>
          <a:p>
            <a:pPr lvl="1"/>
            <a:r>
              <a:rPr lang="en-US" altLang="zh-CN" sz="2000" dirty="0" smtClean="0"/>
              <a:t>A </a:t>
            </a:r>
            <a:r>
              <a:rPr lang="en-US" altLang="zh-CN" sz="2000" dirty="0"/>
              <a:t>s</a:t>
            </a:r>
            <a:r>
              <a:rPr lang="en-US" altLang="zh-CN" sz="2000" dirty="0" smtClean="0"/>
              <a:t>ocial network, </a:t>
            </a:r>
            <a:r>
              <a:rPr lang="en-US" altLang="zh-CN" sz="2000" b="1" i="1" dirty="0" smtClean="0">
                <a:latin typeface="Times New Roman" pitchFamily="18" charset="0"/>
                <a:cs typeface="Times New Roman" pitchFamily="18" charset="0"/>
              </a:rPr>
              <a:t>G</a:t>
            </a:r>
            <a:r>
              <a:rPr lang="en-US" altLang="zh-CN" sz="2000" b="1" dirty="0" smtClean="0">
                <a:latin typeface="Times New Roman" pitchFamily="18" charset="0"/>
                <a:cs typeface="Times New Roman" pitchFamily="18" charset="0"/>
              </a:rPr>
              <a:t> </a:t>
            </a:r>
            <a:r>
              <a:rPr lang="en-US" altLang="zh-CN" sz="2000" b="1" dirty="0">
                <a:latin typeface="Times New Roman" pitchFamily="18" charset="0"/>
                <a:cs typeface="Times New Roman" pitchFamily="18" charset="0"/>
              </a:rPr>
              <a:t>= (</a:t>
            </a:r>
            <a:r>
              <a:rPr lang="en-US" altLang="zh-CN" sz="2000" b="1" i="1" dirty="0">
                <a:latin typeface="Times New Roman" pitchFamily="18" charset="0"/>
                <a:cs typeface="Times New Roman" pitchFamily="18" charset="0"/>
              </a:rPr>
              <a:t>V</a:t>
            </a:r>
            <a:r>
              <a:rPr lang="en-US" altLang="zh-CN" sz="2000" b="1" dirty="0">
                <a:latin typeface="Times New Roman" pitchFamily="18" charset="0"/>
                <a:cs typeface="Times New Roman" pitchFamily="18" charset="0"/>
              </a:rPr>
              <a:t>, </a:t>
            </a:r>
            <a:r>
              <a:rPr lang="en-US" altLang="zh-CN" sz="2000" b="1" i="1" dirty="0">
                <a:latin typeface="Times New Roman" pitchFamily="18" charset="0"/>
                <a:cs typeface="Times New Roman" pitchFamily="18" charset="0"/>
              </a:rPr>
              <a:t>E</a:t>
            </a:r>
            <a:r>
              <a:rPr lang="en-US" altLang="zh-CN" sz="2000" b="1" dirty="0">
                <a:latin typeface="Times New Roman" pitchFamily="18" charset="0"/>
                <a:cs typeface="Times New Roman" pitchFamily="18" charset="0"/>
              </a:rPr>
              <a:t>)</a:t>
            </a:r>
            <a:r>
              <a:rPr lang="en-US" altLang="zh-CN" sz="2000" dirty="0"/>
              <a:t> </a:t>
            </a:r>
            <a:r>
              <a:rPr lang="en-US" altLang="zh-CN" sz="2000" dirty="0" smtClean="0"/>
              <a:t>and </a:t>
            </a:r>
            <a:r>
              <a:rPr lang="en-US" altLang="zh-CN" sz="2000" b="1" i="1" dirty="0" smtClean="0"/>
              <a:t>L</a:t>
            </a:r>
            <a:r>
              <a:rPr lang="en-US" altLang="zh-CN" sz="2000" dirty="0" smtClean="0"/>
              <a:t> communities </a:t>
            </a:r>
            <a:r>
              <a:rPr lang="en-US" altLang="zh-CN" sz="2000" b="1" i="1" dirty="0"/>
              <a:t>C = </a:t>
            </a:r>
            <a:r>
              <a:rPr lang="en-US" altLang="zh-CN" sz="2000" b="1" dirty="0"/>
              <a:t>(</a:t>
            </a:r>
            <a:r>
              <a:rPr lang="en-US" altLang="zh-CN" sz="2000" b="1" i="1" dirty="0"/>
              <a:t>C</a:t>
            </a:r>
            <a:r>
              <a:rPr lang="en-US" altLang="zh-CN" sz="2000" b="1" i="1" baseline="-25000" dirty="0"/>
              <a:t>1</a:t>
            </a:r>
            <a:r>
              <a:rPr lang="en-US" altLang="zh-CN" sz="2000" b="1" dirty="0"/>
              <a:t>,</a:t>
            </a:r>
            <a:r>
              <a:rPr lang="en-US" altLang="zh-CN" sz="2000" b="1" i="1" dirty="0"/>
              <a:t> C</a:t>
            </a:r>
            <a:r>
              <a:rPr lang="en-US" altLang="zh-CN" sz="2000" b="1" i="1" baseline="-25000" dirty="0"/>
              <a:t>2</a:t>
            </a:r>
            <a:r>
              <a:rPr lang="en-US" altLang="zh-CN" sz="2000" b="1" dirty="0"/>
              <a:t>,</a:t>
            </a:r>
            <a:r>
              <a:rPr lang="en-US" altLang="zh-CN" sz="2000" b="1" i="1" dirty="0"/>
              <a:t> …</a:t>
            </a:r>
            <a:r>
              <a:rPr lang="en-US" altLang="zh-CN" sz="2000" b="1" dirty="0"/>
              <a:t>,</a:t>
            </a:r>
            <a:r>
              <a:rPr lang="en-US" altLang="zh-CN" sz="2000" b="1" i="1" dirty="0"/>
              <a:t> </a:t>
            </a:r>
            <a:r>
              <a:rPr lang="en-US" altLang="zh-CN" sz="2000" b="1" i="1" dirty="0" smtClean="0"/>
              <a:t>C</a:t>
            </a:r>
            <a:r>
              <a:rPr lang="en-US" altLang="zh-CN" sz="2000" b="1" i="1" baseline="-25000" dirty="0" smtClean="0"/>
              <a:t>L</a:t>
            </a:r>
            <a:r>
              <a:rPr lang="en-US" altLang="zh-CN" sz="2000" b="1" dirty="0" smtClean="0"/>
              <a:t>)</a:t>
            </a:r>
            <a:endParaRPr lang="en-US" altLang="zh-CN" sz="2000" b="1" dirty="0"/>
          </a:p>
          <a:p>
            <a:pPr marL="118872" indent="0">
              <a:lnSpc>
                <a:spcPct val="90000"/>
              </a:lnSpc>
              <a:buNone/>
            </a:pPr>
            <a:endParaRPr lang="en-US" altLang="zh-CN" sz="2000" dirty="0" smtClean="0"/>
          </a:p>
          <a:p>
            <a:pPr>
              <a:lnSpc>
                <a:spcPct val="90000"/>
              </a:lnSpc>
            </a:pPr>
            <a:r>
              <a:rPr lang="en-US" altLang="zh-CN" sz="2200" dirty="0" smtClean="0"/>
              <a:t>Identifying top-k structural hole spanners. </a:t>
            </a:r>
          </a:p>
          <a:p>
            <a:pPr>
              <a:lnSpc>
                <a:spcPct val="90000"/>
              </a:lnSpc>
            </a:pPr>
            <a:endParaRPr lang="en-US" altLang="zh-CN" sz="2000" dirty="0" smtClean="0"/>
          </a:p>
          <a:p>
            <a:pPr marL="118872" indent="0" algn="ctr">
              <a:lnSpc>
                <a:spcPct val="90000"/>
              </a:lnSpc>
              <a:buNone/>
            </a:pPr>
            <a:r>
              <a:rPr lang="en-US" altLang="zh-CN" sz="2800" b="1" dirty="0" smtClean="0"/>
              <a:t>max </a:t>
            </a:r>
            <a:r>
              <a:rPr lang="en-US" altLang="zh-CN" sz="2800" b="1" dirty="0"/>
              <a:t>Q(V</a:t>
            </a:r>
            <a:r>
              <a:rPr lang="en-US" altLang="zh-CN" sz="2800" b="1" baseline="-25000" dirty="0"/>
              <a:t>SH</a:t>
            </a:r>
            <a:r>
              <a:rPr lang="en-US" altLang="zh-CN" sz="2800" b="1" dirty="0"/>
              <a:t>, C)</a:t>
            </a:r>
            <a:r>
              <a:rPr lang="en-US" altLang="zh-CN" sz="2800" dirty="0"/>
              <a:t>, with </a:t>
            </a:r>
            <a:r>
              <a:rPr lang="en-US" altLang="zh-CN" sz="2800" b="1" dirty="0"/>
              <a:t>|V</a:t>
            </a:r>
            <a:r>
              <a:rPr lang="en-US" altLang="zh-CN" sz="2800" b="1" baseline="-25000" dirty="0"/>
              <a:t>SH</a:t>
            </a:r>
            <a:r>
              <a:rPr lang="en-US" altLang="zh-CN" sz="2800" b="1" dirty="0"/>
              <a:t>| =  k</a:t>
            </a:r>
            <a:endParaRPr lang="en-US" altLang="zh-CN" sz="2800" b="1" dirty="0" smtClean="0"/>
          </a:p>
          <a:p>
            <a:pPr marL="0" indent="0">
              <a:lnSpc>
                <a:spcPct val="90000"/>
              </a:lnSpc>
              <a:buNone/>
            </a:pPr>
            <a:endParaRPr lang="zh-CN" altLang="en-US" sz="2000" dirty="0" smtClean="0"/>
          </a:p>
        </p:txBody>
      </p:sp>
      <p:sp>
        <p:nvSpPr>
          <p:cNvPr id="3" name="圆角矩形 2"/>
          <p:cNvSpPr/>
          <p:nvPr/>
        </p:nvSpPr>
        <p:spPr>
          <a:xfrm>
            <a:off x="1213456" y="4541556"/>
            <a:ext cx="3666407"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US" altLang="zh-CN" b="1" dirty="0"/>
              <a:t>Utility function Q(V</a:t>
            </a:r>
            <a:r>
              <a:rPr lang="en-US" altLang="zh-CN" b="1" baseline="30000" dirty="0"/>
              <a:t>*</a:t>
            </a:r>
            <a:r>
              <a:rPr lang="en-US" altLang="zh-CN" b="1" dirty="0"/>
              <a:t>, C)</a:t>
            </a:r>
            <a:r>
              <a:rPr lang="en-US" altLang="zh-CN" dirty="0"/>
              <a:t> :  measure V</a:t>
            </a:r>
            <a:r>
              <a:rPr lang="en-US" altLang="zh-CN" baseline="30000" dirty="0"/>
              <a:t>*</a:t>
            </a:r>
            <a:r>
              <a:rPr lang="en-US" altLang="zh-CN" dirty="0"/>
              <a:t>’s degree to span structural holes</a:t>
            </a:r>
            <a:r>
              <a:rPr lang="en-US" altLang="zh-CN" dirty="0" smtClean="0"/>
              <a:t>.</a:t>
            </a:r>
            <a:endParaRPr lang="zh-CN" altLang="en-US" dirty="0"/>
          </a:p>
        </p:txBody>
      </p:sp>
      <p:cxnSp>
        <p:nvCxnSpPr>
          <p:cNvPr id="5" name="直接连接符 4"/>
          <p:cNvCxnSpPr/>
          <p:nvPr/>
        </p:nvCxnSpPr>
        <p:spPr>
          <a:xfrm>
            <a:off x="3553716" y="3605452"/>
            <a:ext cx="1560173" cy="0"/>
          </a:xfrm>
          <a:prstGeom prst="line">
            <a:avLst/>
          </a:prstGeom>
          <a:ln w="508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3" idx="0"/>
          </p:cNvCxnSpPr>
          <p:nvPr/>
        </p:nvCxnSpPr>
        <p:spPr>
          <a:xfrm flipV="1">
            <a:off x="3046659" y="3605452"/>
            <a:ext cx="1287143" cy="936104"/>
          </a:xfrm>
          <a:prstGeom prst="straightConnector1">
            <a:avLst/>
          </a:prstGeom>
          <a:ln w="25400">
            <a:solidFill>
              <a:srgbClr val="FF5050"/>
            </a:solidFill>
            <a:tailEnd type="arrow"/>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5919315" y="4541556"/>
            <a:ext cx="3666407"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V</a:t>
            </a:r>
            <a:r>
              <a:rPr lang="en-US" altLang="zh-CN" baseline="-25000" dirty="0"/>
              <a:t>SH</a:t>
            </a:r>
            <a:r>
              <a:rPr lang="en-US" altLang="zh-CN" baseline="30000" dirty="0"/>
              <a:t> </a:t>
            </a:r>
            <a:r>
              <a:rPr lang="en-US" altLang="zh-CN" dirty="0"/>
              <a:t>: Top-k structural holes spanners as a subset of k nodes</a:t>
            </a:r>
            <a:endParaRPr lang="zh-CN" altLang="en-US" dirty="0">
              <a:solidFill>
                <a:schemeClr val="tx1"/>
              </a:solidFill>
            </a:endParaRPr>
          </a:p>
        </p:txBody>
      </p:sp>
      <p:cxnSp>
        <p:nvCxnSpPr>
          <p:cNvPr id="12" name="直接连接符 11"/>
          <p:cNvCxnSpPr/>
          <p:nvPr/>
        </p:nvCxnSpPr>
        <p:spPr>
          <a:xfrm>
            <a:off x="6192345" y="3605452"/>
            <a:ext cx="1560173" cy="0"/>
          </a:xfrm>
          <a:prstGeom prst="line">
            <a:avLst/>
          </a:prstGeom>
          <a:ln w="508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1" idx="0"/>
          </p:cNvCxnSpPr>
          <p:nvPr/>
        </p:nvCxnSpPr>
        <p:spPr>
          <a:xfrm flipH="1" flipV="1">
            <a:off x="6972432" y="3605452"/>
            <a:ext cx="780087" cy="936104"/>
          </a:xfrm>
          <a:prstGeom prst="straightConnector1">
            <a:avLst/>
          </a:prstGeom>
          <a:ln w="25400">
            <a:solidFill>
              <a:srgbClr val="FF5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7627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Data</a:t>
            </a:r>
            <a:endParaRPr lang="zh-CN" altLang="en-US" dirty="0"/>
          </a:p>
        </p:txBody>
      </p:sp>
      <p:sp>
        <p:nvSpPr>
          <p:cNvPr id="3" name="内容占位符 2"/>
          <p:cNvSpPr>
            <a:spLocks noGrp="1"/>
          </p:cNvSpPr>
          <p:nvPr>
            <p:ph idx="1"/>
          </p:nvPr>
        </p:nvSpPr>
        <p:spPr>
          <a:xfrm>
            <a:off x="350850" y="1196975"/>
            <a:ext cx="9139237" cy="5328369"/>
          </a:xfrm>
        </p:spPr>
        <p:txBody>
          <a:bodyPr>
            <a:noAutofit/>
          </a:bodyPr>
          <a:lstStyle/>
          <a:p>
            <a:pPr lvl="1"/>
            <a:endParaRPr lang="en-US" altLang="zh-CN" sz="1800" dirty="0" smtClean="0"/>
          </a:p>
          <a:p>
            <a:pPr lvl="2"/>
            <a:endParaRPr lang="en-US" altLang="zh-CN" sz="1800" dirty="0"/>
          </a:p>
          <a:p>
            <a:pPr lvl="2"/>
            <a:endParaRPr lang="en-US" altLang="zh-CN" sz="1800" dirty="0" smtClean="0"/>
          </a:p>
          <a:p>
            <a:pPr lvl="2"/>
            <a:endParaRPr lang="en-US" altLang="zh-CN" sz="1800" dirty="0"/>
          </a:p>
          <a:p>
            <a:pPr lvl="2"/>
            <a:endParaRPr lang="en-US" altLang="zh-CN" sz="1800" dirty="0" smtClean="0"/>
          </a:p>
          <a:p>
            <a:pPr lvl="2"/>
            <a:endParaRPr lang="en-US" altLang="zh-CN" sz="1800" dirty="0"/>
          </a:p>
          <a:p>
            <a:pPr lvl="2"/>
            <a:endParaRPr lang="en-US" altLang="zh-CN" sz="1600" dirty="0" smtClean="0"/>
          </a:p>
          <a:p>
            <a:endParaRPr lang="en-US" altLang="zh-CN" sz="2000" dirty="0" smtClean="0"/>
          </a:p>
          <a:p>
            <a:endParaRPr lang="en-US" altLang="zh-CN" sz="2000" dirty="0"/>
          </a:p>
        </p:txBody>
      </p:sp>
      <p:graphicFrame>
        <p:nvGraphicFramePr>
          <p:cNvPr id="4" name="表格 3"/>
          <p:cNvGraphicFramePr>
            <a:graphicFrameLocks noGrp="1"/>
          </p:cNvGraphicFramePr>
          <p:nvPr>
            <p:extLst>
              <p:ext uri="{D42A27DB-BD31-4B8C-83A1-F6EECF244321}">
                <p14:modId xmlns:p14="http://schemas.microsoft.com/office/powerpoint/2010/main" val="1036859474"/>
              </p:ext>
            </p:extLst>
          </p:nvPr>
        </p:nvGraphicFramePr>
        <p:xfrm>
          <a:off x="483458" y="1170775"/>
          <a:ext cx="8970996" cy="2828787"/>
        </p:xfrm>
        <a:graphic>
          <a:graphicData uri="http://schemas.openxmlformats.org/drawingml/2006/table">
            <a:tbl>
              <a:tblPr firstRow="1" bandRow="1">
                <a:tableStyleId>{073A0DAA-6AF3-43AB-8588-CEC1D06C72B9}</a:tableStyleId>
              </a:tblPr>
              <a:tblGrid>
                <a:gridCol w="2119368"/>
                <a:gridCol w="2091338"/>
                <a:gridCol w="2436615"/>
                <a:gridCol w="2323675"/>
              </a:tblGrid>
              <a:tr h="590879">
                <a:tc>
                  <a:txBody>
                    <a:bodyPr/>
                    <a:lstStyle/>
                    <a:p>
                      <a:pPr algn="ctr"/>
                      <a:endParaRPr lang="zh-CN" altLang="en-US" sz="2000" dirty="0">
                        <a:solidFill>
                          <a:schemeClr val="bg1"/>
                        </a:solidFill>
                      </a:endParaRPr>
                    </a:p>
                  </a:txBody>
                  <a:tcPr marL="99060" marR="99060" anchor="ctr"/>
                </a:tc>
                <a:tc>
                  <a:txBody>
                    <a:bodyPr/>
                    <a:lstStyle/>
                    <a:p>
                      <a:pPr algn="ctr"/>
                      <a:r>
                        <a:rPr lang="en-US" altLang="zh-CN" sz="2400" b="1" dirty="0" smtClean="0">
                          <a:solidFill>
                            <a:schemeClr val="bg1"/>
                          </a:solidFill>
                        </a:rPr>
                        <a:t>#User</a:t>
                      </a:r>
                      <a:endParaRPr lang="zh-CN" altLang="en-US" sz="2400" b="1" dirty="0">
                        <a:solidFill>
                          <a:schemeClr val="bg1"/>
                        </a:solidFill>
                      </a:endParaRPr>
                    </a:p>
                  </a:txBody>
                  <a:tcPr marL="99060" marR="99060" anchor="ctr"/>
                </a:tc>
                <a:tc>
                  <a:txBody>
                    <a:bodyPr/>
                    <a:lstStyle/>
                    <a:p>
                      <a:pPr algn="ctr"/>
                      <a:r>
                        <a:rPr lang="en-US" altLang="zh-CN" sz="2400" b="1" dirty="0" smtClean="0">
                          <a:solidFill>
                            <a:schemeClr val="bg1"/>
                          </a:solidFill>
                        </a:rPr>
                        <a:t>#Relationship</a:t>
                      </a:r>
                      <a:endParaRPr lang="zh-CN" altLang="en-US" sz="2400" b="1" dirty="0">
                        <a:solidFill>
                          <a:schemeClr val="bg1"/>
                        </a:solidFill>
                      </a:endParaRPr>
                    </a:p>
                  </a:txBody>
                  <a:tcPr marL="99060" marR="99060" anchor="ctr"/>
                </a:tc>
                <a:tc>
                  <a:txBody>
                    <a:bodyPr/>
                    <a:lstStyle/>
                    <a:p>
                      <a:pPr algn="ctr"/>
                      <a:r>
                        <a:rPr lang="en-US" altLang="zh-CN" sz="2400" dirty="0" smtClean="0">
                          <a:solidFill>
                            <a:schemeClr val="bg1"/>
                          </a:solidFill>
                        </a:rPr>
                        <a:t>#Messages</a:t>
                      </a:r>
                      <a:endParaRPr lang="zh-CN" altLang="en-US" sz="2400" b="1" dirty="0">
                        <a:solidFill>
                          <a:schemeClr val="bg1"/>
                        </a:solidFill>
                      </a:endParaRPr>
                    </a:p>
                  </a:txBody>
                  <a:tcPr marL="99060" marR="99060" anchor="ctr"/>
                </a:tc>
              </a:tr>
              <a:tr h="743126">
                <a:tc>
                  <a:txBody>
                    <a:bodyPr/>
                    <a:lstStyle/>
                    <a:p>
                      <a:pPr algn="ctr"/>
                      <a:r>
                        <a:rPr lang="en-US" altLang="zh-CN" sz="2400" b="1" dirty="0" smtClean="0"/>
                        <a:t>Coauthor</a:t>
                      </a:r>
                      <a:endParaRPr lang="zh-CN" altLang="en-US" sz="24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815,946</a:t>
                      </a:r>
                      <a:endParaRPr lang="zh-CN" altLang="en-US" sz="20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2,792,833</a:t>
                      </a:r>
                      <a:endParaRPr lang="zh-CN" altLang="en-US" sz="2000" dirty="0" smtClean="0"/>
                    </a:p>
                  </a:txBody>
                  <a:tcPr marL="99060" marR="99060" anchor="ctr"/>
                </a:tc>
                <a:tc>
                  <a:txBody>
                    <a:bodyPr/>
                    <a:lstStyle/>
                    <a:p>
                      <a:pPr algn="ctr"/>
                      <a:r>
                        <a:rPr lang="en-US" altLang="zh-CN" sz="2000" dirty="0" smtClean="0"/>
                        <a:t>1,572,277</a:t>
                      </a:r>
                    </a:p>
                    <a:p>
                      <a:pPr algn="ctr"/>
                      <a:r>
                        <a:rPr lang="en-US" altLang="zh-CN" sz="2000" dirty="0" smtClean="0"/>
                        <a:t>papers</a:t>
                      </a:r>
                      <a:endParaRPr lang="zh-CN" altLang="en-US" sz="2000" dirty="0"/>
                    </a:p>
                  </a:txBody>
                  <a:tcPr marL="99060" marR="99060" anchor="ctr"/>
                </a:tc>
              </a:tr>
              <a:tr h="743126">
                <a:tc>
                  <a:txBody>
                    <a:bodyPr/>
                    <a:lstStyle/>
                    <a:p>
                      <a:pPr algn="ctr"/>
                      <a:r>
                        <a:rPr lang="en-US" altLang="zh-CN" sz="2400" b="1" dirty="0" smtClean="0"/>
                        <a:t>Twitter</a:t>
                      </a:r>
                      <a:endParaRPr lang="zh-CN" altLang="en-US" sz="24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112,044</a:t>
                      </a:r>
                      <a:endParaRPr lang="zh-CN" altLang="en-US" sz="20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468,238</a:t>
                      </a:r>
                      <a:endParaRPr lang="zh-CN" altLang="en-US" sz="2000" dirty="0" smtClean="0"/>
                    </a:p>
                  </a:txBody>
                  <a:tcPr marL="99060" marR="99060" anchor="ctr"/>
                </a:tc>
                <a:tc>
                  <a:txBody>
                    <a:bodyPr/>
                    <a:lstStyle/>
                    <a:p>
                      <a:pPr algn="ctr"/>
                      <a:r>
                        <a:rPr lang="en-US" altLang="zh-CN" sz="2000" dirty="0" smtClean="0"/>
                        <a:t>2,409,768</a:t>
                      </a:r>
                    </a:p>
                    <a:p>
                      <a:pPr algn="ctr"/>
                      <a:r>
                        <a:rPr lang="en-US" altLang="zh-CN" sz="2000" dirty="0" smtClean="0"/>
                        <a:t>tweets</a:t>
                      </a:r>
                      <a:endParaRPr lang="zh-CN" altLang="en-US" sz="2000" dirty="0"/>
                    </a:p>
                  </a:txBody>
                  <a:tcPr marL="99060" marR="99060" anchor="ctr"/>
                </a:tc>
              </a:tr>
              <a:tr h="751656">
                <a:tc>
                  <a:txBody>
                    <a:bodyPr/>
                    <a:lstStyle/>
                    <a:p>
                      <a:pPr algn="ctr"/>
                      <a:r>
                        <a:rPr lang="en-US" altLang="zh-CN" sz="2400" b="1" dirty="0" smtClean="0"/>
                        <a:t>Inventor</a:t>
                      </a:r>
                      <a:endParaRPr lang="zh-CN" altLang="en-US" sz="24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2,445,351</a:t>
                      </a:r>
                      <a:endParaRPr lang="zh-CN" altLang="en-US" sz="20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5,841,940</a:t>
                      </a:r>
                      <a:endParaRPr lang="zh-CN" altLang="en-US" sz="2000" dirty="0" smtClean="0"/>
                    </a:p>
                  </a:txBody>
                  <a:tcPr marL="99060" marR="99060" anchor="ctr"/>
                </a:tc>
                <a:tc>
                  <a:txBody>
                    <a:bodyPr/>
                    <a:lstStyle/>
                    <a:p>
                      <a:pPr algn="ctr"/>
                      <a:r>
                        <a:rPr lang="en-US" altLang="zh-CN" sz="2000" dirty="0" smtClean="0"/>
                        <a:t>3,880,211 patents</a:t>
                      </a:r>
                      <a:endParaRPr lang="zh-CN" altLang="en-US" sz="2000" dirty="0"/>
                    </a:p>
                  </a:txBody>
                  <a:tcPr marL="99060" marR="99060" anchor="ctr"/>
                </a:tc>
              </a:tr>
            </a:tbl>
          </a:graphicData>
        </a:graphic>
      </p:graphicFrame>
      <p:sp>
        <p:nvSpPr>
          <p:cNvPr id="6" name="Rectangle 5"/>
          <p:cNvSpPr/>
          <p:nvPr/>
        </p:nvSpPr>
        <p:spPr>
          <a:xfrm>
            <a:off x="694203" y="4115565"/>
            <a:ext cx="8488683" cy="2348582"/>
          </a:xfrm>
          <a:prstGeom prst="rect">
            <a:avLst/>
          </a:prstGeom>
          <a:solidFill>
            <a:schemeClr val="bg1"/>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lIns="108000" tIns="187200"/>
          <a:lstStyle/>
          <a:p>
            <a:pPr marL="342900" indent="-342900">
              <a:spcBef>
                <a:spcPts val="600"/>
              </a:spcBef>
              <a:buFont typeface="Arial"/>
              <a:buChar char="•"/>
              <a:defRPr/>
            </a:pPr>
            <a:r>
              <a:rPr lang="en-US" sz="2000" dirty="0" smtClean="0">
                <a:solidFill>
                  <a:schemeClr val="tx1"/>
                </a:solidFill>
              </a:rPr>
              <a:t>In </a:t>
            </a:r>
            <a:r>
              <a:rPr lang="en-US" sz="2000" b="1" dirty="0" smtClean="0">
                <a:solidFill>
                  <a:schemeClr val="tx1"/>
                </a:solidFill>
              </a:rPr>
              <a:t>Coauthor</a:t>
            </a:r>
            <a:r>
              <a:rPr lang="en-US" sz="2000" dirty="0" smtClean="0">
                <a:solidFill>
                  <a:schemeClr val="tx1"/>
                </a:solidFill>
              </a:rPr>
              <a:t>, we try to understand how authors bridge different research fields (e.g., DM, DB, DP, NC, GV);</a:t>
            </a:r>
          </a:p>
          <a:p>
            <a:pPr marL="342900" indent="-342900">
              <a:spcBef>
                <a:spcPts val="600"/>
              </a:spcBef>
              <a:buFont typeface="Arial"/>
              <a:buChar char="•"/>
              <a:defRPr/>
            </a:pPr>
            <a:r>
              <a:rPr lang="en-US" sz="2000" dirty="0" smtClean="0">
                <a:solidFill>
                  <a:schemeClr val="tx1"/>
                </a:solidFill>
              </a:rPr>
              <a:t>In </a:t>
            </a:r>
            <a:r>
              <a:rPr lang="en-US" sz="2000" b="1" dirty="0" smtClean="0">
                <a:solidFill>
                  <a:schemeClr val="tx1"/>
                </a:solidFill>
              </a:rPr>
              <a:t>Twitter</a:t>
            </a:r>
            <a:r>
              <a:rPr lang="en-US" sz="2000" dirty="0" smtClean="0">
                <a:solidFill>
                  <a:schemeClr val="tx1"/>
                </a:solidFill>
              </a:rPr>
              <a:t>, we try to examin</a:t>
            </a:r>
            <a:r>
              <a:rPr lang="en-US" sz="2000" dirty="0">
                <a:solidFill>
                  <a:schemeClr val="tx1"/>
                </a:solidFill>
              </a:rPr>
              <a:t>e how </a:t>
            </a:r>
            <a:r>
              <a:rPr lang="en-US" sz="2000" dirty="0" smtClean="0">
                <a:solidFill>
                  <a:schemeClr val="tx1"/>
                </a:solidFill>
              </a:rPr>
              <a:t>structural </a:t>
            </a:r>
            <a:r>
              <a:rPr lang="en-US" sz="2000" dirty="0">
                <a:solidFill>
                  <a:schemeClr val="tx1"/>
                </a:solidFill>
              </a:rPr>
              <a:t>hole spanners </a:t>
            </a:r>
            <a:r>
              <a:rPr lang="en-US" sz="2000" dirty="0" smtClean="0">
                <a:solidFill>
                  <a:schemeClr val="tx1"/>
                </a:solidFill>
              </a:rPr>
              <a:t>control the </a:t>
            </a:r>
            <a:r>
              <a:rPr lang="en-US" sz="2000" dirty="0">
                <a:solidFill>
                  <a:schemeClr val="tx1"/>
                </a:solidFill>
              </a:rPr>
              <a:t>information diffusion </a:t>
            </a:r>
            <a:r>
              <a:rPr lang="en-US" sz="2000" dirty="0" smtClean="0">
                <a:solidFill>
                  <a:schemeClr val="tx1"/>
                </a:solidFill>
              </a:rPr>
              <a:t>process;</a:t>
            </a:r>
          </a:p>
          <a:p>
            <a:pPr marL="342900" indent="-342900">
              <a:spcBef>
                <a:spcPts val="600"/>
              </a:spcBef>
              <a:buFont typeface="Arial"/>
              <a:buChar char="•"/>
              <a:defRPr/>
            </a:pPr>
            <a:r>
              <a:rPr lang="en-US" sz="2000" dirty="0" smtClean="0">
                <a:solidFill>
                  <a:schemeClr val="tx1"/>
                </a:solidFill>
              </a:rPr>
              <a:t>In </a:t>
            </a:r>
            <a:r>
              <a:rPr lang="en-US" sz="2000" b="1" dirty="0" smtClean="0">
                <a:solidFill>
                  <a:schemeClr val="tx1"/>
                </a:solidFill>
              </a:rPr>
              <a:t>Inventor</a:t>
            </a:r>
            <a:r>
              <a:rPr lang="en-US" sz="2000" dirty="0">
                <a:solidFill>
                  <a:schemeClr val="tx1"/>
                </a:solidFill>
              </a:rPr>
              <a:t>, </a:t>
            </a:r>
            <a:r>
              <a:rPr lang="en-US" sz="2000" dirty="0" smtClean="0">
                <a:solidFill>
                  <a:schemeClr val="tx1"/>
                </a:solidFill>
              </a:rPr>
              <a:t>we study </a:t>
            </a:r>
            <a:r>
              <a:rPr lang="en-US" sz="2000" dirty="0">
                <a:solidFill>
                  <a:schemeClr val="tx1"/>
                </a:solidFill>
              </a:rPr>
              <a:t>how technologies spread across different </a:t>
            </a:r>
            <a:r>
              <a:rPr lang="en-US" sz="2000" dirty="0" smtClean="0">
                <a:solidFill>
                  <a:schemeClr val="tx1"/>
                </a:solidFill>
              </a:rPr>
              <a:t>companies via </a:t>
            </a:r>
            <a:r>
              <a:rPr lang="en-US" sz="2000" dirty="0">
                <a:solidFill>
                  <a:schemeClr val="tx1"/>
                </a:solidFill>
              </a:rPr>
              <a:t>inventors who span structural </a:t>
            </a:r>
            <a:r>
              <a:rPr lang="en-US" sz="2000" dirty="0" smtClean="0">
                <a:solidFill>
                  <a:schemeClr val="tx1"/>
                </a:solidFill>
              </a:rPr>
              <a:t>holes.</a:t>
            </a:r>
            <a:endParaRPr lang="en-US" dirty="0">
              <a:solidFill>
                <a:schemeClr val="tx1"/>
              </a:solidFill>
            </a:endParaRPr>
          </a:p>
        </p:txBody>
      </p:sp>
    </p:spTree>
    <p:extLst>
      <p:ext uri="{BB962C8B-B14F-4D97-AF65-F5344CB8AC3E}">
        <p14:creationId xmlns:p14="http://schemas.microsoft.com/office/powerpoint/2010/main" val="2729262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Our first questions</a:t>
            </a:r>
            <a:endParaRPr lang="zh-CN" altLang="en-US" dirty="0"/>
          </a:p>
        </p:txBody>
      </p:sp>
      <p:sp>
        <p:nvSpPr>
          <p:cNvPr id="3" name="内容占位符 2"/>
          <p:cNvSpPr>
            <a:spLocks noGrp="1"/>
          </p:cNvSpPr>
          <p:nvPr>
            <p:ph idx="1"/>
          </p:nvPr>
        </p:nvSpPr>
        <p:spPr>
          <a:xfrm>
            <a:off x="350850" y="1453452"/>
            <a:ext cx="9139237" cy="4672711"/>
          </a:xfrm>
        </p:spPr>
        <p:txBody>
          <a:bodyPr>
            <a:noAutofit/>
          </a:bodyPr>
          <a:lstStyle/>
          <a:p>
            <a:r>
              <a:rPr lang="en-US" altLang="zh-CN" sz="2800" dirty="0" smtClean="0"/>
              <a:t>Observable analysis</a:t>
            </a:r>
          </a:p>
          <a:p>
            <a:pPr lvl="1"/>
            <a:r>
              <a:rPr lang="en-US" altLang="zh-CN" sz="2400" dirty="0" smtClean="0"/>
              <a:t>How likely would </a:t>
            </a:r>
            <a:r>
              <a:rPr lang="en-US" altLang="zh-CN" sz="2400" b="1" dirty="0" smtClean="0">
                <a:solidFill>
                  <a:srgbClr val="FF0000"/>
                </a:solidFill>
              </a:rPr>
              <a:t>structural hole spanners </a:t>
            </a:r>
            <a:r>
              <a:rPr lang="en-US" altLang="zh-CN" sz="2400" dirty="0" smtClean="0"/>
              <a:t>connect with </a:t>
            </a:r>
            <a:r>
              <a:rPr lang="en-US" altLang="zh-CN" sz="2400" b="1" dirty="0" smtClean="0"/>
              <a:t>“</a:t>
            </a:r>
            <a:r>
              <a:rPr lang="en-US" altLang="zh-CN" sz="2400" b="1" dirty="0" smtClean="0">
                <a:solidFill>
                  <a:srgbClr val="0070C0"/>
                </a:solidFill>
              </a:rPr>
              <a:t>opinion leaders</a:t>
            </a:r>
            <a:r>
              <a:rPr lang="en-US" altLang="zh-CN" sz="2400" b="1" dirty="0"/>
              <a:t>”</a:t>
            </a:r>
            <a:r>
              <a:rPr lang="en-US" altLang="zh-CN" sz="2400" dirty="0" smtClean="0"/>
              <a:t> ?</a:t>
            </a:r>
          </a:p>
          <a:p>
            <a:pPr lvl="1"/>
            <a:endParaRPr lang="en-US" altLang="zh-CN" sz="2400" dirty="0" smtClean="0"/>
          </a:p>
          <a:p>
            <a:pPr lvl="1"/>
            <a:r>
              <a:rPr lang="en-US" altLang="zh-CN" sz="2400" dirty="0" smtClean="0"/>
              <a:t>How likely would </a:t>
            </a:r>
            <a:r>
              <a:rPr lang="en-US" altLang="zh-CN" sz="2400" b="1" dirty="0">
                <a:solidFill>
                  <a:srgbClr val="FF0000"/>
                </a:solidFill>
              </a:rPr>
              <a:t>structural hole spanners </a:t>
            </a:r>
            <a:r>
              <a:rPr lang="en-US" altLang="zh-CN" sz="2400" dirty="0" smtClean="0"/>
              <a:t>influence the </a:t>
            </a:r>
            <a:r>
              <a:rPr lang="en-US" altLang="zh-CN" sz="2400" b="1" dirty="0" smtClean="0"/>
              <a:t>“</a:t>
            </a:r>
            <a:r>
              <a:rPr lang="en-US" altLang="zh-CN" sz="2400" b="1" dirty="0" smtClean="0">
                <a:solidFill>
                  <a:srgbClr val="0070C0"/>
                </a:solidFill>
              </a:rPr>
              <a:t>information diffusion</a:t>
            </a:r>
            <a:r>
              <a:rPr lang="en-US" altLang="zh-CN" sz="2400" b="1" dirty="0" smtClean="0"/>
              <a:t>”</a:t>
            </a:r>
            <a:r>
              <a:rPr lang="en-US" altLang="zh-CN" sz="2400" dirty="0" smtClean="0"/>
              <a:t>?</a:t>
            </a:r>
            <a:endParaRPr lang="zh-CN" altLang="en-US" sz="2400" dirty="0"/>
          </a:p>
        </p:txBody>
      </p:sp>
    </p:spTree>
    <p:extLst>
      <p:ext uri="{BB962C8B-B14F-4D97-AF65-F5344CB8AC3E}">
        <p14:creationId xmlns:p14="http://schemas.microsoft.com/office/powerpoint/2010/main" val="4197242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zh-CN" dirty="0"/>
              <a:t>Structural hole spanners </a:t>
            </a:r>
            <a:r>
              <a:rPr lang="en-US" altLang="zh-CN" dirty="0" err="1"/>
              <a:t>vs</a:t>
            </a:r>
            <a:r>
              <a:rPr lang="en-US" altLang="zh-CN" dirty="0"/>
              <a:t> </a:t>
            </a:r>
            <a:br>
              <a:rPr lang="en-US" altLang="zh-CN" dirty="0"/>
            </a:br>
            <a:r>
              <a:rPr lang="en-US" altLang="zh-CN" dirty="0"/>
              <a:t>Opinion leaders</a:t>
            </a:r>
            <a:endParaRPr lang="en-US" dirty="0"/>
          </a:p>
        </p:txBody>
      </p:sp>
      <p:pic>
        <p:nvPicPr>
          <p:cNvPr id="1229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636" y="1524000"/>
            <a:ext cx="465891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95300" y="4318000"/>
            <a:ext cx="4210050" cy="1524000"/>
          </a:xfrm>
          <a:prstGeom prst="rect">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108000" tIns="187200"/>
          <a:lstStyle/>
          <a:p>
            <a:pPr algn="ctr">
              <a:spcBef>
                <a:spcPts val="600"/>
              </a:spcBef>
              <a:defRPr/>
            </a:pPr>
            <a:r>
              <a:rPr lang="en-US" sz="2000" dirty="0">
                <a:solidFill>
                  <a:schemeClr val="tx1"/>
                </a:solidFill>
              </a:rPr>
              <a:t>The two-step information flow theory</a:t>
            </a:r>
            <a:r>
              <a:rPr lang="en-US" sz="2000" baseline="30000" dirty="0">
                <a:solidFill>
                  <a:schemeClr val="tx1"/>
                </a:solidFill>
              </a:rPr>
              <a:t>[1]</a:t>
            </a:r>
            <a:r>
              <a:rPr lang="en-US" sz="2000" dirty="0">
                <a:solidFill>
                  <a:schemeClr val="tx1"/>
                </a:solidFill>
              </a:rPr>
              <a:t> suggests structural hole spanners are connected with many “opinion leaders”</a:t>
            </a:r>
            <a:endParaRPr lang="en-US" dirty="0">
              <a:solidFill>
                <a:schemeClr val="tx1"/>
              </a:solidFill>
            </a:endParaRPr>
          </a:p>
        </p:txBody>
      </p:sp>
      <p:sp>
        <p:nvSpPr>
          <p:cNvPr id="11"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lIns="180000" rIns="180000" anchor="ctr"/>
          <a:lstStyle/>
          <a:p>
            <a:pPr>
              <a:defRPr/>
            </a:pPr>
            <a:r>
              <a:rPr lang="en-US" altLang="zh-CN" sz="1400" kern="0" dirty="0">
                <a:latin typeface="+mn-lt"/>
                <a:ea typeface="+mn-ea"/>
              </a:rPr>
              <a:t>[1] </a:t>
            </a:r>
            <a:r>
              <a:rPr lang="en-US" sz="1400" dirty="0"/>
              <a:t>E. Katz. The two-step flow of communication: an up-to-date report of an hypothesis. In </a:t>
            </a:r>
            <a:r>
              <a:rPr lang="en-US" sz="1400" dirty="0" err="1"/>
              <a:t>Enis</a:t>
            </a:r>
            <a:r>
              <a:rPr lang="en-US" sz="1400" dirty="0"/>
              <a:t> and Cox(eds.), Marketing Classics, pages 175–193, 1973.</a:t>
            </a:r>
            <a:endParaRPr lang="zh-CN" altLang="en-US" sz="1400" kern="0" dirty="0">
              <a:latin typeface="+mn-lt"/>
              <a:ea typeface="+mn-ea"/>
              <a:cs typeface="+mn-cs"/>
            </a:endParaRPr>
          </a:p>
        </p:txBody>
      </p:sp>
      <p:sp>
        <p:nvSpPr>
          <p:cNvPr id="12" name="Rectangle 11"/>
          <p:cNvSpPr/>
          <p:nvPr/>
        </p:nvSpPr>
        <p:spPr>
          <a:xfrm>
            <a:off x="577850" y="1294507"/>
            <a:ext cx="4024313" cy="1964286"/>
          </a:xfrm>
          <a:prstGeom prst="rect">
            <a:avLst/>
          </a:prstGeom>
          <a:solidFill>
            <a:srgbClr val="FFFF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chemeClr val="tx2">
                    <a:lumMod val="75000"/>
                  </a:schemeClr>
                </a:solidFill>
              </a:rPr>
              <a:t>Structural hole vs. </a:t>
            </a:r>
            <a:br>
              <a:rPr lang="en-US" sz="2000" b="1" dirty="0">
                <a:solidFill>
                  <a:schemeClr val="tx2">
                    <a:lumMod val="75000"/>
                  </a:schemeClr>
                </a:solidFill>
              </a:rPr>
            </a:br>
            <a:r>
              <a:rPr lang="en-US" sz="2000" b="1" dirty="0">
                <a:solidFill>
                  <a:schemeClr val="tx2">
                    <a:lumMod val="75000"/>
                  </a:schemeClr>
                </a:solidFill>
              </a:rPr>
              <a:t>Opinion leader vs. </a:t>
            </a:r>
            <a:r>
              <a:rPr lang="en-US" sz="2000" b="1" dirty="0" smtClean="0">
                <a:solidFill>
                  <a:schemeClr val="tx2">
                    <a:lumMod val="75000"/>
                  </a:schemeClr>
                </a:solidFill>
              </a:rPr>
              <a:t>Random</a:t>
            </a:r>
            <a:endParaRPr lang="en-US" sz="2000" dirty="0" smtClean="0">
              <a:solidFill>
                <a:srgbClr val="000000"/>
              </a:solidFill>
            </a:endParaRPr>
          </a:p>
          <a:p>
            <a:pPr algn="ctr">
              <a:defRPr/>
            </a:pPr>
            <a:endParaRPr lang="en-US" sz="1600" b="1" dirty="0" smtClean="0">
              <a:solidFill>
                <a:srgbClr val="000000"/>
              </a:solidFill>
            </a:endParaRPr>
          </a:p>
          <a:p>
            <a:pPr algn="ctr">
              <a:defRPr/>
            </a:pPr>
            <a:r>
              <a:rPr lang="en-US" sz="2000" b="1" dirty="0" smtClean="0">
                <a:solidFill>
                  <a:srgbClr val="000000"/>
                </a:solidFill>
              </a:rPr>
              <a:t>Result: </a:t>
            </a:r>
            <a:r>
              <a:rPr lang="en-US" sz="2000" dirty="0" smtClean="0">
                <a:solidFill>
                  <a:schemeClr val="tx1"/>
                </a:solidFill>
              </a:rPr>
              <a:t>Structural hole spanners are more likely to connect important nodes</a:t>
            </a:r>
            <a:endParaRPr lang="en-US" sz="2000" dirty="0">
              <a:solidFill>
                <a:srgbClr val="000000"/>
              </a:solidFill>
            </a:endParaRPr>
          </a:p>
        </p:txBody>
      </p:sp>
      <p:pic>
        <p:nvPicPr>
          <p:cNvPr id="12300"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3400" y="4318000"/>
            <a:ext cx="35496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a:endCxn id="12300" idx="1"/>
          </p:cNvCxnSpPr>
          <p:nvPr/>
        </p:nvCxnSpPr>
        <p:spPr>
          <a:xfrm>
            <a:off x="4705350" y="5080000"/>
            <a:ext cx="908050" cy="122238"/>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2" name="椭圆 20"/>
          <p:cNvSpPr/>
          <p:nvPr/>
        </p:nvSpPr>
        <p:spPr>
          <a:xfrm>
            <a:off x="6356350" y="5080000"/>
            <a:ext cx="330200" cy="312738"/>
          </a:xfrm>
          <a:prstGeom prst="ellipse">
            <a:avLst/>
          </a:prstGeom>
          <a:noFill/>
          <a:ln w="38100" cmpd="sng">
            <a:solidFill>
              <a:srgbClr val="9D1E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椭圆 20"/>
          <p:cNvSpPr/>
          <p:nvPr/>
        </p:nvSpPr>
        <p:spPr>
          <a:xfrm>
            <a:off x="8089900" y="5072064"/>
            <a:ext cx="330200" cy="312737"/>
          </a:xfrm>
          <a:prstGeom prst="ellipse">
            <a:avLst/>
          </a:prstGeom>
          <a:noFill/>
          <a:ln w="38100" cmpd="sng">
            <a:solidFill>
              <a:srgbClr val="9D1E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椭圆 20"/>
          <p:cNvSpPr/>
          <p:nvPr/>
        </p:nvSpPr>
        <p:spPr>
          <a:xfrm>
            <a:off x="7016750" y="4995864"/>
            <a:ext cx="330200" cy="312737"/>
          </a:xfrm>
          <a:prstGeom prst="ellipse">
            <a:avLst/>
          </a:prstGeom>
          <a:noFill/>
          <a:ln w="381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20"/>
          <p:cNvSpPr/>
          <p:nvPr/>
        </p:nvSpPr>
        <p:spPr>
          <a:xfrm>
            <a:off x="7016750" y="5765800"/>
            <a:ext cx="247650" cy="236538"/>
          </a:xfrm>
          <a:prstGeom prst="ellipse">
            <a:avLst/>
          </a:prstGeom>
          <a:noFill/>
          <a:ln w="3810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6"/>
          <p:cNvSpPr/>
          <p:nvPr/>
        </p:nvSpPr>
        <p:spPr>
          <a:xfrm>
            <a:off x="6179494" y="3297245"/>
            <a:ext cx="1014113" cy="432048"/>
          </a:xfrm>
          <a:prstGeom prst="ellipse">
            <a:avLst/>
          </a:prstGeom>
          <a:noFill/>
          <a:ln w="28575">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6" name="椭圆 8"/>
          <p:cNvSpPr/>
          <p:nvPr/>
        </p:nvSpPr>
        <p:spPr>
          <a:xfrm>
            <a:off x="7362169" y="2924944"/>
            <a:ext cx="1014113" cy="432048"/>
          </a:xfrm>
          <a:prstGeom prst="ellipse">
            <a:avLst/>
          </a:prstGeom>
          <a:noFill/>
          <a:ln w="28575">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椭圆 9"/>
          <p:cNvSpPr/>
          <p:nvPr/>
        </p:nvSpPr>
        <p:spPr>
          <a:xfrm>
            <a:off x="8620431" y="2096880"/>
            <a:ext cx="1014113" cy="432048"/>
          </a:xfrm>
          <a:prstGeom prst="ellipse">
            <a:avLst/>
          </a:prstGeom>
          <a:noFill/>
          <a:ln w="28575">
            <a:solidFill>
              <a:srgbClr val="008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19" name="直接箭头连接符 10"/>
          <p:cNvCxnSpPr>
            <a:stCxn id="15" idx="2"/>
            <a:endCxn id="22" idx="3"/>
          </p:cNvCxnSpPr>
          <p:nvPr/>
        </p:nvCxnSpPr>
        <p:spPr>
          <a:xfrm flipH="1">
            <a:off x="4653755" y="3513269"/>
            <a:ext cx="1525739" cy="189290"/>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2"/>
          <p:cNvCxnSpPr>
            <a:stCxn id="16" idx="1"/>
            <a:endCxn id="22" idx="3"/>
          </p:cNvCxnSpPr>
          <p:nvPr/>
        </p:nvCxnSpPr>
        <p:spPr>
          <a:xfrm flipH="1">
            <a:off x="4653756" y="2988217"/>
            <a:ext cx="2856927" cy="714343"/>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19"/>
          <p:cNvCxnSpPr>
            <a:endCxn id="22" idx="3"/>
          </p:cNvCxnSpPr>
          <p:nvPr/>
        </p:nvCxnSpPr>
        <p:spPr>
          <a:xfrm flipH="1">
            <a:off x="4653755" y="2349501"/>
            <a:ext cx="4018272" cy="1353059"/>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2" name="内容占位符 2"/>
          <p:cNvSpPr>
            <a:spLocks noGrp="1"/>
          </p:cNvSpPr>
          <p:nvPr>
            <p:ph idx="1"/>
          </p:nvPr>
        </p:nvSpPr>
        <p:spPr>
          <a:xfrm>
            <a:off x="2063750" y="3436367"/>
            <a:ext cx="2590006" cy="532383"/>
          </a:xfrm>
        </p:spPr>
        <p:txBody>
          <a:bodyPr>
            <a:noAutofit/>
          </a:bodyPr>
          <a:lstStyle/>
          <a:p>
            <a:pPr marL="118872" indent="0">
              <a:buNone/>
            </a:pPr>
            <a:r>
              <a:rPr lang="en-US" altLang="zh-CN" sz="2800" b="1" dirty="0" smtClean="0">
                <a:solidFill>
                  <a:srgbClr val="FF0000"/>
                </a:solidFill>
              </a:rPr>
              <a:t>+15</a:t>
            </a:r>
            <a:r>
              <a:rPr lang="en-US" altLang="zh-CN" sz="2800" b="1" dirty="0">
                <a:solidFill>
                  <a:srgbClr val="FF0000"/>
                </a:solidFill>
              </a:rPr>
              <a:t>% - 50</a:t>
            </a:r>
            <a:r>
              <a:rPr lang="en-US" altLang="zh-CN" sz="2800" b="1" dirty="0" smtClean="0">
                <a:solidFill>
                  <a:srgbClr val="FF0000"/>
                </a:solidFill>
              </a:rPr>
              <a:t>%</a:t>
            </a:r>
            <a:endParaRPr lang="en-US" altLang="zh-CN" sz="1800" dirty="0" smtClean="0">
              <a:solidFill>
                <a:srgbClr val="FF0000"/>
              </a:solidFill>
            </a:endParaRPr>
          </a:p>
        </p:txBody>
      </p:sp>
    </p:spTree>
    <p:extLst>
      <p:ext uri="{BB962C8B-B14F-4D97-AF65-F5344CB8AC3E}">
        <p14:creationId xmlns:p14="http://schemas.microsoft.com/office/powerpoint/2010/main" val="4186273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2"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9" y="188913"/>
            <a:ext cx="8795391" cy="792162"/>
          </a:xfrm>
        </p:spPr>
        <p:txBody>
          <a:bodyPr>
            <a:normAutofit fontScale="90000"/>
          </a:bodyPr>
          <a:lstStyle/>
          <a:p>
            <a:r>
              <a:rPr lang="en-US" altLang="zh-CN" sz="4800" dirty="0" smtClean="0"/>
              <a:t>Structural </a:t>
            </a:r>
            <a:r>
              <a:rPr lang="en-US" altLang="zh-CN" sz="4800" dirty="0"/>
              <a:t>hole spanners </a:t>
            </a:r>
            <a:r>
              <a:rPr lang="en-US" altLang="zh-CN" sz="4800" dirty="0" smtClean="0"/>
              <a:t>control the </a:t>
            </a:r>
            <a:r>
              <a:rPr lang="en-US" altLang="zh-CN" sz="4800" dirty="0"/>
              <a:t>information diffusion</a:t>
            </a:r>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55" y="1541027"/>
            <a:ext cx="9087459" cy="288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42543" y="5440227"/>
            <a:ext cx="9095271" cy="707886"/>
          </a:xfrm>
          <a:prstGeom prst="rect">
            <a:avLst/>
          </a:prstGeom>
        </p:spPr>
        <p:txBody>
          <a:bodyPr wrap="square">
            <a:spAutoFit/>
          </a:bodyPr>
          <a:lstStyle/>
          <a:p>
            <a:pPr marL="0" lvl="1"/>
            <a:r>
              <a:rPr lang="en-US" altLang="zh-CN" sz="2000" b="1" dirty="0" smtClean="0">
                <a:solidFill>
                  <a:srgbClr val="FF0000"/>
                </a:solidFill>
              </a:rPr>
              <a:t>Results: </a:t>
            </a:r>
            <a:r>
              <a:rPr lang="en-US" altLang="zh-CN" sz="2000" b="1" dirty="0" smtClean="0"/>
              <a:t>Opinion leaders</a:t>
            </a:r>
            <a:r>
              <a:rPr lang="en-US" altLang="zh-CN" sz="2000" dirty="0" smtClean="0"/>
              <a:t> controls </a:t>
            </a:r>
            <a:r>
              <a:rPr lang="en-US" altLang="zh-CN" sz="2000" dirty="0"/>
              <a:t>information </a:t>
            </a:r>
            <a:r>
              <a:rPr lang="en-US" altLang="zh-CN" sz="2000" dirty="0" smtClean="0"/>
              <a:t>flows within communities, while </a:t>
            </a:r>
            <a:r>
              <a:rPr lang="en-US" altLang="zh-CN" sz="2000" b="1" dirty="0" smtClean="0"/>
              <a:t>Structural </a:t>
            </a:r>
            <a:r>
              <a:rPr lang="en-US" altLang="zh-CN" sz="2000" b="1" dirty="0"/>
              <a:t>hole </a:t>
            </a:r>
            <a:r>
              <a:rPr lang="en-US" altLang="zh-CN" sz="2000" b="1" dirty="0" smtClean="0"/>
              <a:t>spanners</a:t>
            </a:r>
            <a:r>
              <a:rPr lang="en-US" altLang="zh-CN" sz="2000" dirty="0" smtClean="0"/>
              <a:t> </a:t>
            </a:r>
            <a:r>
              <a:rPr lang="en-US" altLang="zh-CN" sz="2000" dirty="0"/>
              <a:t>dominate information spread </a:t>
            </a:r>
            <a:r>
              <a:rPr lang="en-US" altLang="zh-CN" sz="2000" dirty="0" smtClean="0"/>
              <a:t>across</a:t>
            </a:r>
            <a:r>
              <a:rPr lang="en-US" altLang="zh-CN" sz="2000" b="1" dirty="0" smtClean="0"/>
              <a:t> communities</a:t>
            </a:r>
            <a:r>
              <a:rPr lang="en-US" altLang="zh-CN" sz="2000" dirty="0" smtClean="0"/>
              <a:t>.</a:t>
            </a:r>
            <a:endParaRPr lang="zh-CN" altLang="en-US" sz="2000" dirty="0"/>
          </a:p>
        </p:txBody>
      </p:sp>
      <p:grpSp>
        <p:nvGrpSpPr>
          <p:cNvPr id="18" name="组合 17"/>
          <p:cNvGrpSpPr/>
          <p:nvPr/>
        </p:nvGrpSpPr>
        <p:grpSpPr>
          <a:xfrm>
            <a:off x="549961" y="2904110"/>
            <a:ext cx="3558223" cy="2347763"/>
            <a:chOff x="507656" y="2904110"/>
            <a:chExt cx="3284513" cy="2347763"/>
          </a:xfrm>
        </p:grpSpPr>
        <p:sp>
          <p:nvSpPr>
            <p:cNvPr id="8" name="椭圆 7"/>
            <p:cNvSpPr/>
            <p:nvPr/>
          </p:nvSpPr>
          <p:spPr>
            <a:xfrm>
              <a:off x="1709936" y="2904110"/>
              <a:ext cx="12576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椭圆 9"/>
            <p:cNvSpPr/>
            <p:nvPr/>
          </p:nvSpPr>
          <p:spPr>
            <a:xfrm>
              <a:off x="1725702" y="3288860"/>
              <a:ext cx="12576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cxnSp>
          <p:nvCxnSpPr>
            <p:cNvPr id="15" name="直接箭头连接符 14"/>
            <p:cNvCxnSpPr>
              <a:stCxn id="10" idx="4"/>
            </p:cNvCxnSpPr>
            <p:nvPr/>
          </p:nvCxnSpPr>
          <p:spPr>
            <a:xfrm>
              <a:off x="1788582" y="3413234"/>
              <a:ext cx="239581" cy="1599942"/>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7656" y="4882541"/>
              <a:ext cx="3284513" cy="369332"/>
            </a:xfrm>
            <a:prstGeom prst="rect">
              <a:avLst/>
            </a:prstGeom>
            <a:noFill/>
          </p:spPr>
          <p:txBody>
            <a:bodyPr wrap="none" rtlCol="0">
              <a:spAutoFit/>
            </a:bodyPr>
            <a:lstStyle/>
            <a:p>
              <a:r>
                <a:rPr lang="en-US" altLang="zh-CN" b="1" dirty="0" smtClean="0">
                  <a:solidFill>
                    <a:srgbClr val="FF0000"/>
                  </a:solidFill>
                </a:rPr>
                <a:t>Opinion leaders 5 times higher</a:t>
              </a:r>
              <a:endParaRPr lang="zh-CN" altLang="en-US" b="1" dirty="0">
                <a:solidFill>
                  <a:srgbClr val="FF0000"/>
                </a:solidFill>
              </a:endParaRPr>
            </a:p>
          </p:txBody>
        </p:sp>
      </p:grpSp>
      <p:grpSp>
        <p:nvGrpSpPr>
          <p:cNvPr id="23" name="组合 22"/>
          <p:cNvGrpSpPr/>
          <p:nvPr/>
        </p:nvGrpSpPr>
        <p:grpSpPr>
          <a:xfrm>
            <a:off x="4914592" y="2780928"/>
            <a:ext cx="4533175" cy="2489502"/>
            <a:chOff x="4536546" y="2780928"/>
            <a:chExt cx="4184469" cy="2489502"/>
          </a:xfrm>
        </p:grpSpPr>
        <p:sp>
          <p:nvSpPr>
            <p:cNvPr id="19" name="椭圆 18"/>
            <p:cNvSpPr/>
            <p:nvPr/>
          </p:nvSpPr>
          <p:spPr>
            <a:xfrm>
              <a:off x="5699786" y="2780928"/>
              <a:ext cx="12576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sp>
          <p:nvSpPr>
            <p:cNvPr id="20" name="椭圆 19"/>
            <p:cNvSpPr/>
            <p:nvPr/>
          </p:nvSpPr>
          <p:spPr>
            <a:xfrm>
              <a:off x="5715552" y="3165678"/>
              <a:ext cx="12576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cxnSp>
          <p:nvCxnSpPr>
            <p:cNvPr id="21" name="直接箭头连接符 20"/>
            <p:cNvCxnSpPr>
              <a:stCxn id="20" idx="4"/>
            </p:cNvCxnSpPr>
            <p:nvPr/>
          </p:nvCxnSpPr>
          <p:spPr>
            <a:xfrm>
              <a:off x="5778432" y="3290052"/>
              <a:ext cx="239581" cy="1599942"/>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36546" y="4901098"/>
              <a:ext cx="4184469" cy="369332"/>
            </a:xfrm>
            <a:prstGeom prst="rect">
              <a:avLst/>
            </a:prstGeom>
            <a:noFill/>
          </p:spPr>
          <p:txBody>
            <a:bodyPr wrap="none" rtlCol="0">
              <a:spAutoFit/>
            </a:bodyPr>
            <a:lstStyle/>
            <a:p>
              <a:r>
                <a:rPr lang="en-US" altLang="zh-CN" b="1" dirty="0" smtClean="0">
                  <a:solidFill>
                    <a:srgbClr val="FF0000"/>
                  </a:solidFill>
                </a:rPr>
                <a:t>Structural hole spanners 3 times higher</a:t>
              </a:r>
              <a:endParaRPr lang="zh-CN" altLang="en-US" b="1" dirty="0">
                <a:solidFill>
                  <a:srgbClr val="FF0000"/>
                </a:solidFill>
              </a:endParaRPr>
            </a:p>
          </p:txBody>
        </p:sp>
      </p:grpSp>
      <p:pic>
        <p:nvPicPr>
          <p:cNvPr id="16" name="Picture 3"/>
          <p:cNvPicPr>
            <a:picLocks noChangeAspect="1" noChangeArrowheads="1"/>
          </p:cNvPicPr>
          <p:nvPr/>
        </p:nvPicPr>
        <p:blipFill>
          <a:blip r:embed="rId4" cstate="print"/>
          <a:srcRect/>
          <a:stretch>
            <a:fillRect/>
          </a:stretch>
        </p:blipFill>
        <p:spPr bwMode="auto">
          <a:xfrm>
            <a:off x="116030" y="981076"/>
            <a:ext cx="1317982" cy="62965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267290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4800" dirty="0" smtClean="0"/>
              <a:t>Structural </a:t>
            </a:r>
            <a:r>
              <a:rPr lang="en-US" altLang="zh-CN" sz="4800" dirty="0"/>
              <a:t>hole spanners influence the information diffusion</a:t>
            </a:r>
            <a:endParaRPr lang="zh-CN" altLang="en-US" dirty="0"/>
          </a:p>
        </p:txBody>
      </p:sp>
      <p:sp>
        <p:nvSpPr>
          <p:cNvPr id="3" name="内容占位符 2"/>
          <p:cNvSpPr>
            <a:spLocks noGrp="1"/>
          </p:cNvSpPr>
          <p:nvPr>
            <p:ph idx="1"/>
          </p:nvPr>
        </p:nvSpPr>
        <p:spPr>
          <a:xfrm>
            <a:off x="1130575" y="4797152"/>
            <a:ext cx="6552728" cy="1755576"/>
          </a:xfrm>
        </p:spPr>
        <p:txBody>
          <a:bodyPr>
            <a:noAutofit/>
          </a:bodyPr>
          <a:lstStyle/>
          <a:p>
            <a:pPr marL="118872" indent="0">
              <a:buNone/>
            </a:pPr>
            <a:r>
              <a:rPr lang="en-US" altLang="zh-CN" sz="2400" dirty="0"/>
              <a:t>I</a:t>
            </a:r>
            <a:r>
              <a:rPr lang="en-US" altLang="zh-CN" sz="2400" dirty="0" smtClean="0"/>
              <a:t>n the </a:t>
            </a:r>
            <a:r>
              <a:rPr lang="en-US" altLang="zh-CN" sz="2400" b="1" dirty="0" smtClean="0">
                <a:solidFill>
                  <a:srgbClr val="FF0000"/>
                </a:solidFill>
              </a:rPr>
              <a:t>Coauthor</a:t>
            </a:r>
            <a:r>
              <a:rPr lang="en-US" altLang="zh-CN" sz="2400" dirty="0" smtClean="0"/>
              <a:t> network :</a:t>
            </a:r>
            <a:endParaRPr lang="en-US" altLang="zh-CN" sz="2000" dirty="0" smtClean="0"/>
          </a:p>
          <a:p>
            <a:pPr marL="457200" lvl="1" indent="0">
              <a:buNone/>
            </a:pPr>
            <a:r>
              <a:rPr lang="en-US" altLang="zh-CN" sz="2400" dirty="0" smtClean="0"/>
              <a:t>Structural hole spanners almost </a:t>
            </a:r>
            <a:r>
              <a:rPr lang="en-US" altLang="zh-CN" sz="2400" b="1" dirty="0" smtClean="0"/>
              <a:t>double</a:t>
            </a:r>
            <a:r>
              <a:rPr lang="en-US" altLang="zh-CN" sz="2400" dirty="0" smtClean="0"/>
              <a:t> opinion leaders on number of </a:t>
            </a:r>
            <a:r>
              <a:rPr lang="en-US" altLang="zh-CN" sz="2400" b="1" dirty="0" smtClean="0"/>
              <a:t>cross</a:t>
            </a:r>
            <a:r>
              <a:rPr lang="en-US" altLang="zh-CN" sz="2400" dirty="0" smtClean="0"/>
              <a:t> domain (and </a:t>
            </a:r>
            <a:r>
              <a:rPr lang="en-US" altLang="zh-CN" sz="2400" b="1" dirty="0" smtClean="0"/>
              <a:t>outer</a:t>
            </a:r>
            <a:r>
              <a:rPr lang="en-US" altLang="zh-CN" sz="2400" dirty="0" smtClean="0"/>
              <a:t> domain) citations.</a:t>
            </a:r>
            <a:endParaRPr lang="en-US" altLang="zh-CN" sz="2000" dirty="0" smtClean="0"/>
          </a:p>
          <a:p>
            <a:endParaRPr lang="zh-CN" altLang="en-US" sz="20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41" y="1628801"/>
            <a:ext cx="8096442" cy="259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椭圆 4"/>
          <p:cNvSpPr/>
          <p:nvPr/>
        </p:nvSpPr>
        <p:spPr>
          <a:xfrm>
            <a:off x="2373842" y="2642322"/>
            <a:ext cx="668936" cy="345782"/>
          </a:xfrm>
          <a:prstGeom prst="ellipse">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508301" y="2570314"/>
            <a:ext cx="668936" cy="345782"/>
          </a:xfrm>
          <a:prstGeom prst="ellipse">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a:stCxn id="13" idx="0"/>
            <a:endCxn id="5" idx="5"/>
          </p:cNvCxnSpPr>
          <p:nvPr/>
        </p:nvCxnSpPr>
        <p:spPr>
          <a:xfrm flipH="1" flipV="1">
            <a:off x="2944815" y="2937465"/>
            <a:ext cx="3070304" cy="2310264"/>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13" idx="0"/>
            <a:endCxn id="9" idx="4"/>
          </p:cNvCxnSpPr>
          <p:nvPr/>
        </p:nvCxnSpPr>
        <p:spPr>
          <a:xfrm flipV="1">
            <a:off x="6015119" y="2916096"/>
            <a:ext cx="827650" cy="2331633"/>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93061" y="5247729"/>
            <a:ext cx="1044116" cy="413519"/>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8000" tIns="0" bIns="0" anchor="ctr"/>
          <a:lstStyle/>
          <a:p>
            <a:pPr algn="ctr">
              <a:spcBef>
                <a:spcPts val="600"/>
              </a:spcBef>
              <a:defRPr/>
            </a:pPr>
            <a:endParaRPr lang="en-US" dirty="0">
              <a:solidFill>
                <a:schemeClr val="tx1"/>
              </a:solidFill>
            </a:endParaRPr>
          </a:p>
        </p:txBody>
      </p:sp>
    </p:spTree>
    <p:extLst>
      <p:ext uri="{BB962C8B-B14F-4D97-AF65-F5344CB8AC3E}">
        <p14:creationId xmlns:p14="http://schemas.microsoft.com/office/powerpoint/2010/main" val="36949194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Intuitions</a:t>
            </a:r>
            <a:endParaRPr lang="zh-CN" altLang="en-US" dirty="0"/>
          </a:p>
        </p:txBody>
      </p:sp>
      <p:sp>
        <p:nvSpPr>
          <p:cNvPr id="3" name="内容占位符 2"/>
          <p:cNvSpPr>
            <a:spLocks noGrp="1"/>
          </p:cNvSpPr>
          <p:nvPr>
            <p:ph idx="1"/>
          </p:nvPr>
        </p:nvSpPr>
        <p:spPr>
          <a:xfrm>
            <a:off x="350850" y="1545249"/>
            <a:ext cx="9139237" cy="4580914"/>
          </a:xfrm>
        </p:spPr>
        <p:txBody>
          <a:bodyPr>
            <a:normAutofit/>
          </a:bodyPr>
          <a:lstStyle/>
          <a:p>
            <a:r>
              <a:rPr lang="en-US" altLang="zh-CN" sz="2400" dirty="0"/>
              <a:t>Structural hole spanners are more likely to </a:t>
            </a:r>
            <a:r>
              <a:rPr lang="en-US" altLang="zh-CN" sz="2400" dirty="0">
                <a:solidFill>
                  <a:srgbClr val="FF0000"/>
                </a:solidFill>
              </a:rPr>
              <a:t>connect</a:t>
            </a:r>
            <a:r>
              <a:rPr lang="en-US" altLang="zh-CN" sz="2400" dirty="0"/>
              <a:t> </a:t>
            </a:r>
            <a:r>
              <a:rPr lang="en-US" altLang="zh-CN" sz="2400" dirty="0">
                <a:solidFill>
                  <a:srgbClr val="FF0000"/>
                </a:solidFill>
              </a:rPr>
              <a:t>important nodes </a:t>
            </a:r>
            <a:r>
              <a:rPr lang="en-US" altLang="zh-CN" sz="2400" dirty="0"/>
              <a:t>in different communities.</a:t>
            </a:r>
          </a:p>
          <a:p>
            <a:pPr lvl="1"/>
            <a:endParaRPr lang="en-US" altLang="zh-CN" sz="2400" dirty="0" smtClean="0"/>
          </a:p>
          <a:p>
            <a:pPr lvl="1"/>
            <a:endParaRPr lang="en-US" altLang="zh-CN" sz="2400" dirty="0" smtClean="0"/>
          </a:p>
          <a:p>
            <a:pPr lvl="1"/>
            <a:endParaRPr lang="en-US" altLang="zh-CN" sz="2400" dirty="0"/>
          </a:p>
          <a:p>
            <a:r>
              <a:rPr lang="en-US" altLang="zh-CN" sz="2400" dirty="0" smtClean="0"/>
              <a:t>Structural </a:t>
            </a:r>
            <a:r>
              <a:rPr lang="en-US" altLang="zh-CN" sz="2400" dirty="0"/>
              <a:t>hole spanners </a:t>
            </a:r>
            <a:r>
              <a:rPr lang="en-US" altLang="zh-CN" sz="2400" dirty="0" smtClean="0">
                <a:solidFill>
                  <a:srgbClr val="FF0000"/>
                </a:solidFill>
              </a:rPr>
              <a:t>control the </a:t>
            </a:r>
            <a:r>
              <a:rPr lang="en-US" altLang="zh-CN" sz="2400" dirty="0">
                <a:solidFill>
                  <a:srgbClr val="FF0000"/>
                </a:solidFill>
              </a:rPr>
              <a:t>information diffusion</a:t>
            </a:r>
            <a:r>
              <a:rPr lang="en-US" altLang="zh-CN" sz="2400" dirty="0"/>
              <a:t> between </a:t>
            </a:r>
            <a:r>
              <a:rPr lang="en-US" altLang="zh-CN" sz="2400" dirty="0" smtClean="0"/>
              <a:t>communities.</a:t>
            </a:r>
            <a:endParaRPr lang="zh-CN" altLang="en-US" sz="2400" dirty="0"/>
          </a:p>
        </p:txBody>
      </p:sp>
      <p:grpSp>
        <p:nvGrpSpPr>
          <p:cNvPr id="8" name="组合 7"/>
          <p:cNvGrpSpPr/>
          <p:nvPr/>
        </p:nvGrpSpPr>
        <p:grpSpPr>
          <a:xfrm>
            <a:off x="5187026" y="2601827"/>
            <a:ext cx="3042338" cy="2304256"/>
            <a:chOff x="4788024" y="2708920"/>
            <a:chExt cx="2808312" cy="2304256"/>
          </a:xfrm>
        </p:grpSpPr>
        <p:sp>
          <p:nvSpPr>
            <p:cNvPr id="4" name="Rectangle 3"/>
            <p:cNvSpPr/>
            <p:nvPr/>
          </p:nvSpPr>
          <p:spPr>
            <a:xfrm>
              <a:off x="5292080" y="2708920"/>
              <a:ext cx="2304256" cy="43204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Model 1 : HIS</a:t>
              </a:r>
              <a:endParaRPr lang="en-US" sz="2000" dirty="0">
                <a:solidFill>
                  <a:schemeClr val="tx1"/>
                </a:solidFill>
              </a:endParaRPr>
            </a:p>
          </p:txBody>
        </p:sp>
        <p:sp>
          <p:nvSpPr>
            <p:cNvPr id="5" name="Rectangle 4"/>
            <p:cNvSpPr/>
            <p:nvPr/>
          </p:nvSpPr>
          <p:spPr>
            <a:xfrm>
              <a:off x="5292080" y="4581128"/>
              <a:ext cx="2304256" cy="43204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Model 2 : </a:t>
              </a:r>
              <a:r>
                <a:rPr lang="en-US" sz="2000" dirty="0" err="1" smtClean="0">
                  <a:solidFill>
                    <a:schemeClr val="tx1"/>
                  </a:solidFill>
                </a:rPr>
                <a:t>MaxD</a:t>
              </a:r>
              <a:endParaRPr lang="en-US" sz="2000" dirty="0">
                <a:solidFill>
                  <a:schemeClr val="tx1"/>
                </a:solidFill>
              </a:endParaRPr>
            </a:p>
          </p:txBody>
        </p:sp>
        <p:sp>
          <p:nvSpPr>
            <p:cNvPr id="6" name="Right Arrow 5"/>
            <p:cNvSpPr/>
            <p:nvPr/>
          </p:nvSpPr>
          <p:spPr>
            <a:xfrm>
              <a:off x="4788024" y="2780928"/>
              <a:ext cx="360040" cy="288032"/>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7" name="Right Arrow 6"/>
            <p:cNvSpPr/>
            <p:nvPr/>
          </p:nvSpPr>
          <p:spPr>
            <a:xfrm>
              <a:off x="4788024" y="4581128"/>
              <a:ext cx="360040" cy="288032"/>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grpSp>
    </p:spTree>
    <p:extLst>
      <p:ext uri="{BB962C8B-B14F-4D97-AF65-F5344CB8AC3E}">
        <p14:creationId xmlns:p14="http://schemas.microsoft.com/office/powerpoint/2010/main" val="15840847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Mining structural </a:t>
            </a:r>
            <a:r>
              <a:rPr lang="en-US" altLang="zh-CN" dirty="0"/>
              <a:t>hole </a:t>
            </a:r>
            <a:r>
              <a:rPr lang="en-US" altLang="zh-CN" dirty="0" smtClean="0"/>
              <a:t>spanners</a:t>
            </a:r>
            <a:endParaRPr kumimoji="1" lang="zh-CN" altLang="en-US" dirty="0"/>
          </a:p>
        </p:txBody>
      </p:sp>
      <p:sp>
        <p:nvSpPr>
          <p:cNvPr id="5" name="副标题 4"/>
          <p:cNvSpPr>
            <a:spLocks noGrp="1"/>
          </p:cNvSpPr>
          <p:nvPr>
            <p:ph idx="1"/>
          </p:nvPr>
        </p:nvSpPr>
        <p:spPr/>
        <p:txBody>
          <a:bodyPr/>
          <a:lstStyle/>
          <a:p>
            <a:endParaRPr kumimoji="1" lang="en-US" altLang="zh-CN" dirty="0" smtClean="0">
              <a:solidFill>
                <a:srgbClr val="FF0000"/>
              </a:solidFill>
            </a:endParaRPr>
          </a:p>
          <a:p>
            <a:endParaRPr kumimoji="1" lang="en-US" altLang="zh-CN" dirty="0">
              <a:solidFill>
                <a:srgbClr val="FF0000"/>
              </a:solidFill>
            </a:endParaRPr>
          </a:p>
          <a:p>
            <a:r>
              <a:rPr kumimoji="1" lang="en-US" altLang="zh-CN" dirty="0" smtClean="0"/>
              <a:t>How to design effective </a:t>
            </a:r>
            <a:r>
              <a:rPr kumimoji="1" lang="en-US" altLang="zh-CN" dirty="0" smtClean="0">
                <a:solidFill>
                  <a:srgbClr val="FF0000"/>
                </a:solidFill>
              </a:rPr>
              <a:t>models and algorithms </a:t>
            </a:r>
            <a:r>
              <a:rPr kumimoji="1" lang="en-US" altLang="zh-CN" dirty="0" smtClean="0"/>
              <a:t>for </a:t>
            </a:r>
            <a:r>
              <a:rPr kumimoji="1" lang="en-US" altLang="zh-CN" dirty="0" smtClean="0">
                <a:solidFill>
                  <a:srgbClr val="0000FF"/>
                </a:solidFill>
              </a:rPr>
              <a:t>detecting structural hole spanners</a:t>
            </a:r>
            <a:r>
              <a:rPr kumimoji="1" lang="en-US" altLang="zh-CN" dirty="0" smtClean="0"/>
              <a:t>?</a:t>
            </a:r>
            <a:endParaRPr kumimoji="1" lang="zh-CN" altLang="en-US" dirty="0"/>
          </a:p>
        </p:txBody>
      </p:sp>
    </p:spTree>
    <p:extLst>
      <p:ext uri="{BB962C8B-B14F-4D97-AF65-F5344CB8AC3E}">
        <p14:creationId xmlns:p14="http://schemas.microsoft.com/office/powerpoint/2010/main" val="676401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5300" y="1066800"/>
            <a:ext cx="8832850" cy="5334000"/>
          </a:xfrm>
        </p:spPr>
        <p:txBody>
          <a:bodyPr>
            <a:noAutofit/>
          </a:bodyPr>
          <a:lstStyle/>
          <a:p>
            <a:r>
              <a:rPr lang="en-US" altLang="zh-CN" sz="2800" dirty="0" smtClean="0">
                <a:latin typeface="Arial" pitchFamily="34" charset="0"/>
                <a:cs typeface="Arial" pitchFamily="34" charset="0"/>
              </a:rPr>
              <a:t>Data Set</a:t>
            </a:r>
            <a:endParaRPr lang="en-US" altLang="zh-CN" sz="20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800" dirty="0" smtClean="0">
              <a:latin typeface="Arial" pitchFamily="34" charset="0"/>
              <a:cs typeface="Arial" pitchFamily="34" charset="0"/>
            </a:endParaRPr>
          </a:p>
          <a:p>
            <a:endParaRPr lang="en-US" altLang="zh-CN" sz="2000" dirty="0" smtClean="0">
              <a:latin typeface="Arial" pitchFamily="34" charset="0"/>
              <a:cs typeface="Arial" pitchFamily="34" charset="0"/>
            </a:endParaRPr>
          </a:p>
          <a:p>
            <a:r>
              <a:rPr lang="en-US" altLang="zh-CN" sz="2800" dirty="0" smtClean="0">
                <a:latin typeface="Arial" pitchFamily="34" charset="0"/>
                <a:cs typeface="Arial" pitchFamily="34" charset="0"/>
              </a:rPr>
              <a:t>Baseline</a:t>
            </a:r>
          </a:p>
          <a:p>
            <a:pPr lvl="1"/>
            <a:r>
              <a:rPr lang="en-US" altLang="zh-CN" sz="2000" dirty="0" smtClean="0">
                <a:latin typeface="Arial" pitchFamily="34" charset="0"/>
                <a:cs typeface="Arial" pitchFamily="34" charset="0"/>
              </a:rPr>
              <a:t>SVM</a:t>
            </a:r>
          </a:p>
          <a:p>
            <a:pPr lvl="1"/>
            <a:r>
              <a:rPr lang="en-US" altLang="zh-CN" sz="2000" dirty="0" smtClean="0">
                <a:latin typeface="Arial" pitchFamily="34" charset="0"/>
                <a:cs typeface="Arial" pitchFamily="34" charset="0"/>
              </a:rPr>
              <a:t>SVM with network features</a:t>
            </a:r>
          </a:p>
          <a:p>
            <a:pPr lvl="1"/>
            <a:r>
              <a:rPr lang="en-US" altLang="zh-CN" sz="2000" dirty="0" smtClean="0">
                <a:latin typeface="Arial" pitchFamily="34" charset="0"/>
                <a:cs typeface="Arial" pitchFamily="34" charset="0"/>
              </a:rPr>
              <a:t>Naïve </a:t>
            </a:r>
            <a:r>
              <a:rPr lang="en-US" altLang="zh-CN" sz="2000" dirty="0" err="1" smtClean="0">
                <a:latin typeface="Arial" pitchFamily="34" charset="0"/>
                <a:cs typeface="Arial" pitchFamily="34" charset="0"/>
              </a:rPr>
              <a:t>Bayes</a:t>
            </a:r>
            <a:endParaRPr lang="en-US" altLang="zh-CN" sz="2000" dirty="0" smtClean="0">
              <a:latin typeface="Arial" pitchFamily="34" charset="0"/>
              <a:cs typeface="Arial" pitchFamily="34" charset="0"/>
            </a:endParaRPr>
          </a:p>
          <a:p>
            <a:pPr lvl="1"/>
            <a:r>
              <a:rPr lang="en-US" altLang="zh-CN" sz="2000" dirty="0" smtClean="0">
                <a:latin typeface="Arial" pitchFamily="34" charset="0"/>
                <a:cs typeface="Arial" pitchFamily="34" charset="0"/>
              </a:rPr>
              <a:t>Naïve </a:t>
            </a:r>
            <a:r>
              <a:rPr lang="en-US" altLang="zh-CN" sz="2000" dirty="0" err="1" smtClean="0">
                <a:latin typeface="Arial" pitchFamily="34" charset="0"/>
                <a:cs typeface="Arial" pitchFamily="34" charset="0"/>
              </a:rPr>
              <a:t>Bayes</a:t>
            </a:r>
            <a:r>
              <a:rPr lang="en-US" altLang="zh-CN" sz="2000" dirty="0" smtClean="0">
                <a:latin typeface="Arial" pitchFamily="34" charset="0"/>
                <a:cs typeface="Arial" pitchFamily="34" charset="0"/>
              </a:rPr>
              <a:t> with network features</a:t>
            </a:r>
          </a:p>
          <a:p>
            <a:r>
              <a:rPr lang="en-US" altLang="zh-CN" sz="2800" dirty="0" smtClean="0">
                <a:latin typeface="Arial" pitchFamily="34" charset="0"/>
                <a:cs typeface="Arial" pitchFamily="34" charset="0"/>
              </a:rPr>
              <a:t>Evaluation Measure:</a:t>
            </a:r>
          </a:p>
          <a:p>
            <a:pPr lvl="1">
              <a:buNone/>
            </a:pPr>
            <a:r>
              <a:rPr lang="en-US" altLang="zh-CN" sz="2400" dirty="0" smtClean="0">
                <a:latin typeface="Arial" pitchFamily="34" charset="0"/>
                <a:cs typeface="Arial" pitchFamily="34" charset="0"/>
              </a:rPr>
              <a:t>Precision, Recall, F1-Measure</a:t>
            </a:r>
          </a:p>
        </p:txBody>
      </p:sp>
      <p:graphicFrame>
        <p:nvGraphicFramePr>
          <p:cNvPr id="8" name="表格 7"/>
          <p:cNvGraphicFramePr>
            <a:graphicFrameLocks noGrp="1"/>
          </p:cNvGraphicFramePr>
          <p:nvPr>
            <p:extLst>
              <p:ext uri="{D42A27DB-BD31-4B8C-83A1-F6EECF244321}">
                <p14:modId xmlns:p14="http://schemas.microsoft.com/office/powerpoint/2010/main" val="885788089"/>
              </p:ext>
            </p:extLst>
          </p:nvPr>
        </p:nvGraphicFramePr>
        <p:xfrm>
          <a:off x="660400" y="1676400"/>
          <a:ext cx="8585200" cy="1600200"/>
        </p:xfrm>
        <a:graphic>
          <a:graphicData uri="http://schemas.openxmlformats.org/drawingml/2006/table">
            <a:tbl>
              <a:tblPr firstRow="1" bandRow="1">
                <a:tableStyleId>{2D5ABB26-0587-4C30-8999-92F81FD0307C}</a:tableStyleId>
              </a:tblPr>
              <a:tblGrid>
                <a:gridCol w="1981200"/>
                <a:gridCol w="1651000"/>
                <a:gridCol w="1518920"/>
                <a:gridCol w="1717040"/>
                <a:gridCol w="1717040"/>
              </a:tblGrid>
              <a:tr h="533400">
                <a:tc>
                  <a:txBody>
                    <a:bodyPr/>
                    <a:lstStyle/>
                    <a:p>
                      <a:pPr algn="ctr"/>
                      <a:endParaRPr lang="zh-CN" altLang="en-US" sz="1800" b="1"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#Users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Avg.</a:t>
                      </a:r>
                      <a:r>
                        <a:rPr lang="en-US" altLang="zh-CN" sz="1800" b="1" baseline="0" dirty="0" smtClean="0">
                          <a:solidFill>
                            <a:schemeClr val="tx1"/>
                          </a:solidFill>
                          <a:latin typeface="+mn-lt"/>
                          <a:cs typeface="+mn-cs"/>
                        </a:rPr>
                        <a:t> Links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mn-lt"/>
                          <a:cs typeface="+mn-cs"/>
                        </a:rPr>
                        <a:t>#Labels</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1800" b="1" dirty="0" smtClean="0">
                          <a:solidFill>
                            <a:schemeClr val="tx1"/>
                          </a:solidFill>
                          <a:latin typeface="Arial" pitchFamily="34" charset="0"/>
                          <a:cs typeface="Arial" pitchFamily="34" charset="0"/>
                        </a:rPr>
                        <a:t>Other</a:t>
                      </a:r>
                      <a:endParaRPr lang="zh-CN" altLang="en-US" sz="1800" b="1" dirty="0">
                        <a:solidFill>
                          <a:schemeClr val="tx1"/>
                        </a:solidFill>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533400">
                <a:tc>
                  <a:txBody>
                    <a:bodyPr/>
                    <a:lstStyle/>
                    <a:p>
                      <a:pPr algn="ctr"/>
                      <a:r>
                        <a:rPr lang="en-US" altLang="zh-CN" sz="2400" dirty="0" smtClean="0"/>
                        <a:t>MSN</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30</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3.2</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9,869</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&gt;36,000hr</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a:r>
                        <a:rPr lang="en-US" altLang="zh-CN" sz="2400" dirty="0" err="1" smtClean="0"/>
                        <a:t>LiveJournal</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469,707</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49.6</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smtClean="0">
                          <a:latin typeface="Arial" pitchFamily="34" charset="0"/>
                          <a:cs typeface="Arial" pitchFamily="34" charset="0"/>
                        </a:rPr>
                        <a:t>2,665,166</a:t>
                      </a: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Arial" pitchFamily="34" charset="0"/>
                        <a:cs typeface="Arial" pitchFamily="34" charset="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标题 1"/>
          <p:cNvSpPr>
            <a:spLocks noGrp="1"/>
          </p:cNvSpPr>
          <p:nvPr>
            <p:ph type="title"/>
          </p:nvPr>
        </p:nvSpPr>
        <p:spPr>
          <a:xfrm>
            <a:off x="495300" y="0"/>
            <a:ext cx="8915400" cy="1143000"/>
          </a:xfrm>
        </p:spPr>
        <p:txBody>
          <a:bodyPr/>
          <a:lstStyle/>
          <a:p>
            <a:r>
              <a:rPr lang="en-US" altLang="zh-CN" dirty="0" smtClean="0"/>
              <a:t>Experiment</a:t>
            </a:r>
            <a:endParaRPr lang="zh-CN" altLang="en-US" dirty="0"/>
          </a:p>
        </p:txBody>
      </p:sp>
    </p:spTree>
    <p:extLst>
      <p:ext uri="{BB962C8B-B14F-4D97-AF65-F5344CB8AC3E}">
        <p14:creationId xmlns:p14="http://schemas.microsoft.com/office/powerpoint/2010/main" val="1158066195"/>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271470" y="188913"/>
            <a:ext cx="9292659" cy="792162"/>
          </a:xfrm>
        </p:spPr>
        <p:txBody>
          <a:bodyPr/>
          <a:lstStyle/>
          <a:p>
            <a:pPr eaLnBrk="1" fontAlgn="auto" hangingPunct="1">
              <a:spcAft>
                <a:spcPts val="0"/>
              </a:spcAft>
              <a:defRPr/>
            </a:pPr>
            <a:r>
              <a:rPr lang="en-US" altLang="zh-CN" sz="4000" dirty="0" smtClean="0"/>
              <a:t>Model One : HIS</a:t>
            </a:r>
            <a:endParaRPr lang="zh-CN" altLang="en-US" sz="4000" dirty="0" smtClean="0"/>
          </a:p>
        </p:txBody>
      </p:sp>
      <p:sp>
        <p:nvSpPr>
          <p:cNvPr id="16386" name="Content Placeholder 2"/>
          <p:cNvSpPr>
            <a:spLocks noGrp="1"/>
          </p:cNvSpPr>
          <p:nvPr>
            <p:ph idx="1"/>
          </p:nvPr>
        </p:nvSpPr>
        <p:spPr>
          <a:xfrm>
            <a:off x="495300" y="1155114"/>
            <a:ext cx="8903714" cy="5514246"/>
          </a:xfrm>
        </p:spPr>
        <p:txBody>
          <a:bodyPr>
            <a:normAutofit/>
          </a:bodyPr>
          <a:lstStyle/>
          <a:p>
            <a:r>
              <a:rPr lang="en-US" altLang="zh-CN" sz="2000" dirty="0"/>
              <a:t>Structural hole spanners are more likely to connect important nodes in different communities.</a:t>
            </a:r>
            <a:endParaRPr lang="en-US" altLang="zh-CN" sz="2000" dirty="0" smtClean="0"/>
          </a:p>
          <a:p>
            <a:pPr lvl="1"/>
            <a:r>
              <a:rPr lang="en-US" altLang="zh-CN" sz="1800" dirty="0" smtClean="0"/>
              <a:t>If a user is connected with many </a:t>
            </a:r>
            <a:r>
              <a:rPr lang="en-US" altLang="zh-CN" sz="1800" dirty="0" smtClean="0">
                <a:solidFill>
                  <a:schemeClr val="tx2"/>
                </a:solidFill>
              </a:rPr>
              <a:t>opinion leaders</a:t>
            </a:r>
            <a:r>
              <a:rPr lang="en-US" altLang="zh-CN" sz="1800" dirty="0" smtClean="0"/>
              <a:t> in different communities, more likely to span </a:t>
            </a:r>
            <a:r>
              <a:rPr lang="en-US" altLang="zh-CN" sz="1800" dirty="0" smtClean="0">
                <a:solidFill>
                  <a:srgbClr val="FF0000"/>
                </a:solidFill>
              </a:rPr>
              <a:t>structural holes</a:t>
            </a:r>
            <a:r>
              <a:rPr lang="en-US" altLang="zh-CN" sz="1800" dirty="0" smtClean="0"/>
              <a:t>.</a:t>
            </a:r>
          </a:p>
          <a:p>
            <a:pPr lvl="1"/>
            <a:r>
              <a:rPr lang="en-US" altLang="zh-CN" sz="1800" dirty="0" smtClean="0"/>
              <a:t>If a user is connected with </a:t>
            </a:r>
            <a:r>
              <a:rPr lang="en-US" altLang="zh-CN" sz="1800" dirty="0" smtClean="0">
                <a:solidFill>
                  <a:srgbClr val="FF0000"/>
                </a:solidFill>
              </a:rPr>
              <a:t>structural hole</a:t>
            </a:r>
            <a:r>
              <a:rPr lang="en-US" altLang="zh-CN" sz="1800" dirty="0" smtClean="0"/>
              <a:t> </a:t>
            </a:r>
            <a:r>
              <a:rPr lang="en-US" altLang="zh-CN" sz="1800" dirty="0" smtClean="0">
                <a:solidFill>
                  <a:srgbClr val="FF0000"/>
                </a:solidFill>
              </a:rPr>
              <a:t>spanners</a:t>
            </a:r>
            <a:r>
              <a:rPr lang="en-US" altLang="zh-CN" sz="1800" dirty="0" smtClean="0"/>
              <a:t>, more likely to act as an </a:t>
            </a:r>
            <a:r>
              <a:rPr lang="en-US" altLang="zh-CN" sz="1800" dirty="0" smtClean="0">
                <a:solidFill>
                  <a:schemeClr val="tx2"/>
                </a:solidFill>
              </a:rPr>
              <a:t>opinion leader</a:t>
            </a:r>
            <a:r>
              <a:rPr lang="en-US" altLang="zh-CN" sz="1800" dirty="0" smtClean="0"/>
              <a: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344" y="3593249"/>
            <a:ext cx="4914546" cy="277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3359175" y="4792459"/>
            <a:ext cx="2760113" cy="465678"/>
            <a:chOff x="3100776" y="4792459"/>
            <a:chExt cx="2547797" cy="465678"/>
          </a:xfrm>
        </p:grpSpPr>
        <p:sp>
          <p:nvSpPr>
            <p:cNvPr id="3" name="椭圆 2"/>
            <p:cNvSpPr/>
            <p:nvPr/>
          </p:nvSpPr>
          <p:spPr>
            <a:xfrm>
              <a:off x="3100776" y="4847052"/>
              <a:ext cx="411085" cy="411085"/>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椭圆 8"/>
            <p:cNvSpPr/>
            <p:nvPr/>
          </p:nvSpPr>
          <p:spPr>
            <a:xfrm>
              <a:off x="5237488" y="4792459"/>
              <a:ext cx="411085" cy="411085"/>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5" name="组合 4"/>
          <p:cNvGrpSpPr/>
          <p:nvPr/>
        </p:nvGrpSpPr>
        <p:grpSpPr>
          <a:xfrm>
            <a:off x="4218249" y="4728592"/>
            <a:ext cx="534054" cy="1377525"/>
            <a:chOff x="3893768" y="4728591"/>
            <a:chExt cx="492973" cy="1377525"/>
          </a:xfrm>
        </p:grpSpPr>
        <p:sp>
          <p:nvSpPr>
            <p:cNvPr id="11" name="椭圆 10"/>
            <p:cNvSpPr/>
            <p:nvPr/>
          </p:nvSpPr>
          <p:spPr>
            <a:xfrm>
              <a:off x="3975656" y="4728591"/>
              <a:ext cx="411085" cy="41108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2" name="椭圆 11"/>
            <p:cNvSpPr/>
            <p:nvPr/>
          </p:nvSpPr>
          <p:spPr>
            <a:xfrm>
              <a:off x="3893768" y="5695031"/>
              <a:ext cx="411085" cy="41108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38964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Model One : HIS</a:t>
            </a:r>
            <a:endParaRPr lang="zh-CN" altLang="en-US" sz="4000" dirty="0" smtClean="0"/>
          </a:p>
        </p:txBody>
      </p:sp>
      <p:sp>
        <p:nvSpPr>
          <p:cNvPr id="16386" name="Content Placeholder 2"/>
          <p:cNvSpPr>
            <a:spLocks noGrp="1"/>
          </p:cNvSpPr>
          <p:nvPr>
            <p:ph idx="1"/>
          </p:nvPr>
        </p:nvSpPr>
        <p:spPr>
          <a:xfrm>
            <a:off x="495300" y="1380186"/>
            <a:ext cx="8903713" cy="5074988"/>
          </a:xfrm>
        </p:spPr>
        <p:txBody>
          <a:bodyPr>
            <a:normAutofit/>
          </a:bodyPr>
          <a:lstStyle/>
          <a:p>
            <a:r>
              <a:rPr lang="en-US" altLang="zh-CN" sz="2000" dirty="0"/>
              <a:t>Structural hole spanners are more likely to connect important nodes in different communities.</a:t>
            </a:r>
            <a:endParaRPr lang="en-US" altLang="zh-CN" sz="2000" dirty="0" smtClean="0"/>
          </a:p>
          <a:p>
            <a:pPr lvl="1"/>
            <a:r>
              <a:rPr lang="en-US" altLang="zh-CN" sz="1800" dirty="0" smtClean="0"/>
              <a:t>If a user is connected with many </a:t>
            </a:r>
            <a:r>
              <a:rPr lang="en-US" altLang="zh-CN" sz="1800" dirty="0" smtClean="0">
                <a:solidFill>
                  <a:schemeClr val="tx2"/>
                </a:solidFill>
              </a:rPr>
              <a:t>opinion leaders</a:t>
            </a:r>
            <a:r>
              <a:rPr lang="en-US" altLang="zh-CN" sz="1800" dirty="0" smtClean="0"/>
              <a:t> in different communities, more likely to span </a:t>
            </a:r>
            <a:r>
              <a:rPr lang="en-US" altLang="zh-CN" sz="1800" dirty="0" smtClean="0">
                <a:solidFill>
                  <a:srgbClr val="FF0000"/>
                </a:solidFill>
              </a:rPr>
              <a:t>structural holes</a:t>
            </a:r>
            <a:r>
              <a:rPr lang="en-US" altLang="zh-CN" sz="1800" dirty="0" smtClean="0"/>
              <a:t>.</a:t>
            </a:r>
          </a:p>
          <a:p>
            <a:pPr lvl="1"/>
            <a:r>
              <a:rPr lang="en-US" altLang="zh-CN" sz="1800" dirty="0" smtClean="0"/>
              <a:t>If a user is connected with </a:t>
            </a:r>
            <a:r>
              <a:rPr lang="en-US" altLang="zh-CN" sz="1800" dirty="0" smtClean="0">
                <a:solidFill>
                  <a:srgbClr val="FF0000"/>
                </a:solidFill>
              </a:rPr>
              <a:t>structural hole</a:t>
            </a:r>
            <a:r>
              <a:rPr lang="en-US" altLang="zh-CN" sz="1800" dirty="0" smtClean="0"/>
              <a:t> </a:t>
            </a:r>
            <a:r>
              <a:rPr lang="en-US" altLang="zh-CN" sz="1800" dirty="0" smtClean="0">
                <a:solidFill>
                  <a:srgbClr val="FF0000"/>
                </a:solidFill>
              </a:rPr>
              <a:t>spanners</a:t>
            </a:r>
            <a:r>
              <a:rPr lang="en-US" altLang="zh-CN" sz="1800" dirty="0" smtClean="0"/>
              <a:t>, more likely to act as an </a:t>
            </a:r>
            <a:r>
              <a:rPr lang="en-US" altLang="zh-CN" sz="1800" dirty="0" smtClean="0">
                <a:solidFill>
                  <a:schemeClr val="tx2"/>
                </a:solidFill>
              </a:rPr>
              <a:t>opinion leader</a:t>
            </a:r>
            <a:r>
              <a:rPr lang="en-US" altLang="zh-CN" sz="1800" dirty="0" smtClean="0"/>
              <a:t>.</a:t>
            </a:r>
          </a:p>
          <a:p>
            <a:r>
              <a:rPr lang="en-US" altLang="zh-CN" sz="2000" dirty="0" smtClean="0"/>
              <a:t>Model</a:t>
            </a:r>
          </a:p>
          <a:p>
            <a:pPr lvl="1"/>
            <a:r>
              <a:rPr lang="en-US" altLang="zh-CN" sz="2000" i="1" dirty="0" smtClean="0">
                <a:solidFill>
                  <a:schemeClr val="tx2"/>
                </a:solidFill>
                <a:latin typeface="Times New Roman" pitchFamily="18" charset="0"/>
                <a:cs typeface="Times New Roman" pitchFamily="18" charset="0"/>
              </a:rPr>
              <a:t>I</a:t>
            </a:r>
            <a:r>
              <a:rPr lang="en-US" altLang="zh-CN" sz="2000" dirty="0" smtClean="0">
                <a:solidFill>
                  <a:schemeClr val="tx2"/>
                </a:solidFill>
                <a:latin typeface="Times New Roman" pitchFamily="18" charset="0"/>
                <a:cs typeface="Times New Roman" pitchFamily="18" charset="0"/>
              </a:rPr>
              <a:t>(</a:t>
            </a:r>
            <a:r>
              <a:rPr lang="en-US" altLang="zh-CN" sz="2000" i="1" dirty="0" smtClean="0">
                <a:solidFill>
                  <a:schemeClr val="tx2"/>
                </a:solidFill>
                <a:latin typeface="Times New Roman" pitchFamily="18" charset="0"/>
                <a:cs typeface="Times New Roman" pitchFamily="18" charset="0"/>
              </a:rPr>
              <a:t>v</a:t>
            </a:r>
            <a:r>
              <a:rPr lang="en-US" altLang="zh-CN" sz="2000" i="1" dirty="0">
                <a:solidFill>
                  <a:schemeClr val="tx2"/>
                </a:solidFill>
                <a:latin typeface="Times New Roman" pitchFamily="18" charset="0"/>
                <a:cs typeface="Times New Roman" pitchFamily="18" charset="0"/>
              </a:rPr>
              <a:t>, </a:t>
            </a:r>
            <a:r>
              <a:rPr lang="en-US" altLang="zh-CN" sz="2000" i="1" dirty="0" err="1">
                <a:solidFill>
                  <a:schemeClr val="tx2"/>
                </a:solidFill>
                <a:latin typeface="Times New Roman" pitchFamily="18" charset="0"/>
                <a:cs typeface="Times New Roman" pitchFamily="18" charset="0"/>
              </a:rPr>
              <a:t>C</a:t>
            </a:r>
            <a:r>
              <a:rPr lang="en-US" altLang="zh-CN" sz="2000" i="1" baseline="-25000" dirty="0" err="1">
                <a:solidFill>
                  <a:schemeClr val="tx2"/>
                </a:solidFill>
                <a:latin typeface="Times New Roman" pitchFamily="18" charset="0"/>
                <a:cs typeface="Times New Roman" pitchFamily="18" charset="0"/>
              </a:rPr>
              <a:t>i</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 max </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I</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v, </a:t>
            </a:r>
            <a:r>
              <a:rPr lang="en-US" altLang="zh-CN" sz="2000" i="1" dirty="0" err="1">
                <a:latin typeface="Times New Roman" pitchFamily="18" charset="0"/>
                <a:cs typeface="Times New Roman" pitchFamily="18" charset="0"/>
              </a:rPr>
              <a:t>C</a:t>
            </a:r>
            <a:r>
              <a:rPr lang="en-US" altLang="zh-CN" sz="2000" i="1" baseline="-25000" dirty="0" err="1">
                <a:latin typeface="Times New Roman" pitchFamily="18" charset="0"/>
                <a:cs typeface="Times New Roman" pitchFamily="18" charset="0"/>
              </a:rPr>
              <a:t>i</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a:t>
            </a:r>
            <a:r>
              <a:rPr lang="el-GR" altLang="zh-CN" sz="2000" i="1" dirty="0">
                <a:latin typeface="Times New Roman" pitchFamily="18" charset="0"/>
                <a:cs typeface="Times New Roman" pitchFamily="18" charset="0"/>
              </a:rPr>
              <a:t>α</a:t>
            </a:r>
            <a:r>
              <a:rPr lang="en-US" altLang="zh-CN" sz="2000" i="1" baseline="-25000" dirty="0">
                <a:latin typeface="Times New Roman" pitchFamily="18" charset="0"/>
                <a:cs typeface="Times New Roman" pitchFamily="18" charset="0"/>
              </a:rPr>
              <a:t>i</a:t>
            </a:r>
            <a:r>
              <a:rPr lang="en-US" altLang="zh-CN" sz="2000" i="1" dirty="0">
                <a:latin typeface="Times New Roman" pitchFamily="18" charset="0"/>
                <a:cs typeface="Times New Roman" pitchFamily="18" charset="0"/>
              </a:rPr>
              <a:t> I</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u, </a:t>
            </a:r>
            <a:r>
              <a:rPr lang="en-US" altLang="zh-CN" sz="2000" i="1" dirty="0" err="1">
                <a:latin typeface="Times New Roman" pitchFamily="18" charset="0"/>
                <a:cs typeface="Times New Roman" pitchFamily="18" charset="0"/>
              </a:rPr>
              <a:t>C</a:t>
            </a:r>
            <a:r>
              <a:rPr lang="en-US" altLang="zh-CN" sz="2000" i="1" baseline="-25000" dirty="0" err="1">
                <a:latin typeface="Times New Roman" pitchFamily="18" charset="0"/>
                <a:cs typeface="Times New Roman" pitchFamily="18" charset="0"/>
              </a:rPr>
              <a:t>i</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 </a:t>
            </a:r>
            <a:r>
              <a:rPr lang="el-GR" altLang="zh-CN" sz="2000" i="1" dirty="0">
                <a:latin typeface="Times New Roman" pitchFamily="18" charset="0"/>
                <a:cs typeface="Times New Roman" pitchFamily="18" charset="0"/>
              </a:rPr>
              <a:t>β</a:t>
            </a:r>
            <a:r>
              <a:rPr lang="en-US" altLang="zh-CN" sz="2000" i="1" baseline="-25000" dirty="0">
                <a:latin typeface="Times New Roman" pitchFamily="18" charset="0"/>
                <a:cs typeface="Times New Roman" pitchFamily="18" charset="0"/>
              </a:rPr>
              <a:t>S</a:t>
            </a:r>
            <a:r>
              <a:rPr lang="en-US" altLang="zh-CN" sz="2000" i="1" dirty="0">
                <a:latin typeface="Times New Roman" pitchFamily="18" charset="0"/>
                <a:cs typeface="Times New Roman" pitchFamily="18" charset="0"/>
              </a:rPr>
              <a:t> H</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u, S</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a:t>
            </a:r>
            <a:r>
              <a:rPr lang="en-US" altLang="zh-CN" sz="2000" dirty="0">
                <a:latin typeface="Times New Roman" pitchFamily="18" charset="0"/>
                <a:cs typeface="Times New Roman" pitchFamily="18" charset="0"/>
              </a:rPr>
              <a:t>}</a:t>
            </a:r>
          </a:p>
          <a:p>
            <a:pPr lvl="1"/>
            <a:r>
              <a:rPr lang="en-US" altLang="zh-CN" sz="2000" i="1" dirty="0">
                <a:latin typeface="Times New Roman" pitchFamily="18" charset="0"/>
                <a:cs typeface="Times New Roman" pitchFamily="18" charset="0"/>
              </a:rPr>
              <a:t>H</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v, S</a:t>
            </a:r>
            <a:r>
              <a:rPr lang="en-US" altLang="zh-CN" sz="2000" dirty="0">
                <a:latin typeface="Times New Roman" pitchFamily="18" charset="0"/>
                <a:cs typeface="Times New Roman" pitchFamily="18" charset="0"/>
              </a:rPr>
              <a:t>)</a:t>
            </a:r>
            <a:r>
              <a:rPr lang="en-US" altLang="zh-CN" sz="2000" i="1" dirty="0">
                <a:solidFill>
                  <a:srgbClr val="FF0000"/>
                </a:solidFill>
                <a:latin typeface="Times New Roman" pitchFamily="18" charset="0"/>
                <a:cs typeface="Times New Roman" pitchFamily="18" charset="0"/>
              </a:rPr>
              <a:t> </a:t>
            </a:r>
            <a:r>
              <a:rPr lang="en-US" altLang="zh-CN" sz="2000" i="1" dirty="0">
                <a:latin typeface="Times New Roman" pitchFamily="18" charset="0"/>
                <a:cs typeface="Times New Roman" pitchFamily="18" charset="0"/>
              </a:rPr>
              <a:t>= min </a:t>
            </a:r>
            <a:r>
              <a:rPr lang="en-US" altLang="zh-CN" sz="2000" dirty="0">
                <a:latin typeface="Times New Roman" pitchFamily="18" charset="0"/>
                <a:cs typeface="Times New Roman" pitchFamily="18" charset="0"/>
              </a:rPr>
              <a:t>{ </a:t>
            </a:r>
            <a:r>
              <a:rPr lang="en-US" altLang="zh-CN" sz="2000" i="1" dirty="0" smtClean="0">
                <a:latin typeface="Times New Roman" pitchFamily="18" charset="0"/>
                <a:cs typeface="Times New Roman" pitchFamily="18" charset="0"/>
              </a:rPr>
              <a:t>I</a:t>
            </a:r>
            <a:r>
              <a:rPr lang="en-US" altLang="zh-CN" sz="2000" dirty="0" smtClean="0">
                <a:latin typeface="Times New Roman" pitchFamily="18" charset="0"/>
                <a:cs typeface="Times New Roman" pitchFamily="18" charset="0"/>
              </a:rPr>
              <a:t>(v</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C</a:t>
            </a:r>
            <a:r>
              <a:rPr lang="en-US" altLang="zh-CN" sz="2000" baseline="-25000" dirty="0" err="1">
                <a:latin typeface="Times New Roman" pitchFamily="18" charset="0"/>
                <a:cs typeface="Times New Roman" pitchFamily="18" charset="0"/>
              </a:rPr>
              <a:t>i</a:t>
            </a:r>
            <a:r>
              <a:rPr lang="en-US" altLang="zh-CN" sz="2000" dirty="0">
                <a:latin typeface="Times New Roman" pitchFamily="18" charset="0"/>
                <a:cs typeface="Times New Roman" pitchFamily="18" charset="0"/>
              </a:rPr>
              <a:t>) }</a:t>
            </a:r>
          </a:p>
          <a:p>
            <a:endParaRPr lang="en-US" altLang="zh-CN" sz="2000" dirty="0" smtClean="0"/>
          </a:p>
        </p:txBody>
      </p:sp>
      <p:grpSp>
        <p:nvGrpSpPr>
          <p:cNvPr id="8" name="组合 7"/>
          <p:cNvGrpSpPr/>
          <p:nvPr/>
        </p:nvGrpSpPr>
        <p:grpSpPr>
          <a:xfrm>
            <a:off x="7215251" y="1"/>
            <a:ext cx="2690749" cy="1520959"/>
            <a:chOff x="6080941" y="404664"/>
            <a:chExt cx="3057367" cy="1872208"/>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941" y="404664"/>
              <a:ext cx="305736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组合 17"/>
            <p:cNvGrpSpPr/>
            <p:nvPr/>
          </p:nvGrpSpPr>
          <p:grpSpPr>
            <a:xfrm>
              <a:off x="6845166" y="1210820"/>
              <a:ext cx="1717078" cy="313842"/>
              <a:chOff x="3100776" y="4792459"/>
              <a:chExt cx="2547797" cy="465678"/>
            </a:xfrm>
          </p:grpSpPr>
          <p:sp>
            <p:nvSpPr>
              <p:cNvPr id="19" name="椭圆 18"/>
              <p:cNvSpPr/>
              <p:nvPr/>
            </p:nvSpPr>
            <p:spPr>
              <a:xfrm>
                <a:off x="3100776" y="4847052"/>
                <a:ext cx="411085" cy="411085"/>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椭圆 19"/>
              <p:cNvSpPr/>
              <p:nvPr/>
            </p:nvSpPr>
            <p:spPr>
              <a:xfrm>
                <a:off x="5237488" y="4792459"/>
                <a:ext cx="411085" cy="411085"/>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9" name="组合 28"/>
            <p:cNvGrpSpPr/>
            <p:nvPr/>
          </p:nvGrpSpPr>
          <p:grpSpPr>
            <a:xfrm>
              <a:off x="7376362" y="1175208"/>
              <a:ext cx="332238" cy="928380"/>
              <a:chOff x="3893768" y="4728591"/>
              <a:chExt cx="492973" cy="1377525"/>
            </a:xfrm>
          </p:grpSpPr>
          <p:sp>
            <p:nvSpPr>
              <p:cNvPr id="30" name="椭圆 29"/>
              <p:cNvSpPr/>
              <p:nvPr/>
            </p:nvSpPr>
            <p:spPr>
              <a:xfrm>
                <a:off x="3975656" y="4728591"/>
                <a:ext cx="411085" cy="41108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1" name="椭圆 30"/>
              <p:cNvSpPr/>
              <p:nvPr/>
            </p:nvSpPr>
            <p:spPr>
              <a:xfrm>
                <a:off x="3893768" y="5695031"/>
                <a:ext cx="411085" cy="41108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sp>
        <p:nvSpPr>
          <p:cNvPr id="4" name="矩形 3"/>
          <p:cNvSpPr/>
          <p:nvPr/>
        </p:nvSpPr>
        <p:spPr>
          <a:xfrm>
            <a:off x="1309048" y="3646862"/>
            <a:ext cx="913653" cy="7200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96516" y="4658171"/>
            <a:ext cx="5040560" cy="182230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200" lvl="1"/>
            <a:r>
              <a:rPr lang="en-US" altLang="zh-CN" i="1" dirty="0">
                <a:solidFill>
                  <a:srgbClr val="FF0000"/>
                </a:solidFill>
              </a:rPr>
              <a:t>I</a:t>
            </a:r>
            <a:r>
              <a:rPr lang="en-US" altLang="zh-CN" dirty="0">
                <a:solidFill>
                  <a:srgbClr val="FF0000"/>
                </a:solidFill>
              </a:rPr>
              <a:t>(</a:t>
            </a:r>
            <a:r>
              <a:rPr lang="en-US" altLang="zh-CN" i="1" dirty="0">
                <a:solidFill>
                  <a:srgbClr val="FF0000"/>
                </a:solidFill>
              </a:rPr>
              <a:t>v, </a:t>
            </a:r>
            <a:r>
              <a:rPr lang="en-US" altLang="zh-CN" i="1" dirty="0" err="1">
                <a:solidFill>
                  <a:srgbClr val="FF0000"/>
                </a:solidFill>
              </a:rPr>
              <a:t>C</a:t>
            </a:r>
            <a:r>
              <a:rPr lang="en-US" altLang="zh-CN" i="1" baseline="-25000" dirty="0" err="1">
                <a:solidFill>
                  <a:srgbClr val="FF0000"/>
                </a:solidFill>
              </a:rPr>
              <a:t>i</a:t>
            </a:r>
            <a:r>
              <a:rPr lang="en-US" altLang="zh-CN" dirty="0">
                <a:solidFill>
                  <a:srgbClr val="FF0000"/>
                </a:solidFill>
              </a:rPr>
              <a:t>) : </a:t>
            </a:r>
            <a:r>
              <a:rPr lang="en-US" altLang="zh-CN" dirty="0">
                <a:solidFill>
                  <a:schemeClr val="tx1"/>
                </a:solidFill>
              </a:rPr>
              <a:t>importance of </a:t>
            </a:r>
            <a:r>
              <a:rPr lang="en-US" altLang="zh-CN" i="1" dirty="0">
                <a:solidFill>
                  <a:schemeClr val="tx1"/>
                </a:solidFill>
              </a:rPr>
              <a:t>v</a:t>
            </a:r>
            <a:r>
              <a:rPr lang="en-US" altLang="zh-CN" dirty="0">
                <a:solidFill>
                  <a:schemeClr val="tx1"/>
                </a:solidFill>
              </a:rPr>
              <a:t> in community </a:t>
            </a:r>
            <a:r>
              <a:rPr lang="en-US" altLang="zh-CN" i="1" dirty="0" err="1">
                <a:solidFill>
                  <a:schemeClr val="tx1"/>
                </a:solidFill>
              </a:rPr>
              <a:t>C</a:t>
            </a:r>
            <a:r>
              <a:rPr lang="en-US" altLang="zh-CN" i="1" baseline="-25000" dirty="0" err="1">
                <a:solidFill>
                  <a:schemeClr val="tx1"/>
                </a:solidFill>
              </a:rPr>
              <a:t>i</a:t>
            </a:r>
            <a:r>
              <a:rPr lang="en-US" altLang="zh-CN" dirty="0">
                <a:solidFill>
                  <a:schemeClr val="tx1"/>
                </a:solidFill>
              </a:rPr>
              <a:t>.</a:t>
            </a:r>
          </a:p>
          <a:p>
            <a:pPr marL="277200" lvl="1"/>
            <a:r>
              <a:rPr lang="en-US" altLang="zh-CN" i="1" dirty="0">
                <a:solidFill>
                  <a:srgbClr val="FF0000"/>
                </a:solidFill>
              </a:rPr>
              <a:t>H</a:t>
            </a:r>
            <a:r>
              <a:rPr lang="en-US" altLang="zh-CN" dirty="0">
                <a:solidFill>
                  <a:srgbClr val="FF0000"/>
                </a:solidFill>
              </a:rPr>
              <a:t>(</a:t>
            </a:r>
            <a:r>
              <a:rPr lang="en-US" altLang="zh-CN" i="1" dirty="0">
                <a:solidFill>
                  <a:srgbClr val="FF0000"/>
                </a:solidFill>
              </a:rPr>
              <a:t>v, S</a:t>
            </a:r>
            <a:r>
              <a:rPr lang="en-US" altLang="zh-CN" dirty="0">
                <a:solidFill>
                  <a:srgbClr val="FF0000"/>
                </a:solidFill>
              </a:rPr>
              <a:t>) : </a:t>
            </a:r>
            <a:r>
              <a:rPr lang="en-US" altLang="zh-CN" dirty="0">
                <a:solidFill>
                  <a:schemeClr val="tx1"/>
                </a:solidFill>
              </a:rPr>
              <a:t>likelihood of </a:t>
            </a:r>
            <a:r>
              <a:rPr lang="en-US" altLang="zh-CN" i="1" dirty="0">
                <a:solidFill>
                  <a:schemeClr val="tx1"/>
                </a:solidFill>
              </a:rPr>
              <a:t>v</a:t>
            </a:r>
            <a:r>
              <a:rPr lang="en-US" altLang="zh-CN" dirty="0">
                <a:solidFill>
                  <a:schemeClr val="tx1"/>
                </a:solidFill>
              </a:rPr>
              <a:t> spanning structural holes across </a:t>
            </a:r>
            <a:r>
              <a:rPr lang="en-US" altLang="zh-CN" i="1" dirty="0">
                <a:solidFill>
                  <a:schemeClr val="tx1"/>
                </a:solidFill>
              </a:rPr>
              <a:t>S</a:t>
            </a:r>
            <a:r>
              <a:rPr lang="en-US" altLang="zh-CN" dirty="0">
                <a:solidFill>
                  <a:schemeClr val="tx1"/>
                </a:solidFill>
              </a:rPr>
              <a:t> (subset of communities</a:t>
            </a:r>
            <a:r>
              <a:rPr lang="en-US" altLang="zh-CN" dirty="0" smtClean="0">
                <a:solidFill>
                  <a:schemeClr val="tx1"/>
                </a:solidFill>
              </a:rPr>
              <a:t>).</a:t>
            </a:r>
            <a:endParaRPr lang="en-US" altLang="zh-CN" dirty="0">
              <a:solidFill>
                <a:schemeClr val="tx1"/>
              </a:solidFill>
            </a:endParaRPr>
          </a:p>
        </p:txBody>
      </p:sp>
      <p:cxnSp>
        <p:nvCxnSpPr>
          <p:cNvPr id="16" name="直接箭头连接符 15"/>
          <p:cNvCxnSpPr>
            <a:stCxn id="14" idx="0"/>
          </p:cNvCxnSpPr>
          <p:nvPr/>
        </p:nvCxnSpPr>
        <p:spPr>
          <a:xfrm flipH="1" flipV="1">
            <a:off x="2188544" y="4006903"/>
            <a:ext cx="928252" cy="65126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27" name="矩形 26"/>
          <p:cNvSpPr/>
          <p:nvPr/>
        </p:nvSpPr>
        <p:spPr>
          <a:xfrm>
            <a:off x="5915595" y="4658171"/>
            <a:ext cx="2495796" cy="10282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ltLang="zh-CN" dirty="0">
                <a:solidFill>
                  <a:schemeClr val="tx1"/>
                </a:solidFill>
              </a:rPr>
              <a:t>α</a:t>
            </a:r>
            <a:r>
              <a:rPr lang="en-US" altLang="zh-CN" dirty="0">
                <a:solidFill>
                  <a:schemeClr val="tx1"/>
                </a:solidFill>
              </a:rPr>
              <a:t> and </a:t>
            </a:r>
            <a:r>
              <a:rPr lang="el-GR" altLang="zh-CN" dirty="0">
                <a:solidFill>
                  <a:schemeClr val="tx1"/>
                </a:solidFill>
              </a:rPr>
              <a:t>β</a:t>
            </a:r>
            <a:r>
              <a:rPr lang="en-US" altLang="zh-CN" dirty="0">
                <a:solidFill>
                  <a:schemeClr val="tx1"/>
                </a:solidFill>
              </a:rPr>
              <a:t> are two parameters</a:t>
            </a:r>
            <a:endParaRPr lang="zh-CN" altLang="en-US" dirty="0"/>
          </a:p>
        </p:txBody>
      </p:sp>
      <p:cxnSp>
        <p:nvCxnSpPr>
          <p:cNvPr id="37" name="直接箭头连接符 36"/>
          <p:cNvCxnSpPr>
            <a:endCxn id="41" idx="2"/>
          </p:cNvCxnSpPr>
          <p:nvPr/>
        </p:nvCxnSpPr>
        <p:spPr>
          <a:xfrm flipH="1" flipV="1">
            <a:off x="3961683" y="4006902"/>
            <a:ext cx="2699853" cy="62596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40" name="直接箭头连接符 39"/>
          <p:cNvCxnSpPr>
            <a:endCxn id="42" idx="2"/>
          </p:cNvCxnSpPr>
          <p:nvPr/>
        </p:nvCxnSpPr>
        <p:spPr>
          <a:xfrm flipH="1" flipV="1">
            <a:off x="5341617" y="4006901"/>
            <a:ext cx="1354080" cy="641732"/>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41" name="矩形 40"/>
          <p:cNvSpPr/>
          <p:nvPr/>
        </p:nvSpPr>
        <p:spPr>
          <a:xfrm>
            <a:off x="3836876" y="3690068"/>
            <a:ext cx="249615" cy="3168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175498" y="3690067"/>
            <a:ext cx="332238" cy="3168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58562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6">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6">
                                            <p:txEl>
                                              <p:pRg st="5" end="5"/>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4" grpId="0" animBg="1"/>
      <p:bldP spid="14" grpId="0" animBg="1"/>
      <p:bldP spid="27" grpId="0" animBg="1"/>
      <p:bldP spid="41" grpId="0" animBg="1"/>
      <p:bldP spid="4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HIS</a:t>
            </a:r>
            <a:endParaRPr lang="en-US" dirty="0"/>
          </a:p>
        </p:txBody>
      </p:sp>
      <p:pic>
        <p:nvPicPr>
          <p:cNvPr id="4" name="Picture 3" descr="Screen Shot 2013-08-11 at 11.4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11" y="981076"/>
            <a:ext cx="5824273" cy="5223269"/>
          </a:xfrm>
          <a:prstGeom prst="rect">
            <a:avLst/>
          </a:prstGeom>
        </p:spPr>
      </p:pic>
      <p:pic>
        <p:nvPicPr>
          <p:cNvPr id="5" name="Picture 4" descr="Screen Shot 2013-08-11 at 11.4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40" y="1027657"/>
            <a:ext cx="2643223" cy="724897"/>
          </a:xfrm>
          <a:prstGeom prst="rect">
            <a:avLst/>
          </a:prstGeom>
          <a:ln>
            <a:solidFill>
              <a:srgbClr val="800000"/>
            </a:solidFill>
          </a:ln>
        </p:spPr>
      </p:pic>
      <p:cxnSp>
        <p:nvCxnSpPr>
          <p:cNvPr id="6" name="直接箭头连接符 39"/>
          <p:cNvCxnSpPr>
            <a:stCxn id="5" idx="1"/>
            <a:endCxn id="9" idx="3"/>
          </p:cNvCxnSpPr>
          <p:nvPr/>
        </p:nvCxnSpPr>
        <p:spPr>
          <a:xfrm flipH="1">
            <a:off x="3762664" y="1390105"/>
            <a:ext cx="3079477" cy="29284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9" name="矩形 41"/>
          <p:cNvSpPr/>
          <p:nvPr/>
        </p:nvSpPr>
        <p:spPr>
          <a:xfrm>
            <a:off x="3162898" y="1524528"/>
            <a:ext cx="599766" cy="316835"/>
          </a:xfrm>
          <a:prstGeom prst="rect">
            <a:avLst/>
          </a:prstGeom>
          <a:noFill/>
          <a:ln w="12700" cmpd="sng">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41"/>
          <p:cNvSpPr/>
          <p:nvPr/>
        </p:nvSpPr>
        <p:spPr>
          <a:xfrm>
            <a:off x="7149244" y="1844236"/>
            <a:ext cx="2037758" cy="32462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rgbClr val="000000"/>
                </a:solidFill>
              </a:rPr>
              <a:t>By PageRank or HITS</a:t>
            </a:r>
            <a:endParaRPr lang="zh-CN" altLang="en-US" sz="1600" dirty="0">
              <a:solidFill>
                <a:srgbClr val="000000"/>
              </a:solidFill>
            </a:endParaRPr>
          </a:p>
        </p:txBody>
      </p:sp>
      <p:cxnSp>
        <p:nvCxnSpPr>
          <p:cNvPr id="16" name="Straight Connector 15"/>
          <p:cNvCxnSpPr/>
          <p:nvPr/>
        </p:nvCxnSpPr>
        <p:spPr>
          <a:xfrm>
            <a:off x="7989445" y="1390105"/>
            <a:ext cx="447541"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接箭头连接符 39"/>
          <p:cNvCxnSpPr>
            <a:stCxn id="21" idx="1"/>
            <a:endCxn id="19" idx="3"/>
          </p:cNvCxnSpPr>
          <p:nvPr/>
        </p:nvCxnSpPr>
        <p:spPr>
          <a:xfrm flipH="1">
            <a:off x="5324497" y="5184492"/>
            <a:ext cx="1517643" cy="129592"/>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9" name="矩形 41"/>
          <p:cNvSpPr/>
          <p:nvPr/>
        </p:nvSpPr>
        <p:spPr>
          <a:xfrm>
            <a:off x="4916354" y="5147426"/>
            <a:ext cx="408143" cy="333317"/>
          </a:xfrm>
          <a:prstGeom prst="rect">
            <a:avLst/>
          </a:prstGeom>
          <a:noFill/>
          <a:ln w="12700" cmpd="sng">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41"/>
          <p:cNvSpPr/>
          <p:nvPr/>
        </p:nvSpPr>
        <p:spPr>
          <a:xfrm>
            <a:off x="6842140" y="4705603"/>
            <a:ext cx="2792403" cy="957778"/>
          </a:xfrm>
          <a:prstGeom prst="rect">
            <a:avLst/>
          </a:prstGeom>
          <a:noFill/>
          <a:ln w="12700" cmpd="sng">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000000"/>
                </a:solidFill>
              </a:rPr>
              <a:t>Parameter to control the convergence</a:t>
            </a:r>
            <a:endParaRPr lang="zh-CN" altLang="en-US" sz="2000" dirty="0">
              <a:solidFill>
                <a:srgbClr val="000000"/>
              </a:solidFill>
            </a:endParaRPr>
          </a:p>
        </p:txBody>
      </p:sp>
    </p:spTree>
    <p:extLst>
      <p:ext uri="{BB962C8B-B14F-4D97-AF65-F5344CB8AC3E}">
        <p14:creationId xmlns:p14="http://schemas.microsoft.com/office/powerpoint/2010/main" val="8532655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9" grpId="0" animBg="1"/>
      <p:bldP spid="2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Given </a:t>
            </a:r>
            <a:r>
              <a:rPr lang="el-GR" altLang="zh-CN" i="1" dirty="0" smtClean="0">
                <a:latin typeface="Times New Roman" pitchFamily="18" charset="0"/>
                <a:cs typeface="Times New Roman" pitchFamily="18" charset="0"/>
              </a:rPr>
              <a:t>α</a:t>
            </a:r>
            <a:r>
              <a:rPr lang="en-US" altLang="zh-CN" baseline="-25000" dirty="0" err="1" smtClean="0">
                <a:latin typeface="Times New Roman" pitchFamily="18" charset="0"/>
                <a:cs typeface="Times New Roman" pitchFamily="18" charset="0"/>
              </a:rPr>
              <a:t>i</a:t>
            </a:r>
            <a:r>
              <a:rPr lang="en-US" altLang="zh-CN" baseline="-25000"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rPr>
              <a:t>and </a:t>
            </a:r>
            <a:r>
              <a:rPr lang="el-GR" altLang="zh-CN" i="1" dirty="0" smtClean="0">
                <a:latin typeface="Times New Roman" pitchFamily="18" charset="0"/>
                <a:cs typeface="Times New Roman" pitchFamily="18" charset="0"/>
              </a:rPr>
              <a:t>β</a:t>
            </a:r>
            <a:r>
              <a:rPr lang="en-US" altLang="zh-CN" baseline="-25000" dirty="0" smtClean="0">
                <a:latin typeface="Times New Roman" pitchFamily="18" charset="0"/>
                <a:cs typeface="Times New Roman" pitchFamily="18" charset="0"/>
              </a:rPr>
              <a:t>S</a:t>
            </a:r>
            <a:r>
              <a:rPr lang="en-US" altLang="zh-CN" dirty="0" smtClean="0">
                <a:latin typeface="Times New Roman" pitchFamily="18" charset="0"/>
                <a:cs typeface="Times New Roman" pitchFamily="18" charset="0"/>
              </a:rPr>
              <a:t>, solution exists ( </a:t>
            </a:r>
            <a:r>
              <a:rPr lang="en-US" altLang="zh-CN" dirty="0" smtClean="0">
                <a:latin typeface="Times New Roman"/>
                <a:cs typeface="Times New Roman"/>
              </a:rPr>
              <a:t>I</a:t>
            </a:r>
            <a:r>
              <a:rPr lang="en-US" altLang="zh-CN" dirty="0">
                <a:latin typeface="Times New Roman"/>
                <a:cs typeface="Times New Roman"/>
              </a:rPr>
              <a:t>(v, </a:t>
            </a:r>
            <a:r>
              <a:rPr lang="en-US" altLang="zh-CN" dirty="0" err="1">
                <a:latin typeface="Times New Roman"/>
                <a:cs typeface="Times New Roman"/>
              </a:rPr>
              <a:t>C</a:t>
            </a:r>
            <a:r>
              <a:rPr lang="en-US" altLang="zh-CN" baseline="-25000" dirty="0" err="1">
                <a:latin typeface="Times New Roman"/>
                <a:cs typeface="Times New Roman"/>
              </a:rPr>
              <a:t>i</a:t>
            </a:r>
            <a:r>
              <a:rPr lang="en-US" altLang="zh-CN" dirty="0" smtClean="0">
                <a:latin typeface="Times New Roman"/>
                <a:cs typeface="Times New Roman"/>
              </a:rPr>
              <a:t>), </a:t>
            </a:r>
            <a:r>
              <a:rPr lang="en-US" altLang="zh-CN" dirty="0">
                <a:latin typeface="Times New Roman"/>
                <a:cs typeface="Times New Roman"/>
              </a:rPr>
              <a:t>H(v, S</a:t>
            </a:r>
            <a:r>
              <a:rPr lang="en-US" altLang="zh-CN" dirty="0" smtClean="0">
                <a:latin typeface="Times New Roman"/>
                <a:cs typeface="Times New Roman"/>
              </a:rPr>
              <a:t>) ≤ 1 </a:t>
            </a:r>
            <a:r>
              <a:rPr lang="en-US" altLang="zh-CN" dirty="0" smtClean="0">
                <a:latin typeface="Times New Roman" pitchFamily="18" charset="0"/>
                <a:cs typeface="Times New Roman" pitchFamily="18" charset="0"/>
              </a:rPr>
              <a:t>) for any graph, </a:t>
            </a:r>
            <a:r>
              <a:rPr lang="en-US" altLang="zh-CN" dirty="0" smtClean="0">
                <a:solidFill>
                  <a:srgbClr val="FF0000"/>
                </a:solidFill>
                <a:latin typeface="Times New Roman" pitchFamily="18" charset="0"/>
                <a:cs typeface="Times New Roman" pitchFamily="18" charset="0"/>
              </a:rPr>
              <a:t>if and only if, </a:t>
            </a:r>
            <a:r>
              <a:rPr lang="el-GR" altLang="zh-CN" i="1" dirty="0" smtClean="0">
                <a:solidFill>
                  <a:srgbClr val="FF0000"/>
                </a:solidFill>
                <a:latin typeface="Times New Roman" pitchFamily="18" charset="0"/>
                <a:cs typeface="Times New Roman" pitchFamily="18" charset="0"/>
              </a:rPr>
              <a:t>α</a:t>
            </a:r>
            <a:r>
              <a:rPr lang="en-US" altLang="zh-CN" baseline="-25000" dirty="0" err="1" smtClean="0">
                <a:solidFill>
                  <a:srgbClr val="FF0000"/>
                </a:solidFill>
                <a:latin typeface="Times New Roman" pitchFamily="18" charset="0"/>
                <a:cs typeface="Times New Roman" pitchFamily="18" charset="0"/>
              </a:rPr>
              <a:t>i</a:t>
            </a:r>
            <a:r>
              <a:rPr lang="en-US" altLang="zh-CN" dirty="0" smtClean="0">
                <a:solidFill>
                  <a:srgbClr val="FF0000"/>
                </a:solidFill>
                <a:latin typeface="Times New Roman" pitchFamily="18" charset="0"/>
                <a:cs typeface="Times New Roman" pitchFamily="18" charset="0"/>
              </a:rPr>
              <a:t> </a:t>
            </a:r>
            <a:r>
              <a:rPr lang="en-US" altLang="zh-CN" dirty="0">
                <a:solidFill>
                  <a:srgbClr val="FF0000"/>
                </a:solidFill>
                <a:latin typeface="Times New Roman" pitchFamily="18" charset="0"/>
                <a:cs typeface="Times New Roman" pitchFamily="18" charset="0"/>
              </a:rPr>
              <a:t>+ </a:t>
            </a:r>
            <a:r>
              <a:rPr lang="el-GR" altLang="zh-CN" i="1" dirty="0" smtClean="0">
                <a:solidFill>
                  <a:srgbClr val="FF0000"/>
                </a:solidFill>
                <a:latin typeface="Times New Roman" pitchFamily="18" charset="0"/>
                <a:cs typeface="Times New Roman" pitchFamily="18" charset="0"/>
              </a:rPr>
              <a:t>β</a:t>
            </a:r>
            <a:r>
              <a:rPr lang="en-US" altLang="zh-CN" baseline="-25000" dirty="0" smtClean="0">
                <a:solidFill>
                  <a:srgbClr val="FF0000"/>
                </a:solidFill>
                <a:latin typeface="Times New Roman" pitchFamily="18" charset="0"/>
                <a:cs typeface="Times New Roman" pitchFamily="18" charset="0"/>
              </a:rPr>
              <a:t>S </a:t>
            </a:r>
            <a:r>
              <a:rPr lang="en-US" altLang="zh-CN" dirty="0" smtClean="0">
                <a:solidFill>
                  <a:srgbClr val="FF0000"/>
                </a:solidFill>
                <a:latin typeface="Times New Roman" pitchFamily="18" charset="0"/>
                <a:cs typeface="Times New Roman" pitchFamily="18" charset="0"/>
              </a:rPr>
              <a:t>≤ 1.</a:t>
            </a:r>
          </a:p>
          <a:p>
            <a:pPr marL="0" indent="0">
              <a:buNone/>
            </a:pPr>
            <a:endParaRPr lang="en-US" sz="1400" dirty="0" smtClean="0"/>
          </a:p>
          <a:p>
            <a:pPr lvl="1"/>
            <a:r>
              <a:rPr lang="en-US" dirty="0" smtClean="0"/>
              <a:t>For the </a:t>
            </a:r>
            <a:r>
              <a:rPr lang="en-US" i="1" dirty="0" smtClean="0"/>
              <a:t>only if </a:t>
            </a:r>
            <a:r>
              <a:rPr lang="en-US" dirty="0" smtClean="0"/>
              <a:t>direction</a:t>
            </a:r>
          </a:p>
          <a:p>
            <a:pPr lvl="2">
              <a:lnSpc>
                <a:spcPct val="140000"/>
              </a:lnSpc>
            </a:pPr>
            <a:r>
              <a:rPr lang="en-US" i="1" dirty="0">
                <a:latin typeface="Times New Roman"/>
                <a:cs typeface="Times New Roman"/>
              </a:rPr>
              <a:t>Suppose </a:t>
            </a:r>
            <a:r>
              <a:rPr lang="el-GR" altLang="zh-CN" i="1" dirty="0">
                <a:latin typeface="Times New Roman" pitchFamily="18" charset="0"/>
                <a:cs typeface="Times New Roman" pitchFamily="18" charset="0"/>
              </a:rPr>
              <a:t>α</a:t>
            </a:r>
            <a:r>
              <a:rPr lang="en-US" altLang="zh-CN" i="1" baseline="-25000" dirty="0" err="1">
                <a:latin typeface="Times New Roman" pitchFamily="18" charset="0"/>
                <a:cs typeface="Times New Roman" pitchFamily="18" charset="0"/>
              </a:rPr>
              <a:t>i</a:t>
            </a:r>
            <a:r>
              <a:rPr lang="en-US" altLang="zh-CN" i="1" dirty="0">
                <a:latin typeface="Times New Roman" pitchFamily="18" charset="0"/>
                <a:cs typeface="Times New Roman" pitchFamily="18" charset="0"/>
              </a:rPr>
              <a:t> + </a:t>
            </a:r>
            <a:r>
              <a:rPr lang="el-GR" altLang="zh-CN" i="1" dirty="0">
                <a:latin typeface="Times New Roman" pitchFamily="18" charset="0"/>
                <a:cs typeface="Times New Roman" pitchFamily="18" charset="0"/>
              </a:rPr>
              <a:t>β</a:t>
            </a:r>
            <a:r>
              <a:rPr lang="en-US" altLang="zh-CN" i="1" baseline="-25000" dirty="0">
                <a:latin typeface="Times New Roman" pitchFamily="18" charset="0"/>
                <a:cs typeface="Times New Roman" pitchFamily="18" charset="0"/>
              </a:rPr>
              <a:t>S </a:t>
            </a:r>
            <a:r>
              <a:rPr lang="en-US" altLang="zh-CN" dirty="0">
                <a:latin typeface="Times New Roman" pitchFamily="18" charset="0"/>
                <a:cs typeface="Times New Roman" pitchFamily="18" charset="0"/>
              </a:rPr>
              <a:t>&gt; </a:t>
            </a:r>
            <a:r>
              <a:rPr lang="en-US" altLang="zh-CN" dirty="0" smtClean="0">
                <a:latin typeface="Times New Roman" pitchFamily="18" charset="0"/>
                <a:cs typeface="Times New Roman" pitchFamily="18" charset="0"/>
              </a:rPr>
              <a:t>1, </a:t>
            </a:r>
            <a:r>
              <a:rPr lang="en-US" i="1" dirty="0" smtClean="0">
                <a:latin typeface="Times New Roman"/>
                <a:cs typeface="Times New Roman"/>
              </a:rPr>
              <a:t>S</a:t>
            </a:r>
            <a:r>
              <a:rPr lang="en-US" dirty="0" smtClean="0">
                <a:latin typeface="Times New Roman"/>
                <a:cs typeface="Times New Roman"/>
              </a:rPr>
              <a:t> </a:t>
            </a:r>
            <a:r>
              <a:rPr lang="en-US" dirty="0">
                <a:latin typeface="Times New Roman"/>
                <a:cs typeface="Times New Roman"/>
              </a:rPr>
              <a:t>= {</a:t>
            </a:r>
            <a:r>
              <a:rPr lang="en-US" i="1" dirty="0" err="1">
                <a:latin typeface="Times New Roman"/>
                <a:cs typeface="Times New Roman"/>
              </a:rPr>
              <a:t>C</a:t>
            </a:r>
            <a:r>
              <a:rPr lang="en-US" baseline="-25000" dirty="0" err="1">
                <a:latin typeface="Times New Roman"/>
                <a:cs typeface="Times New Roman"/>
              </a:rPr>
              <a:t>blue</a:t>
            </a:r>
            <a:r>
              <a:rPr lang="en-US" dirty="0" smtClean="0">
                <a:latin typeface="Times New Roman"/>
                <a:cs typeface="Times New Roman"/>
              </a:rPr>
              <a:t>, </a:t>
            </a:r>
            <a:r>
              <a:rPr lang="en-US" i="1" dirty="0" err="1" smtClean="0">
                <a:latin typeface="Times New Roman"/>
                <a:cs typeface="Times New Roman"/>
              </a:rPr>
              <a:t>C</a:t>
            </a:r>
            <a:r>
              <a:rPr lang="en-US" baseline="-25000" dirty="0" err="1" smtClean="0">
                <a:latin typeface="Times New Roman"/>
                <a:cs typeface="Times New Roman"/>
              </a:rPr>
              <a:t>yellow</a:t>
            </a:r>
            <a:r>
              <a:rPr lang="en-US" dirty="0">
                <a:latin typeface="Times New Roman"/>
                <a:cs typeface="Times New Roman"/>
              </a:rPr>
              <a:t>}</a:t>
            </a:r>
            <a:endParaRPr lang="en-US" dirty="0" smtClean="0">
              <a:latin typeface="Times New Roman"/>
              <a:cs typeface="Times New Roman"/>
            </a:endParaRPr>
          </a:p>
          <a:p>
            <a:pPr lvl="2">
              <a:lnSpc>
                <a:spcPct val="140000"/>
              </a:lnSpc>
            </a:pPr>
            <a:r>
              <a:rPr lang="en-US" i="1" dirty="0" smtClean="0">
                <a:latin typeface="Times New Roman"/>
                <a:cs typeface="Times New Roman"/>
              </a:rPr>
              <a:t>r</a:t>
            </a:r>
            <a:r>
              <a:rPr lang="en-US" dirty="0" smtClean="0">
                <a:latin typeface="Times New Roman"/>
                <a:cs typeface="Times New Roman"/>
              </a:rPr>
              <a:t>(</a:t>
            </a:r>
            <a:r>
              <a:rPr lang="en-US" i="1" dirty="0" smtClean="0">
                <a:latin typeface="Times New Roman"/>
                <a:cs typeface="Times New Roman"/>
              </a:rPr>
              <a:t>u</a:t>
            </a:r>
            <a:r>
              <a:rPr lang="en-US" dirty="0" smtClean="0">
                <a:latin typeface="Times New Roman"/>
                <a:cs typeface="Times New Roman"/>
              </a:rPr>
              <a:t>)</a:t>
            </a:r>
            <a:r>
              <a:rPr lang="en-US" altLang="zh-CN" i="1" dirty="0">
                <a:latin typeface="Times New Roman"/>
                <a:cs typeface="Times New Roman"/>
              </a:rPr>
              <a:t> </a:t>
            </a:r>
            <a:r>
              <a:rPr lang="en-US" altLang="zh-CN" i="1" dirty="0" smtClean="0">
                <a:latin typeface="Times New Roman"/>
                <a:cs typeface="Times New Roman"/>
              </a:rPr>
              <a:t>= </a:t>
            </a:r>
            <a:r>
              <a:rPr lang="en-US" i="1" dirty="0" smtClean="0">
                <a:latin typeface="Times New Roman"/>
                <a:cs typeface="Times New Roman"/>
              </a:rPr>
              <a:t>r</a:t>
            </a:r>
            <a:r>
              <a:rPr lang="en-US" dirty="0" smtClean="0">
                <a:latin typeface="Times New Roman"/>
                <a:cs typeface="Times New Roman"/>
              </a:rPr>
              <a:t>(</a:t>
            </a:r>
            <a:r>
              <a:rPr lang="en-US" i="1" dirty="0" smtClean="0">
                <a:latin typeface="Times New Roman"/>
                <a:cs typeface="Times New Roman"/>
              </a:rPr>
              <a:t>v</a:t>
            </a:r>
            <a:r>
              <a:rPr lang="en-US" dirty="0" smtClean="0">
                <a:latin typeface="Times New Roman"/>
                <a:cs typeface="Times New Roman"/>
              </a:rPr>
              <a:t>)</a:t>
            </a:r>
            <a:r>
              <a:rPr lang="en-US" altLang="zh-CN" i="1" dirty="0">
                <a:latin typeface="Times New Roman"/>
                <a:cs typeface="Times New Roman"/>
              </a:rPr>
              <a:t> </a:t>
            </a:r>
            <a:r>
              <a:rPr lang="en-US" altLang="zh-CN" i="1" dirty="0" smtClean="0">
                <a:latin typeface="Times New Roman"/>
                <a:cs typeface="Times New Roman"/>
              </a:rPr>
              <a:t>= </a:t>
            </a:r>
            <a:r>
              <a:rPr lang="en-US" altLang="zh-CN" dirty="0" smtClean="0">
                <a:latin typeface="Times New Roman"/>
                <a:cs typeface="Times New Roman"/>
              </a:rPr>
              <a:t>1;</a:t>
            </a:r>
          </a:p>
          <a:p>
            <a:pPr lvl="2">
              <a:lnSpc>
                <a:spcPct val="140000"/>
              </a:lnSpc>
            </a:pPr>
            <a:r>
              <a:rPr lang="en-US" i="1" dirty="0" smtClean="0">
                <a:latin typeface="Times New Roman"/>
                <a:cs typeface="Times New Roman"/>
              </a:rPr>
              <a:t>I</a:t>
            </a:r>
            <a:r>
              <a:rPr lang="en-US" dirty="0" smtClean="0">
                <a:latin typeface="Times New Roman"/>
                <a:cs typeface="Times New Roman"/>
              </a:rPr>
              <a:t>(</a:t>
            </a:r>
            <a:r>
              <a:rPr lang="en-US" dirty="0" err="1" smtClean="0">
                <a:latin typeface="Times New Roman"/>
                <a:cs typeface="Times New Roman"/>
              </a:rPr>
              <a:t>u,C</a:t>
            </a:r>
            <a:r>
              <a:rPr lang="en-US" baseline="-25000" dirty="0" err="1" smtClean="0">
                <a:latin typeface="Times New Roman"/>
                <a:cs typeface="Times New Roman"/>
              </a:rPr>
              <a:t>blue</a:t>
            </a:r>
            <a:r>
              <a:rPr lang="en-US" dirty="0" smtClean="0">
                <a:latin typeface="Times New Roman"/>
                <a:cs typeface="Times New Roman"/>
              </a:rPr>
              <a:t>) = </a:t>
            </a:r>
            <a:r>
              <a:rPr lang="en-US" i="1" dirty="0">
                <a:latin typeface="Times New Roman"/>
                <a:cs typeface="Times New Roman"/>
              </a:rPr>
              <a:t>I</a:t>
            </a:r>
            <a:r>
              <a:rPr lang="en-US" dirty="0">
                <a:latin typeface="Times New Roman"/>
                <a:cs typeface="Times New Roman"/>
              </a:rPr>
              <a:t>(</a:t>
            </a:r>
            <a:r>
              <a:rPr lang="en-US" dirty="0" err="1">
                <a:latin typeface="Times New Roman"/>
                <a:cs typeface="Times New Roman"/>
              </a:rPr>
              <a:t>u,</a:t>
            </a:r>
            <a:r>
              <a:rPr lang="en-US" dirty="0" err="1" smtClean="0">
                <a:latin typeface="Times New Roman"/>
                <a:cs typeface="Times New Roman"/>
              </a:rPr>
              <a:t>C</a:t>
            </a:r>
            <a:r>
              <a:rPr lang="en-US" baseline="-25000" dirty="0" err="1" smtClean="0">
                <a:latin typeface="Times New Roman"/>
                <a:cs typeface="Times New Roman"/>
              </a:rPr>
              <a:t>yellow</a:t>
            </a:r>
            <a:r>
              <a:rPr lang="en-US" dirty="0" smtClean="0">
                <a:latin typeface="Times New Roman"/>
                <a:cs typeface="Times New Roman"/>
              </a:rPr>
              <a:t>) </a:t>
            </a:r>
            <a:r>
              <a:rPr lang="en-US" dirty="0">
                <a:latin typeface="Times New Roman"/>
                <a:cs typeface="Times New Roman"/>
              </a:rPr>
              <a:t>=</a:t>
            </a:r>
            <a:r>
              <a:rPr lang="en-US" dirty="0" smtClean="0">
                <a:latin typeface="Times New Roman"/>
                <a:cs typeface="Times New Roman"/>
              </a:rPr>
              <a:t> 1;</a:t>
            </a:r>
          </a:p>
          <a:p>
            <a:pPr lvl="2">
              <a:lnSpc>
                <a:spcPct val="140000"/>
              </a:lnSpc>
            </a:pPr>
            <a:r>
              <a:rPr lang="en-US" i="1" dirty="0" smtClean="0">
                <a:latin typeface="Times New Roman"/>
                <a:cs typeface="Times New Roman"/>
              </a:rPr>
              <a:t>H</a:t>
            </a:r>
            <a:r>
              <a:rPr lang="en-US" dirty="0" smtClean="0">
                <a:latin typeface="Times New Roman"/>
                <a:cs typeface="Times New Roman"/>
              </a:rPr>
              <a:t>(</a:t>
            </a:r>
            <a:r>
              <a:rPr lang="en-US" dirty="0" err="1" smtClean="0">
                <a:latin typeface="Times New Roman"/>
                <a:cs typeface="Times New Roman"/>
              </a:rPr>
              <a:t>u,S</a:t>
            </a:r>
            <a:r>
              <a:rPr lang="en-US" dirty="0" smtClean="0">
                <a:latin typeface="Times New Roman"/>
                <a:cs typeface="Times New Roman"/>
              </a:rPr>
              <a:t>) = </a:t>
            </a:r>
            <a:r>
              <a:rPr lang="en-US" altLang="zh-CN" i="1" dirty="0" smtClean="0">
                <a:latin typeface="Times New Roman"/>
                <a:cs typeface="Times New Roman"/>
              </a:rPr>
              <a:t>min </a:t>
            </a:r>
            <a:r>
              <a:rPr lang="en-US" altLang="zh-CN" dirty="0">
                <a:latin typeface="Times New Roman"/>
                <a:cs typeface="Times New Roman"/>
              </a:rPr>
              <a:t>{ </a:t>
            </a:r>
            <a:r>
              <a:rPr lang="en-US" altLang="zh-CN" i="1" dirty="0" smtClean="0">
                <a:latin typeface="Times New Roman"/>
                <a:cs typeface="Times New Roman"/>
              </a:rPr>
              <a:t>I</a:t>
            </a:r>
            <a:r>
              <a:rPr lang="en-US" altLang="zh-CN" dirty="0" smtClean="0">
                <a:latin typeface="Times New Roman"/>
                <a:cs typeface="Times New Roman"/>
              </a:rPr>
              <a:t>(u,</a:t>
            </a:r>
            <a:r>
              <a:rPr lang="en-US" dirty="0">
                <a:latin typeface="Times New Roman"/>
                <a:cs typeface="Times New Roman"/>
              </a:rPr>
              <a:t> </a:t>
            </a:r>
            <a:r>
              <a:rPr lang="en-US" dirty="0" err="1">
                <a:latin typeface="Times New Roman"/>
                <a:cs typeface="Times New Roman"/>
              </a:rPr>
              <a:t>C</a:t>
            </a:r>
            <a:r>
              <a:rPr lang="en-US" baseline="-25000" dirty="0" err="1">
                <a:latin typeface="Times New Roman"/>
                <a:cs typeface="Times New Roman"/>
              </a:rPr>
              <a:t>blue</a:t>
            </a:r>
            <a:r>
              <a:rPr lang="en-US" altLang="zh-CN" dirty="0" smtClean="0">
                <a:latin typeface="Times New Roman"/>
                <a:cs typeface="Times New Roman"/>
              </a:rPr>
              <a:t>), </a:t>
            </a:r>
            <a:r>
              <a:rPr lang="en-US" altLang="zh-CN" i="1" dirty="0">
                <a:latin typeface="Times New Roman"/>
                <a:cs typeface="Times New Roman"/>
              </a:rPr>
              <a:t>I</a:t>
            </a:r>
            <a:r>
              <a:rPr lang="en-US" altLang="zh-CN" dirty="0">
                <a:latin typeface="Times New Roman"/>
                <a:cs typeface="Times New Roman"/>
              </a:rPr>
              <a:t>(u,</a:t>
            </a:r>
            <a:r>
              <a:rPr lang="en-US" dirty="0">
                <a:latin typeface="Times New Roman"/>
                <a:cs typeface="Times New Roman"/>
              </a:rPr>
              <a:t> </a:t>
            </a:r>
            <a:r>
              <a:rPr lang="en-US" dirty="0" err="1" smtClean="0">
                <a:latin typeface="Times New Roman"/>
                <a:cs typeface="Times New Roman"/>
              </a:rPr>
              <a:t>C</a:t>
            </a:r>
            <a:r>
              <a:rPr lang="en-US" baseline="-25000" dirty="0" err="1" smtClean="0">
                <a:latin typeface="Times New Roman"/>
                <a:cs typeface="Times New Roman"/>
              </a:rPr>
              <a:t>yellow</a:t>
            </a:r>
            <a:r>
              <a:rPr lang="en-US" altLang="zh-CN" dirty="0" smtClean="0">
                <a:latin typeface="Times New Roman"/>
                <a:cs typeface="Times New Roman"/>
              </a:rPr>
              <a:t>)}=1;</a:t>
            </a:r>
          </a:p>
          <a:p>
            <a:pPr lvl="2">
              <a:lnSpc>
                <a:spcPct val="140000"/>
              </a:lnSpc>
            </a:pPr>
            <a:r>
              <a:rPr lang="en-US" i="1" dirty="0" smtClean="0">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v</a:t>
            </a:r>
            <a:r>
              <a:rPr lang="en-US" dirty="0" smtClean="0">
                <a:latin typeface="Times New Roman"/>
                <a:cs typeface="Times New Roman"/>
              </a:rPr>
              <a:t>, </a:t>
            </a:r>
            <a:r>
              <a:rPr lang="en-US" i="1" dirty="0" err="1" smtClean="0">
                <a:latin typeface="Times New Roman"/>
                <a:cs typeface="Times New Roman"/>
              </a:rPr>
              <a:t>C</a:t>
            </a:r>
            <a:r>
              <a:rPr lang="en-US" baseline="-25000" dirty="0" err="1" smtClean="0">
                <a:latin typeface="Times New Roman"/>
                <a:cs typeface="Times New Roman"/>
              </a:rPr>
              <a:t>yellow</a:t>
            </a:r>
            <a:r>
              <a:rPr lang="en-US" dirty="0" smtClean="0">
                <a:latin typeface="Times New Roman"/>
                <a:cs typeface="Times New Roman"/>
              </a:rPr>
              <a:t>) ≥ </a:t>
            </a:r>
            <a:r>
              <a:rPr lang="el-GR" altLang="zh-CN" i="1" dirty="0">
                <a:latin typeface="Times New Roman" pitchFamily="18" charset="0"/>
                <a:cs typeface="Times New Roman" pitchFamily="18" charset="0"/>
              </a:rPr>
              <a:t>α</a:t>
            </a:r>
            <a:r>
              <a:rPr lang="en-US" altLang="zh-CN" i="1" baseline="-25000" dirty="0" err="1">
                <a:latin typeface="Times New Roman" pitchFamily="18" charset="0"/>
                <a:cs typeface="Times New Roman" pitchFamily="18" charset="0"/>
              </a:rPr>
              <a:t>i</a:t>
            </a:r>
            <a:r>
              <a:rPr lang="en-US" altLang="zh-CN" i="1" dirty="0">
                <a:latin typeface="Times New Roman" pitchFamily="18" charset="0"/>
                <a:cs typeface="Times New Roman" pitchFamily="18" charset="0"/>
              </a:rPr>
              <a:t> I</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u, </a:t>
            </a:r>
            <a:r>
              <a:rPr lang="en-US" altLang="zh-CN" i="1" dirty="0" err="1">
                <a:latin typeface="Times New Roman" pitchFamily="18" charset="0"/>
                <a:cs typeface="Times New Roman" pitchFamily="18" charset="0"/>
              </a:rPr>
              <a:t>C</a:t>
            </a:r>
            <a:r>
              <a:rPr lang="en-US" altLang="zh-CN" i="1" baseline="-25000" dirty="0" err="1">
                <a:latin typeface="Times New Roman" pitchFamily="18" charset="0"/>
                <a:cs typeface="Times New Roman" pitchFamily="18" charset="0"/>
              </a:rPr>
              <a:t>i</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 + </a:t>
            </a:r>
            <a:r>
              <a:rPr lang="el-GR" altLang="zh-CN" i="1" dirty="0">
                <a:latin typeface="Times New Roman" pitchFamily="18" charset="0"/>
                <a:cs typeface="Times New Roman" pitchFamily="18" charset="0"/>
              </a:rPr>
              <a:t>β</a:t>
            </a:r>
            <a:r>
              <a:rPr lang="en-US" altLang="zh-CN" i="1" baseline="-25000" dirty="0">
                <a:latin typeface="Times New Roman" pitchFamily="18" charset="0"/>
                <a:cs typeface="Times New Roman" pitchFamily="18" charset="0"/>
              </a:rPr>
              <a:t>S</a:t>
            </a:r>
            <a:r>
              <a:rPr lang="en-US" altLang="zh-CN" i="1" dirty="0">
                <a:latin typeface="Times New Roman" pitchFamily="18" charset="0"/>
                <a:cs typeface="Times New Roman" pitchFamily="18" charset="0"/>
              </a:rPr>
              <a:t> H</a:t>
            </a:r>
            <a:r>
              <a:rPr lang="en-US" altLang="zh-CN" dirty="0">
                <a:latin typeface="Times New Roman" pitchFamily="18" charset="0"/>
                <a:cs typeface="Times New Roman" pitchFamily="18" charset="0"/>
              </a:rPr>
              <a:t>(</a:t>
            </a:r>
            <a:r>
              <a:rPr lang="en-US" altLang="zh-CN" i="1" dirty="0">
                <a:latin typeface="Times New Roman" pitchFamily="18" charset="0"/>
                <a:cs typeface="Times New Roman" pitchFamily="18" charset="0"/>
              </a:rPr>
              <a:t>u, S</a:t>
            </a:r>
            <a:r>
              <a:rPr lang="en-US" altLang="zh-CN" dirty="0" smtClean="0">
                <a:latin typeface="Times New Roman" pitchFamily="18" charset="0"/>
                <a:cs typeface="Times New Roman" pitchFamily="18" charset="0"/>
              </a:rPr>
              <a:t>) = </a:t>
            </a:r>
            <a:r>
              <a:rPr lang="el-GR" altLang="zh-CN" i="1" dirty="0">
                <a:latin typeface="Times New Roman" pitchFamily="18" charset="0"/>
                <a:cs typeface="Times New Roman" pitchFamily="18" charset="0"/>
              </a:rPr>
              <a:t>α</a:t>
            </a:r>
            <a:r>
              <a:rPr lang="en-US" altLang="zh-CN" i="1" baseline="-25000" dirty="0" err="1">
                <a:latin typeface="Times New Roman" pitchFamily="18" charset="0"/>
                <a:cs typeface="Times New Roman" pitchFamily="18" charset="0"/>
              </a:rPr>
              <a:t>i</a:t>
            </a:r>
            <a:r>
              <a:rPr lang="en-US" altLang="zh-CN" i="1" dirty="0">
                <a:latin typeface="Times New Roman" pitchFamily="18" charset="0"/>
                <a:cs typeface="Times New Roman" pitchFamily="18" charset="0"/>
              </a:rPr>
              <a:t> + </a:t>
            </a:r>
            <a:r>
              <a:rPr lang="el-GR" altLang="zh-CN" i="1" dirty="0" smtClean="0">
                <a:latin typeface="Times New Roman" pitchFamily="18" charset="0"/>
                <a:cs typeface="Times New Roman" pitchFamily="18" charset="0"/>
              </a:rPr>
              <a:t>β</a:t>
            </a:r>
            <a:r>
              <a:rPr lang="en-US" altLang="zh-CN" i="1" baseline="-25000" dirty="0" smtClean="0">
                <a:latin typeface="Times New Roman" pitchFamily="18" charset="0"/>
                <a:cs typeface="Times New Roman" pitchFamily="18" charset="0"/>
              </a:rPr>
              <a:t>S </a:t>
            </a:r>
            <a:r>
              <a:rPr lang="en-US" altLang="zh-CN" dirty="0">
                <a:latin typeface="Times New Roman" pitchFamily="18" charset="0"/>
                <a:cs typeface="Times New Roman" pitchFamily="18" charset="0"/>
              </a:rPr>
              <a:t>&gt; </a:t>
            </a:r>
            <a:r>
              <a:rPr lang="en-US" altLang="zh-CN" dirty="0" smtClean="0">
                <a:latin typeface="Times New Roman" pitchFamily="18" charset="0"/>
                <a:cs typeface="Times New Roman" pitchFamily="18" charset="0"/>
              </a:rPr>
              <a:t>1</a:t>
            </a:r>
            <a:endParaRPr lang="en-US" dirty="0" smtClean="0"/>
          </a:p>
        </p:txBody>
      </p:sp>
      <p:sp>
        <p:nvSpPr>
          <p:cNvPr id="2" name="Title 1"/>
          <p:cNvSpPr>
            <a:spLocks noGrp="1"/>
          </p:cNvSpPr>
          <p:nvPr>
            <p:ph type="title"/>
          </p:nvPr>
        </p:nvSpPr>
        <p:spPr/>
        <p:txBody>
          <a:bodyPr/>
          <a:lstStyle/>
          <a:p>
            <a:r>
              <a:rPr lang="en-US" altLang="zh-CN" dirty="0"/>
              <a:t>Theoretical </a:t>
            </a:r>
            <a:r>
              <a:rPr lang="en-US" altLang="zh-CN" dirty="0" smtClean="0"/>
              <a:t>Analysis</a:t>
            </a:r>
            <a:r>
              <a:rPr lang="en-US" altLang="zh-CN" sz="3200" dirty="0" smtClean="0"/>
              <a:t>—</a:t>
            </a:r>
            <a:r>
              <a:rPr lang="en-US" altLang="zh-CN" sz="3200" dirty="0" smtClean="0">
                <a:solidFill>
                  <a:srgbClr val="FF0000"/>
                </a:solidFill>
              </a:rPr>
              <a:t>Existence</a:t>
            </a:r>
            <a:endParaRPr lang="en-US" sz="3600" dirty="0">
              <a:solidFill>
                <a:srgbClr val="FF0000"/>
              </a:solidFill>
            </a:endParaRPr>
          </a:p>
        </p:txBody>
      </p:sp>
      <p:grpSp>
        <p:nvGrpSpPr>
          <p:cNvPr id="59" name="Group 58"/>
          <p:cNvGrpSpPr/>
          <p:nvPr/>
        </p:nvGrpSpPr>
        <p:grpSpPr>
          <a:xfrm>
            <a:off x="6920865" y="2548747"/>
            <a:ext cx="2846153" cy="2164755"/>
            <a:chOff x="5972010" y="2344954"/>
            <a:chExt cx="3082737" cy="2540090"/>
          </a:xfrm>
        </p:grpSpPr>
        <p:sp>
          <p:nvSpPr>
            <p:cNvPr id="17" name="Oval 16"/>
            <p:cNvSpPr/>
            <p:nvPr/>
          </p:nvSpPr>
          <p:spPr>
            <a:xfrm>
              <a:off x="7125612" y="2344954"/>
              <a:ext cx="1929135" cy="2540090"/>
            </a:xfrm>
            <a:prstGeom prst="ellipse">
              <a:avLst/>
            </a:prstGeom>
            <a:noFill/>
            <a:ln w="57150" cmpd="sng">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Oval 3"/>
            <p:cNvSpPr>
              <a:spLocks noChangeAspect="1"/>
            </p:cNvSpPr>
            <p:nvPr/>
          </p:nvSpPr>
          <p:spPr>
            <a:xfrm>
              <a:off x="8167987" y="3403234"/>
              <a:ext cx="359968" cy="360000"/>
            </a:xfrm>
            <a:prstGeom prst="ellipse">
              <a:avLst/>
            </a:prstGeom>
            <a:solidFill>
              <a:srgbClr val="FFC1D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5972010" y="2344954"/>
              <a:ext cx="1937972" cy="2540090"/>
            </a:xfrm>
            <a:prstGeom prst="ellipse">
              <a:avLst/>
            </a:prstGeom>
            <a:noFill/>
            <a:ln w="57150" cmpd="sng">
              <a:solidFill>
                <a:srgbClr val="3366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 name="Straight Connector 6"/>
            <p:cNvCxnSpPr>
              <a:stCxn id="36" idx="6"/>
              <a:endCxn id="4" idx="2"/>
            </p:cNvCxnSpPr>
            <p:nvPr/>
          </p:nvCxnSpPr>
          <p:spPr>
            <a:xfrm>
              <a:off x="7722780" y="3350513"/>
              <a:ext cx="445207" cy="232721"/>
            </a:xfrm>
            <a:prstGeom prst="line">
              <a:avLst/>
            </a:prstGeom>
            <a:ln w="28575" cmpd="sng"/>
          </p:spPr>
          <p:style>
            <a:lnRef idx="1">
              <a:schemeClr val="dk1"/>
            </a:lnRef>
            <a:fillRef idx="0">
              <a:schemeClr val="dk1"/>
            </a:fillRef>
            <a:effectRef idx="0">
              <a:schemeClr val="dk1"/>
            </a:effectRef>
            <a:fontRef idx="minor">
              <a:schemeClr val="tx1"/>
            </a:fontRef>
          </p:style>
        </p:cxnSp>
        <p:cxnSp>
          <p:nvCxnSpPr>
            <p:cNvPr id="25" name="Straight Connector 24"/>
            <p:cNvCxnSpPr>
              <a:stCxn id="35" idx="0"/>
              <a:endCxn id="34" idx="4"/>
            </p:cNvCxnSpPr>
            <p:nvPr/>
          </p:nvCxnSpPr>
          <p:spPr>
            <a:xfrm flipH="1" flipV="1">
              <a:off x="6621477" y="3080289"/>
              <a:ext cx="52716" cy="537769"/>
            </a:xfrm>
            <a:prstGeom prst="line">
              <a:avLst/>
            </a:prstGeom>
            <a:ln w="28575" cmpd="sng"/>
          </p:spPr>
          <p:style>
            <a:lnRef idx="1">
              <a:schemeClr val="dk1"/>
            </a:lnRef>
            <a:fillRef idx="0">
              <a:schemeClr val="dk1"/>
            </a:fillRef>
            <a:effectRef idx="0">
              <a:schemeClr val="dk1"/>
            </a:effectRef>
            <a:fontRef idx="minor">
              <a:schemeClr val="tx1"/>
            </a:fontRef>
          </p:style>
        </p:cxnSp>
        <p:cxnSp>
          <p:nvCxnSpPr>
            <p:cNvPr id="28" name="Straight Connector 27"/>
            <p:cNvCxnSpPr>
              <a:endCxn id="35" idx="7"/>
            </p:cNvCxnSpPr>
            <p:nvPr/>
          </p:nvCxnSpPr>
          <p:spPr>
            <a:xfrm flipH="1">
              <a:off x="6801461" y="3350513"/>
              <a:ext cx="561352" cy="320266"/>
            </a:xfrm>
            <a:prstGeom prst="line">
              <a:avLst/>
            </a:prstGeom>
            <a:ln w="28575" cmpd="sng"/>
          </p:spPr>
          <p:style>
            <a:lnRef idx="1">
              <a:schemeClr val="dk1"/>
            </a:lnRef>
            <a:fillRef idx="0">
              <a:schemeClr val="dk1"/>
            </a:fillRef>
            <a:effectRef idx="0">
              <a:schemeClr val="dk1"/>
            </a:effectRef>
            <a:fontRef idx="minor">
              <a:schemeClr val="tx1"/>
            </a:fontRef>
          </p:style>
        </p:cxnSp>
        <p:sp>
          <p:nvSpPr>
            <p:cNvPr id="34" name="Oval 33"/>
            <p:cNvSpPr>
              <a:spLocks noChangeAspect="1"/>
            </p:cNvSpPr>
            <p:nvPr/>
          </p:nvSpPr>
          <p:spPr>
            <a:xfrm>
              <a:off x="6441493" y="2720289"/>
              <a:ext cx="359968"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p>
          </p:txBody>
        </p:sp>
        <p:sp>
          <p:nvSpPr>
            <p:cNvPr id="35" name="Oval 34"/>
            <p:cNvSpPr>
              <a:spLocks noChangeAspect="1"/>
            </p:cNvSpPr>
            <p:nvPr/>
          </p:nvSpPr>
          <p:spPr>
            <a:xfrm>
              <a:off x="6494209" y="3618058"/>
              <a:ext cx="359968"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p>
          </p:txBody>
        </p:sp>
        <p:sp>
          <p:nvSpPr>
            <p:cNvPr id="36" name="Oval 35"/>
            <p:cNvSpPr>
              <a:spLocks noChangeAspect="1"/>
            </p:cNvSpPr>
            <p:nvPr/>
          </p:nvSpPr>
          <p:spPr>
            <a:xfrm>
              <a:off x="7362812" y="3170513"/>
              <a:ext cx="359968" cy="360000"/>
            </a:xfrm>
            <a:prstGeom prst="ellipse">
              <a:avLst/>
            </a:prstGeom>
            <a:solidFill>
              <a:srgbClr val="FFC1D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700" dirty="0"/>
            </a:p>
          </p:txBody>
        </p:sp>
        <p:cxnSp>
          <p:nvCxnSpPr>
            <p:cNvPr id="41" name="Straight Connector 40"/>
            <p:cNvCxnSpPr/>
            <p:nvPr/>
          </p:nvCxnSpPr>
          <p:spPr>
            <a:xfrm flipH="1" flipV="1">
              <a:off x="6748745" y="3027568"/>
              <a:ext cx="614068" cy="322945"/>
            </a:xfrm>
            <a:prstGeom prst="line">
              <a:avLst/>
            </a:prstGeom>
            <a:ln w="28575" cmpd="sng"/>
          </p:spPr>
          <p:style>
            <a:lnRef idx="1">
              <a:schemeClr val="dk1"/>
            </a:lnRef>
            <a:fillRef idx="0">
              <a:schemeClr val="dk1"/>
            </a:fillRef>
            <a:effectRef idx="0">
              <a:schemeClr val="dk1"/>
            </a:effectRef>
            <a:fontRef idx="minor">
              <a:schemeClr val="tx1"/>
            </a:fontRef>
          </p:style>
        </p:cxnSp>
        <p:sp>
          <p:nvSpPr>
            <p:cNvPr id="43" name="Oval 42"/>
            <p:cNvSpPr>
              <a:spLocks noChangeAspect="1"/>
            </p:cNvSpPr>
            <p:nvPr/>
          </p:nvSpPr>
          <p:spPr>
            <a:xfrm>
              <a:off x="7999021" y="4181894"/>
              <a:ext cx="359968"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4" name="Straight Connector 43"/>
            <p:cNvCxnSpPr>
              <a:stCxn id="43" idx="0"/>
              <a:endCxn id="4" idx="4"/>
            </p:cNvCxnSpPr>
            <p:nvPr/>
          </p:nvCxnSpPr>
          <p:spPr>
            <a:xfrm flipV="1">
              <a:off x="8179005" y="3763234"/>
              <a:ext cx="168966" cy="418660"/>
            </a:xfrm>
            <a:prstGeom prst="line">
              <a:avLst/>
            </a:prstGeom>
            <a:ln w="28575" cmpd="sng"/>
          </p:spPr>
          <p:style>
            <a:lnRef idx="1">
              <a:schemeClr val="dk1"/>
            </a:lnRef>
            <a:fillRef idx="0">
              <a:schemeClr val="dk1"/>
            </a:fillRef>
            <a:effectRef idx="0">
              <a:schemeClr val="dk1"/>
            </a:effectRef>
            <a:fontRef idx="minor">
              <a:schemeClr val="tx1"/>
            </a:fontRef>
          </p:style>
        </p:cxnSp>
        <p:sp>
          <p:nvSpPr>
            <p:cNvPr id="47" name="Oval 46"/>
            <p:cNvSpPr>
              <a:spLocks noChangeAspect="1"/>
            </p:cNvSpPr>
            <p:nvPr/>
          </p:nvSpPr>
          <p:spPr>
            <a:xfrm>
              <a:off x="7910878" y="2667568"/>
              <a:ext cx="359968" cy="36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8" name="Straight Connector 47"/>
            <p:cNvCxnSpPr>
              <a:stCxn id="47" idx="5"/>
              <a:endCxn id="4" idx="0"/>
            </p:cNvCxnSpPr>
            <p:nvPr/>
          </p:nvCxnSpPr>
          <p:spPr>
            <a:xfrm>
              <a:off x="8218130" y="2974847"/>
              <a:ext cx="129841" cy="428387"/>
            </a:xfrm>
            <a:prstGeom prst="line">
              <a:avLst/>
            </a:prstGeom>
            <a:ln w="28575" cmpd="sng"/>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7369145" y="3102214"/>
              <a:ext cx="359969" cy="433368"/>
            </a:xfrm>
            <a:prstGeom prst="rect">
              <a:avLst/>
            </a:prstGeom>
            <a:noFill/>
          </p:spPr>
          <p:txBody>
            <a:bodyPr wrap="square" rtlCol="0">
              <a:spAutoFit/>
            </a:bodyPr>
            <a:lstStyle/>
            <a:p>
              <a:r>
                <a:rPr lang="en-US" dirty="0"/>
                <a:t>u</a:t>
              </a:r>
            </a:p>
          </p:txBody>
        </p:sp>
        <p:sp>
          <p:nvSpPr>
            <p:cNvPr id="57" name="TextBox 56"/>
            <p:cNvSpPr txBox="1"/>
            <p:nvPr/>
          </p:nvSpPr>
          <p:spPr>
            <a:xfrm>
              <a:off x="8180737" y="3320798"/>
              <a:ext cx="359969" cy="433368"/>
            </a:xfrm>
            <a:prstGeom prst="rect">
              <a:avLst/>
            </a:prstGeom>
            <a:noFill/>
          </p:spPr>
          <p:txBody>
            <a:bodyPr wrap="square" rtlCol="0">
              <a:spAutoFit/>
            </a:bodyPr>
            <a:lstStyle/>
            <a:p>
              <a:r>
                <a:rPr lang="en-US" dirty="0" smtClean="0"/>
                <a:t>v</a:t>
              </a:r>
              <a:endParaRPr lang="en-US" dirty="0"/>
            </a:p>
          </p:txBody>
        </p:sp>
      </p:grpSp>
      <p:sp>
        <p:nvSpPr>
          <p:cNvPr id="58" name="Multiply 57"/>
          <p:cNvSpPr/>
          <p:nvPr/>
        </p:nvSpPr>
        <p:spPr>
          <a:xfrm>
            <a:off x="8120758" y="5326946"/>
            <a:ext cx="891540" cy="822960"/>
          </a:xfrm>
          <a:prstGeom prst="mathMultiply">
            <a:avLst/>
          </a:prstGeom>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0" name="矩形 1"/>
          <p:cNvSpPr/>
          <p:nvPr/>
        </p:nvSpPr>
        <p:spPr>
          <a:xfrm>
            <a:off x="5627542" y="6334780"/>
            <a:ext cx="4278458" cy="523220"/>
          </a:xfrm>
          <a:prstGeom prst="rect">
            <a:avLst/>
          </a:prstGeom>
          <a:solidFill>
            <a:schemeClr val="bg1"/>
          </a:solidFill>
          <a:ln>
            <a:solidFill>
              <a:schemeClr val="tx1"/>
            </a:solidFill>
          </a:ln>
        </p:spPr>
        <p:txBody>
          <a:bodyPr wrap="square">
            <a:spAutoFit/>
          </a:bodyPr>
          <a:lstStyle/>
          <a:p>
            <a:pPr marL="0" lvl="1"/>
            <a:r>
              <a:rPr lang="en-US" altLang="zh-CN" sz="1400" dirty="0"/>
              <a:t>I(v, </a:t>
            </a:r>
            <a:r>
              <a:rPr lang="en-US" altLang="zh-CN" sz="1400" dirty="0" err="1"/>
              <a:t>C</a:t>
            </a:r>
            <a:r>
              <a:rPr lang="en-US" altLang="zh-CN" sz="1400" baseline="-25000" dirty="0" err="1"/>
              <a:t>i</a:t>
            </a:r>
            <a:r>
              <a:rPr lang="en-US" altLang="zh-CN" sz="1400" dirty="0"/>
              <a:t>) = max {  I(v, </a:t>
            </a:r>
            <a:r>
              <a:rPr lang="en-US" altLang="zh-CN" sz="1400" dirty="0" err="1"/>
              <a:t>C</a:t>
            </a:r>
            <a:r>
              <a:rPr lang="en-US" altLang="zh-CN" sz="1400" baseline="-25000" dirty="0" err="1"/>
              <a:t>i</a:t>
            </a:r>
            <a:r>
              <a:rPr lang="en-US" altLang="zh-CN" sz="1400" dirty="0"/>
              <a:t>), </a:t>
            </a:r>
            <a:r>
              <a:rPr lang="el-GR" altLang="zh-CN" sz="1400" dirty="0"/>
              <a:t>α</a:t>
            </a:r>
            <a:r>
              <a:rPr lang="en-US" altLang="zh-CN" sz="1400" baseline="-25000" dirty="0"/>
              <a:t>i</a:t>
            </a:r>
            <a:r>
              <a:rPr lang="en-US" altLang="zh-CN" sz="1400" dirty="0"/>
              <a:t> I(u, </a:t>
            </a:r>
            <a:r>
              <a:rPr lang="en-US" altLang="zh-CN" sz="1400" dirty="0" err="1"/>
              <a:t>C</a:t>
            </a:r>
            <a:r>
              <a:rPr lang="en-US" altLang="zh-CN" sz="1400" baseline="-25000" dirty="0" err="1"/>
              <a:t>i</a:t>
            </a:r>
            <a:r>
              <a:rPr lang="en-US" altLang="zh-CN" sz="1400" dirty="0"/>
              <a:t>) + </a:t>
            </a:r>
            <a:r>
              <a:rPr lang="el-GR" altLang="zh-CN" sz="1400" dirty="0"/>
              <a:t>β</a:t>
            </a:r>
            <a:r>
              <a:rPr lang="en-US" altLang="zh-CN" sz="1400" baseline="-25000" dirty="0"/>
              <a:t>S</a:t>
            </a:r>
            <a:r>
              <a:rPr lang="en-US" altLang="zh-CN" sz="1400" dirty="0"/>
              <a:t> H(u, S)  }</a:t>
            </a:r>
          </a:p>
          <a:p>
            <a:pPr marL="0" lvl="1"/>
            <a:r>
              <a:rPr lang="en-US" altLang="zh-CN" sz="1400" dirty="0"/>
              <a:t>H(v, S) = min { I(v, </a:t>
            </a:r>
            <a:r>
              <a:rPr lang="en-US" altLang="zh-CN" sz="1400" dirty="0" err="1"/>
              <a:t>C</a:t>
            </a:r>
            <a:r>
              <a:rPr lang="en-US" altLang="zh-CN" sz="1400" baseline="-25000" dirty="0" err="1"/>
              <a:t>i</a:t>
            </a:r>
            <a:r>
              <a:rPr lang="en-US" altLang="zh-CN" sz="1400" dirty="0"/>
              <a:t>) }</a:t>
            </a:r>
            <a:endParaRPr lang="zh-CN" altLang="en-US" sz="1400" dirty="0"/>
          </a:p>
        </p:txBody>
      </p:sp>
    </p:spTree>
    <p:extLst>
      <p:ext uri="{BB962C8B-B14F-4D97-AF65-F5344CB8AC3E}">
        <p14:creationId xmlns:p14="http://schemas.microsoft.com/office/powerpoint/2010/main" val="10335484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blinds(horizontal)">
                                      <p:cBhvr>
                                        <p:cTn id="11" dur="500"/>
                                        <p:tgtEl>
                                          <p:spTgt spid="59"/>
                                        </p:tgtEl>
                                      </p:cBhvr>
                                    </p:animEffec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blinds(horizontal)">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Given </a:t>
            </a:r>
            <a:r>
              <a:rPr lang="el-GR" altLang="zh-CN" i="1" dirty="0" smtClean="0">
                <a:latin typeface="Times New Roman" pitchFamily="18" charset="0"/>
                <a:cs typeface="Times New Roman" pitchFamily="18" charset="0"/>
              </a:rPr>
              <a:t>α</a:t>
            </a:r>
            <a:r>
              <a:rPr lang="en-US" altLang="zh-CN" baseline="-25000" dirty="0" err="1" smtClean="0">
                <a:latin typeface="Times New Roman" pitchFamily="18" charset="0"/>
                <a:cs typeface="Times New Roman" pitchFamily="18" charset="0"/>
              </a:rPr>
              <a:t>i</a:t>
            </a:r>
            <a:r>
              <a:rPr lang="en-US" altLang="zh-CN" baseline="-25000"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rPr>
              <a:t>and </a:t>
            </a:r>
            <a:r>
              <a:rPr lang="el-GR" altLang="zh-CN" i="1" dirty="0" smtClean="0">
                <a:latin typeface="Times New Roman" pitchFamily="18" charset="0"/>
                <a:cs typeface="Times New Roman" pitchFamily="18" charset="0"/>
              </a:rPr>
              <a:t>β</a:t>
            </a:r>
            <a:r>
              <a:rPr lang="en-US" altLang="zh-CN" baseline="-25000" dirty="0" smtClean="0">
                <a:latin typeface="Times New Roman" pitchFamily="18" charset="0"/>
                <a:cs typeface="Times New Roman" pitchFamily="18" charset="0"/>
              </a:rPr>
              <a:t>S</a:t>
            </a:r>
            <a:r>
              <a:rPr lang="en-US" altLang="zh-CN" dirty="0" smtClean="0">
                <a:latin typeface="Times New Roman" pitchFamily="18" charset="0"/>
                <a:cs typeface="Times New Roman" pitchFamily="18" charset="0"/>
              </a:rPr>
              <a:t>, solution exists ( </a:t>
            </a:r>
            <a:r>
              <a:rPr lang="en-US" altLang="zh-CN" dirty="0" smtClean="0">
                <a:latin typeface="Times New Roman"/>
                <a:cs typeface="Times New Roman"/>
              </a:rPr>
              <a:t>I</a:t>
            </a:r>
            <a:r>
              <a:rPr lang="en-US" altLang="zh-CN" dirty="0">
                <a:latin typeface="Times New Roman"/>
                <a:cs typeface="Times New Roman"/>
              </a:rPr>
              <a:t>(v, </a:t>
            </a:r>
            <a:r>
              <a:rPr lang="en-US" altLang="zh-CN" dirty="0" err="1">
                <a:latin typeface="Times New Roman"/>
                <a:cs typeface="Times New Roman"/>
              </a:rPr>
              <a:t>C</a:t>
            </a:r>
            <a:r>
              <a:rPr lang="en-US" altLang="zh-CN" baseline="-25000" dirty="0" err="1">
                <a:latin typeface="Times New Roman"/>
                <a:cs typeface="Times New Roman"/>
              </a:rPr>
              <a:t>i</a:t>
            </a:r>
            <a:r>
              <a:rPr lang="en-US" altLang="zh-CN" dirty="0" smtClean="0">
                <a:latin typeface="Times New Roman"/>
                <a:cs typeface="Times New Roman"/>
              </a:rPr>
              <a:t>), </a:t>
            </a:r>
            <a:r>
              <a:rPr lang="en-US" altLang="zh-CN" dirty="0">
                <a:latin typeface="Times New Roman"/>
                <a:cs typeface="Times New Roman"/>
              </a:rPr>
              <a:t>H(v, S</a:t>
            </a:r>
            <a:r>
              <a:rPr lang="en-US" altLang="zh-CN" dirty="0" smtClean="0">
                <a:latin typeface="Times New Roman"/>
                <a:cs typeface="Times New Roman"/>
              </a:rPr>
              <a:t>) ≤ 1 </a:t>
            </a:r>
            <a:r>
              <a:rPr lang="en-US" altLang="zh-CN" dirty="0" smtClean="0">
                <a:latin typeface="Times New Roman" pitchFamily="18" charset="0"/>
                <a:cs typeface="Times New Roman" pitchFamily="18" charset="0"/>
              </a:rPr>
              <a:t>) for any graph, </a:t>
            </a:r>
            <a:r>
              <a:rPr lang="en-US" altLang="zh-CN" dirty="0" smtClean="0">
                <a:solidFill>
                  <a:srgbClr val="FF0000"/>
                </a:solidFill>
                <a:latin typeface="Times New Roman" pitchFamily="18" charset="0"/>
                <a:cs typeface="Times New Roman" pitchFamily="18" charset="0"/>
              </a:rPr>
              <a:t>if and only if, </a:t>
            </a:r>
            <a:r>
              <a:rPr lang="el-GR" altLang="zh-CN" i="1" dirty="0" smtClean="0">
                <a:solidFill>
                  <a:srgbClr val="FF0000"/>
                </a:solidFill>
                <a:latin typeface="Times New Roman" pitchFamily="18" charset="0"/>
                <a:cs typeface="Times New Roman" pitchFamily="18" charset="0"/>
              </a:rPr>
              <a:t>α</a:t>
            </a:r>
            <a:r>
              <a:rPr lang="en-US" altLang="zh-CN" baseline="-25000" dirty="0" err="1" smtClean="0">
                <a:solidFill>
                  <a:srgbClr val="FF0000"/>
                </a:solidFill>
                <a:latin typeface="Times New Roman" pitchFamily="18" charset="0"/>
                <a:cs typeface="Times New Roman" pitchFamily="18" charset="0"/>
              </a:rPr>
              <a:t>i</a:t>
            </a:r>
            <a:r>
              <a:rPr lang="en-US" altLang="zh-CN" dirty="0" smtClean="0">
                <a:solidFill>
                  <a:srgbClr val="FF0000"/>
                </a:solidFill>
                <a:latin typeface="Times New Roman" pitchFamily="18" charset="0"/>
                <a:cs typeface="Times New Roman" pitchFamily="18" charset="0"/>
              </a:rPr>
              <a:t> </a:t>
            </a:r>
            <a:r>
              <a:rPr lang="en-US" altLang="zh-CN" dirty="0">
                <a:solidFill>
                  <a:srgbClr val="FF0000"/>
                </a:solidFill>
                <a:latin typeface="Times New Roman" pitchFamily="18" charset="0"/>
                <a:cs typeface="Times New Roman" pitchFamily="18" charset="0"/>
              </a:rPr>
              <a:t>+ </a:t>
            </a:r>
            <a:r>
              <a:rPr lang="el-GR" altLang="zh-CN" i="1" dirty="0" smtClean="0">
                <a:solidFill>
                  <a:srgbClr val="FF0000"/>
                </a:solidFill>
                <a:latin typeface="Times New Roman" pitchFamily="18" charset="0"/>
                <a:cs typeface="Times New Roman" pitchFamily="18" charset="0"/>
              </a:rPr>
              <a:t>β</a:t>
            </a:r>
            <a:r>
              <a:rPr lang="en-US" altLang="zh-CN" baseline="-25000" dirty="0" smtClean="0">
                <a:solidFill>
                  <a:srgbClr val="FF0000"/>
                </a:solidFill>
                <a:latin typeface="Times New Roman" pitchFamily="18" charset="0"/>
                <a:cs typeface="Times New Roman" pitchFamily="18" charset="0"/>
              </a:rPr>
              <a:t>S </a:t>
            </a:r>
            <a:r>
              <a:rPr lang="en-US" altLang="zh-CN" dirty="0">
                <a:solidFill>
                  <a:srgbClr val="FF0000"/>
                </a:solidFill>
                <a:latin typeface="Times New Roman" pitchFamily="18" charset="0"/>
                <a:cs typeface="Times New Roman" pitchFamily="18" charset="0"/>
              </a:rPr>
              <a:t>≤</a:t>
            </a:r>
            <a:r>
              <a:rPr lang="en-US" altLang="zh-CN" dirty="0" smtClean="0">
                <a:solidFill>
                  <a:srgbClr val="FF0000"/>
                </a:solidFill>
                <a:latin typeface="Times New Roman" pitchFamily="18" charset="0"/>
                <a:cs typeface="Times New Roman" pitchFamily="18" charset="0"/>
              </a:rPr>
              <a:t> 1.</a:t>
            </a:r>
          </a:p>
          <a:p>
            <a:pPr marL="0" indent="0">
              <a:buNone/>
            </a:pPr>
            <a:r>
              <a:rPr lang="en-US" sz="1400" dirty="0" smtClean="0"/>
              <a:t> </a:t>
            </a:r>
            <a:endParaRPr lang="en-US" sz="2000" dirty="0" smtClean="0"/>
          </a:p>
          <a:p>
            <a:pPr lvl="1"/>
            <a:r>
              <a:rPr lang="en-US" dirty="0"/>
              <a:t>For the </a:t>
            </a:r>
            <a:r>
              <a:rPr lang="en-US" i="1" dirty="0"/>
              <a:t>if </a:t>
            </a:r>
            <a:r>
              <a:rPr lang="en-US" dirty="0" smtClean="0"/>
              <a:t>direction</a:t>
            </a:r>
            <a:endParaRPr lang="en-US" dirty="0"/>
          </a:p>
          <a:p>
            <a:pPr lvl="2">
              <a:spcBef>
                <a:spcPts val="1776"/>
              </a:spcBef>
            </a:pPr>
            <a:r>
              <a:rPr lang="en-US" i="1" dirty="0" smtClean="0">
                <a:latin typeface="Times New Roman"/>
                <a:cs typeface="Times New Roman"/>
              </a:rPr>
              <a:t>If </a:t>
            </a:r>
            <a:r>
              <a:rPr lang="el-GR" altLang="zh-CN" i="1" dirty="0" smtClean="0">
                <a:latin typeface="Times New Roman"/>
                <a:cs typeface="Times New Roman"/>
              </a:rPr>
              <a:t>α</a:t>
            </a:r>
            <a:r>
              <a:rPr lang="en-US" altLang="zh-CN" baseline="-25000" dirty="0" err="1" smtClean="0">
                <a:latin typeface="Times New Roman"/>
                <a:cs typeface="Times New Roman"/>
              </a:rPr>
              <a:t>i</a:t>
            </a:r>
            <a:r>
              <a:rPr lang="en-US" altLang="zh-CN" dirty="0" smtClean="0">
                <a:latin typeface="Times New Roman"/>
                <a:cs typeface="Times New Roman"/>
              </a:rPr>
              <a:t> </a:t>
            </a:r>
            <a:r>
              <a:rPr lang="en-US" altLang="zh-CN" dirty="0">
                <a:latin typeface="Times New Roman"/>
                <a:cs typeface="Times New Roman"/>
              </a:rPr>
              <a:t>+ </a:t>
            </a:r>
            <a:r>
              <a:rPr lang="el-GR" altLang="zh-CN" i="1" dirty="0">
                <a:latin typeface="Times New Roman"/>
                <a:cs typeface="Times New Roman"/>
              </a:rPr>
              <a:t>β</a:t>
            </a:r>
            <a:r>
              <a:rPr lang="en-US" altLang="zh-CN" baseline="-25000" dirty="0">
                <a:latin typeface="Times New Roman"/>
                <a:cs typeface="Times New Roman"/>
              </a:rPr>
              <a:t>S </a:t>
            </a:r>
            <a:r>
              <a:rPr lang="en-US" altLang="zh-CN" dirty="0">
                <a:latin typeface="Times New Roman" pitchFamily="18" charset="0"/>
                <a:cs typeface="Times New Roman" pitchFamily="18" charset="0"/>
              </a:rPr>
              <a:t>≤</a:t>
            </a:r>
            <a:r>
              <a:rPr lang="en-US" altLang="zh-CN" dirty="0" smtClean="0">
                <a:latin typeface="Times New Roman"/>
                <a:cs typeface="Times New Roman"/>
              </a:rPr>
              <a:t> 1, we use induction to prove </a:t>
            </a:r>
            <a:r>
              <a:rPr lang="en-US" i="1" dirty="0" smtClean="0">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v, </a:t>
            </a:r>
            <a:r>
              <a:rPr lang="en-US" i="1" dirty="0" err="1" smtClean="0">
                <a:latin typeface="Times New Roman"/>
                <a:cs typeface="Times New Roman"/>
              </a:rPr>
              <a:t>C</a:t>
            </a:r>
            <a:r>
              <a:rPr lang="en-US" i="1" baseline="-25000" dirty="0" err="1" smtClean="0">
                <a:latin typeface="Times New Roman"/>
                <a:cs typeface="Times New Roman"/>
              </a:rPr>
              <a:t>i</a:t>
            </a:r>
            <a:r>
              <a:rPr lang="en-US" dirty="0" smtClean="0">
                <a:latin typeface="Times New Roman"/>
                <a:cs typeface="Times New Roman"/>
              </a:rPr>
              <a:t>)</a:t>
            </a:r>
            <a:r>
              <a:rPr lang="en-US" altLang="zh-CN" dirty="0">
                <a:latin typeface="Times New Roman"/>
                <a:cs typeface="Times New Roman"/>
              </a:rPr>
              <a:t> </a:t>
            </a:r>
            <a:r>
              <a:rPr lang="en-US" altLang="zh-CN" dirty="0" smtClean="0">
                <a:latin typeface="Times New Roman"/>
                <a:cs typeface="Times New Roman"/>
              </a:rPr>
              <a:t>≤ 1;</a:t>
            </a:r>
          </a:p>
          <a:p>
            <a:pPr lvl="2">
              <a:spcBef>
                <a:spcPts val="1776"/>
              </a:spcBef>
            </a:pPr>
            <a:r>
              <a:rPr lang="en-US" dirty="0" smtClean="0">
                <a:latin typeface="Times New Roman"/>
                <a:cs typeface="Times New Roman"/>
              </a:rPr>
              <a:t>Obviously</a:t>
            </a:r>
            <a:r>
              <a:rPr lang="en-US" i="1" dirty="0" smtClean="0">
                <a:latin typeface="Times New Roman"/>
                <a:cs typeface="Times New Roman"/>
              </a:rPr>
              <a:t> I</a:t>
            </a:r>
            <a:r>
              <a:rPr lang="en-US" i="1" baseline="30000" dirty="0" smtClean="0">
                <a:latin typeface="Times New Roman"/>
                <a:cs typeface="Times New Roman"/>
              </a:rPr>
              <a:t>(0)</a:t>
            </a:r>
            <a:r>
              <a:rPr lang="en-US" dirty="0" smtClean="0">
                <a:latin typeface="Times New Roman"/>
                <a:cs typeface="Times New Roman"/>
              </a:rPr>
              <a:t>(</a:t>
            </a:r>
            <a:r>
              <a:rPr lang="en-US" i="1" dirty="0">
                <a:latin typeface="Times New Roman"/>
                <a:cs typeface="Times New Roman"/>
              </a:rPr>
              <a:t>v, </a:t>
            </a:r>
            <a:r>
              <a:rPr lang="en-US" i="1" dirty="0" err="1">
                <a:latin typeface="Times New Roman"/>
                <a:cs typeface="Times New Roman"/>
              </a:rPr>
              <a:t>C</a:t>
            </a:r>
            <a:r>
              <a:rPr lang="en-US" i="1" baseline="-25000" dirty="0" err="1">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 ≤ r</a:t>
            </a:r>
            <a:r>
              <a:rPr lang="en-US" dirty="0" smtClean="0">
                <a:latin typeface="Times New Roman"/>
                <a:cs typeface="Times New Roman"/>
              </a:rPr>
              <a:t>(</a:t>
            </a:r>
            <a:r>
              <a:rPr lang="en-US" i="1" dirty="0" smtClean="0">
                <a:latin typeface="Times New Roman"/>
                <a:cs typeface="Times New Roman"/>
              </a:rPr>
              <a:t>v</a:t>
            </a:r>
            <a:r>
              <a:rPr lang="en-US" dirty="0" smtClean="0">
                <a:latin typeface="Times New Roman"/>
                <a:cs typeface="Times New Roman"/>
              </a:rPr>
              <a:t>)</a:t>
            </a:r>
            <a:r>
              <a:rPr lang="en-US" altLang="zh-CN" dirty="0" smtClean="0">
                <a:latin typeface="Times New Roman"/>
                <a:cs typeface="Times New Roman"/>
              </a:rPr>
              <a:t> ≤ 1;</a:t>
            </a:r>
          </a:p>
          <a:p>
            <a:pPr lvl="2">
              <a:spcBef>
                <a:spcPts val="1776"/>
              </a:spcBef>
            </a:pPr>
            <a:r>
              <a:rPr lang="en-US" altLang="zh-CN" dirty="0" smtClean="0">
                <a:latin typeface="Times New Roman"/>
                <a:cs typeface="Times New Roman"/>
              </a:rPr>
              <a:t>Suppose after the </a:t>
            </a:r>
            <a:r>
              <a:rPr lang="en-US" altLang="zh-CN" i="1" dirty="0" smtClean="0">
                <a:latin typeface="Times New Roman"/>
                <a:cs typeface="Times New Roman"/>
              </a:rPr>
              <a:t>k</a:t>
            </a:r>
            <a:r>
              <a:rPr lang="en-US" altLang="zh-CN" dirty="0" smtClean="0">
                <a:latin typeface="Times New Roman"/>
                <a:cs typeface="Times New Roman"/>
              </a:rPr>
              <a:t>-</a:t>
            </a:r>
            <a:r>
              <a:rPr lang="en-US" altLang="zh-CN" dirty="0" err="1" smtClean="0">
                <a:latin typeface="Times New Roman"/>
                <a:cs typeface="Times New Roman"/>
              </a:rPr>
              <a:t>th</a:t>
            </a:r>
            <a:r>
              <a:rPr lang="en-US" altLang="zh-CN" dirty="0" smtClean="0">
                <a:latin typeface="Times New Roman"/>
                <a:cs typeface="Times New Roman"/>
              </a:rPr>
              <a:t> iteration, we have </a:t>
            </a:r>
            <a:r>
              <a:rPr lang="en-US" i="1" dirty="0" smtClean="0">
                <a:latin typeface="Times New Roman"/>
                <a:cs typeface="Times New Roman"/>
              </a:rPr>
              <a:t>I</a:t>
            </a:r>
            <a:r>
              <a:rPr lang="en-US" baseline="30000" dirty="0">
                <a:latin typeface="Times New Roman"/>
                <a:cs typeface="Times New Roman"/>
              </a:rPr>
              <a:t>(</a:t>
            </a:r>
            <a:r>
              <a:rPr lang="en-US" i="1" baseline="30000" dirty="0" smtClean="0">
                <a:latin typeface="Times New Roman"/>
                <a:cs typeface="Times New Roman"/>
              </a:rPr>
              <a:t>k</a:t>
            </a:r>
            <a:r>
              <a:rPr lang="en-US" baseline="30000" dirty="0" smtClean="0">
                <a:latin typeface="Times New Roman"/>
                <a:cs typeface="Times New Roman"/>
              </a:rPr>
              <a:t>)</a:t>
            </a:r>
            <a:r>
              <a:rPr lang="en-US" dirty="0" smtClean="0">
                <a:latin typeface="Times New Roman"/>
                <a:cs typeface="Times New Roman"/>
              </a:rPr>
              <a:t>(</a:t>
            </a:r>
            <a:r>
              <a:rPr lang="en-US" i="1" dirty="0">
                <a:latin typeface="Times New Roman"/>
                <a:cs typeface="Times New Roman"/>
              </a:rPr>
              <a:t>v, </a:t>
            </a:r>
            <a:r>
              <a:rPr lang="en-US" i="1" dirty="0" err="1">
                <a:latin typeface="Times New Roman"/>
                <a:cs typeface="Times New Roman"/>
              </a:rPr>
              <a:t>C</a:t>
            </a:r>
            <a:r>
              <a:rPr lang="en-US" i="1" baseline="-25000" dirty="0" err="1">
                <a:latin typeface="Times New Roman"/>
                <a:cs typeface="Times New Roman"/>
              </a:rPr>
              <a:t>i</a:t>
            </a:r>
            <a:r>
              <a:rPr lang="en-US" dirty="0">
                <a:latin typeface="Times New Roman"/>
                <a:cs typeface="Times New Roman"/>
              </a:rPr>
              <a:t>)</a:t>
            </a:r>
            <a:r>
              <a:rPr lang="en-US" altLang="zh-CN" dirty="0">
                <a:latin typeface="Times New Roman"/>
                <a:cs typeface="Times New Roman"/>
              </a:rPr>
              <a:t> </a:t>
            </a:r>
            <a:r>
              <a:rPr lang="en-US" altLang="zh-CN" dirty="0" smtClean="0">
                <a:latin typeface="Times New Roman"/>
                <a:cs typeface="Times New Roman"/>
              </a:rPr>
              <a:t>≤ 1;</a:t>
            </a:r>
          </a:p>
          <a:p>
            <a:pPr lvl="2">
              <a:spcBef>
                <a:spcPts val="1776"/>
              </a:spcBef>
            </a:pPr>
            <a:r>
              <a:rPr lang="en-US" altLang="zh-CN" dirty="0" smtClean="0">
                <a:latin typeface="Times New Roman"/>
                <a:cs typeface="Times New Roman"/>
              </a:rPr>
              <a:t>Hence, in the (k + 1)-</a:t>
            </a:r>
            <a:r>
              <a:rPr lang="en-US" altLang="zh-CN" dirty="0" err="1" smtClean="0">
                <a:latin typeface="Times New Roman"/>
                <a:cs typeface="Times New Roman"/>
              </a:rPr>
              <a:t>th</a:t>
            </a:r>
            <a:r>
              <a:rPr lang="en-US" altLang="zh-CN" dirty="0" smtClean="0">
                <a:latin typeface="Times New Roman"/>
                <a:cs typeface="Times New Roman"/>
              </a:rPr>
              <a:t> iteration, </a:t>
            </a:r>
            <a:r>
              <a:rPr lang="en-US" i="1" dirty="0" smtClean="0">
                <a:latin typeface="Times New Roman"/>
                <a:cs typeface="Times New Roman"/>
              </a:rPr>
              <a:t>I</a:t>
            </a:r>
            <a:r>
              <a:rPr lang="en-US" i="1" baseline="30000" dirty="0" smtClean="0">
                <a:latin typeface="Times New Roman"/>
                <a:cs typeface="Times New Roman"/>
              </a:rPr>
              <a:t>(k+</a:t>
            </a:r>
            <a:r>
              <a:rPr lang="en-US" baseline="30000" dirty="0" smtClean="0">
                <a:latin typeface="Times New Roman"/>
                <a:cs typeface="Times New Roman"/>
              </a:rPr>
              <a:t>1</a:t>
            </a:r>
            <a:r>
              <a:rPr lang="en-US" i="1" baseline="30000" dirty="0" smtClean="0">
                <a:latin typeface="Times New Roman"/>
                <a:cs typeface="Times New Roman"/>
              </a:rPr>
              <a:t>)</a:t>
            </a:r>
            <a:r>
              <a:rPr lang="en-US" dirty="0" smtClean="0">
                <a:latin typeface="Times New Roman"/>
                <a:cs typeface="Times New Roman"/>
              </a:rPr>
              <a:t>(</a:t>
            </a:r>
            <a:r>
              <a:rPr lang="en-US" i="1" dirty="0">
                <a:latin typeface="Times New Roman"/>
                <a:cs typeface="Times New Roman"/>
              </a:rPr>
              <a:t>v, </a:t>
            </a:r>
            <a:r>
              <a:rPr lang="en-US" i="1" dirty="0" err="1">
                <a:latin typeface="Times New Roman"/>
                <a:cs typeface="Times New Roman"/>
              </a:rPr>
              <a:t>C</a:t>
            </a:r>
            <a:r>
              <a:rPr lang="en-US" i="1" baseline="-25000" dirty="0" err="1">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 </a:t>
            </a:r>
            <a:r>
              <a:rPr lang="en-US" altLang="zh-CN" dirty="0" smtClean="0">
                <a:latin typeface="Times New Roman"/>
                <a:cs typeface="Times New Roman"/>
              </a:rPr>
              <a:t>≤ </a:t>
            </a:r>
            <a:r>
              <a:rPr lang="el-GR" altLang="zh-CN" i="1" dirty="0" smtClean="0">
                <a:latin typeface="Times New Roman"/>
                <a:cs typeface="Times New Roman"/>
              </a:rPr>
              <a:t>α</a:t>
            </a:r>
            <a:r>
              <a:rPr lang="en-US" altLang="zh-CN" i="1" baseline="-25000" dirty="0" err="1" smtClean="0">
                <a:latin typeface="Times New Roman"/>
                <a:cs typeface="Times New Roman"/>
              </a:rPr>
              <a:t>i</a:t>
            </a:r>
            <a:r>
              <a:rPr lang="en-US" altLang="zh-CN" i="1" dirty="0" err="1" smtClean="0">
                <a:latin typeface="Times New Roman"/>
                <a:cs typeface="Times New Roman"/>
              </a:rPr>
              <a:t>I</a:t>
            </a:r>
            <a:r>
              <a:rPr lang="en-US" altLang="zh-CN" baseline="30000" dirty="0" smtClean="0">
                <a:latin typeface="Times New Roman"/>
                <a:cs typeface="Times New Roman"/>
              </a:rPr>
              <a:t>(</a:t>
            </a:r>
            <a:r>
              <a:rPr lang="en-US" altLang="zh-CN" i="1" baseline="30000" dirty="0" smtClean="0">
                <a:latin typeface="Times New Roman"/>
                <a:cs typeface="Times New Roman"/>
              </a:rPr>
              <a:t>k</a:t>
            </a:r>
            <a:r>
              <a:rPr lang="en-US" altLang="zh-CN" baseline="30000" dirty="0" smtClean="0">
                <a:latin typeface="Times New Roman"/>
                <a:cs typeface="Times New Roman"/>
              </a:rPr>
              <a:t>)</a:t>
            </a:r>
            <a:r>
              <a:rPr lang="en-US" altLang="zh-CN" dirty="0" smtClean="0">
                <a:latin typeface="Times New Roman"/>
                <a:cs typeface="Times New Roman"/>
              </a:rPr>
              <a:t>(</a:t>
            </a:r>
            <a:r>
              <a:rPr lang="en-US" altLang="zh-CN" i="1" dirty="0">
                <a:latin typeface="Times New Roman"/>
                <a:cs typeface="Times New Roman"/>
              </a:rPr>
              <a:t>u</a:t>
            </a:r>
            <a:r>
              <a:rPr lang="en-US" altLang="zh-CN" i="1" dirty="0" smtClean="0">
                <a:latin typeface="Times New Roman"/>
                <a:cs typeface="Times New Roman"/>
              </a:rPr>
              <a:t>, </a:t>
            </a:r>
            <a:r>
              <a:rPr lang="en-US" altLang="zh-CN" i="1" dirty="0" err="1" smtClean="0">
                <a:latin typeface="Times New Roman"/>
                <a:cs typeface="Times New Roman"/>
              </a:rPr>
              <a:t>C</a:t>
            </a:r>
            <a:r>
              <a:rPr lang="en-US" altLang="zh-CN" i="1" baseline="-25000" dirty="0" err="1" smtClean="0">
                <a:latin typeface="Times New Roman"/>
                <a:cs typeface="Times New Roman"/>
              </a:rPr>
              <a:t>i</a:t>
            </a:r>
            <a:r>
              <a:rPr lang="en-US" altLang="zh-CN" dirty="0" smtClean="0">
                <a:latin typeface="Times New Roman"/>
                <a:cs typeface="Times New Roman"/>
              </a:rPr>
              <a:t>)</a:t>
            </a:r>
            <a:r>
              <a:rPr lang="en-US" altLang="zh-CN" i="1" dirty="0" smtClean="0">
                <a:latin typeface="Times New Roman"/>
                <a:cs typeface="Times New Roman"/>
              </a:rPr>
              <a:t> </a:t>
            </a:r>
            <a:r>
              <a:rPr lang="en-US" altLang="zh-CN" i="1" dirty="0">
                <a:latin typeface="Times New Roman"/>
                <a:cs typeface="Times New Roman"/>
              </a:rPr>
              <a:t>+ </a:t>
            </a:r>
            <a:r>
              <a:rPr lang="el-GR" altLang="zh-CN" i="1" dirty="0" smtClean="0">
                <a:latin typeface="Times New Roman"/>
                <a:cs typeface="Times New Roman"/>
              </a:rPr>
              <a:t>β</a:t>
            </a:r>
            <a:r>
              <a:rPr lang="en-US" altLang="zh-CN" i="1" baseline="-25000" dirty="0" smtClean="0">
                <a:latin typeface="Times New Roman"/>
                <a:cs typeface="Times New Roman"/>
              </a:rPr>
              <a:t>S</a:t>
            </a:r>
            <a:r>
              <a:rPr lang="en-US" altLang="zh-CN" i="1" dirty="0" smtClean="0">
                <a:latin typeface="Times New Roman"/>
                <a:cs typeface="Times New Roman"/>
              </a:rPr>
              <a:t>H</a:t>
            </a:r>
            <a:r>
              <a:rPr lang="en-US" altLang="zh-CN" baseline="30000" dirty="0" smtClean="0">
                <a:latin typeface="Times New Roman"/>
                <a:cs typeface="Times New Roman"/>
              </a:rPr>
              <a:t>(</a:t>
            </a:r>
            <a:r>
              <a:rPr lang="en-US" altLang="zh-CN" i="1" baseline="30000" dirty="0" smtClean="0">
                <a:latin typeface="Times New Roman"/>
                <a:cs typeface="Times New Roman"/>
              </a:rPr>
              <a:t>k</a:t>
            </a:r>
            <a:r>
              <a:rPr lang="en-US" altLang="zh-CN" baseline="30000" dirty="0" smtClean="0">
                <a:latin typeface="Times New Roman"/>
                <a:cs typeface="Times New Roman"/>
              </a:rPr>
              <a:t>)</a:t>
            </a:r>
            <a:r>
              <a:rPr lang="en-US" altLang="zh-CN" dirty="0" smtClean="0">
                <a:latin typeface="Times New Roman"/>
                <a:cs typeface="Times New Roman"/>
              </a:rPr>
              <a:t>(</a:t>
            </a:r>
            <a:r>
              <a:rPr lang="en-US" altLang="zh-CN" i="1" dirty="0" smtClean="0">
                <a:latin typeface="Times New Roman"/>
                <a:cs typeface="Times New Roman"/>
              </a:rPr>
              <a:t>u, S</a:t>
            </a:r>
            <a:r>
              <a:rPr lang="en-US" altLang="zh-CN" dirty="0" smtClean="0">
                <a:latin typeface="Times New Roman"/>
                <a:cs typeface="Times New Roman"/>
              </a:rPr>
              <a:t>)</a:t>
            </a:r>
            <a:r>
              <a:rPr lang="en-US" altLang="zh-CN" i="1" dirty="0" smtClean="0">
                <a:latin typeface="Times New Roman"/>
                <a:cs typeface="Times New Roman"/>
              </a:rPr>
              <a:t> ≤ </a:t>
            </a:r>
            <a:r>
              <a:rPr lang="en-US" altLang="zh-CN" dirty="0" smtClean="0">
                <a:latin typeface="Times New Roman"/>
                <a:cs typeface="Times New Roman"/>
              </a:rPr>
              <a:t>(</a:t>
            </a:r>
            <a:r>
              <a:rPr lang="el-GR" altLang="zh-CN" i="1" dirty="0" smtClean="0">
                <a:latin typeface="Times New Roman"/>
                <a:cs typeface="Times New Roman"/>
              </a:rPr>
              <a:t>α</a:t>
            </a:r>
            <a:r>
              <a:rPr lang="en-US" altLang="zh-CN" i="1" baseline="-25000" dirty="0" err="1">
                <a:latin typeface="Times New Roman"/>
                <a:cs typeface="Times New Roman"/>
              </a:rPr>
              <a:t>i</a:t>
            </a:r>
            <a:r>
              <a:rPr lang="en-US" altLang="zh-CN" i="1" dirty="0" smtClean="0">
                <a:latin typeface="Times New Roman"/>
                <a:cs typeface="Times New Roman"/>
              </a:rPr>
              <a:t> + </a:t>
            </a:r>
            <a:r>
              <a:rPr lang="el-GR" altLang="zh-CN" i="1" dirty="0">
                <a:latin typeface="Times New Roman"/>
                <a:cs typeface="Times New Roman"/>
              </a:rPr>
              <a:t>β</a:t>
            </a:r>
            <a:r>
              <a:rPr lang="en-US" altLang="zh-CN" i="1" baseline="-25000" dirty="0">
                <a:latin typeface="Times New Roman"/>
                <a:cs typeface="Times New Roman"/>
              </a:rPr>
              <a:t>S</a:t>
            </a:r>
            <a:r>
              <a:rPr lang="en-US" altLang="zh-CN" dirty="0" smtClean="0">
                <a:latin typeface="Times New Roman"/>
                <a:cs typeface="Times New Roman"/>
              </a:rPr>
              <a:t>)</a:t>
            </a:r>
            <a:r>
              <a:rPr lang="en-US" altLang="zh-CN" i="1" dirty="0" smtClean="0">
                <a:latin typeface="Times New Roman"/>
                <a:cs typeface="Times New Roman"/>
              </a:rPr>
              <a:t>I</a:t>
            </a:r>
            <a:r>
              <a:rPr lang="en-US" altLang="zh-CN" baseline="30000" dirty="0">
                <a:latin typeface="Times New Roman"/>
                <a:cs typeface="Times New Roman"/>
              </a:rPr>
              <a:t>(</a:t>
            </a:r>
            <a:r>
              <a:rPr lang="en-US" altLang="zh-CN" i="1" baseline="30000" dirty="0">
                <a:latin typeface="Times New Roman"/>
                <a:cs typeface="Times New Roman"/>
              </a:rPr>
              <a:t>k</a:t>
            </a:r>
            <a:r>
              <a:rPr lang="en-US" altLang="zh-CN" baseline="30000" dirty="0">
                <a:latin typeface="Times New Roman"/>
                <a:cs typeface="Times New Roman"/>
              </a:rPr>
              <a:t>)</a:t>
            </a:r>
            <a:r>
              <a:rPr lang="en-US" altLang="zh-CN" dirty="0">
                <a:latin typeface="Times New Roman"/>
                <a:cs typeface="Times New Roman"/>
              </a:rPr>
              <a:t>(</a:t>
            </a:r>
            <a:r>
              <a:rPr lang="en-US" altLang="zh-CN" i="1" dirty="0">
                <a:latin typeface="Times New Roman"/>
                <a:cs typeface="Times New Roman"/>
              </a:rPr>
              <a:t>u, </a:t>
            </a:r>
            <a:r>
              <a:rPr lang="en-US" altLang="zh-CN" i="1" dirty="0" err="1">
                <a:latin typeface="Times New Roman"/>
                <a:cs typeface="Times New Roman"/>
              </a:rPr>
              <a:t>C</a:t>
            </a:r>
            <a:r>
              <a:rPr lang="en-US" altLang="zh-CN" i="1" baseline="-25000" dirty="0" err="1">
                <a:latin typeface="Times New Roman"/>
                <a:cs typeface="Times New Roman"/>
              </a:rPr>
              <a:t>i</a:t>
            </a:r>
            <a:r>
              <a:rPr lang="en-US" altLang="zh-CN" dirty="0" smtClean="0">
                <a:latin typeface="Times New Roman"/>
                <a:cs typeface="Times New Roman"/>
              </a:rPr>
              <a:t>)</a:t>
            </a:r>
            <a:r>
              <a:rPr lang="en-US" altLang="zh-CN" i="1" dirty="0" smtClean="0">
                <a:latin typeface="Times New Roman"/>
                <a:cs typeface="Times New Roman"/>
              </a:rPr>
              <a:t> ≤ </a:t>
            </a:r>
            <a:r>
              <a:rPr lang="en-US" altLang="zh-CN" dirty="0" smtClean="0">
                <a:latin typeface="Times New Roman"/>
                <a:cs typeface="Times New Roman"/>
              </a:rPr>
              <a:t>1</a:t>
            </a:r>
            <a:r>
              <a:rPr lang="en-US" altLang="zh-CN" i="1" dirty="0" smtClean="0">
                <a:latin typeface="Times New Roman"/>
                <a:cs typeface="Times New Roman"/>
              </a:rPr>
              <a:t>.</a:t>
            </a:r>
          </a:p>
          <a:p>
            <a:pPr lvl="2"/>
            <a:endParaRPr lang="en-US" altLang="zh-CN" i="1" dirty="0" smtClean="0">
              <a:latin typeface="Times New Roman"/>
              <a:cs typeface="Times New Roman"/>
            </a:endParaRPr>
          </a:p>
          <a:p>
            <a:pPr lvl="2"/>
            <a:endParaRPr lang="en-US" i="1" dirty="0"/>
          </a:p>
        </p:txBody>
      </p:sp>
      <p:sp>
        <p:nvSpPr>
          <p:cNvPr id="2" name="Title 1"/>
          <p:cNvSpPr>
            <a:spLocks noGrp="1"/>
          </p:cNvSpPr>
          <p:nvPr>
            <p:ph type="title"/>
          </p:nvPr>
        </p:nvSpPr>
        <p:spPr/>
        <p:txBody>
          <a:bodyPr/>
          <a:lstStyle/>
          <a:p>
            <a:r>
              <a:rPr lang="en-US" altLang="zh-CN" dirty="0"/>
              <a:t>Theoretical Analysis</a:t>
            </a:r>
            <a:r>
              <a:rPr lang="en-US" altLang="zh-CN" sz="3200" dirty="0"/>
              <a:t>—</a:t>
            </a:r>
            <a:r>
              <a:rPr lang="en-US" altLang="zh-CN" sz="3200" dirty="0">
                <a:solidFill>
                  <a:srgbClr val="FF0000"/>
                </a:solidFill>
              </a:rPr>
              <a:t>Existence</a:t>
            </a:r>
            <a:endParaRPr lang="en-US" dirty="0"/>
          </a:p>
        </p:txBody>
      </p:sp>
      <p:sp>
        <p:nvSpPr>
          <p:cNvPr id="60" name="矩形 1"/>
          <p:cNvSpPr/>
          <p:nvPr/>
        </p:nvSpPr>
        <p:spPr>
          <a:xfrm>
            <a:off x="5627542" y="6334780"/>
            <a:ext cx="4278458" cy="523220"/>
          </a:xfrm>
          <a:prstGeom prst="rect">
            <a:avLst/>
          </a:prstGeom>
          <a:solidFill>
            <a:schemeClr val="bg1"/>
          </a:solidFill>
          <a:ln>
            <a:solidFill>
              <a:schemeClr val="tx1"/>
            </a:solidFill>
          </a:ln>
        </p:spPr>
        <p:txBody>
          <a:bodyPr wrap="square">
            <a:spAutoFit/>
          </a:bodyPr>
          <a:lstStyle/>
          <a:p>
            <a:pPr marL="0" lvl="1"/>
            <a:r>
              <a:rPr lang="en-US" altLang="zh-CN" sz="1400" dirty="0"/>
              <a:t>I(v, </a:t>
            </a:r>
            <a:r>
              <a:rPr lang="en-US" altLang="zh-CN" sz="1400" dirty="0" err="1"/>
              <a:t>C</a:t>
            </a:r>
            <a:r>
              <a:rPr lang="en-US" altLang="zh-CN" sz="1400" baseline="-25000" dirty="0" err="1"/>
              <a:t>i</a:t>
            </a:r>
            <a:r>
              <a:rPr lang="en-US" altLang="zh-CN" sz="1400" dirty="0"/>
              <a:t>) = max {  I(v, </a:t>
            </a:r>
            <a:r>
              <a:rPr lang="en-US" altLang="zh-CN" sz="1400" dirty="0" err="1"/>
              <a:t>C</a:t>
            </a:r>
            <a:r>
              <a:rPr lang="en-US" altLang="zh-CN" sz="1400" baseline="-25000" dirty="0" err="1"/>
              <a:t>i</a:t>
            </a:r>
            <a:r>
              <a:rPr lang="en-US" altLang="zh-CN" sz="1400" dirty="0"/>
              <a:t>), </a:t>
            </a:r>
            <a:r>
              <a:rPr lang="el-GR" altLang="zh-CN" sz="1400" dirty="0"/>
              <a:t>α</a:t>
            </a:r>
            <a:r>
              <a:rPr lang="en-US" altLang="zh-CN" sz="1400" baseline="-25000" dirty="0"/>
              <a:t>i</a:t>
            </a:r>
            <a:r>
              <a:rPr lang="en-US" altLang="zh-CN" sz="1400" dirty="0"/>
              <a:t> I(u, </a:t>
            </a:r>
            <a:r>
              <a:rPr lang="en-US" altLang="zh-CN" sz="1400" dirty="0" err="1"/>
              <a:t>C</a:t>
            </a:r>
            <a:r>
              <a:rPr lang="en-US" altLang="zh-CN" sz="1400" baseline="-25000" dirty="0" err="1"/>
              <a:t>i</a:t>
            </a:r>
            <a:r>
              <a:rPr lang="en-US" altLang="zh-CN" sz="1400" dirty="0"/>
              <a:t>) + </a:t>
            </a:r>
            <a:r>
              <a:rPr lang="el-GR" altLang="zh-CN" sz="1400" dirty="0"/>
              <a:t>β</a:t>
            </a:r>
            <a:r>
              <a:rPr lang="en-US" altLang="zh-CN" sz="1400" baseline="-25000" dirty="0"/>
              <a:t>S</a:t>
            </a:r>
            <a:r>
              <a:rPr lang="en-US" altLang="zh-CN" sz="1400" dirty="0"/>
              <a:t> H(u, S)  }</a:t>
            </a:r>
          </a:p>
          <a:p>
            <a:pPr marL="0" lvl="1"/>
            <a:r>
              <a:rPr lang="en-US" altLang="zh-CN" sz="1400" dirty="0"/>
              <a:t>H(v, S) = min { I(v, </a:t>
            </a:r>
            <a:r>
              <a:rPr lang="en-US" altLang="zh-CN" sz="1400" dirty="0" err="1"/>
              <a:t>C</a:t>
            </a:r>
            <a:r>
              <a:rPr lang="en-US" altLang="zh-CN" sz="1400" baseline="-25000" dirty="0" err="1"/>
              <a:t>i</a:t>
            </a:r>
            <a:r>
              <a:rPr lang="en-US" altLang="zh-CN" sz="1400" dirty="0"/>
              <a:t>) }</a:t>
            </a:r>
            <a:endParaRPr lang="zh-CN" altLang="en-US" sz="1400" dirty="0"/>
          </a:p>
        </p:txBody>
      </p:sp>
    </p:spTree>
    <p:extLst>
      <p:ext uri="{BB962C8B-B14F-4D97-AF65-F5344CB8AC3E}">
        <p14:creationId xmlns:p14="http://schemas.microsoft.com/office/powerpoint/2010/main" val="1765192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Denote </a:t>
            </a:r>
            <a:r>
              <a:rPr lang="en-US" dirty="0" smtClean="0">
                <a:latin typeface="Times New Roman"/>
                <a:cs typeface="Times New Roman"/>
              </a:rPr>
              <a:t>γ = </a:t>
            </a:r>
            <a:r>
              <a:rPr lang="el-GR" altLang="zh-CN" i="1" dirty="0" smtClean="0">
                <a:latin typeface="Times New Roman" pitchFamily="18" charset="0"/>
                <a:cs typeface="Times New Roman" pitchFamily="18" charset="0"/>
              </a:rPr>
              <a:t>α</a:t>
            </a:r>
            <a:r>
              <a:rPr lang="en-US" altLang="zh-CN" baseline="-25000" dirty="0" err="1" smtClean="0">
                <a:latin typeface="Times New Roman" pitchFamily="18" charset="0"/>
                <a:cs typeface="Times New Roman" pitchFamily="18" charset="0"/>
              </a:rPr>
              <a:t>i</a:t>
            </a:r>
            <a:r>
              <a:rPr lang="en-US" altLang="zh-CN" baseline="-25000"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rPr>
              <a:t>+ </a:t>
            </a:r>
            <a:r>
              <a:rPr lang="el-GR" altLang="zh-CN" i="1" dirty="0" smtClean="0">
                <a:latin typeface="Times New Roman" pitchFamily="18" charset="0"/>
                <a:cs typeface="Times New Roman" pitchFamily="18" charset="0"/>
              </a:rPr>
              <a:t>β</a:t>
            </a:r>
            <a:r>
              <a:rPr lang="en-US" altLang="zh-CN" baseline="-25000" dirty="0" smtClean="0">
                <a:latin typeface="Times New Roman" pitchFamily="18" charset="0"/>
                <a:cs typeface="Times New Roman" pitchFamily="18" charset="0"/>
              </a:rPr>
              <a:t>S </a:t>
            </a:r>
            <a:r>
              <a:rPr lang="en-US" altLang="zh-CN" dirty="0" smtClean="0">
                <a:latin typeface="Times New Roman" pitchFamily="18" charset="0"/>
                <a:cs typeface="Times New Roman" pitchFamily="18" charset="0"/>
              </a:rPr>
              <a:t>≤ 1, we have </a:t>
            </a:r>
          </a:p>
          <a:p>
            <a:pPr marL="0" indent="0" algn="ctr">
              <a:spcAft>
                <a:spcPts val="1200"/>
              </a:spcAft>
              <a:buNone/>
            </a:pPr>
            <a:r>
              <a:rPr lang="en-US" altLang="zh-CN" dirty="0" smtClean="0">
                <a:latin typeface="Times New Roman" pitchFamily="18" charset="0"/>
                <a:cs typeface="Times New Roman" pitchFamily="18" charset="0"/>
              </a:rPr>
              <a:t>|</a:t>
            </a:r>
            <a:r>
              <a:rPr lang="en-US" i="1" dirty="0" smtClean="0">
                <a:latin typeface="Times New Roman"/>
                <a:cs typeface="Times New Roman"/>
              </a:rPr>
              <a:t>I</a:t>
            </a:r>
            <a:r>
              <a:rPr lang="en-US" baseline="30000" dirty="0">
                <a:latin typeface="Times New Roman"/>
                <a:cs typeface="Times New Roman"/>
              </a:rPr>
              <a:t>(</a:t>
            </a:r>
            <a:r>
              <a:rPr lang="en-US" i="1" baseline="30000" dirty="0">
                <a:latin typeface="Times New Roman"/>
                <a:cs typeface="Times New Roman"/>
              </a:rPr>
              <a:t>k+1</a:t>
            </a:r>
            <a:r>
              <a:rPr lang="en-US" baseline="30000" dirty="0">
                <a:latin typeface="Times New Roman"/>
                <a:cs typeface="Times New Roman"/>
              </a:rPr>
              <a:t>)</a:t>
            </a:r>
            <a:r>
              <a:rPr lang="en-US" dirty="0">
                <a:latin typeface="Times New Roman"/>
                <a:cs typeface="Times New Roman"/>
              </a:rPr>
              <a:t>(</a:t>
            </a:r>
            <a:r>
              <a:rPr lang="en-US" i="1" dirty="0">
                <a:latin typeface="Times New Roman"/>
                <a:cs typeface="Times New Roman"/>
              </a:rPr>
              <a:t>v, </a:t>
            </a:r>
            <a:r>
              <a:rPr lang="en-US" i="1" dirty="0" err="1">
                <a:latin typeface="Times New Roman"/>
                <a:cs typeface="Times New Roman"/>
              </a:rPr>
              <a:t>C</a:t>
            </a:r>
            <a:r>
              <a:rPr lang="en-US" i="1" baseline="-25000" dirty="0" err="1">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 - </a:t>
            </a:r>
            <a:r>
              <a:rPr lang="en-US" i="1" dirty="0">
                <a:latin typeface="Times New Roman"/>
                <a:cs typeface="Times New Roman"/>
              </a:rPr>
              <a:t>I</a:t>
            </a:r>
            <a:r>
              <a:rPr lang="en-US" baseline="30000" dirty="0">
                <a:latin typeface="Times New Roman"/>
                <a:cs typeface="Times New Roman"/>
              </a:rPr>
              <a:t>(</a:t>
            </a:r>
            <a:r>
              <a:rPr lang="en-US" i="1" baseline="30000" dirty="0" smtClean="0">
                <a:latin typeface="Times New Roman"/>
                <a:cs typeface="Times New Roman"/>
              </a:rPr>
              <a:t>k</a:t>
            </a:r>
            <a:r>
              <a:rPr lang="en-US" baseline="30000" dirty="0" smtClean="0">
                <a:latin typeface="Times New Roman"/>
                <a:cs typeface="Times New Roman"/>
              </a:rPr>
              <a:t>)</a:t>
            </a:r>
            <a:r>
              <a:rPr lang="en-US" dirty="0">
                <a:latin typeface="Times New Roman"/>
                <a:cs typeface="Times New Roman"/>
              </a:rPr>
              <a:t>(</a:t>
            </a:r>
            <a:r>
              <a:rPr lang="en-US" i="1" dirty="0">
                <a:latin typeface="Times New Roman"/>
                <a:cs typeface="Times New Roman"/>
              </a:rPr>
              <a:t>v, </a:t>
            </a:r>
            <a:r>
              <a:rPr lang="en-US" i="1" dirty="0" err="1">
                <a:latin typeface="Times New Roman"/>
                <a:cs typeface="Times New Roman"/>
              </a:rPr>
              <a:t>C</a:t>
            </a:r>
            <a:r>
              <a:rPr lang="en-US" i="1" baseline="-25000" dirty="0" err="1">
                <a:latin typeface="Times New Roman"/>
                <a:cs typeface="Times New Roman"/>
              </a:rPr>
              <a:t>i</a:t>
            </a:r>
            <a:r>
              <a:rPr lang="en-US" dirty="0" smtClean="0">
                <a:latin typeface="Times New Roman"/>
                <a:cs typeface="Times New Roman"/>
              </a:rPr>
              <a:t>)</a:t>
            </a:r>
            <a:r>
              <a:rPr lang="en-US" i="1" dirty="0" smtClean="0">
                <a:latin typeface="Times New Roman"/>
                <a:cs typeface="Times New Roman"/>
              </a:rPr>
              <a:t>| ≤ </a:t>
            </a:r>
            <a:r>
              <a:rPr lang="en-US" dirty="0" err="1" smtClean="0">
                <a:latin typeface="Times New Roman"/>
                <a:cs typeface="Times New Roman"/>
              </a:rPr>
              <a:t>γ</a:t>
            </a:r>
            <a:r>
              <a:rPr lang="en-US" baseline="30000" dirty="0" err="1" smtClean="0">
                <a:latin typeface="Times New Roman"/>
                <a:cs typeface="Times New Roman"/>
              </a:rPr>
              <a:t>k</a:t>
            </a:r>
            <a:endParaRPr lang="en-US" dirty="0" smtClean="0"/>
          </a:p>
          <a:p>
            <a:pPr lvl="1"/>
            <a:r>
              <a:rPr lang="en-US" sz="2400" dirty="0" smtClean="0">
                <a:latin typeface="Times New Roman"/>
                <a:cs typeface="Times New Roman"/>
              </a:rPr>
              <a:t>When</a:t>
            </a:r>
            <a:r>
              <a:rPr lang="en-US" sz="2400" i="1" dirty="0" smtClean="0">
                <a:latin typeface="Times New Roman"/>
                <a:cs typeface="Times New Roman"/>
              </a:rPr>
              <a:t> k = </a:t>
            </a:r>
            <a:r>
              <a:rPr lang="en-US" sz="2400" dirty="0" smtClean="0">
                <a:latin typeface="Times New Roman"/>
                <a:cs typeface="Times New Roman"/>
              </a:rPr>
              <a:t>0</a:t>
            </a:r>
            <a:r>
              <a:rPr lang="en-US" sz="2400" i="1" dirty="0" smtClean="0">
                <a:latin typeface="Times New Roman"/>
                <a:cs typeface="Times New Roman"/>
              </a:rPr>
              <a:t>, we have </a:t>
            </a:r>
            <a:r>
              <a:rPr lang="en-US" sz="2400" i="1" dirty="0">
                <a:latin typeface="Times New Roman"/>
                <a:cs typeface="Times New Roman"/>
              </a:rPr>
              <a:t>I</a:t>
            </a:r>
            <a:r>
              <a:rPr lang="en-US" sz="2400" baseline="30000" dirty="0" smtClean="0">
                <a:latin typeface="Times New Roman"/>
                <a:cs typeface="Times New Roman"/>
              </a:rPr>
              <a:t>(1)</a:t>
            </a:r>
            <a:r>
              <a:rPr lang="en-US" sz="2400" dirty="0">
                <a:latin typeface="Times New Roman"/>
                <a:cs typeface="Times New Roman"/>
              </a:rPr>
              <a:t>(</a:t>
            </a:r>
            <a:r>
              <a:rPr lang="en-US" sz="2400" i="1" dirty="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dirty="0" smtClean="0">
                <a:latin typeface="Times New Roman"/>
                <a:cs typeface="Times New Roman"/>
              </a:rPr>
              <a:t>)</a:t>
            </a:r>
            <a:r>
              <a:rPr lang="en-US" altLang="zh-CN" sz="2400" i="1" dirty="0" smtClean="0">
                <a:latin typeface="Times New Roman"/>
                <a:cs typeface="Times New Roman"/>
              </a:rPr>
              <a:t> ≤ 1, thus</a:t>
            </a:r>
          </a:p>
          <a:p>
            <a:pPr marL="457200" lvl="1" indent="0" algn="ctr">
              <a:buNone/>
            </a:pPr>
            <a:r>
              <a:rPr lang="en-US" altLang="zh-CN" sz="2400" i="1" dirty="0" smtClean="0">
                <a:latin typeface="Times New Roman"/>
                <a:cs typeface="Times New Roman"/>
              </a:rPr>
              <a:t> |</a:t>
            </a:r>
            <a:r>
              <a:rPr lang="en-US" sz="2400" i="1" dirty="0" smtClean="0">
                <a:latin typeface="Times New Roman"/>
                <a:cs typeface="Times New Roman"/>
              </a:rPr>
              <a:t>I</a:t>
            </a:r>
            <a:r>
              <a:rPr lang="en-US" sz="2400" baseline="30000" dirty="0" smtClean="0">
                <a:latin typeface="Times New Roman"/>
                <a:cs typeface="Times New Roman"/>
              </a:rPr>
              <a:t>(</a:t>
            </a:r>
            <a:r>
              <a:rPr lang="en-US" sz="2400" i="1" baseline="30000" dirty="0" smtClean="0">
                <a:latin typeface="Times New Roman"/>
                <a:cs typeface="Times New Roman"/>
              </a:rPr>
              <a:t>1</a:t>
            </a:r>
            <a:r>
              <a:rPr lang="en-US" sz="2400" baseline="30000" dirty="0" smtClean="0">
                <a:latin typeface="Times New Roman"/>
                <a:cs typeface="Times New Roman"/>
              </a:rPr>
              <a:t>)</a:t>
            </a:r>
            <a:r>
              <a:rPr lang="en-US" sz="2400" dirty="0" smtClean="0">
                <a:latin typeface="Times New Roman"/>
                <a:cs typeface="Times New Roman"/>
              </a:rPr>
              <a:t>(</a:t>
            </a:r>
            <a:r>
              <a:rPr lang="en-US" sz="2400" i="1" dirty="0" smtClean="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dirty="0" smtClean="0">
                <a:latin typeface="Times New Roman"/>
                <a:cs typeface="Times New Roman"/>
              </a:rPr>
              <a:t>)</a:t>
            </a:r>
            <a:r>
              <a:rPr lang="en-US" sz="2400" i="1" dirty="0" smtClean="0">
                <a:latin typeface="Times New Roman"/>
                <a:cs typeface="Times New Roman"/>
              </a:rPr>
              <a:t>-I</a:t>
            </a:r>
            <a:r>
              <a:rPr lang="en-US" sz="2400" baseline="30000" dirty="0" smtClean="0">
                <a:latin typeface="Times New Roman"/>
                <a:cs typeface="Times New Roman"/>
              </a:rPr>
              <a:t>(</a:t>
            </a:r>
            <a:r>
              <a:rPr lang="en-US" sz="2400" i="1" baseline="30000" dirty="0" smtClean="0">
                <a:latin typeface="Times New Roman"/>
                <a:cs typeface="Times New Roman"/>
              </a:rPr>
              <a:t>0</a:t>
            </a:r>
            <a:r>
              <a:rPr lang="en-US" sz="2400" baseline="30000" dirty="0" smtClean="0">
                <a:latin typeface="Times New Roman"/>
                <a:cs typeface="Times New Roman"/>
              </a:rPr>
              <a:t>)</a:t>
            </a:r>
            <a:r>
              <a:rPr lang="en-US" sz="2400" dirty="0" smtClean="0">
                <a:latin typeface="Times New Roman"/>
                <a:cs typeface="Times New Roman"/>
              </a:rPr>
              <a:t>(</a:t>
            </a:r>
            <a:r>
              <a:rPr lang="en-US" sz="2400" i="1" dirty="0" smtClean="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dirty="0" smtClean="0">
                <a:latin typeface="Times New Roman"/>
                <a:cs typeface="Times New Roman"/>
              </a:rPr>
              <a:t>)</a:t>
            </a:r>
            <a:r>
              <a:rPr lang="en-US" altLang="zh-CN" sz="2400" i="1" dirty="0" smtClean="0">
                <a:latin typeface="Times New Roman"/>
                <a:cs typeface="Times New Roman"/>
              </a:rPr>
              <a:t>| ≤ </a:t>
            </a:r>
            <a:r>
              <a:rPr lang="en-US" altLang="zh-CN" sz="2400" dirty="0" smtClean="0">
                <a:latin typeface="Times New Roman"/>
                <a:cs typeface="Times New Roman"/>
              </a:rPr>
              <a:t>1</a:t>
            </a:r>
            <a:endParaRPr lang="en-US" altLang="zh-CN" sz="2400" i="1" dirty="0" smtClean="0">
              <a:latin typeface="Times New Roman"/>
              <a:cs typeface="Times New Roman"/>
            </a:endParaRPr>
          </a:p>
          <a:p>
            <a:pPr lvl="1"/>
            <a:r>
              <a:rPr lang="en-US" sz="2400" dirty="0" smtClean="0">
                <a:latin typeface="Times New Roman"/>
                <a:cs typeface="Times New Roman"/>
              </a:rPr>
              <a:t>Assume</a:t>
            </a:r>
            <a:r>
              <a:rPr lang="en-US" sz="2400" i="1" dirty="0" smtClean="0">
                <a:latin typeface="Times New Roman"/>
                <a:cs typeface="Times New Roman"/>
              </a:rPr>
              <a:t> </a:t>
            </a:r>
            <a:r>
              <a:rPr lang="en-US" sz="2400" dirty="0" smtClean="0">
                <a:latin typeface="Times New Roman"/>
                <a:cs typeface="Times New Roman"/>
              </a:rPr>
              <a:t>after</a:t>
            </a:r>
            <a:r>
              <a:rPr lang="en-US" sz="2400" i="1" dirty="0" smtClean="0">
                <a:latin typeface="Times New Roman"/>
                <a:cs typeface="Times New Roman"/>
              </a:rPr>
              <a:t> k-</a:t>
            </a:r>
            <a:r>
              <a:rPr lang="en-US" sz="2400" i="1" dirty="0" err="1" smtClean="0">
                <a:latin typeface="Times New Roman"/>
                <a:cs typeface="Times New Roman"/>
              </a:rPr>
              <a:t>th</a:t>
            </a:r>
            <a:r>
              <a:rPr lang="en-US" sz="2400" i="1" dirty="0" smtClean="0">
                <a:latin typeface="Times New Roman"/>
                <a:cs typeface="Times New Roman"/>
              </a:rPr>
              <a:t> iteration, we have </a:t>
            </a:r>
          </a:p>
          <a:p>
            <a:pPr marL="457200" lvl="1" indent="0" algn="ctr">
              <a:buNone/>
            </a:pPr>
            <a:r>
              <a:rPr lang="en-US" altLang="zh-CN" sz="2400" i="1" dirty="0" smtClean="0">
                <a:latin typeface="Times New Roman"/>
                <a:cs typeface="Times New Roman"/>
              </a:rPr>
              <a:t>|</a:t>
            </a:r>
            <a:r>
              <a:rPr lang="en-US" sz="2400" i="1" dirty="0" smtClean="0">
                <a:latin typeface="Times New Roman"/>
                <a:cs typeface="Times New Roman"/>
              </a:rPr>
              <a:t>I</a:t>
            </a:r>
            <a:r>
              <a:rPr lang="en-US" sz="2400" baseline="30000" dirty="0" smtClean="0">
                <a:latin typeface="Times New Roman"/>
                <a:cs typeface="Times New Roman"/>
              </a:rPr>
              <a:t>(</a:t>
            </a:r>
            <a:r>
              <a:rPr lang="en-US" sz="2400" i="1" baseline="30000" dirty="0" smtClean="0">
                <a:latin typeface="Times New Roman"/>
                <a:cs typeface="Times New Roman"/>
              </a:rPr>
              <a:t>k+</a:t>
            </a:r>
            <a:r>
              <a:rPr lang="en-US" sz="2400" baseline="30000" dirty="0" smtClean="0">
                <a:latin typeface="Times New Roman"/>
                <a:cs typeface="Times New Roman"/>
              </a:rPr>
              <a:t>1)</a:t>
            </a:r>
            <a:r>
              <a:rPr lang="en-US" sz="2400" dirty="0" smtClean="0">
                <a:latin typeface="Times New Roman"/>
                <a:cs typeface="Times New Roman"/>
              </a:rPr>
              <a:t>(</a:t>
            </a:r>
            <a:r>
              <a:rPr lang="en-US" sz="2400" i="1" dirty="0" smtClean="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dirty="0" smtClean="0">
                <a:latin typeface="Times New Roman"/>
                <a:cs typeface="Times New Roman"/>
              </a:rPr>
              <a:t>)</a:t>
            </a:r>
            <a:r>
              <a:rPr lang="en-US" sz="2400" i="1" dirty="0" smtClean="0">
                <a:latin typeface="Times New Roman"/>
                <a:cs typeface="Times New Roman"/>
              </a:rPr>
              <a:t>-I</a:t>
            </a:r>
            <a:r>
              <a:rPr lang="en-US" sz="2400" baseline="30000" dirty="0" smtClean="0">
                <a:latin typeface="Times New Roman"/>
                <a:cs typeface="Times New Roman"/>
              </a:rPr>
              <a:t>(</a:t>
            </a:r>
            <a:r>
              <a:rPr lang="en-US" sz="2400" i="1" baseline="30000" dirty="0" smtClean="0">
                <a:latin typeface="Times New Roman"/>
                <a:cs typeface="Times New Roman"/>
              </a:rPr>
              <a:t>k</a:t>
            </a:r>
            <a:r>
              <a:rPr lang="en-US" sz="2400" baseline="30000" dirty="0" smtClean="0">
                <a:latin typeface="Times New Roman"/>
                <a:cs typeface="Times New Roman"/>
              </a:rPr>
              <a:t>)</a:t>
            </a:r>
            <a:r>
              <a:rPr lang="en-US" sz="2400" dirty="0" smtClean="0">
                <a:latin typeface="Times New Roman"/>
                <a:cs typeface="Times New Roman"/>
              </a:rPr>
              <a:t>(</a:t>
            </a:r>
            <a:r>
              <a:rPr lang="en-US" sz="2400" i="1" dirty="0" smtClean="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dirty="0" smtClean="0">
                <a:latin typeface="Times New Roman"/>
                <a:cs typeface="Times New Roman"/>
              </a:rPr>
              <a:t>)</a:t>
            </a:r>
            <a:r>
              <a:rPr lang="en-US" altLang="zh-CN" sz="2400" i="1" dirty="0" smtClean="0">
                <a:latin typeface="Times New Roman"/>
                <a:cs typeface="Times New Roman"/>
              </a:rPr>
              <a:t>| ≤ </a:t>
            </a:r>
            <a:r>
              <a:rPr lang="en-US" sz="2400" dirty="0" err="1" smtClean="0">
                <a:latin typeface="Times New Roman"/>
                <a:cs typeface="Times New Roman"/>
              </a:rPr>
              <a:t>γ</a:t>
            </a:r>
            <a:r>
              <a:rPr lang="en-US" sz="2400" baseline="30000" dirty="0" err="1" smtClean="0">
                <a:latin typeface="Times New Roman"/>
                <a:cs typeface="Times New Roman"/>
              </a:rPr>
              <a:t>k</a:t>
            </a:r>
            <a:endParaRPr lang="en-US" sz="2400" dirty="0" smtClean="0">
              <a:latin typeface="Times New Roman"/>
              <a:cs typeface="Times New Roman"/>
            </a:endParaRPr>
          </a:p>
          <a:p>
            <a:pPr lvl="1"/>
            <a:r>
              <a:rPr lang="en-US" sz="2400" dirty="0" smtClean="0">
                <a:latin typeface="Times New Roman"/>
                <a:cs typeface="Times New Roman"/>
              </a:rPr>
              <a:t>After</a:t>
            </a:r>
            <a:r>
              <a:rPr lang="en-US" sz="2400" i="1" dirty="0" smtClean="0">
                <a:latin typeface="Times New Roman"/>
                <a:cs typeface="Times New Roman"/>
              </a:rPr>
              <a:t> </a:t>
            </a:r>
            <a:r>
              <a:rPr lang="en-US" sz="2400" dirty="0" smtClean="0">
                <a:latin typeface="Times New Roman"/>
                <a:cs typeface="Times New Roman"/>
              </a:rPr>
              <a:t>(</a:t>
            </a:r>
            <a:r>
              <a:rPr lang="en-US" sz="2400" i="1" dirty="0" smtClean="0">
                <a:latin typeface="Times New Roman"/>
                <a:cs typeface="Times New Roman"/>
              </a:rPr>
              <a:t>k+</a:t>
            </a:r>
            <a:r>
              <a:rPr lang="en-US" sz="2400" dirty="0" smtClean="0">
                <a:latin typeface="Times New Roman"/>
                <a:cs typeface="Times New Roman"/>
              </a:rPr>
              <a:t>1)</a:t>
            </a:r>
            <a:r>
              <a:rPr lang="en-US" sz="2400" i="1" dirty="0" smtClean="0">
                <a:latin typeface="Times New Roman"/>
                <a:cs typeface="Times New Roman"/>
              </a:rPr>
              <a:t>-</a:t>
            </a:r>
            <a:r>
              <a:rPr lang="en-US" sz="2400" i="1" dirty="0" err="1" smtClean="0">
                <a:latin typeface="Times New Roman"/>
                <a:cs typeface="Times New Roman"/>
              </a:rPr>
              <a:t>th</a:t>
            </a:r>
            <a:r>
              <a:rPr lang="en-US" sz="2400" i="1" dirty="0" smtClean="0">
                <a:latin typeface="Times New Roman"/>
                <a:cs typeface="Times New Roman"/>
              </a:rPr>
              <a:t> iteration, we have</a:t>
            </a:r>
          </a:p>
          <a:p>
            <a:pPr marL="457200" lvl="1" indent="0">
              <a:buNone/>
            </a:pPr>
            <a:r>
              <a:rPr lang="en-US" sz="2400" i="1" dirty="0" smtClean="0">
                <a:latin typeface="Times New Roman"/>
                <a:cs typeface="Times New Roman"/>
              </a:rPr>
              <a:t>	I</a:t>
            </a:r>
            <a:r>
              <a:rPr lang="en-US" sz="2400" baseline="30000" dirty="0" smtClean="0">
                <a:latin typeface="Times New Roman"/>
                <a:cs typeface="Times New Roman"/>
              </a:rPr>
              <a:t>(</a:t>
            </a:r>
            <a:r>
              <a:rPr lang="en-US" sz="2400" i="1" baseline="30000" dirty="0" smtClean="0">
                <a:latin typeface="Times New Roman"/>
                <a:cs typeface="Times New Roman"/>
              </a:rPr>
              <a:t>k+</a:t>
            </a:r>
            <a:r>
              <a:rPr lang="en-US" sz="2400" baseline="30000" dirty="0" smtClean="0">
                <a:latin typeface="Times New Roman"/>
                <a:cs typeface="Times New Roman"/>
              </a:rPr>
              <a:t>2)</a:t>
            </a:r>
            <a:r>
              <a:rPr lang="en-US" sz="2400" dirty="0" smtClean="0">
                <a:latin typeface="Times New Roman"/>
                <a:cs typeface="Times New Roman"/>
              </a:rPr>
              <a:t>(</a:t>
            </a:r>
            <a:r>
              <a:rPr lang="en-US" sz="2400" i="1" dirty="0" smtClean="0">
                <a:latin typeface="Times New Roman"/>
                <a:cs typeface="Times New Roman"/>
              </a:rPr>
              <a:t>v, </a:t>
            </a:r>
            <a:r>
              <a:rPr lang="en-US" sz="2400" i="1" dirty="0" err="1" smtClean="0">
                <a:latin typeface="Times New Roman"/>
                <a:cs typeface="Times New Roman"/>
              </a:rPr>
              <a:t>C</a:t>
            </a:r>
            <a:r>
              <a:rPr lang="en-US" sz="2400" i="1" baseline="-25000" dirty="0" err="1" smtClean="0">
                <a:latin typeface="Times New Roman"/>
                <a:cs typeface="Times New Roman"/>
              </a:rPr>
              <a:t>i</a:t>
            </a:r>
            <a:r>
              <a:rPr lang="en-US" sz="2400" i="1" dirty="0" smtClean="0">
                <a:latin typeface="Times New Roman"/>
                <a:cs typeface="Times New Roman"/>
              </a:rPr>
              <a:t>) = </a:t>
            </a:r>
            <a:r>
              <a:rPr lang="el-GR" altLang="zh-CN" sz="2400" i="1" dirty="0" smtClean="0">
                <a:latin typeface="Times New Roman"/>
                <a:cs typeface="Times New Roman"/>
              </a:rPr>
              <a:t>α</a:t>
            </a:r>
            <a:r>
              <a:rPr lang="en-US" altLang="zh-CN" sz="2400" i="1" baseline="-25000" dirty="0" err="1" smtClean="0">
                <a:latin typeface="Times New Roman"/>
                <a:cs typeface="Times New Roman"/>
              </a:rPr>
              <a:t>i</a:t>
            </a:r>
            <a:r>
              <a:rPr lang="en-US" altLang="zh-CN" sz="2400" i="1" dirty="0" err="1" smtClean="0">
                <a:latin typeface="Times New Roman"/>
                <a:cs typeface="Times New Roman"/>
              </a:rPr>
              <a:t>I</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1)</a:t>
            </a:r>
            <a:r>
              <a:rPr lang="en-US" altLang="zh-CN" sz="2400" dirty="0" smtClean="0">
                <a:latin typeface="Times New Roman"/>
                <a:cs typeface="Times New Roman"/>
              </a:rPr>
              <a:t>(</a:t>
            </a:r>
            <a:r>
              <a:rPr lang="en-US" altLang="zh-CN" sz="2400" i="1" dirty="0" smtClean="0">
                <a:latin typeface="Times New Roman"/>
                <a:cs typeface="Times New Roman"/>
              </a:rPr>
              <a:t>u, </a:t>
            </a:r>
            <a:r>
              <a:rPr lang="en-US" altLang="zh-CN" sz="2400" i="1" dirty="0" err="1" smtClean="0">
                <a:latin typeface="Times New Roman"/>
                <a:cs typeface="Times New Roman"/>
              </a:rPr>
              <a:t>C</a:t>
            </a:r>
            <a:r>
              <a:rPr lang="en-US" altLang="zh-CN" sz="2400" i="1" baseline="-25000" dirty="0" err="1" smtClean="0">
                <a:latin typeface="Times New Roman"/>
                <a:cs typeface="Times New Roman"/>
              </a:rPr>
              <a:t>i</a:t>
            </a:r>
            <a:r>
              <a:rPr lang="en-US" altLang="zh-CN" sz="2400" dirty="0" smtClean="0">
                <a:latin typeface="Times New Roman"/>
                <a:cs typeface="Times New Roman"/>
              </a:rPr>
              <a:t>)</a:t>
            </a:r>
            <a:r>
              <a:rPr lang="en-US" altLang="zh-CN" sz="2400" i="1" dirty="0" smtClean="0">
                <a:latin typeface="Times New Roman"/>
                <a:cs typeface="Times New Roman"/>
              </a:rPr>
              <a:t> + </a:t>
            </a:r>
            <a:r>
              <a:rPr lang="el-GR" altLang="zh-CN" sz="2400" i="1" dirty="0" smtClean="0">
                <a:latin typeface="Times New Roman"/>
                <a:cs typeface="Times New Roman"/>
              </a:rPr>
              <a:t>β</a:t>
            </a:r>
            <a:r>
              <a:rPr lang="en-US" altLang="zh-CN" sz="2400" i="1" baseline="-25000" dirty="0" smtClean="0">
                <a:latin typeface="Times New Roman"/>
                <a:cs typeface="Times New Roman"/>
              </a:rPr>
              <a:t>S</a:t>
            </a:r>
            <a:r>
              <a:rPr lang="en-US" altLang="zh-CN" sz="2400" i="1" dirty="0" smtClean="0">
                <a:latin typeface="Times New Roman"/>
                <a:cs typeface="Times New Roman"/>
              </a:rPr>
              <a:t>H</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1)</a:t>
            </a:r>
            <a:r>
              <a:rPr lang="en-US" altLang="zh-CN" sz="2400" dirty="0" smtClean="0">
                <a:latin typeface="Times New Roman"/>
                <a:cs typeface="Times New Roman"/>
              </a:rPr>
              <a:t>(</a:t>
            </a:r>
            <a:r>
              <a:rPr lang="en-US" altLang="zh-CN" sz="2400" i="1" dirty="0" smtClean="0">
                <a:latin typeface="Times New Roman"/>
                <a:cs typeface="Times New Roman"/>
              </a:rPr>
              <a:t>u, S</a:t>
            </a:r>
            <a:r>
              <a:rPr lang="en-US" altLang="zh-CN" sz="2400" dirty="0" smtClean="0">
                <a:latin typeface="Times New Roman"/>
                <a:cs typeface="Times New Roman"/>
              </a:rPr>
              <a:t>)</a:t>
            </a:r>
          </a:p>
          <a:p>
            <a:pPr marL="457200" lvl="1" indent="0">
              <a:buNone/>
            </a:pPr>
            <a:r>
              <a:rPr lang="en-US" altLang="zh-CN" sz="2400" i="1" dirty="0" smtClean="0">
                <a:latin typeface="Times New Roman"/>
                <a:cs typeface="Times New Roman"/>
              </a:rPr>
              <a:t>		      ≤ </a:t>
            </a:r>
            <a:r>
              <a:rPr lang="el-GR" altLang="zh-CN" sz="2400" i="1" dirty="0" smtClean="0">
                <a:latin typeface="Times New Roman"/>
                <a:cs typeface="Times New Roman"/>
              </a:rPr>
              <a:t>α</a:t>
            </a:r>
            <a:r>
              <a:rPr lang="en-US" altLang="zh-CN" sz="2400" i="1" baseline="-25000" dirty="0" err="1" smtClean="0">
                <a:latin typeface="Times New Roman"/>
                <a:cs typeface="Times New Roman"/>
              </a:rPr>
              <a:t>i</a:t>
            </a:r>
            <a:r>
              <a:rPr lang="en-US" altLang="zh-CN" sz="2400" dirty="0" smtClean="0">
                <a:latin typeface="Times New Roman"/>
                <a:cs typeface="Times New Roman"/>
              </a:rPr>
              <a:t>[</a:t>
            </a:r>
            <a:r>
              <a:rPr lang="en-US" altLang="zh-CN" sz="2400" i="1" dirty="0" smtClean="0">
                <a:latin typeface="Times New Roman"/>
                <a:cs typeface="Times New Roman"/>
              </a:rPr>
              <a:t>I</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a:t>
            </a:r>
            <a:r>
              <a:rPr lang="en-US" altLang="zh-CN" sz="2400" dirty="0" smtClean="0">
                <a:latin typeface="Times New Roman"/>
                <a:cs typeface="Times New Roman"/>
              </a:rPr>
              <a:t>(</a:t>
            </a:r>
            <a:r>
              <a:rPr lang="en-US" altLang="zh-CN" sz="2400" i="1" dirty="0" smtClean="0">
                <a:latin typeface="Times New Roman"/>
                <a:cs typeface="Times New Roman"/>
              </a:rPr>
              <a:t>u, </a:t>
            </a:r>
            <a:r>
              <a:rPr lang="en-US" altLang="zh-CN" sz="2400" i="1" dirty="0" err="1" smtClean="0">
                <a:latin typeface="Times New Roman"/>
                <a:cs typeface="Times New Roman"/>
              </a:rPr>
              <a:t>C</a:t>
            </a:r>
            <a:r>
              <a:rPr lang="en-US" altLang="zh-CN" sz="2400" i="1" baseline="-25000" dirty="0" err="1" smtClean="0">
                <a:latin typeface="Times New Roman"/>
                <a:cs typeface="Times New Roman"/>
              </a:rPr>
              <a:t>i</a:t>
            </a:r>
            <a:r>
              <a:rPr lang="en-US" altLang="zh-CN" sz="2400" dirty="0" smtClean="0">
                <a:latin typeface="Times New Roman"/>
                <a:cs typeface="Times New Roman"/>
              </a:rPr>
              <a:t>)</a:t>
            </a:r>
            <a:r>
              <a:rPr lang="en-US" altLang="zh-CN" sz="2400" i="1" dirty="0" smtClean="0">
                <a:latin typeface="Times New Roman"/>
                <a:cs typeface="Times New Roman"/>
              </a:rPr>
              <a:t>+</a:t>
            </a:r>
            <a:r>
              <a:rPr lang="en-US" sz="2400" dirty="0" err="1" smtClean="0">
                <a:latin typeface="Times New Roman"/>
                <a:cs typeface="Times New Roman"/>
              </a:rPr>
              <a:t>γ</a:t>
            </a:r>
            <a:r>
              <a:rPr lang="en-US" sz="2400" baseline="30000" dirty="0" err="1" smtClean="0">
                <a:latin typeface="Times New Roman"/>
                <a:cs typeface="Times New Roman"/>
              </a:rPr>
              <a:t>k</a:t>
            </a:r>
            <a:r>
              <a:rPr lang="en-US" altLang="zh-CN" sz="2400" dirty="0" smtClean="0">
                <a:latin typeface="Times New Roman"/>
                <a:cs typeface="Times New Roman"/>
              </a:rPr>
              <a:t>]</a:t>
            </a:r>
            <a:r>
              <a:rPr lang="en-US" altLang="zh-CN" sz="2400" i="1" dirty="0" smtClean="0">
                <a:latin typeface="Times New Roman"/>
                <a:cs typeface="Times New Roman"/>
              </a:rPr>
              <a:t> + </a:t>
            </a:r>
            <a:r>
              <a:rPr lang="el-GR" altLang="zh-CN" sz="2400" i="1" dirty="0" smtClean="0">
                <a:latin typeface="Times New Roman"/>
                <a:cs typeface="Times New Roman"/>
              </a:rPr>
              <a:t>β</a:t>
            </a:r>
            <a:r>
              <a:rPr lang="en-US" altLang="zh-CN" sz="2400" i="1" baseline="-25000" dirty="0" smtClean="0">
                <a:latin typeface="Times New Roman"/>
                <a:cs typeface="Times New Roman"/>
              </a:rPr>
              <a:t>S</a:t>
            </a:r>
            <a:r>
              <a:rPr lang="en-US" altLang="zh-CN" sz="2400" dirty="0" smtClean="0">
                <a:latin typeface="Times New Roman"/>
                <a:cs typeface="Times New Roman"/>
              </a:rPr>
              <a:t>[</a:t>
            </a:r>
            <a:r>
              <a:rPr lang="en-US" altLang="zh-CN" sz="2400" i="1" dirty="0" smtClean="0">
                <a:latin typeface="Times New Roman"/>
                <a:cs typeface="Times New Roman"/>
              </a:rPr>
              <a:t>H</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1)</a:t>
            </a:r>
            <a:r>
              <a:rPr lang="en-US" altLang="zh-CN" sz="2400" dirty="0" smtClean="0">
                <a:latin typeface="Times New Roman"/>
                <a:cs typeface="Times New Roman"/>
              </a:rPr>
              <a:t>(</a:t>
            </a:r>
            <a:r>
              <a:rPr lang="en-US" altLang="zh-CN" sz="2400" i="1" dirty="0" smtClean="0">
                <a:latin typeface="Times New Roman"/>
                <a:cs typeface="Times New Roman"/>
              </a:rPr>
              <a:t>u, S</a:t>
            </a:r>
            <a:r>
              <a:rPr lang="en-US" altLang="zh-CN" sz="2400" dirty="0" smtClean="0">
                <a:latin typeface="Times New Roman"/>
                <a:cs typeface="Times New Roman"/>
              </a:rPr>
              <a:t>)</a:t>
            </a:r>
            <a:r>
              <a:rPr lang="en-US" altLang="zh-CN" sz="2400" i="1" dirty="0" smtClean="0">
                <a:latin typeface="Times New Roman"/>
                <a:cs typeface="Times New Roman"/>
              </a:rPr>
              <a:t>+</a:t>
            </a:r>
            <a:r>
              <a:rPr lang="en-US" sz="2400" dirty="0" err="1" smtClean="0">
                <a:latin typeface="Times New Roman"/>
                <a:cs typeface="Times New Roman"/>
              </a:rPr>
              <a:t>γ</a:t>
            </a:r>
            <a:r>
              <a:rPr lang="en-US" sz="2400" baseline="30000" dirty="0" err="1" smtClean="0">
                <a:latin typeface="Times New Roman"/>
                <a:cs typeface="Times New Roman"/>
              </a:rPr>
              <a:t>k</a:t>
            </a:r>
            <a:r>
              <a:rPr lang="en-US" sz="2400" dirty="0" smtClean="0">
                <a:latin typeface="Times New Roman"/>
                <a:cs typeface="Times New Roman"/>
              </a:rPr>
              <a:t>]</a:t>
            </a:r>
          </a:p>
          <a:p>
            <a:pPr marL="457200" lvl="1" indent="0">
              <a:buNone/>
            </a:pPr>
            <a:r>
              <a:rPr lang="en-US" altLang="zh-CN" sz="2400" i="1" dirty="0" smtClean="0">
                <a:latin typeface="Times New Roman"/>
                <a:cs typeface="Times New Roman"/>
              </a:rPr>
              <a:t>		      ≤ </a:t>
            </a:r>
            <a:r>
              <a:rPr lang="el-GR" altLang="zh-CN" sz="2400" i="1" dirty="0" smtClean="0">
                <a:latin typeface="Times New Roman"/>
                <a:cs typeface="Times New Roman"/>
              </a:rPr>
              <a:t>α</a:t>
            </a:r>
            <a:r>
              <a:rPr lang="en-US" altLang="zh-CN" sz="2400" i="1" baseline="-25000" dirty="0" err="1" smtClean="0">
                <a:latin typeface="Times New Roman"/>
                <a:cs typeface="Times New Roman"/>
              </a:rPr>
              <a:t>i</a:t>
            </a:r>
            <a:r>
              <a:rPr lang="en-US" altLang="zh-CN" sz="2400" i="1" dirty="0" err="1" smtClean="0">
                <a:latin typeface="Times New Roman"/>
                <a:cs typeface="Times New Roman"/>
              </a:rPr>
              <a:t>I</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a:t>
            </a:r>
            <a:r>
              <a:rPr lang="en-US" altLang="zh-CN" sz="2400" dirty="0" smtClean="0">
                <a:latin typeface="Times New Roman"/>
                <a:cs typeface="Times New Roman"/>
              </a:rPr>
              <a:t>(</a:t>
            </a:r>
            <a:r>
              <a:rPr lang="en-US" altLang="zh-CN" sz="2400" i="1" dirty="0" smtClean="0">
                <a:latin typeface="Times New Roman"/>
                <a:cs typeface="Times New Roman"/>
              </a:rPr>
              <a:t>u, </a:t>
            </a:r>
            <a:r>
              <a:rPr lang="en-US" altLang="zh-CN" sz="2400" i="1" dirty="0" err="1" smtClean="0">
                <a:latin typeface="Times New Roman"/>
                <a:cs typeface="Times New Roman"/>
              </a:rPr>
              <a:t>C</a:t>
            </a:r>
            <a:r>
              <a:rPr lang="en-US" altLang="zh-CN" sz="2400" i="1" baseline="-25000" dirty="0" err="1" smtClean="0">
                <a:latin typeface="Times New Roman"/>
                <a:cs typeface="Times New Roman"/>
              </a:rPr>
              <a:t>i</a:t>
            </a:r>
            <a:r>
              <a:rPr lang="en-US" altLang="zh-CN" sz="2400" dirty="0" smtClean="0">
                <a:latin typeface="Times New Roman"/>
                <a:cs typeface="Times New Roman"/>
              </a:rPr>
              <a:t>)</a:t>
            </a:r>
            <a:r>
              <a:rPr lang="en-US" altLang="zh-CN" sz="2400" i="1" dirty="0" smtClean="0">
                <a:latin typeface="Times New Roman"/>
                <a:cs typeface="Times New Roman"/>
              </a:rPr>
              <a:t> + </a:t>
            </a:r>
            <a:r>
              <a:rPr lang="el-GR" altLang="zh-CN" sz="2400" i="1" dirty="0" smtClean="0">
                <a:latin typeface="Times New Roman"/>
                <a:cs typeface="Times New Roman"/>
              </a:rPr>
              <a:t>β</a:t>
            </a:r>
            <a:r>
              <a:rPr lang="en-US" altLang="zh-CN" sz="2400" i="1" baseline="-25000" dirty="0" smtClean="0">
                <a:latin typeface="Times New Roman"/>
                <a:cs typeface="Times New Roman"/>
              </a:rPr>
              <a:t>S</a:t>
            </a:r>
            <a:r>
              <a:rPr lang="en-US" altLang="zh-CN" sz="2400" i="1" dirty="0" smtClean="0">
                <a:latin typeface="Times New Roman"/>
                <a:cs typeface="Times New Roman"/>
              </a:rPr>
              <a:t>H</a:t>
            </a:r>
            <a:r>
              <a:rPr lang="en-US" altLang="zh-CN" sz="2400" baseline="30000" dirty="0" smtClean="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1)</a:t>
            </a:r>
            <a:r>
              <a:rPr lang="en-US" altLang="zh-CN" sz="2400" dirty="0" smtClean="0">
                <a:latin typeface="Times New Roman"/>
                <a:cs typeface="Times New Roman"/>
              </a:rPr>
              <a:t>(</a:t>
            </a:r>
            <a:r>
              <a:rPr lang="en-US" altLang="zh-CN" sz="2400" i="1" dirty="0" smtClean="0">
                <a:latin typeface="Times New Roman"/>
                <a:cs typeface="Times New Roman"/>
              </a:rPr>
              <a:t>u, S</a:t>
            </a:r>
            <a:r>
              <a:rPr lang="en-US" altLang="zh-CN" sz="2400" dirty="0" smtClean="0">
                <a:latin typeface="Times New Roman"/>
                <a:cs typeface="Times New Roman"/>
              </a:rPr>
              <a:t>)</a:t>
            </a:r>
            <a:r>
              <a:rPr lang="en-US" altLang="zh-CN" sz="2400" i="1" dirty="0" smtClean="0">
                <a:latin typeface="Times New Roman"/>
                <a:cs typeface="Times New Roman"/>
              </a:rPr>
              <a:t> + </a:t>
            </a:r>
            <a:r>
              <a:rPr lang="en-US" sz="2400" dirty="0" smtClean="0">
                <a:latin typeface="Times New Roman"/>
                <a:cs typeface="Times New Roman"/>
              </a:rPr>
              <a:t>γ</a:t>
            </a:r>
            <a:r>
              <a:rPr lang="en-US" sz="2400" baseline="30000" dirty="0" smtClean="0">
                <a:latin typeface="Times New Roman"/>
                <a:cs typeface="Times New Roman"/>
              </a:rPr>
              <a:t>k+1</a:t>
            </a:r>
            <a:endParaRPr lang="en-US" sz="2400" dirty="0" smtClean="0">
              <a:latin typeface="Times New Roman"/>
              <a:cs typeface="Times New Roman"/>
            </a:endParaRPr>
          </a:p>
          <a:p>
            <a:pPr marL="457200" lvl="1" indent="0">
              <a:buNone/>
            </a:pPr>
            <a:r>
              <a:rPr lang="en-US" altLang="zh-CN" sz="2400" i="1" dirty="0">
                <a:latin typeface="Times New Roman"/>
                <a:cs typeface="Times New Roman"/>
              </a:rPr>
              <a:t>		      ≤ </a:t>
            </a:r>
            <a:r>
              <a:rPr lang="en-US" altLang="zh-CN" sz="2400" i="1" dirty="0" smtClean="0">
                <a:latin typeface="Times New Roman"/>
                <a:cs typeface="Times New Roman"/>
              </a:rPr>
              <a:t>I</a:t>
            </a:r>
            <a:r>
              <a:rPr lang="en-US" altLang="zh-CN" sz="2400" baseline="30000" dirty="0">
                <a:latin typeface="Times New Roman"/>
                <a:cs typeface="Times New Roman"/>
              </a:rPr>
              <a:t>(</a:t>
            </a:r>
            <a:r>
              <a:rPr lang="en-US" altLang="zh-CN" sz="2400" i="1" baseline="30000" dirty="0" smtClean="0">
                <a:latin typeface="Times New Roman"/>
                <a:cs typeface="Times New Roman"/>
              </a:rPr>
              <a:t>k+</a:t>
            </a:r>
            <a:r>
              <a:rPr lang="en-US" altLang="zh-CN" sz="2400" baseline="30000" dirty="0" smtClean="0">
                <a:latin typeface="Times New Roman"/>
                <a:cs typeface="Times New Roman"/>
              </a:rPr>
              <a:t>1)</a:t>
            </a:r>
            <a:r>
              <a:rPr lang="en-US" altLang="zh-CN" sz="2400" dirty="0">
                <a:latin typeface="Times New Roman"/>
                <a:cs typeface="Times New Roman"/>
              </a:rPr>
              <a:t>(</a:t>
            </a:r>
            <a:r>
              <a:rPr lang="en-US" altLang="zh-CN" sz="2400" i="1" dirty="0">
                <a:latin typeface="Times New Roman"/>
                <a:cs typeface="Times New Roman"/>
              </a:rPr>
              <a:t>u, </a:t>
            </a:r>
            <a:r>
              <a:rPr lang="en-US" altLang="zh-CN" sz="2400" i="1" dirty="0" err="1">
                <a:latin typeface="Times New Roman"/>
                <a:cs typeface="Times New Roman"/>
              </a:rPr>
              <a:t>C</a:t>
            </a:r>
            <a:r>
              <a:rPr lang="en-US" altLang="zh-CN" sz="2400" i="1" baseline="-25000" dirty="0" err="1">
                <a:latin typeface="Times New Roman"/>
                <a:cs typeface="Times New Roman"/>
              </a:rPr>
              <a:t>i</a:t>
            </a:r>
            <a:r>
              <a:rPr lang="en-US" altLang="zh-CN" sz="2400" dirty="0" smtClean="0">
                <a:latin typeface="Times New Roman"/>
                <a:cs typeface="Times New Roman"/>
              </a:rPr>
              <a:t>)</a:t>
            </a:r>
            <a:r>
              <a:rPr lang="en-US" altLang="zh-CN" sz="2400" i="1" dirty="0" smtClean="0">
                <a:latin typeface="Times New Roman"/>
                <a:cs typeface="Times New Roman"/>
              </a:rPr>
              <a:t> + </a:t>
            </a:r>
            <a:r>
              <a:rPr lang="en-US" sz="2400" dirty="0" smtClean="0">
                <a:latin typeface="Times New Roman"/>
                <a:cs typeface="Times New Roman"/>
              </a:rPr>
              <a:t>γ</a:t>
            </a:r>
            <a:r>
              <a:rPr lang="en-US" sz="2400" baseline="30000" dirty="0" smtClean="0">
                <a:latin typeface="Times New Roman"/>
                <a:cs typeface="Times New Roman"/>
              </a:rPr>
              <a:t>k+1</a:t>
            </a:r>
            <a:endParaRPr lang="en-US" sz="2400" dirty="0">
              <a:latin typeface="Times New Roman"/>
              <a:cs typeface="Times New Roman"/>
            </a:endParaRPr>
          </a:p>
          <a:p>
            <a:pPr marL="457200" lvl="1" indent="0">
              <a:buNone/>
            </a:pPr>
            <a:r>
              <a:rPr lang="en-US" altLang="zh-CN" sz="2400" i="1" dirty="0">
                <a:latin typeface="Times New Roman"/>
                <a:cs typeface="Times New Roman"/>
              </a:rPr>
              <a:t>	</a:t>
            </a:r>
            <a:r>
              <a:rPr lang="en-US" altLang="zh-CN" sz="2400" i="1" dirty="0" smtClean="0">
                <a:latin typeface="Times New Roman"/>
                <a:cs typeface="Times New Roman"/>
              </a:rPr>
              <a:t>		</a:t>
            </a:r>
          </a:p>
          <a:p>
            <a:pPr lvl="2"/>
            <a:endParaRPr lang="en-US" altLang="zh-CN" i="1" dirty="0" smtClean="0">
              <a:latin typeface="Times New Roman"/>
              <a:cs typeface="Times New Roman"/>
            </a:endParaRPr>
          </a:p>
          <a:p>
            <a:pPr lvl="2"/>
            <a:endParaRPr lang="en-US" i="1" dirty="0"/>
          </a:p>
        </p:txBody>
      </p:sp>
      <p:sp>
        <p:nvSpPr>
          <p:cNvPr id="2" name="Title 1"/>
          <p:cNvSpPr>
            <a:spLocks noGrp="1"/>
          </p:cNvSpPr>
          <p:nvPr>
            <p:ph type="title"/>
          </p:nvPr>
        </p:nvSpPr>
        <p:spPr>
          <a:xfrm>
            <a:off x="271469" y="188913"/>
            <a:ext cx="9054647" cy="792162"/>
          </a:xfrm>
        </p:spPr>
        <p:txBody>
          <a:bodyPr/>
          <a:lstStyle/>
          <a:p>
            <a:r>
              <a:rPr lang="en-US" altLang="zh-CN" dirty="0"/>
              <a:t>Theoretical </a:t>
            </a:r>
            <a:r>
              <a:rPr lang="en-US" altLang="zh-CN" dirty="0" smtClean="0"/>
              <a:t>Analysis</a:t>
            </a:r>
            <a:r>
              <a:rPr lang="en-US" altLang="zh-CN" sz="3200" dirty="0" smtClean="0"/>
              <a:t>—</a:t>
            </a:r>
            <a:r>
              <a:rPr lang="en-US" altLang="zh-CN" sz="3200" dirty="0" smtClean="0">
                <a:solidFill>
                  <a:srgbClr val="FF0000"/>
                </a:solidFill>
              </a:rPr>
              <a:t>Convergence</a:t>
            </a:r>
            <a:r>
              <a:rPr lang="en-US" altLang="zh-CN" dirty="0" smtClean="0"/>
              <a:t> </a:t>
            </a:r>
            <a:endParaRPr lang="en-US" dirty="0"/>
          </a:p>
        </p:txBody>
      </p:sp>
    </p:spTree>
    <p:extLst>
      <p:ext uri="{BB962C8B-B14F-4D97-AF65-F5344CB8AC3E}">
        <p14:creationId xmlns:p14="http://schemas.microsoft.com/office/powerpoint/2010/main" val="1425222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a:defRPr/>
            </a:pPr>
            <a:r>
              <a:rPr lang="en-US" altLang="zh-CN" sz="4000" dirty="0" smtClean="0"/>
              <a:t>Convergence Analysis</a:t>
            </a:r>
            <a:endParaRPr lang="zh-CN" altLang="en-US" sz="4000" dirty="0" smtClean="0"/>
          </a:p>
        </p:txBody>
      </p:sp>
      <p:sp>
        <p:nvSpPr>
          <p:cNvPr id="16386" name="Content Placeholder 2"/>
          <p:cNvSpPr>
            <a:spLocks noGrp="1"/>
          </p:cNvSpPr>
          <p:nvPr>
            <p:ph idx="1"/>
          </p:nvPr>
        </p:nvSpPr>
        <p:spPr>
          <a:xfrm>
            <a:off x="495300" y="981076"/>
            <a:ext cx="8979625" cy="5400253"/>
          </a:xfrm>
        </p:spPr>
        <p:txBody>
          <a:bodyPr>
            <a:normAutofit/>
          </a:bodyPr>
          <a:lstStyle/>
          <a:p>
            <a:pPr marL="0" indent="0">
              <a:buNone/>
            </a:pPr>
            <a:endParaRPr lang="en-US" altLang="zh-CN" sz="1800" dirty="0"/>
          </a:p>
          <a:p>
            <a:r>
              <a:rPr lang="en-US" altLang="zh-CN" sz="2000" dirty="0" smtClean="0"/>
              <a:t>Parameter analysis.</a:t>
            </a:r>
          </a:p>
          <a:p>
            <a:pPr lvl="1"/>
            <a:r>
              <a:rPr lang="en-US" altLang="zh-CN" sz="1800" dirty="0" smtClean="0"/>
              <a:t>The performance is insensitive to the different parameter settings.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516463"/>
            <a:ext cx="9108643" cy="293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234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Model Two: </a:t>
            </a:r>
            <a:r>
              <a:rPr lang="en-US" dirty="0" err="1" smtClean="0"/>
              <a:t>MaxD</a:t>
            </a:r>
            <a:endParaRPr lang="en-US" dirty="0"/>
          </a:p>
        </p:txBody>
      </p:sp>
      <p:sp>
        <p:nvSpPr>
          <p:cNvPr id="17410" name="Content Placeholder 2"/>
          <p:cNvSpPr>
            <a:spLocks noGrp="1"/>
          </p:cNvSpPr>
          <p:nvPr>
            <p:ph sz="quarter" idx="1"/>
          </p:nvPr>
        </p:nvSpPr>
        <p:spPr>
          <a:xfrm>
            <a:off x="326760" y="1143000"/>
            <a:ext cx="9212925" cy="4956175"/>
          </a:xfrm>
        </p:spPr>
        <p:txBody>
          <a:bodyPr/>
          <a:lstStyle/>
          <a:p>
            <a:r>
              <a:rPr lang="en-US" altLang="zh-CN" sz="2800" dirty="0" smtClean="0">
                <a:solidFill>
                  <a:srgbClr val="FF0000"/>
                </a:solidFill>
                <a:latin typeface="Times New Roman" charset="0"/>
                <a:ea typeface="华文楷体" charset="0"/>
                <a:cs typeface="华文楷体" charset="0"/>
              </a:rPr>
              <a:t>Structural </a:t>
            </a:r>
            <a:r>
              <a:rPr lang="en-US" altLang="zh-CN" sz="2800" dirty="0">
                <a:solidFill>
                  <a:srgbClr val="FF0000"/>
                </a:solidFill>
                <a:latin typeface="Times New Roman" charset="0"/>
                <a:ea typeface="华文楷体" charset="0"/>
                <a:cs typeface="华文楷体" charset="0"/>
              </a:rPr>
              <a:t>hole spanner </a:t>
            </a:r>
            <a:r>
              <a:rPr lang="en-US" altLang="zh-CN" sz="2800" dirty="0" smtClean="0">
                <a:solidFill>
                  <a:srgbClr val="FF0000"/>
                </a:solidFill>
                <a:latin typeface="Times New Roman" charset="0"/>
                <a:ea typeface="华文楷体" charset="0"/>
                <a:cs typeface="华文楷体" charset="0"/>
              </a:rPr>
              <a:t>detection:</a:t>
            </a:r>
            <a:r>
              <a:rPr lang="en-US" altLang="zh-CN" sz="2800" dirty="0" smtClean="0">
                <a:latin typeface="Times New Roman" charset="0"/>
                <a:ea typeface="华文楷体" charset="0"/>
                <a:cs typeface="华文楷体" charset="0"/>
              </a:rPr>
              <a:t> finding </a:t>
            </a:r>
            <a:r>
              <a:rPr lang="en-US" altLang="zh-CN" sz="2800" dirty="0">
                <a:latin typeface="Times New Roman" charset="0"/>
                <a:ea typeface="华文楷体" charset="0"/>
                <a:cs typeface="华文楷体" charset="0"/>
              </a:rPr>
              <a:t>top-</a:t>
            </a:r>
            <a:r>
              <a:rPr lang="en-US" altLang="zh-CN" sz="2800" i="1" dirty="0">
                <a:latin typeface="Times New Roman" charset="0"/>
                <a:ea typeface="华文楷体" charset="0"/>
                <a:cs typeface="华文楷体" charset="0"/>
              </a:rPr>
              <a:t>k</a:t>
            </a:r>
            <a:r>
              <a:rPr lang="en-US" altLang="zh-CN" sz="2800" dirty="0">
                <a:latin typeface="Times New Roman" charset="0"/>
                <a:ea typeface="华文楷体" charset="0"/>
                <a:cs typeface="华文楷体" charset="0"/>
              </a:rPr>
              <a:t> nodes such that after removing these nodes, the </a:t>
            </a:r>
            <a:r>
              <a:rPr lang="en-US" altLang="zh-CN" sz="2800" dirty="0">
                <a:solidFill>
                  <a:srgbClr val="FF0000"/>
                </a:solidFill>
                <a:latin typeface="Times New Roman" charset="0"/>
                <a:ea typeface="华文楷体" charset="0"/>
                <a:cs typeface="华文楷体" charset="0"/>
              </a:rPr>
              <a:t>decrease </a:t>
            </a:r>
            <a:r>
              <a:rPr lang="en-US" altLang="zh-CN" sz="2800" dirty="0">
                <a:latin typeface="Times New Roman" charset="0"/>
                <a:ea typeface="华文楷体" charset="0"/>
                <a:cs typeface="华文楷体" charset="0"/>
              </a:rPr>
              <a:t>of the </a:t>
            </a:r>
            <a:r>
              <a:rPr lang="en-US" altLang="zh-CN" sz="2800" dirty="0">
                <a:solidFill>
                  <a:srgbClr val="0000FF"/>
                </a:solidFill>
                <a:latin typeface="Times New Roman" charset="0"/>
                <a:ea typeface="华文楷体" charset="0"/>
                <a:cs typeface="华文楷体" charset="0"/>
              </a:rPr>
              <a:t>minimal cut</a:t>
            </a:r>
            <a:r>
              <a:rPr lang="en-US" altLang="zh-CN" sz="2800" dirty="0">
                <a:latin typeface="Times New Roman" charset="0"/>
                <a:ea typeface="华文楷体" charset="0"/>
                <a:cs typeface="华文楷体" charset="0"/>
              </a:rPr>
              <a:t> will be maximized</a:t>
            </a:r>
            <a:r>
              <a:rPr lang="en-US" altLang="zh-CN" sz="2800" dirty="0" smtClean="0">
                <a:latin typeface="Times New Roman" charset="0"/>
                <a:ea typeface="华文楷体" charset="0"/>
                <a:cs typeface="华文楷体" charset="0"/>
              </a:rPr>
              <a:t>.</a:t>
            </a:r>
            <a:endParaRPr lang="en-US" altLang="zh-CN" sz="2800" dirty="0">
              <a:latin typeface="Times New Roman" charset="0"/>
              <a:ea typeface="华文楷体" charset="0"/>
              <a:cs typeface="华文楷体" charset="0"/>
            </a:endParaRPr>
          </a:p>
        </p:txBody>
      </p:sp>
      <p:pic>
        <p:nvPicPr>
          <p:cNvPr id="1741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0379" y="3200400"/>
            <a:ext cx="474562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Content Placeholder 2"/>
          <p:cNvSpPr txBox="1">
            <a:spLocks/>
          </p:cNvSpPr>
          <p:nvPr/>
        </p:nvSpPr>
        <p:spPr bwMode="auto">
          <a:xfrm>
            <a:off x="609600" y="3276600"/>
            <a:ext cx="44103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r>
              <a:rPr lang="en-US" altLang="zh-CN" dirty="0" smtClean="0">
                <a:solidFill>
                  <a:srgbClr val="0000FF"/>
                </a:solidFill>
                <a:latin typeface="Times New Roman" charset="0"/>
                <a:ea typeface="华文楷体" charset="0"/>
                <a:cs typeface="华文楷体" charset="0"/>
              </a:rPr>
              <a:t>Minimal cut</a:t>
            </a:r>
            <a:r>
              <a:rPr lang="en-US" altLang="zh-CN" dirty="0" smtClean="0">
                <a:latin typeface="Times New Roman" charset="0"/>
                <a:ea typeface="华文楷体" charset="0"/>
                <a:cs typeface="华文楷体" charset="0"/>
              </a:rPr>
              <a:t>: the </a:t>
            </a:r>
            <a:r>
              <a:rPr lang="en-US" altLang="zh-CN" dirty="0">
                <a:latin typeface="Times New Roman" charset="0"/>
                <a:ea typeface="华文楷体" charset="0"/>
                <a:cs typeface="华文楷体" charset="0"/>
              </a:rPr>
              <a:t>minimal number of edges to </a:t>
            </a:r>
            <a:r>
              <a:rPr lang="en-US" altLang="zh-CN" i="1" dirty="0">
                <a:solidFill>
                  <a:srgbClr val="0000FF"/>
                </a:solidFill>
                <a:latin typeface="Times New Roman" charset="0"/>
                <a:ea typeface="华文楷体" charset="0"/>
                <a:cs typeface="华文楷体" charset="0"/>
              </a:rPr>
              <a:t>separate</a:t>
            </a:r>
            <a:r>
              <a:rPr lang="en-US" altLang="zh-CN" dirty="0">
                <a:solidFill>
                  <a:srgbClr val="0000FF"/>
                </a:solidFill>
                <a:latin typeface="Times New Roman" charset="0"/>
                <a:ea typeface="华文楷体" charset="0"/>
                <a:cs typeface="华文楷体" charset="0"/>
              </a:rPr>
              <a:t> </a:t>
            </a:r>
            <a:r>
              <a:rPr lang="en-US" altLang="zh-CN" dirty="0">
                <a:latin typeface="Times New Roman" charset="0"/>
                <a:ea typeface="华文楷体" charset="0"/>
                <a:cs typeface="华文楷体" charset="0"/>
              </a:rPr>
              <a:t>nodes in different communities</a:t>
            </a:r>
            <a:r>
              <a:rPr lang="en-US" altLang="zh-CN" dirty="0" smtClean="0">
                <a:latin typeface="Times New Roman" charset="0"/>
                <a:ea typeface="华文楷体" charset="0"/>
                <a:cs typeface="华文楷体" charset="0"/>
              </a:rPr>
              <a:t>.`</a:t>
            </a:r>
            <a:endParaRPr lang="en-US" altLang="zh-CN" dirty="0">
              <a:latin typeface="Times New Roman" charset="0"/>
              <a:ea typeface="华文楷体" charset="0"/>
              <a:cs typeface="华文楷体" charset="0"/>
            </a:endParaRPr>
          </a:p>
        </p:txBody>
      </p:sp>
      <p:sp>
        <p:nvSpPr>
          <p:cNvPr id="12" name="Rectangle 11"/>
          <p:cNvSpPr/>
          <p:nvPr/>
        </p:nvSpPr>
        <p:spPr>
          <a:xfrm>
            <a:off x="5943600" y="5715000"/>
            <a:ext cx="2786921" cy="762000"/>
          </a:xfrm>
          <a:prstGeom prst="rect">
            <a:avLst/>
          </a:prstGeom>
          <a:solidFill>
            <a:srgbClr val="FFFFFF"/>
          </a:solidFill>
          <a:ln w="127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000000"/>
                </a:solidFill>
                <a:latin typeface="Times New Roman"/>
                <a:cs typeface="Times New Roman"/>
              </a:rPr>
              <a:t>Two communities with the minimal cut as 4</a:t>
            </a:r>
          </a:p>
        </p:txBody>
      </p:sp>
      <p:sp>
        <p:nvSpPr>
          <p:cNvPr id="13" name="Rectangle 12"/>
          <p:cNvSpPr/>
          <p:nvPr/>
        </p:nvSpPr>
        <p:spPr>
          <a:xfrm>
            <a:off x="6096000" y="2362200"/>
            <a:ext cx="2362200" cy="1000648"/>
          </a:xfrm>
          <a:prstGeom prst="rect">
            <a:avLst/>
          </a:prstGeom>
          <a:solidFill>
            <a:srgbClr val="FFFFFF"/>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000000"/>
                </a:solidFill>
                <a:latin typeface="Times New Roman"/>
                <a:cs typeface="Times New Roman"/>
              </a:rPr>
              <a:t>Removing </a:t>
            </a:r>
            <a:r>
              <a:rPr lang="en-US" sz="2000" i="1" dirty="0">
                <a:solidFill>
                  <a:srgbClr val="000000"/>
                </a:solidFill>
                <a:latin typeface="Times New Roman"/>
                <a:cs typeface="Times New Roman"/>
              </a:rPr>
              <a:t>V</a:t>
            </a:r>
            <a:r>
              <a:rPr lang="en-US" sz="2000" baseline="-25000" dirty="0">
                <a:solidFill>
                  <a:srgbClr val="000000"/>
                </a:solidFill>
                <a:latin typeface="Times New Roman"/>
                <a:cs typeface="Times New Roman"/>
              </a:rPr>
              <a:t>6</a:t>
            </a:r>
            <a:r>
              <a:rPr lang="en-US" sz="2000" dirty="0">
                <a:solidFill>
                  <a:srgbClr val="000000"/>
                </a:solidFill>
                <a:latin typeface="Times New Roman"/>
                <a:cs typeface="Times New Roman"/>
              </a:rPr>
              <a:t> decreases the minimal cut as 2</a:t>
            </a:r>
          </a:p>
        </p:txBody>
      </p:sp>
      <p:cxnSp>
        <p:nvCxnSpPr>
          <p:cNvPr id="14" name="Straight Arrow Connector 13"/>
          <p:cNvCxnSpPr>
            <a:stCxn id="13" idx="2"/>
          </p:cNvCxnSpPr>
          <p:nvPr/>
        </p:nvCxnSpPr>
        <p:spPr>
          <a:xfrm flipH="1">
            <a:off x="7239000" y="3362848"/>
            <a:ext cx="38100" cy="67575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fontAlgn="auto">
              <a:spcAft>
                <a:spcPts val="0"/>
              </a:spcAft>
              <a:defRPr/>
            </a:pPr>
            <a:r>
              <a:rPr lang="en-US" dirty="0" smtClean="0"/>
              <a:t>Model Two: </a:t>
            </a:r>
            <a:r>
              <a:rPr lang="en-US" dirty="0" err="1" smtClean="0"/>
              <a:t>MaxD</a:t>
            </a:r>
            <a:endParaRPr lang="zh-CN" altLang="en-US" sz="4000" dirty="0" smtClean="0"/>
          </a:p>
        </p:txBody>
      </p:sp>
      <p:sp>
        <p:nvSpPr>
          <p:cNvPr id="17410" name="Content Placeholder 2"/>
          <p:cNvSpPr>
            <a:spLocks noGrp="1"/>
          </p:cNvSpPr>
          <p:nvPr>
            <p:ph idx="1"/>
          </p:nvPr>
        </p:nvSpPr>
        <p:spPr>
          <a:xfrm>
            <a:off x="495300" y="1388215"/>
            <a:ext cx="8826185" cy="5085611"/>
          </a:xfrm>
        </p:spPr>
        <p:txBody>
          <a:bodyPr>
            <a:normAutofit/>
          </a:bodyPr>
          <a:lstStyle/>
          <a:p>
            <a:r>
              <a:rPr lang="en-US" altLang="zh-CN" sz="2400" dirty="0"/>
              <a:t>Structural holes spanners play an important role in </a:t>
            </a:r>
            <a:r>
              <a:rPr lang="en-US" altLang="zh-CN" sz="2400" b="1" dirty="0"/>
              <a:t>information </a:t>
            </a:r>
            <a:r>
              <a:rPr lang="en-US" altLang="zh-CN" sz="2400" b="1" dirty="0" smtClean="0"/>
              <a:t>diffusion</a:t>
            </a:r>
            <a:endParaRPr lang="en-US" altLang="zh-CN" sz="2000" b="1" dirty="0" smtClean="0"/>
          </a:p>
          <a:p>
            <a:pPr marL="118872" indent="0">
              <a:buNone/>
            </a:pPr>
            <a:endParaRPr lang="en-US" altLang="zh-CN" sz="1800" dirty="0" smtClean="0"/>
          </a:p>
          <a:p>
            <a:pPr marL="118872" indent="0">
              <a:buNone/>
            </a:pPr>
            <a:endParaRPr lang="en-US" altLang="zh-CN" sz="1800" dirty="0" smtClean="0"/>
          </a:p>
          <a:p>
            <a:pPr marL="118872" indent="0" algn="ctr">
              <a:buNone/>
            </a:pPr>
            <a:r>
              <a:rPr lang="en-US" altLang="zh-CN" i="1" dirty="0" smtClean="0">
                <a:latin typeface="Times New Roman"/>
                <a:cs typeface="Times New Roman"/>
              </a:rPr>
              <a:t>Q</a:t>
            </a:r>
            <a:r>
              <a:rPr lang="en-US" altLang="zh-CN" dirty="0">
                <a:latin typeface="Times New Roman"/>
                <a:cs typeface="Times New Roman"/>
              </a:rPr>
              <a:t>(</a:t>
            </a:r>
            <a:r>
              <a:rPr lang="en-US" altLang="zh-CN" i="1" dirty="0">
                <a:latin typeface="Times New Roman"/>
                <a:cs typeface="Times New Roman"/>
              </a:rPr>
              <a:t>V</a:t>
            </a:r>
            <a:r>
              <a:rPr lang="en-US" altLang="zh-CN" i="1" baseline="-25000" dirty="0">
                <a:latin typeface="Times New Roman"/>
                <a:cs typeface="Times New Roman"/>
              </a:rPr>
              <a:t>SH</a:t>
            </a:r>
            <a:r>
              <a:rPr lang="en-US" altLang="zh-CN" dirty="0">
                <a:latin typeface="Times New Roman"/>
                <a:cs typeface="Times New Roman"/>
              </a:rPr>
              <a:t>, </a:t>
            </a:r>
            <a:r>
              <a:rPr lang="en-US" altLang="zh-CN" i="1" dirty="0">
                <a:latin typeface="Times New Roman"/>
                <a:cs typeface="Times New Roman"/>
              </a:rPr>
              <a:t>C</a:t>
            </a:r>
            <a:r>
              <a:rPr lang="en-US" altLang="zh-CN" dirty="0">
                <a:latin typeface="Times New Roman"/>
                <a:cs typeface="Times New Roman"/>
              </a:rPr>
              <a:t>) = </a:t>
            </a:r>
            <a:r>
              <a:rPr lang="en-US" altLang="zh-CN" dirty="0" smtClean="0">
                <a:latin typeface="Times New Roman"/>
                <a:cs typeface="Times New Roman"/>
              </a:rPr>
              <a:t>MC (</a:t>
            </a:r>
            <a:r>
              <a:rPr lang="en-US" altLang="zh-CN" i="1" dirty="0">
                <a:latin typeface="Times New Roman"/>
                <a:cs typeface="Times New Roman"/>
              </a:rPr>
              <a:t>G</a:t>
            </a:r>
            <a:r>
              <a:rPr lang="en-US" altLang="zh-CN" dirty="0">
                <a:latin typeface="Times New Roman"/>
                <a:cs typeface="Times New Roman"/>
              </a:rPr>
              <a:t>,</a:t>
            </a:r>
            <a:r>
              <a:rPr lang="en-US" altLang="zh-CN" i="1" dirty="0">
                <a:latin typeface="Times New Roman"/>
                <a:cs typeface="Times New Roman"/>
              </a:rPr>
              <a:t> C</a:t>
            </a:r>
            <a:r>
              <a:rPr lang="en-US" altLang="zh-CN" dirty="0">
                <a:latin typeface="Times New Roman"/>
                <a:cs typeface="Times New Roman"/>
              </a:rPr>
              <a:t>) – </a:t>
            </a:r>
            <a:r>
              <a:rPr lang="en-US" altLang="zh-CN" dirty="0" smtClean="0">
                <a:latin typeface="Times New Roman"/>
                <a:cs typeface="Times New Roman"/>
              </a:rPr>
              <a:t>MC (</a:t>
            </a:r>
            <a:r>
              <a:rPr lang="en-US" altLang="zh-CN" i="1" dirty="0">
                <a:latin typeface="Times New Roman"/>
                <a:cs typeface="Times New Roman"/>
              </a:rPr>
              <a:t>G</a:t>
            </a:r>
            <a:r>
              <a:rPr lang="en-US" altLang="zh-CN" dirty="0">
                <a:latin typeface="Times New Roman"/>
                <a:cs typeface="Times New Roman"/>
              </a:rPr>
              <a:t> \ </a:t>
            </a:r>
            <a:r>
              <a:rPr lang="en-US" altLang="zh-CN" i="1" dirty="0">
                <a:latin typeface="Times New Roman"/>
                <a:cs typeface="Times New Roman"/>
              </a:rPr>
              <a:t>V</a:t>
            </a:r>
            <a:r>
              <a:rPr lang="en-US" altLang="zh-CN" i="1" baseline="-25000" dirty="0">
                <a:latin typeface="Times New Roman"/>
                <a:cs typeface="Times New Roman"/>
              </a:rPr>
              <a:t>SH</a:t>
            </a:r>
            <a:r>
              <a:rPr lang="en-US" altLang="zh-CN" dirty="0">
                <a:latin typeface="Times New Roman"/>
                <a:cs typeface="Times New Roman"/>
              </a:rPr>
              <a:t>, </a:t>
            </a:r>
            <a:r>
              <a:rPr lang="en-US" altLang="zh-CN" i="1" dirty="0">
                <a:latin typeface="Times New Roman"/>
                <a:cs typeface="Times New Roman"/>
              </a:rPr>
              <a:t>C</a:t>
            </a:r>
            <a:r>
              <a:rPr lang="en-US" altLang="zh-CN" dirty="0" smtClean="0">
                <a:latin typeface="Times New Roman"/>
                <a:cs typeface="Times New Roman"/>
              </a:rPr>
              <a:t>)</a:t>
            </a:r>
          </a:p>
          <a:p>
            <a:endParaRPr lang="en-US" altLang="zh-CN" sz="2400" dirty="0" smtClean="0"/>
          </a:p>
        </p:txBody>
      </p:sp>
      <p:sp>
        <p:nvSpPr>
          <p:cNvPr id="4" name="圆角矩形 3"/>
          <p:cNvSpPr/>
          <p:nvPr/>
        </p:nvSpPr>
        <p:spPr>
          <a:xfrm>
            <a:off x="3419599" y="2899072"/>
            <a:ext cx="780087" cy="50405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5776936" y="2923782"/>
            <a:ext cx="736238" cy="50405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55738" y="4441369"/>
            <a:ext cx="4057439" cy="102466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i="1" dirty="0">
                <a:solidFill>
                  <a:srgbClr val="FF0000"/>
                </a:solidFill>
              </a:rPr>
              <a:t>MC</a:t>
            </a:r>
            <a:r>
              <a:rPr lang="en-US" altLang="zh-CN" sz="2000" dirty="0">
                <a:solidFill>
                  <a:srgbClr val="FF0000"/>
                </a:solidFill>
              </a:rPr>
              <a:t>(</a:t>
            </a:r>
            <a:r>
              <a:rPr lang="en-US" altLang="zh-CN" sz="2000" i="1" dirty="0">
                <a:solidFill>
                  <a:srgbClr val="FF0000"/>
                </a:solidFill>
              </a:rPr>
              <a:t>G, C</a:t>
            </a:r>
            <a:r>
              <a:rPr lang="en-US" altLang="zh-CN" sz="2000" dirty="0">
                <a:solidFill>
                  <a:srgbClr val="FF0000"/>
                </a:solidFill>
              </a:rPr>
              <a:t>)</a:t>
            </a:r>
            <a:r>
              <a:rPr lang="en-US" altLang="zh-CN" sz="2000" i="1" dirty="0">
                <a:solidFill>
                  <a:srgbClr val="FF0000"/>
                </a:solidFill>
              </a:rPr>
              <a:t> </a:t>
            </a:r>
            <a:r>
              <a:rPr lang="en-US" altLang="zh-CN" sz="2000" dirty="0">
                <a:solidFill>
                  <a:schemeClr val="tx1"/>
                </a:solidFill>
              </a:rPr>
              <a:t>= the minimal cut of communities C in G</a:t>
            </a:r>
            <a:r>
              <a:rPr lang="en-US" altLang="zh-CN" sz="2000" dirty="0" smtClean="0">
                <a:solidFill>
                  <a:schemeClr val="tx1"/>
                </a:solidFill>
              </a:rPr>
              <a:t>.</a:t>
            </a:r>
            <a:endParaRPr lang="zh-CN" altLang="en-US" sz="2000" dirty="0">
              <a:solidFill>
                <a:schemeClr val="tx1"/>
              </a:solidFill>
            </a:endParaRPr>
          </a:p>
        </p:txBody>
      </p:sp>
      <p:cxnSp>
        <p:nvCxnSpPr>
          <p:cNvPr id="10" name="直接箭头连接符 9"/>
          <p:cNvCxnSpPr>
            <a:stCxn id="6" idx="0"/>
            <a:endCxn id="4" idx="2"/>
          </p:cNvCxnSpPr>
          <p:nvPr/>
        </p:nvCxnSpPr>
        <p:spPr>
          <a:xfrm flipH="1" flipV="1">
            <a:off x="3809639" y="3403128"/>
            <a:ext cx="674815" cy="103823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6" idx="0"/>
            <a:endCxn id="7" idx="2"/>
          </p:cNvCxnSpPr>
          <p:nvPr/>
        </p:nvCxnSpPr>
        <p:spPr>
          <a:xfrm flipV="1">
            <a:off x="4484457" y="3427838"/>
            <a:ext cx="1660601" cy="101352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5943600"/>
            <a:ext cx="9906000" cy="924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dirty="0" smtClean="0">
                <a:solidFill>
                  <a:srgbClr val="0000FF"/>
                </a:solidFill>
              </a:rPr>
              <a:t>Shapley value </a:t>
            </a:r>
            <a:r>
              <a:rPr kumimoji="1" lang="en-US" altLang="zh-CN" dirty="0" smtClean="0">
                <a:solidFill>
                  <a:schemeClr val="tx1"/>
                </a:solidFill>
              </a:rPr>
              <a:t>is defined to evaluate the contribution of each user in a cooperative game theory</a:t>
            </a:r>
          </a:p>
          <a:p>
            <a:pPr algn="r"/>
            <a:r>
              <a:rPr kumimoji="1" lang="en-US" altLang="zh-CN" dirty="0" smtClean="0">
                <a:solidFill>
                  <a:schemeClr val="tx1"/>
                </a:solidFill>
              </a:rPr>
              <a:t>—Lloyd Shapley, 1953</a:t>
            </a:r>
            <a:endParaRPr kumimoji="1" lang="zh-CN" altLang="en-US" dirty="0">
              <a:solidFill>
                <a:schemeClr val="tx1"/>
              </a:solidFill>
            </a:endParaRPr>
          </a:p>
        </p:txBody>
      </p:sp>
    </p:spTree>
    <p:extLst>
      <p:ext uri="{BB962C8B-B14F-4D97-AF65-F5344CB8AC3E}">
        <p14:creationId xmlns:p14="http://schemas.microsoft.com/office/powerpoint/2010/main" val="4277595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Hardness</a:t>
            </a:r>
            <a:r>
              <a:rPr lang="en-US" altLang="zh-CN" sz="4000" dirty="0"/>
              <a:t> </a:t>
            </a:r>
            <a:r>
              <a:rPr lang="en-US" altLang="zh-CN" sz="4000" dirty="0" smtClean="0"/>
              <a:t>Analysis</a:t>
            </a:r>
            <a:endParaRPr lang="zh-CN" altLang="en-US" sz="4000" dirty="0" smtClean="0"/>
          </a:p>
        </p:txBody>
      </p:sp>
      <p:sp>
        <p:nvSpPr>
          <p:cNvPr id="17410" name="Content Placeholder 2"/>
          <p:cNvSpPr>
            <a:spLocks noGrp="1"/>
          </p:cNvSpPr>
          <p:nvPr>
            <p:ph idx="1"/>
          </p:nvPr>
        </p:nvSpPr>
        <p:spPr>
          <a:xfrm>
            <a:off x="495300" y="1600207"/>
            <a:ext cx="8670168" cy="4873625"/>
          </a:xfrm>
        </p:spPr>
        <p:txBody>
          <a:bodyPr>
            <a:normAutofit/>
          </a:bodyPr>
          <a:lstStyle/>
          <a:p>
            <a:pPr marL="118872" indent="0" algn="ctr">
              <a:buNone/>
            </a:pPr>
            <a:endParaRPr lang="en-US" altLang="zh-CN" sz="2400" dirty="0" smtClean="0"/>
          </a:p>
          <a:p>
            <a:pPr marL="118872" indent="0" algn="ctr">
              <a:buNone/>
            </a:pPr>
            <a:endParaRPr lang="en-US" altLang="zh-CN" sz="2400" dirty="0" smtClean="0"/>
          </a:p>
          <a:p>
            <a:r>
              <a:rPr lang="en-US" altLang="zh-CN" sz="2800" dirty="0" smtClean="0"/>
              <a:t>Hardness analysis</a:t>
            </a:r>
          </a:p>
          <a:p>
            <a:pPr lvl="1"/>
            <a:r>
              <a:rPr lang="en-US" altLang="zh-CN" sz="2000" dirty="0" smtClean="0"/>
              <a:t>If |</a:t>
            </a:r>
            <a:r>
              <a:rPr lang="en-US" altLang="zh-CN" sz="2000" i="1" dirty="0" smtClean="0"/>
              <a:t>V</a:t>
            </a:r>
            <a:r>
              <a:rPr lang="en-US" altLang="zh-CN" sz="2000" i="1" baseline="-25000" dirty="0" smtClean="0"/>
              <a:t>SH</a:t>
            </a:r>
            <a:r>
              <a:rPr lang="en-US" altLang="zh-CN" sz="2000" dirty="0" smtClean="0"/>
              <a:t>|= 2, the problem can be viewed as</a:t>
            </a:r>
            <a:r>
              <a:rPr lang="en-US" altLang="zh-CN" sz="2000" b="1" dirty="0" smtClean="0"/>
              <a:t> </a:t>
            </a:r>
            <a:r>
              <a:rPr lang="en-US" altLang="zh-CN" sz="2000" b="1" dirty="0">
                <a:solidFill>
                  <a:srgbClr val="FF0000"/>
                </a:solidFill>
              </a:rPr>
              <a:t>minimal node-cut problem</a:t>
            </a:r>
            <a:r>
              <a:rPr lang="en-US" altLang="zh-CN" sz="2000" dirty="0">
                <a:solidFill>
                  <a:srgbClr val="FF0000"/>
                </a:solidFill>
              </a:rPr>
              <a:t> </a:t>
            </a:r>
            <a:endParaRPr lang="en-US" altLang="zh-CN" sz="2000" dirty="0" smtClean="0">
              <a:solidFill>
                <a:srgbClr val="FF0000"/>
              </a:solidFill>
            </a:endParaRPr>
          </a:p>
          <a:p>
            <a:pPr lvl="1"/>
            <a:r>
              <a:rPr lang="en-US" altLang="zh-CN" sz="2000" dirty="0" smtClean="0"/>
              <a:t>We already have NP-Hardness proof for </a:t>
            </a:r>
            <a:r>
              <a:rPr lang="en-US" altLang="zh-CN" sz="2000" b="1" dirty="0"/>
              <a:t>minimal node-cut </a:t>
            </a:r>
            <a:r>
              <a:rPr lang="en-US" altLang="zh-CN" sz="2000" b="1" dirty="0" smtClean="0"/>
              <a:t>problem</a:t>
            </a:r>
            <a:r>
              <a:rPr lang="en-US" altLang="zh-CN" sz="2000" dirty="0" smtClean="0"/>
              <a:t>, but the graph is exponentially weighted.</a:t>
            </a:r>
          </a:p>
          <a:p>
            <a:pPr lvl="1"/>
            <a:r>
              <a:rPr lang="en-US" altLang="zh-CN" sz="2000" dirty="0" smtClean="0"/>
              <a:t>Proof NP-Hardness in </a:t>
            </a:r>
            <a:r>
              <a:rPr lang="en-US" altLang="zh-CN" sz="2000" dirty="0"/>
              <a:t>an un-weighted (</a:t>
            </a:r>
            <a:r>
              <a:rPr lang="en-US" altLang="zh-CN" sz="2000" dirty="0" err="1"/>
              <a:t>polybounded</a:t>
            </a:r>
            <a:r>
              <a:rPr lang="en-US" altLang="zh-CN" sz="2000" dirty="0"/>
              <a:t> -weighted) </a:t>
            </a:r>
            <a:r>
              <a:rPr lang="en-US" altLang="zh-CN" sz="2000" dirty="0" smtClean="0"/>
              <a:t>graph, by reduction from </a:t>
            </a:r>
            <a:r>
              <a:rPr lang="en-US" altLang="zh-CN" sz="2000" b="1" dirty="0" smtClean="0">
                <a:solidFill>
                  <a:srgbClr val="FF0000"/>
                </a:solidFill>
              </a:rPr>
              <a:t>k-DENSEST-SUBGRAPH </a:t>
            </a:r>
            <a:r>
              <a:rPr lang="en-US" altLang="zh-CN" sz="2000" dirty="0" smtClean="0"/>
              <a:t>problem.</a:t>
            </a:r>
          </a:p>
          <a:p>
            <a:pPr lvl="1"/>
            <a:endParaRPr lang="en-US" altLang="zh-CN" sz="2000" dirty="0" smtClean="0"/>
          </a:p>
          <a:p>
            <a:endParaRPr lang="en-US" altLang="zh-CN" sz="2400" dirty="0" smtClean="0"/>
          </a:p>
          <a:p>
            <a:endParaRPr lang="en-US" altLang="zh-CN" sz="2400" dirty="0"/>
          </a:p>
          <a:p>
            <a:pPr marL="0" indent="0" eaLnBrk="1" hangingPunct="1">
              <a:buNone/>
            </a:pPr>
            <a:endParaRPr lang="zh-CN" altLang="en-US" sz="2400" dirty="0" smtClean="0"/>
          </a:p>
        </p:txBody>
      </p:sp>
      <p:sp>
        <p:nvSpPr>
          <p:cNvPr id="2" name="矩形 1"/>
          <p:cNvSpPr/>
          <p:nvPr/>
        </p:nvSpPr>
        <p:spPr>
          <a:xfrm>
            <a:off x="2168967" y="1540438"/>
            <a:ext cx="6381426" cy="461665"/>
          </a:xfrm>
          <a:prstGeom prst="rect">
            <a:avLst/>
          </a:prstGeom>
        </p:spPr>
        <p:txBody>
          <a:bodyPr wrap="square">
            <a:spAutoFit/>
          </a:bodyPr>
          <a:lstStyle/>
          <a:p>
            <a:pPr marL="118872" indent="0" algn="ctr">
              <a:buNone/>
            </a:pPr>
            <a:r>
              <a:rPr lang="en-US" altLang="zh-CN" sz="2400" i="1" dirty="0">
                <a:latin typeface="Times New Roman"/>
                <a:cs typeface="Times New Roman"/>
              </a:rPr>
              <a:t>Q</a:t>
            </a:r>
            <a:r>
              <a:rPr lang="en-US" altLang="zh-CN" sz="2400" dirty="0">
                <a:latin typeface="Times New Roman"/>
                <a:cs typeface="Times New Roman"/>
              </a:rPr>
              <a:t>(</a:t>
            </a:r>
            <a:r>
              <a:rPr lang="en-US" altLang="zh-CN" sz="2400" i="1" dirty="0">
                <a:latin typeface="Times New Roman"/>
                <a:cs typeface="Times New Roman"/>
              </a:rPr>
              <a:t>V</a:t>
            </a:r>
            <a:r>
              <a:rPr lang="en-US" altLang="zh-CN" sz="2400" i="1" baseline="-25000" dirty="0">
                <a:latin typeface="Times New Roman"/>
                <a:cs typeface="Times New Roman"/>
              </a:rPr>
              <a:t>SH</a:t>
            </a:r>
            <a:r>
              <a:rPr lang="en-US" altLang="zh-CN" sz="2400" dirty="0">
                <a:latin typeface="Times New Roman"/>
                <a:cs typeface="Times New Roman"/>
              </a:rPr>
              <a:t>, </a:t>
            </a:r>
            <a:r>
              <a:rPr lang="en-US" altLang="zh-CN" sz="2400" i="1" dirty="0">
                <a:latin typeface="Times New Roman"/>
                <a:cs typeface="Times New Roman"/>
              </a:rPr>
              <a:t>C</a:t>
            </a:r>
            <a:r>
              <a:rPr lang="en-US" altLang="zh-CN" sz="2400" dirty="0">
                <a:latin typeface="Times New Roman"/>
                <a:cs typeface="Times New Roman"/>
              </a:rPr>
              <a:t>) = MC (</a:t>
            </a:r>
            <a:r>
              <a:rPr lang="en-US" altLang="zh-CN" sz="2400" i="1" dirty="0">
                <a:latin typeface="Times New Roman"/>
                <a:cs typeface="Times New Roman"/>
              </a:rPr>
              <a:t>G</a:t>
            </a:r>
            <a:r>
              <a:rPr lang="en-US" altLang="zh-CN" sz="2400" dirty="0">
                <a:latin typeface="Times New Roman"/>
                <a:cs typeface="Times New Roman"/>
              </a:rPr>
              <a:t>,</a:t>
            </a:r>
            <a:r>
              <a:rPr lang="en-US" altLang="zh-CN" sz="2400" i="1" dirty="0">
                <a:latin typeface="Times New Roman"/>
                <a:cs typeface="Times New Roman"/>
              </a:rPr>
              <a:t> C</a:t>
            </a:r>
            <a:r>
              <a:rPr lang="en-US" altLang="zh-CN" sz="2400" dirty="0">
                <a:latin typeface="Times New Roman"/>
                <a:cs typeface="Times New Roman"/>
              </a:rPr>
              <a:t>) – MC (</a:t>
            </a:r>
            <a:r>
              <a:rPr lang="en-US" altLang="zh-CN" sz="2400" i="1" dirty="0">
                <a:latin typeface="Times New Roman"/>
                <a:cs typeface="Times New Roman"/>
              </a:rPr>
              <a:t>G</a:t>
            </a:r>
            <a:r>
              <a:rPr lang="en-US" altLang="zh-CN" sz="2400" dirty="0">
                <a:latin typeface="Times New Roman"/>
                <a:cs typeface="Times New Roman"/>
              </a:rPr>
              <a:t> \ </a:t>
            </a:r>
            <a:r>
              <a:rPr lang="en-US" altLang="zh-CN" sz="2400" i="1" dirty="0">
                <a:latin typeface="Times New Roman"/>
                <a:cs typeface="Times New Roman"/>
              </a:rPr>
              <a:t>V</a:t>
            </a:r>
            <a:r>
              <a:rPr lang="en-US" altLang="zh-CN" sz="2400" i="1" baseline="-25000" dirty="0">
                <a:latin typeface="Times New Roman"/>
                <a:cs typeface="Times New Roman"/>
              </a:rPr>
              <a:t>SH</a:t>
            </a:r>
            <a:r>
              <a:rPr lang="en-US" altLang="zh-CN" sz="2400" dirty="0">
                <a:latin typeface="Times New Roman"/>
                <a:cs typeface="Times New Roman"/>
              </a:rPr>
              <a:t>, </a:t>
            </a:r>
            <a:r>
              <a:rPr lang="en-US" altLang="zh-CN" sz="2400" i="1" dirty="0">
                <a:latin typeface="Times New Roman"/>
                <a:cs typeface="Times New Roman"/>
              </a:rPr>
              <a:t>C</a:t>
            </a:r>
            <a:r>
              <a:rPr lang="en-US" altLang="zh-CN" sz="2400" dirty="0">
                <a:latin typeface="Times New Roman"/>
                <a:cs typeface="Times New Roman"/>
              </a:rPr>
              <a:t>)</a:t>
            </a:r>
          </a:p>
        </p:txBody>
      </p:sp>
    </p:spTree>
    <p:extLst>
      <p:ext uri="{BB962C8B-B14F-4D97-AF65-F5344CB8AC3E}">
        <p14:creationId xmlns:p14="http://schemas.microsoft.com/office/powerpoint/2010/main" val="658529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 Result</a:t>
            </a:r>
            <a:endParaRPr lang="zh-CN" altLang="en-US" dirty="0"/>
          </a:p>
        </p:txBody>
      </p:sp>
      <p:pic>
        <p:nvPicPr>
          <p:cNvPr id="5122" name="Picture 2"/>
          <p:cNvPicPr>
            <a:picLocks noChangeAspect="1" noChangeArrowheads="1"/>
          </p:cNvPicPr>
          <p:nvPr/>
        </p:nvPicPr>
        <p:blipFill>
          <a:blip r:embed="rId3" cstate="print"/>
          <a:srcRect/>
          <a:stretch>
            <a:fillRect/>
          </a:stretch>
        </p:blipFill>
        <p:spPr bwMode="auto">
          <a:xfrm>
            <a:off x="851272" y="980627"/>
            <a:ext cx="8435638" cy="5663085"/>
          </a:xfrm>
          <a:prstGeom prst="rect">
            <a:avLst/>
          </a:prstGeom>
          <a:noFill/>
          <a:ln w="9525">
            <a:noFill/>
            <a:miter lim="800000"/>
            <a:headEnd/>
            <a:tailEnd/>
          </a:ln>
          <a:effectLst/>
        </p:spPr>
      </p:pic>
      <p:sp>
        <p:nvSpPr>
          <p:cNvPr id="4" name="矩形 3"/>
          <p:cNvSpPr/>
          <p:nvPr/>
        </p:nvSpPr>
        <p:spPr>
          <a:xfrm>
            <a:off x="8280821" y="157161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280821" y="2786058"/>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280821" y="407194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280821" y="535782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417347" y="1571612"/>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417347" y="285749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417347" y="5072074"/>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417347" y="5357826"/>
            <a:ext cx="928694"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3340799"/>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zh-CN" dirty="0"/>
              <a:t>Hardness Analysis</a:t>
            </a:r>
            <a:endParaRPr lang="en-US" dirty="0"/>
          </a:p>
        </p:txBody>
      </p:sp>
      <p:sp>
        <p:nvSpPr>
          <p:cNvPr id="18434" name="Content Placeholder 2"/>
          <p:cNvSpPr>
            <a:spLocks noGrp="1"/>
          </p:cNvSpPr>
          <p:nvPr>
            <p:ph sz="quarter" idx="1"/>
          </p:nvPr>
        </p:nvSpPr>
        <p:spPr>
          <a:xfrm>
            <a:off x="326760" y="1343911"/>
            <a:ext cx="9212925" cy="4755265"/>
          </a:xfrm>
        </p:spPr>
        <p:txBody>
          <a:bodyPr/>
          <a:lstStyle/>
          <a:p>
            <a:r>
              <a:rPr lang="en-US" altLang="zh-CN" dirty="0" smtClean="0">
                <a:solidFill>
                  <a:schemeClr val="tx1"/>
                </a:solidFill>
                <a:latin typeface="Times New Roman" charset="0"/>
                <a:ea typeface="华文楷体" charset="0"/>
                <a:cs typeface="华文楷体" charset="0"/>
              </a:rPr>
              <a:t>Let us </a:t>
            </a:r>
            <a:r>
              <a:rPr lang="en-US" dirty="0" smtClean="0">
                <a:solidFill>
                  <a:schemeClr val="tx1"/>
                </a:solidFill>
                <a:latin typeface="Times New Roman" charset="0"/>
                <a:ea typeface="华文楷体" charset="0"/>
                <a:cs typeface="华文楷体" charset="0"/>
              </a:rPr>
              <a:t>reduce the problem to an instance of the k-DENSEST SUBGRAPH problem</a:t>
            </a:r>
            <a:endParaRPr lang="en-US" dirty="0">
              <a:solidFill>
                <a:schemeClr val="tx1"/>
              </a:solidFill>
              <a:latin typeface="Times New Roman" charset="0"/>
              <a:ea typeface="华文楷体" charset="0"/>
              <a:cs typeface="华文楷体" charset="0"/>
            </a:endParaRPr>
          </a:p>
        </p:txBody>
      </p:sp>
      <p:sp>
        <p:nvSpPr>
          <p:cNvPr id="18436" name="TextBox 13340"/>
          <p:cNvSpPr txBox="1">
            <a:spLocks noChangeArrowheads="1"/>
          </p:cNvSpPr>
          <p:nvPr/>
        </p:nvSpPr>
        <p:spPr bwMode="auto">
          <a:xfrm>
            <a:off x="5003178" y="2761413"/>
            <a:ext cx="4953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buFont typeface="Arial" charset="0"/>
              <a:buChar char="•"/>
            </a:pPr>
            <a:r>
              <a:rPr lang="en-US" sz="2000" dirty="0"/>
              <a:t>Given an instance {</a:t>
            </a:r>
            <a:r>
              <a:rPr lang="en-US" sz="2000" i="1" dirty="0"/>
              <a:t>G</a:t>
            </a:r>
            <a:r>
              <a:rPr lang="en-US" sz="2000" dirty="0"/>
              <a:t>’=&lt;</a:t>
            </a:r>
            <a:r>
              <a:rPr lang="en-US" sz="2000" i="1" dirty="0"/>
              <a:t>V</a:t>
            </a:r>
            <a:r>
              <a:rPr lang="en-US" sz="2000" dirty="0" smtClean="0"/>
              <a:t>, </a:t>
            </a:r>
            <a:r>
              <a:rPr lang="en-US" sz="2000" i="1" dirty="0" smtClean="0"/>
              <a:t>E</a:t>
            </a:r>
            <a:r>
              <a:rPr lang="en-US" sz="2000" dirty="0"/>
              <a:t>&gt;</a:t>
            </a:r>
            <a:r>
              <a:rPr lang="en-US" sz="2000" dirty="0" smtClean="0"/>
              <a:t>, </a:t>
            </a:r>
            <a:r>
              <a:rPr lang="en-US" sz="2000" i="1" dirty="0" smtClean="0"/>
              <a:t>k</a:t>
            </a:r>
            <a:r>
              <a:rPr lang="en-US" sz="2000" dirty="0" smtClean="0"/>
              <a:t>, </a:t>
            </a:r>
            <a:r>
              <a:rPr lang="en-US" sz="2000" i="1" dirty="0" smtClean="0"/>
              <a:t>d</a:t>
            </a:r>
            <a:r>
              <a:rPr lang="en-US" sz="2000" dirty="0"/>
              <a:t>} of the </a:t>
            </a:r>
            <a:r>
              <a:rPr lang="en-US" sz="2000" i="1" dirty="0"/>
              <a:t>k</a:t>
            </a:r>
            <a:r>
              <a:rPr lang="en-US" sz="2000" dirty="0"/>
              <a:t>-DENSEST SUBGRAPH problem, </a:t>
            </a:r>
            <a:r>
              <a:rPr lang="en-US" sz="2000" i="1" dirty="0"/>
              <a:t>n</a:t>
            </a:r>
            <a:r>
              <a:rPr lang="en-US" sz="2000" dirty="0"/>
              <a:t>=|</a:t>
            </a:r>
            <a:r>
              <a:rPr lang="en-US" sz="2000" i="1" dirty="0"/>
              <a:t>V</a:t>
            </a:r>
            <a:r>
              <a:rPr lang="en-US" sz="2000" dirty="0"/>
              <a:t>|, </a:t>
            </a:r>
            <a:r>
              <a:rPr lang="en-US" sz="2000" i="1" dirty="0"/>
              <a:t>m</a:t>
            </a:r>
            <a:r>
              <a:rPr lang="en-US" sz="2000" dirty="0"/>
              <a:t>=|</a:t>
            </a:r>
            <a:r>
              <a:rPr lang="en-US" sz="2000" i="1" dirty="0"/>
              <a:t>E</a:t>
            </a:r>
            <a:r>
              <a:rPr lang="en-US" sz="2000" dirty="0"/>
              <a:t>|;</a:t>
            </a:r>
          </a:p>
          <a:p>
            <a:pPr eaLnBrk="1" hangingPunct="1">
              <a:buFont typeface="Arial" charset="0"/>
              <a:buChar char="•"/>
            </a:pPr>
            <a:r>
              <a:rPr lang="en-US" sz="2000" dirty="0"/>
              <a:t>Build a graph </a:t>
            </a:r>
            <a:r>
              <a:rPr lang="en-US" sz="2000" i="1" dirty="0"/>
              <a:t>G</a:t>
            </a:r>
            <a:r>
              <a:rPr lang="en-US" sz="2000" dirty="0"/>
              <a:t> with a source node </a:t>
            </a:r>
            <a:r>
              <a:rPr lang="en-US" sz="2000" i="1" dirty="0"/>
              <a:t>S</a:t>
            </a:r>
            <a:r>
              <a:rPr lang="en-US" sz="2000" dirty="0"/>
              <a:t> and target node </a:t>
            </a:r>
            <a:r>
              <a:rPr lang="en-US" sz="2000" i="1" dirty="0"/>
              <a:t>T</a:t>
            </a:r>
            <a:r>
              <a:rPr lang="en-US" sz="2000" dirty="0"/>
              <a:t>;</a:t>
            </a:r>
          </a:p>
          <a:p>
            <a:pPr eaLnBrk="1" hangingPunct="1">
              <a:buFont typeface="Arial" charset="0"/>
              <a:buChar char="•"/>
            </a:pPr>
            <a:r>
              <a:rPr lang="en-US" sz="2000" dirty="0"/>
              <a:t>Build </a:t>
            </a:r>
            <a:r>
              <a:rPr lang="en-US" sz="2000" i="1" dirty="0"/>
              <a:t>n</a:t>
            </a:r>
            <a:r>
              <a:rPr lang="en-US" sz="2000" dirty="0"/>
              <a:t> nodes connecting with </a:t>
            </a:r>
            <a:r>
              <a:rPr lang="en-US" sz="2000" i="1" dirty="0"/>
              <a:t>S</a:t>
            </a:r>
            <a:r>
              <a:rPr lang="en-US" sz="2000" dirty="0"/>
              <a:t> with capacity </a:t>
            </a:r>
            <a:r>
              <a:rPr lang="en-US" sz="2000" i="1" dirty="0"/>
              <a:t>n</a:t>
            </a:r>
            <a:r>
              <a:rPr lang="en-US" sz="2000" dirty="0"/>
              <a:t>*</a:t>
            </a:r>
            <a:r>
              <a:rPr lang="en-US" sz="2000" i="1" dirty="0"/>
              <a:t>m</a:t>
            </a:r>
            <a:r>
              <a:rPr lang="en-US" sz="2000" dirty="0"/>
              <a:t>;</a:t>
            </a:r>
          </a:p>
          <a:p>
            <a:pPr eaLnBrk="1" hangingPunct="1">
              <a:buFont typeface="Arial" charset="0"/>
              <a:buChar char="•"/>
            </a:pPr>
            <a:r>
              <a:rPr lang="en-US" sz="2000" dirty="0"/>
              <a:t>Build </a:t>
            </a:r>
            <a:r>
              <a:rPr lang="en-US" sz="2000" i="1" dirty="0"/>
              <a:t>n</a:t>
            </a:r>
            <a:r>
              <a:rPr lang="en-US" sz="2000" dirty="0"/>
              <a:t> nodes for each edge in </a:t>
            </a:r>
            <a:r>
              <a:rPr lang="en-US" sz="2000" i="1" dirty="0"/>
              <a:t>G</a:t>
            </a:r>
            <a:r>
              <a:rPr lang="en-US" sz="2000" dirty="0"/>
              <a:t>’, connect each of them to </a:t>
            </a:r>
            <a:r>
              <a:rPr lang="en-US" sz="2000" i="1" dirty="0"/>
              <a:t>T</a:t>
            </a:r>
            <a:r>
              <a:rPr lang="en-US" sz="2000" dirty="0"/>
              <a:t> with capacity 1;</a:t>
            </a:r>
          </a:p>
        </p:txBody>
      </p:sp>
      <p:sp>
        <p:nvSpPr>
          <p:cNvPr id="74" name="Oval 73"/>
          <p:cNvSpPr/>
          <p:nvPr/>
        </p:nvSpPr>
        <p:spPr>
          <a:xfrm>
            <a:off x="0" y="43434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S</a:t>
            </a:r>
          </a:p>
        </p:txBody>
      </p:sp>
      <p:sp>
        <p:nvSpPr>
          <p:cNvPr id="75" name="Oval 74"/>
          <p:cNvSpPr/>
          <p:nvPr/>
        </p:nvSpPr>
        <p:spPr>
          <a:xfrm>
            <a:off x="1322750" y="32004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X</a:t>
            </a:r>
            <a:r>
              <a:rPr lang="en-US" sz="1400" baseline="-25000" dirty="0"/>
              <a:t>1</a:t>
            </a:r>
          </a:p>
        </p:txBody>
      </p:sp>
      <p:sp>
        <p:nvSpPr>
          <p:cNvPr id="76" name="Oval 75"/>
          <p:cNvSpPr/>
          <p:nvPr/>
        </p:nvSpPr>
        <p:spPr>
          <a:xfrm>
            <a:off x="1322750" y="41148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X</a:t>
            </a:r>
            <a:r>
              <a:rPr lang="en-US" sz="1400" baseline="-25000" dirty="0"/>
              <a:t>2</a:t>
            </a:r>
          </a:p>
        </p:txBody>
      </p:sp>
      <p:sp>
        <p:nvSpPr>
          <p:cNvPr id="77" name="Oval 76"/>
          <p:cNvSpPr/>
          <p:nvPr/>
        </p:nvSpPr>
        <p:spPr>
          <a:xfrm>
            <a:off x="1322750" y="52578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err="1"/>
              <a:t>X</a:t>
            </a:r>
            <a:r>
              <a:rPr lang="en-US" sz="1400" i="1" baseline="-25000" dirty="0" err="1"/>
              <a:t>n</a:t>
            </a:r>
            <a:endParaRPr lang="en-US" sz="1400" i="1" baseline="-25000" dirty="0"/>
          </a:p>
        </p:txBody>
      </p:sp>
      <p:cxnSp>
        <p:nvCxnSpPr>
          <p:cNvPr id="78" name="Straight Arrow Connector 77"/>
          <p:cNvCxnSpPr>
            <a:stCxn id="74" idx="6"/>
            <a:endCxn id="75" idx="3"/>
          </p:cNvCxnSpPr>
          <p:nvPr/>
        </p:nvCxnSpPr>
        <p:spPr>
          <a:xfrm flipV="1">
            <a:off x="741001" y="3784232"/>
            <a:ext cx="690266" cy="901169"/>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79" name="Straight Arrow Connector 78"/>
          <p:cNvCxnSpPr>
            <a:stCxn id="74" idx="6"/>
            <a:endCxn id="76" idx="2"/>
          </p:cNvCxnSpPr>
          <p:nvPr/>
        </p:nvCxnSpPr>
        <p:spPr>
          <a:xfrm flipV="1">
            <a:off x="741000" y="4456800"/>
            <a:ext cx="581750" cy="2286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80" name="Straight Arrow Connector 79"/>
          <p:cNvCxnSpPr>
            <a:stCxn id="74" idx="6"/>
            <a:endCxn id="77" idx="1"/>
          </p:cNvCxnSpPr>
          <p:nvPr/>
        </p:nvCxnSpPr>
        <p:spPr>
          <a:xfrm>
            <a:off x="741001" y="4685401"/>
            <a:ext cx="690266" cy="672569"/>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18452" name="TextBox 80"/>
          <p:cNvSpPr txBox="1">
            <a:spLocks noChangeArrowheads="1"/>
          </p:cNvSpPr>
          <p:nvPr/>
        </p:nvSpPr>
        <p:spPr bwMode="auto">
          <a:xfrm>
            <a:off x="1570170" y="4724401"/>
            <a:ext cx="412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lnSpc>
                <a:spcPct val="50000"/>
              </a:lnSpc>
            </a:pPr>
            <a:r>
              <a:rPr lang="en-US" sz="1800" b="1"/>
              <a:t>.</a:t>
            </a:r>
          </a:p>
          <a:p>
            <a:pPr eaLnBrk="1" hangingPunct="1">
              <a:lnSpc>
                <a:spcPct val="50000"/>
              </a:lnSpc>
            </a:pPr>
            <a:r>
              <a:rPr lang="en-US" sz="1800" b="1"/>
              <a:t>.</a:t>
            </a:r>
          </a:p>
          <a:p>
            <a:pPr eaLnBrk="1" hangingPunct="1">
              <a:lnSpc>
                <a:spcPct val="50000"/>
              </a:lnSpc>
            </a:pPr>
            <a:r>
              <a:rPr lang="en-US" sz="1800" b="1"/>
              <a:t>.</a:t>
            </a:r>
          </a:p>
        </p:txBody>
      </p:sp>
      <p:grpSp>
        <p:nvGrpSpPr>
          <p:cNvPr id="18453" name="Group 81"/>
          <p:cNvGrpSpPr>
            <a:grpSpLocks/>
          </p:cNvGrpSpPr>
          <p:nvPr/>
        </p:nvGrpSpPr>
        <p:grpSpPr bwMode="auto">
          <a:xfrm>
            <a:off x="2806700" y="3200400"/>
            <a:ext cx="742950" cy="2743200"/>
            <a:chOff x="3810000" y="2819400"/>
            <a:chExt cx="685800" cy="2743200"/>
          </a:xfrm>
        </p:grpSpPr>
        <p:sp>
          <p:nvSpPr>
            <p:cNvPr id="83" name="Oval 82"/>
            <p:cNvSpPr/>
            <p:nvPr/>
          </p:nvSpPr>
          <p:spPr>
            <a:xfrm>
              <a:off x="3810000" y="2819400"/>
              <a:ext cx="684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Y</a:t>
              </a:r>
              <a:r>
                <a:rPr lang="en-US" sz="1400" baseline="-25000" dirty="0"/>
                <a:t>1</a:t>
              </a:r>
            </a:p>
          </p:txBody>
        </p:sp>
        <p:sp>
          <p:nvSpPr>
            <p:cNvPr id="84" name="Oval 83"/>
            <p:cNvSpPr/>
            <p:nvPr/>
          </p:nvSpPr>
          <p:spPr>
            <a:xfrm>
              <a:off x="3810000" y="3657600"/>
              <a:ext cx="684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Y</a:t>
              </a:r>
              <a:r>
                <a:rPr lang="en-US" sz="1400" baseline="-25000" dirty="0"/>
                <a:t>2</a:t>
              </a:r>
            </a:p>
          </p:txBody>
        </p:sp>
        <p:sp>
          <p:nvSpPr>
            <p:cNvPr id="18479" name="TextBox 84"/>
            <p:cNvSpPr txBox="1">
              <a:spLocks noChangeArrowheads="1"/>
            </p:cNvSpPr>
            <p:nvPr/>
          </p:nvSpPr>
          <p:spPr bwMode="auto">
            <a:xfrm>
              <a:off x="4038600" y="4343400"/>
              <a:ext cx="38100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lnSpc>
                  <a:spcPct val="50000"/>
                </a:lnSpc>
              </a:pPr>
              <a:r>
                <a:rPr lang="en-US" sz="1800" b="1"/>
                <a:t>.</a:t>
              </a:r>
            </a:p>
            <a:p>
              <a:pPr eaLnBrk="1" hangingPunct="1">
                <a:lnSpc>
                  <a:spcPct val="50000"/>
                </a:lnSpc>
              </a:pPr>
              <a:r>
                <a:rPr lang="en-US" sz="1800" b="1"/>
                <a:t>.</a:t>
              </a:r>
            </a:p>
            <a:p>
              <a:pPr eaLnBrk="1" hangingPunct="1">
                <a:lnSpc>
                  <a:spcPct val="50000"/>
                </a:lnSpc>
              </a:pPr>
              <a:r>
                <a:rPr lang="en-US" sz="1800" b="1"/>
                <a:t>.</a:t>
              </a:r>
            </a:p>
          </p:txBody>
        </p:sp>
        <p:sp>
          <p:nvSpPr>
            <p:cNvPr id="86" name="Oval 85"/>
            <p:cNvSpPr/>
            <p:nvPr/>
          </p:nvSpPr>
          <p:spPr>
            <a:xfrm>
              <a:off x="3810000" y="4876800"/>
              <a:ext cx="685800" cy="685800"/>
            </a:xfrm>
            <a:prstGeom prst="ellipse">
              <a:avLst/>
            </a:prstGeom>
          </p:spPr>
          <p:style>
            <a:lnRef idx="1">
              <a:schemeClr val="dk1"/>
            </a:lnRef>
            <a:fillRef idx="3">
              <a:schemeClr val="dk1"/>
            </a:fillRef>
            <a:effectRef idx="2">
              <a:schemeClr val="dk1"/>
            </a:effectRef>
            <a:fontRef idx="minor">
              <a:schemeClr val="lt1"/>
            </a:fontRef>
          </p:style>
          <p:txBody>
            <a:bodyPr lIns="0" rIns="0" anchor="ctr"/>
            <a:lstStyle/>
            <a:p>
              <a:pPr algn="ctr">
                <a:defRPr/>
              </a:pPr>
              <a:r>
                <a:rPr lang="en-US" sz="1400" dirty="0" err="1" smtClean="0"/>
                <a:t>Y</a:t>
              </a:r>
              <a:r>
                <a:rPr lang="en-US" sz="1400" i="1" baseline="-25000" dirty="0" err="1" smtClean="0"/>
                <a:t>n</a:t>
              </a:r>
              <a:r>
                <a:rPr lang="en-US" sz="1400" i="1" baseline="-25000" dirty="0" smtClean="0"/>
                <a:t>*m</a:t>
              </a:r>
              <a:endParaRPr lang="en-US" sz="1400" i="1" baseline="-25000" dirty="0"/>
            </a:p>
          </p:txBody>
        </p:sp>
      </p:grpSp>
      <p:cxnSp>
        <p:nvCxnSpPr>
          <p:cNvPr id="87" name="Straight Arrow Connector 86"/>
          <p:cNvCxnSpPr>
            <a:stCxn id="76" idx="6"/>
            <a:endCxn id="86" idx="2"/>
          </p:cNvCxnSpPr>
          <p:nvPr/>
        </p:nvCxnSpPr>
        <p:spPr>
          <a:xfrm>
            <a:off x="2063750" y="4456800"/>
            <a:ext cx="742950" cy="11439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88" name="Straight Arrow Connector 87"/>
          <p:cNvCxnSpPr>
            <a:stCxn id="75" idx="6"/>
            <a:endCxn id="84" idx="2"/>
          </p:cNvCxnSpPr>
          <p:nvPr/>
        </p:nvCxnSpPr>
        <p:spPr>
          <a:xfrm>
            <a:off x="2063750" y="3542400"/>
            <a:ext cx="742950" cy="838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89" name="Straight Arrow Connector 88"/>
          <p:cNvCxnSpPr>
            <a:stCxn id="76" idx="6"/>
            <a:endCxn id="83" idx="2"/>
          </p:cNvCxnSpPr>
          <p:nvPr/>
        </p:nvCxnSpPr>
        <p:spPr>
          <a:xfrm flipV="1">
            <a:off x="2063750" y="3542400"/>
            <a:ext cx="742950" cy="9144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90" name="Straight Arrow Connector 89"/>
          <p:cNvCxnSpPr>
            <a:stCxn id="77" idx="6"/>
            <a:endCxn id="84" idx="2"/>
          </p:cNvCxnSpPr>
          <p:nvPr/>
        </p:nvCxnSpPr>
        <p:spPr>
          <a:xfrm flipV="1">
            <a:off x="2063750" y="4380600"/>
            <a:ext cx="742950" cy="1219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91" name="Oval 90"/>
          <p:cNvSpPr/>
          <p:nvPr/>
        </p:nvSpPr>
        <p:spPr>
          <a:xfrm>
            <a:off x="4210050" y="40386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T</a:t>
            </a:r>
          </a:p>
        </p:txBody>
      </p:sp>
      <p:cxnSp>
        <p:nvCxnSpPr>
          <p:cNvPr id="92" name="Straight Arrow Connector 91"/>
          <p:cNvCxnSpPr>
            <a:stCxn id="83" idx="6"/>
            <a:endCxn id="91" idx="2"/>
          </p:cNvCxnSpPr>
          <p:nvPr/>
        </p:nvCxnSpPr>
        <p:spPr>
          <a:xfrm>
            <a:off x="3547700" y="3542400"/>
            <a:ext cx="662350" cy="838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94" name="Straight Arrow Connector 93"/>
          <p:cNvCxnSpPr>
            <a:stCxn id="86" idx="6"/>
            <a:endCxn id="91" idx="2"/>
          </p:cNvCxnSpPr>
          <p:nvPr/>
        </p:nvCxnSpPr>
        <p:spPr>
          <a:xfrm flipV="1">
            <a:off x="3549650" y="4380600"/>
            <a:ext cx="660400" cy="12201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18464" name="TextBox 94"/>
          <p:cNvSpPr txBox="1">
            <a:spLocks noChangeArrowheads="1"/>
          </p:cNvSpPr>
          <p:nvPr/>
        </p:nvSpPr>
        <p:spPr bwMode="auto">
          <a:xfrm>
            <a:off x="495300" y="37909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n*m</a:t>
            </a:r>
          </a:p>
        </p:txBody>
      </p:sp>
      <p:sp>
        <p:nvSpPr>
          <p:cNvPr id="18465" name="TextBox 95"/>
          <p:cNvSpPr txBox="1">
            <a:spLocks noChangeArrowheads="1"/>
          </p:cNvSpPr>
          <p:nvPr/>
        </p:nvSpPr>
        <p:spPr bwMode="auto">
          <a:xfrm>
            <a:off x="2146300" y="33528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66" name="TextBox 96"/>
          <p:cNvSpPr txBox="1">
            <a:spLocks noChangeArrowheads="1"/>
          </p:cNvSpPr>
          <p:nvPr/>
        </p:nvSpPr>
        <p:spPr bwMode="auto">
          <a:xfrm>
            <a:off x="1981200" y="37909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67" name="TextBox 97"/>
          <p:cNvSpPr txBox="1">
            <a:spLocks noChangeArrowheads="1"/>
          </p:cNvSpPr>
          <p:nvPr/>
        </p:nvSpPr>
        <p:spPr bwMode="auto">
          <a:xfrm>
            <a:off x="2228850" y="44005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68" name="TextBox 98"/>
          <p:cNvSpPr txBox="1">
            <a:spLocks noChangeArrowheads="1"/>
          </p:cNvSpPr>
          <p:nvPr/>
        </p:nvSpPr>
        <p:spPr bwMode="auto">
          <a:xfrm>
            <a:off x="1898650" y="48577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69" name="TextBox 99"/>
          <p:cNvSpPr txBox="1">
            <a:spLocks noChangeArrowheads="1"/>
          </p:cNvSpPr>
          <p:nvPr/>
        </p:nvSpPr>
        <p:spPr bwMode="auto">
          <a:xfrm>
            <a:off x="3549650" y="46482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70" name="TextBox 100"/>
          <p:cNvSpPr txBox="1">
            <a:spLocks noChangeArrowheads="1"/>
          </p:cNvSpPr>
          <p:nvPr/>
        </p:nvSpPr>
        <p:spPr bwMode="auto">
          <a:xfrm>
            <a:off x="3632200" y="39624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71" name="TextBox 101"/>
          <p:cNvSpPr txBox="1">
            <a:spLocks noChangeArrowheads="1"/>
          </p:cNvSpPr>
          <p:nvPr/>
        </p:nvSpPr>
        <p:spPr bwMode="auto">
          <a:xfrm>
            <a:off x="3797300" y="35052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18472" name="TextBox 102"/>
          <p:cNvSpPr txBox="1">
            <a:spLocks noChangeArrowheads="1"/>
          </p:cNvSpPr>
          <p:nvPr/>
        </p:nvSpPr>
        <p:spPr bwMode="auto">
          <a:xfrm>
            <a:off x="577850" y="502920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n*m</a:t>
            </a:r>
          </a:p>
        </p:txBody>
      </p:sp>
    </p:spTree>
    <p:extLst>
      <p:ext uri="{BB962C8B-B14F-4D97-AF65-F5344CB8AC3E}">
        <p14:creationId xmlns:p14="http://schemas.microsoft.com/office/powerpoint/2010/main" val="74266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zh-CN" dirty="0"/>
              <a:t>Hardness </a:t>
            </a:r>
            <a:r>
              <a:rPr lang="en-US" altLang="zh-CN" dirty="0" smtClean="0"/>
              <a:t>Analysis </a:t>
            </a:r>
            <a:r>
              <a:rPr lang="en-US" dirty="0" smtClean="0"/>
              <a:t>(cont.)</a:t>
            </a:r>
            <a:endParaRPr lang="en-US" dirty="0"/>
          </a:p>
        </p:txBody>
      </p:sp>
      <p:sp>
        <p:nvSpPr>
          <p:cNvPr id="20482" name="Content Placeholder 2"/>
          <p:cNvSpPr>
            <a:spLocks noGrp="1"/>
          </p:cNvSpPr>
          <p:nvPr>
            <p:ph sz="quarter" idx="1"/>
          </p:nvPr>
        </p:nvSpPr>
        <p:spPr>
          <a:xfrm>
            <a:off x="326760" y="1286001"/>
            <a:ext cx="9212925" cy="4813174"/>
          </a:xfrm>
        </p:spPr>
        <p:txBody>
          <a:bodyPr/>
          <a:lstStyle/>
          <a:p>
            <a:pPr>
              <a:buFont typeface="Arial" charset="0"/>
              <a:buChar char="•"/>
            </a:pPr>
            <a:r>
              <a:rPr lang="en-US" dirty="0">
                <a:latin typeface="Times New Roman"/>
                <a:cs typeface="Times New Roman"/>
              </a:rPr>
              <a:t>Build a link from </a:t>
            </a:r>
            <a:r>
              <a:rPr lang="en-US" altLang="zh-CN" i="1" dirty="0" smtClean="0">
                <a:latin typeface="Times New Roman"/>
                <a:cs typeface="Times New Roman"/>
              </a:rPr>
              <a:t>x</a:t>
            </a:r>
            <a:r>
              <a:rPr lang="en-US" i="1" baseline="-25000" dirty="0" smtClean="0">
                <a:latin typeface="Times New Roman"/>
                <a:cs typeface="Times New Roman"/>
              </a:rPr>
              <a:t>i</a:t>
            </a:r>
            <a:r>
              <a:rPr lang="en-US" dirty="0" smtClean="0">
                <a:latin typeface="Times New Roman"/>
                <a:cs typeface="Times New Roman"/>
              </a:rPr>
              <a:t> </a:t>
            </a:r>
            <a:r>
              <a:rPr lang="en-US" dirty="0">
                <a:latin typeface="Times New Roman"/>
                <a:cs typeface="Times New Roman"/>
              </a:rPr>
              <a:t>to </a:t>
            </a:r>
            <a:r>
              <a:rPr lang="en-US" i="1" dirty="0" err="1" smtClean="0">
                <a:latin typeface="Times New Roman"/>
                <a:cs typeface="Times New Roman"/>
              </a:rPr>
              <a:t>y</a:t>
            </a:r>
            <a:r>
              <a:rPr lang="en-US" i="1" baseline="-25000" dirty="0" err="1" smtClean="0">
                <a:latin typeface="Times New Roman"/>
                <a:cs typeface="Times New Roman"/>
              </a:rPr>
              <a:t>j</a:t>
            </a:r>
            <a:r>
              <a:rPr lang="en-US" dirty="0" smtClean="0">
                <a:latin typeface="Times New Roman"/>
                <a:cs typeface="Times New Roman"/>
              </a:rPr>
              <a:t> </a:t>
            </a:r>
            <a:r>
              <a:rPr lang="en-US" dirty="0">
                <a:latin typeface="Times New Roman"/>
                <a:cs typeface="Times New Roman"/>
              </a:rPr>
              <a:t>with capacity 1 if the </a:t>
            </a:r>
            <a:r>
              <a:rPr lang="en-US" i="1" dirty="0" smtClean="0">
                <a:latin typeface="Times New Roman"/>
                <a:cs typeface="Times New Roman"/>
              </a:rPr>
              <a:t>x</a:t>
            </a:r>
            <a:r>
              <a:rPr lang="en-US" i="1" baseline="-25000" dirty="0" smtClean="0">
                <a:latin typeface="Times New Roman"/>
                <a:cs typeface="Times New Roman"/>
              </a:rPr>
              <a:t>i</a:t>
            </a:r>
            <a:r>
              <a:rPr lang="en-US" dirty="0" smtClean="0">
                <a:latin typeface="Times New Roman"/>
                <a:cs typeface="Times New Roman"/>
              </a:rPr>
              <a:t> </a:t>
            </a:r>
            <a:r>
              <a:rPr lang="en-US" dirty="0">
                <a:latin typeface="Times New Roman"/>
                <a:cs typeface="Times New Roman"/>
              </a:rPr>
              <a:t>in G’ appears on the </a:t>
            </a:r>
            <a:r>
              <a:rPr lang="en-US" i="1" dirty="0">
                <a:latin typeface="Times New Roman"/>
                <a:cs typeface="Times New Roman"/>
              </a:rPr>
              <a:t>j</a:t>
            </a:r>
            <a:r>
              <a:rPr lang="en-US" dirty="0">
                <a:latin typeface="Times New Roman"/>
                <a:cs typeface="Times New Roman"/>
              </a:rPr>
              <a:t>-</a:t>
            </a:r>
            <a:r>
              <a:rPr lang="en-US" dirty="0" err="1">
                <a:latin typeface="Times New Roman"/>
                <a:cs typeface="Times New Roman"/>
              </a:rPr>
              <a:t>th</a:t>
            </a:r>
            <a:r>
              <a:rPr lang="en-US" dirty="0">
                <a:latin typeface="Times New Roman"/>
                <a:cs typeface="Times New Roman"/>
              </a:rPr>
              <a:t> edge;</a:t>
            </a:r>
          </a:p>
          <a:p>
            <a:pPr>
              <a:buFont typeface="Arial" charset="0"/>
              <a:buChar char="•"/>
            </a:pPr>
            <a:r>
              <a:rPr lang="en-US" i="1" dirty="0">
                <a:latin typeface="Times New Roman"/>
                <a:cs typeface="Times New Roman"/>
              </a:rPr>
              <a:t>MC</a:t>
            </a:r>
            <a:r>
              <a:rPr lang="en-US" dirty="0">
                <a:latin typeface="Times New Roman"/>
                <a:cs typeface="Times New Roman"/>
              </a:rPr>
              <a:t>(</a:t>
            </a:r>
            <a:r>
              <a:rPr lang="en-US" i="1" dirty="0">
                <a:latin typeface="Times New Roman"/>
                <a:cs typeface="Times New Roman"/>
              </a:rPr>
              <a:t>G</a:t>
            </a:r>
            <a:r>
              <a:rPr lang="en-US" dirty="0">
                <a:latin typeface="Times New Roman"/>
                <a:cs typeface="Times New Roman"/>
              </a:rPr>
              <a:t>)=</a:t>
            </a:r>
            <a:r>
              <a:rPr lang="en-US" i="1" dirty="0">
                <a:latin typeface="Times New Roman"/>
                <a:cs typeface="Times New Roman"/>
              </a:rPr>
              <a:t>n</a:t>
            </a:r>
            <a:r>
              <a:rPr lang="en-US" dirty="0" smtClean="0">
                <a:latin typeface="Times New Roman"/>
                <a:cs typeface="Times New Roman"/>
              </a:rPr>
              <a:t>*</a:t>
            </a:r>
            <a:r>
              <a:rPr lang="en-US" i="1" dirty="0" smtClean="0">
                <a:latin typeface="Times New Roman"/>
                <a:cs typeface="Times New Roman"/>
              </a:rPr>
              <a:t>m</a:t>
            </a:r>
            <a:r>
              <a:rPr lang="en-US" dirty="0" smtClean="0">
                <a:latin typeface="Times New Roman"/>
                <a:cs typeface="Times New Roman"/>
              </a:rPr>
              <a:t>;</a:t>
            </a:r>
            <a:endParaRPr lang="en-US" dirty="0">
              <a:latin typeface="Times New Roman"/>
              <a:cs typeface="Times New Roman"/>
            </a:endParaRPr>
          </a:p>
          <a:p>
            <a:pPr marL="0" indent="0">
              <a:buNone/>
            </a:pPr>
            <a:endParaRPr lang="en-US" dirty="0">
              <a:solidFill>
                <a:schemeClr val="tx1"/>
              </a:solidFill>
              <a:latin typeface="Times New Roman" charset="0"/>
              <a:ea typeface="华文楷体" charset="0"/>
              <a:cs typeface="华文楷体" charset="0"/>
            </a:endParaRPr>
          </a:p>
        </p:txBody>
      </p:sp>
      <p:sp>
        <p:nvSpPr>
          <p:cNvPr id="4" name="Oval 3"/>
          <p:cNvSpPr/>
          <p:nvPr/>
        </p:nvSpPr>
        <p:spPr>
          <a:xfrm>
            <a:off x="0" y="43434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S</a:t>
            </a:r>
          </a:p>
        </p:txBody>
      </p:sp>
      <p:sp>
        <p:nvSpPr>
          <p:cNvPr id="17" name="Oval 16"/>
          <p:cNvSpPr/>
          <p:nvPr/>
        </p:nvSpPr>
        <p:spPr>
          <a:xfrm>
            <a:off x="1322750" y="32004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X</a:t>
            </a:r>
            <a:r>
              <a:rPr lang="en-US" sz="1400" baseline="-25000" dirty="0"/>
              <a:t>1</a:t>
            </a:r>
          </a:p>
        </p:txBody>
      </p:sp>
      <p:sp>
        <p:nvSpPr>
          <p:cNvPr id="18" name="Oval 17"/>
          <p:cNvSpPr/>
          <p:nvPr/>
        </p:nvSpPr>
        <p:spPr>
          <a:xfrm>
            <a:off x="1322750" y="41148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X</a:t>
            </a:r>
            <a:r>
              <a:rPr lang="en-US" sz="1400" baseline="-25000" dirty="0"/>
              <a:t>2</a:t>
            </a:r>
          </a:p>
        </p:txBody>
      </p:sp>
      <p:sp>
        <p:nvSpPr>
          <p:cNvPr id="19" name="Oval 18"/>
          <p:cNvSpPr/>
          <p:nvPr/>
        </p:nvSpPr>
        <p:spPr>
          <a:xfrm>
            <a:off x="1322750" y="52578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err="1"/>
              <a:t>X</a:t>
            </a:r>
            <a:r>
              <a:rPr lang="en-US" sz="1400" baseline="-25000" dirty="0" err="1"/>
              <a:t>n</a:t>
            </a:r>
            <a:endParaRPr lang="en-US" sz="1400" baseline="-25000" dirty="0"/>
          </a:p>
        </p:txBody>
      </p:sp>
      <p:cxnSp>
        <p:nvCxnSpPr>
          <p:cNvPr id="6" name="Straight Arrow Connector 5"/>
          <p:cNvCxnSpPr>
            <a:stCxn id="4" idx="6"/>
            <a:endCxn id="17" idx="3"/>
          </p:cNvCxnSpPr>
          <p:nvPr/>
        </p:nvCxnSpPr>
        <p:spPr>
          <a:xfrm flipV="1">
            <a:off x="741001" y="3784232"/>
            <a:ext cx="690266" cy="901169"/>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a:stCxn id="4" idx="6"/>
            <a:endCxn id="18" idx="2"/>
          </p:cNvCxnSpPr>
          <p:nvPr/>
        </p:nvCxnSpPr>
        <p:spPr>
          <a:xfrm flipV="1">
            <a:off x="741000" y="4456800"/>
            <a:ext cx="581750" cy="2286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24" name="Straight Arrow Connector 23"/>
          <p:cNvCxnSpPr>
            <a:stCxn id="4" idx="6"/>
            <a:endCxn id="19" idx="1"/>
          </p:cNvCxnSpPr>
          <p:nvPr/>
        </p:nvCxnSpPr>
        <p:spPr>
          <a:xfrm>
            <a:off x="741001" y="4685401"/>
            <a:ext cx="690266" cy="672569"/>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20499" name="TextBox 21"/>
          <p:cNvSpPr txBox="1">
            <a:spLocks noChangeArrowheads="1"/>
          </p:cNvSpPr>
          <p:nvPr/>
        </p:nvSpPr>
        <p:spPr bwMode="auto">
          <a:xfrm>
            <a:off x="1570170" y="4724401"/>
            <a:ext cx="412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lnSpc>
                <a:spcPct val="50000"/>
              </a:lnSpc>
            </a:pPr>
            <a:r>
              <a:rPr lang="en-US" sz="1800" b="1"/>
              <a:t>.</a:t>
            </a:r>
          </a:p>
          <a:p>
            <a:pPr eaLnBrk="1" hangingPunct="1">
              <a:lnSpc>
                <a:spcPct val="50000"/>
              </a:lnSpc>
            </a:pPr>
            <a:r>
              <a:rPr lang="en-US" sz="1800" b="1"/>
              <a:t>.</a:t>
            </a:r>
          </a:p>
          <a:p>
            <a:pPr eaLnBrk="1" hangingPunct="1">
              <a:lnSpc>
                <a:spcPct val="50000"/>
              </a:lnSpc>
            </a:pPr>
            <a:r>
              <a:rPr lang="en-US" sz="1800" b="1"/>
              <a:t>.</a:t>
            </a:r>
          </a:p>
        </p:txBody>
      </p:sp>
      <p:grpSp>
        <p:nvGrpSpPr>
          <p:cNvPr id="20500" name="Group 26"/>
          <p:cNvGrpSpPr>
            <a:grpSpLocks/>
          </p:cNvGrpSpPr>
          <p:nvPr/>
        </p:nvGrpSpPr>
        <p:grpSpPr bwMode="auto">
          <a:xfrm>
            <a:off x="2806700" y="3200400"/>
            <a:ext cx="742950" cy="2743200"/>
            <a:chOff x="3810000" y="2819400"/>
            <a:chExt cx="685800" cy="2743200"/>
          </a:xfrm>
        </p:grpSpPr>
        <p:sp>
          <p:nvSpPr>
            <p:cNvPr id="28" name="Oval 27"/>
            <p:cNvSpPr/>
            <p:nvPr/>
          </p:nvSpPr>
          <p:spPr>
            <a:xfrm>
              <a:off x="3810000" y="2819400"/>
              <a:ext cx="684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Y</a:t>
              </a:r>
              <a:r>
                <a:rPr lang="en-US" sz="1400" baseline="-25000" dirty="0"/>
                <a:t>1</a:t>
              </a:r>
            </a:p>
          </p:txBody>
        </p:sp>
        <p:sp>
          <p:nvSpPr>
            <p:cNvPr id="29" name="Oval 28"/>
            <p:cNvSpPr/>
            <p:nvPr/>
          </p:nvSpPr>
          <p:spPr>
            <a:xfrm>
              <a:off x="3810000" y="3657600"/>
              <a:ext cx="684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Y</a:t>
              </a:r>
              <a:r>
                <a:rPr lang="en-US" sz="1400" baseline="-25000" dirty="0"/>
                <a:t>2</a:t>
              </a:r>
            </a:p>
          </p:txBody>
        </p:sp>
        <p:sp>
          <p:nvSpPr>
            <p:cNvPr id="20527" name="TextBox 29"/>
            <p:cNvSpPr txBox="1">
              <a:spLocks noChangeArrowheads="1"/>
            </p:cNvSpPr>
            <p:nvPr/>
          </p:nvSpPr>
          <p:spPr bwMode="auto">
            <a:xfrm>
              <a:off x="4038600" y="4343400"/>
              <a:ext cx="38100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lnSpc>
                  <a:spcPct val="50000"/>
                </a:lnSpc>
              </a:pPr>
              <a:r>
                <a:rPr lang="en-US" sz="1800" b="1"/>
                <a:t>.</a:t>
              </a:r>
            </a:p>
            <a:p>
              <a:pPr eaLnBrk="1" hangingPunct="1">
                <a:lnSpc>
                  <a:spcPct val="50000"/>
                </a:lnSpc>
              </a:pPr>
              <a:r>
                <a:rPr lang="en-US" sz="1800" b="1"/>
                <a:t>.</a:t>
              </a:r>
            </a:p>
            <a:p>
              <a:pPr eaLnBrk="1" hangingPunct="1">
                <a:lnSpc>
                  <a:spcPct val="50000"/>
                </a:lnSpc>
              </a:pPr>
              <a:r>
                <a:rPr lang="en-US" sz="1800" b="1"/>
                <a:t>.</a:t>
              </a:r>
            </a:p>
          </p:txBody>
        </p:sp>
        <p:sp>
          <p:nvSpPr>
            <p:cNvPr id="31" name="Oval 30"/>
            <p:cNvSpPr/>
            <p:nvPr/>
          </p:nvSpPr>
          <p:spPr>
            <a:xfrm>
              <a:off x="3810000" y="4876800"/>
              <a:ext cx="685800" cy="685800"/>
            </a:xfrm>
            <a:prstGeom prst="ellipse">
              <a:avLst/>
            </a:prstGeom>
          </p:spPr>
          <p:style>
            <a:lnRef idx="1">
              <a:schemeClr val="dk1"/>
            </a:lnRef>
            <a:fillRef idx="3">
              <a:schemeClr val="dk1"/>
            </a:fillRef>
            <a:effectRef idx="2">
              <a:schemeClr val="dk1"/>
            </a:effectRef>
            <a:fontRef idx="minor">
              <a:schemeClr val="lt1"/>
            </a:fontRef>
          </p:style>
          <p:txBody>
            <a:bodyPr lIns="0" rIns="0" anchor="ctr"/>
            <a:lstStyle/>
            <a:p>
              <a:pPr algn="ctr">
                <a:defRPr/>
              </a:pPr>
              <a:r>
                <a:rPr lang="en-US" sz="1400" dirty="0" err="1" smtClean="0"/>
                <a:t>Y</a:t>
              </a:r>
              <a:r>
                <a:rPr lang="en-US" sz="1400" i="1" baseline="-25000" dirty="0" err="1" smtClean="0"/>
                <a:t>n</a:t>
              </a:r>
              <a:r>
                <a:rPr lang="en-US" sz="1400" i="1" baseline="-25000" dirty="0" smtClean="0"/>
                <a:t>*m</a:t>
              </a:r>
              <a:endParaRPr lang="en-US" sz="1400" i="1" baseline="-25000" dirty="0"/>
            </a:p>
          </p:txBody>
        </p:sp>
      </p:grpSp>
      <p:cxnSp>
        <p:nvCxnSpPr>
          <p:cNvPr id="38" name="Straight Arrow Connector 37"/>
          <p:cNvCxnSpPr>
            <a:stCxn id="18" idx="6"/>
            <a:endCxn id="31" idx="2"/>
          </p:cNvCxnSpPr>
          <p:nvPr/>
        </p:nvCxnSpPr>
        <p:spPr>
          <a:xfrm>
            <a:off x="2063750" y="4456800"/>
            <a:ext cx="742950" cy="11439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a:stCxn id="17" idx="6"/>
            <a:endCxn id="29" idx="2"/>
          </p:cNvCxnSpPr>
          <p:nvPr/>
        </p:nvCxnSpPr>
        <p:spPr>
          <a:xfrm>
            <a:off x="2063750" y="3542400"/>
            <a:ext cx="742950" cy="838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46" name="Straight Arrow Connector 45"/>
          <p:cNvCxnSpPr>
            <a:stCxn id="18" idx="6"/>
            <a:endCxn id="28" idx="2"/>
          </p:cNvCxnSpPr>
          <p:nvPr/>
        </p:nvCxnSpPr>
        <p:spPr>
          <a:xfrm flipV="1">
            <a:off x="2063750" y="3542400"/>
            <a:ext cx="742950" cy="9144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50" name="Straight Arrow Connector 49"/>
          <p:cNvCxnSpPr>
            <a:stCxn id="19" idx="6"/>
            <a:endCxn id="29" idx="2"/>
          </p:cNvCxnSpPr>
          <p:nvPr/>
        </p:nvCxnSpPr>
        <p:spPr>
          <a:xfrm flipV="1">
            <a:off x="2063750" y="4380600"/>
            <a:ext cx="742950" cy="1219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54" name="Oval 53"/>
          <p:cNvSpPr/>
          <p:nvPr/>
        </p:nvSpPr>
        <p:spPr>
          <a:xfrm>
            <a:off x="4210050" y="4038600"/>
            <a:ext cx="741000" cy="684000"/>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sz="1400" dirty="0"/>
              <a:t>T</a:t>
            </a:r>
          </a:p>
        </p:txBody>
      </p:sp>
      <p:cxnSp>
        <p:nvCxnSpPr>
          <p:cNvPr id="55" name="Straight Arrow Connector 54"/>
          <p:cNvCxnSpPr>
            <a:stCxn id="28" idx="6"/>
            <a:endCxn id="54" idx="2"/>
          </p:cNvCxnSpPr>
          <p:nvPr/>
        </p:nvCxnSpPr>
        <p:spPr>
          <a:xfrm>
            <a:off x="3547700" y="3542400"/>
            <a:ext cx="662350" cy="8382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cxnSp>
        <p:nvCxnSpPr>
          <p:cNvPr id="62" name="Straight Arrow Connector 61"/>
          <p:cNvCxnSpPr>
            <a:stCxn id="31" idx="6"/>
            <a:endCxn id="54" idx="2"/>
          </p:cNvCxnSpPr>
          <p:nvPr/>
        </p:nvCxnSpPr>
        <p:spPr>
          <a:xfrm flipV="1">
            <a:off x="3549650" y="4380600"/>
            <a:ext cx="660400" cy="1220100"/>
          </a:xfrm>
          <a:prstGeom prst="straightConnector1">
            <a:avLst/>
          </a:prstGeom>
          <a:ln>
            <a:solidFill>
              <a:srgbClr val="000090"/>
            </a:solidFill>
            <a:tailEnd type="arrow"/>
          </a:ln>
          <a:effectLst/>
        </p:spPr>
        <p:style>
          <a:lnRef idx="3">
            <a:schemeClr val="accent5"/>
          </a:lnRef>
          <a:fillRef idx="0">
            <a:schemeClr val="accent5"/>
          </a:fillRef>
          <a:effectRef idx="2">
            <a:schemeClr val="accent5"/>
          </a:effectRef>
          <a:fontRef idx="minor">
            <a:schemeClr val="tx1"/>
          </a:fontRef>
        </p:style>
      </p:cxnSp>
      <p:sp>
        <p:nvSpPr>
          <p:cNvPr id="20511" name="TextBox 13340"/>
          <p:cNvSpPr txBox="1">
            <a:spLocks noChangeArrowheads="1"/>
          </p:cNvSpPr>
          <p:nvPr/>
        </p:nvSpPr>
        <p:spPr bwMode="auto">
          <a:xfrm>
            <a:off x="4951050" y="3035032"/>
            <a:ext cx="49723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buFont typeface="Arial" charset="0"/>
              <a:buChar char="•"/>
            </a:pPr>
            <a:r>
              <a:rPr lang="en-US" sz="2800" dirty="0" smtClean="0"/>
              <a:t>The </a:t>
            </a:r>
            <a:r>
              <a:rPr lang="en-US" sz="2800" dirty="0"/>
              <a:t>instance is </a:t>
            </a:r>
            <a:r>
              <a:rPr lang="en-US" sz="2800" dirty="0" err="1"/>
              <a:t>satisfiable</a:t>
            </a:r>
            <a:r>
              <a:rPr lang="en-US" sz="2800" dirty="0"/>
              <a:t>, </a:t>
            </a:r>
            <a:r>
              <a:rPr lang="en-US" sz="2800" dirty="0">
                <a:solidFill>
                  <a:srgbClr val="FF0000"/>
                </a:solidFill>
              </a:rPr>
              <a:t>if and only if </a:t>
            </a:r>
            <a:r>
              <a:rPr lang="en-US" sz="2800" dirty="0">
                <a:solidFill>
                  <a:srgbClr val="000000"/>
                </a:solidFill>
              </a:rPr>
              <a:t>there exists a subset </a:t>
            </a:r>
            <a:endParaRPr lang="en-US" sz="2800" dirty="0" smtClean="0">
              <a:solidFill>
                <a:srgbClr val="000000"/>
              </a:solidFill>
            </a:endParaRPr>
          </a:p>
          <a:p>
            <a:pPr marL="0" indent="0" algn="ctr" eaLnBrk="1" hangingPunct="1"/>
            <a:r>
              <a:rPr lang="en-US" sz="2800" dirty="0" smtClean="0">
                <a:solidFill>
                  <a:srgbClr val="000000"/>
                </a:solidFill>
              </a:rPr>
              <a:t>|</a:t>
            </a:r>
            <a:r>
              <a:rPr lang="en-US" sz="2800" i="1" dirty="0" smtClean="0">
                <a:solidFill>
                  <a:srgbClr val="000000"/>
                </a:solidFill>
              </a:rPr>
              <a:t>V</a:t>
            </a:r>
            <a:r>
              <a:rPr lang="en-US" sz="2800" i="1" baseline="-25000" dirty="0" smtClean="0">
                <a:solidFill>
                  <a:srgbClr val="000000"/>
                </a:solidFill>
              </a:rPr>
              <a:t>SH</a:t>
            </a:r>
            <a:r>
              <a:rPr lang="en-US" sz="2800" dirty="0">
                <a:solidFill>
                  <a:srgbClr val="000000"/>
                </a:solidFill>
              </a:rPr>
              <a:t>|=</a:t>
            </a:r>
            <a:r>
              <a:rPr lang="en-US" sz="2800" i="1" dirty="0" smtClean="0">
                <a:solidFill>
                  <a:srgbClr val="000000"/>
                </a:solidFill>
              </a:rPr>
              <a:t>k</a:t>
            </a:r>
            <a:endParaRPr lang="en-US" sz="2800" dirty="0" smtClean="0">
              <a:solidFill>
                <a:srgbClr val="000000"/>
              </a:solidFill>
            </a:endParaRPr>
          </a:p>
          <a:p>
            <a:pPr marL="0" indent="0" eaLnBrk="1" hangingPunct="1"/>
            <a:r>
              <a:rPr lang="en-US" sz="2800" dirty="0" smtClean="0">
                <a:solidFill>
                  <a:srgbClr val="000000"/>
                </a:solidFill>
              </a:rPr>
              <a:t>     such </a:t>
            </a:r>
            <a:r>
              <a:rPr lang="en-US" sz="2800" dirty="0">
                <a:solidFill>
                  <a:srgbClr val="000000"/>
                </a:solidFill>
              </a:rPr>
              <a:t>that </a:t>
            </a:r>
            <a:endParaRPr lang="en-US" sz="2800" dirty="0" smtClean="0">
              <a:solidFill>
                <a:srgbClr val="000000"/>
              </a:solidFill>
            </a:endParaRPr>
          </a:p>
          <a:p>
            <a:pPr marL="0" indent="0" algn="ctr" eaLnBrk="1" hangingPunct="1"/>
            <a:r>
              <a:rPr lang="en-US" sz="2800" dirty="0" smtClean="0">
                <a:solidFill>
                  <a:srgbClr val="000000"/>
                </a:solidFill>
              </a:rPr>
              <a:t>MC</a:t>
            </a:r>
            <a:r>
              <a:rPr lang="en-US" sz="2800" dirty="0">
                <a:solidFill>
                  <a:srgbClr val="000000"/>
                </a:solidFill>
              </a:rPr>
              <a:t>(</a:t>
            </a:r>
            <a:r>
              <a:rPr lang="en-US" sz="2800" i="1" dirty="0" smtClean="0">
                <a:solidFill>
                  <a:srgbClr val="000000"/>
                </a:solidFill>
              </a:rPr>
              <a:t>G</a:t>
            </a:r>
            <a:r>
              <a:rPr lang="en-US" sz="2800" dirty="0" smtClean="0">
                <a:solidFill>
                  <a:srgbClr val="000000"/>
                </a:solidFill>
              </a:rPr>
              <a:t>\</a:t>
            </a:r>
            <a:r>
              <a:rPr lang="en-US" sz="2800" i="1" dirty="0" smtClean="0">
                <a:solidFill>
                  <a:srgbClr val="000000"/>
                </a:solidFill>
              </a:rPr>
              <a:t>V</a:t>
            </a:r>
            <a:r>
              <a:rPr lang="en-US" sz="2800" i="1" baseline="-25000" dirty="0" smtClean="0">
                <a:solidFill>
                  <a:srgbClr val="000000"/>
                </a:solidFill>
              </a:rPr>
              <a:t>SH</a:t>
            </a:r>
            <a:r>
              <a:rPr lang="en-US" sz="2800" dirty="0" smtClean="0">
                <a:solidFill>
                  <a:srgbClr val="000000"/>
                </a:solidFill>
              </a:rPr>
              <a:t>) </a:t>
            </a:r>
            <a:r>
              <a:rPr lang="en-US" sz="2800" dirty="0">
                <a:solidFill>
                  <a:srgbClr val="000000"/>
                </a:solidFill>
              </a:rPr>
              <a:t>&lt;= </a:t>
            </a:r>
            <a:r>
              <a:rPr lang="en-US" sz="2800" i="1" dirty="0">
                <a:solidFill>
                  <a:srgbClr val="000000"/>
                </a:solidFill>
              </a:rPr>
              <a:t>n</a:t>
            </a:r>
            <a:r>
              <a:rPr lang="en-US" sz="2800" dirty="0">
                <a:solidFill>
                  <a:srgbClr val="000000"/>
                </a:solidFill>
              </a:rPr>
              <a:t>(</a:t>
            </a:r>
            <a:r>
              <a:rPr lang="en-US" sz="2800" i="1" dirty="0">
                <a:solidFill>
                  <a:srgbClr val="000000"/>
                </a:solidFill>
              </a:rPr>
              <a:t>m</a:t>
            </a:r>
            <a:r>
              <a:rPr lang="en-US" sz="2800" dirty="0">
                <a:solidFill>
                  <a:srgbClr val="000000"/>
                </a:solidFill>
              </a:rPr>
              <a:t>-</a:t>
            </a:r>
            <a:r>
              <a:rPr lang="en-US" sz="2800" i="1" dirty="0">
                <a:solidFill>
                  <a:srgbClr val="000000"/>
                </a:solidFill>
              </a:rPr>
              <a:t>d</a:t>
            </a:r>
            <a:r>
              <a:rPr lang="en-US" sz="2800" dirty="0" smtClean="0">
                <a:solidFill>
                  <a:srgbClr val="000000"/>
                </a:solidFill>
              </a:rPr>
              <a:t>)</a:t>
            </a:r>
            <a:endParaRPr lang="en-US" sz="2800" dirty="0">
              <a:solidFill>
                <a:srgbClr val="000000"/>
              </a:solidFill>
            </a:endParaRPr>
          </a:p>
        </p:txBody>
      </p:sp>
      <p:sp>
        <p:nvSpPr>
          <p:cNvPr id="20512" name="TextBox 31"/>
          <p:cNvSpPr txBox="1">
            <a:spLocks noChangeArrowheads="1"/>
          </p:cNvSpPr>
          <p:nvPr/>
        </p:nvSpPr>
        <p:spPr bwMode="auto">
          <a:xfrm>
            <a:off x="495300" y="37909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n*m</a:t>
            </a:r>
          </a:p>
        </p:txBody>
      </p:sp>
      <p:sp>
        <p:nvSpPr>
          <p:cNvPr id="20513" name="TextBox 32"/>
          <p:cNvSpPr txBox="1">
            <a:spLocks noChangeArrowheads="1"/>
          </p:cNvSpPr>
          <p:nvPr/>
        </p:nvSpPr>
        <p:spPr bwMode="auto">
          <a:xfrm>
            <a:off x="2146300" y="33528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4" name="TextBox 33"/>
          <p:cNvSpPr txBox="1">
            <a:spLocks noChangeArrowheads="1"/>
          </p:cNvSpPr>
          <p:nvPr/>
        </p:nvSpPr>
        <p:spPr bwMode="auto">
          <a:xfrm>
            <a:off x="1981200" y="37909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5" name="TextBox 34"/>
          <p:cNvSpPr txBox="1">
            <a:spLocks noChangeArrowheads="1"/>
          </p:cNvSpPr>
          <p:nvPr/>
        </p:nvSpPr>
        <p:spPr bwMode="auto">
          <a:xfrm>
            <a:off x="2228850" y="44005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6" name="TextBox 35"/>
          <p:cNvSpPr txBox="1">
            <a:spLocks noChangeArrowheads="1"/>
          </p:cNvSpPr>
          <p:nvPr/>
        </p:nvSpPr>
        <p:spPr bwMode="auto">
          <a:xfrm>
            <a:off x="1898650" y="485775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7" name="TextBox 36"/>
          <p:cNvSpPr txBox="1">
            <a:spLocks noChangeArrowheads="1"/>
          </p:cNvSpPr>
          <p:nvPr/>
        </p:nvSpPr>
        <p:spPr bwMode="auto">
          <a:xfrm>
            <a:off x="3549650" y="46482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8" name="TextBox 38"/>
          <p:cNvSpPr txBox="1">
            <a:spLocks noChangeArrowheads="1"/>
          </p:cNvSpPr>
          <p:nvPr/>
        </p:nvSpPr>
        <p:spPr bwMode="auto">
          <a:xfrm>
            <a:off x="3632200" y="39624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19" name="TextBox 39"/>
          <p:cNvSpPr txBox="1">
            <a:spLocks noChangeArrowheads="1"/>
          </p:cNvSpPr>
          <p:nvPr/>
        </p:nvSpPr>
        <p:spPr bwMode="auto">
          <a:xfrm>
            <a:off x="3797300" y="3505200"/>
            <a:ext cx="33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1</a:t>
            </a:r>
          </a:p>
        </p:txBody>
      </p:sp>
      <p:sp>
        <p:nvSpPr>
          <p:cNvPr id="20520" name="TextBox 41"/>
          <p:cNvSpPr txBox="1">
            <a:spLocks noChangeArrowheads="1"/>
          </p:cNvSpPr>
          <p:nvPr/>
        </p:nvSpPr>
        <p:spPr bwMode="auto">
          <a:xfrm>
            <a:off x="577850" y="502920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mbria" charset="0"/>
                <a:ea typeface="ＭＳ Ｐゴシック" charset="0"/>
                <a:cs typeface="ＭＳ Ｐゴシック" charset="0"/>
              </a:defRPr>
            </a:lvl1pPr>
            <a:lvl2pPr marL="742950" indent="-285750" eaLnBrk="0" hangingPunct="0">
              <a:defRPr sz="2400">
                <a:solidFill>
                  <a:schemeClr val="tx1"/>
                </a:solidFill>
                <a:latin typeface="Cambria" charset="0"/>
                <a:ea typeface="ＭＳ Ｐゴシック" charset="0"/>
              </a:defRPr>
            </a:lvl2pPr>
            <a:lvl3pPr marL="1143000" indent="-228600" eaLnBrk="0" hangingPunct="0">
              <a:defRPr sz="2400">
                <a:solidFill>
                  <a:schemeClr val="tx1"/>
                </a:solidFill>
                <a:latin typeface="Cambria" charset="0"/>
                <a:ea typeface="ＭＳ Ｐゴシック" charset="0"/>
              </a:defRPr>
            </a:lvl3pPr>
            <a:lvl4pPr marL="1600200" indent="-228600" eaLnBrk="0" hangingPunct="0">
              <a:defRPr sz="2400">
                <a:solidFill>
                  <a:schemeClr val="tx1"/>
                </a:solidFill>
                <a:latin typeface="Cambria" charset="0"/>
                <a:ea typeface="ＭＳ Ｐゴシック" charset="0"/>
              </a:defRPr>
            </a:lvl4pPr>
            <a:lvl5pPr marL="2057400" indent="-228600" eaLnBrk="0" hangingPunct="0">
              <a:defRPr sz="2400">
                <a:solidFill>
                  <a:schemeClr val="tx1"/>
                </a:solidFill>
                <a:latin typeface="Cambria" charset="0"/>
                <a:ea typeface="ＭＳ Ｐゴシック" charset="0"/>
              </a:defRPr>
            </a:lvl5pPr>
            <a:lvl6pPr marL="2514600" indent="-228600" eaLnBrk="0" fontAlgn="base" hangingPunct="0">
              <a:spcBef>
                <a:spcPct val="0"/>
              </a:spcBef>
              <a:spcAft>
                <a:spcPct val="0"/>
              </a:spcAft>
              <a:defRPr sz="2400">
                <a:solidFill>
                  <a:schemeClr val="tx1"/>
                </a:solidFill>
                <a:latin typeface="Cambria" charset="0"/>
                <a:ea typeface="ＭＳ Ｐゴシック" charset="0"/>
              </a:defRPr>
            </a:lvl6pPr>
            <a:lvl7pPr marL="2971800" indent="-228600" eaLnBrk="0" fontAlgn="base" hangingPunct="0">
              <a:spcBef>
                <a:spcPct val="0"/>
              </a:spcBef>
              <a:spcAft>
                <a:spcPct val="0"/>
              </a:spcAft>
              <a:defRPr sz="2400">
                <a:solidFill>
                  <a:schemeClr val="tx1"/>
                </a:solidFill>
                <a:latin typeface="Cambria" charset="0"/>
                <a:ea typeface="ＭＳ Ｐゴシック" charset="0"/>
              </a:defRPr>
            </a:lvl7pPr>
            <a:lvl8pPr marL="3429000" indent="-228600" eaLnBrk="0" fontAlgn="base" hangingPunct="0">
              <a:spcBef>
                <a:spcPct val="0"/>
              </a:spcBef>
              <a:spcAft>
                <a:spcPct val="0"/>
              </a:spcAft>
              <a:defRPr sz="2400">
                <a:solidFill>
                  <a:schemeClr val="tx1"/>
                </a:solidFill>
                <a:latin typeface="Cambria" charset="0"/>
                <a:ea typeface="ＭＳ Ｐゴシック" charset="0"/>
              </a:defRPr>
            </a:lvl8pPr>
            <a:lvl9pPr marL="3886200" indent="-228600" eaLnBrk="0" fontAlgn="base" hangingPunct="0">
              <a:spcBef>
                <a:spcPct val="0"/>
              </a:spcBef>
              <a:spcAft>
                <a:spcPct val="0"/>
              </a:spcAft>
              <a:defRPr sz="2400">
                <a:solidFill>
                  <a:schemeClr val="tx1"/>
                </a:solidFill>
                <a:latin typeface="Cambria" charset="0"/>
                <a:ea typeface="ＭＳ Ｐゴシック" charset="0"/>
              </a:defRPr>
            </a:lvl9pPr>
          </a:lstStyle>
          <a:p>
            <a:pPr eaLnBrk="1" hangingPunct="1"/>
            <a:r>
              <a:rPr lang="en-US" sz="2000"/>
              <a:t>n*m</a:t>
            </a:r>
          </a:p>
        </p:txBody>
      </p:sp>
    </p:spTree>
    <p:extLst>
      <p:ext uri="{BB962C8B-B14F-4D97-AF65-F5344CB8AC3E}">
        <p14:creationId xmlns:p14="http://schemas.microsoft.com/office/powerpoint/2010/main" val="2213520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Proof: NP-hardness (cont.)</a:t>
            </a:r>
            <a:endParaRPr lang="en-US" dirty="0"/>
          </a:p>
        </p:txBody>
      </p:sp>
      <p:sp>
        <p:nvSpPr>
          <p:cNvPr id="21506" name="Content Placeholder 2"/>
          <p:cNvSpPr>
            <a:spLocks noGrp="1"/>
          </p:cNvSpPr>
          <p:nvPr>
            <p:ph sz="quarter" idx="1"/>
          </p:nvPr>
        </p:nvSpPr>
        <p:spPr>
          <a:xfrm>
            <a:off x="326760" y="1527175"/>
            <a:ext cx="9212925" cy="4572000"/>
          </a:xfrm>
        </p:spPr>
        <p:txBody>
          <a:bodyPr/>
          <a:lstStyle/>
          <a:p>
            <a:r>
              <a:rPr lang="en-US" dirty="0">
                <a:latin typeface="Times New Roman" charset="0"/>
                <a:ea typeface="华文楷体" charset="0"/>
                <a:cs typeface="华文楷体" charset="0"/>
              </a:rPr>
              <a:t>For the </a:t>
            </a:r>
            <a:r>
              <a:rPr lang="en-US" i="1" dirty="0">
                <a:latin typeface="Times New Roman" charset="0"/>
                <a:ea typeface="华文楷体" charset="0"/>
                <a:cs typeface="华文楷体" charset="0"/>
              </a:rPr>
              <a:t>only if</a:t>
            </a:r>
            <a:r>
              <a:rPr lang="en-US" dirty="0">
                <a:latin typeface="Times New Roman" charset="0"/>
                <a:ea typeface="华文楷体" charset="0"/>
                <a:cs typeface="华文楷体" charset="0"/>
              </a:rPr>
              <a:t> direction</a:t>
            </a:r>
          </a:p>
          <a:p>
            <a:pPr lvl="1"/>
            <a:r>
              <a:rPr lang="en-US" dirty="0">
                <a:solidFill>
                  <a:schemeClr val="tx1"/>
                </a:solidFill>
                <a:latin typeface="Times New Roman" charset="0"/>
                <a:ea typeface="华文楷体" charset="0"/>
                <a:cs typeface="华文楷体" charset="0"/>
              </a:rPr>
              <a:t>Suppose we have a sub-graph consists of k nodes {</a:t>
            </a:r>
            <a:r>
              <a:rPr lang="en-US" i="1" dirty="0">
                <a:solidFill>
                  <a:schemeClr val="tx1"/>
                </a:solidFill>
                <a:latin typeface="Times New Roman" charset="0"/>
                <a:ea typeface="华文楷体" charset="0"/>
                <a:cs typeface="华文楷体" charset="0"/>
              </a:rPr>
              <a:t>x</a:t>
            </a:r>
            <a:r>
              <a:rPr lang="en-US" dirty="0">
                <a:solidFill>
                  <a:schemeClr val="tx1"/>
                </a:solidFill>
                <a:latin typeface="Times New Roman" charset="0"/>
                <a:ea typeface="华文楷体" charset="0"/>
                <a:cs typeface="华文楷体" charset="0"/>
              </a:rPr>
              <a:t>’} and at least d edges;</a:t>
            </a:r>
          </a:p>
          <a:p>
            <a:pPr lvl="1"/>
            <a:r>
              <a:rPr lang="en-US" dirty="0">
                <a:solidFill>
                  <a:schemeClr val="tx1"/>
                </a:solidFill>
                <a:latin typeface="Times New Roman" charset="0"/>
                <a:ea typeface="华文楷体" charset="0"/>
                <a:cs typeface="华文楷体" charset="0"/>
              </a:rPr>
              <a:t>We can choose </a:t>
            </a:r>
            <a:r>
              <a:rPr lang="en-US" i="1" dirty="0" smtClean="0">
                <a:solidFill>
                  <a:schemeClr val="tx1"/>
                </a:solidFill>
                <a:latin typeface="Times New Roman" charset="0"/>
                <a:ea typeface="华文楷体" charset="0"/>
                <a:cs typeface="华文楷体" charset="0"/>
              </a:rPr>
              <a:t>V</a:t>
            </a:r>
            <a:r>
              <a:rPr lang="en-US" i="1" baseline="-25000" dirty="0" smtClean="0">
                <a:solidFill>
                  <a:schemeClr val="tx1"/>
                </a:solidFill>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a:t>
            </a:r>
            <a:r>
              <a:rPr lang="en-US" dirty="0">
                <a:solidFill>
                  <a:schemeClr val="tx1"/>
                </a:solidFill>
                <a:latin typeface="Times New Roman" charset="0"/>
                <a:ea typeface="华文楷体" charset="0"/>
                <a:cs typeface="华文楷体" charset="0"/>
              </a:rPr>
              <a:t>{x};</a:t>
            </a:r>
          </a:p>
          <a:p>
            <a:pPr lvl="1"/>
            <a:r>
              <a:rPr lang="en-US" dirty="0">
                <a:solidFill>
                  <a:schemeClr val="tx1"/>
                </a:solidFill>
                <a:latin typeface="Times New Roman" charset="0"/>
                <a:ea typeface="华文楷体" charset="0"/>
                <a:cs typeface="华文楷体" charset="0"/>
              </a:rPr>
              <a:t>For the </a:t>
            </a:r>
            <a:r>
              <a:rPr lang="en-US" i="1" dirty="0">
                <a:solidFill>
                  <a:schemeClr val="tx1"/>
                </a:solidFill>
                <a:latin typeface="Times New Roman" charset="0"/>
                <a:ea typeface="华文楷体" charset="0"/>
                <a:cs typeface="华文楷体" charset="0"/>
              </a:rPr>
              <a:t>k</a:t>
            </a:r>
            <a:r>
              <a:rPr lang="en-US" dirty="0">
                <a:solidFill>
                  <a:schemeClr val="tx1"/>
                </a:solidFill>
                <a:latin typeface="Times New Roman" charset="0"/>
                <a:ea typeface="华文楷体" charset="0"/>
                <a:cs typeface="华文楷体" charset="0"/>
              </a:rPr>
              <a:t>-</a:t>
            </a:r>
            <a:r>
              <a:rPr lang="en-US" dirty="0" err="1">
                <a:solidFill>
                  <a:schemeClr val="tx1"/>
                </a:solidFill>
                <a:latin typeface="Times New Roman" charset="0"/>
                <a:ea typeface="华文楷体" charset="0"/>
                <a:cs typeface="华文楷体" charset="0"/>
              </a:rPr>
              <a:t>th</a:t>
            </a:r>
            <a:r>
              <a:rPr lang="en-US" dirty="0">
                <a:solidFill>
                  <a:schemeClr val="tx1"/>
                </a:solidFill>
                <a:latin typeface="Times New Roman" charset="0"/>
                <a:ea typeface="华文楷体" charset="0"/>
                <a:cs typeface="华文楷体" charset="0"/>
              </a:rPr>
              <a:t> edge y in </a:t>
            </a:r>
            <a:r>
              <a:rPr lang="en-US" i="1" dirty="0">
                <a:solidFill>
                  <a:schemeClr val="tx1"/>
                </a:solidFill>
                <a:latin typeface="Times New Roman" charset="0"/>
                <a:ea typeface="华文楷体" charset="0"/>
                <a:cs typeface="华文楷体" charset="0"/>
              </a:rPr>
              <a:t>G</a:t>
            </a:r>
            <a:r>
              <a:rPr lang="en-US" dirty="0">
                <a:solidFill>
                  <a:schemeClr val="tx1"/>
                </a:solidFill>
                <a:latin typeface="Times New Roman" charset="0"/>
                <a:ea typeface="华文楷体" charset="0"/>
                <a:cs typeface="华文楷体" charset="0"/>
              </a:rPr>
              <a:t>’, if y exists in the sub-graph, two nodes appearing on </a:t>
            </a:r>
            <a:r>
              <a:rPr lang="en-US" i="1" dirty="0">
                <a:solidFill>
                  <a:schemeClr val="tx1"/>
                </a:solidFill>
                <a:latin typeface="Times New Roman" charset="0"/>
                <a:ea typeface="华文楷体" charset="0"/>
                <a:cs typeface="华文楷体" charset="0"/>
              </a:rPr>
              <a:t>y</a:t>
            </a:r>
            <a:r>
              <a:rPr lang="en-US" dirty="0">
                <a:solidFill>
                  <a:schemeClr val="tx1"/>
                </a:solidFill>
                <a:latin typeface="Times New Roman" charset="0"/>
                <a:ea typeface="华文楷体" charset="0"/>
                <a:cs typeface="华文楷体" charset="0"/>
              </a:rPr>
              <a:t> are removed in </a:t>
            </a:r>
            <a:r>
              <a:rPr lang="en-US" i="1" dirty="0">
                <a:solidFill>
                  <a:schemeClr val="tx1"/>
                </a:solidFill>
                <a:latin typeface="Times New Roman" charset="0"/>
                <a:ea typeface="华文楷体" charset="0"/>
                <a:cs typeface="华文楷体" charset="0"/>
              </a:rPr>
              <a:t>G</a:t>
            </a:r>
            <a:r>
              <a:rPr lang="en-US" dirty="0">
                <a:solidFill>
                  <a:schemeClr val="tx1"/>
                </a:solidFill>
                <a:latin typeface="Times New Roman" charset="0"/>
                <a:ea typeface="华文楷体" charset="0"/>
                <a:cs typeface="华文楷体" charset="0"/>
              </a:rPr>
              <a:t>;</a:t>
            </a:r>
          </a:p>
          <a:p>
            <a:pPr lvl="1"/>
            <a:r>
              <a:rPr lang="en-US" dirty="0">
                <a:solidFill>
                  <a:schemeClr val="tx1"/>
                </a:solidFill>
                <a:latin typeface="Times New Roman" charset="0"/>
                <a:ea typeface="华文楷体" charset="0"/>
                <a:cs typeface="华文楷体" charset="0"/>
              </a:rPr>
              <a:t>Thus </a:t>
            </a:r>
            <a:r>
              <a:rPr lang="en-US" i="1" dirty="0">
                <a:solidFill>
                  <a:schemeClr val="tx1"/>
                </a:solidFill>
                <a:latin typeface="Times New Roman" charset="0"/>
                <a:ea typeface="华文楷体" charset="0"/>
                <a:cs typeface="华文楷体" charset="0"/>
              </a:rPr>
              <a:t>y</a:t>
            </a:r>
            <a:r>
              <a:rPr lang="en-US" dirty="0">
                <a:solidFill>
                  <a:schemeClr val="tx1"/>
                </a:solidFill>
                <a:latin typeface="Times New Roman" charset="0"/>
                <a:ea typeface="华文楷体" charset="0"/>
                <a:cs typeface="华文楷体" charset="0"/>
              </a:rPr>
              <a:t> </a:t>
            </a:r>
            <a:r>
              <a:rPr lang="en-US" dirty="0" smtClean="0">
                <a:solidFill>
                  <a:schemeClr val="tx1"/>
                </a:solidFill>
                <a:latin typeface="Times New Roman" charset="0"/>
                <a:ea typeface="华文楷体" charset="0"/>
                <a:cs typeface="华文楷体" charset="0"/>
              </a:rPr>
              <a:t>cannot </a:t>
            </a:r>
            <a:r>
              <a:rPr lang="en-US" dirty="0">
                <a:solidFill>
                  <a:schemeClr val="tx1"/>
                </a:solidFill>
                <a:latin typeface="Times New Roman" charset="0"/>
                <a:ea typeface="华文楷体" charset="0"/>
                <a:cs typeface="华文楷体" charset="0"/>
              </a:rPr>
              <a:t>be reached and we lost </a:t>
            </a:r>
            <a:r>
              <a:rPr lang="en-US" i="1" dirty="0">
                <a:solidFill>
                  <a:schemeClr val="tx1"/>
                </a:solidFill>
                <a:latin typeface="Times New Roman" charset="0"/>
                <a:ea typeface="华文楷体" charset="0"/>
                <a:cs typeface="华文楷体" charset="0"/>
              </a:rPr>
              <a:t>n</a:t>
            </a:r>
            <a:r>
              <a:rPr lang="en-US" dirty="0">
                <a:solidFill>
                  <a:schemeClr val="tx1"/>
                </a:solidFill>
                <a:latin typeface="Times New Roman" charset="0"/>
                <a:ea typeface="华文楷体" charset="0"/>
                <a:cs typeface="华文楷体" charset="0"/>
              </a:rPr>
              <a:t> flows for </a:t>
            </a:r>
            <a:r>
              <a:rPr lang="en-US" i="1" dirty="0">
                <a:solidFill>
                  <a:schemeClr val="tx1"/>
                </a:solidFill>
                <a:latin typeface="Times New Roman" charset="0"/>
                <a:ea typeface="华文楷体" charset="0"/>
                <a:cs typeface="华文楷体" charset="0"/>
              </a:rPr>
              <a:t>y</a:t>
            </a:r>
            <a:r>
              <a:rPr lang="en-US" dirty="0">
                <a:solidFill>
                  <a:schemeClr val="tx1"/>
                </a:solidFill>
                <a:latin typeface="Times New Roman" charset="0"/>
                <a:ea typeface="华文楷体" charset="0"/>
                <a:cs typeface="华文楷体" charset="0"/>
              </a:rPr>
              <a:t>;</a:t>
            </a:r>
          </a:p>
          <a:p>
            <a:pPr lvl="1"/>
            <a:r>
              <a:rPr lang="en-US" dirty="0">
                <a:solidFill>
                  <a:schemeClr val="tx1"/>
                </a:solidFill>
                <a:latin typeface="Times New Roman" charset="0"/>
                <a:ea typeface="华文楷体" charset="0"/>
                <a:cs typeface="华文楷体" charset="0"/>
              </a:rPr>
              <a:t>Hence, we have MC(</a:t>
            </a:r>
            <a:r>
              <a:rPr lang="en-US" i="1" dirty="0" smtClean="0">
                <a:solidFill>
                  <a:schemeClr val="tx1"/>
                </a:solidFill>
                <a:latin typeface="Times New Roman" charset="0"/>
                <a:ea typeface="华文楷体" charset="0"/>
                <a:cs typeface="华文楷体" charset="0"/>
              </a:rPr>
              <a:t>G</a:t>
            </a:r>
            <a:r>
              <a:rPr lang="en-US" dirty="0" smtClean="0">
                <a:solidFill>
                  <a:schemeClr val="tx1"/>
                </a:solidFill>
                <a:latin typeface="Times New Roman" charset="0"/>
                <a:ea typeface="华文楷体" charset="0"/>
                <a:cs typeface="华文楷体" charset="0"/>
              </a:rPr>
              <a:t> \ </a:t>
            </a:r>
            <a:r>
              <a:rPr lang="en-US" i="1" dirty="0" smtClean="0">
                <a:solidFill>
                  <a:schemeClr val="tx1"/>
                </a:solidFill>
                <a:latin typeface="Times New Roman" charset="0"/>
                <a:ea typeface="华文楷体" charset="0"/>
                <a:cs typeface="华文楷体" charset="0"/>
              </a:rPr>
              <a:t>V</a:t>
            </a:r>
            <a:r>
              <a:rPr lang="en-US" i="1" baseline="-25000" dirty="0" smtClean="0">
                <a:solidFill>
                  <a:schemeClr val="tx1"/>
                </a:solidFill>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&lt;= </a:t>
            </a:r>
            <a:r>
              <a:rPr lang="en-US" i="1" dirty="0">
                <a:solidFill>
                  <a:schemeClr val="tx1"/>
                </a:solidFill>
                <a:latin typeface="Times New Roman" charset="0"/>
                <a:ea typeface="华文楷体" charset="0"/>
                <a:cs typeface="华文楷体" charset="0"/>
              </a:rPr>
              <a:t>n</a:t>
            </a:r>
            <a:r>
              <a:rPr lang="en-US" dirty="0">
                <a:solidFill>
                  <a:schemeClr val="tx1"/>
                </a:solidFill>
                <a:latin typeface="Times New Roman" charset="0"/>
                <a:ea typeface="华文楷体" charset="0"/>
                <a:cs typeface="华文楷体" charset="0"/>
              </a:rPr>
              <a:t>*(</a:t>
            </a:r>
            <a:r>
              <a:rPr lang="en-US" i="1" dirty="0">
                <a:solidFill>
                  <a:schemeClr val="tx1"/>
                </a:solidFill>
                <a:latin typeface="Times New Roman" charset="0"/>
                <a:ea typeface="华文楷体" charset="0"/>
                <a:cs typeface="华文楷体" charset="0"/>
              </a:rPr>
              <a:t>m</a:t>
            </a:r>
            <a:r>
              <a:rPr lang="en-US" dirty="0">
                <a:solidFill>
                  <a:schemeClr val="tx1"/>
                </a:solidFill>
                <a:latin typeface="Times New Roman" charset="0"/>
                <a:ea typeface="华文楷体" charset="0"/>
                <a:cs typeface="华文楷体" charset="0"/>
              </a:rPr>
              <a:t>-</a:t>
            </a:r>
            <a:r>
              <a:rPr lang="en-US" i="1" dirty="0">
                <a:solidFill>
                  <a:schemeClr val="tx1"/>
                </a:solidFill>
                <a:latin typeface="Times New Roman" charset="0"/>
                <a:ea typeface="华文楷体" charset="0"/>
                <a:cs typeface="华文楷体" charset="0"/>
              </a:rPr>
              <a:t>d</a:t>
            </a:r>
            <a:r>
              <a:rPr lang="en-US" dirty="0">
                <a:solidFill>
                  <a:schemeClr val="tx1"/>
                </a:solidFill>
                <a:latin typeface="Times New Roman" charset="0"/>
                <a:ea typeface="华文楷体" charset="0"/>
                <a:cs typeface="华文楷体" charset="0"/>
              </a:rPr>
              <a:t>).</a:t>
            </a:r>
          </a:p>
        </p:txBody>
      </p:sp>
    </p:spTree>
    <p:extLst>
      <p:ext uri="{BB962C8B-B14F-4D97-AF65-F5344CB8AC3E}">
        <p14:creationId xmlns:p14="http://schemas.microsoft.com/office/powerpoint/2010/main" val="2417862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Proof: NP-hardness (cont.)</a:t>
            </a:r>
            <a:endParaRPr lang="en-US" dirty="0"/>
          </a:p>
        </p:txBody>
      </p:sp>
      <p:sp>
        <p:nvSpPr>
          <p:cNvPr id="22530" name="Content Placeholder 2"/>
          <p:cNvSpPr>
            <a:spLocks noGrp="1"/>
          </p:cNvSpPr>
          <p:nvPr>
            <p:ph sz="quarter" idx="1"/>
          </p:nvPr>
        </p:nvSpPr>
        <p:spPr>
          <a:xfrm>
            <a:off x="326760" y="1527175"/>
            <a:ext cx="9212925" cy="4572000"/>
          </a:xfrm>
        </p:spPr>
        <p:txBody>
          <a:bodyPr/>
          <a:lstStyle/>
          <a:p>
            <a:r>
              <a:rPr lang="en-US" dirty="0">
                <a:latin typeface="Times New Roman" charset="0"/>
                <a:ea typeface="华文楷体" charset="0"/>
                <a:cs typeface="华文楷体" charset="0"/>
              </a:rPr>
              <a:t>For the </a:t>
            </a:r>
            <a:r>
              <a:rPr lang="en-US" i="1" dirty="0">
                <a:latin typeface="Times New Roman" charset="0"/>
                <a:ea typeface="华文楷体" charset="0"/>
                <a:cs typeface="华文楷体" charset="0"/>
              </a:rPr>
              <a:t>if</a:t>
            </a:r>
            <a:r>
              <a:rPr lang="en-US" dirty="0">
                <a:latin typeface="Times New Roman" charset="0"/>
                <a:ea typeface="华文楷体" charset="0"/>
                <a:cs typeface="华文楷体" charset="0"/>
              </a:rPr>
              <a:t> direction</a:t>
            </a:r>
          </a:p>
          <a:p>
            <a:pPr lvl="1"/>
            <a:r>
              <a:rPr lang="en-US" dirty="0">
                <a:solidFill>
                  <a:schemeClr val="tx1"/>
                </a:solidFill>
                <a:latin typeface="Times New Roman" charset="0"/>
                <a:ea typeface="华文楷体" charset="0"/>
                <a:cs typeface="华文楷体" charset="0"/>
              </a:rPr>
              <a:t>If there exists a k-subset </a:t>
            </a:r>
            <a:r>
              <a:rPr lang="en-US" i="1" dirty="0">
                <a:latin typeface="Times New Roman" charset="0"/>
                <a:ea typeface="华文楷体" charset="0"/>
                <a:cs typeface="华文楷体" charset="0"/>
              </a:rPr>
              <a:t>V</a:t>
            </a:r>
            <a:r>
              <a:rPr lang="en-US" i="1" baseline="-25000" dirty="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such that MC(</a:t>
            </a:r>
            <a:r>
              <a:rPr lang="en-US" dirty="0" smtClean="0">
                <a:solidFill>
                  <a:schemeClr val="tx1"/>
                </a:solidFill>
                <a:latin typeface="Times New Roman" charset="0"/>
                <a:ea typeface="华文楷体" charset="0"/>
                <a:cs typeface="华文楷体" charset="0"/>
              </a:rPr>
              <a:t>G</a:t>
            </a:r>
            <a:r>
              <a:rPr lang="en-US" dirty="0" smtClean="0">
                <a:latin typeface="Times New Roman" charset="0"/>
                <a:ea typeface="华文楷体" charset="0"/>
                <a:cs typeface="华文楷体" charset="0"/>
              </a:rPr>
              <a:t>\</a:t>
            </a:r>
            <a:r>
              <a:rPr lang="en-US" i="1" dirty="0">
                <a:latin typeface="Times New Roman" charset="0"/>
                <a:ea typeface="华文楷体" charset="0"/>
                <a:cs typeface="华文楷体" charset="0"/>
              </a:rPr>
              <a:t>V</a:t>
            </a:r>
            <a:r>
              <a:rPr lang="en-US" i="1" baseline="-25000" dirty="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&lt;= n*(m-d);</a:t>
            </a:r>
          </a:p>
          <a:p>
            <a:pPr lvl="1"/>
            <a:r>
              <a:rPr lang="en-US" dirty="0">
                <a:solidFill>
                  <a:schemeClr val="tx1"/>
                </a:solidFill>
                <a:latin typeface="Times New Roman" charset="0"/>
                <a:ea typeface="华文楷体" charset="0"/>
                <a:cs typeface="华文楷体" charset="0"/>
              </a:rPr>
              <a:t>Denote </a:t>
            </a:r>
            <a:r>
              <a:rPr lang="en-US" i="1" dirty="0">
                <a:latin typeface="Times New Roman" charset="0"/>
                <a:ea typeface="华文楷体" charset="0"/>
                <a:cs typeface="华文楷体" charset="0"/>
              </a:rPr>
              <a:t>V</a:t>
            </a:r>
            <a:r>
              <a:rPr lang="en-US" i="1" baseline="-25000" dirty="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a:t>
            </a:r>
            <a:r>
              <a:rPr lang="en-US" i="1" dirty="0" smtClean="0">
                <a:latin typeface="Times New Roman" charset="0"/>
                <a:ea typeface="华文楷体" charset="0"/>
                <a:cs typeface="华文楷体" charset="0"/>
              </a:rPr>
              <a:t>V</a:t>
            </a:r>
            <a:r>
              <a:rPr lang="en-US" i="1" baseline="-25000" dirty="0" smtClean="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a:t>
            </a:r>
            <a:r>
              <a:rPr lang="en-US" dirty="0">
                <a:solidFill>
                  <a:schemeClr val="tx1"/>
                </a:solidFill>
                <a:latin typeface="Times New Roman" charset="0"/>
                <a:ea typeface="华文楷体" charset="0"/>
                <a:cs typeface="华文楷体" charset="0"/>
              </a:rPr>
              <a:t>{x}, the size of </a:t>
            </a:r>
            <a:r>
              <a:rPr lang="en-US" i="1" dirty="0">
                <a:latin typeface="Times New Roman" charset="0"/>
                <a:ea typeface="华文楷体" charset="0"/>
                <a:cs typeface="华文楷体" charset="0"/>
              </a:rPr>
              <a:t>V</a:t>
            </a:r>
            <a:r>
              <a:rPr lang="en-US" i="1" baseline="-25000" dirty="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is at most k, and MC(</a:t>
            </a:r>
            <a:r>
              <a:rPr lang="en-US" dirty="0" smtClean="0">
                <a:solidFill>
                  <a:schemeClr val="tx1"/>
                </a:solidFill>
                <a:latin typeface="Times New Roman" charset="0"/>
                <a:ea typeface="华文楷体" charset="0"/>
                <a:cs typeface="华文楷体" charset="0"/>
              </a:rPr>
              <a:t>G</a:t>
            </a:r>
            <a:r>
              <a:rPr lang="en-US" dirty="0" smtClean="0">
                <a:latin typeface="Times New Roman" charset="0"/>
                <a:ea typeface="华文楷体" charset="0"/>
                <a:cs typeface="华文楷体" charset="0"/>
              </a:rPr>
              <a:t>\</a:t>
            </a:r>
            <a:r>
              <a:rPr lang="en-US" i="1" dirty="0" smtClean="0">
                <a:latin typeface="Times New Roman" charset="0"/>
                <a:ea typeface="华文楷体" charset="0"/>
                <a:cs typeface="华文楷体" charset="0"/>
              </a:rPr>
              <a:t>V</a:t>
            </a:r>
            <a:r>
              <a:rPr lang="en-US" i="1" baseline="-25000" dirty="0" smtClean="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&lt;= n*(m-d);</a:t>
            </a:r>
          </a:p>
          <a:p>
            <a:pPr lvl="1"/>
            <a:r>
              <a:rPr lang="en-US" dirty="0">
                <a:solidFill>
                  <a:schemeClr val="tx1"/>
                </a:solidFill>
                <a:latin typeface="Times New Roman" charset="0"/>
                <a:ea typeface="华文楷体" charset="0"/>
                <a:cs typeface="华文楷体" charset="0"/>
              </a:rPr>
              <a:t>Let the node set of the sub-graph be </a:t>
            </a:r>
            <a:r>
              <a:rPr lang="en-US" i="1" dirty="0" smtClean="0">
                <a:latin typeface="Times New Roman" charset="0"/>
                <a:ea typeface="华文楷体" charset="0"/>
                <a:cs typeface="华文楷体" charset="0"/>
              </a:rPr>
              <a:t>V</a:t>
            </a:r>
            <a:r>
              <a:rPr lang="en-US" i="1" baseline="-25000" dirty="0" smtClean="0">
                <a:latin typeface="Times New Roman" charset="0"/>
                <a:ea typeface="华文楷体" charset="0"/>
                <a:cs typeface="华文楷体" charset="0"/>
              </a:rPr>
              <a:t>SH</a:t>
            </a:r>
            <a:r>
              <a:rPr lang="en-US" dirty="0" smtClean="0">
                <a:solidFill>
                  <a:schemeClr val="tx1"/>
                </a:solidFill>
                <a:latin typeface="Times New Roman" charset="0"/>
                <a:ea typeface="华文楷体" charset="0"/>
                <a:cs typeface="华文楷体" charset="0"/>
              </a:rPr>
              <a:t>’, </a:t>
            </a:r>
            <a:r>
              <a:rPr lang="en-US" dirty="0">
                <a:solidFill>
                  <a:schemeClr val="tx1"/>
                </a:solidFill>
                <a:latin typeface="Times New Roman" charset="0"/>
                <a:ea typeface="华文楷体" charset="0"/>
                <a:cs typeface="华文楷体" charset="0"/>
              </a:rPr>
              <a:t>thus there are at least </a:t>
            </a:r>
            <a:r>
              <a:rPr lang="en-US" i="1" dirty="0">
                <a:solidFill>
                  <a:schemeClr val="tx1"/>
                </a:solidFill>
                <a:latin typeface="Times New Roman" charset="0"/>
                <a:ea typeface="华文楷体" charset="0"/>
                <a:cs typeface="华文楷体" charset="0"/>
              </a:rPr>
              <a:t>d</a:t>
            </a:r>
            <a:r>
              <a:rPr lang="en-US" dirty="0">
                <a:solidFill>
                  <a:schemeClr val="tx1"/>
                </a:solidFill>
                <a:latin typeface="Times New Roman" charset="0"/>
                <a:ea typeface="华文楷体" charset="0"/>
                <a:cs typeface="华文楷体" charset="0"/>
              </a:rPr>
              <a:t> edges in that sub-graph.</a:t>
            </a:r>
          </a:p>
        </p:txBody>
      </p:sp>
    </p:spTree>
    <p:extLst>
      <p:ext uri="{BB962C8B-B14F-4D97-AF65-F5344CB8AC3E}">
        <p14:creationId xmlns:p14="http://schemas.microsoft.com/office/powerpoint/2010/main" val="2783105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Approximation Algorithm</a:t>
            </a:r>
            <a:endParaRPr lang="en-US" dirty="0"/>
          </a:p>
        </p:txBody>
      </p:sp>
      <p:sp>
        <p:nvSpPr>
          <p:cNvPr id="23554" name="Content Placeholder 2"/>
          <p:cNvSpPr>
            <a:spLocks noGrp="1"/>
          </p:cNvSpPr>
          <p:nvPr>
            <p:ph sz="quarter" idx="1"/>
          </p:nvPr>
        </p:nvSpPr>
        <p:spPr>
          <a:xfrm>
            <a:off x="326760" y="1066801"/>
            <a:ext cx="9212925" cy="5032376"/>
          </a:xfrm>
        </p:spPr>
        <p:txBody>
          <a:bodyPr/>
          <a:lstStyle/>
          <a:p>
            <a:r>
              <a:rPr lang="en-US" sz="2800" dirty="0" smtClean="0">
                <a:latin typeface="Times New Roman" charset="0"/>
                <a:ea typeface="华文楷体" charset="0"/>
                <a:cs typeface="华文楷体" charset="0"/>
              </a:rPr>
              <a:t>Two approximation algorithms:</a:t>
            </a:r>
            <a:endParaRPr lang="en-US" sz="2800" dirty="0">
              <a:latin typeface="Times New Roman" charset="0"/>
              <a:ea typeface="华文楷体" charset="0"/>
              <a:cs typeface="华文楷体" charset="0"/>
            </a:endParaRPr>
          </a:p>
          <a:p>
            <a:pPr lvl="1"/>
            <a:r>
              <a:rPr lang="en-US" sz="2400" dirty="0" smtClean="0">
                <a:solidFill>
                  <a:schemeClr val="tx1"/>
                </a:solidFill>
                <a:latin typeface="Times New Roman" charset="0"/>
                <a:ea typeface="华文楷体" charset="0"/>
                <a:cs typeface="华文楷体" charset="0"/>
              </a:rPr>
              <a:t>Greedy: in </a:t>
            </a:r>
            <a:r>
              <a:rPr lang="en-US" sz="2400" dirty="0">
                <a:solidFill>
                  <a:schemeClr val="tx1"/>
                </a:solidFill>
                <a:latin typeface="Times New Roman" charset="0"/>
                <a:ea typeface="华文楷体" charset="0"/>
                <a:cs typeface="华文楷体" charset="0"/>
              </a:rPr>
              <a:t>each iteration</a:t>
            </a:r>
            <a:r>
              <a:rPr lang="en-US" sz="2400" dirty="0" smtClean="0">
                <a:solidFill>
                  <a:schemeClr val="tx1"/>
                </a:solidFill>
                <a:latin typeface="Times New Roman" charset="0"/>
                <a:ea typeface="华文楷体" charset="0"/>
                <a:cs typeface="华文楷体" charset="0"/>
              </a:rPr>
              <a:t>, select </a:t>
            </a:r>
            <a:r>
              <a:rPr lang="en-US" sz="2400" dirty="0">
                <a:solidFill>
                  <a:schemeClr val="tx1"/>
                </a:solidFill>
                <a:latin typeface="Times New Roman" charset="0"/>
                <a:ea typeface="华文楷体" charset="0"/>
                <a:cs typeface="华文楷体" charset="0"/>
              </a:rPr>
              <a:t>a node which </a:t>
            </a:r>
            <a:r>
              <a:rPr lang="en-US" sz="2400" dirty="0" smtClean="0">
                <a:solidFill>
                  <a:schemeClr val="tx1"/>
                </a:solidFill>
                <a:latin typeface="Times New Roman" charset="0"/>
                <a:ea typeface="华文楷体" charset="0"/>
                <a:cs typeface="华文楷体" charset="0"/>
              </a:rPr>
              <a:t>will result </a:t>
            </a:r>
            <a:r>
              <a:rPr lang="en-US" sz="2400" dirty="0">
                <a:solidFill>
                  <a:schemeClr val="tx1"/>
                </a:solidFill>
                <a:latin typeface="Times New Roman" charset="0"/>
                <a:ea typeface="华文楷体" charset="0"/>
                <a:cs typeface="华文楷体" charset="0"/>
              </a:rPr>
              <a:t>in </a:t>
            </a:r>
            <a:r>
              <a:rPr lang="en-US" sz="2400" dirty="0">
                <a:solidFill>
                  <a:srgbClr val="0000FF"/>
                </a:solidFill>
                <a:latin typeface="Times New Roman" charset="0"/>
                <a:ea typeface="华文楷体" charset="0"/>
                <a:cs typeface="华文楷体" charset="0"/>
              </a:rPr>
              <a:t>a </a:t>
            </a:r>
            <a:r>
              <a:rPr lang="en-US" sz="2400" dirty="0" smtClean="0">
                <a:solidFill>
                  <a:srgbClr val="0000FF"/>
                </a:solidFill>
                <a:latin typeface="Times New Roman" charset="0"/>
                <a:ea typeface="华文楷体" charset="0"/>
                <a:cs typeface="华文楷体" charset="0"/>
              </a:rPr>
              <a:t>max-decrease </a:t>
            </a:r>
            <a:r>
              <a:rPr lang="en-US" sz="2400" dirty="0">
                <a:solidFill>
                  <a:srgbClr val="0000FF"/>
                </a:solidFill>
                <a:latin typeface="Times New Roman" charset="0"/>
                <a:ea typeface="华文楷体" charset="0"/>
                <a:cs typeface="华文楷体" charset="0"/>
              </a:rPr>
              <a:t>of </a:t>
            </a:r>
            <a:r>
              <a:rPr lang="en-US" sz="2400" i="1" dirty="0" smtClean="0">
                <a:solidFill>
                  <a:srgbClr val="0000FF"/>
                </a:solidFill>
                <a:latin typeface="Times New Roman" charset="0"/>
                <a:ea typeface="华文楷体" charset="0"/>
                <a:cs typeface="华文楷体" charset="0"/>
              </a:rPr>
              <a:t>Q</a:t>
            </a:r>
            <a:r>
              <a:rPr lang="en-US" sz="2400" dirty="0" smtClean="0">
                <a:solidFill>
                  <a:srgbClr val="0000FF"/>
                </a:solidFill>
                <a:latin typeface="Times New Roman" charset="0"/>
                <a:ea typeface="华文楷体" charset="0"/>
                <a:cs typeface="华文楷体" charset="0"/>
              </a:rPr>
              <a:t>(.) </a:t>
            </a:r>
            <a:r>
              <a:rPr lang="en-US" sz="2400" dirty="0" smtClean="0">
                <a:solidFill>
                  <a:schemeClr val="tx1"/>
                </a:solidFill>
                <a:latin typeface="Times New Roman" charset="0"/>
                <a:ea typeface="华文楷体" charset="0"/>
                <a:cs typeface="华文楷体" charset="0"/>
              </a:rPr>
              <a:t>when </a:t>
            </a:r>
            <a:r>
              <a:rPr lang="en-US" sz="2400" dirty="0">
                <a:solidFill>
                  <a:schemeClr val="tx1"/>
                </a:solidFill>
                <a:latin typeface="Times New Roman" charset="0"/>
                <a:ea typeface="华文楷体" charset="0"/>
                <a:cs typeface="华文楷体" charset="0"/>
              </a:rPr>
              <a:t>removed it from the network</a:t>
            </a:r>
            <a:r>
              <a:rPr lang="en-US" sz="2400" dirty="0" smtClean="0">
                <a:solidFill>
                  <a:schemeClr val="tx1"/>
                </a:solidFill>
                <a:latin typeface="Times New Roman" charset="0"/>
                <a:ea typeface="华文楷体" charset="0"/>
                <a:cs typeface="华文楷体" charset="0"/>
              </a:rPr>
              <a:t>.</a:t>
            </a:r>
          </a:p>
          <a:p>
            <a:pPr lvl="1"/>
            <a:endParaRPr lang="en-US" sz="2400" dirty="0" smtClean="0">
              <a:solidFill>
                <a:schemeClr val="tx1"/>
              </a:solidFill>
              <a:latin typeface="Times New Roman" charset="0"/>
              <a:ea typeface="华文楷体" charset="0"/>
              <a:cs typeface="华文楷体" charset="0"/>
            </a:endParaRPr>
          </a:p>
          <a:p>
            <a:pPr lvl="1"/>
            <a:r>
              <a:rPr lang="en-US" sz="2400" dirty="0" smtClean="0">
                <a:solidFill>
                  <a:schemeClr val="tx1"/>
                </a:solidFill>
                <a:latin typeface="Times New Roman" charset="0"/>
                <a:ea typeface="华文楷体" charset="0"/>
                <a:cs typeface="华文楷体" charset="0"/>
              </a:rPr>
              <a:t>Network-flow: </a:t>
            </a:r>
            <a:r>
              <a:rPr lang="en-US" sz="2400" dirty="0" smtClean="0">
                <a:latin typeface="Times New Roman" charset="0"/>
                <a:ea typeface="华文楷体" charset="0"/>
                <a:cs typeface="华文楷体" charset="0"/>
              </a:rPr>
              <a:t>for any possible partitions </a:t>
            </a:r>
            <a:r>
              <a:rPr lang="en-US" sz="2400" i="1" dirty="0" smtClean="0">
                <a:latin typeface="Times New Roman" charset="0"/>
                <a:ea typeface="华文楷体" charset="0"/>
                <a:cs typeface="华文楷体" charset="0"/>
              </a:rPr>
              <a:t>E</a:t>
            </a:r>
            <a:r>
              <a:rPr lang="en-US" sz="2400" i="1" baseline="-25000" dirty="0" smtClean="0">
                <a:latin typeface="Times New Roman" charset="0"/>
                <a:ea typeface="华文楷体" charset="0"/>
                <a:cs typeface="华文楷体" charset="0"/>
              </a:rPr>
              <a:t>S</a:t>
            </a:r>
            <a:r>
              <a:rPr lang="en-US" sz="2400" dirty="0" smtClean="0">
                <a:latin typeface="Times New Roman" charset="0"/>
                <a:ea typeface="华文楷体" charset="0"/>
                <a:cs typeface="华文楷体" charset="0"/>
              </a:rPr>
              <a:t> and </a:t>
            </a:r>
            <a:r>
              <a:rPr lang="en-US" sz="2400" i="1" dirty="0" smtClean="0">
                <a:latin typeface="Times New Roman" charset="0"/>
                <a:ea typeface="华文楷体" charset="0"/>
                <a:cs typeface="华文楷体" charset="0"/>
              </a:rPr>
              <a:t>E</a:t>
            </a:r>
            <a:r>
              <a:rPr lang="en-US" sz="2400" i="1" baseline="-25000" dirty="0" smtClean="0">
                <a:latin typeface="Times New Roman" charset="0"/>
                <a:ea typeface="华文楷体" charset="0"/>
                <a:cs typeface="华文楷体" charset="0"/>
              </a:rPr>
              <a:t>T</a:t>
            </a:r>
            <a:r>
              <a:rPr lang="en-US" sz="2400" dirty="0" smtClean="0">
                <a:latin typeface="Times New Roman" charset="0"/>
                <a:ea typeface="华文楷体" charset="0"/>
                <a:cs typeface="华文楷体" charset="0"/>
              </a:rPr>
              <a:t>, </a:t>
            </a:r>
            <a:r>
              <a:rPr lang="en-US" sz="2400" dirty="0">
                <a:latin typeface="Times New Roman" charset="0"/>
                <a:ea typeface="华文楷体" charset="0"/>
                <a:cs typeface="华文楷体" charset="0"/>
              </a:rPr>
              <a:t>we </a:t>
            </a:r>
            <a:r>
              <a:rPr lang="en-US" sz="2400" dirty="0" smtClean="0">
                <a:latin typeface="Times New Roman" charset="0"/>
                <a:ea typeface="华文楷体" charset="0"/>
                <a:cs typeface="华文楷体" charset="0"/>
              </a:rPr>
              <a:t>call a network</a:t>
            </a:r>
            <a:r>
              <a:rPr lang="en-US" sz="2400" dirty="0">
                <a:latin typeface="Times New Roman" charset="0"/>
                <a:ea typeface="华文楷体" charset="0"/>
                <a:cs typeface="华文楷体" charset="0"/>
              </a:rPr>
              <a:t>-flow </a:t>
            </a:r>
            <a:r>
              <a:rPr lang="en-US" sz="2400" dirty="0" smtClean="0">
                <a:latin typeface="Times New Roman" charset="0"/>
                <a:ea typeface="华文楷体" charset="0"/>
                <a:cs typeface="华文楷体" charset="0"/>
              </a:rPr>
              <a:t>algorithm </a:t>
            </a:r>
            <a:r>
              <a:rPr lang="en-US" sz="2400" dirty="0">
                <a:latin typeface="Times New Roman" charset="0"/>
                <a:ea typeface="华文楷体" charset="0"/>
                <a:cs typeface="华文楷体" charset="0"/>
              </a:rPr>
              <a:t>to compute the minimal </a:t>
            </a:r>
            <a:r>
              <a:rPr lang="en-US" sz="2400" dirty="0" smtClean="0">
                <a:latin typeface="Times New Roman" charset="0"/>
                <a:ea typeface="华文楷体" charset="0"/>
                <a:cs typeface="华文楷体" charset="0"/>
              </a:rPr>
              <a:t>cut.</a:t>
            </a:r>
            <a:endParaRPr lang="en-US" sz="2400" dirty="0">
              <a:solidFill>
                <a:schemeClr val="tx1"/>
              </a:solidFill>
              <a:latin typeface="Times New Roman" charset="0"/>
              <a:ea typeface="华文楷体" charset="0"/>
              <a:cs typeface="华文楷体" charset="0"/>
            </a:endParaRPr>
          </a:p>
          <a:p>
            <a:pPr lvl="1"/>
            <a:endParaRPr lang="en-US" sz="2400" dirty="0">
              <a:solidFill>
                <a:schemeClr val="tx1"/>
              </a:solidFill>
              <a:latin typeface="Times New Roman" charset="0"/>
              <a:ea typeface="华文楷体" charset="0"/>
              <a:cs typeface="华文楷体" charset="0"/>
            </a:endParaRPr>
          </a:p>
          <a:p>
            <a:pPr lvl="1"/>
            <a:endParaRPr lang="en-US" sz="2000" dirty="0">
              <a:solidFill>
                <a:schemeClr val="tx1"/>
              </a:solidFill>
              <a:latin typeface="Times New Roman" charset="0"/>
              <a:ea typeface="华文楷体" charset="0"/>
              <a:cs typeface="华文楷体" charset="0"/>
            </a:endParaRPr>
          </a:p>
          <a:p>
            <a:pPr lvl="1"/>
            <a:endParaRPr lang="en-US" sz="2000" dirty="0">
              <a:solidFill>
                <a:schemeClr val="tx1"/>
              </a:solidFill>
              <a:latin typeface="Times New Roman" charset="0"/>
              <a:ea typeface="华文楷体" charset="0"/>
              <a:cs typeface="华文楷体" charset="0"/>
            </a:endParaRPr>
          </a:p>
          <a:p>
            <a:pPr lvl="1"/>
            <a:endParaRPr lang="en-US" sz="2000" dirty="0">
              <a:solidFill>
                <a:schemeClr val="tx1"/>
              </a:solidFill>
              <a:latin typeface="Times New Roman" charset="0"/>
              <a:ea typeface="华文楷体" charset="0"/>
              <a:cs typeface="华文楷体" charset="0"/>
            </a:endParaRPr>
          </a:p>
          <a:p>
            <a:pPr lvl="1"/>
            <a:endParaRPr lang="en-US" sz="1100" dirty="0">
              <a:solidFill>
                <a:schemeClr val="tx1"/>
              </a:solidFill>
              <a:latin typeface="Times New Roman" charset="0"/>
              <a:ea typeface="华文楷体" charset="0"/>
              <a:cs typeface="华文楷体" charset="0"/>
            </a:endParaRPr>
          </a:p>
        </p:txBody>
      </p:sp>
      <p:pic>
        <p:nvPicPr>
          <p:cNvPr id="235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6351" y="4267200"/>
            <a:ext cx="311454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8467" y="4556316"/>
            <a:ext cx="5401360" cy="1539684"/>
          </a:xfrm>
          <a:prstGeom prst="rect">
            <a:avLst/>
          </a:prstGeom>
          <a:solidFill>
            <a:srgbClr val="FFFFFF"/>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800000"/>
                </a:solidFill>
                <a:latin typeface="Times New Roman"/>
                <a:cs typeface="Times New Roman"/>
              </a:rPr>
              <a:t>An example: </a:t>
            </a:r>
            <a:r>
              <a:rPr lang="en-US" sz="2000" b="1" dirty="0">
                <a:solidFill>
                  <a:srgbClr val="800000"/>
                </a:solidFill>
                <a:latin typeface="Times New Roman"/>
                <a:cs typeface="Times New Roman"/>
              </a:rPr>
              <a:t>finding top 3 structural holes</a:t>
            </a:r>
          </a:p>
          <a:p>
            <a:pPr algn="ctr">
              <a:defRPr/>
            </a:pPr>
            <a:endParaRPr lang="en-US" sz="1600" b="1" dirty="0">
              <a:solidFill>
                <a:schemeClr val="accent5"/>
              </a:solidFill>
              <a:latin typeface="Times New Roman"/>
              <a:cs typeface="Times New Roman"/>
            </a:endParaRPr>
          </a:p>
          <a:p>
            <a:pPr algn="ctr">
              <a:defRPr/>
            </a:pPr>
            <a:r>
              <a:rPr lang="en-US" sz="1400" b="1" dirty="0">
                <a:solidFill>
                  <a:srgbClr val="000000"/>
                </a:solidFill>
                <a:latin typeface="Times New Roman"/>
                <a:cs typeface="Times New Roman"/>
              </a:rPr>
              <a:t>Step 1: select V8 and decrease the minimal cut from 7 to 4</a:t>
            </a:r>
          </a:p>
          <a:p>
            <a:pPr algn="ctr">
              <a:defRPr/>
            </a:pPr>
            <a:r>
              <a:rPr lang="en-US" sz="1400" b="1" dirty="0">
                <a:solidFill>
                  <a:srgbClr val="000000"/>
                </a:solidFill>
                <a:latin typeface="Times New Roman"/>
                <a:cs typeface="Times New Roman"/>
              </a:rPr>
              <a:t>Step 2: select V6 and decrease the minimal cut from 4 to 2</a:t>
            </a:r>
          </a:p>
          <a:p>
            <a:pPr algn="ctr">
              <a:defRPr/>
            </a:pPr>
            <a:r>
              <a:rPr lang="en-US" sz="1400" b="1" dirty="0">
                <a:solidFill>
                  <a:srgbClr val="000000"/>
                </a:solidFill>
                <a:latin typeface="Times New Roman"/>
                <a:cs typeface="Times New Roman"/>
              </a:rPr>
              <a:t>Step 3: select V12 and decrease the minimal cut from 2 to 0 </a:t>
            </a:r>
            <a:endParaRPr lang="en-US" sz="1200" b="1" dirty="0">
              <a:solidFill>
                <a:srgbClr val="000000"/>
              </a:solidFill>
              <a:latin typeface="Times New Roman"/>
              <a:cs typeface="Times New Roman"/>
            </a:endParaRPr>
          </a:p>
        </p:txBody>
      </p:sp>
      <p:cxnSp>
        <p:nvCxnSpPr>
          <p:cNvPr id="9" name="Straight Arrow Connector 8"/>
          <p:cNvCxnSpPr>
            <a:stCxn id="8" idx="3"/>
          </p:cNvCxnSpPr>
          <p:nvPr/>
        </p:nvCxnSpPr>
        <p:spPr>
          <a:xfrm flipV="1">
            <a:off x="5789827" y="5318316"/>
            <a:ext cx="534773" cy="7842"/>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4" name="椭圆 20"/>
          <p:cNvSpPr/>
          <p:nvPr/>
        </p:nvSpPr>
        <p:spPr>
          <a:xfrm>
            <a:off x="7759700" y="5334000"/>
            <a:ext cx="247650" cy="22860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15" name="椭圆 20"/>
          <p:cNvSpPr/>
          <p:nvPr/>
        </p:nvSpPr>
        <p:spPr>
          <a:xfrm>
            <a:off x="7759700" y="5715000"/>
            <a:ext cx="247650" cy="22860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16" name="椭圆 20"/>
          <p:cNvSpPr/>
          <p:nvPr/>
        </p:nvSpPr>
        <p:spPr>
          <a:xfrm>
            <a:off x="7759700" y="6019800"/>
            <a:ext cx="247650" cy="22860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10" name="矩形 11"/>
          <p:cNvSpPr/>
          <p:nvPr/>
        </p:nvSpPr>
        <p:spPr>
          <a:xfrm>
            <a:off x="4648200" y="3581400"/>
            <a:ext cx="3429000" cy="70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rgbClr val="FF0000"/>
                </a:solidFill>
                <a:latin typeface="Times New Roman"/>
                <a:cs typeface="Times New Roman"/>
              </a:rPr>
              <a:t>Approximation Ratio: </a:t>
            </a:r>
            <a:r>
              <a:rPr lang="en-US" altLang="zh-CN" sz="2000" i="1" dirty="0" smtClean="0">
                <a:solidFill>
                  <a:srgbClr val="000090"/>
                </a:solidFill>
                <a:latin typeface="Times New Roman"/>
                <a:cs typeface="Times New Roman"/>
              </a:rPr>
              <a:t>O</a:t>
            </a:r>
            <a:r>
              <a:rPr lang="en-US" altLang="zh-CN" sz="2000" dirty="0" smtClean="0">
                <a:solidFill>
                  <a:srgbClr val="000090"/>
                </a:solidFill>
                <a:latin typeface="Times New Roman"/>
                <a:cs typeface="Times New Roman"/>
              </a:rPr>
              <a:t>(</a:t>
            </a:r>
            <a:r>
              <a:rPr lang="en-US" altLang="zh-CN" sz="2000" i="1" dirty="0" smtClean="0">
                <a:solidFill>
                  <a:srgbClr val="000090"/>
                </a:solidFill>
                <a:latin typeface="Times New Roman"/>
                <a:cs typeface="Times New Roman"/>
              </a:rPr>
              <a:t>n</a:t>
            </a:r>
            <a:r>
              <a:rPr lang="en-US" altLang="zh-CN" sz="2000" baseline="30000" dirty="0" smtClean="0">
                <a:solidFill>
                  <a:srgbClr val="000090"/>
                </a:solidFill>
                <a:latin typeface="Times New Roman"/>
                <a:cs typeface="Times New Roman"/>
              </a:rPr>
              <a:t>1/4</a:t>
            </a:r>
            <a:r>
              <a:rPr lang="en-US" altLang="zh-CN" sz="2000" i="1" baseline="30000" dirty="0" smtClean="0">
                <a:solidFill>
                  <a:srgbClr val="000090"/>
                </a:solidFill>
                <a:latin typeface="Times New Roman"/>
                <a:cs typeface="Times New Roman"/>
              </a:rPr>
              <a:t>+ε</a:t>
            </a:r>
            <a:r>
              <a:rPr lang="en-US" altLang="zh-CN" sz="2000" dirty="0" smtClean="0">
                <a:solidFill>
                  <a:srgbClr val="000090"/>
                </a:solidFill>
                <a:latin typeface="Times New Roman"/>
                <a:cs typeface="Times New Roman"/>
              </a:rPr>
              <a:t>)</a:t>
            </a:r>
            <a:endParaRPr lang="zh-CN" altLang="en-US" sz="2000" dirty="0">
              <a:solidFill>
                <a:srgbClr val="000090"/>
              </a:solidFill>
              <a:latin typeface="Times New Roman"/>
              <a:cs typeface="Times New Roman"/>
            </a:endParaRPr>
          </a:p>
        </p:txBody>
      </p:sp>
      <p:sp>
        <p:nvSpPr>
          <p:cNvPr id="11" name="矩形 11"/>
          <p:cNvSpPr/>
          <p:nvPr/>
        </p:nvSpPr>
        <p:spPr>
          <a:xfrm>
            <a:off x="1295400" y="2264207"/>
            <a:ext cx="8382000" cy="70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rgbClr val="FF0000"/>
                </a:solidFill>
              </a:rPr>
              <a:t>Complexity: </a:t>
            </a:r>
            <a:r>
              <a:rPr lang="en-US" altLang="zh-CN" sz="2000" i="1" dirty="0" smtClean="0">
                <a:solidFill>
                  <a:srgbClr val="000090"/>
                </a:solidFill>
                <a:latin typeface="Times New Roman"/>
                <a:cs typeface="Times New Roman"/>
              </a:rPr>
              <a:t>O</a:t>
            </a:r>
            <a:r>
              <a:rPr lang="en-US" altLang="zh-CN" sz="2000" dirty="0" smtClean="0">
                <a:solidFill>
                  <a:srgbClr val="000090"/>
                </a:solidFill>
                <a:latin typeface="Times New Roman"/>
                <a:cs typeface="Times New Roman"/>
              </a:rPr>
              <a:t>(</a:t>
            </a:r>
            <a:r>
              <a:rPr lang="en-US" altLang="zh-CN" sz="2000" i="1" dirty="0" err="1" smtClean="0">
                <a:solidFill>
                  <a:srgbClr val="000090"/>
                </a:solidFill>
                <a:latin typeface="Times New Roman"/>
                <a:cs typeface="Times New Roman"/>
              </a:rPr>
              <a:t>nkT</a:t>
            </a:r>
            <a:r>
              <a:rPr lang="en-US" altLang="zh-CN" sz="2000" i="1" baseline="-25000" dirty="0" err="1" smtClean="0">
                <a:solidFill>
                  <a:srgbClr val="000090"/>
                </a:solidFill>
                <a:latin typeface="Times New Roman"/>
                <a:cs typeface="Times New Roman"/>
              </a:rPr>
              <a:t>l</a:t>
            </a:r>
            <a:r>
              <a:rPr lang="en-US" altLang="zh-CN" sz="2000" dirty="0" smtClean="0">
                <a:solidFill>
                  <a:srgbClr val="000090"/>
                </a:solidFill>
                <a:latin typeface="Times New Roman"/>
                <a:cs typeface="Times New Roman"/>
              </a:rPr>
              <a:t>(</a:t>
            </a:r>
            <a:r>
              <a:rPr lang="en-US" altLang="zh-CN" sz="2000" i="1" dirty="0" smtClean="0">
                <a:solidFill>
                  <a:srgbClr val="000090"/>
                </a:solidFill>
                <a:latin typeface="Times New Roman"/>
                <a:cs typeface="Times New Roman"/>
              </a:rPr>
              <a:t>n</a:t>
            </a:r>
            <a:r>
              <a:rPr lang="en-US" altLang="zh-CN" sz="2000" dirty="0" smtClean="0">
                <a:solidFill>
                  <a:srgbClr val="000090"/>
                </a:solidFill>
                <a:latin typeface="Times New Roman"/>
                <a:cs typeface="Times New Roman"/>
              </a:rPr>
              <a:t>));            </a:t>
            </a:r>
            <a:r>
              <a:rPr lang="en-US" altLang="zh-CN" sz="2000" i="1" dirty="0" err="1" smtClean="0">
                <a:solidFill>
                  <a:srgbClr val="000090"/>
                </a:solidFill>
                <a:latin typeface="Times New Roman"/>
                <a:cs typeface="Times New Roman"/>
              </a:rPr>
              <a:t>T</a:t>
            </a:r>
            <a:r>
              <a:rPr lang="en-US" altLang="zh-CN" sz="2000" i="1" baseline="-25000" dirty="0" err="1" smtClean="0">
                <a:solidFill>
                  <a:srgbClr val="000090"/>
                </a:solidFill>
                <a:latin typeface="Times New Roman"/>
                <a:cs typeface="Times New Roman"/>
              </a:rPr>
              <a:t>l</a:t>
            </a:r>
            <a:r>
              <a:rPr lang="en-US" altLang="zh-CN" sz="2000" dirty="0" smtClean="0">
                <a:solidFill>
                  <a:srgbClr val="000090"/>
                </a:solidFill>
                <a:latin typeface="Times New Roman"/>
                <a:cs typeface="Times New Roman"/>
              </a:rPr>
              <a:t>(</a:t>
            </a:r>
            <a:r>
              <a:rPr lang="en-US" altLang="zh-CN" sz="2000" i="1" dirty="0">
                <a:solidFill>
                  <a:srgbClr val="000090"/>
                </a:solidFill>
                <a:latin typeface="Times New Roman"/>
                <a:cs typeface="Times New Roman"/>
              </a:rPr>
              <a:t>n</a:t>
            </a:r>
            <a:r>
              <a:rPr lang="en-US" altLang="zh-CN" sz="2000" dirty="0" smtClean="0">
                <a:solidFill>
                  <a:srgbClr val="000090"/>
                </a:solidFill>
                <a:latin typeface="Times New Roman"/>
                <a:cs typeface="Times New Roman"/>
              </a:rPr>
              <a:t>)—the complexity for computing min-cut</a:t>
            </a:r>
            <a:endParaRPr lang="zh-CN" altLang="en-US" sz="2000" dirty="0">
              <a:solidFill>
                <a:srgbClr val="000090"/>
              </a:solidFill>
              <a:latin typeface="Times New Roman"/>
              <a:cs typeface="Times New Roman"/>
            </a:endParaRPr>
          </a:p>
        </p:txBody>
      </p:sp>
      <p:sp>
        <p:nvSpPr>
          <p:cNvPr id="17" name="矩形 11"/>
          <p:cNvSpPr/>
          <p:nvPr/>
        </p:nvSpPr>
        <p:spPr>
          <a:xfrm>
            <a:off x="1447800" y="3581400"/>
            <a:ext cx="4572000" cy="70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rgbClr val="FF0000"/>
                </a:solidFill>
              </a:rPr>
              <a:t>Complexity: </a:t>
            </a:r>
            <a:r>
              <a:rPr lang="en-US" altLang="zh-CN" sz="2000" i="1" dirty="0" smtClean="0">
                <a:solidFill>
                  <a:srgbClr val="000090"/>
                </a:solidFill>
                <a:latin typeface="Times New Roman"/>
                <a:cs typeface="Times New Roman"/>
              </a:rPr>
              <a:t>O</a:t>
            </a:r>
            <a:r>
              <a:rPr lang="en-US" altLang="zh-CN" sz="2000" dirty="0" smtClean="0">
                <a:solidFill>
                  <a:srgbClr val="000090"/>
                </a:solidFill>
                <a:latin typeface="Times New Roman"/>
                <a:cs typeface="Times New Roman"/>
              </a:rPr>
              <a:t>(</a:t>
            </a:r>
            <a:r>
              <a:rPr lang="en-US" altLang="zh-CN" sz="2000" i="1" dirty="0" smtClean="0">
                <a:solidFill>
                  <a:srgbClr val="000090"/>
                </a:solidFill>
                <a:latin typeface="Times New Roman"/>
                <a:cs typeface="Times New Roman"/>
              </a:rPr>
              <a:t>k</a:t>
            </a:r>
            <a:r>
              <a:rPr lang="en-US" altLang="zh-CN" sz="2000" baseline="30000" dirty="0" smtClean="0">
                <a:solidFill>
                  <a:srgbClr val="000090"/>
                </a:solidFill>
                <a:latin typeface="Times New Roman"/>
                <a:cs typeface="Times New Roman"/>
              </a:rPr>
              <a:t>2</a:t>
            </a:r>
            <a:r>
              <a:rPr lang="en-US" altLang="zh-CN" sz="2000" i="1" dirty="0" smtClean="0">
                <a:solidFill>
                  <a:srgbClr val="000090"/>
                </a:solidFill>
                <a:latin typeface="Times New Roman"/>
                <a:cs typeface="Times New Roman"/>
              </a:rPr>
              <a:t>T</a:t>
            </a:r>
            <a:r>
              <a:rPr lang="en-US" altLang="zh-CN" sz="2000" i="1" baseline="-25000" dirty="0" smtClean="0">
                <a:solidFill>
                  <a:srgbClr val="000090"/>
                </a:solidFill>
                <a:latin typeface="Times New Roman"/>
                <a:cs typeface="Times New Roman"/>
              </a:rPr>
              <a:t>l</a:t>
            </a:r>
            <a:r>
              <a:rPr lang="en-US" altLang="zh-CN" sz="2000" dirty="0" smtClean="0">
                <a:solidFill>
                  <a:srgbClr val="000090"/>
                </a:solidFill>
                <a:latin typeface="Times New Roman"/>
                <a:cs typeface="Times New Roman"/>
              </a:rPr>
              <a:t>(</a:t>
            </a:r>
            <a:r>
              <a:rPr lang="en-US" altLang="zh-CN" sz="2000" i="1" dirty="0" smtClean="0">
                <a:solidFill>
                  <a:srgbClr val="000090"/>
                </a:solidFill>
                <a:latin typeface="Times New Roman"/>
                <a:cs typeface="Times New Roman"/>
              </a:rPr>
              <a:t>n</a:t>
            </a:r>
            <a:r>
              <a:rPr lang="en-US" altLang="zh-CN" sz="2000" dirty="0" smtClean="0">
                <a:solidFill>
                  <a:srgbClr val="000090"/>
                </a:solidFill>
                <a:latin typeface="Times New Roman"/>
                <a:cs typeface="Times New Roman"/>
              </a:rPr>
              <a:t>));</a:t>
            </a:r>
            <a:endParaRPr lang="zh-CN" altLang="en-US" sz="2000" dirty="0">
              <a:solidFill>
                <a:srgbClr val="000090"/>
              </a:solidFill>
              <a:latin typeface="Times New Roman"/>
              <a:cs typeface="Times New Roman"/>
            </a:endParaRPr>
          </a:p>
        </p:txBody>
      </p:sp>
    </p:spTree>
    <p:extLst>
      <p:ext uri="{BB962C8B-B14F-4D97-AF65-F5344CB8AC3E}">
        <p14:creationId xmlns:p14="http://schemas.microsoft.com/office/powerpoint/2010/main" val="134965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Approximation Algorithm</a:t>
            </a:r>
            <a:endParaRPr lang="zh-CN" altLang="en-US" sz="4000"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103"/>
          <a:stretch/>
        </p:blipFill>
        <p:spPr bwMode="auto">
          <a:xfrm>
            <a:off x="-3231" y="1687844"/>
            <a:ext cx="6242778" cy="38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07557" y="981075"/>
            <a:ext cx="983800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Greedy : </a:t>
            </a:r>
            <a:r>
              <a:rPr lang="en-US" altLang="zh-CN" dirty="0" smtClean="0">
                <a:solidFill>
                  <a:schemeClr val="tx1"/>
                </a:solidFill>
              </a:rPr>
              <a:t>In each round, choose the node which results in the max-decrease of </a:t>
            </a:r>
            <a:r>
              <a:rPr lang="en-US" altLang="zh-CN" i="1" dirty="0" smtClean="0">
                <a:solidFill>
                  <a:schemeClr val="tx1"/>
                </a:solidFill>
              </a:rPr>
              <a:t>Q</a:t>
            </a:r>
            <a:r>
              <a:rPr lang="en-US" altLang="zh-CN" dirty="0" smtClean="0">
                <a:solidFill>
                  <a:schemeClr val="tx1"/>
                </a:solidFill>
              </a:rPr>
              <a:t>.</a:t>
            </a:r>
            <a:endParaRPr lang="zh-CN" altLang="en-US" dirty="0">
              <a:solidFill>
                <a:schemeClr val="tx1"/>
              </a:solidFill>
            </a:endParaRPr>
          </a:p>
        </p:txBody>
      </p:sp>
      <p:sp>
        <p:nvSpPr>
          <p:cNvPr id="4" name="矩形 3"/>
          <p:cNvSpPr/>
          <p:nvPr/>
        </p:nvSpPr>
        <p:spPr>
          <a:xfrm>
            <a:off x="248009" y="2664424"/>
            <a:ext cx="5812242" cy="223224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435165" y="2695956"/>
            <a:ext cx="3402838" cy="11605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CN" b="1" dirty="0" smtClean="0">
                <a:solidFill>
                  <a:srgbClr val="FF0000"/>
                </a:solidFill>
              </a:rPr>
              <a:t>Step 1: </a:t>
            </a:r>
            <a:r>
              <a:rPr lang="en-US" altLang="zh-CN" dirty="0" smtClean="0">
                <a:solidFill>
                  <a:schemeClr val="tx1"/>
                </a:solidFill>
              </a:rPr>
              <a:t>Consider </a:t>
            </a:r>
            <a:r>
              <a:rPr lang="en-US" altLang="zh-CN" dirty="0">
                <a:solidFill>
                  <a:schemeClr val="tx1"/>
                </a:solidFill>
              </a:rPr>
              <a:t>top </a:t>
            </a:r>
            <a:r>
              <a:rPr lang="en-US" altLang="zh-CN" i="1" dirty="0">
                <a:solidFill>
                  <a:schemeClr val="tx1"/>
                </a:solidFill>
              </a:rPr>
              <a:t>O</a:t>
            </a:r>
            <a:r>
              <a:rPr lang="en-US" altLang="zh-CN" dirty="0">
                <a:solidFill>
                  <a:schemeClr val="tx1"/>
                </a:solidFill>
              </a:rPr>
              <a:t>(</a:t>
            </a:r>
            <a:r>
              <a:rPr lang="en-US" altLang="zh-CN" i="1" dirty="0">
                <a:solidFill>
                  <a:schemeClr val="tx1"/>
                </a:solidFill>
              </a:rPr>
              <a:t>k</a:t>
            </a:r>
            <a:r>
              <a:rPr lang="en-US" altLang="zh-CN" dirty="0">
                <a:solidFill>
                  <a:schemeClr val="tx1"/>
                </a:solidFill>
              </a:rPr>
              <a:t>) nodes with maximal sum of flows through them as candidates</a:t>
            </a:r>
            <a:r>
              <a:rPr lang="en-US" altLang="zh-CN" dirty="0" smtClean="0">
                <a:solidFill>
                  <a:schemeClr val="tx1"/>
                </a:solidFill>
              </a:rPr>
              <a:t>.</a:t>
            </a:r>
            <a:endParaRPr lang="en-US" altLang="zh-CN" dirty="0">
              <a:solidFill>
                <a:schemeClr val="tx1"/>
              </a:solidFill>
            </a:endParaRPr>
          </a:p>
        </p:txBody>
      </p:sp>
      <p:sp>
        <p:nvSpPr>
          <p:cNvPr id="11" name="矩形 10"/>
          <p:cNvSpPr/>
          <p:nvPr/>
        </p:nvSpPr>
        <p:spPr>
          <a:xfrm>
            <a:off x="274813" y="4896679"/>
            <a:ext cx="5812242" cy="458233"/>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513173" y="4424155"/>
            <a:ext cx="3392827" cy="930757"/>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0000"/>
                </a:solidFill>
              </a:rPr>
              <a:t>Step 2: </a:t>
            </a:r>
            <a:r>
              <a:rPr lang="en-US" altLang="zh-CN" dirty="0" smtClean="0">
                <a:solidFill>
                  <a:schemeClr val="tx1"/>
                </a:solidFill>
              </a:rPr>
              <a:t>Compute MC(*, *) by </a:t>
            </a:r>
          </a:p>
          <a:p>
            <a:pPr algn="ctr"/>
            <a:r>
              <a:rPr lang="en-US" altLang="zh-CN" dirty="0" smtClean="0">
                <a:solidFill>
                  <a:schemeClr val="tx1"/>
                </a:solidFill>
              </a:rPr>
              <a:t>trying all possible partitions</a:t>
            </a:r>
            <a:r>
              <a:rPr lang="en-US" altLang="zh-CN" dirty="0">
                <a:solidFill>
                  <a:schemeClr val="tx1"/>
                </a:solidFill>
              </a:rPr>
              <a:t>. </a:t>
            </a:r>
            <a:endParaRPr lang="zh-CN" altLang="en-US" dirty="0">
              <a:solidFill>
                <a:schemeClr val="tx1"/>
              </a:solidFill>
            </a:endParaRPr>
          </a:p>
        </p:txBody>
      </p:sp>
      <p:sp>
        <p:nvSpPr>
          <p:cNvPr id="10" name="矩形 11"/>
          <p:cNvSpPr/>
          <p:nvPr/>
        </p:nvSpPr>
        <p:spPr>
          <a:xfrm>
            <a:off x="248009" y="5750923"/>
            <a:ext cx="9386534" cy="70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solidFill>
                  <a:srgbClr val="FF0000"/>
                </a:solidFill>
              </a:rPr>
              <a:t>Complexity: </a:t>
            </a:r>
            <a:r>
              <a:rPr lang="en-US" altLang="zh-CN" sz="2000" i="1" dirty="0" smtClean="0">
                <a:solidFill>
                  <a:srgbClr val="000090"/>
                </a:solidFill>
                <a:latin typeface="Times New Roman"/>
                <a:cs typeface="Times New Roman"/>
              </a:rPr>
              <a:t>O</a:t>
            </a:r>
            <a:r>
              <a:rPr lang="en-US" altLang="zh-CN" sz="2000" dirty="0" smtClean="0">
                <a:solidFill>
                  <a:srgbClr val="000090"/>
                </a:solidFill>
                <a:latin typeface="Times New Roman"/>
                <a:cs typeface="Times New Roman"/>
              </a:rPr>
              <a:t>(2</a:t>
            </a:r>
            <a:r>
              <a:rPr lang="en-US" altLang="zh-CN" sz="2000" baseline="30000" dirty="0" smtClean="0">
                <a:solidFill>
                  <a:srgbClr val="000090"/>
                </a:solidFill>
                <a:latin typeface="Times New Roman"/>
                <a:cs typeface="Times New Roman"/>
              </a:rPr>
              <a:t>2</a:t>
            </a:r>
            <a:r>
              <a:rPr lang="en-US" altLang="zh-CN" sz="2000" i="1" baseline="30000" dirty="0" smtClean="0">
                <a:solidFill>
                  <a:srgbClr val="000090"/>
                </a:solidFill>
                <a:latin typeface="Times New Roman"/>
                <a:cs typeface="Times New Roman"/>
              </a:rPr>
              <a:t>l</a:t>
            </a:r>
            <a:r>
              <a:rPr lang="en-US" altLang="zh-CN" sz="2000" i="1" dirty="0" smtClean="0">
                <a:solidFill>
                  <a:srgbClr val="000090"/>
                </a:solidFill>
                <a:latin typeface="Times New Roman"/>
                <a:cs typeface="Times New Roman"/>
              </a:rPr>
              <a:t>T</a:t>
            </a:r>
            <a:r>
              <a:rPr lang="en-US" altLang="zh-CN" sz="2000" baseline="-25000" dirty="0" smtClean="0">
                <a:solidFill>
                  <a:srgbClr val="000090"/>
                </a:solidFill>
                <a:latin typeface="Times New Roman"/>
                <a:cs typeface="Times New Roman"/>
              </a:rPr>
              <a:t>2</a:t>
            </a:r>
            <a:r>
              <a:rPr lang="en-US" altLang="zh-CN" sz="2000" dirty="0" smtClean="0">
                <a:solidFill>
                  <a:srgbClr val="000090"/>
                </a:solidFill>
                <a:latin typeface="Times New Roman"/>
                <a:cs typeface="Times New Roman"/>
              </a:rPr>
              <a:t>(</a:t>
            </a:r>
            <a:r>
              <a:rPr lang="en-US" altLang="zh-CN" sz="2000" i="1" dirty="0" smtClean="0">
                <a:solidFill>
                  <a:srgbClr val="000090"/>
                </a:solidFill>
                <a:latin typeface="Times New Roman"/>
                <a:cs typeface="Times New Roman"/>
              </a:rPr>
              <a:t>n</a:t>
            </a:r>
            <a:r>
              <a:rPr lang="en-US" altLang="zh-CN" sz="2000" dirty="0" smtClean="0">
                <a:solidFill>
                  <a:srgbClr val="000090"/>
                </a:solidFill>
                <a:latin typeface="Times New Roman"/>
                <a:cs typeface="Times New Roman"/>
              </a:rPr>
              <a:t>));        </a:t>
            </a:r>
            <a:r>
              <a:rPr lang="en-US" altLang="zh-CN" sz="2000" i="1" dirty="0" smtClean="0">
                <a:solidFill>
                  <a:srgbClr val="000090"/>
                </a:solidFill>
                <a:latin typeface="Times New Roman"/>
                <a:cs typeface="Times New Roman"/>
              </a:rPr>
              <a:t>T</a:t>
            </a:r>
            <a:r>
              <a:rPr lang="en-US" altLang="zh-CN" sz="2000" baseline="-25000" dirty="0" smtClean="0">
                <a:solidFill>
                  <a:srgbClr val="000090"/>
                </a:solidFill>
                <a:latin typeface="Times New Roman"/>
                <a:cs typeface="Times New Roman"/>
              </a:rPr>
              <a:t>2</a:t>
            </a:r>
            <a:r>
              <a:rPr lang="en-US" altLang="zh-CN" sz="2000" dirty="0">
                <a:solidFill>
                  <a:srgbClr val="000090"/>
                </a:solidFill>
                <a:latin typeface="Times New Roman"/>
                <a:cs typeface="Times New Roman"/>
              </a:rPr>
              <a:t>(</a:t>
            </a:r>
            <a:r>
              <a:rPr lang="en-US" altLang="zh-CN" sz="2000" i="1" dirty="0">
                <a:solidFill>
                  <a:srgbClr val="000090"/>
                </a:solidFill>
                <a:latin typeface="Times New Roman"/>
                <a:cs typeface="Times New Roman"/>
              </a:rPr>
              <a:t>n</a:t>
            </a:r>
            <a:r>
              <a:rPr lang="en-US" altLang="zh-CN" sz="2000" dirty="0" smtClean="0">
                <a:solidFill>
                  <a:srgbClr val="000090"/>
                </a:solidFill>
                <a:latin typeface="Times New Roman"/>
                <a:cs typeface="Times New Roman"/>
              </a:rPr>
              <a:t>)—the complexity for computing min-cut            </a:t>
            </a:r>
            <a:r>
              <a:rPr lang="en-US" altLang="zh-CN" sz="2000" dirty="0" smtClean="0">
                <a:solidFill>
                  <a:srgbClr val="FF0000"/>
                </a:solidFill>
              </a:rPr>
              <a:t>Approximation ratio: </a:t>
            </a:r>
            <a:r>
              <a:rPr lang="en-US" altLang="zh-CN" sz="2000" i="1" dirty="0" smtClean="0">
                <a:solidFill>
                  <a:srgbClr val="000090"/>
                </a:solidFill>
                <a:latin typeface="Times New Roman"/>
                <a:cs typeface="Times New Roman"/>
              </a:rPr>
              <a:t>O</a:t>
            </a:r>
            <a:r>
              <a:rPr lang="en-US" altLang="zh-CN" sz="2000" dirty="0">
                <a:solidFill>
                  <a:srgbClr val="000090"/>
                </a:solidFill>
                <a:latin typeface="Times New Roman"/>
                <a:cs typeface="Times New Roman"/>
              </a:rPr>
              <a:t>(</a:t>
            </a:r>
            <a:r>
              <a:rPr lang="en-US" altLang="zh-CN" sz="2000" dirty="0" smtClean="0">
                <a:solidFill>
                  <a:srgbClr val="000090"/>
                </a:solidFill>
                <a:latin typeface="Times New Roman"/>
                <a:cs typeface="Times New Roman"/>
              </a:rPr>
              <a:t>log </a:t>
            </a:r>
            <a:r>
              <a:rPr lang="en-US" altLang="zh-CN" sz="2000" i="1" dirty="0" smtClean="0">
                <a:solidFill>
                  <a:srgbClr val="000090"/>
                </a:solidFill>
                <a:latin typeface="Times New Roman"/>
                <a:cs typeface="Times New Roman"/>
              </a:rPr>
              <a:t>l</a:t>
            </a:r>
            <a:r>
              <a:rPr lang="en-US" altLang="zh-CN" sz="2000" dirty="0" smtClean="0">
                <a:solidFill>
                  <a:srgbClr val="000090"/>
                </a:solidFill>
                <a:latin typeface="Times New Roman"/>
                <a:cs typeface="Times New Roman"/>
              </a:rPr>
              <a:t>)</a:t>
            </a:r>
            <a:endParaRPr lang="zh-CN" altLang="en-US" sz="2000" dirty="0">
              <a:solidFill>
                <a:srgbClr val="000090"/>
              </a:solidFill>
              <a:latin typeface="Times New Roman"/>
              <a:cs typeface="Times New Roman"/>
            </a:endParaRPr>
          </a:p>
        </p:txBody>
      </p:sp>
    </p:spTree>
    <p:extLst>
      <p:ext uri="{BB962C8B-B14F-4D97-AF65-F5344CB8AC3E}">
        <p14:creationId xmlns:p14="http://schemas.microsoft.com/office/powerpoint/2010/main" val="33732717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P spid="1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Mining structural </a:t>
            </a:r>
            <a:r>
              <a:rPr lang="en-US" altLang="zh-CN" dirty="0"/>
              <a:t>hole </a:t>
            </a:r>
            <a:r>
              <a:rPr lang="en-US" altLang="zh-CN" dirty="0" smtClean="0"/>
              <a:t>spanners</a:t>
            </a:r>
            <a:endParaRPr kumimoji="1" lang="zh-CN" altLang="en-US" dirty="0"/>
          </a:p>
        </p:txBody>
      </p:sp>
      <p:sp>
        <p:nvSpPr>
          <p:cNvPr id="5" name="副标题 4"/>
          <p:cNvSpPr>
            <a:spLocks noGrp="1"/>
          </p:cNvSpPr>
          <p:nvPr>
            <p:ph idx="1"/>
          </p:nvPr>
        </p:nvSpPr>
        <p:spPr/>
        <p:txBody>
          <a:bodyPr/>
          <a:lstStyle/>
          <a:p>
            <a:endParaRPr kumimoji="1" lang="en-US" altLang="zh-CN" dirty="0" smtClean="0">
              <a:solidFill>
                <a:srgbClr val="FF0000"/>
              </a:solidFill>
            </a:endParaRPr>
          </a:p>
          <a:p>
            <a:endParaRPr kumimoji="1" lang="en-US" altLang="zh-CN" dirty="0">
              <a:solidFill>
                <a:srgbClr val="FF0000"/>
              </a:solidFill>
            </a:endParaRPr>
          </a:p>
          <a:p>
            <a:r>
              <a:rPr kumimoji="1" lang="en-US" altLang="zh-CN" dirty="0" smtClean="0">
                <a:solidFill>
                  <a:srgbClr val="000000"/>
                </a:solidFill>
              </a:rPr>
              <a:t>Evaluate the </a:t>
            </a:r>
            <a:r>
              <a:rPr kumimoji="1" lang="en-US" altLang="zh-CN" dirty="0" smtClean="0">
                <a:solidFill>
                  <a:srgbClr val="FF0000"/>
                </a:solidFill>
              </a:rPr>
              <a:t>performance</a:t>
            </a:r>
            <a:r>
              <a:rPr kumimoji="1" lang="en-US" altLang="zh-CN" dirty="0" smtClean="0">
                <a:solidFill>
                  <a:srgbClr val="000000"/>
                </a:solidFill>
              </a:rPr>
              <a:t> of the proposed models.</a:t>
            </a:r>
            <a:endParaRPr kumimoji="1" lang="zh-CN" altLang="en-US" dirty="0">
              <a:solidFill>
                <a:srgbClr val="000000"/>
              </a:solidFill>
            </a:endParaRPr>
          </a:p>
        </p:txBody>
      </p:sp>
    </p:spTree>
    <p:extLst>
      <p:ext uri="{BB962C8B-B14F-4D97-AF65-F5344CB8AC3E}">
        <p14:creationId xmlns:p14="http://schemas.microsoft.com/office/powerpoint/2010/main" val="1669237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Experiment </a:t>
            </a:r>
            <a:endParaRPr lang="en-US" dirty="0"/>
          </a:p>
        </p:txBody>
      </p:sp>
      <p:sp>
        <p:nvSpPr>
          <p:cNvPr id="3" name="Content Placeholder 2"/>
          <p:cNvSpPr>
            <a:spLocks noGrp="1"/>
          </p:cNvSpPr>
          <p:nvPr>
            <p:ph idx="1"/>
          </p:nvPr>
        </p:nvSpPr>
        <p:spPr>
          <a:xfrm>
            <a:off x="350850" y="3504352"/>
            <a:ext cx="9139237" cy="2989950"/>
          </a:xfrm>
        </p:spPr>
        <p:txBody>
          <a:bodyPr/>
          <a:lstStyle/>
          <a:p>
            <a:r>
              <a:rPr lang="en-US" sz="2400" dirty="0" smtClean="0"/>
              <a:t>Evaluation metrics</a:t>
            </a:r>
          </a:p>
          <a:p>
            <a:pPr lvl="1"/>
            <a:r>
              <a:rPr lang="en-US" altLang="zh-CN" sz="2000" dirty="0" smtClean="0"/>
              <a:t>Accuracy (Overlapped </a:t>
            </a:r>
            <a:r>
              <a:rPr lang="en-US" altLang="zh-CN" sz="2000" dirty="0"/>
              <a:t>PC members </a:t>
            </a:r>
            <a:r>
              <a:rPr lang="en-US" altLang="zh-CN" sz="2000" dirty="0" smtClean="0"/>
              <a:t>in the Coauthor network)</a:t>
            </a:r>
            <a:endParaRPr lang="en-US" altLang="zh-CN" sz="2000" dirty="0"/>
          </a:p>
          <a:p>
            <a:pPr lvl="1"/>
            <a:r>
              <a:rPr lang="en-US" altLang="zh-CN" sz="2000" dirty="0"/>
              <a:t>Information diffusion on Coauthor and Twitter</a:t>
            </a:r>
            <a:r>
              <a:rPr lang="en-US" altLang="zh-CN" sz="2000" dirty="0" smtClean="0"/>
              <a:t>.</a:t>
            </a:r>
          </a:p>
          <a:p>
            <a:r>
              <a:rPr lang="en-US" altLang="zh-CN" sz="2400" dirty="0" smtClean="0"/>
              <a:t>Baselines</a:t>
            </a:r>
          </a:p>
          <a:p>
            <a:pPr lvl="1"/>
            <a:r>
              <a:rPr lang="en-US" altLang="zh-CN" sz="2000" dirty="0" err="1" smtClean="0"/>
              <a:t>Pathcount</a:t>
            </a:r>
            <a:r>
              <a:rPr lang="en-US" altLang="zh-CN" sz="2000" dirty="0" smtClean="0"/>
              <a:t>: #shortest path a node lies on</a:t>
            </a:r>
          </a:p>
          <a:p>
            <a:pPr lvl="1"/>
            <a:r>
              <a:rPr lang="en-US" altLang="zh-CN" sz="2000" dirty="0" smtClean="0"/>
              <a:t>2-step connectivity</a:t>
            </a:r>
            <a:r>
              <a:rPr lang="en-US" altLang="zh-CN" sz="2000" dirty="0"/>
              <a:t>: #pairs of </a:t>
            </a:r>
            <a:r>
              <a:rPr lang="en-US" altLang="zh-CN" sz="2000" dirty="0" smtClean="0"/>
              <a:t>disconnected neighbors </a:t>
            </a:r>
          </a:p>
          <a:p>
            <a:pPr lvl="1"/>
            <a:r>
              <a:rPr lang="en-US" altLang="zh-CN" sz="2000" dirty="0" err="1" smtClean="0"/>
              <a:t>Pagerank</a:t>
            </a:r>
            <a:r>
              <a:rPr lang="en-US" altLang="zh-CN" sz="2000" dirty="0" smtClean="0"/>
              <a:t> and PageRank+: high PR in more than one communities</a:t>
            </a:r>
            <a:endParaRPr lang="en-US" altLang="zh-CN" sz="2000" dirty="0"/>
          </a:p>
          <a:p>
            <a:endParaRPr lang="en-US" dirty="0" smtClean="0"/>
          </a:p>
          <a:p>
            <a:pPr lvl="1"/>
            <a:endParaRPr lang="en-US" dirty="0"/>
          </a:p>
        </p:txBody>
      </p:sp>
      <p:graphicFrame>
        <p:nvGraphicFramePr>
          <p:cNvPr id="4" name="表格 3"/>
          <p:cNvGraphicFramePr>
            <a:graphicFrameLocks noGrp="1"/>
          </p:cNvGraphicFramePr>
          <p:nvPr>
            <p:extLst>
              <p:ext uri="{D42A27DB-BD31-4B8C-83A1-F6EECF244321}">
                <p14:modId xmlns:p14="http://schemas.microsoft.com/office/powerpoint/2010/main" val="4237765847"/>
              </p:ext>
            </p:extLst>
          </p:nvPr>
        </p:nvGraphicFramePr>
        <p:xfrm>
          <a:off x="483458" y="1170776"/>
          <a:ext cx="8970996" cy="1899553"/>
        </p:xfrm>
        <a:graphic>
          <a:graphicData uri="http://schemas.openxmlformats.org/drawingml/2006/table">
            <a:tbl>
              <a:tblPr firstRow="1" bandRow="1">
                <a:tableStyleId>{073A0DAA-6AF3-43AB-8588-CEC1D06C72B9}</a:tableStyleId>
              </a:tblPr>
              <a:tblGrid>
                <a:gridCol w="2119368"/>
                <a:gridCol w="1716625"/>
                <a:gridCol w="2351314"/>
                <a:gridCol w="2783689"/>
              </a:tblGrid>
              <a:tr h="396780">
                <a:tc>
                  <a:txBody>
                    <a:bodyPr/>
                    <a:lstStyle/>
                    <a:p>
                      <a:pPr algn="ctr"/>
                      <a:endParaRPr lang="zh-CN" altLang="en-US" sz="1800" dirty="0">
                        <a:solidFill>
                          <a:schemeClr val="bg1"/>
                        </a:solidFill>
                      </a:endParaRPr>
                    </a:p>
                  </a:txBody>
                  <a:tcPr marL="99060" marR="99060" anchor="ctr"/>
                </a:tc>
                <a:tc>
                  <a:txBody>
                    <a:bodyPr/>
                    <a:lstStyle/>
                    <a:p>
                      <a:pPr algn="ctr"/>
                      <a:r>
                        <a:rPr lang="en-US" altLang="zh-CN" sz="2000" b="1" dirty="0" smtClean="0">
                          <a:solidFill>
                            <a:schemeClr val="bg1"/>
                          </a:solidFill>
                        </a:rPr>
                        <a:t>#User</a:t>
                      </a:r>
                      <a:endParaRPr lang="zh-CN" altLang="en-US" sz="2000" b="1" dirty="0">
                        <a:solidFill>
                          <a:schemeClr val="bg1"/>
                        </a:solidFill>
                      </a:endParaRPr>
                    </a:p>
                  </a:txBody>
                  <a:tcPr marL="99060" marR="99060" anchor="ctr"/>
                </a:tc>
                <a:tc>
                  <a:txBody>
                    <a:bodyPr/>
                    <a:lstStyle/>
                    <a:p>
                      <a:pPr algn="ctr"/>
                      <a:r>
                        <a:rPr lang="en-US" altLang="zh-CN" sz="2000" b="1" dirty="0" smtClean="0">
                          <a:solidFill>
                            <a:schemeClr val="bg1"/>
                          </a:solidFill>
                        </a:rPr>
                        <a:t>#Relationship</a:t>
                      </a:r>
                      <a:endParaRPr lang="zh-CN" altLang="en-US" sz="2000" b="1" dirty="0">
                        <a:solidFill>
                          <a:schemeClr val="bg1"/>
                        </a:solidFill>
                      </a:endParaRPr>
                    </a:p>
                  </a:txBody>
                  <a:tcPr marL="99060" marR="99060" anchor="ctr"/>
                </a:tc>
                <a:tc>
                  <a:txBody>
                    <a:bodyPr/>
                    <a:lstStyle/>
                    <a:p>
                      <a:pPr algn="ctr"/>
                      <a:r>
                        <a:rPr lang="en-US" altLang="zh-CN" sz="2000" dirty="0" smtClean="0">
                          <a:solidFill>
                            <a:schemeClr val="bg1"/>
                          </a:solidFill>
                        </a:rPr>
                        <a:t>#Messages</a:t>
                      </a:r>
                      <a:endParaRPr lang="zh-CN" altLang="en-US" sz="2000" b="1" dirty="0">
                        <a:solidFill>
                          <a:schemeClr val="bg1"/>
                        </a:solidFill>
                      </a:endParaRPr>
                    </a:p>
                  </a:txBody>
                  <a:tcPr marL="99060" marR="99060" anchor="ctr"/>
                </a:tc>
              </a:tr>
              <a:tr h="499015">
                <a:tc>
                  <a:txBody>
                    <a:bodyPr/>
                    <a:lstStyle/>
                    <a:p>
                      <a:pPr algn="ctr"/>
                      <a:r>
                        <a:rPr lang="en-US" altLang="zh-CN" sz="2000" b="1" dirty="0" smtClean="0"/>
                        <a:t>Coauthor</a:t>
                      </a:r>
                      <a:endParaRPr lang="zh-CN" altLang="en-US" sz="20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815,946</a:t>
                      </a:r>
                      <a:endParaRPr lang="zh-CN" altLang="en-US" sz="18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2,792,833</a:t>
                      </a:r>
                      <a:endParaRPr lang="zh-CN" altLang="en-US" sz="1800" dirty="0" smtClean="0"/>
                    </a:p>
                  </a:txBody>
                  <a:tcPr marL="99060" marR="99060" anchor="ctr"/>
                </a:tc>
                <a:tc>
                  <a:txBody>
                    <a:bodyPr/>
                    <a:lstStyle/>
                    <a:p>
                      <a:pPr algn="ctr"/>
                      <a:r>
                        <a:rPr lang="en-US" altLang="zh-CN" sz="1800" dirty="0" smtClean="0"/>
                        <a:t>1,572,277 papers</a:t>
                      </a:r>
                      <a:endParaRPr lang="zh-CN" altLang="en-US" sz="1800" dirty="0"/>
                    </a:p>
                  </a:txBody>
                  <a:tcPr marL="99060" marR="99060" anchor="ctr"/>
                </a:tc>
              </a:tr>
              <a:tr h="499015">
                <a:tc>
                  <a:txBody>
                    <a:bodyPr/>
                    <a:lstStyle/>
                    <a:p>
                      <a:pPr algn="ctr"/>
                      <a:r>
                        <a:rPr lang="en-US" altLang="zh-CN" sz="2000" b="1" dirty="0" smtClean="0"/>
                        <a:t>Twitter</a:t>
                      </a:r>
                      <a:endParaRPr lang="zh-CN" altLang="en-US" sz="20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112,044</a:t>
                      </a:r>
                      <a:endParaRPr lang="zh-CN" altLang="en-US" sz="18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468,238</a:t>
                      </a:r>
                      <a:endParaRPr lang="zh-CN" altLang="en-US" sz="1800" dirty="0" smtClean="0"/>
                    </a:p>
                  </a:txBody>
                  <a:tcPr marL="99060" marR="99060" anchor="ctr"/>
                </a:tc>
                <a:tc>
                  <a:txBody>
                    <a:bodyPr/>
                    <a:lstStyle/>
                    <a:p>
                      <a:pPr algn="ctr"/>
                      <a:r>
                        <a:rPr lang="en-US" altLang="zh-CN" sz="1800" dirty="0" smtClean="0"/>
                        <a:t>2,409,768 tweets</a:t>
                      </a:r>
                      <a:endParaRPr lang="zh-CN" altLang="en-US" sz="1800" dirty="0"/>
                    </a:p>
                  </a:txBody>
                  <a:tcPr marL="99060" marR="99060" anchor="ctr"/>
                </a:tc>
              </a:tr>
              <a:tr h="504743">
                <a:tc>
                  <a:txBody>
                    <a:bodyPr/>
                    <a:lstStyle/>
                    <a:p>
                      <a:pPr algn="ctr"/>
                      <a:r>
                        <a:rPr lang="en-US" altLang="zh-CN" sz="2000" b="1" dirty="0" smtClean="0"/>
                        <a:t>Inventor</a:t>
                      </a:r>
                      <a:endParaRPr lang="zh-CN" altLang="en-US" sz="2000" b="1" dirty="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2,445,351</a:t>
                      </a:r>
                      <a:endParaRPr lang="zh-CN" altLang="en-US" sz="1800" dirty="0" smtClean="0"/>
                    </a:p>
                  </a:txBody>
                  <a:tcPr marL="99060" marR="990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5,841,940</a:t>
                      </a:r>
                      <a:endParaRPr lang="zh-CN" altLang="en-US" sz="1800" dirty="0" smtClean="0"/>
                    </a:p>
                  </a:txBody>
                  <a:tcPr marL="99060" marR="99060" anchor="ctr"/>
                </a:tc>
                <a:tc>
                  <a:txBody>
                    <a:bodyPr/>
                    <a:lstStyle/>
                    <a:p>
                      <a:pPr algn="ctr"/>
                      <a:r>
                        <a:rPr lang="en-US" altLang="zh-CN" sz="1800" dirty="0" smtClean="0"/>
                        <a:t>3,880,211 patents</a:t>
                      </a:r>
                      <a:endParaRPr lang="zh-CN" altLang="en-US" sz="1800" dirty="0"/>
                    </a:p>
                  </a:txBody>
                  <a:tcPr marL="99060" marR="99060" anchor="ctr"/>
                </a:tc>
              </a:tr>
            </a:tbl>
          </a:graphicData>
        </a:graphic>
      </p:graphicFrame>
    </p:spTree>
    <p:extLst>
      <p:ext uri="{BB962C8B-B14F-4D97-AF65-F5344CB8AC3E}">
        <p14:creationId xmlns:p14="http://schemas.microsoft.com/office/powerpoint/2010/main" val="1128028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Experiments</a:t>
            </a:r>
            <a:endParaRPr lang="en-US" dirty="0"/>
          </a:p>
        </p:txBody>
      </p:sp>
      <p:sp>
        <p:nvSpPr>
          <p:cNvPr id="24578" name="Content Placeholder 2"/>
          <p:cNvSpPr>
            <a:spLocks noGrp="1"/>
          </p:cNvSpPr>
          <p:nvPr>
            <p:ph sz="quarter" idx="1"/>
          </p:nvPr>
        </p:nvSpPr>
        <p:spPr>
          <a:xfrm>
            <a:off x="326760" y="981075"/>
            <a:ext cx="9212925" cy="5118100"/>
          </a:xfrm>
        </p:spPr>
        <p:txBody>
          <a:bodyPr/>
          <a:lstStyle/>
          <a:p>
            <a:r>
              <a:rPr lang="en-US" dirty="0">
                <a:latin typeface="Times New Roman" charset="0"/>
                <a:ea typeface="华文楷体" charset="0"/>
                <a:cs typeface="华文楷体" charset="0"/>
              </a:rPr>
              <a:t>Accuracy evaluation on Coauthor </a:t>
            </a:r>
            <a:r>
              <a:rPr lang="en-US" dirty="0" smtClean="0">
                <a:latin typeface="Times New Roman" charset="0"/>
                <a:ea typeface="华文楷体" charset="0"/>
                <a:cs typeface="华文楷体" charset="0"/>
              </a:rPr>
              <a:t>network</a:t>
            </a:r>
          </a:p>
          <a:p>
            <a:endParaRPr lang="en-US" dirty="0">
              <a:latin typeface="Times New Roman" charset="0"/>
              <a:ea typeface="华文楷体" charset="0"/>
              <a:cs typeface="华文楷体" charset="0"/>
            </a:endParaRPr>
          </a:p>
          <a:p>
            <a:endParaRPr lang="en-US" dirty="0" smtClean="0">
              <a:latin typeface="Times New Roman" charset="0"/>
              <a:ea typeface="华文楷体" charset="0"/>
              <a:cs typeface="华文楷体" charset="0"/>
            </a:endParaRPr>
          </a:p>
          <a:p>
            <a:endParaRPr lang="en-US" dirty="0">
              <a:latin typeface="Times New Roman" charset="0"/>
              <a:ea typeface="华文楷体" charset="0"/>
              <a:cs typeface="华文楷体" charset="0"/>
            </a:endParaRPr>
          </a:p>
          <a:p>
            <a:endParaRPr lang="en-US" dirty="0" smtClean="0">
              <a:latin typeface="Times New Roman" charset="0"/>
              <a:ea typeface="华文楷体" charset="0"/>
              <a:cs typeface="华文楷体" charset="0"/>
            </a:endParaRPr>
          </a:p>
          <a:p>
            <a:endParaRPr lang="en-US" dirty="0" smtClean="0">
              <a:latin typeface="Times New Roman" charset="0"/>
              <a:ea typeface="华文楷体" charset="0"/>
              <a:cs typeface="华文楷体" charset="0"/>
            </a:endParaRPr>
          </a:p>
          <a:p>
            <a:r>
              <a:rPr lang="en-US" altLang="zh-CN" sz="2400" dirty="0"/>
              <a:t>Predict overlapped PC members on the Coauthor network.</a:t>
            </a:r>
            <a:endParaRPr lang="en-US" altLang="zh-CN" sz="2000" dirty="0"/>
          </a:p>
          <a:p>
            <a:pPr lvl="1"/>
            <a:r>
              <a:rPr lang="en-US" altLang="zh-CN" sz="2000" dirty="0"/>
              <a:t>+20 – 40% on precision of AI-DM, DB-DM and DP-</a:t>
            </a:r>
            <a:r>
              <a:rPr lang="en-US" altLang="zh-CN" sz="2000" dirty="0" smtClean="0"/>
              <a:t>NC</a:t>
            </a:r>
          </a:p>
          <a:p>
            <a:r>
              <a:rPr lang="en-US" altLang="zh-CN" sz="2400" dirty="0" smtClean="0"/>
              <a:t>What happened to AI-DM?</a:t>
            </a:r>
            <a:endParaRPr lang="en-US" altLang="zh-CN" sz="2400" dirty="0"/>
          </a:p>
          <a:p>
            <a:endParaRPr lang="en-US" dirty="0">
              <a:latin typeface="Times New Roman" charset="0"/>
              <a:ea typeface="华文楷体" charset="0"/>
              <a:cs typeface="华文楷体" charset="0"/>
            </a:endParaRPr>
          </a:p>
          <a:p>
            <a:endParaRPr lang="en-US" dirty="0">
              <a:latin typeface="Times New Roman" charset="0"/>
              <a:ea typeface="华文楷体" charset="0"/>
              <a:cs typeface="华文楷体" charset="0"/>
            </a:endParaRPr>
          </a:p>
          <a:p>
            <a:endParaRPr lang="en-US" dirty="0">
              <a:latin typeface="Times New Roman" charset="0"/>
              <a:ea typeface="华文楷体" charset="0"/>
              <a:cs typeface="华文楷体" charset="0"/>
            </a:endParaRPr>
          </a:p>
          <a:p>
            <a:endParaRPr lang="en-US" dirty="0">
              <a:latin typeface="Times New Roman" charset="0"/>
              <a:ea typeface="华文楷体" charset="0"/>
              <a:cs typeface="华文楷体" charset="0"/>
            </a:endParaRPr>
          </a:p>
          <a:p>
            <a:endParaRPr lang="en-US" sz="1600" dirty="0">
              <a:latin typeface="Times New Roman" charset="0"/>
              <a:ea typeface="华文楷体" charset="0"/>
              <a:cs typeface="华文楷体" charset="0"/>
            </a:endParaRPr>
          </a:p>
          <a:p>
            <a:endParaRPr lang="en-US" dirty="0">
              <a:latin typeface="Times New Roman" charset="0"/>
              <a:ea typeface="华文楷体" charset="0"/>
              <a:cs typeface="华文楷体" charset="0"/>
            </a:endParaRPr>
          </a:p>
        </p:txBody>
      </p:sp>
      <p:pic>
        <p:nvPicPr>
          <p:cNvPr id="24580" name="Content Placeholder 6"/>
          <p:cNvPicPr>
            <a:picLocks noChangeAspect="1"/>
          </p:cNvPicPr>
          <p:nvPr/>
        </p:nvPicPr>
        <p:blipFill>
          <a:blip r:embed="rId2">
            <a:extLst>
              <a:ext uri="{28A0092B-C50C-407E-A947-70E740481C1C}">
                <a14:useLocalDpi xmlns:a14="http://schemas.microsoft.com/office/drawing/2010/main" val="0"/>
              </a:ext>
            </a:extLst>
          </a:blip>
          <a:srcRect l="-1312" t="-2715" r="1312" b="17552"/>
          <a:stretch>
            <a:fillRect/>
          </a:stretch>
        </p:blipFill>
        <p:spPr bwMode="auto">
          <a:xfrm>
            <a:off x="68230" y="1575351"/>
            <a:ext cx="9767477" cy="203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7030995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4578">
                                            <p:txEl>
                                              <p:pRg st="8" end="8"/>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fontAlgn="auto" hangingPunct="1">
              <a:spcAft>
                <a:spcPts val="0"/>
              </a:spcAft>
              <a:defRPr/>
            </a:pPr>
            <a:r>
              <a:rPr lang="en-US" altLang="zh-CN" sz="4000" dirty="0" smtClean="0"/>
              <a:t>Maximization of Information Spread</a:t>
            </a:r>
            <a:endParaRPr lang="zh-CN" altLang="en-US" sz="4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26" y="1733617"/>
            <a:ext cx="910777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40532" y="4325906"/>
            <a:ext cx="3822425" cy="1200329"/>
          </a:xfrm>
          <a:prstGeom prst="rect">
            <a:avLst/>
          </a:prstGeom>
        </p:spPr>
        <p:txBody>
          <a:bodyPr wrap="square">
            <a:spAutoFit/>
          </a:bodyPr>
          <a:lstStyle/>
          <a:p>
            <a:r>
              <a:rPr lang="en-US" altLang="zh-CN" dirty="0" smtClean="0"/>
              <a:t>Clear improvement. </a:t>
            </a:r>
            <a:r>
              <a:rPr lang="en-US" altLang="zh-CN" b="1" dirty="0" smtClean="0">
                <a:solidFill>
                  <a:srgbClr val="00823B"/>
                </a:solidFill>
              </a:rPr>
              <a:t>(2.5 times)</a:t>
            </a:r>
          </a:p>
          <a:p>
            <a:endParaRPr lang="en-US" altLang="zh-CN" b="1" dirty="0" smtClean="0"/>
          </a:p>
          <a:p>
            <a:r>
              <a:rPr lang="en-US" altLang="zh-CN" b="1" dirty="0" smtClean="0">
                <a:solidFill>
                  <a:srgbClr val="00823B"/>
                </a:solidFill>
              </a:rPr>
              <a:t>Top 0.2%  - 10 %</a:t>
            </a:r>
          </a:p>
          <a:p>
            <a:r>
              <a:rPr lang="en-US" altLang="zh-CN" b="1" dirty="0">
                <a:solidFill>
                  <a:srgbClr val="00823B"/>
                </a:solidFill>
              </a:rPr>
              <a:t>Top 1%  - 25 %</a:t>
            </a:r>
            <a:endParaRPr lang="zh-CN" altLang="en-US" dirty="0">
              <a:solidFill>
                <a:srgbClr val="00823B"/>
              </a:solidFill>
            </a:endParaRPr>
          </a:p>
        </p:txBody>
      </p:sp>
      <p:sp>
        <p:nvSpPr>
          <p:cNvPr id="3" name="矩形 2"/>
          <p:cNvSpPr/>
          <p:nvPr/>
        </p:nvSpPr>
        <p:spPr>
          <a:xfrm>
            <a:off x="4250362" y="4325905"/>
            <a:ext cx="5460607" cy="1477328"/>
          </a:xfrm>
          <a:prstGeom prst="rect">
            <a:avLst/>
          </a:prstGeom>
        </p:spPr>
        <p:txBody>
          <a:bodyPr wrap="square">
            <a:spAutoFit/>
          </a:bodyPr>
          <a:lstStyle/>
          <a:p>
            <a:pPr lvl="2"/>
            <a:r>
              <a:rPr lang="en-US" altLang="zh-CN" dirty="0"/>
              <a:t>Improvement is </a:t>
            </a:r>
            <a:r>
              <a:rPr lang="en-US" altLang="zh-CN" dirty="0" smtClean="0"/>
              <a:t>limited, due to </a:t>
            </a:r>
            <a:r>
              <a:rPr lang="en-US" altLang="zh-CN" dirty="0"/>
              <a:t>top a few authors </a:t>
            </a:r>
            <a:r>
              <a:rPr lang="en-US" altLang="zh-CN" dirty="0" smtClean="0"/>
              <a:t>dominate.</a:t>
            </a:r>
          </a:p>
          <a:p>
            <a:pPr lvl="2"/>
            <a:endParaRPr lang="en-US" altLang="zh-CN" dirty="0"/>
          </a:p>
          <a:p>
            <a:pPr lvl="2"/>
            <a:r>
              <a:rPr lang="en-US" altLang="zh-CN" dirty="0"/>
              <a:t>Improvement is statistically significant (p &lt;&lt; 0.01)</a:t>
            </a:r>
            <a:endParaRPr lang="zh-CN" altLang="en-US" dirty="0"/>
          </a:p>
        </p:txBody>
      </p:sp>
      <p:sp>
        <p:nvSpPr>
          <p:cNvPr id="9" name="椭圆 8"/>
          <p:cNvSpPr/>
          <p:nvPr/>
        </p:nvSpPr>
        <p:spPr>
          <a:xfrm>
            <a:off x="4253620" y="2525705"/>
            <a:ext cx="13624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sp>
        <p:nvSpPr>
          <p:cNvPr id="10" name="椭圆 9"/>
          <p:cNvSpPr/>
          <p:nvPr/>
        </p:nvSpPr>
        <p:spPr>
          <a:xfrm>
            <a:off x="4233842" y="3161887"/>
            <a:ext cx="13624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cxnSp>
        <p:nvCxnSpPr>
          <p:cNvPr id="11" name="直接箭头连接符 10"/>
          <p:cNvCxnSpPr>
            <a:stCxn id="10" idx="4"/>
          </p:cNvCxnSpPr>
          <p:nvPr/>
        </p:nvCxnSpPr>
        <p:spPr>
          <a:xfrm flipH="1">
            <a:off x="3470835" y="3286261"/>
            <a:ext cx="831127" cy="1039644"/>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9" idx="3"/>
          </p:cNvCxnSpPr>
          <p:nvPr/>
        </p:nvCxnSpPr>
        <p:spPr>
          <a:xfrm flipH="1">
            <a:off x="3470836" y="2631865"/>
            <a:ext cx="802736" cy="1694040"/>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130575" y="3232137"/>
            <a:ext cx="13624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cxnSp>
        <p:nvCxnSpPr>
          <p:cNvPr id="13" name="直接箭头连接符 12"/>
          <p:cNvCxnSpPr>
            <a:stCxn id="12" idx="4"/>
          </p:cNvCxnSpPr>
          <p:nvPr/>
        </p:nvCxnSpPr>
        <p:spPr>
          <a:xfrm>
            <a:off x="1198695" y="3356511"/>
            <a:ext cx="553252" cy="1627918"/>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3080792" y="2494641"/>
            <a:ext cx="136240" cy="124374"/>
          </a:xfrm>
          <a:prstGeom prst="ellipse">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823B"/>
              </a:solidFill>
            </a:endParaRPr>
          </a:p>
        </p:txBody>
      </p:sp>
      <p:cxnSp>
        <p:nvCxnSpPr>
          <p:cNvPr id="17" name="直接箭头连接符 16"/>
          <p:cNvCxnSpPr/>
          <p:nvPr/>
        </p:nvCxnSpPr>
        <p:spPr>
          <a:xfrm flipH="1">
            <a:off x="2022323" y="2619015"/>
            <a:ext cx="1082233" cy="2347998"/>
          </a:xfrm>
          <a:prstGeom prst="straightConnector1">
            <a:avLst/>
          </a:prstGeom>
          <a:ln w="25400">
            <a:solidFill>
              <a:srgbClr val="00823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952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400800"/>
            <a:ext cx="9906000"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标题 1"/>
          <p:cNvSpPr>
            <a:spLocks noGrp="1"/>
          </p:cNvSpPr>
          <p:nvPr>
            <p:ph type="title"/>
          </p:nvPr>
        </p:nvSpPr>
        <p:spPr/>
        <p:txBody>
          <a:bodyPr/>
          <a:lstStyle/>
          <a:p>
            <a:r>
              <a:rPr kumimoji="1" lang="en-US" altLang="zh-CN" dirty="0" smtClean="0"/>
              <a:t>Networked World</a:t>
            </a:r>
            <a:endParaRPr kumimoji="1" lang="zh-CN" altLang="en-US" dirty="0"/>
          </a:p>
        </p:txBody>
      </p:sp>
      <p:pic>
        <p:nvPicPr>
          <p:cNvPr id="6" name="图片 5" descr="static-graph.png"/>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762000" y="1345096"/>
            <a:ext cx="8305800" cy="5055704"/>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457206" y="1462314"/>
            <a:ext cx="1524000" cy="595086"/>
          </a:xfrm>
          <a:prstGeom prst="rect">
            <a:avLst/>
          </a:prstGeom>
          <a:noFill/>
          <a:ln w="9525">
            <a:noFill/>
            <a:miter lim="800000"/>
            <a:headEnd/>
            <a:tailEnd/>
          </a:ln>
        </p:spPr>
      </p:pic>
      <p:pic>
        <p:nvPicPr>
          <p:cNvPr id="8" name="Picture 11"/>
          <p:cNvPicPr>
            <a:picLocks noChangeAspect="1" noChangeArrowheads="1"/>
          </p:cNvPicPr>
          <p:nvPr/>
        </p:nvPicPr>
        <p:blipFill>
          <a:blip r:embed="rId4" cstate="print"/>
          <a:srcRect/>
          <a:stretch>
            <a:fillRect/>
          </a:stretch>
        </p:blipFill>
        <p:spPr bwMode="auto">
          <a:xfrm>
            <a:off x="7467600" y="4648200"/>
            <a:ext cx="838200" cy="8382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315203" y="2895600"/>
            <a:ext cx="2053001" cy="6858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838200" y="2438418"/>
            <a:ext cx="1524000" cy="802105"/>
          </a:xfrm>
          <a:prstGeom prst="rect">
            <a:avLst/>
          </a:prstGeom>
          <a:noFill/>
          <a:ln w="9525">
            <a:noFill/>
            <a:miter lim="800000"/>
            <a:headEnd/>
            <a:tailEnd/>
          </a:ln>
        </p:spPr>
      </p:pic>
      <p:pic>
        <p:nvPicPr>
          <p:cNvPr id="12" name="图片 11" descr="logo_v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9001" y="1143000"/>
            <a:ext cx="2235201" cy="711200"/>
          </a:xfrm>
          <a:prstGeom prst="rect">
            <a:avLst/>
          </a:prstGeom>
        </p:spPr>
      </p:pic>
      <p:sp>
        <p:nvSpPr>
          <p:cNvPr id="17" name="矩形 16"/>
          <p:cNvSpPr/>
          <p:nvPr/>
        </p:nvSpPr>
        <p:spPr>
          <a:xfrm>
            <a:off x="1981200" y="1219200"/>
            <a:ext cx="3352800" cy="838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a:solidFill>
                  <a:srgbClr val="FF0000"/>
                </a:solidFill>
              </a:rPr>
              <a:t> </a:t>
            </a:r>
            <a:r>
              <a:rPr lang="en-US" altLang="zh-CN" sz="2000" b="1" dirty="0" smtClean="0">
                <a:solidFill>
                  <a:srgbClr val="FF0000"/>
                </a:solidFill>
              </a:rPr>
              <a:t>1.3 billion </a:t>
            </a:r>
            <a:r>
              <a:rPr lang="en-US" altLang="zh-CN" sz="2000" dirty="0">
                <a:solidFill>
                  <a:schemeClr val="tx1"/>
                </a:solidFill>
              </a:rPr>
              <a:t>users</a:t>
            </a:r>
          </a:p>
          <a:p>
            <a:pPr>
              <a:buFont typeface="Arial" pitchFamily="34" charset="0"/>
              <a:buChar char="•"/>
            </a:pPr>
            <a:r>
              <a:rPr lang="en-US" altLang="zh-CN" sz="2000" b="1" dirty="0" smtClean="0">
                <a:solidFill>
                  <a:srgbClr val="0000CC"/>
                </a:solidFill>
              </a:rPr>
              <a:t> 700 billion</a:t>
            </a:r>
            <a:r>
              <a:rPr lang="en-US" altLang="zh-CN" sz="2000" dirty="0" smtClean="0">
                <a:solidFill>
                  <a:srgbClr val="0000CC"/>
                </a:solidFill>
              </a:rPr>
              <a:t> </a:t>
            </a:r>
            <a:r>
              <a:rPr lang="en-US" altLang="zh-CN" sz="2000" dirty="0" smtClean="0">
                <a:solidFill>
                  <a:schemeClr val="tx1"/>
                </a:solidFill>
              </a:rPr>
              <a:t>minutes/month</a:t>
            </a:r>
            <a:endParaRPr lang="en-US" altLang="zh-CN" sz="2000" dirty="0">
              <a:solidFill>
                <a:schemeClr val="tx1"/>
              </a:solidFill>
            </a:endParaRPr>
          </a:p>
        </p:txBody>
      </p:sp>
      <p:sp>
        <p:nvSpPr>
          <p:cNvPr id="19" name="矩形 18"/>
          <p:cNvSpPr/>
          <p:nvPr/>
        </p:nvSpPr>
        <p:spPr>
          <a:xfrm>
            <a:off x="5791200" y="1752600"/>
            <a:ext cx="3352800" cy="838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a:solidFill>
                  <a:schemeClr val="tx1"/>
                </a:solidFill>
              </a:rPr>
              <a:t> </a:t>
            </a:r>
            <a:r>
              <a:rPr lang="en-US" altLang="zh-CN" sz="2000" b="1" dirty="0" smtClean="0">
                <a:solidFill>
                  <a:srgbClr val="FF0000"/>
                </a:solidFill>
              </a:rPr>
              <a:t>280 million </a:t>
            </a:r>
            <a:r>
              <a:rPr lang="en-US" altLang="zh-CN" sz="2000" dirty="0">
                <a:solidFill>
                  <a:schemeClr val="tx1"/>
                </a:solidFill>
              </a:rPr>
              <a:t>users</a:t>
            </a:r>
          </a:p>
          <a:p>
            <a:pPr>
              <a:buFont typeface="Arial" pitchFamily="34" charset="0"/>
              <a:buChar char="•"/>
            </a:pPr>
            <a:r>
              <a:rPr lang="en-US" altLang="zh-CN" sz="2000" b="1" dirty="0">
                <a:solidFill>
                  <a:srgbClr val="0000CC"/>
                </a:solidFill>
              </a:rPr>
              <a:t> </a:t>
            </a:r>
            <a:r>
              <a:rPr lang="en-US" altLang="zh-CN" sz="2000" b="1" dirty="0" smtClean="0">
                <a:solidFill>
                  <a:srgbClr val="0000CC"/>
                </a:solidFill>
              </a:rPr>
              <a:t>80% of users</a:t>
            </a:r>
            <a:r>
              <a:rPr lang="en-US" altLang="zh-CN" sz="2000" dirty="0" smtClean="0">
                <a:solidFill>
                  <a:srgbClr val="0000CC"/>
                </a:solidFill>
              </a:rPr>
              <a:t> </a:t>
            </a:r>
            <a:r>
              <a:rPr lang="en-US" altLang="zh-CN" sz="2000" dirty="0" smtClean="0">
                <a:solidFill>
                  <a:schemeClr val="tx1"/>
                </a:solidFill>
              </a:rPr>
              <a:t>are 80-90’s</a:t>
            </a:r>
            <a:endParaRPr lang="en-US" altLang="zh-CN" sz="2000" dirty="0">
              <a:solidFill>
                <a:schemeClr val="tx1"/>
              </a:solidFill>
            </a:endParaRPr>
          </a:p>
        </p:txBody>
      </p:sp>
      <p:sp>
        <p:nvSpPr>
          <p:cNvPr id="21" name="矩形 20"/>
          <p:cNvSpPr/>
          <p:nvPr/>
        </p:nvSpPr>
        <p:spPr>
          <a:xfrm>
            <a:off x="6477000" y="3581400"/>
            <a:ext cx="3124200" cy="838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smtClean="0">
                <a:solidFill>
                  <a:srgbClr val="FF0000"/>
                </a:solidFill>
              </a:rPr>
              <a:t> </a:t>
            </a:r>
            <a:r>
              <a:rPr lang="en-US" altLang="zh-CN" sz="2000" b="1" dirty="0" smtClean="0">
                <a:solidFill>
                  <a:srgbClr val="FF0000"/>
                </a:solidFill>
              </a:rPr>
              <a:t>560 million </a:t>
            </a:r>
            <a:r>
              <a:rPr lang="en-US" altLang="zh-CN" sz="2000" dirty="0" smtClean="0">
                <a:solidFill>
                  <a:schemeClr val="tx1"/>
                </a:solidFill>
              </a:rPr>
              <a:t>users  </a:t>
            </a:r>
          </a:p>
          <a:p>
            <a:pPr>
              <a:buFont typeface="Arial" pitchFamily="34" charset="0"/>
              <a:buChar char="•"/>
            </a:pPr>
            <a:r>
              <a:rPr lang="en-US" altLang="zh-CN" sz="2000" b="1" dirty="0">
                <a:solidFill>
                  <a:srgbClr val="0000CC"/>
                </a:solidFill>
              </a:rPr>
              <a:t> </a:t>
            </a:r>
            <a:r>
              <a:rPr lang="en-US" altLang="zh-CN" sz="2000" b="1" dirty="0" smtClean="0">
                <a:solidFill>
                  <a:srgbClr val="0000CC"/>
                </a:solidFill>
              </a:rPr>
              <a:t>influencing </a:t>
            </a:r>
            <a:r>
              <a:rPr lang="en-US" altLang="zh-CN" sz="2000" dirty="0" smtClean="0">
                <a:solidFill>
                  <a:srgbClr val="000000"/>
                </a:solidFill>
              </a:rPr>
              <a:t>our daily life</a:t>
            </a:r>
          </a:p>
        </p:txBody>
      </p:sp>
      <p:sp>
        <p:nvSpPr>
          <p:cNvPr id="22" name="矩形 21"/>
          <p:cNvSpPr/>
          <p:nvPr/>
        </p:nvSpPr>
        <p:spPr>
          <a:xfrm>
            <a:off x="6781806" y="5486400"/>
            <a:ext cx="2743200" cy="10668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smtClean="0">
                <a:solidFill>
                  <a:srgbClr val="FF0000"/>
                </a:solidFill>
              </a:rPr>
              <a:t> </a:t>
            </a:r>
            <a:r>
              <a:rPr lang="en-US" altLang="zh-CN" sz="2000" b="1" dirty="0" smtClean="0">
                <a:solidFill>
                  <a:srgbClr val="FF0000"/>
                </a:solidFill>
              </a:rPr>
              <a:t>800 million </a:t>
            </a:r>
            <a:r>
              <a:rPr lang="en-US" altLang="zh-CN" sz="2000" dirty="0" smtClean="0">
                <a:solidFill>
                  <a:schemeClr val="tx1"/>
                </a:solidFill>
              </a:rPr>
              <a:t>users  </a:t>
            </a:r>
          </a:p>
          <a:p>
            <a:pPr>
              <a:buFont typeface="Arial" pitchFamily="34" charset="0"/>
              <a:buChar char="•"/>
            </a:pPr>
            <a:r>
              <a:rPr lang="en-US" altLang="zh-CN" sz="2000" b="1" dirty="0">
                <a:solidFill>
                  <a:srgbClr val="0000CC"/>
                </a:solidFill>
              </a:rPr>
              <a:t> ~</a:t>
            </a:r>
            <a:r>
              <a:rPr lang="en-US" altLang="zh-CN" sz="2000" b="1" dirty="0" smtClean="0">
                <a:solidFill>
                  <a:srgbClr val="0000CC"/>
                </a:solidFill>
              </a:rPr>
              <a:t>50% revenue </a:t>
            </a:r>
            <a:r>
              <a:rPr lang="en-US" altLang="zh-CN" sz="2000" dirty="0" smtClean="0">
                <a:solidFill>
                  <a:srgbClr val="000000"/>
                </a:solidFill>
              </a:rPr>
              <a:t>from</a:t>
            </a:r>
            <a:r>
              <a:rPr lang="en-US" altLang="zh-CN" sz="2000" b="1" dirty="0" smtClean="0">
                <a:solidFill>
                  <a:srgbClr val="000000"/>
                </a:solidFill>
              </a:rPr>
              <a:t> </a:t>
            </a:r>
            <a:r>
              <a:rPr lang="en-US" altLang="zh-CN" sz="2000" dirty="0" smtClean="0">
                <a:solidFill>
                  <a:schemeClr val="tx1"/>
                </a:solidFill>
              </a:rPr>
              <a:t>network life</a:t>
            </a:r>
          </a:p>
        </p:txBody>
      </p:sp>
      <p:pic>
        <p:nvPicPr>
          <p:cNvPr id="24" name="图片 23" descr="Screen Shot 2013-11-14 at 4.01.2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3428" y="2133600"/>
            <a:ext cx="2466372" cy="3068400"/>
          </a:xfrm>
          <a:prstGeom prst="rect">
            <a:avLst/>
          </a:prstGeom>
        </p:spPr>
      </p:pic>
      <p:sp>
        <p:nvSpPr>
          <p:cNvPr id="25" name="椭圆 24"/>
          <p:cNvSpPr/>
          <p:nvPr/>
        </p:nvSpPr>
        <p:spPr>
          <a:xfrm>
            <a:off x="3581402" y="2154000"/>
            <a:ext cx="2438400" cy="3048000"/>
          </a:xfrm>
          <a:prstGeom prst="ellipse">
            <a:avLst/>
          </a:prstGeom>
          <a:noFill/>
          <a:ln w="19050" cmpd="sng">
            <a:solidFill>
              <a:srgbClr val="4F4F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381000" y="3236494"/>
            <a:ext cx="3124200" cy="838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smtClean="0">
                <a:solidFill>
                  <a:srgbClr val="FF0000"/>
                </a:solidFill>
              </a:rPr>
              <a:t> </a:t>
            </a:r>
            <a:r>
              <a:rPr lang="en-US" altLang="zh-CN" sz="2000" b="1" dirty="0" smtClean="0">
                <a:solidFill>
                  <a:srgbClr val="FF0000"/>
                </a:solidFill>
              </a:rPr>
              <a:t>600 million </a:t>
            </a:r>
            <a:r>
              <a:rPr lang="en-US" altLang="zh-CN" sz="2000" dirty="0" smtClean="0">
                <a:solidFill>
                  <a:schemeClr val="tx1"/>
                </a:solidFill>
              </a:rPr>
              <a:t>users  </a:t>
            </a:r>
          </a:p>
          <a:p>
            <a:pPr>
              <a:buFont typeface="Arial" pitchFamily="34" charset="0"/>
              <a:buChar char="•"/>
            </a:pPr>
            <a:r>
              <a:rPr lang="en-US" altLang="zh-CN" sz="2000" b="1" dirty="0" smtClean="0">
                <a:solidFill>
                  <a:srgbClr val="0000CC"/>
                </a:solidFill>
              </a:rPr>
              <a:t>.5 billion </a:t>
            </a:r>
            <a:r>
              <a:rPr lang="en-US" altLang="zh-CN" sz="2000" dirty="0" smtClean="0">
                <a:solidFill>
                  <a:schemeClr val="tx1"/>
                </a:solidFill>
              </a:rPr>
              <a:t>tweets/day</a:t>
            </a:r>
          </a:p>
        </p:txBody>
      </p:sp>
      <p:sp>
        <p:nvSpPr>
          <p:cNvPr id="29" name="矩形 28"/>
          <p:cNvSpPr/>
          <p:nvPr/>
        </p:nvSpPr>
        <p:spPr>
          <a:xfrm>
            <a:off x="228600" y="5067738"/>
            <a:ext cx="3581400" cy="8382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smtClean="0">
                <a:solidFill>
                  <a:srgbClr val="FF0000"/>
                </a:solidFill>
              </a:rPr>
              <a:t> </a:t>
            </a:r>
            <a:r>
              <a:rPr lang="en-US" altLang="zh-CN" sz="2000" b="1" dirty="0" smtClean="0">
                <a:solidFill>
                  <a:srgbClr val="FF0000"/>
                </a:solidFill>
              </a:rPr>
              <a:t>79 million </a:t>
            </a:r>
            <a:r>
              <a:rPr lang="en-US" altLang="zh-CN" sz="2000" dirty="0" smtClean="0">
                <a:solidFill>
                  <a:schemeClr val="tx1"/>
                </a:solidFill>
              </a:rPr>
              <a:t>users per month  </a:t>
            </a:r>
          </a:p>
          <a:p>
            <a:pPr>
              <a:buFont typeface="Arial" pitchFamily="34" charset="0"/>
              <a:buChar char="•"/>
            </a:pPr>
            <a:r>
              <a:rPr lang="en-US" altLang="zh-CN" sz="2000" b="1" dirty="0" smtClean="0">
                <a:solidFill>
                  <a:srgbClr val="0000CC"/>
                </a:solidFill>
              </a:rPr>
              <a:t> 9.65 billion</a:t>
            </a:r>
            <a:r>
              <a:rPr lang="en-US" altLang="zh-CN" sz="2000" b="1" dirty="0" smtClean="0">
                <a:solidFill>
                  <a:schemeClr val="tx1"/>
                </a:solidFill>
              </a:rPr>
              <a:t> </a:t>
            </a:r>
            <a:r>
              <a:rPr lang="en-US" altLang="zh-CN" sz="2000" dirty="0" smtClean="0">
                <a:solidFill>
                  <a:schemeClr val="tx1"/>
                </a:solidFill>
              </a:rPr>
              <a:t>items/year</a:t>
            </a:r>
          </a:p>
        </p:txBody>
      </p:sp>
      <p:pic>
        <p:nvPicPr>
          <p:cNvPr id="31" name="图片 30" descr="amazon.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1" y="4495800"/>
            <a:ext cx="2209799" cy="546100"/>
          </a:xfrm>
          <a:prstGeom prst="rect">
            <a:avLst/>
          </a:prstGeom>
        </p:spPr>
      </p:pic>
      <p:pic>
        <p:nvPicPr>
          <p:cNvPr id="32" name="图片 31" descr="alibaba_group2-featur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1000" y="5410218"/>
            <a:ext cx="2286000" cy="477951"/>
          </a:xfrm>
          <a:prstGeom prst="rect">
            <a:avLst/>
          </a:prstGeom>
        </p:spPr>
      </p:pic>
      <p:sp>
        <p:nvSpPr>
          <p:cNvPr id="28" name="矩形 27"/>
          <p:cNvSpPr/>
          <p:nvPr/>
        </p:nvSpPr>
        <p:spPr>
          <a:xfrm>
            <a:off x="4038602" y="5888168"/>
            <a:ext cx="2514600" cy="8160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000" dirty="0" smtClean="0">
                <a:solidFill>
                  <a:srgbClr val="FF0000"/>
                </a:solidFill>
              </a:rPr>
              <a:t> </a:t>
            </a:r>
            <a:r>
              <a:rPr lang="en-US" altLang="zh-CN" sz="2000" b="1" dirty="0" smtClean="0">
                <a:solidFill>
                  <a:srgbClr val="FF0000"/>
                </a:solidFill>
              </a:rPr>
              <a:t>500 million </a:t>
            </a:r>
            <a:r>
              <a:rPr lang="en-US" altLang="zh-CN" sz="2000" dirty="0" smtClean="0">
                <a:solidFill>
                  <a:schemeClr val="tx1"/>
                </a:solidFill>
              </a:rPr>
              <a:t>users  </a:t>
            </a:r>
          </a:p>
          <a:p>
            <a:pPr>
              <a:buFont typeface="Arial" pitchFamily="34" charset="0"/>
              <a:buChar char="•"/>
            </a:pPr>
            <a:r>
              <a:rPr lang="en-US" altLang="zh-CN" sz="2000" b="1" dirty="0">
                <a:solidFill>
                  <a:srgbClr val="0000CC"/>
                </a:solidFill>
              </a:rPr>
              <a:t> </a:t>
            </a:r>
            <a:r>
              <a:rPr lang="en-US" altLang="zh-CN" sz="2000" b="1" dirty="0" smtClean="0">
                <a:solidFill>
                  <a:srgbClr val="0000CC"/>
                </a:solidFill>
              </a:rPr>
              <a:t>35 billion</a:t>
            </a:r>
            <a:r>
              <a:rPr lang="en-US" altLang="zh-CN" sz="2000" dirty="0" smtClean="0">
                <a:solidFill>
                  <a:srgbClr val="0000CC"/>
                </a:solidFill>
              </a:rPr>
              <a:t> </a:t>
            </a:r>
            <a:r>
              <a:rPr lang="en-US" altLang="zh-CN" sz="2000" dirty="0" smtClean="0">
                <a:solidFill>
                  <a:schemeClr val="tx1"/>
                </a:solidFill>
              </a:rPr>
              <a:t>on 11/11</a:t>
            </a:r>
          </a:p>
        </p:txBody>
      </p:sp>
    </p:spTree>
    <p:extLst>
      <p:ext uri="{BB962C8B-B14F-4D97-AF65-F5344CB8AC3E}">
        <p14:creationId xmlns:p14="http://schemas.microsoft.com/office/powerpoint/2010/main" val="3940045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rgbClr val="FF0000"/>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Social Tie</a:t>
            </a:r>
          </a:p>
          <a:p>
            <a:r>
              <a:rPr kumimoji="1" lang="en-US" altLang="zh-CN" sz="1800" dirty="0" smtClean="0">
                <a:solidFill>
                  <a:schemeClr val="tx1"/>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rgbClr val="000000"/>
                </a:solidFill>
              </a:rPr>
              <a:t>- Structural hole</a:t>
            </a:r>
          </a:p>
        </p:txBody>
      </p:sp>
    </p:spTree>
    <p:extLst>
      <p:ext uri="{BB962C8B-B14F-4D97-AF65-F5344CB8AC3E}">
        <p14:creationId xmlns:p14="http://schemas.microsoft.com/office/powerpoint/2010/main" val="23380541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271469" y="172838"/>
            <a:ext cx="9363075" cy="792162"/>
          </a:xfrm>
        </p:spPr>
        <p:txBody>
          <a:bodyPr/>
          <a:lstStyle/>
          <a:p>
            <a:pPr>
              <a:defRPr/>
            </a:pPr>
            <a:r>
              <a:rPr lang="en-US" altLang="zh-CN" sz="4000" dirty="0"/>
              <a:t>Case study on the inventor network</a:t>
            </a:r>
            <a:endParaRPr lang="zh-CN" altLang="en-US" sz="4000" dirty="0" smtClean="0"/>
          </a:p>
        </p:txBody>
      </p:sp>
      <p:sp>
        <p:nvSpPr>
          <p:cNvPr id="18434" name="Content Placeholder 2"/>
          <p:cNvSpPr>
            <a:spLocks noGrp="1"/>
          </p:cNvSpPr>
          <p:nvPr>
            <p:ph idx="1"/>
          </p:nvPr>
        </p:nvSpPr>
        <p:spPr>
          <a:xfrm>
            <a:off x="272482" y="1394520"/>
            <a:ext cx="3198354" cy="4873625"/>
          </a:xfrm>
        </p:spPr>
        <p:txBody>
          <a:bodyPr>
            <a:normAutofit/>
          </a:bodyPr>
          <a:lstStyle/>
          <a:p>
            <a:r>
              <a:rPr lang="en-US" altLang="zh-CN" sz="2000" dirty="0" smtClean="0"/>
              <a:t>Most  structural </a:t>
            </a:r>
            <a:r>
              <a:rPr lang="en-US" altLang="zh-CN" sz="2000" dirty="0"/>
              <a:t>holes have </a:t>
            </a:r>
            <a:r>
              <a:rPr lang="en-US" altLang="zh-CN" sz="2000" dirty="0" smtClean="0"/>
              <a:t>more </a:t>
            </a:r>
            <a:r>
              <a:rPr lang="en-US" altLang="zh-CN" sz="2000" dirty="0"/>
              <a:t>than one </a:t>
            </a:r>
            <a:r>
              <a:rPr lang="en-US" altLang="zh-CN" sz="2000" dirty="0" smtClean="0"/>
              <a:t>jobs.</a:t>
            </a:r>
          </a:p>
          <a:p>
            <a:endParaRPr lang="en-US" altLang="zh-CN" sz="2000" dirty="0" smtClean="0"/>
          </a:p>
          <a:p>
            <a:r>
              <a:rPr lang="en-US" altLang="zh-CN" sz="2000" dirty="0" smtClean="0"/>
              <a:t>Mark * on inventors with highest PageRank scores.</a:t>
            </a:r>
          </a:p>
          <a:p>
            <a:pPr lvl="1"/>
            <a:r>
              <a:rPr lang="en-US" altLang="zh-CN" sz="1800" dirty="0"/>
              <a:t>HIS selects people with highest PageRank scores, </a:t>
            </a:r>
          </a:p>
          <a:p>
            <a:pPr lvl="1"/>
            <a:r>
              <a:rPr lang="en-US" altLang="zh-CN" sz="1800" dirty="0" err="1"/>
              <a:t>MaxD</a:t>
            </a:r>
            <a:r>
              <a:rPr lang="en-US" altLang="zh-CN" sz="1800" dirty="0"/>
              <a:t> tends to select people how have been working on more jobs.</a:t>
            </a:r>
            <a:endParaRPr lang="zh-CN" altLang="en-US" sz="1800" dirty="0"/>
          </a:p>
          <a:p>
            <a:endParaRPr lang="en-US" altLang="zh-CN" sz="2000" dirty="0" smtClean="0"/>
          </a:p>
        </p:txBody>
      </p:sp>
      <p:graphicFrame>
        <p:nvGraphicFramePr>
          <p:cNvPr id="3" name="表格 2"/>
          <p:cNvGraphicFramePr>
            <a:graphicFrameLocks noGrp="1"/>
          </p:cNvGraphicFramePr>
          <p:nvPr>
            <p:extLst>
              <p:ext uri="{D42A27DB-BD31-4B8C-83A1-F6EECF244321}">
                <p14:modId xmlns:p14="http://schemas.microsoft.com/office/powerpoint/2010/main" val="113779929"/>
              </p:ext>
            </p:extLst>
          </p:nvPr>
        </p:nvGraphicFramePr>
        <p:xfrm>
          <a:off x="3626853" y="1443608"/>
          <a:ext cx="6240694" cy="4307840"/>
        </p:xfrm>
        <a:graphic>
          <a:graphicData uri="http://schemas.openxmlformats.org/drawingml/2006/table">
            <a:tbl>
              <a:tblPr firstRow="1" bandRow="1">
                <a:tableStyleId>{073A0DAA-6AF3-43AB-8588-CEC1D06C72B9}</a:tableStyleId>
              </a:tblPr>
              <a:tblGrid>
                <a:gridCol w="1267365"/>
                <a:gridCol w="682852"/>
                <a:gridCol w="702078"/>
                <a:gridCol w="3588399"/>
              </a:tblGrid>
              <a:tr h="370840">
                <a:tc>
                  <a:txBody>
                    <a:bodyPr/>
                    <a:lstStyle/>
                    <a:p>
                      <a:pPr algn="ctr"/>
                      <a:r>
                        <a:rPr lang="en-US" altLang="zh-CN" sz="1200" dirty="0" smtClean="0"/>
                        <a:t>Inventor</a:t>
                      </a:r>
                      <a:endParaRPr lang="zh-CN" altLang="en-US" sz="1200" dirty="0"/>
                    </a:p>
                  </a:txBody>
                  <a:tcPr marL="99060" marR="99060" anchor="ctr"/>
                </a:tc>
                <a:tc>
                  <a:txBody>
                    <a:bodyPr/>
                    <a:lstStyle/>
                    <a:p>
                      <a:pPr algn="ctr"/>
                      <a:r>
                        <a:rPr lang="en-US" altLang="zh-CN" sz="1200" dirty="0" smtClean="0"/>
                        <a:t>HIS</a:t>
                      </a:r>
                      <a:endParaRPr lang="zh-CN" altLang="en-US" sz="1200" dirty="0"/>
                    </a:p>
                  </a:txBody>
                  <a:tcPr marL="99060" marR="99060" anchor="ctr"/>
                </a:tc>
                <a:tc>
                  <a:txBody>
                    <a:bodyPr/>
                    <a:lstStyle/>
                    <a:p>
                      <a:pPr algn="ctr"/>
                      <a:r>
                        <a:rPr lang="en-US" altLang="zh-CN" sz="1200" dirty="0" err="1" smtClean="0"/>
                        <a:t>MaxD</a:t>
                      </a:r>
                      <a:endParaRPr lang="zh-CN" altLang="en-US" sz="1200" dirty="0"/>
                    </a:p>
                  </a:txBody>
                  <a:tcPr marL="99060" marR="99060" anchor="ctr"/>
                </a:tc>
                <a:tc>
                  <a:txBody>
                    <a:bodyPr/>
                    <a:lstStyle/>
                    <a:p>
                      <a:pPr algn="ctr"/>
                      <a:r>
                        <a:rPr lang="en-US" altLang="zh-CN" sz="1200" dirty="0" smtClean="0"/>
                        <a:t>Title</a:t>
                      </a:r>
                      <a:endParaRPr lang="zh-CN" altLang="en-US" sz="1200" dirty="0"/>
                    </a:p>
                  </a:txBody>
                  <a:tcPr marL="99060" marR="99060" anchor="ctr"/>
                </a:tc>
              </a:tr>
              <a:tr h="123613">
                <a:tc rowSpan="3">
                  <a:txBody>
                    <a:bodyPr/>
                    <a:lstStyle/>
                    <a:p>
                      <a:pPr algn="ctr"/>
                      <a:r>
                        <a:rPr lang="en-US" altLang="zh-CN" sz="1200" dirty="0" smtClean="0"/>
                        <a:t>E. Boyden</a:t>
                      </a:r>
                      <a:endParaRPr lang="zh-CN" altLang="en-US" sz="1200" dirty="0"/>
                    </a:p>
                  </a:txBody>
                  <a:tcPr marL="99060" marR="99060" anchor="ctr"/>
                </a:tc>
                <a:tc rowSpan="3">
                  <a:txBody>
                    <a:bodyPr/>
                    <a:lstStyle/>
                    <a:p>
                      <a:pPr algn="ctr"/>
                      <a:endParaRPr lang="zh-CN" altLang="en-US" sz="1200" dirty="0"/>
                    </a:p>
                  </a:txBody>
                  <a:tcPr marL="99060" marR="99060" anchor="ctr"/>
                </a:tc>
                <a:tc rowSpan="3">
                  <a:txBody>
                    <a:bodyPr/>
                    <a:lstStyle/>
                    <a:p>
                      <a:pPr algn="ctr"/>
                      <a:r>
                        <a:rPr lang="en-US" altLang="zh-CN" sz="1200" dirty="0" smtClean="0"/>
                        <a:t>√</a:t>
                      </a:r>
                      <a:endParaRPr lang="zh-CN" altLang="en-US" sz="1200" dirty="0"/>
                    </a:p>
                  </a:txBody>
                  <a:tcPr marL="99060" marR="99060" anchor="ctr"/>
                </a:tc>
                <a:tc>
                  <a:txBody>
                    <a:bodyPr/>
                    <a:lstStyle/>
                    <a:p>
                      <a:pPr algn="ctr"/>
                      <a:r>
                        <a:rPr lang="en-US" altLang="zh-CN" sz="1200" dirty="0" smtClean="0"/>
                        <a:t>Professor (MIT Media Lab)</a:t>
                      </a:r>
                      <a:endParaRPr lang="zh-CN" altLang="en-US" sz="1200" dirty="0"/>
                    </a:p>
                  </a:txBody>
                  <a:tcPr marL="99060" marR="99060" anchor="ctr"/>
                </a:tc>
              </a:tr>
              <a:tr h="24214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Associate Professor (MIT McGovern Inst.)</a:t>
                      </a:r>
                      <a:endParaRPr lang="zh-CN" altLang="en-US" sz="1200" dirty="0"/>
                    </a:p>
                  </a:txBody>
                  <a:tcPr marL="99060" marR="99060" anchor="ctr"/>
                </a:tc>
              </a:tr>
              <a:tr h="1236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Group Leader (Synthetic Neurobiology)</a:t>
                      </a:r>
                      <a:endParaRPr lang="zh-CN" altLang="en-US" sz="1200" dirty="0"/>
                    </a:p>
                  </a:txBody>
                  <a:tcPr marL="99060" marR="99060" anchor="ctr"/>
                </a:tc>
              </a:tr>
              <a:tr h="123613">
                <a:tc rowSpan="3">
                  <a:txBody>
                    <a:bodyPr/>
                    <a:lstStyle/>
                    <a:p>
                      <a:pPr marL="0" indent="0" algn="ctr">
                        <a:buAutoNum type="alphaUcPeriod"/>
                      </a:pPr>
                      <a:r>
                        <a:rPr lang="en-US" altLang="zh-CN" sz="1200" dirty="0" smtClean="0"/>
                        <a:t>A. </a:t>
                      </a:r>
                      <a:r>
                        <a:rPr lang="en-US" altLang="zh-CN" sz="1200" dirty="0" err="1" smtClean="0"/>
                        <a:t>Czarnik</a:t>
                      </a:r>
                      <a:endParaRPr lang="zh-CN" altLang="en-US" sz="1200" dirty="0"/>
                    </a:p>
                  </a:txBody>
                  <a:tcPr marL="99060" marR="99060" anchor="ctr"/>
                </a:tc>
                <a:tc rowSpan="3">
                  <a:txBody>
                    <a:bodyPr/>
                    <a:lstStyle/>
                    <a:p>
                      <a:pPr algn="ctr"/>
                      <a:endParaRPr lang="zh-CN" altLang="en-US" sz="1200" dirty="0"/>
                    </a:p>
                  </a:txBody>
                  <a:tcPr marL="99060" marR="99060" anchor="ctr"/>
                </a:tc>
                <a:tc rowSpan="3">
                  <a:txBody>
                    <a:bodyPr/>
                    <a:lstStyle/>
                    <a:p>
                      <a:pPr algn="ctr"/>
                      <a:r>
                        <a:rPr lang="en-US" altLang="zh-CN" sz="1200" dirty="0" smtClean="0"/>
                        <a:t>√</a:t>
                      </a:r>
                      <a:endParaRPr lang="zh-CN" altLang="en-US" sz="1200" dirty="0"/>
                    </a:p>
                  </a:txBody>
                  <a:tcPr marL="99060" marR="99060" anchor="ctr"/>
                </a:tc>
                <a:tc>
                  <a:txBody>
                    <a:bodyPr/>
                    <a:lstStyle/>
                    <a:p>
                      <a:pPr algn="ctr"/>
                      <a:r>
                        <a:rPr lang="en-US" altLang="zh-CN" sz="1200" dirty="0" smtClean="0"/>
                        <a:t>Founder and Manager (</a:t>
                      </a:r>
                      <a:r>
                        <a:rPr lang="en-US" altLang="zh-CN" sz="1200" dirty="0" err="1" smtClean="0"/>
                        <a:t>Protia</a:t>
                      </a:r>
                      <a:r>
                        <a:rPr lang="en-US" altLang="zh-CN" sz="1200" dirty="0" smtClean="0"/>
                        <a:t>, LLC)</a:t>
                      </a:r>
                      <a:endParaRPr lang="zh-CN" altLang="en-US" sz="1200" dirty="0"/>
                    </a:p>
                  </a:txBody>
                  <a:tcPr marL="99060" marR="99060" anchor="ctr"/>
                </a:tc>
              </a:tr>
              <a:tr h="18118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Visiting Professor (University of Nevada)</a:t>
                      </a:r>
                      <a:endParaRPr lang="zh-CN" altLang="en-US" sz="1200" dirty="0"/>
                    </a:p>
                  </a:txBody>
                  <a:tcPr marL="99060" marR="99060" anchor="ctr"/>
                </a:tc>
              </a:tr>
              <a:tr h="1236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Co-Founder (Chief Scientific Officer)</a:t>
                      </a:r>
                      <a:endParaRPr lang="zh-CN" altLang="en-US" sz="1200" dirty="0"/>
                    </a:p>
                  </a:txBody>
                  <a:tcPr marL="99060" marR="99060" anchor="ctr"/>
                </a:tc>
              </a:tr>
              <a:tr h="185420">
                <a:tc rowSpan="2">
                  <a:txBody>
                    <a:bodyPr/>
                    <a:lstStyle/>
                    <a:p>
                      <a:pPr algn="ctr"/>
                      <a:r>
                        <a:rPr lang="en-US" altLang="zh-CN" sz="1200" dirty="0" smtClean="0"/>
                        <a:t>A. </a:t>
                      </a:r>
                      <a:r>
                        <a:rPr lang="en-US" altLang="zh-CN" sz="1200" dirty="0" err="1" smtClean="0"/>
                        <a:t>Nishio</a:t>
                      </a:r>
                      <a:endParaRPr lang="zh-CN" altLang="en-US" sz="1200" dirty="0"/>
                    </a:p>
                  </a:txBody>
                  <a:tcPr marL="99060" marR="99060" anchor="ctr"/>
                </a:tc>
                <a:tc rowSpan="2">
                  <a:txBody>
                    <a:bodyPr/>
                    <a:lstStyle/>
                    <a:p>
                      <a:pPr algn="ctr"/>
                      <a:endParaRPr lang="zh-CN" altLang="en-US" sz="1200" dirty="0"/>
                    </a:p>
                  </a:txBody>
                  <a:tcPr marL="99060" marR="99060" anchor="ctr"/>
                </a:tc>
                <a:tc rowSpan="2">
                  <a:txBody>
                    <a:bodyPr/>
                    <a:lstStyle/>
                    <a:p>
                      <a:pPr algn="ctr"/>
                      <a:r>
                        <a:rPr lang="en-US" altLang="zh-CN" sz="1200" dirty="0" smtClean="0"/>
                        <a:t>√</a:t>
                      </a:r>
                      <a:endParaRPr lang="zh-CN" altLang="en-US" sz="1200" dirty="0"/>
                    </a:p>
                  </a:txBody>
                  <a:tcPr marL="99060" marR="99060" anchor="ctr"/>
                </a:tc>
                <a:tc>
                  <a:txBody>
                    <a:bodyPr/>
                    <a:lstStyle/>
                    <a:p>
                      <a:pPr algn="ctr"/>
                      <a:r>
                        <a:rPr lang="en-US" altLang="zh-CN" sz="1200" dirty="0" smtClean="0"/>
                        <a:t>Director of Operations (WBI)</a:t>
                      </a:r>
                      <a:endParaRPr lang="zh-CN" altLang="en-US" sz="1200" dirty="0"/>
                    </a:p>
                  </a:txBody>
                  <a:tcPr marL="99060" marR="99060" anchor="ctr"/>
                </a:tc>
              </a:tr>
              <a:tr h="18542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Director of Department Responsible (IDA)</a:t>
                      </a:r>
                      <a:endParaRPr lang="zh-CN" altLang="en-US" sz="1200" dirty="0"/>
                    </a:p>
                  </a:txBody>
                  <a:tcPr marL="99060" marR="99060" anchor="ctr"/>
                </a:tc>
              </a:tr>
              <a:tr h="185420">
                <a:tc rowSpan="2">
                  <a:txBody>
                    <a:bodyPr/>
                    <a:lstStyle/>
                    <a:p>
                      <a:pPr algn="ctr"/>
                      <a:r>
                        <a:rPr lang="en-US" altLang="zh-CN" sz="1200" dirty="0" smtClean="0"/>
                        <a:t>E. Nowak*</a:t>
                      </a:r>
                      <a:endParaRPr lang="zh-CN" altLang="en-US" sz="1200" dirty="0"/>
                    </a:p>
                  </a:txBody>
                  <a:tcPr marL="99060" marR="99060" anchor="ctr"/>
                </a:tc>
                <a:tc rowSpan="2">
                  <a:txBody>
                    <a:bodyPr/>
                    <a:lstStyle/>
                    <a:p>
                      <a:pPr algn="ctr"/>
                      <a:r>
                        <a:rPr lang="en-US" altLang="zh-CN" sz="1200" dirty="0" smtClean="0"/>
                        <a:t>√</a:t>
                      </a:r>
                      <a:endParaRPr lang="zh-CN" altLang="en-US" sz="1200" dirty="0"/>
                    </a:p>
                  </a:txBody>
                  <a:tcPr marL="99060" marR="99060" anchor="ctr"/>
                </a:tc>
                <a:tc rowSpan="2">
                  <a:txBody>
                    <a:bodyPr/>
                    <a:lstStyle/>
                    <a:p>
                      <a:pPr algn="ctr"/>
                      <a:endParaRPr lang="zh-CN" altLang="en-US" sz="1200"/>
                    </a:p>
                  </a:txBody>
                  <a:tcPr marL="99060" marR="99060" anchor="ctr"/>
                </a:tc>
                <a:tc>
                  <a:txBody>
                    <a:bodyPr/>
                    <a:lstStyle/>
                    <a:p>
                      <a:pPr algn="ctr"/>
                      <a:r>
                        <a:rPr lang="en-US" altLang="zh-CN" sz="1200" dirty="0" smtClean="0"/>
                        <a:t>Senior vice President (Walt Disney)</a:t>
                      </a:r>
                      <a:endParaRPr lang="zh-CN" altLang="en-US" sz="1200" dirty="0"/>
                    </a:p>
                  </a:txBody>
                  <a:tcPr marL="99060" marR="99060" anchor="ctr"/>
                </a:tc>
              </a:tr>
              <a:tr h="18542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Secretary of Trustees (The New York Eye)</a:t>
                      </a:r>
                      <a:endParaRPr lang="zh-CN" altLang="en-US" sz="1200" dirty="0"/>
                    </a:p>
                  </a:txBody>
                  <a:tcPr marL="99060" marR="99060" anchor="ctr"/>
                </a:tc>
              </a:tr>
              <a:tr h="185420">
                <a:tc rowSpan="3">
                  <a:txBody>
                    <a:bodyPr/>
                    <a:lstStyle/>
                    <a:p>
                      <a:pPr algn="ctr">
                        <a:buAutoNum type="alphaUcPeriod"/>
                      </a:pPr>
                      <a:r>
                        <a:rPr lang="en-US" altLang="zh-CN" sz="1200" dirty="0" smtClean="0"/>
                        <a:t> </a:t>
                      </a:r>
                      <a:r>
                        <a:rPr lang="en-US" altLang="zh-CN" sz="1200" dirty="0" err="1" smtClean="0"/>
                        <a:t>Rofougaran</a:t>
                      </a:r>
                      <a:endParaRPr lang="zh-CN" altLang="en-US" sz="1200" dirty="0"/>
                    </a:p>
                  </a:txBody>
                  <a:tcPr marL="99060" marR="99060" anchor="ctr"/>
                </a:tc>
                <a:tc rowSpan="3">
                  <a:txBody>
                    <a:bodyPr/>
                    <a:lstStyle/>
                    <a:p>
                      <a:pPr algn="ctr"/>
                      <a:r>
                        <a:rPr lang="en-US" altLang="zh-CN" sz="1200" dirty="0" smtClean="0"/>
                        <a:t>√</a:t>
                      </a:r>
                      <a:endParaRPr lang="zh-CN" altLang="en-US" sz="1200" dirty="0"/>
                    </a:p>
                  </a:txBody>
                  <a:tcPr marL="99060" marR="99060" anchor="ctr"/>
                </a:tc>
                <a:tc rowSpan="3">
                  <a:txBody>
                    <a:bodyPr/>
                    <a:lstStyle/>
                    <a:p>
                      <a:pPr algn="ctr"/>
                      <a:endParaRPr lang="zh-CN" altLang="en-US" sz="1200"/>
                    </a:p>
                  </a:txBody>
                  <a:tcPr marL="99060" marR="99060" anchor="ctr"/>
                </a:tc>
                <a:tc>
                  <a:txBody>
                    <a:bodyPr/>
                    <a:lstStyle/>
                    <a:p>
                      <a:pPr algn="ctr"/>
                      <a:r>
                        <a:rPr lang="en-US" altLang="zh-CN" sz="1200" dirty="0" smtClean="0"/>
                        <a:t>Consultant (various wireless companies)</a:t>
                      </a:r>
                      <a:endParaRPr lang="zh-CN" altLang="en-US" sz="1200" dirty="0"/>
                    </a:p>
                  </a:txBody>
                  <a:tcPr marL="99060" marR="99060" anchor="ctr"/>
                </a:tc>
              </a:tr>
              <a:tr h="1524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Co-founder (</a:t>
                      </a:r>
                      <a:r>
                        <a:rPr lang="en-US" altLang="zh-CN" sz="1200" dirty="0" err="1" smtClean="0"/>
                        <a:t>Innovent</a:t>
                      </a:r>
                      <a:r>
                        <a:rPr lang="en-US" altLang="zh-CN" sz="1200" dirty="0" smtClean="0"/>
                        <a:t> System Corp.)</a:t>
                      </a:r>
                      <a:endParaRPr lang="zh-CN" altLang="en-US" sz="1200" dirty="0"/>
                    </a:p>
                  </a:txBody>
                  <a:tcPr marL="99060" marR="99060" anchor="ctr"/>
                </a:tc>
              </a:tr>
              <a:tr h="1524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smtClean="0"/>
                        <a:t>Leader (RF-CMOS)</a:t>
                      </a:r>
                      <a:endParaRPr lang="zh-CN" altLang="en-US" sz="1200" dirty="0"/>
                    </a:p>
                  </a:txBody>
                  <a:tcPr marL="99060" marR="99060" anchor="ctr"/>
                </a:tc>
              </a:tr>
              <a:tr h="370840">
                <a:tc>
                  <a:txBody>
                    <a:bodyPr/>
                    <a:lstStyle/>
                    <a:p>
                      <a:pPr algn="ctr"/>
                      <a:r>
                        <a:rPr lang="en-US" altLang="zh-CN" sz="1200" dirty="0" smtClean="0"/>
                        <a:t>S. Yamazaki*</a:t>
                      </a:r>
                      <a:endParaRPr lang="zh-CN" altLang="en-US" sz="1200" dirty="0"/>
                    </a:p>
                  </a:txBody>
                  <a:tcPr marL="99060" marR="99060" anchor="ctr"/>
                </a:tc>
                <a:tc>
                  <a:txBody>
                    <a:bodyPr/>
                    <a:lstStyle/>
                    <a:p>
                      <a:pPr algn="ctr"/>
                      <a:r>
                        <a:rPr lang="en-US" altLang="zh-CN" sz="1200" dirty="0" smtClean="0"/>
                        <a:t>√</a:t>
                      </a:r>
                      <a:endParaRPr lang="zh-CN" altLang="en-US" sz="1200" dirty="0"/>
                    </a:p>
                  </a:txBody>
                  <a:tcPr marL="99060" marR="99060" anchor="ctr"/>
                </a:tc>
                <a:tc>
                  <a:txBody>
                    <a:bodyPr/>
                    <a:lstStyle/>
                    <a:p>
                      <a:pPr algn="ctr"/>
                      <a:endParaRPr lang="zh-CN" altLang="en-US" sz="1200" dirty="0"/>
                    </a:p>
                  </a:txBody>
                  <a:tcPr marL="99060" marR="99060" anchor="ctr"/>
                </a:tc>
                <a:tc>
                  <a:txBody>
                    <a:bodyPr/>
                    <a:lstStyle/>
                    <a:p>
                      <a:pPr algn="ctr"/>
                      <a:r>
                        <a:rPr lang="en-US" altLang="zh-CN" sz="1200" dirty="0" smtClean="0"/>
                        <a:t>President and majority shareholder (SEL)</a:t>
                      </a:r>
                      <a:endParaRPr lang="zh-CN" altLang="en-US" sz="1200" dirty="0"/>
                    </a:p>
                  </a:txBody>
                  <a:tcPr marL="99060" marR="99060" anchor="ctr"/>
                </a:tc>
              </a:tr>
            </a:tbl>
          </a:graphicData>
        </a:graphic>
      </p:graphicFrame>
    </p:spTree>
    <p:extLst>
      <p:ext uri="{BB962C8B-B14F-4D97-AF65-F5344CB8AC3E}">
        <p14:creationId xmlns:p14="http://schemas.microsoft.com/office/powerpoint/2010/main" val="3024781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Efficiency</a:t>
            </a:r>
            <a:endParaRPr lang="en-US" dirty="0"/>
          </a:p>
        </p:txBody>
      </p:sp>
      <p:sp>
        <p:nvSpPr>
          <p:cNvPr id="25602" name="Content Placeholder 2"/>
          <p:cNvSpPr>
            <a:spLocks noGrp="1"/>
          </p:cNvSpPr>
          <p:nvPr>
            <p:ph sz="quarter" idx="1"/>
          </p:nvPr>
        </p:nvSpPr>
        <p:spPr>
          <a:xfrm>
            <a:off x="326760" y="1527175"/>
            <a:ext cx="9212925" cy="4572000"/>
          </a:xfrm>
        </p:spPr>
        <p:txBody>
          <a:bodyPr/>
          <a:lstStyle/>
          <a:p>
            <a:r>
              <a:rPr lang="en-US">
                <a:latin typeface="Times New Roman" charset="0"/>
                <a:ea typeface="华文楷体" charset="0"/>
                <a:cs typeface="华文楷体" charset="0"/>
              </a:rPr>
              <a:t>Running time of different algorithms in three data sets</a:t>
            </a:r>
          </a:p>
        </p:txBody>
      </p:sp>
      <p:pic>
        <p:nvPicPr>
          <p:cNvPr id="256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717" y="3024825"/>
            <a:ext cx="749829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168967" y="3482025"/>
            <a:ext cx="1073150" cy="11430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108000" tIns="187200"/>
          <a:lstStyle/>
          <a:p>
            <a:pPr algn="ctr">
              <a:spcBef>
                <a:spcPts val="600"/>
              </a:spcBef>
              <a:defRPr/>
            </a:pPr>
            <a:endParaRPr lang="en-US" dirty="0">
              <a:solidFill>
                <a:schemeClr val="tx1"/>
              </a:solidFill>
            </a:endParaRPr>
          </a:p>
        </p:txBody>
      </p:sp>
      <p:sp>
        <p:nvSpPr>
          <p:cNvPr id="10" name="Rectangle 9"/>
          <p:cNvSpPr/>
          <p:nvPr/>
        </p:nvSpPr>
        <p:spPr>
          <a:xfrm>
            <a:off x="7581717" y="5387025"/>
            <a:ext cx="1651000" cy="762000"/>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000" b="1" dirty="0">
                <a:solidFill>
                  <a:srgbClr val="000090"/>
                </a:solidFill>
                <a:latin typeface="Times New Roman"/>
                <a:cs typeface="Times New Roman"/>
              </a:rPr>
              <a:t>Inefficient!!</a:t>
            </a:r>
            <a:endParaRPr lang="en-US" sz="1200" b="1" dirty="0">
              <a:solidFill>
                <a:srgbClr val="000090"/>
              </a:solidFill>
              <a:latin typeface="Times New Roman"/>
              <a:cs typeface="Times New Roman"/>
            </a:endParaRPr>
          </a:p>
        </p:txBody>
      </p:sp>
      <p:cxnSp>
        <p:nvCxnSpPr>
          <p:cNvPr id="11" name="Straight Arrow Connector 10"/>
          <p:cNvCxnSpPr>
            <a:stCxn id="10" idx="0"/>
          </p:cNvCxnSpPr>
          <p:nvPr/>
        </p:nvCxnSpPr>
        <p:spPr>
          <a:xfrm flipH="1" flipV="1">
            <a:off x="7994467" y="4625025"/>
            <a:ext cx="412750" cy="7620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427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0000CC"/>
                </a:solidFill>
              </a:rPr>
              <a:t>User-level</a:t>
            </a:r>
            <a:endParaRPr kumimoji="1" lang="zh-CN" altLang="en-US" sz="2400" dirty="0">
              <a:solidFill>
                <a:srgbClr val="0000CC"/>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0000CC"/>
                </a:solidFill>
              </a:rPr>
              <a:t>T</a:t>
            </a:r>
            <a:r>
              <a:rPr kumimoji="1" lang="en-US" altLang="zh-CN" sz="2400" dirty="0" smtClean="0">
                <a:solidFill>
                  <a:srgbClr val="0000CC"/>
                </a:solidFill>
              </a:rPr>
              <a:t>ie-level</a:t>
            </a:r>
            <a:endParaRPr kumimoji="1" lang="zh-CN" altLang="en-US" sz="2400" dirty="0">
              <a:solidFill>
                <a:srgbClr val="0000CC"/>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0000CC"/>
                </a:solidFill>
              </a:rPr>
              <a:t>Structure-level</a:t>
            </a:r>
            <a:endParaRPr kumimoji="1" lang="zh-CN" altLang="en-US" sz="2400" dirty="0">
              <a:solidFill>
                <a:srgbClr val="0000CC"/>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FF0000"/>
                </a:solidFill>
              </a:rPr>
              <a:t>Tencent</a:t>
            </a:r>
            <a:endParaRPr lang="en-US" dirty="0">
              <a:solidFill>
                <a:srgbClr val="FF0000"/>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MOOC</a:t>
            </a:r>
            <a:endParaRPr lang="en-US" dirty="0">
              <a:solidFill>
                <a:srgbClr val="FF0000"/>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Social Tie</a:t>
            </a:r>
          </a:p>
          <a:p>
            <a:r>
              <a:rPr kumimoji="1" lang="en-US" altLang="zh-CN" sz="1800" dirty="0" smtClean="0">
                <a:solidFill>
                  <a:schemeClr val="tx1"/>
                </a:solidFill>
              </a:rPr>
              <a:t>- Social Influence</a:t>
            </a:r>
          </a:p>
        </p:txBody>
      </p:sp>
      <p:sp>
        <p:nvSpPr>
          <p:cNvPr id="38" name="矩形 37"/>
          <p:cNvSpPr/>
          <p:nvPr/>
        </p:nvSpPr>
        <p:spPr>
          <a:xfrm>
            <a:off x="308484" y="5697252"/>
            <a:ext cx="169218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FF0000"/>
                </a:solidFill>
              </a:rPr>
              <a:t>Applications</a:t>
            </a:r>
            <a:endParaRPr kumimoji="1" lang="zh-CN" altLang="en-US" sz="1800" dirty="0">
              <a:solidFill>
                <a:srgbClr val="FF0000"/>
              </a:solidFill>
            </a:endParaRPr>
          </a:p>
        </p:txBody>
      </p:sp>
      <p:sp>
        <p:nvSpPr>
          <p:cNvPr id="40" name="矩形 39"/>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chemeClr val="tx1"/>
                </a:solidFill>
              </a:rPr>
              <a:t>- Structural hole</a:t>
            </a:r>
          </a:p>
        </p:txBody>
      </p:sp>
    </p:spTree>
    <p:extLst>
      <p:ext uri="{BB962C8B-B14F-4D97-AF65-F5344CB8AC3E}">
        <p14:creationId xmlns:p14="http://schemas.microsoft.com/office/powerpoint/2010/main" val="280991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8913"/>
            <a:ext cx="9906000" cy="792162"/>
          </a:xfrm>
        </p:spPr>
        <p:txBody>
          <a:bodyPr/>
          <a:lstStyle/>
          <a:p>
            <a:r>
              <a:rPr kumimoji="1" lang="en-US" altLang="zh-CN" dirty="0" smtClean="0"/>
              <a:t>Big Data Analytics in Game Data</a:t>
            </a:r>
            <a:endParaRPr kumimoji="1" lang="zh-CN" altLang="en-US" dirty="0"/>
          </a:p>
        </p:txBody>
      </p:sp>
      <p:sp>
        <p:nvSpPr>
          <p:cNvPr id="3" name="内容占位符 2"/>
          <p:cNvSpPr>
            <a:spLocks noGrp="1"/>
          </p:cNvSpPr>
          <p:nvPr>
            <p:ph idx="1"/>
          </p:nvPr>
        </p:nvSpPr>
        <p:spPr>
          <a:xfrm>
            <a:off x="350848" y="1196976"/>
            <a:ext cx="9139237" cy="5356224"/>
          </a:xfrm>
        </p:spPr>
        <p:txBody>
          <a:bodyPr/>
          <a:lstStyle/>
          <a:p>
            <a:r>
              <a:rPr lang="en-US" altLang="zh-CN" dirty="0"/>
              <a:t>Online gaming is one of the largest industries on the Internet</a:t>
            </a:r>
            <a:r>
              <a:rPr lang="en-US" altLang="zh-CN" dirty="0" smtClean="0"/>
              <a:t>…</a:t>
            </a:r>
          </a:p>
          <a:p>
            <a:r>
              <a:rPr lang="en-US" altLang="zh-CN" dirty="0"/>
              <a:t>Facebook</a:t>
            </a:r>
          </a:p>
          <a:p>
            <a:pPr lvl="1"/>
            <a:r>
              <a:rPr lang="en-US" altLang="zh-CN" dirty="0">
                <a:solidFill>
                  <a:srgbClr val="C00000"/>
                </a:solidFill>
              </a:rPr>
              <a:t>250 million </a:t>
            </a:r>
            <a:r>
              <a:rPr lang="en-US" altLang="zh-CN" dirty="0"/>
              <a:t>users play games monthly</a:t>
            </a:r>
          </a:p>
          <a:p>
            <a:pPr lvl="1"/>
            <a:r>
              <a:rPr lang="en-US" altLang="zh-CN" dirty="0">
                <a:solidFill>
                  <a:srgbClr val="C00000"/>
                </a:solidFill>
              </a:rPr>
              <a:t>200 games </a:t>
            </a:r>
            <a:r>
              <a:rPr lang="en-US" altLang="zh-CN" dirty="0"/>
              <a:t>with more than </a:t>
            </a:r>
            <a:r>
              <a:rPr lang="en-US" altLang="zh-CN" dirty="0">
                <a:solidFill>
                  <a:srgbClr val="C00000"/>
                </a:solidFill>
              </a:rPr>
              <a:t>1 million </a:t>
            </a:r>
            <a:r>
              <a:rPr lang="en-US" altLang="zh-CN" dirty="0"/>
              <a:t>active users </a:t>
            </a:r>
          </a:p>
          <a:p>
            <a:pPr lvl="1"/>
            <a:r>
              <a:rPr lang="en-US" altLang="zh-CN" dirty="0">
                <a:solidFill>
                  <a:srgbClr val="C00000"/>
                </a:solidFill>
              </a:rPr>
              <a:t>12%</a:t>
            </a:r>
            <a:r>
              <a:rPr lang="en-US" altLang="zh-CN" dirty="0"/>
              <a:t> of the company’s revenue is from </a:t>
            </a:r>
            <a:r>
              <a:rPr lang="en-US" altLang="zh-CN" dirty="0" smtClean="0"/>
              <a:t>games</a:t>
            </a:r>
            <a:endParaRPr lang="en-US" altLang="zh-CN" dirty="0"/>
          </a:p>
          <a:p>
            <a:r>
              <a:rPr lang="en-US" altLang="zh-CN" dirty="0" err="1" smtClean="0"/>
              <a:t>Tencent</a:t>
            </a:r>
            <a:r>
              <a:rPr lang="en-US" altLang="zh-CN" dirty="0" smtClean="0"/>
              <a:t> </a:t>
            </a:r>
            <a:r>
              <a:rPr lang="en-US" altLang="zh-CN" sz="2400" dirty="0" smtClean="0"/>
              <a:t>(Market Cap: ~150B $)</a:t>
            </a:r>
            <a:endParaRPr lang="en-US" altLang="zh-CN" dirty="0"/>
          </a:p>
          <a:p>
            <a:pPr lvl="1"/>
            <a:r>
              <a:rPr lang="en-US" altLang="zh-CN" dirty="0"/>
              <a:t>More than </a:t>
            </a:r>
            <a:r>
              <a:rPr lang="en-US" altLang="zh-CN" dirty="0">
                <a:solidFill>
                  <a:srgbClr val="C00000"/>
                </a:solidFill>
              </a:rPr>
              <a:t>400 million </a:t>
            </a:r>
            <a:r>
              <a:rPr lang="en-US" altLang="zh-CN" dirty="0"/>
              <a:t>gaming users</a:t>
            </a:r>
          </a:p>
          <a:p>
            <a:pPr lvl="1"/>
            <a:r>
              <a:rPr lang="en-US" altLang="zh-CN" dirty="0">
                <a:solidFill>
                  <a:srgbClr val="C00000"/>
                </a:solidFill>
              </a:rPr>
              <a:t>50%</a:t>
            </a:r>
            <a:r>
              <a:rPr lang="en-US" altLang="zh-CN" dirty="0"/>
              <a:t> of </a:t>
            </a:r>
            <a:r>
              <a:rPr lang="en-US" altLang="zh-CN" dirty="0" err="1"/>
              <a:t>Tencent’s</a:t>
            </a:r>
            <a:r>
              <a:rPr lang="en-US" altLang="zh-CN" dirty="0"/>
              <a:t> overall revenue is from games</a:t>
            </a:r>
          </a:p>
          <a:p>
            <a:pPr marL="0" indent="0">
              <a:buNone/>
            </a:pPr>
            <a:endParaRPr lang="en-US" altLang="zh-CN" dirty="0"/>
          </a:p>
        </p:txBody>
      </p:sp>
      <p:sp>
        <p:nvSpPr>
          <p:cNvPr id="4" name="副标题 4"/>
          <p:cNvSpPr txBox="1">
            <a:spLocks/>
          </p:cNvSpPr>
          <p:nvPr/>
        </p:nvSpPr>
        <p:spPr bwMode="auto">
          <a:xfrm>
            <a:off x="0" y="6417332"/>
            <a:ext cx="9906000" cy="440668"/>
          </a:xfrm>
          <a:prstGeom prst="rect">
            <a:avLst/>
          </a:prstGeom>
          <a:solidFill>
            <a:schemeClr val="bg1"/>
          </a:solidFill>
          <a:ln w="9525">
            <a:solidFill>
              <a:schemeClr val="bg1"/>
            </a:solidFill>
            <a:miter lim="800000"/>
            <a:headEnd/>
            <a:tailEnd/>
          </a:ln>
        </p:spPr>
        <p:txBody>
          <a:bodyPr vert="horz" wrap="square" lIns="180000" tIns="45720" rIns="72000" bIns="45720" numCol="1" anchor="ctr" anchorCtr="0" compatLnSpc="1">
            <a:prstTxWarp prst="textNoShape">
              <a:avLst/>
            </a:prstTxWarp>
          </a:bodyPr>
          <a:lstStyle/>
          <a:p>
            <a:r>
              <a:rPr lang="en-US" altLang="zh-CN" sz="1400" dirty="0" err="1"/>
              <a:t>Zhanpeng</a:t>
            </a:r>
            <a:r>
              <a:rPr lang="en-US" altLang="zh-CN" sz="1400" dirty="0"/>
              <a:t> Fang, </a:t>
            </a:r>
            <a:r>
              <a:rPr lang="en-US" altLang="zh-CN" sz="1400" dirty="0" err="1"/>
              <a:t>Xinyu</a:t>
            </a:r>
            <a:r>
              <a:rPr lang="en-US" altLang="zh-CN" sz="1400" dirty="0"/>
              <a:t> Zhou, Jie Tang, Wei Shao, A.C.M. Fong, </a:t>
            </a:r>
            <a:r>
              <a:rPr lang="en-US" altLang="zh-CN" sz="1400" dirty="0" err="1"/>
              <a:t>Longjun</a:t>
            </a:r>
            <a:r>
              <a:rPr lang="en-US" altLang="zh-CN" sz="1400" dirty="0"/>
              <a:t> Sun, Ying Ding, Ling Zhou, and </a:t>
            </a:r>
            <a:r>
              <a:rPr lang="en-US" altLang="zh-CN" sz="1400" dirty="0" err="1"/>
              <a:t>Jarder</a:t>
            </a:r>
            <a:r>
              <a:rPr lang="en-US" altLang="zh-CN" sz="1400" dirty="0"/>
              <a:t> </a:t>
            </a:r>
            <a:r>
              <a:rPr lang="en-US" altLang="zh-CN" sz="1400" dirty="0" err="1"/>
              <a:t>Luo</a:t>
            </a:r>
            <a:r>
              <a:rPr lang="en-US" altLang="zh-CN" sz="1400" dirty="0"/>
              <a:t>. Modeling Paying Behavior in Online Social Networks. In </a:t>
            </a:r>
            <a:r>
              <a:rPr lang="en-US" altLang="zh-CN" sz="1400" dirty="0" smtClean="0"/>
              <a:t>CIKM</a:t>
            </a:r>
            <a:r>
              <a:rPr lang="en-US" altLang="zh-CN" sz="1400" dirty="0"/>
              <a:t>'</a:t>
            </a:r>
            <a:r>
              <a:rPr lang="en-US" altLang="zh-CN" sz="1400" dirty="0" smtClean="0"/>
              <a:t>14.</a:t>
            </a:r>
            <a:endParaRPr lang="en-US" altLang="zh-CN" sz="1400" dirty="0"/>
          </a:p>
        </p:txBody>
      </p:sp>
    </p:spTree>
    <p:extLst>
      <p:ext uri="{BB962C8B-B14F-4D97-AF65-F5344CB8AC3E}">
        <p14:creationId xmlns:p14="http://schemas.microsoft.com/office/powerpoint/2010/main" val="1637245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Two games: DNF</a:t>
            </a:r>
            <a:endParaRPr lang="zh-CN" altLang="en-US" dirty="0"/>
          </a:p>
        </p:txBody>
      </p:sp>
      <p:sp>
        <p:nvSpPr>
          <p:cNvPr id="3" name="内容占位符 2"/>
          <p:cNvSpPr>
            <a:spLocks noGrp="1"/>
          </p:cNvSpPr>
          <p:nvPr>
            <p:ph idx="1"/>
          </p:nvPr>
        </p:nvSpPr>
        <p:spPr>
          <a:xfrm>
            <a:off x="7" y="1371601"/>
            <a:ext cx="6172193" cy="4842938"/>
          </a:xfrm>
        </p:spPr>
        <p:txBody>
          <a:bodyPr>
            <a:normAutofit/>
          </a:bodyPr>
          <a:lstStyle/>
          <a:p>
            <a:r>
              <a:rPr lang="en-US" altLang="zh-CN" dirty="0" smtClean="0"/>
              <a:t>Dungeon &amp; Fighter Online (DNF)</a:t>
            </a:r>
          </a:p>
          <a:p>
            <a:pPr lvl="1"/>
            <a:r>
              <a:rPr lang="en-US" altLang="zh-CN" dirty="0" smtClean="0"/>
              <a:t>A game of melee combat between users and large number of underpowered enemies</a:t>
            </a:r>
          </a:p>
          <a:p>
            <a:pPr lvl="1"/>
            <a:r>
              <a:rPr lang="en-US" altLang="zh-CN" dirty="0" smtClean="0">
                <a:solidFill>
                  <a:srgbClr val="000090"/>
                </a:solidFill>
              </a:rPr>
              <a:t>400+ million users, the 2</a:t>
            </a:r>
            <a:r>
              <a:rPr lang="en-US" altLang="zh-CN" i="1" baseline="30000" dirty="0" smtClean="0">
                <a:solidFill>
                  <a:srgbClr val="000090"/>
                </a:solidFill>
              </a:rPr>
              <a:t>nd</a:t>
            </a:r>
            <a:r>
              <a:rPr lang="en-US" altLang="zh-CN" i="1" baseline="-25000" dirty="0" smtClean="0">
                <a:solidFill>
                  <a:srgbClr val="000090"/>
                </a:solidFill>
              </a:rPr>
              <a:t> </a:t>
            </a:r>
            <a:r>
              <a:rPr lang="en-US" altLang="zh-CN" i="1" dirty="0" smtClean="0">
                <a:solidFill>
                  <a:srgbClr val="000090"/>
                </a:solidFill>
              </a:rPr>
              <a:t> </a:t>
            </a:r>
            <a:r>
              <a:rPr lang="en-US" altLang="zh-CN" dirty="0" smtClean="0">
                <a:solidFill>
                  <a:srgbClr val="000090"/>
                </a:solidFill>
              </a:rPr>
              <a:t>largest online game in China</a:t>
            </a:r>
            <a:endParaRPr lang="en-US" altLang="zh-CN" i="1" baseline="30000" dirty="0" smtClean="0">
              <a:solidFill>
                <a:srgbClr val="000090"/>
              </a:solidFill>
            </a:endParaRPr>
          </a:p>
          <a:p>
            <a:pPr lvl="1"/>
            <a:r>
              <a:rPr lang="en-US" altLang="zh-CN" dirty="0" smtClean="0"/>
              <a:t>Users in the game can fight against enemies by individuals or by groups</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456" y="4411132"/>
            <a:ext cx="3500120" cy="1816608"/>
          </a:xfrm>
          <a:prstGeom prst="rect">
            <a:avLst/>
          </a:prstGeom>
        </p:spPr>
      </p:pic>
      <p:pic>
        <p:nvPicPr>
          <p:cNvPr id="7" name="Picture 2" descr="http://b.hiphotos.baidu.com/baike/c0%3Dbaike150%2C5%2C5%2C150%2C50/sign=f913ccb809f79052fb124f6c6d9abcaf/9213b07eca806538d5601bb897dda144ac345982b3b7aaa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459" y="1570061"/>
            <a:ext cx="2751667"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58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Two games: </a:t>
            </a:r>
            <a:r>
              <a:rPr lang="en-US" altLang="zh-CN" dirty="0" smtClean="0"/>
              <a:t>QQ Speed</a:t>
            </a:r>
            <a:endParaRPr lang="zh-CN" altLang="en-US" dirty="0"/>
          </a:p>
        </p:txBody>
      </p:sp>
      <p:sp>
        <p:nvSpPr>
          <p:cNvPr id="3" name="内容占位符 2"/>
          <p:cNvSpPr>
            <a:spLocks noGrp="1"/>
          </p:cNvSpPr>
          <p:nvPr>
            <p:ph idx="1"/>
          </p:nvPr>
        </p:nvSpPr>
        <p:spPr>
          <a:xfrm>
            <a:off x="7" y="1371601"/>
            <a:ext cx="6420556" cy="4842938"/>
          </a:xfrm>
        </p:spPr>
        <p:txBody>
          <a:bodyPr>
            <a:normAutofit/>
          </a:bodyPr>
          <a:lstStyle/>
          <a:p>
            <a:r>
              <a:rPr lang="en-US" altLang="zh-CN" dirty="0" smtClean="0"/>
              <a:t>QQ Speed</a:t>
            </a:r>
          </a:p>
          <a:p>
            <a:pPr lvl="1"/>
            <a:r>
              <a:rPr lang="en-US" altLang="zh-CN" dirty="0" smtClean="0"/>
              <a:t>A racing game that users can partake in competitions to play against other users</a:t>
            </a:r>
          </a:p>
          <a:p>
            <a:pPr lvl="1"/>
            <a:r>
              <a:rPr lang="en-US" altLang="zh-CN" dirty="0" smtClean="0">
                <a:solidFill>
                  <a:srgbClr val="000090"/>
                </a:solidFill>
              </a:rPr>
              <a:t>200+ million users</a:t>
            </a:r>
          </a:p>
          <a:p>
            <a:pPr lvl="1"/>
            <a:r>
              <a:rPr lang="en-US" altLang="zh-CN" dirty="0" smtClean="0"/>
              <a:t>Users can race against other users by individuals  or forma a group to race together</a:t>
            </a:r>
          </a:p>
          <a:p>
            <a:pPr lvl="1"/>
            <a:r>
              <a:rPr lang="en-US" altLang="zh-CN" dirty="0" smtClean="0">
                <a:solidFill>
                  <a:srgbClr val="FF0000"/>
                </a:solidFill>
              </a:rPr>
              <a:t>Some users may pay…</a:t>
            </a:r>
          </a:p>
        </p:txBody>
      </p:sp>
      <p:pic>
        <p:nvPicPr>
          <p:cNvPr id="6" name="Picture 4" descr="http://g.hiphotos.baidu.com/baike/c0%3Dbaike80%2C5%2C5%2C80%2C26/sign=09a75e80c8fcc3cea0cdc161f32cbded/42166d224f4a20a40894ee6590529822730e0cf3d6caf8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345" y="1417638"/>
            <a:ext cx="2531533" cy="23368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557" y="3771384"/>
            <a:ext cx="3253081" cy="2252133"/>
          </a:xfrm>
          <a:prstGeom prst="rect">
            <a:avLst/>
          </a:prstGeom>
        </p:spPr>
      </p:pic>
    </p:spTree>
    <p:extLst>
      <p:ext uri="{BB962C8B-B14F-4D97-AF65-F5344CB8AC3E}">
        <p14:creationId xmlns:p14="http://schemas.microsoft.com/office/powerpoint/2010/main" val="360320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Task</a:t>
            </a:r>
            <a:endParaRPr lang="zh-CN" altLang="en-US" dirty="0"/>
          </a:p>
        </p:txBody>
      </p:sp>
      <p:sp>
        <p:nvSpPr>
          <p:cNvPr id="3" name="内容占位符 2"/>
          <p:cNvSpPr>
            <a:spLocks noGrp="1"/>
          </p:cNvSpPr>
          <p:nvPr>
            <p:ph idx="1"/>
          </p:nvPr>
        </p:nvSpPr>
        <p:spPr/>
        <p:txBody>
          <a:bodyPr>
            <a:normAutofit/>
          </a:bodyPr>
          <a:lstStyle/>
          <a:p>
            <a:r>
              <a:rPr lang="en-US" altLang="zh-CN" dirty="0" smtClean="0"/>
              <a:t>Given behavior log data and paying logs of online game users, predict</a:t>
            </a:r>
          </a:p>
          <a:p>
            <a:endParaRPr lang="en-US" altLang="zh-CN" sz="4000" dirty="0"/>
          </a:p>
          <a:p>
            <a:r>
              <a:rPr lang="en-US" altLang="zh-CN" dirty="0" smtClean="0">
                <a:solidFill>
                  <a:srgbClr val="C00000"/>
                </a:solidFill>
                <a:ea typeface="华文行楷" pitchFamily="2" charset="-122"/>
                <a:cs typeface="Times New Roman" pitchFamily="18" charset="0"/>
                <a:sym typeface="Wingdings" pitchFamily="2" charset="2"/>
              </a:rPr>
              <a:t>Will social </a:t>
            </a:r>
            <a:r>
              <a:rPr lang="en-US" altLang="zh-CN" dirty="0">
                <a:solidFill>
                  <a:srgbClr val="C00000"/>
                </a:solidFill>
                <a:ea typeface="华文行楷" pitchFamily="2" charset="-122"/>
                <a:cs typeface="Times New Roman" pitchFamily="18" charset="0"/>
                <a:sym typeface="Wingdings" pitchFamily="2" charset="2"/>
              </a:rPr>
              <a:t>influence </a:t>
            </a:r>
            <a:r>
              <a:rPr lang="en-US" altLang="zh-CN" dirty="0" smtClean="0">
                <a:solidFill>
                  <a:srgbClr val="C00000"/>
                </a:solidFill>
                <a:ea typeface="华文行楷" pitchFamily="2" charset="-122"/>
                <a:cs typeface="Times New Roman" pitchFamily="18" charset="0"/>
                <a:sym typeface="Wingdings" pitchFamily="2" charset="2"/>
              </a:rPr>
              <a:t>play </a:t>
            </a:r>
            <a:r>
              <a:rPr lang="en-US" altLang="zh-CN" dirty="0">
                <a:solidFill>
                  <a:srgbClr val="C00000"/>
                </a:solidFill>
                <a:ea typeface="华文行楷" pitchFamily="2" charset="-122"/>
                <a:cs typeface="Times New Roman" pitchFamily="18" charset="0"/>
                <a:sym typeface="Wingdings" pitchFamily="2" charset="2"/>
              </a:rPr>
              <a:t>an important role in this task?</a:t>
            </a:r>
            <a:endParaRPr lang="zh-CN" altLang="en-US" dirty="0">
              <a:solidFill>
                <a:srgbClr val="C00000"/>
              </a:solidFill>
              <a:ea typeface="华文行楷" pitchFamily="2" charset="-122"/>
              <a:cs typeface="Times New Roman" pitchFamily="18" charset="0"/>
              <a:sym typeface="Wingdings" pitchFamily="2" charset="2"/>
            </a:endParaRPr>
          </a:p>
          <a:p>
            <a:endParaRPr lang="en-US" altLang="zh-CN" dirty="0"/>
          </a:p>
          <a:p>
            <a:pPr marL="457200" lvl="1" indent="0">
              <a:buNone/>
            </a:pPr>
            <a:r>
              <a:rPr lang="en-US" altLang="zh-CN" dirty="0"/>
              <a:t>	</a:t>
            </a:r>
            <a:r>
              <a:rPr lang="en-US" altLang="zh-CN" dirty="0" smtClean="0"/>
              <a:t>	</a:t>
            </a:r>
            <a:endParaRPr lang="zh-CN" altLang="en-US" dirty="0"/>
          </a:p>
        </p:txBody>
      </p:sp>
      <p:sp>
        <p:nvSpPr>
          <p:cNvPr id="4" name="Rectangle 6"/>
          <p:cNvSpPr>
            <a:spLocks noChangeArrowheads="1"/>
          </p:cNvSpPr>
          <p:nvPr/>
        </p:nvSpPr>
        <p:spPr bwMode="auto">
          <a:xfrm>
            <a:off x="2362200" y="2355554"/>
            <a:ext cx="5410200" cy="463846"/>
          </a:xfrm>
          <a:prstGeom prst="rect">
            <a:avLst/>
          </a:prstGeom>
          <a:noFill/>
          <a:ln w="38100" cmpd="dbl" algn="ctr">
            <a:solidFill>
              <a:srgbClr val="CC0066"/>
            </a:solidFill>
            <a:miter lim="800000"/>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lgn="ctr">
              <a:spcBef>
                <a:spcPct val="20000"/>
              </a:spcBef>
              <a:buFont typeface="Wingdings" pitchFamily="2" charset="2"/>
              <a:buNone/>
            </a:pPr>
            <a:r>
              <a:rPr lang="en-US" altLang="zh-CN" sz="2400" dirty="0" smtClean="0">
                <a:solidFill>
                  <a:srgbClr val="7030A0"/>
                </a:solidFill>
                <a:latin typeface="Verdana" pitchFamily="34" charset="0"/>
                <a:ea typeface="华文行楷" pitchFamily="2" charset="-122"/>
                <a:cs typeface="Times New Roman" pitchFamily="18" charset="0"/>
                <a:sym typeface="Wingdings" pitchFamily="2" charset="2"/>
              </a:rPr>
              <a:t>Free users -&gt; Paying users</a:t>
            </a:r>
            <a:endParaRPr lang="zh-CN" altLang="en-US" sz="2400" dirty="0">
              <a:solidFill>
                <a:srgbClr val="7030A0"/>
              </a:solidFill>
              <a:latin typeface="Verdana" pitchFamily="34" charset="0"/>
              <a:ea typeface="华文行楷" pitchFamily="2" charset="-122"/>
              <a:cs typeface="Times New Roman" pitchFamily="18" charset="0"/>
              <a:sym typeface="Wingdings" pitchFamily="2" charset="2"/>
            </a:endParaRPr>
          </a:p>
        </p:txBody>
      </p:sp>
    </p:spTree>
    <p:extLst>
      <p:ext uri="{BB962C8B-B14F-4D97-AF65-F5344CB8AC3E}">
        <p14:creationId xmlns:p14="http://schemas.microsoft.com/office/powerpoint/2010/main" val="1225644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Big social </a:t>
            </a:r>
            <a:r>
              <a:rPr lang="en-US" altLang="zh-CN" dirty="0"/>
              <a:t>d</a:t>
            </a:r>
            <a:r>
              <a:rPr lang="en-US" altLang="zh-CN" dirty="0" smtClean="0"/>
              <a:t>ata</a:t>
            </a:r>
            <a:endParaRPr lang="zh-CN" altLang="en-US" dirty="0"/>
          </a:p>
        </p:txBody>
      </p:sp>
      <p:sp>
        <p:nvSpPr>
          <p:cNvPr id="5" name="内容占位符 4"/>
          <p:cNvSpPr>
            <a:spLocks noGrp="1"/>
          </p:cNvSpPr>
          <p:nvPr>
            <p:ph idx="1"/>
          </p:nvPr>
        </p:nvSpPr>
        <p:spPr>
          <a:xfrm>
            <a:off x="533400" y="1371605"/>
            <a:ext cx="8915400" cy="4602163"/>
          </a:xfrm>
        </p:spPr>
        <p:txBody>
          <a:bodyPr/>
          <a:lstStyle/>
          <a:p>
            <a:r>
              <a:rPr lang="en-US" altLang="zh-CN" dirty="0" smtClean="0"/>
              <a:t>Statistics of the datasets</a:t>
            </a:r>
            <a:endParaRPr lang="zh-CN" altLang="en-US" dirty="0"/>
          </a:p>
        </p:txBody>
      </p:sp>
      <p:pic>
        <p:nvPicPr>
          <p:cNvPr id="6" name="图片 5"/>
          <p:cNvPicPr>
            <a:picLocks noChangeAspect="1"/>
          </p:cNvPicPr>
          <p:nvPr/>
        </p:nvPicPr>
        <p:blipFill>
          <a:blip r:embed="rId2"/>
          <a:stretch>
            <a:fillRect/>
          </a:stretch>
        </p:blipFill>
        <p:spPr>
          <a:xfrm>
            <a:off x="457200" y="2133600"/>
            <a:ext cx="8942455" cy="4015532"/>
          </a:xfrm>
          <a:prstGeom prst="rect">
            <a:avLst/>
          </a:prstGeom>
        </p:spPr>
      </p:pic>
    </p:spTree>
    <p:extLst>
      <p:ext uri="{BB962C8B-B14F-4D97-AF65-F5344CB8AC3E}">
        <p14:creationId xmlns:p14="http://schemas.microsoft.com/office/powerpoint/2010/main" val="1086683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Demographics Analysis</a:t>
            </a:r>
            <a:endParaRPr lang="zh-CN" altLang="en-US" dirty="0"/>
          </a:p>
        </p:txBody>
      </p:sp>
      <p:pic>
        <p:nvPicPr>
          <p:cNvPr id="7" name="内容占位符 6"/>
          <p:cNvPicPr>
            <a:picLocks noGrp="1" noChangeAspect="1"/>
          </p:cNvPicPr>
          <p:nvPr>
            <p:ph idx="1"/>
          </p:nvPr>
        </p:nvPicPr>
        <p:blipFill>
          <a:blip r:embed="rId3"/>
          <a:stretch>
            <a:fillRect/>
          </a:stretch>
        </p:blipFill>
        <p:spPr>
          <a:xfrm>
            <a:off x="865962" y="1219208"/>
            <a:ext cx="7801788" cy="5304587"/>
          </a:xfrm>
          <a:prstGeom prst="rect">
            <a:avLst/>
          </a:prstGeom>
        </p:spPr>
      </p:pic>
    </p:spTree>
    <p:extLst>
      <p:ext uri="{BB962C8B-B14F-4D97-AF65-F5344CB8AC3E}">
        <p14:creationId xmlns:p14="http://schemas.microsoft.com/office/powerpoint/2010/main" val="4123093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Analysis – Social influence</a:t>
            </a:r>
            <a:endParaRPr lang="zh-CN" altLang="en-US" dirty="0"/>
          </a:p>
        </p:txBody>
      </p:sp>
      <p:sp>
        <p:nvSpPr>
          <p:cNvPr id="3" name="内容占位符 2"/>
          <p:cNvSpPr>
            <a:spLocks noGrp="1"/>
          </p:cNvSpPr>
          <p:nvPr>
            <p:ph idx="1"/>
          </p:nvPr>
        </p:nvSpPr>
        <p:spPr/>
        <p:txBody>
          <a:bodyPr/>
          <a:lstStyle/>
          <a:p>
            <a:r>
              <a:rPr lang="en-US" altLang="zh-CN" dirty="0" smtClean="0"/>
              <a:t>Social network construction</a:t>
            </a:r>
          </a:p>
          <a:p>
            <a:pPr lvl="1"/>
            <a:r>
              <a:rPr lang="en-US" altLang="zh-CN" dirty="0" smtClean="0"/>
              <a:t>Co-playing network</a:t>
            </a:r>
          </a:p>
          <a:p>
            <a:pPr marL="0" indent="0">
              <a:buNone/>
            </a:pPr>
            <a:endParaRPr lang="en-US" altLang="zh-CN" dirty="0" smtClean="0"/>
          </a:p>
          <a:p>
            <a:r>
              <a:rPr lang="en-US" altLang="zh-CN" dirty="0" smtClean="0"/>
              <a:t>Social relationship</a:t>
            </a:r>
          </a:p>
          <a:p>
            <a:pPr lvl="1"/>
            <a:r>
              <a:rPr lang="en-US" altLang="zh-CN" dirty="0" smtClean="0"/>
              <a:t>Social influence</a:t>
            </a:r>
          </a:p>
          <a:p>
            <a:pPr lvl="1"/>
            <a:r>
              <a:rPr lang="en-US" altLang="zh-CN" dirty="0" smtClean="0"/>
              <a:t>Strong/Weak tie</a:t>
            </a:r>
          </a:p>
          <a:p>
            <a:pPr lvl="1"/>
            <a:r>
              <a:rPr lang="en-US" altLang="zh-CN" dirty="0" smtClean="0"/>
              <a:t>Status</a:t>
            </a:r>
            <a:endParaRPr lang="en-US" altLang="zh-CN" dirty="0"/>
          </a:p>
          <a:p>
            <a:r>
              <a:rPr lang="en-US" altLang="zh-CN" dirty="0" smtClean="0"/>
              <a:t>Structural influence</a:t>
            </a:r>
            <a:endParaRPr lang="zh-CN" altLang="en-US" dirty="0"/>
          </a:p>
        </p:txBody>
      </p:sp>
    </p:spTree>
    <p:extLst>
      <p:ext uri="{BB962C8B-B14F-4D97-AF65-F5344CB8AC3E}">
        <p14:creationId xmlns:p14="http://schemas.microsoft.com/office/powerpoint/2010/main" val="2344614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4" name="Straight Connector 213"/>
          <p:cNvCxnSpPr/>
          <p:nvPr/>
        </p:nvCxnSpPr>
        <p:spPr>
          <a:xfrm flipH="1" flipV="1">
            <a:off x="4707663" y="3992663"/>
            <a:ext cx="423978" cy="74424"/>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4680680" y="3486446"/>
            <a:ext cx="331955" cy="378449"/>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 y="6405813"/>
            <a:ext cx="9905999" cy="4616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80000" rtlCol="0" anchor="ctr"/>
          <a:lstStyle/>
          <a:p>
            <a:r>
              <a:rPr lang="en-US" altLang="zh-CN" sz="1400" dirty="0" smtClean="0">
                <a:solidFill>
                  <a:srgbClr val="000000"/>
                </a:solidFill>
              </a:rPr>
              <a:t>[1] </a:t>
            </a:r>
            <a:r>
              <a:rPr lang="en-US" altLang="zh-CN" sz="1400" dirty="0" err="1" smtClean="0">
                <a:solidFill>
                  <a:srgbClr val="000000"/>
                </a:solidFill>
              </a:rPr>
              <a:t>Yuxiao</a:t>
            </a:r>
            <a:r>
              <a:rPr lang="en-US" altLang="zh-CN" sz="1400" dirty="0" smtClean="0">
                <a:solidFill>
                  <a:srgbClr val="000000"/>
                </a:solidFill>
              </a:rPr>
              <a:t> </a:t>
            </a:r>
            <a:r>
              <a:rPr lang="en-US" altLang="zh-CN" sz="1400" dirty="0">
                <a:solidFill>
                  <a:srgbClr val="000000"/>
                </a:solidFill>
              </a:rPr>
              <a:t>Dong, Yang Yang, Jie Tang, Yang Yang, </a:t>
            </a:r>
            <a:r>
              <a:rPr lang="en-US" altLang="zh-CN" sz="1400" dirty="0" err="1">
                <a:solidFill>
                  <a:srgbClr val="000000"/>
                </a:solidFill>
              </a:rPr>
              <a:t>Nitesh</a:t>
            </a:r>
            <a:r>
              <a:rPr lang="en-US" altLang="zh-CN" sz="1400" dirty="0">
                <a:solidFill>
                  <a:srgbClr val="000000"/>
                </a:solidFill>
              </a:rPr>
              <a:t> V. </a:t>
            </a:r>
            <a:r>
              <a:rPr lang="en-US" altLang="zh-CN" sz="1400" dirty="0" err="1" smtClean="0">
                <a:solidFill>
                  <a:srgbClr val="000000"/>
                </a:solidFill>
              </a:rPr>
              <a:t>Chawla</a:t>
            </a:r>
            <a:r>
              <a:rPr lang="en-US" altLang="zh-CN" sz="1400" dirty="0">
                <a:solidFill>
                  <a:srgbClr val="000000"/>
                </a:solidFill>
              </a:rPr>
              <a:t>. Inferring User </a:t>
            </a:r>
            <a:r>
              <a:rPr lang="en-US" altLang="zh-CN" sz="1400" dirty="0" smtClean="0">
                <a:solidFill>
                  <a:srgbClr val="000000"/>
                </a:solidFill>
              </a:rPr>
              <a:t>Demographics </a:t>
            </a:r>
            <a:r>
              <a:rPr lang="en-US" altLang="zh-CN" sz="1400" dirty="0">
                <a:solidFill>
                  <a:srgbClr val="000000"/>
                </a:solidFill>
              </a:rPr>
              <a:t>and Social Strategies </a:t>
            </a:r>
            <a:r>
              <a:rPr lang="en-US" altLang="zh-CN" sz="1400" dirty="0" smtClean="0">
                <a:solidFill>
                  <a:srgbClr val="000000"/>
                </a:solidFill>
              </a:rPr>
              <a:t>in </a:t>
            </a:r>
            <a:r>
              <a:rPr lang="en-US" altLang="zh-CN" sz="1400" dirty="0">
                <a:solidFill>
                  <a:srgbClr val="000000"/>
                </a:solidFill>
              </a:rPr>
              <a:t>Mobile Social </a:t>
            </a:r>
            <a:r>
              <a:rPr lang="en-US" altLang="zh-CN" sz="1400" dirty="0" smtClean="0">
                <a:solidFill>
                  <a:srgbClr val="000000"/>
                </a:solidFill>
              </a:rPr>
              <a:t>Networks. KDD’14.</a:t>
            </a:r>
            <a:endParaRPr lang="en-US" altLang="zh-CN" sz="1400" dirty="0">
              <a:solidFill>
                <a:srgbClr val="000000"/>
              </a:solidFill>
            </a:endParaRPr>
          </a:p>
        </p:txBody>
      </p:sp>
      <p:sp>
        <p:nvSpPr>
          <p:cNvPr id="3" name="Content Placeholder 2"/>
          <p:cNvSpPr>
            <a:spLocks noGrp="1"/>
          </p:cNvSpPr>
          <p:nvPr>
            <p:ph idx="1"/>
          </p:nvPr>
        </p:nvSpPr>
        <p:spPr>
          <a:xfrm>
            <a:off x="56492" y="1374674"/>
            <a:ext cx="9793052" cy="758182"/>
          </a:xfrm>
          <a:solidFill>
            <a:srgbClr val="FFFFFF"/>
          </a:solidFill>
          <a:ln>
            <a:solidFill>
              <a:srgbClr val="000000"/>
            </a:solidFill>
          </a:ln>
        </p:spPr>
        <p:txBody>
          <a:bodyPr lIns="216000">
            <a:noAutofit/>
          </a:bodyPr>
          <a:lstStyle/>
          <a:p>
            <a:pPr marL="0" indent="0" algn="just">
              <a:buNone/>
            </a:pPr>
            <a:r>
              <a:rPr lang="en-US" altLang="zh-CN" sz="2000" b="1" dirty="0" smtClean="0">
                <a:solidFill>
                  <a:srgbClr val="FF0000"/>
                </a:solidFill>
                <a:ea typeface="黑体" pitchFamily="49" charset="-122"/>
                <a:cs typeface="Arial"/>
              </a:rPr>
              <a:t>Did you know: </a:t>
            </a:r>
            <a:r>
              <a:rPr lang="en-US" altLang="zh-CN" sz="2000" b="1" dirty="0" smtClean="0">
                <a:solidFill>
                  <a:srgbClr val="000000"/>
                </a:solidFill>
                <a:ea typeface="黑体" pitchFamily="49" charset="-122"/>
                <a:cs typeface="Arial"/>
              </a:rPr>
              <a:t>As of 2014, there are </a:t>
            </a:r>
            <a:r>
              <a:rPr lang="en-US" altLang="zh-CN" sz="2000" b="1" dirty="0" smtClean="0">
                <a:solidFill>
                  <a:srgbClr val="0000FF"/>
                </a:solidFill>
                <a:ea typeface="黑体" pitchFamily="49" charset="-122"/>
                <a:cs typeface="Arial"/>
              </a:rPr>
              <a:t>7.3 </a:t>
            </a:r>
            <a:r>
              <a:rPr lang="en-US" altLang="zh-CN" sz="2000" b="1" dirty="0" smtClean="0">
                <a:solidFill>
                  <a:srgbClr val="000000"/>
                </a:solidFill>
                <a:ea typeface="黑体" pitchFamily="49" charset="-122"/>
                <a:cs typeface="Arial"/>
              </a:rPr>
              <a:t>billion mobile users.</a:t>
            </a:r>
          </a:p>
          <a:p>
            <a:pPr marL="0" indent="0" algn="just">
              <a:buNone/>
            </a:pPr>
            <a:r>
              <a:rPr lang="en-US" altLang="zh-CN" sz="2000" b="1" dirty="0" smtClean="0">
                <a:solidFill>
                  <a:srgbClr val="000000"/>
                </a:solidFill>
                <a:ea typeface="黑体" pitchFamily="49" charset="-122"/>
                <a:cs typeface="Arial"/>
              </a:rPr>
              <a:t>Users average</a:t>
            </a:r>
            <a:r>
              <a:rPr lang="en-US" altLang="zh-CN" sz="2000" b="1" dirty="0" smtClean="0">
                <a:solidFill>
                  <a:schemeClr val="bg1"/>
                </a:solidFill>
                <a:ea typeface="黑体" pitchFamily="49" charset="-122"/>
                <a:cs typeface="Arial"/>
              </a:rPr>
              <a:t> </a:t>
            </a:r>
            <a:r>
              <a:rPr lang="en-US" altLang="zh-CN" sz="2000" b="1" dirty="0" smtClean="0">
                <a:solidFill>
                  <a:srgbClr val="0000FF"/>
                </a:solidFill>
                <a:ea typeface="黑体" pitchFamily="49" charset="-122"/>
                <a:cs typeface="Arial"/>
              </a:rPr>
              <a:t>22 </a:t>
            </a:r>
            <a:r>
              <a:rPr lang="en-US" altLang="zh-CN" sz="2000" b="1" dirty="0" smtClean="0">
                <a:solidFill>
                  <a:srgbClr val="000000"/>
                </a:solidFill>
                <a:ea typeface="黑体" pitchFamily="49" charset="-122"/>
                <a:cs typeface="Arial"/>
              </a:rPr>
              <a:t>calls,</a:t>
            </a:r>
            <a:r>
              <a:rPr lang="en-US" altLang="zh-CN" sz="2000" b="1" dirty="0" smtClean="0">
                <a:solidFill>
                  <a:schemeClr val="bg1"/>
                </a:solidFill>
                <a:ea typeface="黑体" pitchFamily="49" charset="-122"/>
                <a:cs typeface="Arial"/>
              </a:rPr>
              <a:t> </a:t>
            </a:r>
            <a:r>
              <a:rPr lang="en-US" altLang="zh-CN" sz="2000" b="1" dirty="0" smtClean="0">
                <a:solidFill>
                  <a:srgbClr val="0000FF"/>
                </a:solidFill>
                <a:ea typeface="黑体" pitchFamily="49" charset="-122"/>
                <a:cs typeface="Arial"/>
              </a:rPr>
              <a:t>23 </a:t>
            </a:r>
            <a:r>
              <a:rPr lang="en-US" altLang="zh-CN" sz="2000" b="1" dirty="0" smtClean="0">
                <a:solidFill>
                  <a:srgbClr val="000000"/>
                </a:solidFill>
                <a:ea typeface="黑体" pitchFamily="49" charset="-122"/>
                <a:cs typeface="Arial"/>
              </a:rPr>
              <a:t>messages, and </a:t>
            </a:r>
            <a:r>
              <a:rPr lang="en-US" altLang="zh-CN" sz="2000" b="1" dirty="0" smtClean="0">
                <a:solidFill>
                  <a:srgbClr val="0000FF"/>
                </a:solidFill>
                <a:ea typeface="黑体" pitchFamily="49" charset="-122"/>
                <a:cs typeface="Arial"/>
              </a:rPr>
              <a:t>110 </a:t>
            </a:r>
            <a:r>
              <a:rPr lang="en-US" altLang="zh-CN" sz="2000" b="1" dirty="0" smtClean="0">
                <a:solidFill>
                  <a:srgbClr val="000000"/>
                </a:solidFill>
                <a:ea typeface="黑体" pitchFamily="49" charset="-122"/>
                <a:cs typeface="Arial"/>
              </a:rPr>
              <a:t>status checks</a:t>
            </a:r>
            <a:r>
              <a:rPr lang="en-US" altLang="zh-CN" sz="2000" b="1" dirty="0" smtClean="0">
                <a:solidFill>
                  <a:srgbClr val="0000FF"/>
                </a:solidFill>
                <a:ea typeface="黑体" pitchFamily="49" charset="-122"/>
                <a:cs typeface="Arial"/>
              </a:rPr>
              <a:t> per day.</a:t>
            </a:r>
          </a:p>
        </p:txBody>
      </p:sp>
      <p:sp>
        <p:nvSpPr>
          <p:cNvPr id="82" name="Striped Right Arrow 81"/>
          <p:cNvSpPr/>
          <p:nvPr/>
        </p:nvSpPr>
        <p:spPr>
          <a:xfrm>
            <a:off x="3277354" y="3241717"/>
            <a:ext cx="433198" cy="199445"/>
          </a:xfrm>
          <a:prstGeom prst="stripedRightArrow">
            <a:avLst>
              <a:gd name="adj1" fmla="val 50000"/>
              <a:gd name="adj2" fmla="val 50000"/>
            </a:avLst>
          </a:pr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8" name="Straight Connector 147"/>
          <p:cNvCxnSpPr/>
          <p:nvPr/>
        </p:nvCxnSpPr>
        <p:spPr>
          <a:xfrm flipH="1">
            <a:off x="5131641" y="2669204"/>
            <a:ext cx="18697" cy="52464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5205782" y="2875939"/>
            <a:ext cx="493201" cy="37132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5131640" y="3499459"/>
            <a:ext cx="65449" cy="41396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a:off x="5131641" y="3262447"/>
            <a:ext cx="783289" cy="11502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flipV="1">
            <a:off x="5211844" y="3446066"/>
            <a:ext cx="487140" cy="330628"/>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H="1">
            <a:off x="5787808" y="3365814"/>
            <a:ext cx="88825" cy="329982"/>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4405245" y="3342395"/>
            <a:ext cx="800537" cy="34492"/>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161" name="Picture 160"/>
          <p:cNvPicPr>
            <a:picLocks noChangeAspect="1"/>
          </p:cNvPicPr>
          <p:nvPr/>
        </p:nvPicPr>
        <p:blipFill>
          <a:blip r:embed="rId3"/>
          <a:stretch>
            <a:fillRect/>
          </a:stretch>
        </p:blipFill>
        <p:spPr>
          <a:xfrm>
            <a:off x="4983360" y="2478075"/>
            <a:ext cx="333955" cy="308266"/>
          </a:xfrm>
          <a:prstGeom prst="rect">
            <a:avLst/>
          </a:prstGeom>
        </p:spPr>
      </p:pic>
      <p:pic>
        <p:nvPicPr>
          <p:cNvPr id="162" name="Picture 161"/>
          <p:cNvPicPr>
            <a:picLocks noChangeAspect="1"/>
          </p:cNvPicPr>
          <p:nvPr/>
        </p:nvPicPr>
        <p:blipFill>
          <a:blip r:embed="rId3"/>
          <a:stretch>
            <a:fillRect/>
          </a:stretch>
        </p:blipFill>
        <p:spPr>
          <a:xfrm>
            <a:off x="5597455" y="3575977"/>
            <a:ext cx="333955" cy="308266"/>
          </a:xfrm>
          <a:prstGeom prst="rect">
            <a:avLst/>
          </a:prstGeom>
        </p:spPr>
      </p:pic>
      <p:pic>
        <p:nvPicPr>
          <p:cNvPr id="163" name="Picture 162"/>
          <p:cNvPicPr>
            <a:picLocks noChangeAspect="1"/>
          </p:cNvPicPr>
          <p:nvPr/>
        </p:nvPicPr>
        <p:blipFill>
          <a:blip r:embed="rId3"/>
          <a:stretch>
            <a:fillRect/>
          </a:stretch>
        </p:blipFill>
        <p:spPr>
          <a:xfrm>
            <a:off x="5012635" y="3819186"/>
            <a:ext cx="333955" cy="308266"/>
          </a:xfrm>
          <a:prstGeom prst="rect">
            <a:avLst/>
          </a:prstGeom>
        </p:spPr>
      </p:pic>
      <p:pic>
        <p:nvPicPr>
          <p:cNvPr id="188" name="Picture 187"/>
          <p:cNvPicPr>
            <a:picLocks noChangeAspect="1"/>
          </p:cNvPicPr>
          <p:nvPr/>
        </p:nvPicPr>
        <p:blipFill>
          <a:blip r:embed="rId3"/>
          <a:stretch>
            <a:fillRect/>
          </a:stretch>
        </p:blipFill>
        <p:spPr>
          <a:xfrm>
            <a:off x="4925947" y="3160504"/>
            <a:ext cx="411387" cy="379742"/>
          </a:xfrm>
          <a:prstGeom prst="rect">
            <a:avLst/>
          </a:prstGeom>
        </p:spPr>
      </p:pic>
      <p:cxnSp>
        <p:nvCxnSpPr>
          <p:cNvPr id="200" name="Straight Connector 199"/>
          <p:cNvCxnSpPr/>
          <p:nvPr/>
        </p:nvCxnSpPr>
        <p:spPr>
          <a:xfrm>
            <a:off x="4620887" y="2862408"/>
            <a:ext cx="448934" cy="449195"/>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201" name="Picture 200"/>
          <p:cNvPicPr>
            <a:picLocks noChangeAspect="1"/>
          </p:cNvPicPr>
          <p:nvPr/>
        </p:nvPicPr>
        <p:blipFill>
          <a:blip r:embed="rId4">
            <a:alphaModFix/>
          </a:blip>
          <a:stretch>
            <a:fillRect/>
          </a:stretch>
        </p:blipFill>
        <p:spPr>
          <a:xfrm>
            <a:off x="4453879" y="3802292"/>
            <a:ext cx="300994" cy="277841"/>
          </a:xfrm>
          <a:prstGeom prst="rect">
            <a:avLst/>
          </a:prstGeom>
        </p:spPr>
      </p:pic>
      <p:pic>
        <p:nvPicPr>
          <p:cNvPr id="213" name="Picture 212"/>
          <p:cNvPicPr>
            <a:picLocks noChangeAspect="1"/>
          </p:cNvPicPr>
          <p:nvPr/>
        </p:nvPicPr>
        <p:blipFill>
          <a:blip r:embed="rId4">
            <a:alphaModFix amt="17000"/>
          </a:blip>
          <a:stretch>
            <a:fillRect/>
          </a:stretch>
        </p:blipFill>
        <p:spPr>
          <a:xfrm>
            <a:off x="4350436" y="2702990"/>
            <a:ext cx="300994" cy="277841"/>
          </a:xfrm>
          <a:prstGeom prst="rect">
            <a:avLst/>
          </a:prstGeom>
        </p:spPr>
      </p:pic>
      <p:cxnSp>
        <p:nvCxnSpPr>
          <p:cNvPr id="223" name="Straight Connector 222"/>
          <p:cNvCxnSpPr/>
          <p:nvPr/>
        </p:nvCxnSpPr>
        <p:spPr>
          <a:xfrm flipH="1">
            <a:off x="4310066" y="2967072"/>
            <a:ext cx="155723" cy="208589"/>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165" name="Picture 164"/>
          <p:cNvPicPr>
            <a:picLocks noChangeAspect="1"/>
          </p:cNvPicPr>
          <p:nvPr/>
        </p:nvPicPr>
        <p:blipFill>
          <a:blip r:embed="rId4">
            <a:alphaModFix amt="18000"/>
          </a:blip>
          <a:stretch>
            <a:fillRect/>
          </a:stretch>
        </p:blipFill>
        <p:spPr>
          <a:xfrm>
            <a:off x="4155949" y="3165726"/>
            <a:ext cx="300994" cy="277841"/>
          </a:xfrm>
          <a:prstGeom prst="rect">
            <a:avLst/>
          </a:prstGeom>
        </p:spPr>
      </p:pic>
      <p:sp>
        <p:nvSpPr>
          <p:cNvPr id="231" name="TextBox 230"/>
          <p:cNvSpPr txBox="1"/>
          <p:nvPr/>
        </p:nvSpPr>
        <p:spPr>
          <a:xfrm>
            <a:off x="693793" y="4379495"/>
            <a:ext cx="917992" cy="400110"/>
          </a:xfrm>
          <a:prstGeom prst="rect">
            <a:avLst/>
          </a:prstGeom>
          <a:noFill/>
        </p:spPr>
        <p:txBody>
          <a:bodyPr wrap="square" rtlCol="0">
            <a:spAutoFit/>
          </a:bodyPr>
          <a:lstStyle/>
          <a:p>
            <a:r>
              <a:rPr lang="en-US" sz="2000" dirty="0" smtClean="0"/>
              <a:t>Young</a:t>
            </a:r>
            <a:endParaRPr lang="en-US" dirty="0"/>
          </a:p>
        </p:txBody>
      </p:sp>
      <p:sp>
        <p:nvSpPr>
          <p:cNvPr id="232" name="TextBox 231"/>
          <p:cNvSpPr txBox="1"/>
          <p:nvPr/>
        </p:nvSpPr>
        <p:spPr>
          <a:xfrm>
            <a:off x="8230474" y="4399339"/>
            <a:ext cx="917992" cy="400110"/>
          </a:xfrm>
          <a:prstGeom prst="rect">
            <a:avLst/>
          </a:prstGeom>
          <a:noFill/>
        </p:spPr>
        <p:txBody>
          <a:bodyPr wrap="square" rtlCol="0">
            <a:spAutoFit/>
          </a:bodyPr>
          <a:lstStyle/>
          <a:p>
            <a:r>
              <a:rPr lang="en-US" altLang="zh-CN" sz="2000" dirty="0" smtClean="0"/>
              <a:t>S</a:t>
            </a:r>
            <a:r>
              <a:rPr lang="en-US" sz="2000" dirty="0" smtClean="0"/>
              <a:t>enior</a:t>
            </a:r>
            <a:endParaRPr lang="en-US" dirty="0"/>
          </a:p>
        </p:txBody>
      </p:sp>
      <p:grpSp>
        <p:nvGrpSpPr>
          <p:cNvPr id="256" name="Group 255"/>
          <p:cNvGrpSpPr/>
          <p:nvPr/>
        </p:nvGrpSpPr>
        <p:grpSpPr>
          <a:xfrm>
            <a:off x="1088803" y="2572850"/>
            <a:ext cx="1825959" cy="1649377"/>
            <a:chOff x="685050" y="1584173"/>
            <a:chExt cx="1685501" cy="1649377"/>
          </a:xfrm>
        </p:grpSpPr>
        <p:cxnSp>
          <p:nvCxnSpPr>
            <p:cNvPr id="34" name="Straight Connector 33"/>
            <p:cNvCxnSpPr/>
            <p:nvPr/>
          </p:nvCxnSpPr>
          <p:spPr>
            <a:xfrm flipH="1">
              <a:off x="1503095" y="1775301"/>
              <a:ext cx="17259" cy="52464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1571533" y="1982037"/>
              <a:ext cx="455262" cy="37132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100253" y="2560801"/>
              <a:ext cx="292991" cy="35226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1100253" y="3059252"/>
              <a:ext cx="359688" cy="6363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503095" y="2605556"/>
              <a:ext cx="60414" cy="41396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798305" y="2016544"/>
              <a:ext cx="165243" cy="30523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520354" y="2368544"/>
              <a:ext cx="705777" cy="9719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1577129" y="2552164"/>
              <a:ext cx="449668" cy="330628"/>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108788" y="2471912"/>
              <a:ext cx="81992" cy="329982"/>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880297" y="2402672"/>
              <a:ext cx="579644" cy="6306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045540" y="1935647"/>
              <a:ext cx="414401" cy="44919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5" name="Picture 134"/>
            <p:cNvPicPr>
              <a:picLocks noChangeAspect="1"/>
            </p:cNvPicPr>
            <p:nvPr/>
          </p:nvPicPr>
          <p:blipFill>
            <a:blip r:embed="rId4"/>
            <a:stretch>
              <a:fillRect/>
            </a:stretch>
          </p:blipFill>
          <p:spPr>
            <a:xfrm>
              <a:off x="906619" y="2851420"/>
              <a:ext cx="277841" cy="277841"/>
            </a:xfrm>
            <a:prstGeom prst="rect">
              <a:avLst/>
            </a:prstGeom>
          </p:spPr>
        </p:pic>
        <p:pic>
          <p:nvPicPr>
            <p:cNvPr id="136" name="Picture 135"/>
            <p:cNvPicPr>
              <a:picLocks noChangeAspect="1"/>
            </p:cNvPicPr>
            <p:nvPr/>
          </p:nvPicPr>
          <p:blipFill>
            <a:blip r:embed="rId3"/>
            <a:stretch>
              <a:fillRect/>
            </a:stretch>
          </p:blipFill>
          <p:spPr>
            <a:xfrm>
              <a:off x="1313224" y="2272467"/>
              <a:ext cx="379742" cy="379742"/>
            </a:xfrm>
            <a:prstGeom prst="rect">
              <a:avLst/>
            </a:prstGeom>
          </p:spPr>
        </p:pic>
        <p:pic>
          <p:nvPicPr>
            <p:cNvPr id="137" name="Picture 136"/>
            <p:cNvPicPr>
              <a:picLocks noChangeAspect="1"/>
            </p:cNvPicPr>
            <p:nvPr/>
          </p:nvPicPr>
          <p:blipFill>
            <a:blip r:embed="rId3"/>
            <a:stretch>
              <a:fillRect/>
            </a:stretch>
          </p:blipFill>
          <p:spPr>
            <a:xfrm>
              <a:off x="1366221" y="1584173"/>
              <a:ext cx="308266" cy="308266"/>
            </a:xfrm>
            <a:prstGeom prst="rect">
              <a:avLst/>
            </a:prstGeom>
          </p:spPr>
        </p:pic>
        <p:pic>
          <p:nvPicPr>
            <p:cNvPr id="138" name="Picture 137"/>
            <p:cNvPicPr>
              <a:picLocks noChangeAspect="1"/>
            </p:cNvPicPr>
            <p:nvPr/>
          </p:nvPicPr>
          <p:blipFill>
            <a:blip r:embed="rId3"/>
            <a:stretch>
              <a:fillRect/>
            </a:stretch>
          </p:blipFill>
          <p:spPr>
            <a:xfrm>
              <a:off x="1933078" y="2682075"/>
              <a:ext cx="308266" cy="308266"/>
            </a:xfrm>
            <a:prstGeom prst="rect">
              <a:avLst/>
            </a:prstGeom>
          </p:spPr>
        </p:pic>
        <p:pic>
          <p:nvPicPr>
            <p:cNvPr id="139" name="Picture 138"/>
            <p:cNvPicPr>
              <a:picLocks noChangeAspect="1"/>
            </p:cNvPicPr>
            <p:nvPr/>
          </p:nvPicPr>
          <p:blipFill>
            <a:blip r:embed="rId3"/>
            <a:stretch>
              <a:fillRect/>
            </a:stretch>
          </p:blipFill>
          <p:spPr>
            <a:xfrm>
              <a:off x="1393244" y="2925284"/>
              <a:ext cx="308266" cy="308266"/>
            </a:xfrm>
            <a:prstGeom prst="rect">
              <a:avLst/>
            </a:prstGeom>
          </p:spPr>
        </p:pic>
        <p:pic>
          <p:nvPicPr>
            <p:cNvPr id="142" name="Picture 141"/>
            <p:cNvPicPr>
              <a:picLocks noChangeAspect="1"/>
            </p:cNvPicPr>
            <p:nvPr/>
          </p:nvPicPr>
          <p:blipFill>
            <a:blip r:embed="rId4"/>
            <a:stretch>
              <a:fillRect/>
            </a:stretch>
          </p:blipFill>
          <p:spPr>
            <a:xfrm>
              <a:off x="685050" y="2187898"/>
              <a:ext cx="277841" cy="277841"/>
            </a:xfrm>
            <a:prstGeom prst="rect">
              <a:avLst/>
            </a:prstGeom>
          </p:spPr>
        </p:pic>
        <p:pic>
          <p:nvPicPr>
            <p:cNvPr id="144" name="Picture 143"/>
            <p:cNvPicPr>
              <a:picLocks noChangeAspect="1"/>
            </p:cNvPicPr>
            <p:nvPr/>
          </p:nvPicPr>
          <p:blipFill>
            <a:blip r:embed="rId4"/>
            <a:stretch>
              <a:fillRect/>
            </a:stretch>
          </p:blipFill>
          <p:spPr>
            <a:xfrm>
              <a:off x="881794" y="1830158"/>
              <a:ext cx="277841" cy="277841"/>
            </a:xfrm>
            <a:prstGeom prst="rect">
              <a:avLst/>
            </a:prstGeom>
          </p:spPr>
        </p:pic>
        <p:cxnSp>
          <p:nvCxnSpPr>
            <p:cNvPr id="233" name="Straight Connector 232"/>
            <p:cNvCxnSpPr/>
            <p:nvPr/>
          </p:nvCxnSpPr>
          <p:spPr>
            <a:xfrm>
              <a:off x="2110730" y="2021243"/>
              <a:ext cx="87076" cy="265214"/>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1" name="Picture 140"/>
            <p:cNvPicPr>
              <a:picLocks noChangeAspect="1"/>
            </p:cNvPicPr>
            <p:nvPr/>
          </p:nvPicPr>
          <p:blipFill>
            <a:blip r:embed="rId3"/>
            <a:stretch>
              <a:fillRect/>
            </a:stretch>
          </p:blipFill>
          <p:spPr>
            <a:xfrm>
              <a:off x="2062285" y="2239837"/>
              <a:ext cx="308266" cy="308266"/>
            </a:xfrm>
            <a:prstGeom prst="rect">
              <a:avLst/>
            </a:prstGeom>
          </p:spPr>
        </p:pic>
        <p:pic>
          <p:nvPicPr>
            <p:cNvPr id="146" name="Picture 145"/>
            <p:cNvPicPr>
              <a:picLocks noChangeAspect="1"/>
            </p:cNvPicPr>
            <p:nvPr/>
          </p:nvPicPr>
          <p:blipFill>
            <a:blip r:embed="rId4"/>
            <a:stretch>
              <a:fillRect/>
            </a:stretch>
          </p:blipFill>
          <p:spPr>
            <a:xfrm>
              <a:off x="1948290" y="1816891"/>
              <a:ext cx="277841" cy="277841"/>
            </a:xfrm>
            <a:prstGeom prst="rect">
              <a:avLst/>
            </a:prstGeom>
          </p:spPr>
        </p:pic>
      </p:grpSp>
      <p:cxnSp>
        <p:nvCxnSpPr>
          <p:cNvPr id="240" name="Straight Connector 239"/>
          <p:cNvCxnSpPr/>
          <p:nvPr/>
        </p:nvCxnSpPr>
        <p:spPr>
          <a:xfrm>
            <a:off x="5806161" y="2910446"/>
            <a:ext cx="94332" cy="265214"/>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64" name="Picture 163"/>
          <p:cNvPicPr>
            <a:picLocks noChangeAspect="1"/>
          </p:cNvPicPr>
          <p:nvPr/>
        </p:nvPicPr>
        <p:blipFill>
          <a:blip r:embed="rId3"/>
          <a:stretch>
            <a:fillRect/>
          </a:stretch>
        </p:blipFill>
        <p:spPr>
          <a:xfrm>
            <a:off x="5737430" y="3133739"/>
            <a:ext cx="333955" cy="308266"/>
          </a:xfrm>
          <a:prstGeom prst="rect">
            <a:avLst/>
          </a:prstGeom>
        </p:spPr>
      </p:pic>
      <p:pic>
        <p:nvPicPr>
          <p:cNvPr id="167" name="Picture 166"/>
          <p:cNvPicPr>
            <a:picLocks noChangeAspect="1"/>
          </p:cNvPicPr>
          <p:nvPr/>
        </p:nvPicPr>
        <p:blipFill>
          <a:blip r:embed="rId4"/>
          <a:stretch>
            <a:fillRect/>
          </a:stretch>
        </p:blipFill>
        <p:spPr>
          <a:xfrm>
            <a:off x="5613936" y="2710794"/>
            <a:ext cx="300994" cy="277841"/>
          </a:xfrm>
          <a:prstGeom prst="rect">
            <a:avLst/>
          </a:prstGeom>
        </p:spPr>
      </p:pic>
      <p:cxnSp>
        <p:nvCxnSpPr>
          <p:cNvPr id="168" name="Straight Connector 167"/>
          <p:cNvCxnSpPr/>
          <p:nvPr/>
        </p:nvCxnSpPr>
        <p:spPr>
          <a:xfrm flipH="1">
            <a:off x="7872913" y="2708480"/>
            <a:ext cx="18697" cy="52464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7872912" y="3538735"/>
            <a:ext cx="65449" cy="413965"/>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H="1">
            <a:off x="7891610" y="3301722"/>
            <a:ext cx="764592" cy="114246"/>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flipV="1">
            <a:off x="7953116" y="3485342"/>
            <a:ext cx="487140" cy="330628"/>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8529080" y="3405090"/>
            <a:ext cx="88825" cy="329982"/>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6" name="Picture 175"/>
          <p:cNvPicPr>
            <a:picLocks noChangeAspect="1"/>
          </p:cNvPicPr>
          <p:nvPr/>
        </p:nvPicPr>
        <p:blipFill>
          <a:blip r:embed="rId3"/>
          <a:stretch>
            <a:fillRect/>
          </a:stretch>
        </p:blipFill>
        <p:spPr>
          <a:xfrm>
            <a:off x="7724632" y="2517351"/>
            <a:ext cx="333955" cy="308266"/>
          </a:xfrm>
          <a:prstGeom prst="rect">
            <a:avLst/>
          </a:prstGeom>
        </p:spPr>
      </p:pic>
      <p:pic>
        <p:nvPicPr>
          <p:cNvPr id="177" name="Picture 176"/>
          <p:cNvPicPr>
            <a:picLocks noChangeAspect="1"/>
          </p:cNvPicPr>
          <p:nvPr/>
        </p:nvPicPr>
        <p:blipFill>
          <a:blip r:embed="rId3"/>
          <a:stretch>
            <a:fillRect/>
          </a:stretch>
        </p:blipFill>
        <p:spPr>
          <a:xfrm>
            <a:off x="8338728" y="3615253"/>
            <a:ext cx="333955" cy="308266"/>
          </a:xfrm>
          <a:prstGeom prst="rect">
            <a:avLst/>
          </a:prstGeom>
        </p:spPr>
      </p:pic>
      <p:pic>
        <p:nvPicPr>
          <p:cNvPr id="192" name="Picture 191"/>
          <p:cNvPicPr>
            <a:picLocks noChangeAspect="1"/>
          </p:cNvPicPr>
          <p:nvPr/>
        </p:nvPicPr>
        <p:blipFill>
          <a:blip r:embed="rId3"/>
          <a:stretch>
            <a:fillRect/>
          </a:stretch>
        </p:blipFill>
        <p:spPr>
          <a:xfrm>
            <a:off x="7647200" y="3194508"/>
            <a:ext cx="411387" cy="379742"/>
          </a:xfrm>
          <a:prstGeom prst="rect">
            <a:avLst/>
          </a:prstGeom>
        </p:spPr>
      </p:pic>
      <p:cxnSp>
        <p:nvCxnSpPr>
          <p:cNvPr id="226" name="Straight Connector 225"/>
          <p:cNvCxnSpPr/>
          <p:nvPr/>
        </p:nvCxnSpPr>
        <p:spPr>
          <a:xfrm flipH="1">
            <a:off x="7938362" y="2953268"/>
            <a:ext cx="486184" cy="348454"/>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229" name="Picture 228"/>
          <p:cNvPicPr>
            <a:picLocks noChangeAspect="1"/>
          </p:cNvPicPr>
          <p:nvPr/>
        </p:nvPicPr>
        <p:blipFill>
          <a:blip r:embed="rId4">
            <a:alphaModFix amt="17000"/>
          </a:blip>
          <a:stretch>
            <a:fillRect/>
          </a:stretch>
        </p:blipFill>
        <p:spPr>
          <a:xfrm>
            <a:off x="8378583" y="2740575"/>
            <a:ext cx="300994" cy="277841"/>
          </a:xfrm>
          <a:prstGeom prst="rect">
            <a:avLst/>
          </a:prstGeom>
        </p:spPr>
      </p:pic>
      <p:cxnSp>
        <p:nvCxnSpPr>
          <p:cNvPr id="241" name="Straight Connector 240"/>
          <p:cNvCxnSpPr/>
          <p:nvPr/>
        </p:nvCxnSpPr>
        <p:spPr>
          <a:xfrm>
            <a:off x="8570739" y="2998251"/>
            <a:ext cx="94332" cy="265214"/>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179" name="Picture 178"/>
          <p:cNvPicPr>
            <a:picLocks noChangeAspect="1"/>
          </p:cNvPicPr>
          <p:nvPr/>
        </p:nvPicPr>
        <p:blipFill>
          <a:blip r:embed="rId3"/>
          <a:stretch>
            <a:fillRect/>
          </a:stretch>
        </p:blipFill>
        <p:spPr>
          <a:xfrm>
            <a:off x="8478702" y="3173015"/>
            <a:ext cx="333955" cy="308266"/>
          </a:xfrm>
          <a:prstGeom prst="rect">
            <a:avLst/>
          </a:prstGeom>
        </p:spPr>
      </p:pic>
      <p:cxnSp>
        <p:nvCxnSpPr>
          <p:cNvPr id="252" name="Straight Connector 251"/>
          <p:cNvCxnSpPr/>
          <p:nvPr/>
        </p:nvCxnSpPr>
        <p:spPr>
          <a:xfrm flipH="1">
            <a:off x="7390918" y="3517818"/>
            <a:ext cx="331955" cy="378449"/>
          </a:xfrm>
          <a:prstGeom prst="line">
            <a:avLst/>
          </a:prstGeom>
          <a:ln w="1587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254" name="Picture 253"/>
          <p:cNvPicPr>
            <a:picLocks noChangeAspect="1"/>
          </p:cNvPicPr>
          <p:nvPr/>
        </p:nvPicPr>
        <p:blipFill>
          <a:blip r:embed="rId4">
            <a:alphaModFix/>
          </a:blip>
          <a:stretch>
            <a:fillRect/>
          </a:stretch>
        </p:blipFill>
        <p:spPr>
          <a:xfrm>
            <a:off x="7164117" y="3833664"/>
            <a:ext cx="300994" cy="277841"/>
          </a:xfrm>
          <a:prstGeom prst="rect">
            <a:avLst/>
          </a:prstGeom>
        </p:spPr>
      </p:pic>
      <p:sp>
        <p:nvSpPr>
          <p:cNvPr id="255" name="Striped Right Arrow 254"/>
          <p:cNvSpPr/>
          <p:nvPr/>
        </p:nvSpPr>
        <p:spPr>
          <a:xfrm>
            <a:off x="1510368" y="4574458"/>
            <a:ext cx="6759099" cy="80683"/>
          </a:xfrm>
          <a:prstGeom prst="stripedRightArrow">
            <a:avLst>
              <a:gd name="adj1" fmla="val 50000"/>
              <a:gd name="adj2" fmla="val 50000"/>
            </a:avLst>
          </a:pr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Content Placeholder 2"/>
          <p:cNvSpPr txBox="1">
            <a:spLocks/>
          </p:cNvSpPr>
          <p:nvPr/>
        </p:nvSpPr>
        <p:spPr>
          <a:xfrm>
            <a:off x="2545762" y="4668419"/>
            <a:ext cx="4811337" cy="8556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endParaRPr lang="en-US" altLang="zh-CN" sz="1800" dirty="0" smtClean="0">
              <a:ea typeface="黑体" pitchFamily="49" charset="-122"/>
              <a:cs typeface="Arial"/>
            </a:endParaRPr>
          </a:p>
        </p:txBody>
      </p:sp>
      <p:sp>
        <p:nvSpPr>
          <p:cNvPr id="261" name="Rectangle 260"/>
          <p:cNvSpPr/>
          <p:nvPr/>
        </p:nvSpPr>
        <p:spPr>
          <a:xfrm>
            <a:off x="1826737" y="5012207"/>
            <a:ext cx="1031613" cy="681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have</a:t>
            </a:r>
            <a:endParaRPr lang="en-US" dirty="0">
              <a:solidFill>
                <a:schemeClr val="tx1"/>
              </a:solidFill>
            </a:endParaRPr>
          </a:p>
        </p:txBody>
      </p:sp>
      <p:sp>
        <p:nvSpPr>
          <p:cNvPr id="263" name="Rectangle 262"/>
          <p:cNvSpPr/>
          <p:nvPr/>
        </p:nvSpPr>
        <p:spPr>
          <a:xfrm>
            <a:off x="6959988" y="5012207"/>
            <a:ext cx="861861" cy="6814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rPr>
              <a:t>than</a:t>
            </a:r>
            <a:endParaRPr lang="en-US" sz="2400" dirty="0">
              <a:solidFill>
                <a:schemeClr val="tx1"/>
              </a:solidFill>
            </a:endParaRPr>
          </a:p>
        </p:txBody>
      </p:sp>
      <p:sp>
        <p:nvSpPr>
          <p:cNvPr id="264" name="TextBox 263"/>
          <p:cNvSpPr txBox="1"/>
          <p:nvPr/>
        </p:nvSpPr>
        <p:spPr>
          <a:xfrm>
            <a:off x="3702642" y="-1518165"/>
            <a:ext cx="3881483" cy="400110"/>
          </a:xfrm>
          <a:prstGeom prst="rect">
            <a:avLst/>
          </a:prstGeom>
          <a:noFill/>
        </p:spPr>
        <p:txBody>
          <a:bodyPr wrap="square" rtlCol="0">
            <a:spAutoFit/>
          </a:bodyPr>
          <a:lstStyle/>
          <a:p>
            <a:endParaRPr lang="en-US" dirty="0"/>
          </a:p>
        </p:txBody>
      </p:sp>
      <p:sp>
        <p:nvSpPr>
          <p:cNvPr id="265" name="TextBox 264"/>
          <p:cNvSpPr txBox="1"/>
          <p:nvPr/>
        </p:nvSpPr>
        <p:spPr>
          <a:xfrm>
            <a:off x="3020325" y="4948728"/>
            <a:ext cx="4450853" cy="830997"/>
          </a:xfrm>
          <a:prstGeom prst="rect">
            <a:avLst/>
          </a:prstGeom>
          <a:noFill/>
        </p:spPr>
        <p:txBody>
          <a:bodyPr wrap="square" rtlCol="0">
            <a:spAutoFit/>
          </a:bodyPr>
          <a:lstStyle/>
          <a:p>
            <a:pPr algn="just"/>
            <a:r>
              <a:rPr lang="en-US" altLang="zh-CN" sz="2400" b="1" dirty="0" smtClean="0">
                <a:solidFill>
                  <a:srgbClr val="FF0000"/>
                </a:solidFill>
                <a:ea typeface="黑体" pitchFamily="49" charset="-122"/>
                <a:cs typeface="Arial"/>
              </a:rPr>
              <a:t>2x </a:t>
            </a:r>
            <a:r>
              <a:rPr lang="en-US" altLang="zh-CN" sz="2000" dirty="0" smtClean="0">
                <a:ea typeface="黑体" pitchFamily="49" charset="-122"/>
                <a:cs typeface="Arial"/>
              </a:rPr>
              <a:t>more </a:t>
            </a:r>
            <a:r>
              <a:rPr lang="zh-CN" altLang="en-US" sz="2000" dirty="0" smtClean="0">
                <a:ea typeface="黑体" pitchFamily="49" charset="-122"/>
                <a:cs typeface="Arial"/>
              </a:rPr>
              <a:t>  </a:t>
            </a:r>
            <a:r>
              <a:rPr lang="en-US" altLang="zh-CN" sz="2000" dirty="0" smtClean="0">
                <a:ea typeface="黑体" pitchFamily="49" charset="-122"/>
                <a:cs typeface="Arial"/>
              </a:rPr>
              <a:t>social </a:t>
            </a:r>
            <a:r>
              <a:rPr lang="zh-CN" altLang="en-US" sz="2000" dirty="0" smtClean="0">
                <a:ea typeface="黑体" pitchFamily="49" charset="-122"/>
                <a:cs typeface="Arial"/>
              </a:rPr>
              <a:t>  </a:t>
            </a:r>
            <a:r>
              <a:rPr lang="en-US" altLang="zh-CN" sz="2000" dirty="0" smtClean="0">
                <a:ea typeface="黑体" pitchFamily="49" charset="-122"/>
                <a:cs typeface="Arial"/>
              </a:rPr>
              <a:t>connections</a:t>
            </a:r>
            <a:endParaRPr lang="en-US" altLang="zh-CN" dirty="0">
              <a:ea typeface="黑体" pitchFamily="49" charset="-122"/>
              <a:cs typeface="Arial"/>
            </a:endParaRPr>
          </a:p>
          <a:p>
            <a:pPr algn="just"/>
            <a:r>
              <a:rPr lang="en-US" altLang="zh-CN" sz="2400" b="1" dirty="0" smtClean="0">
                <a:solidFill>
                  <a:srgbClr val="FF0000"/>
                </a:solidFill>
                <a:ea typeface="黑体" pitchFamily="49" charset="-122"/>
                <a:cs typeface="Arial"/>
              </a:rPr>
              <a:t>4x </a:t>
            </a:r>
            <a:r>
              <a:rPr lang="en-US" altLang="zh-CN" sz="2000" dirty="0" smtClean="0">
                <a:ea typeface="黑体" pitchFamily="49" charset="-122"/>
                <a:cs typeface="Arial"/>
              </a:rPr>
              <a:t>more </a:t>
            </a:r>
            <a:r>
              <a:rPr lang="en-US" altLang="zh-CN" sz="2000" dirty="0">
                <a:ea typeface="黑体" pitchFamily="49" charset="-122"/>
                <a:cs typeface="Arial"/>
              </a:rPr>
              <a:t>opposite-gender </a:t>
            </a:r>
            <a:r>
              <a:rPr lang="en-US" altLang="zh-CN" sz="2000" dirty="0" smtClean="0">
                <a:ea typeface="黑体" pitchFamily="49" charset="-122"/>
                <a:cs typeface="Arial"/>
              </a:rPr>
              <a:t>circles</a:t>
            </a:r>
            <a:endParaRPr lang="en-US" altLang="zh-CN" sz="2000" dirty="0">
              <a:ea typeface="黑体" pitchFamily="49" charset="-122"/>
              <a:cs typeface="Arial"/>
            </a:endParaRPr>
          </a:p>
        </p:txBody>
      </p:sp>
      <p:pic>
        <p:nvPicPr>
          <p:cNvPr id="6" name="图片 5"/>
          <p:cNvPicPr>
            <a:picLocks noChangeAspect="1"/>
          </p:cNvPicPr>
          <p:nvPr/>
        </p:nvPicPr>
        <p:blipFill rotWithShape="1">
          <a:blip r:embed="rId5"/>
          <a:srcRect l="20110" t="2" r="25376" b="12602"/>
          <a:stretch/>
        </p:blipFill>
        <p:spPr>
          <a:xfrm>
            <a:off x="791929" y="4833177"/>
            <a:ext cx="1016782" cy="1008091"/>
          </a:xfrm>
          <a:prstGeom prst="rect">
            <a:avLst/>
          </a:prstGeom>
        </p:spPr>
      </p:pic>
      <p:pic>
        <p:nvPicPr>
          <p:cNvPr id="8" name="图片 7"/>
          <p:cNvPicPr>
            <a:picLocks noChangeAspect="1"/>
          </p:cNvPicPr>
          <p:nvPr/>
        </p:nvPicPr>
        <p:blipFill rotWithShape="1">
          <a:blip r:embed="rId6"/>
          <a:srcRect l="10864" r="83"/>
          <a:stretch/>
        </p:blipFill>
        <p:spPr>
          <a:xfrm>
            <a:off x="8013811" y="4833175"/>
            <a:ext cx="1030539" cy="1008092"/>
          </a:xfrm>
          <a:prstGeom prst="rect">
            <a:avLst/>
          </a:prstGeom>
        </p:spPr>
      </p:pic>
      <p:sp>
        <p:nvSpPr>
          <p:cNvPr id="81" name="Rectangle 260"/>
          <p:cNvSpPr/>
          <p:nvPr/>
        </p:nvSpPr>
        <p:spPr>
          <a:xfrm>
            <a:off x="506992" y="3288990"/>
            <a:ext cx="1003376" cy="4460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800000"/>
                </a:solidFill>
              </a:rPr>
              <a:t>female</a:t>
            </a:r>
            <a:endParaRPr lang="en-US" sz="1200" dirty="0">
              <a:solidFill>
                <a:srgbClr val="800000"/>
              </a:solidFill>
            </a:endParaRPr>
          </a:p>
        </p:txBody>
      </p:sp>
      <p:sp>
        <p:nvSpPr>
          <p:cNvPr id="83" name="Rectangle 260"/>
          <p:cNvSpPr/>
          <p:nvPr/>
        </p:nvSpPr>
        <p:spPr>
          <a:xfrm>
            <a:off x="6043581" y="2766902"/>
            <a:ext cx="1386471" cy="4460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a:t>
            </a:r>
            <a:r>
              <a:rPr lang="en-US" sz="1600" dirty="0" smtClean="0">
                <a:solidFill>
                  <a:schemeClr val="tx1"/>
                </a:solidFill>
              </a:rPr>
              <a:t>ore stable</a:t>
            </a:r>
            <a:endParaRPr lang="en-US" sz="1200" dirty="0">
              <a:solidFill>
                <a:schemeClr val="tx1"/>
              </a:solidFill>
            </a:endParaRPr>
          </a:p>
        </p:txBody>
      </p:sp>
      <p:sp>
        <p:nvSpPr>
          <p:cNvPr id="84" name="Rectangle 260"/>
          <p:cNvSpPr/>
          <p:nvPr/>
        </p:nvSpPr>
        <p:spPr>
          <a:xfrm>
            <a:off x="1454361" y="2239056"/>
            <a:ext cx="1003376" cy="4460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rPr>
              <a:t>male</a:t>
            </a:r>
            <a:endParaRPr lang="en-US" sz="1200" dirty="0">
              <a:solidFill>
                <a:srgbClr val="0000FF"/>
              </a:solidFill>
            </a:endParaRPr>
          </a:p>
        </p:txBody>
      </p:sp>
      <p:sp>
        <p:nvSpPr>
          <p:cNvPr id="85" name="Rectangle 260"/>
          <p:cNvSpPr/>
          <p:nvPr/>
        </p:nvSpPr>
        <p:spPr>
          <a:xfrm>
            <a:off x="2908227" y="2775210"/>
            <a:ext cx="1372834" cy="4460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Less friends</a:t>
            </a:r>
            <a:endParaRPr lang="en-US" sz="1200" dirty="0">
              <a:solidFill>
                <a:schemeClr val="tx1"/>
              </a:solidFill>
            </a:endParaRPr>
          </a:p>
        </p:txBody>
      </p:sp>
      <p:sp>
        <p:nvSpPr>
          <p:cNvPr id="86" name="Striped Right Arrow 81"/>
          <p:cNvSpPr/>
          <p:nvPr/>
        </p:nvSpPr>
        <p:spPr>
          <a:xfrm>
            <a:off x="6437089" y="3244122"/>
            <a:ext cx="433198" cy="199445"/>
          </a:xfrm>
          <a:prstGeom prst="stripedRightArrow">
            <a:avLst>
              <a:gd name="adj1" fmla="val 50000"/>
              <a:gd name="adj2" fmla="val 50000"/>
            </a:avLst>
          </a:pr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Connector 86"/>
          <p:cNvCxnSpPr/>
          <p:nvPr/>
        </p:nvCxnSpPr>
        <p:spPr>
          <a:xfrm flipH="1">
            <a:off x="8005845" y="3913960"/>
            <a:ext cx="523236" cy="142094"/>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8" name="Picture 177"/>
          <p:cNvPicPr>
            <a:picLocks noChangeAspect="1"/>
          </p:cNvPicPr>
          <p:nvPr/>
        </p:nvPicPr>
        <p:blipFill>
          <a:blip r:embed="rId3"/>
          <a:stretch>
            <a:fillRect/>
          </a:stretch>
        </p:blipFill>
        <p:spPr>
          <a:xfrm>
            <a:off x="7753907" y="3858462"/>
            <a:ext cx="333955" cy="308266"/>
          </a:xfrm>
          <a:prstGeom prst="rect">
            <a:avLst/>
          </a:prstGeom>
        </p:spPr>
      </p:pic>
      <p:sp>
        <p:nvSpPr>
          <p:cNvPr id="9" name="标题 8"/>
          <p:cNvSpPr>
            <a:spLocks noGrp="1"/>
          </p:cNvSpPr>
          <p:nvPr>
            <p:ph type="title"/>
          </p:nvPr>
        </p:nvSpPr>
        <p:spPr>
          <a:xfrm>
            <a:off x="271463" y="296652"/>
            <a:ext cx="9363075" cy="792162"/>
          </a:xfrm>
        </p:spPr>
        <p:txBody>
          <a:bodyPr/>
          <a:lstStyle/>
          <a:p>
            <a:r>
              <a:rPr lang="zh-CN" altLang="en-US" b="1" dirty="0" smtClean="0">
                <a:solidFill>
                  <a:srgbClr val="000000"/>
                </a:solidFill>
                <a:latin typeface="黑体"/>
                <a:ea typeface="黑体"/>
                <a:cs typeface="黑体"/>
              </a:rPr>
              <a:t>用户模型</a:t>
            </a:r>
            <a:r>
              <a:rPr lang="en-US" altLang="zh-CN" sz="3600" b="1" dirty="0" smtClean="0">
                <a:solidFill>
                  <a:srgbClr val="000000"/>
                </a:solidFill>
                <a:latin typeface="黑体"/>
                <a:ea typeface="黑体"/>
                <a:cs typeface="黑体"/>
              </a:rPr>
              <a:t>—</a:t>
            </a:r>
            <a:r>
              <a:rPr lang="zh-CN" altLang="en-US" sz="3600" b="1" dirty="0" smtClean="0">
                <a:solidFill>
                  <a:srgbClr val="000000"/>
                </a:solidFill>
                <a:latin typeface="黑体"/>
                <a:ea typeface="黑体"/>
                <a:cs typeface="黑体"/>
              </a:rPr>
              <a:t>预测用户属性及社交策略</a:t>
            </a:r>
            <a:endParaRPr kumimoji="1" lang="zh-CN" altLang="en-US" sz="3600" dirty="0">
              <a:solidFill>
                <a:srgbClr val="000000"/>
              </a:solidFill>
              <a:latin typeface="黑体"/>
              <a:ea typeface="黑体"/>
              <a:cs typeface="黑体"/>
            </a:endParaRPr>
          </a:p>
        </p:txBody>
      </p:sp>
    </p:spTree>
    <p:extLst>
      <p:ext uri="{BB962C8B-B14F-4D97-AF65-F5344CB8AC3E}">
        <p14:creationId xmlns:p14="http://schemas.microsoft.com/office/powerpoint/2010/main" val="3170383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Influence</a:t>
            </a:r>
            <a:endParaRPr lang="zh-CN" altLang="en-US" dirty="0"/>
          </a:p>
        </p:txBody>
      </p:sp>
      <p:pic>
        <p:nvPicPr>
          <p:cNvPr id="4" name="图片 3"/>
          <p:cNvPicPr>
            <a:picLocks noChangeAspect="1"/>
          </p:cNvPicPr>
          <p:nvPr/>
        </p:nvPicPr>
        <p:blipFill>
          <a:blip r:embed="rId3"/>
          <a:stretch>
            <a:fillRect/>
          </a:stretch>
        </p:blipFill>
        <p:spPr>
          <a:xfrm>
            <a:off x="1155703" y="1600200"/>
            <a:ext cx="7470743" cy="4140941"/>
          </a:xfrm>
          <a:prstGeom prst="rect">
            <a:avLst/>
          </a:prstGeom>
        </p:spPr>
      </p:pic>
    </p:spTree>
    <p:extLst>
      <p:ext uri="{BB962C8B-B14F-4D97-AF65-F5344CB8AC3E}">
        <p14:creationId xmlns:p14="http://schemas.microsoft.com/office/powerpoint/2010/main" val="3445710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Influence + Tie Strength</a:t>
            </a:r>
            <a:endParaRPr lang="zh-CN" altLang="en-US" dirty="0"/>
          </a:p>
        </p:txBody>
      </p:sp>
      <p:pic>
        <p:nvPicPr>
          <p:cNvPr id="4" name="图片 3"/>
          <p:cNvPicPr>
            <a:picLocks noChangeAspect="1"/>
          </p:cNvPicPr>
          <p:nvPr/>
        </p:nvPicPr>
        <p:blipFill>
          <a:blip r:embed="rId3"/>
          <a:stretch>
            <a:fillRect/>
          </a:stretch>
        </p:blipFill>
        <p:spPr>
          <a:xfrm>
            <a:off x="990600" y="1524005"/>
            <a:ext cx="7264400" cy="4044647"/>
          </a:xfrm>
          <a:prstGeom prst="rect">
            <a:avLst/>
          </a:prstGeom>
        </p:spPr>
      </p:pic>
    </p:spTree>
    <p:extLst>
      <p:ext uri="{BB962C8B-B14F-4D97-AF65-F5344CB8AC3E}">
        <p14:creationId xmlns:p14="http://schemas.microsoft.com/office/powerpoint/2010/main" val="623207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Structural Influence</a:t>
            </a:r>
            <a:endParaRPr lang="zh-CN" altLang="en-US" dirty="0"/>
          </a:p>
        </p:txBody>
      </p:sp>
      <p:pic>
        <p:nvPicPr>
          <p:cNvPr id="4" name="图片 3"/>
          <p:cNvPicPr>
            <a:picLocks noChangeAspect="1"/>
          </p:cNvPicPr>
          <p:nvPr/>
        </p:nvPicPr>
        <p:blipFill rotWithShape="1">
          <a:blip r:embed="rId3"/>
          <a:srcRect t="781" b="-781"/>
          <a:stretch/>
        </p:blipFill>
        <p:spPr>
          <a:xfrm>
            <a:off x="660400" y="1559071"/>
            <a:ext cx="8667750" cy="4120885"/>
          </a:xfrm>
          <a:prstGeom prst="rect">
            <a:avLst/>
          </a:prstGeom>
        </p:spPr>
      </p:pic>
      <p:sp>
        <p:nvSpPr>
          <p:cNvPr id="5" name="矩形 4"/>
          <p:cNvSpPr/>
          <p:nvPr/>
        </p:nvSpPr>
        <p:spPr>
          <a:xfrm>
            <a:off x="4127500" y="1676400"/>
            <a:ext cx="5118100"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J. </a:t>
            </a:r>
            <a:r>
              <a:rPr lang="en-US" altLang="zh-CN" sz="1400" kern="0" dirty="0" err="1">
                <a:latin typeface="+mn-lt"/>
                <a:ea typeface="+mn-ea"/>
              </a:rPr>
              <a:t>Ugandera</a:t>
            </a:r>
            <a:r>
              <a:rPr lang="en-US" altLang="zh-CN" sz="1400" kern="0" dirty="0">
                <a:latin typeface="+mn-lt"/>
                <a:ea typeface="+mn-ea"/>
              </a:rPr>
              <a:t>, </a:t>
            </a:r>
            <a:r>
              <a:rPr lang="en-US" altLang="zh-CN" sz="1400" kern="0" dirty="0" smtClean="0">
                <a:latin typeface="+mn-lt"/>
                <a:ea typeface="+mn-ea"/>
              </a:rPr>
              <a:t>L. </a:t>
            </a:r>
            <a:r>
              <a:rPr lang="en-US" altLang="zh-CN" sz="1400" kern="0" dirty="0" err="1">
                <a:latin typeface="+mn-lt"/>
                <a:ea typeface="+mn-ea"/>
              </a:rPr>
              <a:t>Backstromb</a:t>
            </a:r>
            <a:r>
              <a:rPr lang="en-US" altLang="zh-CN" sz="1400" kern="0" dirty="0">
                <a:latin typeface="+mn-lt"/>
                <a:ea typeface="+mn-ea"/>
              </a:rPr>
              <a:t>, </a:t>
            </a:r>
            <a:r>
              <a:rPr lang="en-US" altLang="zh-CN" sz="1400" kern="0" dirty="0" smtClean="0">
                <a:latin typeface="+mn-lt"/>
                <a:ea typeface="+mn-ea"/>
              </a:rPr>
              <a:t>C. </a:t>
            </a:r>
            <a:r>
              <a:rPr lang="en-US" altLang="zh-CN" sz="1400" kern="0" dirty="0" err="1">
                <a:latin typeface="+mn-lt"/>
                <a:ea typeface="+mn-ea"/>
              </a:rPr>
              <a:t>Marlowb</a:t>
            </a:r>
            <a:r>
              <a:rPr lang="en-US" altLang="zh-CN" sz="1400" kern="0" dirty="0">
                <a:latin typeface="+mn-lt"/>
                <a:ea typeface="+mn-ea"/>
              </a:rPr>
              <a:t>, and </a:t>
            </a:r>
            <a:r>
              <a:rPr lang="en-US" altLang="zh-CN" sz="1400" kern="0" dirty="0" smtClean="0">
                <a:latin typeface="+mn-lt"/>
                <a:ea typeface="+mn-ea"/>
              </a:rPr>
              <a:t>J. Kleinberg</a:t>
            </a:r>
            <a:r>
              <a:rPr lang="en-US" altLang="zh-CN" sz="1400" kern="0" dirty="0">
                <a:latin typeface="+mn-lt"/>
                <a:ea typeface="+mn-ea"/>
              </a:rPr>
              <a:t>. Structural diversity in social contagion. </a:t>
            </a:r>
            <a:r>
              <a:rPr lang="en-US" altLang="zh-CN" sz="1400" kern="0" dirty="0" smtClean="0">
                <a:latin typeface="+mn-lt"/>
                <a:ea typeface="+mn-ea"/>
              </a:rPr>
              <a:t>PNAS</a:t>
            </a:r>
            <a:r>
              <a:rPr lang="en-US" altLang="zh-CN" sz="1400" kern="0" dirty="0">
                <a:latin typeface="+mn-lt"/>
                <a:ea typeface="+mn-ea"/>
              </a:rPr>
              <a:t>, 109 (20</a:t>
            </a:r>
            <a:r>
              <a:rPr lang="en-US" altLang="zh-CN" sz="1400" kern="0" dirty="0" smtClean="0">
                <a:latin typeface="+mn-lt"/>
                <a:ea typeface="+mn-ea"/>
              </a:rPr>
              <a:t>):7591</a:t>
            </a:r>
            <a:r>
              <a:rPr lang="en-US" altLang="zh-CN" sz="1400" kern="0" dirty="0">
                <a:latin typeface="+mn-lt"/>
                <a:ea typeface="+mn-ea"/>
              </a:rPr>
              <a:t>-</a:t>
            </a:r>
            <a:r>
              <a:rPr lang="en-US" altLang="zh-CN" sz="1400" kern="0" dirty="0" smtClean="0">
                <a:latin typeface="+mn-lt"/>
                <a:ea typeface="+mn-ea"/>
              </a:rPr>
              <a:t>7592, 2012.</a:t>
            </a:r>
          </a:p>
        </p:txBody>
      </p:sp>
    </p:spTree>
    <p:extLst>
      <p:ext uri="{BB962C8B-B14F-4D97-AF65-F5344CB8AC3E}">
        <p14:creationId xmlns:p14="http://schemas.microsoft.com/office/powerpoint/2010/main" val="26099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Factorization Machines</a:t>
            </a:r>
            <a:endParaRPr kumimoji="1" lang="zh-CN" altLang="en-US" dirty="0"/>
          </a:p>
        </p:txBody>
      </p:sp>
      <p:sp>
        <p:nvSpPr>
          <p:cNvPr id="4" name="内容占位符 7"/>
          <p:cNvSpPr>
            <a:spLocks noGrp="1"/>
          </p:cNvSpPr>
          <p:nvPr>
            <p:ph idx="1"/>
          </p:nvPr>
        </p:nvSpPr>
        <p:spPr>
          <a:xfrm>
            <a:off x="495300" y="1556143"/>
            <a:ext cx="8915400" cy="4570021"/>
          </a:xfrm>
        </p:spPr>
        <p:txBody>
          <a:bodyPr>
            <a:normAutofit/>
          </a:bodyPr>
          <a:lstStyle/>
          <a:p>
            <a:pPr algn="just">
              <a:lnSpc>
                <a:spcPct val="120000"/>
              </a:lnSpc>
              <a:buBlip>
                <a:blip r:embed="rId3"/>
              </a:buBlip>
            </a:pPr>
            <a:r>
              <a:rPr kumimoji="0" lang="en-US" altLang="zh-CN" sz="2800" dirty="0" smtClean="0">
                <a:latin typeface="Times New Roman" charset="0"/>
                <a:ea typeface="黑体" charset="0"/>
                <a:cs typeface="黑体" charset="0"/>
              </a:rPr>
              <a:t>The prediction of feature vector </a:t>
            </a:r>
            <a:r>
              <a:rPr kumimoji="0" lang="en-US" altLang="zh-CN" sz="2800" b="1" dirty="0" smtClean="0">
                <a:latin typeface="Times New Roman" charset="0"/>
                <a:ea typeface="黑体" charset="0"/>
                <a:cs typeface="黑体" charset="0"/>
              </a:rPr>
              <a:t>x</a:t>
            </a:r>
            <a:r>
              <a:rPr kumimoji="0" lang="en-US" altLang="zh-CN" sz="2800" i="1" baseline="-25000" dirty="0" smtClean="0">
                <a:latin typeface="Times New Roman" charset="0"/>
                <a:ea typeface="黑体" charset="0"/>
                <a:cs typeface="黑体" charset="0"/>
              </a:rPr>
              <a:t>i</a:t>
            </a:r>
            <a:r>
              <a:rPr kumimoji="0" lang="en-US" altLang="zh-CN" sz="2800" dirty="0" smtClean="0">
                <a:latin typeface="Times New Roman" charset="0"/>
                <a:ea typeface="黑体" charset="0"/>
                <a:cs typeface="黑体" charset="0"/>
              </a:rPr>
              <a:t>:</a:t>
            </a:r>
          </a:p>
          <a:p>
            <a:pPr algn="just">
              <a:lnSpc>
                <a:spcPct val="120000"/>
              </a:lnSpc>
              <a:buBlip>
                <a:blip r:embed="rId3"/>
              </a:buBlip>
            </a:pPr>
            <a:endParaRPr kumimoji="0" lang="en-US" altLang="zh-CN" sz="2800" dirty="0">
              <a:latin typeface="Times New Roman" charset="0"/>
              <a:ea typeface="黑体" charset="0"/>
              <a:cs typeface="黑体" charset="0"/>
            </a:endParaRPr>
          </a:p>
          <a:p>
            <a:pPr algn="just">
              <a:lnSpc>
                <a:spcPct val="120000"/>
              </a:lnSpc>
              <a:buBlip>
                <a:blip r:embed="rId3"/>
              </a:buBlip>
            </a:pPr>
            <a:endParaRPr kumimoji="0" lang="en-US" altLang="zh-CN" sz="2800" dirty="0" smtClean="0">
              <a:latin typeface="Times New Roman" charset="0"/>
              <a:ea typeface="黑体" charset="0"/>
              <a:cs typeface="黑体" charset="0"/>
            </a:endParaRPr>
          </a:p>
          <a:p>
            <a:pPr algn="just">
              <a:lnSpc>
                <a:spcPct val="120000"/>
              </a:lnSpc>
              <a:buBlip>
                <a:blip r:embed="rId3"/>
              </a:buBlip>
            </a:pPr>
            <a:r>
              <a:rPr kumimoji="0" lang="en-US" altLang="zh-CN" sz="2800" dirty="0">
                <a:latin typeface="Times New Roman" charset="0"/>
                <a:ea typeface="黑体" charset="0"/>
                <a:cs typeface="黑体" charset="0"/>
              </a:rPr>
              <a:t>a</a:t>
            </a:r>
            <a:r>
              <a:rPr kumimoji="0" lang="en-US" altLang="zh-CN" sz="2800" dirty="0" smtClean="0">
                <a:latin typeface="Times New Roman" charset="0"/>
                <a:ea typeface="黑体" charset="0"/>
                <a:cs typeface="黑体" charset="0"/>
              </a:rPr>
              <a:t>nd the corresponding objective function:</a:t>
            </a:r>
            <a:endParaRPr kumimoji="0" lang="en-US" altLang="zh-CN" sz="2800" dirty="0">
              <a:latin typeface="Times New Roman" charset="0"/>
              <a:ea typeface="黑体" charset="0"/>
              <a:cs typeface="黑体"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3016130875"/>
              </p:ext>
            </p:extLst>
          </p:nvPr>
        </p:nvGraphicFramePr>
        <p:xfrm>
          <a:off x="1597464" y="2263971"/>
          <a:ext cx="6874236" cy="1092996"/>
        </p:xfrm>
        <a:graphic>
          <a:graphicData uri="http://schemas.openxmlformats.org/presentationml/2006/ole">
            <mc:AlternateContent xmlns:mc="http://schemas.openxmlformats.org/markup-compatibility/2006">
              <mc:Choice xmlns:v="urn:schemas-microsoft-com:vml" Requires="v">
                <p:oleObj spid="_x0000_s1194" name="Equation" r:id="rId4" imgW="2654300" imgH="457200" progId="Equation.DSMT4">
                  <p:embed/>
                </p:oleObj>
              </mc:Choice>
              <mc:Fallback>
                <p:oleObj name="Equation" r:id="rId4" imgW="2654300" imgH="457200" progId="Equation.DSMT4">
                  <p:embed/>
                  <p:pic>
                    <p:nvPicPr>
                      <p:cNvPr id="0" name=""/>
                      <p:cNvPicPr/>
                      <p:nvPr/>
                    </p:nvPicPr>
                    <p:blipFill>
                      <a:blip r:embed="rId5"/>
                      <a:stretch>
                        <a:fillRect/>
                      </a:stretch>
                    </p:blipFill>
                    <p:spPr>
                      <a:xfrm>
                        <a:off x="1597464" y="2263971"/>
                        <a:ext cx="6874236" cy="1092996"/>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549032602"/>
              </p:ext>
            </p:extLst>
          </p:nvPr>
        </p:nvGraphicFramePr>
        <p:xfrm>
          <a:off x="2455856" y="4221363"/>
          <a:ext cx="4934083" cy="1123950"/>
        </p:xfrm>
        <a:graphic>
          <a:graphicData uri="http://schemas.openxmlformats.org/presentationml/2006/ole">
            <mc:AlternateContent xmlns:mc="http://schemas.openxmlformats.org/markup-compatibility/2006">
              <mc:Choice xmlns:v="urn:schemas-microsoft-com:vml" Requires="v">
                <p:oleObj spid="_x0000_s1195" name="Equation" r:id="rId6" imgW="1905000" imgH="469900" progId="Equation.DSMT4">
                  <p:embed/>
                </p:oleObj>
              </mc:Choice>
              <mc:Fallback>
                <p:oleObj name="Equation" r:id="rId6" imgW="1905000" imgH="469900" progId="Equation.DSMT4">
                  <p:embed/>
                  <p:pic>
                    <p:nvPicPr>
                      <p:cNvPr id="0" name=""/>
                      <p:cNvPicPr/>
                      <p:nvPr/>
                    </p:nvPicPr>
                    <p:blipFill>
                      <a:blip r:embed="rId7"/>
                      <a:stretch>
                        <a:fillRect/>
                      </a:stretch>
                    </p:blipFill>
                    <p:spPr>
                      <a:xfrm>
                        <a:off x="2455856" y="4221363"/>
                        <a:ext cx="4934083" cy="1123950"/>
                      </a:xfrm>
                      <a:prstGeom prst="rect">
                        <a:avLst/>
                      </a:prstGeom>
                    </p:spPr>
                  </p:pic>
                </p:oleObj>
              </mc:Fallback>
            </mc:AlternateContent>
          </a:graphicData>
        </a:graphic>
      </p:graphicFrame>
      <p:sp>
        <p:nvSpPr>
          <p:cNvPr id="7" name="副标题 4"/>
          <p:cNvSpPr txBox="1">
            <a:spLocks/>
          </p:cNvSpPr>
          <p:nvPr/>
        </p:nvSpPr>
        <p:spPr bwMode="auto">
          <a:xfrm>
            <a:off x="0" y="6417332"/>
            <a:ext cx="9906000" cy="440668"/>
          </a:xfrm>
          <a:prstGeom prst="rect">
            <a:avLst/>
          </a:prstGeom>
          <a:solidFill>
            <a:schemeClr val="bg1"/>
          </a:solidFill>
          <a:ln w="9525">
            <a:solidFill>
              <a:schemeClr val="bg1"/>
            </a:solidFill>
            <a:miter lim="800000"/>
            <a:headEnd/>
            <a:tailEnd/>
          </a:ln>
        </p:spPr>
        <p:txBody>
          <a:bodyPr vert="horz" wrap="square" lIns="180000" tIns="45720" rIns="72000" bIns="45720" numCol="1" anchor="ctr" anchorCtr="0" compatLnSpc="1">
            <a:prstTxWarp prst="textNoShape">
              <a:avLst/>
            </a:prstTxWarp>
          </a:bodyPr>
          <a:lstStyle/>
          <a:p>
            <a:r>
              <a:rPr lang="en-US" altLang="zh-CN" sz="1400" dirty="0" err="1"/>
              <a:t>Zhanpeng</a:t>
            </a:r>
            <a:r>
              <a:rPr lang="en-US" altLang="zh-CN" sz="1400" dirty="0"/>
              <a:t> Fang, </a:t>
            </a:r>
            <a:r>
              <a:rPr lang="en-US" altLang="zh-CN" sz="1400" dirty="0" err="1"/>
              <a:t>Xinyu</a:t>
            </a:r>
            <a:r>
              <a:rPr lang="en-US" altLang="zh-CN" sz="1400" dirty="0"/>
              <a:t> Zhou, Jie Tang, Wei Shao, A.C.M. Fong, </a:t>
            </a:r>
            <a:r>
              <a:rPr lang="en-US" altLang="zh-CN" sz="1400" dirty="0" err="1"/>
              <a:t>Longjun</a:t>
            </a:r>
            <a:r>
              <a:rPr lang="en-US" altLang="zh-CN" sz="1400" dirty="0"/>
              <a:t> Sun, Ying Ding, Ling Zhou, and </a:t>
            </a:r>
            <a:r>
              <a:rPr lang="en-US" altLang="zh-CN" sz="1400" dirty="0" err="1"/>
              <a:t>Jarder</a:t>
            </a:r>
            <a:r>
              <a:rPr lang="en-US" altLang="zh-CN" sz="1400" dirty="0"/>
              <a:t> </a:t>
            </a:r>
            <a:r>
              <a:rPr lang="en-US" altLang="zh-CN" sz="1400" dirty="0" err="1"/>
              <a:t>Luo</a:t>
            </a:r>
            <a:r>
              <a:rPr lang="en-US" altLang="zh-CN" sz="1400" dirty="0"/>
              <a:t>. Modeling Paying Behavior in Online Social Networks. In </a:t>
            </a:r>
            <a:r>
              <a:rPr lang="en-US" altLang="zh-CN" sz="1400" dirty="0" smtClean="0"/>
              <a:t>CIKM</a:t>
            </a:r>
            <a:r>
              <a:rPr lang="en-US" altLang="zh-CN" sz="1400" dirty="0"/>
              <a:t>'</a:t>
            </a:r>
            <a:r>
              <a:rPr lang="en-US" altLang="zh-CN" sz="1400" dirty="0" smtClean="0"/>
              <a:t>14.</a:t>
            </a:r>
            <a:endParaRPr lang="en-US" altLang="zh-CN" sz="1400" dirty="0"/>
          </a:p>
        </p:txBody>
      </p:sp>
    </p:spTree>
    <p:extLst>
      <p:ext uri="{BB962C8B-B14F-4D97-AF65-F5344CB8AC3E}">
        <p14:creationId xmlns:p14="http://schemas.microsoft.com/office/powerpoint/2010/main" val="3005486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101136" cy="792162"/>
          </a:xfrm>
        </p:spPr>
        <p:txBody>
          <a:bodyPr/>
          <a:lstStyle/>
          <a:p>
            <a:r>
              <a:rPr lang="en-US" altLang="zh-CN" dirty="0" smtClean="0"/>
              <a:t>Online Test</a:t>
            </a:r>
            <a:endParaRPr lang="zh-CN" altLang="en-US" dirty="0"/>
          </a:p>
        </p:txBody>
      </p:sp>
      <p:pic>
        <p:nvPicPr>
          <p:cNvPr id="4" name="内容占位符 3"/>
          <p:cNvPicPr>
            <a:picLocks noGrp="1" noChangeAspect="1"/>
          </p:cNvPicPr>
          <p:nvPr>
            <p:ph idx="1"/>
          </p:nvPr>
        </p:nvPicPr>
        <p:blipFill>
          <a:blip r:embed="rId2"/>
          <a:stretch>
            <a:fillRect/>
          </a:stretch>
        </p:blipFill>
        <p:spPr>
          <a:xfrm>
            <a:off x="0" y="3581400"/>
            <a:ext cx="9916058" cy="2576844"/>
          </a:xfrm>
          <a:prstGeom prst="rect">
            <a:avLst/>
          </a:prstGeom>
        </p:spPr>
      </p:pic>
      <p:sp>
        <p:nvSpPr>
          <p:cNvPr id="3" name="椭圆 2"/>
          <p:cNvSpPr/>
          <p:nvPr/>
        </p:nvSpPr>
        <p:spPr>
          <a:xfrm>
            <a:off x="2641600" y="5701044"/>
            <a:ext cx="1238250" cy="533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5695950" y="5701044"/>
            <a:ext cx="1238250" cy="533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内容占位符 2"/>
          <p:cNvSpPr txBox="1">
            <a:spLocks/>
          </p:cNvSpPr>
          <p:nvPr/>
        </p:nvSpPr>
        <p:spPr bwMode="auto">
          <a:xfrm>
            <a:off x="350849" y="1196976"/>
            <a:ext cx="5745152"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2800" dirty="0"/>
              <a:t>Test setting</a:t>
            </a:r>
          </a:p>
          <a:p>
            <a:pPr lvl="1"/>
            <a:r>
              <a:rPr lang="en-US" altLang="zh-CN" sz="2400" dirty="0"/>
              <a:t>Two groups: </a:t>
            </a:r>
            <a:r>
              <a:rPr lang="en-US" altLang="zh-CN" sz="2400" i="1" dirty="0">
                <a:solidFill>
                  <a:srgbClr val="000090"/>
                </a:solidFill>
              </a:rPr>
              <a:t>test group</a:t>
            </a:r>
            <a:r>
              <a:rPr lang="en-US" altLang="zh-CN" sz="2400" dirty="0">
                <a:solidFill>
                  <a:srgbClr val="000090"/>
                </a:solidFill>
              </a:rPr>
              <a:t> </a:t>
            </a:r>
            <a:r>
              <a:rPr lang="en-US" altLang="zh-CN" sz="2400" dirty="0"/>
              <a:t>and </a:t>
            </a:r>
            <a:r>
              <a:rPr lang="en-US" altLang="zh-CN" sz="2400" i="1" dirty="0">
                <a:solidFill>
                  <a:srgbClr val="000090"/>
                </a:solidFill>
              </a:rPr>
              <a:t>control </a:t>
            </a:r>
            <a:r>
              <a:rPr lang="en-US" altLang="zh-CN" sz="2400" i="1" dirty="0" smtClean="0">
                <a:solidFill>
                  <a:srgbClr val="000090"/>
                </a:solidFill>
              </a:rPr>
              <a:t>group</a:t>
            </a:r>
            <a:endParaRPr lang="en-US" altLang="zh-CN" sz="2400" dirty="0"/>
          </a:p>
          <a:p>
            <a:pPr lvl="1"/>
            <a:r>
              <a:rPr lang="en-US" altLang="zh-CN" sz="2400" dirty="0"/>
              <a:t>Send </a:t>
            </a:r>
            <a:r>
              <a:rPr lang="en-US" altLang="zh-CN" sz="2400" dirty="0" err="1" smtClean="0"/>
              <a:t>msgs</a:t>
            </a:r>
            <a:r>
              <a:rPr lang="en-US" altLang="zh-CN" sz="2400" dirty="0" smtClean="0"/>
              <a:t> to </a:t>
            </a:r>
            <a:r>
              <a:rPr lang="en-US" altLang="zh-CN" sz="2400" dirty="0"/>
              <a:t>invite the user to attend a promotion activity</a:t>
            </a:r>
            <a:r>
              <a:rPr lang="en-US" altLang="zh-CN" sz="2400" dirty="0" smtClean="0"/>
              <a:t>.</a:t>
            </a:r>
            <a:endParaRPr lang="en-US" altLang="zh-CN" sz="2400" dirty="0"/>
          </a:p>
        </p:txBody>
      </p:sp>
      <p:pic>
        <p:nvPicPr>
          <p:cNvPr id="7" name="图片 6"/>
          <p:cNvPicPr>
            <a:picLocks noChangeAspect="1"/>
          </p:cNvPicPr>
          <p:nvPr/>
        </p:nvPicPr>
        <p:blipFill>
          <a:blip r:embed="rId3"/>
          <a:stretch>
            <a:fillRect/>
          </a:stretch>
        </p:blipFill>
        <p:spPr>
          <a:xfrm>
            <a:off x="6400800" y="152400"/>
            <a:ext cx="3520408" cy="3202750"/>
          </a:xfrm>
          <a:prstGeom prst="rect">
            <a:avLst/>
          </a:prstGeom>
        </p:spPr>
      </p:pic>
      <p:sp>
        <p:nvSpPr>
          <p:cNvPr id="8" name="矩形 7"/>
          <p:cNvSpPr/>
          <p:nvPr/>
        </p:nvSpPr>
        <p:spPr>
          <a:xfrm>
            <a:off x="8763000" y="41910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200" dirty="0">
                <a:solidFill>
                  <a:schemeClr val="tx1"/>
                </a:solidFill>
              </a:rPr>
              <a:t>c</a:t>
            </a:r>
            <a:r>
              <a:rPr kumimoji="1" lang="en-US" altLang="zh-CN" sz="1200" dirty="0" smtClean="0">
                <a:solidFill>
                  <a:schemeClr val="tx1"/>
                </a:solidFill>
              </a:rPr>
              <a:t>ontrol group</a:t>
            </a:r>
            <a:endParaRPr kumimoji="1" lang="zh-CN" altLang="en-US" sz="1200" dirty="0">
              <a:solidFill>
                <a:schemeClr val="tx1"/>
              </a:solidFill>
            </a:endParaRPr>
          </a:p>
        </p:txBody>
      </p:sp>
      <p:sp>
        <p:nvSpPr>
          <p:cNvPr id="9" name="矩形 8"/>
          <p:cNvSpPr/>
          <p:nvPr/>
        </p:nvSpPr>
        <p:spPr>
          <a:xfrm>
            <a:off x="7127566" y="4191000"/>
            <a:ext cx="1524000" cy="237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00" dirty="0" smtClean="0">
                <a:solidFill>
                  <a:schemeClr val="tx1"/>
                </a:solidFill>
              </a:rPr>
              <a:t>test group2</a:t>
            </a:r>
            <a:endParaRPr kumimoji="1" lang="zh-CN" altLang="en-US" sz="1400" dirty="0">
              <a:solidFill>
                <a:schemeClr val="tx1"/>
              </a:solidFill>
            </a:endParaRPr>
          </a:p>
        </p:txBody>
      </p:sp>
    </p:spTree>
    <p:extLst>
      <p:ext uri="{BB962C8B-B14F-4D97-AF65-F5344CB8AC3E}">
        <p14:creationId xmlns:p14="http://schemas.microsoft.com/office/powerpoint/2010/main" val="1780868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Big Data Analytics in MOOC</a:t>
            </a:r>
            <a:endParaRPr kumimoji="1" lang="zh-CN" altLang="en-US" dirty="0"/>
          </a:p>
        </p:txBody>
      </p:sp>
      <p:pic>
        <p:nvPicPr>
          <p:cNvPr id="6" name="图片 5" descr="static-graph.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62000" y="1345096"/>
            <a:ext cx="8305800" cy="5055704"/>
          </a:xfrm>
          <a:prstGeom prst="rect">
            <a:avLst/>
          </a:prstGeom>
        </p:spPr>
      </p:pic>
      <p:sp>
        <p:nvSpPr>
          <p:cNvPr id="17" name="矩形 16"/>
          <p:cNvSpPr/>
          <p:nvPr/>
        </p:nvSpPr>
        <p:spPr>
          <a:xfrm>
            <a:off x="817105" y="1412076"/>
            <a:ext cx="2971800" cy="13686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400" dirty="0">
                <a:solidFill>
                  <a:srgbClr val="FF0000"/>
                </a:solidFill>
                <a:latin typeface="Times New Roman"/>
                <a:cs typeface="Times New Roman"/>
              </a:rPr>
              <a:t> </a:t>
            </a:r>
            <a:r>
              <a:rPr lang="en-US" altLang="zh-CN" sz="2400" b="1" dirty="0" smtClean="0">
                <a:solidFill>
                  <a:srgbClr val="FF0000"/>
                </a:solidFill>
                <a:latin typeface="Times New Roman"/>
                <a:cs typeface="Times New Roman"/>
              </a:rPr>
              <a:t>108 </a:t>
            </a:r>
            <a:r>
              <a:rPr lang="en-US" altLang="zh-CN" sz="2400" dirty="0" smtClean="0">
                <a:solidFill>
                  <a:schemeClr val="tx1"/>
                </a:solidFill>
                <a:latin typeface="Times New Roman"/>
                <a:cs typeface="Times New Roman"/>
              </a:rPr>
              <a:t>partners</a:t>
            </a:r>
          </a:p>
          <a:p>
            <a:pPr>
              <a:buFont typeface="Arial" pitchFamily="34" charset="0"/>
              <a:buChar char="•"/>
            </a:pPr>
            <a:r>
              <a:rPr lang="en-US" altLang="zh-CN" sz="2400" dirty="0" smtClean="0">
                <a:solidFill>
                  <a:schemeClr val="tx1"/>
                </a:solidFill>
                <a:latin typeface="Times New Roman"/>
                <a:cs typeface="Times New Roman"/>
              </a:rPr>
              <a:t> 633 courses</a:t>
            </a:r>
            <a:endParaRPr lang="en-US" altLang="zh-CN" sz="2400" dirty="0">
              <a:solidFill>
                <a:schemeClr val="tx1"/>
              </a:solidFill>
              <a:latin typeface="Times New Roman"/>
              <a:cs typeface="Times New Roman"/>
            </a:endParaRPr>
          </a:p>
          <a:p>
            <a:pPr>
              <a:buFont typeface="Arial" pitchFamily="34" charset="0"/>
              <a:buChar char="•"/>
            </a:pPr>
            <a:r>
              <a:rPr lang="en-US" altLang="zh-CN" sz="2000" b="1" dirty="0" smtClean="0">
                <a:solidFill>
                  <a:srgbClr val="0000CC"/>
                </a:solidFill>
                <a:latin typeface="Times New Roman"/>
                <a:cs typeface="Times New Roman"/>
              </a:rPr>
              <a:t> </a:t>
            </a:r>
            <a:r>
              <a:rPr lang="en-US" altLang="zh-CN" sz="2400" b="1" dirty="0" smtClean="0">
                <a:solidFill>
                  <a:srgbClr val="0000CC"/>
                </a:solidFill>
                <a:latin typeface="Times New Roman"/>
                <a:cs typeface="Times New Roman"/>
              </a:rPr>
              <a:t>7.1 million</a:t>
            </a:r>
            <a:r>
              <a:rPr lang="en-US" altLang="zh-CN" sz="2400" dirty="0" smtClean="0">
                <a:solidFill>
                  <a:srgbClr val="0000CC"/>
                </a:solidFill>
                <a:latin typeface="Times New Roman"/>
                <a:cs typeface="Times New Roman"/>
              </a:rPr>
              <a:t> </a:t>
            </a:r>
            <a:r>
              <a:rPr lang="en-US" altLang="zh-CN" sz="2400" dirty="0" smtClean="0">
                <a:solidFill>
                  <a:schemeClr val="tx1"/>
                </a:solidFill>
                <a:latin typeface="Times New Roman"/>
                <a:cs typeface="Times New Roman"/>
              </a:rPr>
              <a:t>users</a:t>
            </a:r>
            <a:endParaRPr lang="en-US" altLang="zh-CN" sz="2400" dirty="0">
              <a:solidFill>
                <a:schemeClr val="tx1"/>
              </a:solidFill>
              <a:latin typeface="Times New Roman"/>
              <a:cs typeface="Times New Roman"/>
            </a:endParaRPr>
          </a:p>
        </p:txBody>
      </p:sp>
      <p:sp>
        <p:nvSpPr>
          <p:cNvPr id="19" name="矩形 18"/>
          <p:cNvSpPr/>
          <p:nvPr/>
        </p:nvSpPr>
        <p:spPr>
          <a:xfrm>
            <a:off x="5713164" y="1340044"/>
            <a:ext cx="3921981" cy="172879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bIns="140400" rtlCol="0" anchor="b"/>
          <a:lstStyle/>
          <a:p>
            <a:pPr>
              <a:buFont typeface="Arial" pitchFamily="34" charset="0"/>
              <a:buChar char="•"/>
            </a:pPr>
            <a:r>
              <a:rPr lang="en-US" altLang="zh-CN" sz="2400" dirty="0" smtClean="0">
                <a:solidFill>
                  <a:schemeClr val="tx1"/>
                </a:solidFill>
                <a:latin typeface="Times New Roman"/>
                <a:cs typeface="Times New Roman"/>
              </a:rPr>
              <a:t> </a:t>
            </a:r>
            <a:r>
              <a:rPr lang="en-US" altLang="zh-CN" sz="2400" b="1" dirty="0" smtClean="0">
                <a:solidFill>
                  <a:srgbClr val="FF0000"/>
                </a:solidFill>
                <a:latin typeface="Times New Roman"/>
                <a:cs typeface="Times New Roman"/>
              </a:rPr>
              <a:t>20+</a:t>
            </a:r>
            <a:r>
              <a:rPr lang="en-US" altLang="zh-CN" sz="2400" dirty="0" smtClean="0">
                <a:solidFill>
                  <a:schemeClr val="tx1"/>
                </a:solidFill>
                <a:latin typeface="Times New Roman"/>
                <a:cs typeface="Times New Roman"/>
              </a:rPr>
              <a:t> </a:t>
            </a:r>
            <a:r>
              <a:rPr lang="en-US" altLang="zh-CN" sz="2400" dirty="0">
                <a:solidFill>
                  <a:schemeClr val="tx1"/>
                </a:solidFill>
                <a:latin typeface="Times New Roman"/>
                <a:cs typeface="Times New Roman"/>
              </a:rPr>
              <a:t>courses</a:t>
            </a:r>
          </a:p>
          <a:p>
            <a:pPr>
              <a:spcAft>
                <a:spcPts val="0"/>
              </a:spcAft>
              <a:buFont typeface="Arial" pitchFamily="34" charset="0"/>
              <a:buChar char="•"/>
            </a:pPr>
            <a:r>
              <a:rPr lang="en-US" altLang="zh-CN" sz="2400" dirty="0">
                <a:solidFill>
                  <a:schemeClr val="tx1"/>
                </a:solidFill>
                <a:latin typeface="Times New Roman"/>
                <a:cs typeface="Times New Roman"/>
              </a:rPr>
              <a:t> </a:t>
            </a:r>
            <a:r>
              <a:rPr lang="en-US" altLang="zh-CN" sz="2400" b="1" dirty="0" smtClean="0">
                <a:solidFill>
                  <a:srgbClr val="0000C7"/>
                </a:solidFill>
                <a:latin typeface="Times New Roman"/>
                <a:cs typeface="Times New Roman"/>
              </a:rPr>
              <a:t>100,000</a:t>
            </a:r>
            <a:r>
              <a:rPr lang="en-US" altLang="zh-CN" sz="2400" dirty="0" smtClean="0">
                <a:solidFill>
                  <a:srgbClr val="000090"/>
                </a:solidFill>
                <a:latin typeface="Times New Roman"/>
                <a:cs typeface="Times New Roman"/>
              </a:rPr>
              <a:t> </a:t>
            </a:r>
            <a:r>
              <a:rPr lang="en-US" altLang="zh-CN" sz="2400" dirty="0" smtClean="0">
                <a:solidFill>
                  <a:schemeClr val="tx1"/>
                </a:solidFill>
                <a:latin typeface="Times New Roman"/>
                <a:cs typeface="Times New Roman"/>
              </a:rPr>
              <a:t>users</a:t>
            </a:r>
            <a:endParaRPr lang="en-US" altLang="zh-CN" sz="2400" b="1" dirty="0" smtClean="0">
              <a:solidFill>
                <a:srgbClr val="0000CC"/>
              </a:solidFill>
              <a:latin typeface="Times New Roman"/>
              <a:cs typeface="Times New Roman"/>
            </a:endParaRPr>
          </a:p>
          <a:p>
            <a:pPr>
              <a:spcAft>
                <a:spcPts val="1200"/>
              </a:spcAft>
              <a:buFont typeface="Arial" pitchFamily="34" charset="0"/>
              <a:buChar char="•"/>
            </a:pPr>
            <a:r>
              <a:rPr lang="en-US" altLang="zh-CN" sz="2400" b="1" dirty="0" smtClean="0">
                <a:solidFill>
                  <a:srgbClr val="0000CC"/>
                </a:solidFill>
                <a:latin typeface="Times New Roman"/>
                <a:cs typeface="Times New Roman"/>
              </a:rPr>
              <a:t> </a:t>
            </a:r>
            <a:r>
              <a:rPr lang="en-US" altLang="zh-CN" sz="2400" b="1" dirty="0" smtClean="0">
                <a:solidFill>
                  <a:schemeClr val="tx1"/>
                </a:solidFill>
                <a:latin typeface="Times New Roman"/>
                <a:cs typeface="Times New Roman"/>
              </a:rPr>
              <a:t>Chinese EDU association</a:t>
            </a:r>
            <a:endParaRPr lang="en-US" altLang="zh-CN" sz="2400" dirty="0" smtClean="0">
              <a:solidFill>
                <a:schemeClr val="tx1"/>
              </a:solidFill>
              <a:latin typeface="Times New Roman"/>
              <a:cs typeface="Times New Roman"/>
            </a:endParaRPr>
          </a:p>
        </p:txBody>
      </p:sp>
      <p:sp>
        <p:nvSpPr>
          <p:cNvPr id="21" name="矩形 20"/>
          <p:cNvSpPr/>
          <p:nvPr/>
        </p:nvSpPr>
        <p:spPr>
          <a:xfrm>
            <a:off x="6747822" y="3717132"/>
            <a:ext cx="3121430" cy="14406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bIns="140400" rtlCol="0" anchor="b"/>
          <a:lstStyle/>
          <a:p>
            <a:pPr>
              <a:buFont typeface="Arial" pitchFamily="34" charset="0"/>
              <a:buChar char="•"/>
            </a:pPr>
            <a:r>
              <a:rPr lang="en-US" altLang="zh-CN" sz="2400" dirty="0" smtClean="0">
                <a:solidFill>
                  <a:srgbClr val="FF0000"/>
                </a:solidFill>
                <a:latin typeface="Times New Roman"/>
                <a:cs typeface="Times New Roman"/>
              </a:rPr>
              <a:t> host &gt;900 courses</a:t>
            </a:r>
          </a:p>
          <a:p>
            <a:pPr>
              <a:buFont typeface="Arial" pitchFamily="34" charset="0"/>
              <a:buChar char="•"/>
            </a:pPr>
            <a:r>
              <a:rPr lang="en-US" altLang="zh-CN" sz="2400" b="1" dirty="0" smtClean="0">
                <a:solidFill>
                  <a:srgbClr val="000000"/>
                </a:solidFill>
                <a:latin typeface="Times New Roman"/>
                <a:cs typeface="Times New Roman"/>
              </a:rPr>
              <a:t> </a:t>
            </a:r>
            <a:r>
              <a:rPr lang="en-US" altLang="zh-CN" sz="2400" dirty="0" smtClean="0">
                <a:solidFill>
                  <a:srgbClr val="000000"/>
                </a:solidFill>
                <a:latin typeface="Times New Roman"/>
                <a:cs typeface="Times New Roman"/>
              </a:rPr>
              <a:t>millions of users</a:t>
            </a:r>
          </a:p>
        </p:txBody>
      </p:sp>
      <p:sp>
        <p:nvSpPr>
          <p:cNvPr id="22" name="矩形 21"/>
          <p:cNvSpPr/>
          <p:nvPr/>
        </p:nvSpPr>
        <p:spPr>
          <a:xfrm>
            <a:off x="6591751" y="5445925"/>
            <a:ext cx="1638751" cy="46375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altLang="zh-CN" sz="3200" dirty="0" smtClean="0">
                <a:solidFill>
                  <a:schemeClr val="tx1"/>
                </a:solidFill>
                <a:latin typeface="Times New Roman"/>
                <a:cs typeface="Times New Roman"/>
              </a:rPr>
              <a:t>……</a:t>
            </a:r>
            <a:endParaRPr lang="en-US" altLang="zh-CN" sz="2800" dirty="0" smtClean="0">
              <a:solidFill>
                <a:schemeClr val="tx1"/>
              </a:solidFill>
              <a:latin typeface="Times New Roman"/>
              <a:cs typeface="Times New Roman"/>
            </a:endParaRPr>
          </a:p>
        </p:txBody>
      </p:sp>
      <p:pic>
        <p:nvPicPr>
          <p:cNvPr id="3" name="图片 2"/>
          <p:cNvPicPr>
            <a:picLocks noChangeAspect="1"/>
          </p:cNvPicPr>
          <p:nvPr/>
        </p:nvPicPr>
        <p:blipFill>
          <a:blip r:embed="rId4"/>
          <a:stretch>
            <a:fillRect/>
          </a:stretch>
        </p:blipFill>
        <p:spPr>
          <a:xfrm>
            <a:off x="2846035" y="1484109"/>
            <a:ext cx="858393" cy="792363"/>
          </a:xfrm>
          <a:prstGeom prst="rect">
            <a:avLst/>
          </a:prstGeom>
        </p:spPr>
      </p:pic>
      <p:sp>
        <p:nvSpPr>
          <p:cNvPr id="23" name="矩形 22"/>
          <p:cNvSpPr/>
          <p:nvPr/>
        </p:nvSpPr>
        <p:spPr>
          <a:xfrm>
            <a:off x="36748" y="2996803"/>
            <a:ext cx="2653216" cy="16567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bIns="93600" rtlCol="0" anchor="b"/>
          <a:lstStyle/>
          <a:p>
            <a:pPr>
              <a:buFont typeface="Arial" pitchFamily="34" charset="0"/>
              <a:buChar char="•"/>
            </a:pPr>
            <a:r>
              <a:rPr lang="en-US" altLang="zh-CN" sz="2400" dirty="0">
                <a:solidFill>
                  <a:srgbClr val="FF0000"/>
                </a:solidFill>
                <a:latin typeface="Times New Roman"/>
                <a:cs typeface="Times New Roman"/>
              </a:rPr>
              <a:t> </a:t>
            </a:r>
            <a:r>
              <a:rPr lang="en-US" altLang="zh-CN" sz="2400" b="1" dirty="0" smtClean="0">
                <a:solidFill>
                  <a:srgbClr val="FF0000"/>
                </a:solidFill>
                <a:latin typeface="Times New Roman"/>
                <a:cs typeface="Times New Roman"/>
              </a:rPr>
              <a:t>50+ </a:t>
            </a:r>
            <a:r>
              <a:rPr lang="en-US" altLang="zh-CN" sz="2400" dirty="0" smtClean="0">
                <a:solidFill>
                  <a:schemeClr val="tx1"/>
                </a:solidFill>
                <a:latin typeface="Times New Roman"/>
                <a:cs typeface="Times New Roman"/>
              </a:rPr>
              <a:t>partners</a:t>
            </a:r>
          </a:p>
          <a:p>
            <a:pPr>
              <a:buFont typeface="Arial" pitchFamily="34" charset="0"/>
              <a:buChar char="•"/>
            </a:pPr>
            <a:r>
              <a:rPr lang="en-US" altLang="zh-CN" sz="2400" dirty="0" smtClean="0">
                <a:solidFill>
                  <a:schemeClr val="tx1"/>
                </a:solidFill>
                <a:latin typeface="Times New Roman"/>
                <a:cs typeface="Times New Roman"/>
              </a:rPr>
              <a:t> 160+ courses</a:t>
            </a:r>
            <a:endParaRPr lang="en-US" altLang="zh-CN" sz="2400" dirty="0">
              <a:solidFill>
                <a:schemeClr val="tx1"/>
              </a:solidFill>
              <a:latin typeface="Times New Roman"/>
              <a:cs typeface="Times New Roman"/>
            </a:endParaRPr>
          </a:p>
          <a:p>
            <a:pPr>
              <a:spcAft>
                <a:spcPts val="1200"/>
              </a:spcAft>
              <a:buFont typeface="Arial" pitchFamily="34" charset="0"/>
              <a:buChar char="•"/>
            </a:pPr>
            <a:r>
              <a:rPr lang="en-US" altLang="zh-CN" sz="2400" b="1" dirty="0" smtClean="0">
                <a:solidFill>
                  <a:srgbClr val="0000CC"/>
                </a:solidFill>
                <a:latin typeface="Times New Roman"/>
                <a:cs typeface="Times New Roman"/>
              </a:rPr>
              <a:t> </a:t>
            </a:r>
            <a:r>
              <a:rPr lang="en-US" altLang="zh-CN" sz="2400" b="1" dirty="0">
                <a:solidFill>
                  <a:srgbClr val="0000CC"/>
                </a:solidFill>
                <a:latin typeface="Times New Roman"/>
                <a:cs typeface="Times New Roman"/>
              </a:rPr>
              <a:t>2</a:t>
            </a:r>
            <a:r>
              <a:rPr lang="en-US" altLang="zh-CN" sz="2400" b="1" dirty="0" smtClean="0">
                <a:solidFill>
                  <a:srgbClr val="0000CC"/>
                </a:solidFill>
                <a:latin typeface="Times New Roman"/>
                <a:cs typeface="Times New Roman"/>
              </a:rPr>
              <a:t>.1 million</a:t>
            </a:r>
            <a:r>
              <a:rPr lang="en-US" altLang="zh-CN" sz="2400" dirty="0" smtClean="0">
                <a:solidFill>
                  <a:srgbClr val="0000CC"/>
                </a:solidFill>
                <a:latin typeface="Times New Roman"/>
                <a:cs typeface="Times New Roman"/>
              </a:rPr>
              <a:t> </a:t>
            </a:r>
            <a:r>
              <a:rPr lang="en-US" altLang="zh-CN" sz="2400" dirty="0" smtClean="0">
                <a:solidFill>
                  <a:schemeClr val="tx1"/>
                </a:solidFill>
                <a:latin typeface="Times New Roman"/>
                <a:cs typeface="Times New Roman"/>
              </a:rPr>
              <a:t>users</a:t>
            </a:r>
          </a:p>
        </p:txBody>
      </p:sp>
      <p:pic>
        <p:nvPicPr>
          <p:cNvPr id="4" name="图片 3"/>
          <p:cNvPicPr>
            <a:picLocks noChangeAspect="1"/>
          </p:cNvPicPr>
          <p:nvPr/>
        </p:nvPicPr>
        <p:blipFill>
          <a:blip r:embed="rId5"/>
          <a:stretch>
            <a:fillRect/>
          </a:stretch>
        </p:blipFill>
        <p:spPr>
          <a:xfrm>
            <a:off x="3097559" y="3445075"/>
            <a:ext cx="3329948" cy="896216"/>
          </a:xfrm>
          <a:prstGeom prst="rect">
            <a:avLst/>
          </a:prstGeom>
        </p:spPr>
      </p:pic>
      <p:pic>
        <p:nvPicPr>
          <p:cNvPr id="5" name="图片 4"/>
          <p:cNvPicPr>
            <a:picLocks noChangeAspect="1"/>
          </p:cNvPicPr>
          <p:nvPr/>
        </p:nvPicPr>
        <p:blipFill>
          <a:blip r:embed="rId6"/>
          <a:stretch>
            <a:fillRect/>
          </a:stretch>
        </p:blipFill>
        <p:spPr>
          <a:xfrm>
            <a:off x="199262" y="3068835"/>
            <a:ext cx="851951" cy="373548"/>
          </a:xfrm>
          <a:prstGeom prst="rect">
            <a:avLst/>
          </a:prstGeom>
        </p:spPr>
      </p:pic>
      <p:sp>
        <p:nvSpPr>
          <p:cNvPr id="25" name="椭圆 24"/>
          <p:cNvSpPr/>
          <p:nvPr/>
        </p:nvSpPr>
        <p:spPr>
          <a:xfrm>
            <a:off x="2880868" y="2996803"/>
            <a:ext cx="3667681" cy="1800825"/>
          </a:xfrm>
          <a:prstGeom prst="ellipse">
            <a:avLst/>
          </a:prstGeom>
          <a:noFill/>
          <a:ln w="19050" cmpd="sng">
            <a:solidFill>
              <a:srgbClr val="4F4F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Times New Roman"/>
              <a:cs typeface="Times New Roman"/>
            </a:endParaRPr>
          </a:p>
        </p:txBody>
      </p:sp>
      <p:sp>
        <p:nvSpPr>
          <p:cNvPr id="26" name="矩形 25"/>
          <p:cNvSpPr/>
          <p:nvPr/>
        </p:nvSpPr>
        <p:spPr>
          <a:xfrm>
            <a:off x="895141" y="4869661"/>
            <a:ext cx="2965359" cy="14406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bIns="93600" rtlCol="0" anchor="ctr"/>
          <a:lstStyle/>
          <a:p>
            <a:pPr>
              <a:buFont typeface="Arial" pitchFamily="34" charset="0"/>
              <a:buChar char="•"/>
            </a:pPr>
            <a:r>
              <a:rPr lang="en-US" altLang="zh-CN" sz="2400" b="1" dirty="0" smtClean="0">
                <a:solidFill>
                  <a:srgbClr val="FF0000"/>
                </a:solidFill>
                <a:latin typeface="Times New Roman"/>
                <a:cs typeface="Times New Roman"/>
              </a:rPr>
              <a:t> ~10 </a:t>
            </a:r>
            <a:r>
              <a:rPr lang="en-US" altLang="zh-CN" sz="2400" dirty="0" smtClean="0">
                <a:solidFill>
                  <a:schemeClr val="tx1"/>
                </a:solidFill>
                <a:latin typeface="Times New Roman"/>
                <a:cs typeface="Times New Roman"/>
              </a:rPr>
              <a:t>partners</a:t>
            </a:r>
          </a:p>
          <a:p>
            <a:pPr>
              <a:buFont typeface="Arial" pitchFamily="34" charset="0"/>
              <a:buChar char="•"/>
            </a:pPr>
            <a:r>
              <a:rPr lang="en-US" altLang="zh-CN" sz="2400" dirty="0" smtClean="0">
                <a:solidFill>
                  <a:schemeClr val="tx1"/>
                </a:solidFill>
                <a:latin typeface="Times New Roman"/>
                <a:cs typeface="Times New Roman"/>
              </a:rPr>
              <a:t> 40+ courses</a:t>
            </a:r>
            <a:endParaRPr lang="en-US" altLang="zh-CN" sz="2400" dirty="0">
              <a:solidFill>
                <a:schemeClr val="tx1"/>
              </a:solidFill>
              <a:latin typeface="Times New Roman"/>
              <a:cs typeface="Times New Roman"/>
            </a:endParaRPr>
          </a:p>
          <a:p>
            <a:pPr>
              <a:spcAft>
                <a:spcPts val="1200"/>
              </a:spcAft>
              <a:buFont typeface="Arial" pitchFamily="34" charset="0"/>
              <a:buChar char="•"/>
            </a:pPr>
            <a:r>
              <a:rPr lang="en-US" altLang="zh-CN" sz="2400" b="1" dirty="0" smtClean="0">
                <a:solidFill>
                  <a:srgbClr val="0000CC"/>
                </a:solidFill>
                <a:latin typeface="Times New Roman"/>
                <a:cs typeface="Times New Roman"/>
              </a:rPr>
              <a:t> </a:t>
            </a:r>
            <a:r>
              <a:rPr lang="en-US" altLang="zh-CN" sz="2400" b="1" dirty="0">
                <a:solidFill>
                  <a:srgbClr val="0000CC"/>
                </a:solidFill>
                <a:latin typeface="Times New Roman"/>
                <a:cs typeface="Times New Roman"/>
              </a:rPr>
              <a:t>1</a:t>
            </a:r>
            <a:r>
              <a:rPr lang="en-US" altLang="zh-CN" sz="2400" b="1" dirty="0" smtClean="0">
                <a:solidFill>
                  <a:srgbClr val="0000CC"/>
                </a:solidFill>
                <a:latin typeface="Times New Roman"/>
                <a:cs typeface="Times New Roman"/>
              </a:rPr>
              <a:t>.6 million</a:t>
            </a:r>
            <a:r>
              <a:rPr lang="en-US" altLang="zh-CN" sz="2400" dirty="0" smtClean="0">
                <a:solidFill>
                  <a:srgbClr val="0000CC"/>
                </a:solidFill>
                <a:latin typeface="Times New Roman"/>
                <a:cs typeface="Times New Roman"/>
              </a:rPr>
              <a:t> </a:t>
            </a:r>
            <a:r>
              <a:rPr lang="en-US" altLang="zh-CN" sz="2400" dirty="0" smtClean="0">
                <a:solidFill>
                  <a:schemeClr val="tx1"/>
                </a:solidFill>
                <a:latin typeface="Times New Roman"/>
                <a:cs typeface="Times New Roman"/>
              </a:rPr>
              <a:t>users</a:t>
            </a:r>
          </a:p>
        </p:txBody>
      </p:sp>
      <p:pic>
        <p:nvPicPr>
          <p:cNvPr id="11" name="图片 10"/>
          <p:cNvPicPr>
            <a:picLocks noChangeAspect="1"/>
          </p:cNvPicPr>
          <p:nvPr/>
        </p:nvPicPr>
        <p:blipFill>
          <a:blip r:embed="rId7"/>
          <a:stretch>
            <a:fillRect/>
          </a:stretch>
        </p:blipFill>
        <p:spPr>
          <a:xfrm>
            <a:off x="3060096" y="4941694"/>
            <a:ext cx="644332" cy="648297"/>
          </a:xfrm>
          <a:prstGeom prst="rect">
            <a:avLst/>
          </a:prstGeom>
        </p:spPr>
      </p:pic>
      <p:pic>
        <p:nvPicPr>
          <p:cNvPr id="13" name="图片 12"/>
          <p:cNvPicPr>
            <a:picLocks noChangeAspect="1"/>
          </p:cNvPicPr>
          <p:nvPr/>
        </p:nvPicPr>
        <p:blipFill>
          <a:blip r:embed="rId8"/>
          <a:stretch>
            <a:fillRect/>
          </a:stretch>
        </p:blipFill>
        <p:spPr>
          <a:xfrm>
            <a:off x="5655322" y="1340043"/>
            <a:ext cx="1872861" cy="489282"/>
          </a:xfrm>
          <a:prstGeom prst="rect">
            <a:avLst/>
          </a:prstGeom>
        </p:spPr>
      </p:pic>
      <p:pic>
        <p:nvPicPr>
          <p:cNvPr id="14" name="图片 13" descr="Screen Shot 2014-04-07 at 1.52.37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5859" y="3783495"/>
            <a:ext cx="1802557" cy="437868"/>
          </a:xfrm>
          <a:prstGeom prst="rect">
            <a:avLst/>
          </a:prstGeom>
        </p:spPr>
      </p:pic>
    </p:spTree>
    <p:extLst>
      <p:ext uri="{BB962C8B-B14F-4D97-AF65-F5344CB8AC3E}">
        <p14:creationId xmlns:p14="http://schemas.microsoft.com/office/powerpoint/2010/main" val="2546161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4400" dirty="0" err="1">
                <a:latin typeface="Times New Roman"/>
                <a:ea typeface="黑体"/>
                <a:cs typeface="Times New Roman"/>
              </a:rPr>
              <a:t>X</a:t>
            </a:r>
            <a:r>
              <a:rPr kumimoji="1" lang="en-US" altLang="zh-CN" sz="4400" dirty="0" err="1" smtClean="0">
                <a:latin typeface="Times New Roman"/>
                <a:ea typeface="黑体"/>
                <a:cs typeface="Times New Roman"/>
              </a:rPr>
              <a:t>uetangX.com</a:t>
            </a:r>
            <a:endParaRPr kumimoji="1" lang="zh-CN" altLang="en-US" sz="4400" dirty="0">
              <a:latin typeface="Times New Roman"/>
              <a:ea typeface="黑体"/>
              <a:cs typeface="Times New Roman"/>
            </a:endParaRPr>
          </a:p>
        </p:txBody>
      </p:sp>
      <p:sp>
        <p:nvSpPr>
          <p:cNvPr id="3" name="内容占位符 2"/>
          <p:cNvSpPr>
            <a:spLocks noGrp="1"/>
          </p:cNvSpPr>
          <p:nvPr>
            <p:ph idx="1"/>
          </p:nvPr>
        </p:nvSpPr>
        <p:spPr>
          <a:xfrm>
            <a:off x="173435" y="1484109"/>
            <a:ext cx="9732566" cy="1584726"/>
          </a:xfrm>
        </p:spPr>
        <p:txBody>
          <a:bodyPr>
            <a:noAutofit/>
          </a:bodyPr>
          <a:lstStyle/>
          <a:p>
            <a:pPr marL="355600" lvl="1" indent="-355600">
              <a:lnSpc>
                <a:spcPct val="120000"/>
              </a:lnSpc>
              <a:buClr>
                <a:srgbClr val="770A7C"/>
              </a:buClr>
              <a:buFont typeface="Wingdings" panose="05000000000000000000" pitchFamily="2" charset="2"/>
              <a:buChar char="Ø"/>
            </a:pPr>
            <a:r>
              <a:rPr kumimoji="0" lang="en-US" altLang="zh-CN" sz="2100" dirty="0" smtClean="0">
                <a:latin typeface="Times New Roman" charset="0"/>
                <a:ea typeface="黑体" charset="0"/>
                <a:cs typeface="黑体" charset="0"/>
              </a:rPr>
              <a:t>Develop based on OpenEdX</a:t>
            </a:r>
          </a:p>
          <a:p>
            <a:pPr marL="355600" lvl="1" indent="-355600">
              <a:lnSpc>
                <a:spcPct val="120000"/>
              </a:lnSpc>
              <a:buClr>
                <a:srgbClr val="770A7C"/>
              </a:buClr>
              <a:buFont typeface="Wingdings" panose="05000000000000000000" pitchFamily="2" charset="2"/>
              <a:buChar char="Ø"/>
            </a:pPr>
            <a:r>
              <a:rPr kumimoji="0" lang="en-US" altLang="zh-CN" sz="2100" dirty="0" err="1" smtClean="0">
                <a:latin typeface="Times New Roman" charset="0"/>
                <a:ea typeface="黑体" charset="0"/>
                <a:cs typeface="黑体" charset="0"/>
              </a:rPr>
              <a:t>XuetangX</a:t>
            </a:r>
            <a:r>
              <a:rPr kumimoji="0" lang="en-US" altLang="zh-CN" sz="2100" dirty="0" smtClean="0">
                <a:latin typeface="Times New Roman" charset="0"/>
                <a:ea typeface="黑体" charset="0"/>
                <a:cs typeface="黑体" charset="0"/>
              </a:rPr>
              <a:t> has some new functionalities such as: internationalization, new video player, course search, equation editor, auto grading, etc.</a:t>
            </a:r>
            <a:endParaRPr kumimoji="0" lang="en-US" altLang="zh-CN" sz="2100" dirty="0">
              <a:latin typeface="Times New Roman" charset="0"/>
              <a:ea typeface="黑体" charset="0"/>
              <a:cs typeface="黑体" charset="0"/>
            </a:endParaRPr>
          </a:p>
        </p:txBody>
      </p:sp>
      <p:pic>
        <p:nvPicPr>
          <p:cNvPr id="7" name="图片 6"/>
          <p:cNvPicPr>
            <a:picLocks noChangeAspect="1"/>
          </p:cNvPicPr>
          <p:nvPr/>
        </p:nvPicPr>
        <p:blipFill rotWithShape="1">
          <a:blip r:embed="rId2"/>
          <a:srcRect l="6030" r="5019"/>
          <a:stretch/>
        </p:blipFill>
        <p:spPr>
          <a:xfrm>
            <a:off x="192819" y="3140868"/>
            <a:ext cx="4532422" cy="2466050"/>
          </a:xfrm>
          <a:prstGeom prst="rect">
            <a:avLst/>
          </a:prstGeom>
          <a:noFill/>
          <a:ln>
            <a:noFill/>
          </a:ln>
          <a:effectLst>
            <a:outerShdw blurRad="50800" dist="38100" dir="2700000" algn="tl" rotWithShape="0">
              <a:prstClr val="black">
                <a:alpha val="40000"/>
              </a:prstClr>
            </a:outerShdw>
          </a:effectLst>
        </p:spPr>
      </p:pic>
      <p:pic>
        <p:nvPicPr>
          <p:cNvPr id="8" name="图片 7"/>
          <p:cNvPicPr>
            <a:picLocks noChangeAspect="1"/>
          </p:cNvPicPr>
          <p:nvPr/>
        </p:nvPicPr>
        <p:blipFill>
          <a:blip r:embed="rId3"/>
          <a:stretch>
            <a:fillRect/>
          </a:stretch>
        </p:blipFill>
        <p:spPr>
          <a:xfrm>
            <a:off x="4874965" y="3140869"/>
            <a:ext cx="4883544" cy="2472177"/>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9584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4400" dirty="0" smtClean="0"/>
              <a:t>In</a:t>
            </a:r>
            <a:r>
              <a:rPr kumimoji="1" lang="zh-CN" altLang="en-US" sz="4400" dirty="0" smtClean="0"/>
              <a:t> </a:t>
            </a:r>
            <a:r>
              <a:rPr kumimoji="1" lang="en-US" altLang="zh-CN" sz="4400" dirty="0" smtClean="0"/>
              <a:t>Service</a:t>
            </a:r>
            <a:endParaRPr kumimoji="1" lang="zh-CN" altLang="en-US" sz="4400" dirty="0"/>
          </a:p>
        </p:txBody>
      </p:sp>
      <p:sp>
        <p:nvSpPr>
          <p:cNvPr id="5" name="内容占位符 7"/>
          <p:cNvSpPr>
            <a:spLocks noGrp="1"/>
          </p:cNvSpPr>
          <p:nvPr>
            <p:ph idx="1"/>
          </p:nvPr>
        </p:nvSpPr>
        <p:spPr>
          <a:xfrm>
            <a:off x="495300" y="1340043"/>
            <a:ext cx="8915400" cy="4898244"/>
          </a:xfrm>
        </p:spPr>
        <p:txBody>
          <a:bodyPr>
            <a:normAutofit fontScale="92500" lnSpcReduction="20000"/>
          </a:bodyPr>
          <a:lstStyle/>
          <a:p>
            <a:pPr>
              <a:lnSpc>
                <a:spcPct val="120000"/>
              </a:lnSpc>
              <a:buBlip>
                <a:blip r:embed="rId2"/>
              </a:buBlip>
            </a:pPr>
            <a:r>
              <a:rPr kumimoji="0" lang="en-US" altLang="zh-CN" sz="2400" dirty="0" smtClean="0">
                <a:latin typeface="Times New Roman" charset="0"/>
                <a:ea typeface="黑体" charset="0"/>
                <a:cs typeface="黑体" charset="0"/>
              </a:rPr>
              <a:t>Support</a:t>
            </a:r>
            <a:r>
              <a:rPr kumimoji="0" lang="zh-CN" altLang="en-US" sz="2400" dirty="0" smtClean="0">
                <a:latin typeface="Times New Roman" charset="0"/>
                <a:ea typeface="黑体" charset="0"/>
                <a:cs typeface="黑体" charset="0"/>
              </a:rPr>
              <a:t> </a:t>
            </a:r>
            <a:r>
              <a:rPr kumimoji="0" lang="en-US" altLang="zh-CN" sz="2400" dirty="0" smtClean="0">
                <a:solidFill>
                  <a:srgbClr val="FF0000"/>
                </a:solidFill>
                <a:latin typeface="Times New Roman" charset="0"/>
                <a:ea typeface="黑体" charset="0"/>
                <a:cs typeface="黑体" charset="0"/>
              </a:rPr>
              <a:t>~20</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Tsinghua MOOCs simultaneously</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with</a:t>
            </a:r>
            <a:r>
              <a:rPr kumimoji="0" lang="zh-CN" altLang="en-US" sz="2400" dirty="0" smtClean="0">
                <a:latin typeface="Times New Roman" charset="0"/>
                <a:ea typeface="黑体" charset="0"/>
                <a:cs typeface="黑体" charset="0"/>
              </a:rPr>
              <a:t> </a:t>
            </a:r>
            <a:r>
              <a:rPr kumimoji="0" lang="en-US" altLang="zh-CN" sz="2400" dirty="0" err="1" smtClean="0">
                <a:latin typeface="Times New Roman" charset="0"/>
                <a:ea typeface="黑体" charset="0"/>
                <a:cs typeface="黑体" charset="0"/>
              </a:rPr>
              <a:t>edX</a:t>
            </a:r>
            <a:endParaRPr kumimoji="0" lang="en-US" altLang="zh-CN" sz="2400" dirty="0">
              <a:latin typeface="Times New Roman" charset="0"/>
              <a:ea typeface="黑体" charset="0"/>
              <a:cs typeface="黑体" charset="0"/>
            </a:endParaRPr>
          </a:p>
          <a:p>
            <a:pPr lvl="1">
              <a:buClr>
                <a:srgbClr val="770A7C"/>
              </a:buClr>
              <a:buFont typeface="Wingdings" panose="05000000000000000000" pitchFamily="2" charset="2"/>
              <a:buChar char="Ø"/>
              <a:defRPr/>
            </a:pPr>
            <a:r>
              <a:rPr kumimoji="0" lang="en-US" altLang="zh-CN" sz="2400" dirty="0">
                <a:latin typeface="Times New Roman" charset="0"/>
                <a:ea typeface="黑体" charset="0"/>
                <a:cs typeface="黑体" charset="0"/>
              </a:rPr>
              <a:t>Principles of Electric </a:t>
            </a:r>
            <a:r>
              <a:rPr kumimoji="0" lang="en-US" altLang="zh-CN" sz="2400" dirty="0" smtClean="0">
                <a:latin typeface="Times New Roman" charset="0"/>
                <a:ea typeface="黑体" charset="0"/>
                <a:cs typeface="黑体" charset="0"/>
              </a:rPr>
              <a:t>Circuits; History </a:t>
            </a:r>
            <a:r>
              <a:rPr kumimoji="0" lang="en-US" altLang="zh-CN" sz="2400" dirty="0">
                <a:latin typeface="Times New Roman" charset="0"/>
                <a:ea typeface="黑体" charset="0"/>
                <a:cs typeface="黑体" charset="0"/>
              </a:rPr>
              <a:t>of Chinese </a:t>
            </a:r>
            <a:r>
              <a:rPr kumimoji="0" lang="en-US" altLang="zh-CN" sz="2400" dirty="0" smtClean="0">
                <a:latin typeface="Times New Roman" charset="0"/>
                <a:ea typeface="黑体" charset="0"/>
                <a:cs typeface="黑体" charset="0"/>
              </a:rPr>
              <a:t>Architecture; </a:t>
            </a:r>
            <a:r>
              <a:rPr kumimoji="0" lang="en-US" altLang="zh-CN" sz="2400" dirty="0">
                <a:latin typeface="Times New Roman" charset="0"/>
                <a:ea typeface="黑体" charset="0"/>
                <a:cs typeface="黑体" charset="0"/>
              </a:rPr>
              <a:t>Data </a:t>
            </a:r>
            <a:r>
              <a:rPr kumimoji="0" lang="en-US" altLang="zh-CN" sz="2400" dirty="0" smtClean="0">
                <a:latin typeface="Times New Roman" charset="0"/>
                <a:ea typeface="黑体" charset="0"/>
                <a:cs typeface="黑体" charset="0"/>
              </a:rPr>
              <a:t>Structure; </a:t>
            </a:r>
            <a:r>
              <a:rPr kumimoji="0" lang="en-US" altLang="zh-CN" sz="2400" dirty="0">
                <a:latin typeface="Times New Roman" charset="0"/>
                <a:ea typeface="黑体" charset="0"/>
                <a:cs typeface="黑体" charset="0"/>
              </a:rPr>
              <a:t>Historical Relic Treasures and </a:t>
            </a:r>
            <a:r>
              <a:rPr kumimoji="0" lang="en-US" altLang="zh-CN" sz="2400" dirty="0" smtClean="0">
                <a:latin typeface="Times New Roman" charset="0"/>
                <a:ea typeface="黑体" charset="0"/>
                <a:cs typeface="黑体" charset="0"/>
              </a:rPr>
              <a:t>Cultural China; </a:t>
            </a:r>
            <a:r>
              <a:rPr kumimoji="0" lang="en-US" altLang="zh-CN" sz="2400" dirty="0">
                <a:latin typeface="Times New Roman" charset="0"/>
                <a:ea typeface="黑体" charset="0"/>
                <a:cs typeface="黑体" charset="0"/>
              </a:rPr>
              <a:t>Financial Analysis and Decision Making</a:t>
            </a:r>
          </a:p>
          <a:p>
            <a:pPr lvl="0">
              <a:lnSpc>
                <a:spcPct val="120000"/>
              </a:lnSpc>
              <a:buBlip>
                <a:blip r:embed="rId2"/>
              </a:buBlip>
            </a:pPr>
            <a:r>
              <a:rPr kumimoji="0" lang="en-US" altLang="zh-CN" sz="2400" dirty="0" smtClean="0">
                <a:solidFill>
                  <a:srgbClr val="000000"/>
                </a:solidFill>
                <a:latin typeface="Times New Roman" charset="0"/>
                <a:ea typeface="黑体" charset="0"/>
                <a:cs typeface="黑体" charset="0"/>
              </a:rPr>
              <a:t>Partners’ courses</a:t>
            </a:r>
          </a:p>
          <a:p>
            <a:pPr lvl="1">
              <a:buClr>
                <a:srgbClr val="770A7C"/>
              </a:buClr>
              <a:buFont typeface="Wingdings" panose="05000000000000000000" pitchFamily="2" charset="2"/>
              <a:buChar char="Ø"/>
              <a:defRPr/>
            </a:pPr>
            <a:r>
              <a:rPr kumimoji="0" lang="en-US" altLang="zh-CN" sz="2400" b="1" dirty="0" smtClean="0">
                <a:solidFill>
                  <a:srgbClr val="000090"/>
                </a:solidFill>
                <a:latin typeface="Times New Roman" charset="0"/>
                <a:ea typeface="黑体" charset="0"/>
                <a:cs typeface="黑体" charset="0"/>
              </a:rPr>
              <a:t>MIT:</a:t>
            </a:r>
            <a:r>
              <a:rPr kumimoji="0" lang="zh-CN" altLang="en-US" sz="2400" b="1" dirty="0" smtClean="0">
                <a:solidFill>
                  <a:srgbClr val="000090"/>
                </a:solidFill>
                <a:latin typeface="Times New Roman" charset="0"/>
                <a:ea typeface="黑体" charset="0"/>
                <a:cs typeface="黑体" charset="0"/>
              </a:rPr>
              <a:t> </a:t>
            </a:r>
            <a:r>
              <a:rPr kumimoji="0" lang="en-US" altLang="zh-CN" sz="2400" dirty="0" smtClean="0">
                <a:solidFill>
                  <a:srgbClr val="000000"/>
                </a:solidFill>
                <a:latin typeface="Times New Roman" charset="0"/>
                <a:ea typeface="黑体" charset="0"/>
                <a:cs typeface="黑体" charset="0"/>
              </a:rPr>
              <a:t>Circuits </a:t>
            </a:r>
            <a:r>
              <a:rPr kumimoji="0" lang="en-US" altLang="zh-CN" sz="2400" dirty="0">
                <a:solidFill>
                  <a:srgbClr val="000000"/>
                </a:solidFill>
                <a:latin typeface="Times New Roman" charset="0"/>
                <a:ea typeface="黑体" charset="0"/>
                <a:cs typeface="黑体" charset="0"/>
              </a:rPr>
              <a:t>and </a:t>
            </a:r>
            <a:r>
              <a:rPr kumimoji="0" lang="en-US" altLang="zh-CN" sz="2400" dirty="0" smtClean="0">
                <a:solidFill>
                  <a:srgbClr val="000000"/>
                </a:solidFill>
                <a:latin typeface="Times New Roman" charset="0"/>
                <a:ea typeface="黑体" charset="0"/>
                <a:cs typeface="黑体" charset="0"/>
              </a:rPr>
              <a:t>Electronics</a:t>
            </a:r>
          </a:p>
          <a:p>
            <a:pPr lvl="1">
              <a:buClr>
                <a:srgbClr val="770A7C"/>
              </a:buClr>
              <a:buFont typeface="Wingdings" panose="05000000000000000000" pitchFamily="2" charset="2"/>
              <a:buChar char="Ø"/>
              <a:defRPr/>
            </a:pPr>
            <a:r>
              <a:rPr kumimoji="0" lang="en-US" altLang="zh-CN" sz="2400" b="1" dirty="0" smtClean="0">
                <a:solidFill>
                  <a:srgbClr val="000090"/>
                </a:solidFill>
                <a:latin typeface="Times New Roman" charset="0"/>
                <a:ea typeface="黑体" charset="0"/>
                <a:cs typeface="黑体" charset="0"/>
              </a:rPr>
              <a:t>UC Berkeley: </a:t>
            </a:r>
            <a:r>
              <a:rPr kumimoji="0" lang="en-US" altLang="zh-CN" sz="2400" dirty="0" smtClean="0">
                <a:solidFill>
                  <a:srgbClr val="000000"/>
                </a:solidFill>
                <a:latin typeface="Times New Roman" charset="0"/>
                <a:ea typeface="黑体" charset="0"/>
                <a:cs typeface="黑体" charset="0"/>
              </a:rPr>
              <a:t>Cloud Computing and Software Engineering</a:t>
            </a:r>
          </a:p>
          <a:p>
            <a:pPr lvl="1">
              <a:buClr>
                <a:srgbClr val="770A7C"/>
              </a:buClr>
              <a:buFont typeface="Wingdings" panose="05000000000000000000" pitchFamily="2" charset="2"/>
              <a:buChar char="Ø"/>
              <a:defRPr/>
            </a:pPr>
            <a:r>
              <a:rPr kumimoji="0" lang="en-US" altLang="zh-CN" sz="2400" b="1" dirty="0" smtClean="0">
                <a:solidFill>
                  <a:srgbClr val="000090"/>
                </a:solidFill>
                <a:latin typeface="Times New Roman" charset="0"/>
                <a:ea typeface="黑体" charset="0"/>
                <a:cs typeface="黑体" charset="0"/>
              </a:rPr>
              <a:t>Peking University: </a:t>
            </a:r>
            <a:r>
              <a:rPr kumimoji="0" lang="en-US" altLang="zh-CN" sz="2400" dirty="0" smtClean="0">
                <a:solidFill>
                  <a:srgbClr val="000000"/>
                </a:solidFill>
                <a:latin typeface="Times New Roman" charset="0"/>
                <a:ea typeface="黑体" charset="0"/>
                <a:cs typeface="黑体" charset="0"/>
              </a:rPr>
              <a:t>Principles </a:t>
            </a:r>
            <a:r>
              <a:rPr kumimoji="0" lang="en-US" altLang="zh-CN" sz="2400" dirty="0">
                <a:solidFill>
                  <a:srgbClr val="000000"/>
                </a:solidFill>
                <a:latin typeface="Times New Roman" charset="0"/>
                <a:ea typeface="黑体" charset="0"/>
                <a:cs typeface="黑体" charset="0"/>
              </a:rPr>
              <a:t>and Practice of </a:t>
            </a:r>
            <a:r>
              <a:rPr kumimoji="0" lang="en-US" altLang="zh-CN" sz="2400" dirty="0" smtClean="0">
                <a:solidFill>
                  <a:srgbClr val="000000"/>
                </a:solidFill>
                <a:latin typeface="Times New Roman" charset="0"/>
                <a:ea typeface="黑体" charset="0"/>
                <a:cs typeface="黑体" charset="0"/>
              </a:rPr>
              <a:t>Computer Aided Translation</a:t>
            </a:r>
          </a:p>
          <a:p>
            <a:pPr>
              <a:lnSpc>
                <a:spcPct val="120000"/>
              </a:lnSpc>
              <a:buBlip>
                <a:blip r:embed="rId2"/>
              </a:buBlip>
            </a:pPr>
            <a:r>
              <a:rPr kumimoji="0" lang="en-US" altLang="zh-CN" sz="2400" dirty="0" smtClean="0">
                <a:latin typeface="Times New Roman" charset="0"/>
                <a:ea typeface="黑体" charset="0"/>
                <a:cs typeface="黑体" charset="0"/>
              </a:rPr>
              <a:t>Support</a:t>
            </a:r>
            <a:r>
              <a:rPr kumimoji="0" lang="zh-CN" altLang="en-US" sz="2400" dirty="0" smtClean="0">
                <a:latin typeface="Times New Roman" charset="0"/>
                <a:ea typeface="黑体" charset="0"/>
                <a:cs typeface="黑体" charset="0"/>
              </a:rPr>
              <a:t> </a:t>
            </a:r>
            <a:r>
              <a:rPr kumimoji="0" lang="en-US" altLang="zh-CN" sz="2400" dirty="0" smtClean="0">
                <a:solidFill>
                  <a:srgbClr val="FF0000"/>
                </a:solidFill>
                <a:latin typeface="Times New Roman" charset="0"/>
                <a:ea typeface="黑体" charset="0"/>
                <a:cs typeface="黑体" charset="0"/>
              </a:rPr>
              <a:t>2</a:t>
            </a:r>
            <a:r>
              <a:rPr kumimoji="0" lang="en-US" altLang="zh-CN" sz="2400" dirty="0" smtClean="0">
                <a:latin typeface="Times New Roman" charset="0"/>
                <a:ea typeface="黑体" charset="0"/>
                <a:cs typeface="黑体" charset="0"/>
              </a:rPr>
              <a:t> Tsinghua SPOCs</a:t>
            </a:r>
          </a:p>
          <a:p>
            <a:pPr lvl="1">
              <a:lnSpc>
                <a:spcPct val="120000"/>
              </a:lnSpc>
              <a:buClr>
                <a:srgbClr val="770A7C"/>
              </a:buClr>
              <a:buFont typeface="Wingdings" panose="05000000000000000000" pitchFamily="2" charset="2"/>
              <a:buChar char="Ø"/>
              <a:defRPr/>
            </a:pPr>
            <a:r>
              <a:rPr kumimoji="0" lang="en-US" altLang="zh-CN" sz="2400" dirty="0">
                <a:latin typeface="Times New Roman" charset="0"/>
                <a:ea typeface="黑体" charset="0"/>
                <a:cs typeface="黑体" charset="0"/>
              </a:rPr>
              <a:t>C+</a:t>
            </a:r>
            <a:r>
              <a:rPr kumimoji="0" lang="en-US" altLang="zh-CN" sz="2400" dirty="0" smtClean="0">
                <a:latin typeface="Times New Roman" charset="0"/>
                <a:ea typeface="黑体" charset="0"/>
                <a:cs typeface="黑体" charset="0"/>
              </a:rPr>
              <a:t>+</a:t>
            </a:r>
            <a:r>
              <a:rPr kumimoji="0" lang="zh-CN" altLang="en-US" sz="2400" dirty="0">
                <a:latin typeface="Times New Roman" charset="0"/>
                <a:ea typeface="黑体" charset="0"/>
                <a:cs typeface="黑体" charset="0"/>
              </a:rPr>
              <a:t> </a:t>
            </a:r>
            <a:r>
              <a:rPr kumimoji="0" lang="en-US" altLang="zh-CN" sz="2400" dirty="0" smtClean="0">
                <a:latin typeface="Times New Roman" charset="0"/>
                <a:ea typeface="黑体" charset="0"/>
                <a:cs typeface="黑体" charset="0"/>
              </a:rPr>
              <a:t>Programming</a:t>
            </a:r>
            <a:r>
              <a:rPr kumimoji="0" lang="zh-CN" altLang="en-US" sz="2400" dirty="0" smtClean="0">
                <a:latin typeface="Times New Roman" charset="0"/>
                <a:ea typeface="黑体" charset="0"/>
                <a:cs typeface="黑体" charset="0"/>
              </a:rPr>
              <a:t> </a:t>
            </a:r>
            <a:r>
              <a:rPr kumimoji="0" lang="en-US" altLang="zh-CN" sz="2400" dirty="0">
                <a:latin typeface="Times New Roman" charset="0"/>
                <a:ea typeface="黑体" charset="0"/>
                <a:cs typeface="黑体" charset="0"/>
              </a:rPr>
              <a:t>b</a:t>
            </a:r>
            <a:r>
              <a:rPr kumimoji="0" lang="en-US" altLang="zh-CN" sz="2400" dirty="0" smtClean="0">
                <a:latin typeface="Times New Roman" charset="0"/>
                <a:ea typeface="黑体" charset="0"/>
                <a:cs typeface="黑体" charset="0"/>
              </a:rPr>
              <a:t>y</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Prof.</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ZHENG</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Li</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for</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93</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students</a:t>
            </a:r>
            <a:endParaRPr kumimoji="0" lang="en-US" altLang="zh-CN" sz="2400" dirty="0">
              <a:latin typeface="Times New Roman" charset="0"/>
              <a:ea typeface="黑体" charset="0"/>
              <a:cs typeface="黑体" charset="0"/>
            </a:endParaRPr>
          </a:p>
          <a:p>
            <a:pPr lvl="1">
              <a:lnSpc>
                <a:spcPct val="120000"/>
              </a:lnSpc>
              <a:buClr>
                <a:srgbClr val="770A7C"/>
              </a:buClr>
              <a:buFont typeface="Wingdings" panose="05000000000000000000" pitchFamily="2" charset="2"/>
              <a:buChar char="Ø"/>
              <a:defRPr/>
            </a:pPr>
            <a:r>
              <a:rPr kumimoji="0" lang="en-US" altLang="zh-CN" sz="2400" dirty="0" smtClean="0">
                <a:latin typeface="Times New Roman" charset="0"/>
                <a:ea typeface="黑体" charset="0"/>
                <a:cs typeface="黑体" charset="0"/>
              </a:rPr>
              <a:t>Cloud</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Computing</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and</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Soft</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Engineering</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by</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Prof.</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XU</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Wei</a:t>
            </a:r>
            <a:r>
              <a:rPr kumimoji="0" lang="zh-CN" altLang="en-US" sz="2400" dirty="0" smtClean="0">
                <a:latin typeface="Times New Roman" charset="0"/>
                <a:ea typeface="黑体" charset="0"/>
                <a:cs typeface="黑体" charset="0"/>
              </a:rPr>
              <a:t> </a:t>
            </a:r>
            <a:r>
              <a:rPr kumimoji="0" lang="en-US" altLang="zh-CN" sz="2400" dirty="0" smtClean="0">
                <a:latin typeface="Times New Roman" charset="0"/>
                <a:ea typeface="黑体" charset="0"/>
                <a:cs typeface="黑体" charset="0"/>
              </a:rPr>
              <a:t>for 35 students</a:t>
            </a:r>
            <a:endParaRPr kumimoji="0" lang="en-US" altLang="zh-CN" sz="2400" dirty="0">
              <a:latin typeface="Times New Roman" charset="0"/>
              <a:ea typeface="黑体" charset="0"/>
              <a:cs typeface="黑体" charset="0"/>
            </a:endParaRPr>
          </a:p>
        </p:txBody>
      </p:sp>
    </p:spTree>
    <p:extLst>
      <p:ext uri="{BB962C8B-B14F-4D97-AF65-F5344CB8AC3E}">
        <p14:creationId xmlns:p14="http://schemas.microsoft.com/office/powerpoint/2010/main" val="1107451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User enrolment in the past months</a:t>
            </a:r>
            <a:endParaRPr kumimoji="1" lang="zh-CN" altLang="en-US" dirty="0"/>
          </a:p>
        </p:txBody>
      </p:sp>
      <p:pic>
        <p:nvPicPr>
          <p:cNvPr id="4" name="图片 3"/>
          <p:cNvPicPr>
            <a:picLocks noChangeAspect="1"/>
          </p:cNvPicPr>
          <p:nvPr/>
        </p:nvPicPr>
        <p:blipFill>
          <a:blip r:embed="rId2"/>
          <a:stretch>
            <a:fillRect/>
          </a:stretch>
        </p:blipFill>
        <p:spPr>
          <a:xfrm>
            <a:off x="-78035" y="1772242"/>
            <a:ext cx="9984036" cy="3533385"/>
          </a:xfrm>
          <a:prstGeom prst="rect">
            <a:avLst/>
          </a:prstGeom>
        </p:spPr>
      </p:pic>
    </p:spTree>
    <p:extLst>
      <p:ext uri="{BB962C8B-B14F-4D97-AF65-F5344CB8AC3E}">
        <p14:creationId xmlns:p14="http://schemas.microsoft.com/office/powerpoint/2010/main" val="22747017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4000" dirty="0" smtClean="0"/>
              <a:t>Rich tracking logs of student behaviors</a:t>
            </a:r>
            <a:endParaRPr kumimoji="1" lang="zh-CN" altLang="en-US" sz="4000"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773591355"/>
              </p:ext>
            </p:extLst>
          </p:nvPr>
        </p:nvGraphicFramePr>
        <p:xfrm>
          <a:off x="5733358" y="1700208"/>
          <a:ext cx="3901789" cy="2651760"/>
        </p:xfrm>
        <a:graphic>
          <a:graphicData uri="http://schemas.openxmlformats.org/drawingml/2006/table">
            <a:tbl>
              <a:tblPr firstRow="1" bandRow="1">
                <a:tableStyleId>{073A0DAA-6AF3-43AB-8588-CEC1D06C72B9}</a:tableStyleId>
              </a:tblPr>
              <a:tblGrid>
                <a:gridCol w="1759512"/>
                <a:gridCol w="2142277"/>
              </a:tblGrid>
              <a:tr h="370840">
                <a:tc>
                  <a:txBody>
                    <a:bodyPr/>
                    <a:lstStyle/>
                    <a:p>
                      <a:r>
                        <a:rPr lang="en-US" altLang="zh-CN" sz="2400" dirty="0" smtClean="0">
                          <a:latin typeface="Times New Roman"/>
                          <a:cs typeface="Times New Roman"/>
                        </a:rPr>
                        <a:t>Item</a:t>
                      </a:r>
                      <a:endParaRPr lang="zh-CN" altLang="en-US" sz="2400" dirty="0">
                        <a:latin typeface="Times New Roman"/>
                        <a:cs typeface="Times New Roman"/>
                      </a:endParaRPr>
                    </a:p>
                  </a:txBody>
                  <a:tcPr marL="99060" marR="99060"/>
                </a:tc>
                <a:tc>
                  <a:txBody>
                    <a:bodyPr/>
                    <a:lstStyle/>
                    <a:p>
                      <a:r>
                        <a:rPr lang="en-US" altLang="zh-CN" sz="2400" dirty="0" smtClean="0">
                          <a:latin typeface="Times New Roman"/>
                          <a:cs typeface="Times New Roman"/>
                        </a:rPr>
                        <a:t>Number</a:t>
                      </a:r>
                      <a:endParaRPr lang="zh-CN" altLang="en-US" sz="2400" dirty="0">
                        <a:latin typeface="Times New Roman"/>
                        <a:cs typeface="Times New Roman"/>
                      </a:endParaRPr>
                    </a:p>
                  </a:txBody>
                  <a:tcPr marL="99060" marR="99060"/>
                </a:tc>
              </a:tr>
              <a:tr h="370840">
                <a:tc>
                  <a:txBody>
                    <a:bodyPr/>
                    <a:lstStyle/>
                    <a:p>
                      <a:r>
                        <a:rPr lang="en-US" altLang="zh-CN" sz="2400" dirty="0" smtClean="0">
                          <a:latin typeface="Times New Roman"/>
                          <a:cs typeface="Times New Roman"/>
                        </a:rPr>
                        <a:t>Users</a:t>
                      </a:r>
                      <a:endParaRPr lang="zh-CN" altLang="en-US" sz="2400" dirty="0">
                        <a:latin typeface="Times New Roman"/>
                        <a:cs typeface="Times New Roman"/>
                      </a:endParaRPr>
                    </a:p>
                  </a:txBody>
                  <a:tcPr marL="99060" marR="99060"/>
                </a:tc>
                <a:tc>
                  <a:txBody>
                    <a:bodyPr/>
                    <a:lstStyle/>
                    <a:p>
                      <a:r>
                        <a:rPr lang="en-US" altLang="zh-CN" sz="2400" kern="1200" dirty="0" smtClean="0">
                          <a:latin typeface="Times New Roman"/>
                          <a:cs typeface="Times New Roman"/>
                        </a:rPr>
                        <a:t>76,215</a:t>
                      </a:r>
                      <a:endParaRPr lang="zh-CN" altLang="en-US" sz="2400" dirty="0">
                        <a:latin typeface="Times New Roman"/>
                        <a:cs typeface="Times New Roman"/>
                      </a:endParaRPr>
                    </a:p>
                  </a:txBody>
                  <a:tcPr marL="99060" marR="99060"/>
                </a:tc>
              </a:tr>
              <a:tr h="370840">
                <a:tc>
                  <a:txBody>
                    <a:bodyPr/>
                    <a:lstStyle/>
                    <a:p>
                      <a:r>
                        <a:rPr lang="en-US" altLang="zh-CN" sz="2400" dirty="0" smtClean="0">
                          <a:latin typeface="Times New Roman"/>
                          <a:cs typeface="Times New Roman"/>
                        </a:rPr>
                        <a:t>Courses</a:t>
                      </a:r>
                      <a:endParaRPr lang="zh-CN" altLang="en-US" sz="2400" dirty="0">
                        <a:latin typeface="Times New Roman"/>
                        <a:cs typeface="Times New Roman"/>
                      </a:endParaRPr>
                    </a:p>
                  </a:txBody>
                  <a:tcPr marL="99060" marR="99060"/>
                </a:tc>
                <a:tc>
                  <a:txBody>
                    <a:bodyPr/>
                    <a:lstStyle/>
                    <a:p>
                      <a:r>
                        <a:rPr lang="en-US" altLang="zh-CN" sz="2400" dirty="0" smtClean="0">
                          <a:latin typeface="Times New Roman"/>
                          <a:cs typeface="Times New Roman"/>
                        </a:rPr>
                        <a:t>9</a:t>
                      </a:r>
                      <a:endParaRPr lang="zh-CN" altLang="en-US" sz="2400" dirty="0">
                        <a:latin typeface="Times New Roman"/>
                        <a:cs typeface="Times New Roman"/>
                      </a:endParaRPr>
                    </a:p>
                  </a:txBody>
                  <a:tcPr marL="99060" marR="99060"/>
                </a:tc>
              </a:tr>
              <a:tr h="370840">
                <a:tc>
                  <a:txBody>
                    <a:bodyPr/>
                    <a:lstStyle/>
                    <a:p>
                      <a:r>
                        <a:rPr lang="en-US" altLang="zh-CN" sz="2400" dirty="0" smtClean="0">
                          <a:latin typeface="Times New Roman"/>
                          <a:cs typeface="Times New Roman"/>
                        </a:rPr>
                        <a:t>Logs</a:t>
                      </a:r>
                      <a:endParaRPr lang="zh-CN" altLang="en-US" sz="2400" dirty="0">
                        <a:latin typeface="Times New Roman"/>
                        <a:cs typeface="Times New Roman"/>
                      </a:endParaRPr>
                    </a:p>
                  </a:txBody>
                  <a:tcPr marL="99060" marR="99060"/>
                </a:tc>
                <a:tc>
                  <a:txBody>
                    <a:bodyPr/>
                    <a:lstStyle/>
                    <a:p>
                      <a:r>
                        <a:rPr lang="en-US" altLang="zh-CN" sz="2400" dirty="0" smtClean="0">
                          <a:latin typeface="Times New Roman"/>
                          <a:cs typeface="Times New Roman"/>
                        </a:rPr>
                        <a:t>~7.5M</a:t>
                      </a:r>
                      <a:endParaRPr lang="zh-CN" altLang="en-US" sz="2400" dirty="0">
                        <a:latin typeface="Times New Roman"/>
                        <a:cs typeface="Times New Roman"/>
                      </a:endParaRPr>
                    </a:p>
                  </a:txBody>
                  <a:tcPr marL="99060" marR="99060"/>
                </a:tc>
              </a:tr>
              <a:tr h="370840">
                <a:tc>
                  <a:txBody>
                    <a:bodyPr/>
                    <a:lstStyle/>
                    <a:p>
                      <a:r>
                        <a:rPr lang="en-US" altLang="zh-CN" sz="2400" dirty="0" smtClean="0">
                          <a:latin typeface="Times New Roman"/>
                          <a:cs typeface="Times New Roman"/>
                        </a:rPr>
                        <a:t>Date span</a:t>
                      </a:r>
                      <a:endParaRPr lang="zh-CN" altLang="en-US" sz="2400" dirty="0">
                        <a:latin typeface="Times New Roman"/>
                        <a:cs typeface="Times New Roman"/>
                      </a:endParaRPr>
                    </a:p>
                  </a:txBody>
                  <a:tcPr marL="99060" marR="99060"/>
                </a:tc>
                <a:tc>
                  <a:txBody>
                    <a:bodyPr/>
                    <a:lstStyle/>
                    <a:p>
                      <a:r>
                        <a:rPr lang="en-US" altLang="zh-CN" sz="2400" dirty="0" smtClean="0">
                          <a:latin typeface="Times New Roman"/>
                          <a:cs typeface="Times New Roman"/>
                        </a:rPr>
                        <a:t>2013/09/28-</a:t>
                      </a:r>
                    </a:p>
                    <a:p>
                      <a:r>
                        <a:rPr lang="en-US" altLang="zh-CN" sz="2400" dirty="0" smtClean="0">
                          <a:latin typeface="Times New Roman"/>
                          <a:cs typeface="Times New Roman"/>
                        </a:rPr>
                        <a:t>2014/01/15</a:t>
                      </a:r>
                      <a:endParaRPr lang="zh-CN" altLang="en-US" sz="2400" dirty="0">
                        <a:latin typeface="Times New Roman"/>
                        <a:cs typeface="Times New Roman"/>
                      </a:endParaRPr>
                    </a:p>
                  </a:txBody>
                  <a:tcPr marL="99060" marR="99060"/>
                </a:tc>
              </a:tr>
            </a:tbl>
          </a:graphicData>
        </a:graphic>
      </p:graphicFrame>
      <p:sp>
        <p:nvSpPr>
          <p:cNvPr id="5" name="内容占位符 2"/>
          <p:cNvSpPr txBox="1">
            <a:spLocks/>
          </p:cNvSpPr>
          <p:nvPr/>
        </p:nvSpPr>
        <p:spPr bwMode="auto">
          <a:xfrm>
            <a:off x="270855" y="1600201"/>
            <a:ext cx="530643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1pPr>
            <a:lvl2pPr marL="742950" indent="-28575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2pPr>
            <a:lvl3pPr marL="11430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3pPr>
            <a:lvl4pPr marL="16002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4pPr>
            <a:lvl5pPr marL="20574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5pPr>
            <a:lvl6pPr marL="2514600" indent="-228600" algn="l" rtl="0" fontAlgn="base" latinLnBrk="1">
              <a:spcBef>
                <a:spcPct val="20000"/>
              </a:spcBef>
              <a:spcAft>
                <a:spcPct val="0"/>
              </a:spcAft>
              <a:defRPr sz="2000">
                <a:solidFill>
                  <a:schemeClr val="tx1"/>
                </a:solidFill>
                <a:latin typeface="+mn-lt"/>
                <a:ea typeface="+mn-ea"/>
                <a:sym typeface="나눔 고딕" charset="0"/>
              </a:defRPr>
            </a:lvl6pPr>
            <a:lvl7pPr marL="2971800" indent="-228600" algn="l" rtl="0" fontAlgn="base" latinLnBrk="1">
              <a:spcBef>
                <a:spcPct val="20000"/>
              </a:spcBef>
              <a:spcAft>
                <a:spcPct val="0"/>
              </a:spcAft>
              <a:defRPr sz="2000">
                <a:solidFill>
                  <a:schemeClr val="tx1"/>
                </a:solidFill>
                <a:latin typeface="+mn-lt"/>
                <a:ea typeface="+mn-ea"/>
                <a:sym typeface="나눔 고딕" charset="0"/>
              </a:defRPr>
            </a:lvl7pPr>
            <a:lvl8pPr marL="3429000" indent="-228600" algn="l" rtl="0" fontAlgn="base" latinLnBrk="1">
              <a:spcBef>
                <a:spcPct val="20000"/>
              </a:spcBef>
              <a:spcAft>
                <a:spcPct val="0"/>
              </a:spcAft>
              <a:defRPr sz="2000">
                <a:solidFill>
                  <a:schemeClr val="tx1"/>
                </a:solidFill>
                <a:latin typeface="+mn-lt"/>
                <a:ea typeface="+mn-ea"/>
                <a:sym typeface="나눔 고딕" charset="0"/>
              </a:defRPr>
            </a:lvl8pPr>
            <a:lvl9pPr marL="3886200" indent="-228600" algn="l" rtl="0" fontAlgn="base" latinLnBrk="1">
              <a:spcBef>
                <a:spcPct val="20000"/>
              </a:spcBef>
              <a:spcAft>
                <a:spcPct val="0"/>
              </a:spcAft>
              <a:defRPr sz="2000">
                <a:solidFill>
                  <a:schemeClr val="tx1"/>
                </a:solidFill>
                <a:latin typeface="+mn-lt"/>
                <a:ea typeface="+mn-ea"/>
                <a:sym typeface="나눔 고딕" charset="0"/>
              </a:defRPr>
            </a:lvl9pPr>
          </a:lstStyle>
          <a:p>
            <a:pPr>
              <a:lnSpc>
                <a:spcPct val="120000"/>
              </a:lnSpc>
              <a:buFontTx/>
              <a:buBlip>
                <a:blip r:embed="rId3"/>
              </a:buBlip>
            </a:pPr>
            <a:r>
              <a:rPr kumimoji="0" lang="en-US" altLang="zh-CN" sz="2400" dirty="0" smtClean="0">
                <a:latin typeface="Times New Roman" charset="0"/>
                <a:ea typeface="黑体" charset="0"/>
                <a:cs typeface="黑体" charset="0"/>
              </a:rPr>
              <a:t>The huge amount of data available in MOOC offers a unique opportunity for understanding student behavior</a:t>
            </a:r>
          </a:p>
          <a:p>
            <a:pPr>
              <a:lnSpc>
                <a:spcPct val="120000"/>
              </a:lnSpc>
              <a:buFontTx/>
              <a:buBlip>
                <a:blip r:embed="rId3"/>
              </a:buBlip>
            </a:pPr>
            <a:r>
              <a:rPr kumimoji="0" lang="en-US" altLang="zh-CN" sz="2400" dirty="0" smtClean="0">
                <a:latin typeface="Times New Roman" charset="0"/>
                <a:ea typeface="黑体" charset="0"/>
                <a:cs typeface="黑体" charset="0"/>
              </a:rPr>
              <a:t>Such logs include: watch video, homework, forum, etc.</a:t>
            </a:r>
          </a:p>
        </p:txBody>
      </p:sp>
    </p:spTree>
    <p:extLst>
      <p:ext uri="{BB962C8B-B14F-4D97-AF65-F5344CB8AC3E}">
        <p14:creationId xmlns:p14="http://schemas.microsoft.com/office/powerpoint/2010/main" val="1636587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Our Data</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pPr algn="just"/>
            <a:r>
              <a:rPr lang="en-US" altLang="zh-CN" sz="2400" dirty="0" smtClean="0">
                <a:ea typeface="黑体" pitchFamily="49" charset="-122"/>
                <a:cs typeface="Arial"/>
              </a:rPr>
              <a:t>Read-world large mobile network data</a:t>
            </a:r>
            <a:r>
              <a:rPr lang="en-US" altLang="zh-CN" sz="2400" baseline="30000" dirty="0" smtClean="0">
                <a:ea typeface="黑体" pitchFamily="49" charset="-122"/>
                <a:cs typeface="Arial"/>
              </a:rPr>
              <a:t>[1]</a:t>
            </a:r>
          </a:p>
          <a:p>
            <a:pPr lvl="1" algn="just"/>
            <a:r>
              <a:rPr lang="en-US" altLang="zh-CN" sz="2000" dirty="0" smtClean="0">
                <a:ea typeface="黑体" pitchFamily="49" charset="-122"/>
                <a:cs typeface="Arial"/>
              </a:rPr>
              <a:t>An anonymous country</a:t>
            </a:r>
          </a:p>
          <a:p>
            <a:pPr lvl="1" algn="just"/>
            <a:r>
              <a:rPr lang="en-US" altLang="zh-CN" sz="2000" dirty="0" smtClean="0">
                <a:ea typeface="黑体" pitchFamily="49" charset="-122"/>
                <a:cs typeface="Arial"/>
              </a:rPr>
              <a:t>No communication content.</a:t>
            </a:r>
          </a:p>
          <a:p>
            <a:pPr lvl="1" algn="just"/>
            <a:r>
              <a:rPr lang="en-US" altLang="zh-CN" sz="2000" dirty="0" smtClean="0">
                <a:ea typeface="黑体" pitchFamily="49" charset="-122"/>
                <a:cs typeface="Arial"/>
              </a:rPr>
              <a:t>Aug. 2008 – Sep. 2008.</a:t>
            </a:r>
          </a:p>
          <a:p>
            <a:pPr lvl="1" algn="just"/>
            <a:r>
              <a:rPr lang="en-US" altLang="zh-CN" sz="2000" dirty="0" smtClean="0">
                <a:ea typeface="黑体" pitchFamily="49" charset="-122"/>
                <a:cs typeface="Arial"/>
              </a:rPr>
              <a:t>&gt; 7 million mobile users + demographic information.</a:t>
            </a:r>
          </a:p>
          <a:p>
            <a:pPr lvl="1" algn="just"/>
            <a:r>
              <a:rPr lang="en-US" altLang="zh-CN" sz="2000" dirty="0" smtClean="0">
                <a:ea typeface="黑体" pitchFamily="49" charset="-122"/>
                <a:cs typeface="Arial"/>
              </a:rPr>
              <a:t>&gt; 1 billion communication records (call and message).</a:t>
            </a:r>
          </a:p>
          <a:p>
            <a:pPr lvl="1" algn="just"/>
            <a:endParaRPr lang="en-US" altLang="zh-CN" sz="2000" dirty="0" smtClean="0">
              <a:ea typeface="黑体" pitchFamily="49" charset="-122"/>
              <a:cs typeface="Arial"/>
            </a:endParaRPr>
          </a:p>
          <a:p>
            <a:pPr algn="just"/>
            <a:r>
              <a:rPr lang="en-US" altLang="zh-CN" sz="2400" dirty="0" smtClean="0">
                <a:ea typeface="黑体" pitchFamily="49" charset="-122"/>
                <a:cs typeface="Arial"/>
              </a:rPr>
              <a:t>Two networks:</a:t>
            </a:r>
          </a:p>
        </p:txBody>
      </p:sp>
      <p:graphicFrame>
        <p:nvGraphicFramePr>
          <p:cNvPr id="4" name="Table 3"/>
          <p:cNvGraphicFramePr>
            <a:graphicFrameLocks noGrp="1"/>
          </p:cNvGraphicFramePr>
          <p:nvPr>
            <p:extLst>
              <p:ext uri="{D42A27DB-BD31-4B8C-83A1-F6EECF244321}">
                <p14:modId xmlns:p14="http://schemas.microsoft.com/office/powerpoint/2010/main" val="1723391147"/>
              </p:ext>
            </p:extLst>
          </p:nvPr>
        </p:nvGraphicFramePr>
        <p:xfrm>
          <a:off x="1219200" y="4419600"/>
          <a:ext cx="5841999" cy="1112520"/>
        </p:xfrm>
        <a:graphic>
          <a:graphicData uri="http://schemas.openxmlformats.org/drawingml/2006/table">
            <a:tbl>
              <a:tblPr firstRow="1" bandRow="1">
                <a:tableStyleId>{5C22544A-7EE6-4342-B048-85BDC9FD1C3A}</a:tableStyleId>
              </a:tblPr>
              <a:tblGrid>
                <a:gridCol w="1947333"/>
                <a:gridCol w="1947333"/>
                <a:gridCol w="1947333"/>
              </a:tblGrid>
              <a:tr h="370840">
                <a:tc>
                  <a:txBody>
                    <a:bodyPr/>
                    <a:lstStyle/>
                    <a:p>
                      <a:r>
                        <a:rPr lang="en-US" dirty="0" smtClean="0"/>
                        <a:t>Network</a:t>
                      </a:r>
                      <a:endParaRPr lang="en-US" dirty="0"/>
                    </a:p>
                  </a:txBody>
                  <a:tcPr>
                    <a:solidFill>
                      <a:srgbClr val="30B0FF"/>
                    </a:solidFill>
                  </a:tcPr>
                </a:tc>
                <a:tc>
                  <a:txBody>
                    <a:bodyPr/>
                    <a:lstStyle/>
                    <a:p>
                      <a:r>
                        <a:rPr lang="en-US" dirty="0" smtClean="0"/>
                        <a:t>#nodes</a:t>
                      </a:r>
                      <a:endParaRPr lang="en-US" dirty="0"/>
                    </a:p>
                  </a:txBody>
                  <a:tcPr>
                    <a:solidFill>
                      <a:srgbClr val="30B0FF"/>
                    </a:solidFill>
                  </a:tcPr>
                </a:tc>
                <a:tc>
                  <a:txBody>
                    <a:bodyPr/>
                    <a:lstStyle/>
                    <a:p>
                      <a:r>
                        <a:rPr lang="en-US" dirty="0" smtClean="0"/>
                        <a:t>#edges</a:t>
                      </a:r>
                      <a:endParaRPr lang="en-US" dirty="0"/>
                    </a:p>
                  </a:txBody>
                  <a:tcPr>
                    <a:solidFill>
                      <a:srgbClr val="30B0FF"/>
                    </a:solidFill>
                  </a:tcPr>
                </a:tc>
              </a:tr>
              <a:tr h="370840">
                <a:tc>
                  <a:txBody>
                    <a:bodyPr/>
                    <a:lstStyle/>
                    <a:p>
                      <a:r>
                        <a:rPr lang="en-US" dirty="0" smtClean="0"/>
                        <a:t>CALL</a:t>
                      </a:r>
                      <a:endParaRPr lang="en-US" dirty="0"/>
                    </a:p>
                  </a:txBody>
                  <a:tcPr/>
                </a:tc>
                <a:tc>
                  <a:txBody>
                    <a:bodyPr/>
                    <a:lstStyle/>
                    <a:p>
                      <a:r>
                        <a:rPr lang="en-US" altLang="zh-CN" sz="1800" dirty="0" smtClean="0">
                          <a:ea typeface="黑体" pitchFamily="49" charset="-122"/>
                          <a:cs typeface="Arial"/>
                        </a:rPr>
                        <a:t>7,440,123 </a:t>
                      </a:r>
                      <a:endParaRPr lang="en-US" dirty="0"/>
                    </a:p>
                  </a:txBody>
                  <a:tcPr/>
                </a:tc>
                <a:tc>
                  <a:txBody>
                    <a:bodyPr/>
                    <a:lstStyle/>
                    <a:p>
                      <a:r>
                        <a:rPr lang="en-US" altLang="zh-CN" sz="1800" dirty="0" smtClean="0">
                          <a:ea typeface="黑体" pitchFamily="49" charset="-122"/>
                          <a:cs typeface="Arial"/>
                        </a:rPr>
                        <a:t>32,445,941 </a:t>
                      </a:r>
                      <a:endParaRPr lang="en-US" dirty="0"/>
                    </a:p>
                  </a:txBody>
                  <a:tcPr/>
                </a:tc>
              </a:tr>
              <a:tr h="370840">
                <a:tc>
                  <a:txBody>
                    <a:bodyPr/>
                    <a:lstStyle/>
                    <a:p>
                      <a:r>
                        <a:rPr lang="en-US" dirty="0" smtClean="0"/>
                        <a:t>SMS</a:t>
                      </a:r>
                      <a:endParaRPr lang="en-US" dirty="0"/>
                    </a:p>
                  </a:txBody>
                  <a:tcPr/>
                </a:tc>
                <a:tc>
                  <a:txBody>
                    <a:bodyPr/>
                    <a:lstStyle/>
                    <a:p>
                      <a:r>
                        <a:rPr lang="en-US" altLang="zh-CN" sz="1800" dirty="0" smtClean="0">
                          <a:ea typeface="黑体" pitchFamily="49" charset="-122"/>
                          <a:cs typeface="Arial"/>
                        </a:rPr>
                        <a:t>4,505,958 </a:t>
                      </a:r>
                      <a:endParaRPr lang="en-US" dirty="0"/>
                    </a:p>
                  </a:txBody>
                  <a:tcPr/>
                </a:tc>
                <a:tc>
                  <a:txBody>
                    <a:bodyPr/>
                    <a:lstStyle/>
                    <a:p>
                      <a:r>
                        <a:rPr lang="en-US" altLang="zh-CN" sz="1800" dirty="0" smtClean="0">
                          <a:ea typeface="黑体" pitchFamily="49" charset="-122"/>
                          <a:cs typeface="Arial"/>
                        </a:rPr>
                        <a:t>10,913,601 </a:t>
                      </a:r>
                      <a:endParaRPr lang="en-US" dirty="0"/>
                    </a:p>
                  </a:txBody>
                  <a:tcPr/>
                </a:tc>
              </a:tr>
            </a:tbl>
          </a:graphicData>
        </a:graphic>
      </p:graphicFrame>
      <p:sp>
        <p:nvSpPr>
          <p:cNvPr id="5" name="Rectangle 4"/>
          <p:cNvSpPr/>
          <p:nvPr/>
        </p:nvSpPr>
        <p:spPr>
          <a:xfrm>
            <a:off x="0" y="6396335"/>
            <a:ext cx="9906000" cy="523220"/>
          </a:xfrm>
          <a:prstGeom prst="rect">
            <a:avLst/>
          </a:prstGeom>
          <a:solidFill>
            <a:srgbClr val="FFFFFF"/>
          </a:solidFill>
        </p:spPr>
        <p:txBody>
          <a:bodyPr wrap="square" lIns="180000">
            <a:spAutoFit/>
          </a:bodyPr>
          <a:lstStyle/>
          <a:p>
            <a:r>
              <a:rPr lang="en-US" sz="1400" dirty="0" smtClean="0"/>
              <a:t>[1] J.P</a:t>
            </a:r>
            <a:r>
              <a:rPr lang="en-US" sz="1400" dirty="0"/>
              <a:t>. </a:t>
            </a:r>
            <a:r>
              <a:rPr lang="en-US" sz="1400" dirty="0" err="1"/>
              <a:t>Onnela</a:t>
            </a:r>
            <a:r>
              <a:rPr lang="en-US" sz="1400" dirty="0"/>
              <a:t>, J. </a:t>
            </a:r>
            <a:r>
              <a:rPr lang="en-US" sz="1400" dirty="0" err="1"/>
              <a:t>Saramaki</a:t>
            </a:r>
            <a:r>
              <a:rPr lang="en-US" sz="1400" dirty="0"/>
              <a:t>, J. </a:t>
            </a:r>
            <a:r>
              <a:rPr lang="en-US" sz="1400" dirty="0" err="1"/>
              <a:t>Hyvonen</a:t>
            </a:r>
            <a:r>
              <a:rPr lang="en-US" sz="1400" dirty="0"/>
              <a:t>, G. </a:t>
            </a:r>
            <a:r>
              <a:rPr lang="en-US" sz="1400" dirty="0" err="1"/>
              <a:t>Szabo</a:t>
            </a:r>
            <a:r>
              <a:rPr lang="en-US" sz="1400" dirty="0"/>
              <a:t>, D. </a:t>
            </a:r>
            <a:r>
              <a:rPr lang="en-US" sz="1400" dirty="0" err="1"/>
              <a:t>Lazer</a:t>
            </a:r>
            <a:r>
              <a:rPr lang="en-US" sz="1400" dirty="0"/>
              <a:t>, K. </a:t>
            </a:r>
            <a:r>
              <a:rPr lang="en-US" sz="1400" dirty="0" err="1"/>
              <a:t>Kaski</a:t>
            </a:r>
            <a:r>
              <a:rPr lang="en-US" sz="1400" dirty="0"/>
              <a:t>, J. </a:t>
            </a:r>
            <a:r>
              <a:rPr lang="en-US" sz="1400" dirty="0" err="1"/>
              <a:t>Kertesz</a:t>
            </a:r>
            <a:r>
              <a:rPr lang="en-US" sz="1400" dirty="0"/>
              <a:t>, A. L. </a:t>
            </a:r>
            <a:r>
              <a:rPr lang="en-US" sz="1400" dirty="0" err="1"/>
              <a:t>Barabasi</a:t>
            </a:r>
            <a:r>
              <a:rPr lang="en-US" sz="1400" dirty="0"/>
              <a:t>. Structure and tie strengths in mobile communication networks. PNAS 2007.</a:t>
            </a:r>
          </a:p>
        </p:txBody>
      </p:sp>
    </p:spTree>
    <p:extLst>
      <p:ext uri="{BB962C8B-B14F-4D97-AF65-F5344CB8AC3E}">
        <p14:creationId xmlns:p14="http://schemas.microsoft.com/office/powerpoint/2010/main" val="3471611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One particular question</a:t>
            </a:r>
            <a:endParaRPr kumimoji="1" lang="zh-CN" altLang="en-US" dirty="0"/>
          </a:p>
        </p:txBody>
      </p:sp>
      <p:sp>
        <p:nvSpPr>
          <p:cNvPr id="4" name="内容占位符 2"/>
          <p:cNvSpPr txBox="1">
            <a:spLocks/>
          </p:cNvSpPr>
          <p:nvPr/>
        </p:nvSpPr>
        <p:spPr bwMode="auto">
          <a:xfrm>
            <a:off x="270855" y="2492571"/>
            <a:ext cx="9286254" cy="363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1pPr>
            <a:lvl2pPr marL="742950" indent="-28575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2pPr>
            <a:lvl3pPr marL="11430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3pPr>
            <a:lvl4pPr marL="16002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4pPr>
            <a:lvl5pPr marL="2057400" indent="-228600" algn="l" rtl="0" eaLnBrk="0" fontAlgn="base" latinLnBrk="0" hangingPunct="0">
              <a:spcBef>
                <a:spcPct val="20000"/>
              </a:spcBef>
              <a:spcAft>
                <a:spcPct val="0"/>
              </a:spcAft>
              <a:defRPr kumimoji="1" sz="2000">
                <a:solidFill>
                  <a:schemeClr val="tx1"/>
                </a:solidFill>
                <a:latin typeface="Times New Roman"/>
                <a:ea typeface="黑体"/>
                <a:cs typeface="Times New Roman"/>
                <a:sym typeface="나눔 고딕" charset="0"/>
              </a:defRPr>
            </a:lvl5pPr>
            <a:lvl6pPr marL="2514600" indent="-228600" algn="l" rtl="0" fontAlgn="base" latinLnBrk="1">
              <a:spcBef>
                <a:spcPct val="20000"/>
              </a:spcBef>
              <a:spcAft>
                <a:spcPct val="0"/>
              </a:spcAft>
              <a:defRPr sz="2000">
                <a:solidFill>
                  <a:schemeClr val="tx1"/>
                </a:solidFill>
                <a:latin typeface="+mn-lt"/>
                <a:ea typeface="+mn-ea"/>
                <a:sym typeface="나눔 고딕" charset="0"/>
              </a:defRPr>
            </a:lvl6pPr>
            <a:lvl7pPr marL="2971800" indent="-228600" algn="l" rtl="0" fontAlgn="base" latinLnBrk="1">
              <a:spcBef>
                <a:spcPct val="20000"/>
              </a:spcBef>
              <a:spcAft>
                <a:spcPct val="0"/>
              </a:spcAft>
              <a:defRPr sz="2000">
                <a:solidFill>
                  <a:schemeClr val="tx1"/>
                </a:solidFill>
                <a:latin typeface="+mn-lt"/>
                <a:ea typeface="+mn-ea"/>
                <a:sym typeface="나눔 고딕" charset="0"/>
              </a:defRPr>
            </a:lvl7pPr>
            <a:lvl8pPr marL="3429000" indent="-228600" algn="l" rtl="0" fontAlgn="base" latinLnBrk="1">
              <a:spcBef>
                <a:spcPct val="20000"/>
              </a:spcBef>
              <a:spcAft>
                <a:spcPct val="0"/>
              </a:spcAft>
              <a:defRPr sz="2000">
                <a:solidFill>
                  <a:schemeClr val="tx1"/>
                </a:solidFill>
                <a:latin typeface="+mn-lt"/>
                <a:ea typeface="+mn-ea"/>
                <a:sym typeface="나눔 고딕" charset="0"/>
              </a:defRPr>
            </a:lvl8pPr>
            <a:lvl9pPr marL="3886200" indent="-228600" algn="l" rtl="0" fontAlgn="base" latinLnBrk="1">
              <a:spcBef>
                <a:spcPct val="20000"/>
              </a:spcBef>
              <a:spcAft>
                <a:spcPct val="0"/>
              </a:spcAft>
              <a:defRPr sz="2000">
                <a:solidFill>
                  <a:schemeClr val="tx1"/>
                </a:solidFill>
                <a:latin typeface="+mn-lt"/>
                <a:ea typeface="+mn-ea"/>
                <a:sym typeface="나눔 고딕" charset="0"/>
              </a:defRPr>
            </a:lvl9pPr>
          </a:lstStyle>
          <a:p>
            <a:pPr>
              <a:lnSpc>
                <a:spcPct val="120000"/>
              </a:lnSpc>
              <a:buFontTx/>
              <a:buBlip>
                <a:blip r:embed="rId2"/>
              </a:buBlip>
            </a:pPr>
            <a:r>
              <a:rPr lang="en-US" altLang="zh-CN" sz="2400" dirty="0" smtClean="0"/>
              <a:t>One fact: </a:t>
            </a:r>
            <a:r>
              <a:rPr lang="en-US" altLang="zh-CN" sz="2400" dirty="0" smtClean="0">
                <a:solidFill>
                  <a:srgbClr val="FF0000"/>
                </a:solidFill>
              </a:rPr>
              <a:t>76,215 users </a:t>
            </a:r>
            <a:r>
              <a:rPr lang="en-US" altLang="zh-CN" sz="2400" dirty="0" smtClean="0"/>
              <a:t>and only </a:t>
            </a:r>
            <a:r>
              <a:rPr lang="en-US" altLang="zh-CN" sz="2400" dirty="0" smtClean="0">
                <a:solidFill>
                  <a:srgbClr val="FF0000"/>
                </a:solidFill>
              </a:rPr>
              <a:t>3%-6%</a:t>
            </a:r>
            <a:r>
              <a:rPr lang="en-US" altLang="zh-CN" sz="2400" dirty="0" smtClean="0"/>
              <a:t> received the certificates</a:t>
            </a:r>
          </a:p>
          <a:p>
            <a:pPr marL="0" indent="0">
              <a:lnSpc>
                <a:spcPct val="120000"/>
              </a:lnSpc>
            </a:pPr>
            <a:endParaRPr lang="en-US" altLang="zh-CN" sz="2400" dirty="0" smtClean="0"/>
          </a:p>
          <a:p>
            <a:pPr>
              <a:lnSpc>
                <a:spcPct val="120000"/>
              </a:lnSpc>
              <a:buFontTx/>
              <a:buBlip>
                <a:blip r:embed="rId2"/>
              </a:buBlip>
            </a:pPr>
            <a:r>
              <a:rPr lang="en-US" altLang="zh-CN" sz="2400" dirty="0" smtClean="0"/>
              <a:t>An interesting question is:</a:t>
            </a:r>
            <a:r>
              <a:rPr lang="en-US" altLang="zh-CN" sz="2400" dirty="0" smtClean="0">
                <a:solidFill>
                  <a:srgbClr val="800000"/>
                </a:solidFill>
              </a:rPr>
              <a:t> </a:t>
            </a:r>
          </a:p>
          <a:p>
            <a:pPr marL="800100" lvl="1" indent="-342900">
              <a:lnSpc>
                <a:spcPct val="120000"/>
              </a:lnSpc>
              <a:buFont typeface="Wingdings" charset="2"/>
              <a:buChar char="Ø"/>
            </a:pPr>
            <a:r>
              <a:rPr lang="en-US" altLang="zh-CN" sz="2400" dirty="0" smtClean="0">
                <a:solidFill>
                  <a:srgbClr val="FF0000"/>
                </a:solidFill>
              </a:rPr>
              <a:t>Who finally received the certificates?</a:t>
            </a:r>
          </a:p>
          <a:p>
            <a:pPr marL="800100" lvl="1" indent="-342900">
              <a:lnSpc>
                <a:spcPct val="120000"/>
              </a:lnSpc>
              <a:buFont typeface="Wingdings" charset="2"/>
              <a:buChar char="Ø"/>
            </a:pPr>
            <a:r>
              <a:rPr lang="en-US" altLang="zh-CN" sz="2400" dirty="0" smtClean="0">
                <a:solidFill>
                  <a:srgbClr val="FF0000"/>
                </a:solidFill>
              </a:rPr>
              <a:t>Does social </a:t>
            </a:r>
            <a:r>
              <a:rPr lang="en-US" altLang="zh-CN" sz="2400" dirty="0">
                <a:solidFill>
                  <a:srgbClr val="FF0000"/>
                </a:solidFill>
              </a:rPr>
              <a:t>influence </a:t>
            </a:r>
            <a:r>
              <a:rPr lang="en-US" altLang="zh-CN" sz="2400" dirty="0" smtClean="0">
                <a:solidFill>
                  <a:srgbClr val="FF0000"/>
                </a:solidFill>
              </a:rPr>
              <a:t>have any effects on users’ behaviors?</a:t>
            </a:r>
            <a:endParaRPr lang="en-US" altLang="zh-CN" sz="2400" dirty="0">
              <a:solidFill>
                <a:srgbClr val="FF0000"/>
              </a:solidFill>
            </a:endParaRPr>
          </a:p>
        </p:txBody>
      </p:sp>
    </p:spTree>
    <p:extLst>
      <p:ext uri="{BB962C8B-B14F-4D97-AF65-F5344CB8AC3E}">
        <p14:creationId xmlns:p14="http://schemas.microsoft.com/office/powerpoint/2010/main" val="3332429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Age+Education</a:t>
            </a:r>
            <a:r>
              <a:rPr lang="en-US" altLang="zh-CN" dirty="0"/>
              <a:t> vs. Certificate</a:t>
            </a:r>
            <a:endParaRPr kumimoji="1" lang="zh-CN" altLang="en-US" dirty="0"/>
          </a:p>
        </p:txBody>
      </p:sp>
      <p:pic>
        <p:nvPicPr>
          <p:cNvPr id="5" name="图片 4" descr="age_ed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717" y="1195976"/>
            <a:ext cx="12017506" cy="5546542"/>
          </a:xfrm>
          <a:prstGeom prst="rect">
            <a:avLst/>
          </a:prstGeom>
        </p:spPr>
      </p:pic>
    </p:spTree>
    <p:extLst>
      <p:ext uri="{BB962C8B-B14F-4D97-AF65-F5344CB8AC3E}">
        <p14:creationId xmlns:p14="http://schemas.microsoft.com/office/powerpoint/2010/main" val="2423678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Gender+Age</a:t>
            </a:r>
            <a:r>
              <a:rPr kumimoji="1" lang="en-US" altLang="zh-CN" dirty="0" smtClean="0"/>
              <a:t> vs. Certificate</a:t>
            </a:r>
            <a:endParaRPr kumimoji="1" lang="zh-CN" altLang="en-US" dirty="0"/>
          </a:p>
        </p:txBody>
      </p:sp>
      <p:pic>
        <p:nvPicPr>
          <p:cNvPr id="4" name="内容占位符 3" descr="gender_age.png"/>
          <p:cNvPicPr>
            <a:picLocks noGrp="1" noChangeAspect="1"/>
          </p:cNvPicPr>
          <p:nvPr>
            <p:ph idx="1"/>
          </p:nvPr>
        </p:nvPicPr>
        <p:blipFill>
          <a:blip r:embed="rId2">
            <a:extLst>
              <a:ext uri="{28A0092B-C50C-407E-A947-70E740481C1C}">
                <a14:useLocalDpi xmlns:a14="http://schemas.microsoft.com/office/drawing/2010/main" val="0"/>
              </a:ext>
            </a:extLst>
          </a:blip>
          <a:srcRect l="3463" r="3463"/>
          <a:stretch>
            <a:fillRect/>
          </a:stretch>
        </p:blipFill>
        <p:spPr/>
      </p:pic>
    </p:spTree>
    <p:extLst>
      <p:ext uri="{BB962C8B-B14F-4D97-AF65-F5344CB8AC3E}">
        <p14:creationId xmlns:p14="http://schemas.microsoft.com/office/powerpoint/2010/main" val="1696504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Gender+Location</a:t>
            </a:r>
            <a:r>
              <a:rPr kumimoji="1" lang="en-US" altLang="zh-CN" dirty="0" smtClean="0"/>
              <a:t> vs. Certificate</a:t>
            </a:r>
            <a:endParaRPr kumimoji="1" lang="zh-CN" altLang="en-US" dirty="0"/>
          </a:p>
        </p:txBody>
      </p:sp>
      <p:pic>
        <p:nvPicPr>
          <p:cNvPr id="4" name="内容占位符 3" descr="gender_loc.png"/>
          <p:cNvPicPr>
            <a:picLocks noGrp="1" noChangeAspect="1"/>
          </p:cNvPicPr>
          <p:nvPr>
            <p:ph idx="1"/>
          </p:nvPr>
        </p:nvPicPr>
        <p:blipFill>
          <a:blip r:embed="rId2">
            <a:extLst>
              <a:ext uri="{28A0092B-C50C-407E-A947-70E740481C1C}">
                <a14:useLocalDpi xmlns:a14="http://schemas.microsoft.com/office/drawing/2010/main" val="0"/>
              </a:ext>
            </a:extLst>
          </a:blip>
          <a:srcRect l="3463" r="3463"/>
          <a:stretch>
            <a:fillRect/>
          </a:stretch>
        </p:blipFill>
        <p:spPr/>
      </p:pic>
    </p:spTree>
    <p:extLst>
      <p:ext uri="{BB962C8B-B14F-4D97-AF65-F5344CB8AC3E}">
        <p14:creationId xmlns:p14="http://schemas.microsoft.com/office/powerpoint/2010/main" val="2535843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Forum vs. Certificate</a:t>
            </a:r>
            <a:endParaRPr kumimoji="1" lang="zh-CN" altLang="en-US" dirty="0"/>
          </a:p>
        </p:txBody>
      </p:sp>
      <p:pic>
        <p:nvPicPr>
          <p:cNvPr id="4" name="内容占位符 3" descr="activity_.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2843463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#friends vs. Certificate</a:t>
            </a:r>
            <a:endParaRPr kumimoji="1" lang="zh-CN" altLang="en-US" dirty="0"/>
          </a:p>
        </p:txBody>
      </p:sp>
      <p:pic>
        <p:nvPicPr>
          <p:cNvPr id="6" name="内容占位符 5" descr="degree.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486862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Influence vs. Certificate</a:t>
            </a:r>
            <a:endParaRPr kumimoji="1" lang="zh-CN" altLang="en-US" dirty="0"/>
          </a:p>
        </p:txBody>
      </p:sp>
      <p:pic>
        <p:nvPicPr>
          <p:cNvPr id="4" name="内容占位符 3" descr="strong_tie_bar.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740476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783" y="274638"/>
            <a:ext cx="9791217" cy="1143000"/>
          </a:xfrm>
        </p:spPr>
        <p:txBody>
          <a:bodyPr/>
          <a:lstStyle/>
          <a:p>
            <a:r>
              <a:rPr kumimoji="1" lang="en-US" altLang="zh-CN" dirty="0" smtClean="0"/>
              <a:t>Can we predict who </a:t>
            </a:r>
            <a:br>
              <a:rPr kumimoji="1" lang="en-US" altLang="zh-CN" dirty="0" smtClean="0"/>
            </a:br>
            <a:r>
              <a:rPr kumimoji="1" lang="en-US" altLang="zh-CN" dirty="0" smtClean="0"/>
              <a:t>will/could receive the certificate</a:t>
            </a:r>
            <a:endParaRPr kumimoji="1" lang="zh-CN" altLang="en-US" dirty="0"/>
          </a:p>
        </p:txBody>
      </p:sp>
      <p:sp>
        <p:nvSpPr>
          <p:cNvPr id="4" name="内容占位符 7"/>
          <p:cNvSpPr>
            <a:spLocks noGrp="1"/>
          </p:cNvSpPr>
          <p:nvPr>
            <p:ph idx="1"/>
          </p:nvPr>
        </p:nvSpPr>
        <p:spPr>
          <a:xfrm>
            <a:off x="495300" y="1772241"/>
            <a:ext cx="8915400" cy="4353922"/>
          </a:xfrm>
        </p:spPr>
        <p:txBody>
          <a:bodyPr>
            <a:normAutofit/>
          </a:bodyPr>
          <a:lstStyle/>
          <a:p>
            <a:pPr algn="just">
              <a:lnSpc>
                <a:spcPct val="120000"/>
              </a:lnSpc>
              <a:buBlip>
                <a:blip r:embed="rId2"/>
              </a:buBlip>
            </a:pPr>
            <a:r>
              <a:rPr lang="en-US" altLang="zh-CN" sz="2800" dirty="0"/>
              <a:t>Given behavior log data </a:t>
            </a:r>
            <a:r>
              <a:rPr lang="en-US" altLang="zh-CN" sz="2800" dirty="0" smtClean="0"/>
              <a:t>by all users in the MOOC system,</a:t>
            </a:r>
            <a:endParaRPr lang="en-US" altLang="zh-CN" sz="2800" dirty="0"/>
          </a:p>
          <a:p>
            <a:pPr algn="just">
              <a:lnSpc>
                <a:spcPct val="120000"/>
              </a:lnSpc>
              <a:buBlip>
                <a:blip r:embed="rId2"/>
              </a:buBlip>
            </a:pPr>
            <a:endParaRPr kumimoji="0" lang="en-US" altLang="zh-CN" sz="2800" dirty="0">
              <a:latin typeface="Times New Roman" charset="0"/>
              <a:ea typeface="黑体" charset="0"/>
              <a:cs typeface="黑体" charset="0"/>
            </a:endParaRPr>
          </a:p>
          <a:p>
            <a:pPr algn="just">
              <a:lnSpc>
                <a:spcPct val="120000"/>
              </a:lnSpc>
              <a:buBlip>
                <a:blip r:embed="rId2"/>
              </a:buBlip>
            </a:pPr>
            <a:r>
              <a:rPr lang="en-US" altLang="zh-CN" sz="2800" dirty="0"/>
              <a:t>Predict whether a </a:t>
            </a:r>
            <a:r>
              <a:rPr lang="en-US" altLang="zh-CN" sz="2800" dirty="0" smtClean="0"/>
              <a:t>user will finally graduate and receive the certificate of a specific course.</a:t>
            </a:r>
            <a:endParaRPr kumimoji="0" lang="zh-CN" altLang="en-US" sz="2800" dirty="0">
              <a:latin typeface="Times New Roman" charset="0"/>
              <a:ea typeface="黑体" charset="0"/>
              <a:cs typeface="黑体" charset="0"/>
            </a:endParaRPr>
          </a:p>
        </p:txBody>
      </p:sp>
    </p:spTree>
    <p:extLst>
      <p:ext uri="{BB962C8B-B14F-4D97-AF65-F5344CB8AC3E}">
        <p14:creationId xmlns:p14="http://schemas.microsoft.com/office/powerpoint/2010/main" val="768516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Factorization Machines</a:t>
            </a:r>
            <a:endParaRPr kumimoji="1" lang="zh-CN" altLang="en-US" dirty="0"/>
          </a:p>
        </p:txBody>
      </p:sp>
      <p:sp>
        <p:nvSpPr>
          <p:cNvPr id="4" name="内容占位符 7"/>
          <p:cNvSpPr>
            <a:spLocks noGrp="1"/>
          </p:cNvSpPr>
          <p:nvPr>
            <p:ph idx="1"/>
          </p:nvPr>
        </p:nvSpPr>
        <p:spPr>
          <a:xfrm>
            <a:off x="495300" y="1556143"/>
            <a:ext cx="8915400" cy="4570021"/>
          </a:xfrm>
        </p:spPr>
        <p:txBody>
          <a:bodyPr>
            <a:normAutofit/>
          </a:bodyPr>
          <a:lstStyle/>
          <a:p>
            <a:pPr algn="just">
              <a:lnSpc>
                <a:spcPct val="120000"/>
              </a:lnSpc>
              <a:buBlip>
                <a:blip r:embed="rId3"/>
              </a:buBlip>
            </a:pPr>
            <a:r>
              <a:rPr kumimoji="0" lang="en-US" altLang="zh-CN" sz="2800" dirty="0" smtClean="0">
                <a:latin typeface="Times New Roman" charset="0"/>
                <a:ea typeface="黑体" charset="0"/>
                <a:cs typeface="黑体" charset="0"/>
              </a:rPr>
              <a:t>The prediction of feature vector </a:t>
            </a:r>
            <a:r>
              <a:rPr kumimoji="0" lang="en-US" altLang="zh-CN" sz="2800" b="1" dirty="0" smtClean="0">
                <a:latin typeface="Times New Roman" charset="0"/>
                <a:ea typeface="黑体" charset="0"/>
                <a:cs typeface="黑体" charset="0"/>
              </a:rPr>
              <a:t>x</a:t>
            </a:r>
            <a:r>
              <a:rPr kumimoji="0" lang="en-US" altLang="zh-CN" sz="2800" i="1" baseline="-25000" dirty="0" smtClean="0">
                <a:latin typeface="Times New Roman" charset="0"/>
                <a:ea typeface="黑体" charset="0"/>
                <a:cs typeface="黑体" charset="0"/>
              </a:rPr>
              <a:t>i</a:t>
            </a:r>
            <a:r>
              <a:rPr kumimoji="0" lang="en-US" altLang="zh-CN" sz="2800" dirty="0" smtClean="0">
                <a:latin typeface="Times New Roman" charset="0"/>
                <a:ea typeface="黑体" charset="0"/>
                <a:cs typeface="黑体" charset="0"/>
              </a:rPr>
              <a:t>:</a:t>
            </a:r>
          </a:p>
          <a:p>
            <a:pPr algn="just">
              <a:lnSpc>
                <a:spcPct val="120000"/>
              </a:lnSpc>
              <a:buBlip>
                <a:blip r:embed="rId3"/>
              </a:buBlip>
            </a:pPr>
            <a:endParaRPr kumimoji="0" lang="en-US" altLang="zh-CN" sz="2800" dirty="0">
              <a:latin typeface="Times New Roman" charset="0"/>
              <a:ea typeface="黑体" charset="0"/>
              <a:cs typeface="黑体" charset="0"/>
            </a:endParaRPr>
          </a:p>
          <a:p>
            <a:pPr algn="just">
              <a:lnSpc>
                <a:spcPct val="120000"/>
              </a:lnSpc>
              <a:buBlip>
                <a:blip r:embed="rId3"/>
              </a:buBlip>
            </a:pPr>
            <a:endParaRPr kumimoji="0" lang="en-US" altLang="zh-CN" sz="2800" dirty="0" smtClean="0">
              <a:latin typeface="Times New Roman" charset="0"/>
              <a:ea typeface="黑体" charset="0"/>
              <a:cs typeface="黑体" charset="0"/>
            </a:endParaRPr>
          </a:p>
          <a:p>
            <a:pPr algn="just">
              <a:lnSpc>
                <a:spcPct val="120000"/>
              </a:lnSpc>
              <a:buBlip>
                <a:blip r:embed="rId3"/>
              </a:buBlip>
            </a:pPr>
            <a:r>
              <a:rPr kumimoji="0" lang="en-US" altLang="zh-CN" sz="2800" dirty="0">
                <a:latin typeface="Times New Roman" charset="0"/>
                <a:ea typeface="黑体" charset="0"/>
                <a:cs typeface="黑体" charset="0"/>
              </a:rPr>
              <a:t>a</a:t>
            </a:r>
            <a:r>
              <a:rPr kumimoji="0" lang="en-US" altLang="zh-CN" sz="2800" dirty="0" smtClean="0">
                <a:latin typeface="Times New Roman" charset="0"/>
                <a:ea typeface="黑体" charset="0"/>
                <a:cs typeface="黑体" charset="0"/>
              </a:rPr>
              <a:t>nd the corresponding objective function:</a:t>
            </a:r>
            <a:endParaRPr kumimoji="0" lang="en-US" altLang="zh-CN" sz="2800" dirty="0">
              <a:latin typeface="Times New Roman" charset="0"/>
              <a:ea typeface="黑体" charset="0"/>
              <a:cs typeface="黑体"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290547543"/>
              </p:ext>
            </p:extLst>
          </p:nvPr>
        </p:nvGraphicFramePr>
        <p:xfrm>
          <a:off x="1597464" y="2263971"/>
          <a:ext cx="6874236" cy="1092996"/>
        </p:xfrm>
        <a:graphic>
          <a:graphicData uri="http://schemas.openxmlformats.org/presentationml/2006/ole">
            <mc:AlternateContent xmlns:mc="http://schemas.openxmlformats.org/markup-compatibility/2006">
              <mc:Choice xmlns:v="urn:schemas-microsoft-com:vml" Requires="v">
                <p:oleObj spid="_x0000_s6314" name="Equation" r:id="rId4" imgW="2654300" imgH="457200" progId="Equation.DSMT4">
                  <p:embed/>
                </p:oleObj>
              </mc:Choice>
              <mc:Fallback>
                <p:oleObj name="Equation" r:id="rId4" imgW="2654300" imgH="457200" progId="Equation.DSMT4">
                  <p:embed/>
                  <p:pic>
                    <p:nvPicPr>
                      <p:cNvPr id="0" name=""/>
                      <p:cNvPicPr/>
                      <p:nvPr/>
                    </p:nvPicPr>
                    <p:blipFill>
                      <a:blip r:embed="rId5"/>
                      <a:stretch>
                        <a:fillRect/>
                      </a:stretch>
                    </p:blipFill>
                    <p:spPr>
                      <a:xfrm>
                        <a:off x="1597464" y="2263971"/>
                        <a:ext cx="6874236" cy="1092996"/>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584210711"/>
              </p:ext>
            </p:extLst>
          </p:nvPr>
        </p:nvGraphicFramePr>
        <p:xfrm>
          <a:off x="2455856" y="4221363"/>
          <a:ext cx="4934083" cy="1123950"/>
        </p:xfrm>
        <a:graphic>
          <a:graphicData uri="http://schemas.openxmlformats.org/presentationml/2006/ole">
            <mc:AlternateContent xmlns:mc="http://schemas.openxmlformats.org/markup-compatibility/2006">
              <mc:Choice xmlns:v="urn:schemas-microsoft-com:vml" Requires="v">
                <p:oleObj spid="_x0000_s6315" name="Equation" r:id="rId6" imgW="1905000" imgH="469900" progId="Equation.DSMT4">
                  <p:embed/>
                </p:oleObj>
              </mc:Choice>
              <mc:Fallback>
                <p:oleObj name="Equation" r:id="rId6" imgW="1905000" imgH="469900" progId="Equation.DSMT4">
                  <p:embed/>
                  <p:pic>
                    <p:nvPicPr>
                      <p:cNvPr id="0" name=""/>
                      <p:cNvPicPr/>
                      <p:nvPr/>
                    </p:nvPicPr>
                    <p:blipFill>
                      <a:blip r:embed="rId7"/>
                      <a:stretch>
                        <a:fillRect/>
                      </a:stretch>
                    </p:blipFill>
                    <p:spPr>
                      <a:xfrm>
                        <a:off x="2455856" y="4221363"/>
                        <a:ext cx="4934083" cy="1123950"/>
                      </a:xfrm>
                      <a:prstGeom prst="rect">
                        <a:avLst/>
                      </a:prstGeom>
                    </p:spPr>
                  </p:pic>
                </p:oleObj>
              </mc:Fallback>
            </mc:AlternateContent>
          </a:graphicData>
        </a:graphic>
      </p:graphicFrame>
    </p:spTree>
    <p:extLst>
      <p:ext uri="{BB962C8B-B14F-4D97-AF65-F5344CB8AC3E}">
        <p14:creationId xmlns:p14="http://schemas.microsoft.com/office/powerpoint/2010/main" val="1888540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Preliminary Results</a:t>
            </a:r>
            <a:endParaRPr kumimoji="1"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299028432"/>
              </p:ext>
            </p:extLst>
          </p:nvPr>
        </p:nvGraphicFramePr>
        <p:xfrm>
          <a:off x="426928" y="1700208"/>
          <a:ext cx="9130180" cy="3286656"/>
        </p:xfrm>
        <a:graphic>
          <a:graphicData uri="http://schemas.openxmlformats.org/drawingml/2006/table">
            <a:tbl>
              <a:tblPr firstRow="1" bandRow="1">
                <a:tableStyleId>{073A0DAA-6AF3-43AB-8588-CEC1D06C72B9}</a:tableStyleId>
              </a:tblPr>
              <a:tblGrid>
                <a:gridCol w="1794820"/>
                <a:gridCol w="1872858"/>
                <a:gridCol w="1326608"/>
                <a:gridCol w="1482679"/>
                <a:gridCol w="1326608"/>
                <a:gridCol w="1326607"/>
              </a:tblGrid>
              <a:tr h="576264">
                <a:tc>
                  <a:txBody>
                    <a:bodyPr/>
                    <a:lstStyle/>
                    <a:p>
                      <a:pPr algn="ctr"/>
                      <a:r>
                        <a:rPr lang="en-US" altLang="zh-CN" sz="2000" dirty="0" smtClean="0">
                          <a:latin typeface="Times New Roman"/>
                          <a:cs typeface="Times New Roman"/>
                        </a:rPr>
                        <a:t>Method</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Features</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AUC</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Precision</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Recall</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F1</a:t>
                      </a:r>
                      <a:endParaRPr lang="zh-CN" altLang="en-US" sz="2000" dirty="0">
                        <a:latin typeface="Times New Roman"/>
                        <a:cs typeface="Times New Roman"/>
                      </a:endParaRPr>
                    </a:p>
                  </a:txBody>
                  <a:tcPr marL="99060" marR="99060" anchor="ctr"/>
                </a:tc>
              </a:tr>
              <a:tr h="654156">
                <a:tc rowSpan="2">
                  <a:txBody>
                    <a:bodyPr/>
                    <a:lstStyle/>
                    <a:p>
                      <a:pPr algn="ctr"/>
                      <a:r>
                        <a:rPr lang="en-US" altLang="zh-CN" sz="2000" b="1" dirty="0" smtClean="0">
                          <a:latin typeface="Times New Roman"/>
                          <a:cs typeface="Times New Roman"/>
                        </a:rPr>
                        <a:t>Factorization Machines</a:t>
                      </a:r>
                      <a:endParaRPr lang="zh-CN" altLang="en-US" sz="2000" b="1"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Demographics</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90.80</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5.91</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45.24</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9.89</a:t>
                      </a:r>
                      <a:endParaRPr lang="zh-CN" altLang="en-US" sz="2000" dirty="0">
                        <a:latin typeface="Times New Roman"/>
                        <a:cs typeface="Times New Roman"/>
                      </a:endParaRPr>
                    </a:p>
                  </a:txBody>
                  <a:tcPr marL="99060" marR="99060" anchor="ctr"/>
                </a:tc>
              </a:tr>
              <a:tr h="654156">
                <a:tc vMerge="1">
                  <a:txBody>
                    <a:bodyPr/>
                    <a:lstStyle/>
                    <a:p>
                      <a:endParaRPr lang="zh-CN" altLang="en-US" dirty="0">
                        <a:latin typeface="Times New Roman"/>
                        <a:cs typeface="Times New Roman"/>
                      </a:endParaRPr>
                    </a:p>
                  </a:txBody>
                  <a:tcPr anchor="ctr"/>
                </a:tc>
                <a:tc>
                  <a:txBody>
                    <a:bodyPr/>
                    <a:lstStyle/>
                    <a:p>
                      <a:pPr algn="ctr"/>
                      <a:r>
                        <a:rPr lang="en-US" altLang="zh-CN" sz="2000" dirty="0" smtClean="0">
                          <a:latin typeface="Times New Roman"/>
                          <a:cs typeface="Times New Roman"/>
                        </a:rPr>
                        <a:t>+ Social Influence</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96.28</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27.90</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51.89</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36.53</a:t>
                      </a:r>
                      <a:endParaRPr lang="zh-CN" altLang="en-US" sz="2000" dirty="0">
                        <a:latin typeface="Times New Roman"/>
                        <a:cs typeface="Times New Roman"/>
                      </a:endParaRPr>
                    </a:p>
                  </a:txBody>
                  <a:tcPr marL="99060" marR="99060" anchor="ctr"/>
                </a:tc>
              </a:tr>
              <a:tr h="654156">
                <a:tc rowSpan="2">
                  <a:txBody>
                    <a:bodyPr/>
                    <a:lstStyle/>
                    <a:p>
                      <a:pPr algn="ctr"/>
                      <a:r>
                        <a:rPr lang="en-US" altLang="zh-CN" sz="2000" b="1" dirty="0" smtClean="0">
                          <a:latin typeface="Times New Roman"/>
                          <a:cs typeface="Times New Roman"/>
                        </a:rPr>
                        <a:t>SVM</a:t>
                      </a:r>
                      <a:endParaRPr lang="zh-CN" altLang="en-US" sz="2000" b="1"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Demographics</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84.36</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5.54</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42.31</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9.81</a:t>
                      </a:r>
                      <a:endParaRPr lang="zh-CN" altLang="en-US" sz="2000" dirty="0">
                        <a:latin typeface="Times New Roman"/>
                        <a:cs typeface="Times New Roman"/>
                      </a:endParaRPr>
                    </a:p>
                  </a:txBody>
                  <a:tcPr marL="99060" marR="99060" anchor="ctr"/>
                </a:tc>
              </a:tr>
              <a:tr h="654156">
                <a:tc vMerge="1">
                  <a:txBody>
                    <a:bodyPr/>
                    <a:lstStyle/>
                    <a:p>
                      <a:endParaRPr lang="zh-CN" altLang="en-US" dirty="0">
                        <a:latin typeface="Times New Roman"/>
                        <a:cs typeface="Times New Roman"/>
                      </a:endParaRPr>
                    </a:p>
                  </a:txBody>
                  <a:tcPr anchor="ctr"/>
                </a:tc>
                <a:tc>
                  <a:txBody>
                    <a:bodyPr/>
                    <a:lstStyle/>
                    <a:p>
                      <a:pPr algn="ctr"/>
                      <a:r>
                        <a:rPr lang="en-US" altLang="zh-CN" sz="2000" dirty="0" smtClean="0">
                          <a:latin typeface="Times New Roman"/>
                          <a:cs typeface="Times New Roman"/>
                        </a:rPr>
                        <a:t>+ Social influence</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96.49</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25.90</a:t>
                      </a:r>
                      <a:endParaRPr lang="zh-CN" altLang="en-US" sz="2000" dirty="0">
                        <a:latin typeface="Times New Roman"/>
                        <a:cs typeface="Times New Roman"/>
                      </a:endParaRPr>
                    </a:p>
                  </a:txBody>
                  <a:tcPr marL="99060" marR="99060" anchor="ctr"/>
                </a:tc>
                <a:tc>
                  <a:txBody>
                    <a:bodyPr/>
                    <a:lstStyle/>
                    <a:p>
                      <a:pPr algn="ctr"/>
                      <a:r>
                        <a:rPr lang="en-US" altLang="zh-CN" sz="2000" dirty="0" smtClean="0">
                          <a:latin typeface="Times New Roman"/>
                          <a:cs typeface="Times New Roman"/>
                        </a:rPr>
                        <a:t>50.85</a:t>
                      </a:r>
                      <a:endParaRPr lang="zh-CN" altLang="en-US" sz="2000" dirty="0">
                        <a:latin typeface="Times New Roman"/>
                        <a:cs typeface="Times New Roman"/>
                      </a:endParaRPr>
                    </a:p>
                  </a:txBody>
                  <a:tcPr marL="99060" marR="99060" anchor="ctr"/>
                </a:tc>
                <a:tc>
                  <a:txBody>
                    <a:bodyPr/>
                    <a:lstStyle/>
                    <a:p>
                      <a:pPr algn="ctr"/>
                      <a:r>
                        <a:rPr lang="en-US" altLang="zh-CN" sz="2000" smtClean="0">
                          <a:latin typeface="Times New Roman"/>
                          <a:cs typeface="Times New Roman"/>
                        </a:rPr>
                        <a:t>34.27</a:t>
                      </a:r>
                      <a:endParaRPr lang="zh-CN" altLang="en-US" sz="2000" dirty="0">
                        <a:latin typeface="Times New Roman"/>
                        <a:cs typeface="Times New Roman"/>
                      </a:endParaRPr>
                    </a:p>
                  </a:txBody>
                  <a:tcPr marL="99060" marR="99060" anchor="ctr"/>
                </a:tc>
              </a:tr>
            </a:tbl>
          </a:graphicData>
        </a:graphic>
      </p:graphicFrame>
      <p:sp>
        <p:nvSpPr>
          <p:cNvPr id="6" name="文本框 5"/>
          <p:cNvSpPr txBox="1"/>
          <p:nvPr/>
        </p:nvSpPr>
        <p:spPr>
          <a:xfrm>
            <a:off x="661034" y="5445924"/>
            <a:ext cx="8542645" cy="707886"/>
          </a:xfrm>
          <a:prstGeom prst="rect">
            <a:avLst/>
          </a:prstGeom>
          <a:noFill/>
        </p:spPr>
        <p:txBody>
          <a:bodyPr wrap="square" rtlCol="0">
            <a:spAutoFit/>
          </a:bodyPr>
          <a:lstStyle/>
          <a:p>
            <a:r>
              <a:rPr kumimoji="1" lang="en-US" altLang="zh-CN" sz="2000" dirty="0" smtClean="0">
                <a:solidFill>
                  <a:srgbClr val="800000"/>
                </a:solidFill>
                <a:latin typeface="Times New Roman"/>
                <a:ea typeface="仿宋"/>
                <a:cs typeface="Times New Roman"/>
              </a:rPr>
              <a:t>* SVM is a state-of-the-art algorithm for classification/prediction. We use it  as the baseline method in our experiments.</a:t>
            </a:r>
            <a:endParaRPr kumimoji="1" lang="zh-CN" altLang="en-US" sz="2000" dirty="0">
              <a:solidFill>
                <a:srgbClr val="800000"/>
              </a:solidFill>
              <a:latin typeface="Times New Roman"/>
              <a:ea typeface="仿宋"/>
              <a:cs typeface="Times New Roman"/>
            </a:endParaRPr>
          </a:p>
        </p:txBody>
      </p:sp>
    </p:spTree>
    <p:extLst>
      <p:ext uri="{BB962C8B-B14F-4D97-AF65-F5344CB8AC3E}">
        <p14:creationId xmlns:p14="http://schemas.microsoft.com/office/powerpoint/2010/main" val="9469365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What We Do</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a:t>How do people communicate / interact with each other with mobile phones</a:t>
            </a:r>
            <a:r>
              <a:rPr lang="en-US" altLang="zh-CN" sz="2400" dirty="0" smtClean="0"/>
              <a:t>?</a:t>
            </a:r>
          </a:p>
          <a:p>
            <a:pPr lvl="1"/>
            <a:r>
              <a:rPr lang="en-US" altLang="zh-CN" sz="2000" dirty="0" smtClean="0"/>
              <a:t>Infer human social strategies on demographics.</a:t>
            </a:r>
          </a:p>
          <a:p>
            <a:pPr lvl="1" algn="just"/>
            <a:endParaRPr lang="en-US" altLang="zh-CN" sz="2000" dirty="0" smtClean="0">
              <a:ea typeface="黑体" pitchFamily="49" charset="-122"/>
              <a:cs typeface="Arial"/>
            </a:endParaRPr>
          </a:p>
          <a:p>
            <a:r>
              <a:rPr lang="en-US" sz="2400" dirty="0"/>
              <a:t>To what extent can user demographic profiles be inferred from their mobile communication interactions</a:t>
            </a:r>
            <a:r>
              <a:rPr lang="en-US" sz="2400" dirty="0" smtClean="0"/>
              <a:t>?</a:t>
            </a:r>
          </a:p>
          <a:p>
            <a:pPr lvl="1"/>
            <a:r>
              <a:rPr lang="en-US" altLang="zh-CN" sz="2000" dirty="0" smtClean="0">
                <a:ea typeface="黑体" pitchFamily="49" charset="-122"/>
              </a:rPr>
              <a:t>Infer user demographics based on social strategies.</a:t>
            </a:r>
          </a:p>
          <a:p>
            <a:pPr lvl="1"/>
            <a:endParaRPr lang="en-US" altLang="zh-CN" sz="2000" dirty="0" smtClean="0">
              <a:ea typeface="黑体" pitchFamily="49" charset="-122"/>
            </a:endParaRPr>
          </a:p>
          <a:p>
            <a:pPr marL="342900" lvl="1" indent="-342900">
              <a:buChar char="•"/>
            </a:pPr>
            <a:r>
              <a:rPr lang="en-US" altLang="zh-CN" sz="2400" dirty="0">
                <a:cs typeface="+mn-cs"/>
              </a:rPr>
              <a:t>Applications: </a:t>
            </a:r>
          </a:p>
          <a:p>
            <a:pPr lvl="1"/>
            <a:r>
              <a:rPr lang="en-US" altLang="zh-CN" sz="2000" dirty="0">
                <a:ea typeface="黑体" pitchFamily="49" charset="-122"/>
              </a:rPr>
              <a:t>Viral marketing</a:t>
            </a:r>
          </a:p>
          <a:p>
            <a:pPr lvl="1"/>
            <a:r>
              <a:rPr lang="en-US" altLang="zh-CN" sz="2000" dirty="0">
                <a:ea typeface="黑体" pitchFamily="49" charset="-122"/>
              </a:rPr>
              <a:t>Personalized services</a:t>
            </a:r>
          </a:p>
          <a:p>
            <a:pPr lvl="1"/>
            <a:r>
              <a:rPr lang="en-US" altLang="zh-CN" sz="2000" dirty="0">
                <a:ea typeface="黑体" pitchFamily="49" charset="-122"/>
              </a:rPr>
              <a:t>User modeling </a:t>
            </a:r>
          </a:p>
          <a:p>
            <a:pPr lvl="1"/>
            <a:r>
              <a:rPr lang="en-US" altLang="zh-CN" sz="2000" dirty="0">
                <a:ea typeface="黑体" pitchFamily="49" charset="-122"/>
              </a:rPr>
              <a:t>Customer relationship management</a:t>
            </a:r>
          </a:p>
          <a:p>
            <a:pPr lvl="1"/>
            <a:r>
              <a:rPr lang="en-US" altLang="zh-CN" sz="2000" dirty="0">
                <a:ea typeface="黑体" pitchFamily="49" charset="-122"/>
              </a:rPr>
              <a:t>…</a:t>
            </a:r>
          </a:p>
        </p:txBody>
      </p:sp>
    </p:spTree>
    <p:extLst>
      <p:ext uri="{BB962C8B-B14F-4D97-AF65-F5344CB8AC3E}">
        <p14:creationId xmlns:p14="http://schemas.microsoft.com/office/powerpoint/2010/main" val="7579157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linds(horizontal)">
                                      <p:cBhvr>
                                        <p:cTn id="19" dur="500"/>
                                        <p:tgtEl>
                                          <p:spTgt spid="3">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linds(horizontal)">
                                      <p:cBhvr>
                                        <p:cTn id="25" dur="500"/>
                                        <p:tgtEl>
                                          <p:spTgt spid="3">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blinds(horizontal)">
                                      <p:cBhvr>
                                        <p:cTn id="2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黑体" pitchFamily="49" charset="-122"/>
                <a:ea typeface="黑体" pitchFamily="49" charset="-122"/>
              </a:rPr>
              <a:t>小结</a:t>
            </a:r>
            <a:endParaRPr lang="en-US" sz="4400" b="1" dirty="0">
              <a:latin typeface="黑体" pitchFamily="49" charset="-122"/>
              <a:ea typeface="黑体" pitchFamily="49" charset="-122"/>
            </a:endParaRPr>
          </a:p>
        </p:txBody>
      </p:sp>
      <p:sp>
        <p:nvSpPr>
          <p:cNvPr id="3" name="Content Placeholder 2"/>
          <p:cNvSpPr>
            <a:spLocks noGrp="1"/>
          </p:cNvSpPr>
          <p:nvPr>
            <p:ph idx="1"/>
          </p:nvPr>
        </p:nvSpPr>
        <p:spPr>
          <a:xfrm>
            <a:off x="350839" y="1592795"/>
            <a:ext cx="9139237" cy="4533367"/>
          </a:xfrm>
        </p:spPr>
        <p:txBody>
          <a:bodyPr/>
          <a:lstStyle/>
          <a:p>
            <a:pPr>
              <a:spcBef>
                <a:spcPct val="0"/>
              </a:spcBef>
            </a:pPr>
            <a:r>
              <a:rPr lang="zh-CN" altLang="en-US" b="1" dirty="0" smtClean="0">
                <a:solidFill>
                  <a:schemeClr val="tx2"/>
                </a:solidFill>
                <a:latin typeface="黑体" pitchFamily="49" charset="-122"/>
                <a:ea typeface="黑体" pitchFamily="49" charset="-122"/>
                <a:cs typeface="+mj-cs"/>
              </a:rPr>
              <a:t>大数据将为社交网络分析带来无限的可能</a:t>
            </a:r>
            <a:endParaRPr lang="en-US" altLang="zh-CN" b="1" dirty="0" smtClean="0">
              <a:solidFill>
                <a:schemeClr val="tx2"/>
              </a:solidFill>
              <a:latin typeface="黑体" pitchFamily="49" charset="-122"/>
              <a:ea typeface="黑体" pitchFamily="49" charset="-122"/>
              <a:cs typeface="+mj-cs"/>
            </a:endParaRPr>
          </a:p>
          <a:p>
            <a:pPr>
              <a:spcBef>
                <a:spcPts val="600"/>
              </a:spcBef>
            </a:pPr>
            <a:r>
              <a:rPr lang="zh-CN" altLang="en-US" b="1" dirty="0" smtClean="0">
                <a:solidFill>
                  <a:schemeClr val="tx2"/>
                </a:solidFill>
                <a:latin typeface="黑体" pitchFamily="49" charset="-122"/>
                <a:ea typeface="黑体" pitchFamily="49" charset="-122"/>
                <a:cs typeface="+mj-cs"/>
              </a:rPr>
              <a:t>社交网络分析</a:t>
            </a:r>
            <a:endParaRPr lang="en-US" altLang="zh-CN" b="1" dirty="0" smtClean="0">
              <a:solidFill>
                <a:schemeClr val="tx2"/>
              </a:solidFill>
              <a:latin typeface="黑体" pitchFamily="49" charset="-122"/>
              <a:ea typeface="黑体" pitchFamily="49" charset="-122"/>
              <a:cs typeface="+mj-cs"/>
            </a:endParaRPr>
          </a:p>
          <a:p>
            <a:pPr lvl="1">
              <a:spcBef>
                <a:spcPct val="0"/>
              </a:spcBef>
            </a:pPr>
            <a:r>
              <a:rPr lang="zh-CN" altLang="en-US" sz="3200" b="1" dirty="0" smtClean="0">
                <a:solidFill>
                  <a:schemeClr val="tx2"/>
                </a:solidFill>
                <a:latin typeface="黑体" pitchFamily="49" charset="-122"/>
                <a:ea typeface="黑体" pitchFamily="49" charset="-122"/>
                <a:cs typeface="+mj-cs"/>
              </a:rPr>
              <a:t>用户模型</a:t>
            </a:r>
            <a:endParaRPr lang="en-US" altLang="zh-CN" sz="3200" b="1" dirty="0" smtClean="0">
              <a:solidFill>
                <a:schemeClr val="tx2"/>
              </a:solidFill>
              <a:latin typeface="黑体" pitchFamily="49" charset="-122"/>
              <a:ea typeface="黑体" pitchFamily="49" charset="-122"/>
              <a:cs typeface="+mj-cs"/>
            </a:endParaRPr>
          </a:p>
          <a:p>
            <a:pPr lvl="1">
              <a:spcBef>
                <a:spcPct val="0"/>
              </a:spcBef>
            </a:pPr>
            <a:r>
              <a:rPr lang="zh-CN" altLang="en-US" sz="3200" b="1" dirty="0" smtClean="0">
                <a:solidFill>
                  <a:schemeClr val="tx2"/>
                </a:solidFill>
                <a:latin typeface="黑体" pitchFamily="49" charset="-122"/>
                <a:ea typeface="黑体" pitchFamily="49" charset="-122"/>
                <a:cs typeface="+mj-cs"/>
              </a:rPr>
              <a:t>用户交互（社交关系、影响力）</a:t>
            </a:r>
            <a:endParaRPr lang="en-US" altLang="zh-CN" sz="3200" b="1" dirty="0" smtClean="0">
              <a:solidFill>
                <a:schemeClr val="tx2"/>
              </a:solidFill>
              <a:latin typeface="黑体" pitchFamily="49" charset="-122"/>
              <a:ea typeface="黑体" pitchFamily="49" charset="-122"/>
              <a:cs typeface="+mj-cs"/>
            </a:endParaRPr>
          </a:p>
          <a:p>
            <a:pPr lvl="1">
              <a:spcBef>
                <a:spcPct val="0"/>
              </a:spcBef>
            </a:pPr>
            <a:r>
              <a:rPr lang="zh-CN" altLang="en-US" sz="3200" b="1" dirty="0" smtClean="0">
                <a:solidFill>
                  <a:schemeClr val="tx2"/>
                </a:solidFill>
                <a:latin typeface="黑体" pitchFamily="49" charset="-122"/>
                <a:ea typeface="黑体" pitchFamily="49" charset="-122"/>
                <a:cs typeface="+mj-cs"/>
              </a:rPr>
              <a:t>群体行为（</a:t>
            </a:r>
            <a:r>
              <a:rPr lang="en-US" altLang="zh-CN" sz="3200" b="1" dirty="0" smtClean="0">
                <a:solidFill>
                  <a:schemeClr val="tx2"/>
                </a:solidFill>
                <a:latin typeface="黑体" pitchFamily="49" charset="-122"/>
                <a:ea typeface="黑体" pitchFamily="49" charset="-122"/>
                <a:cs typeface="+mj-cs"/>
              </a:rPr>
              <a:t>Triad</a:t>
            </a:r>
            <a:r>
              <a:rPr lang="zh-CN" altLang="en-US" sz="3200" b="1" dirty="0" smtClean="0">
                <a:solidFill>
                  <a:schemeClr val="tx2"/>
                </a:solidFill>
                <a:latin typeface="黑体" pitchFamily="49" charset="-122"/>
                <a:ea typeface="黑体" pitchFamily="49" charset="-122"/>
                <a:cs typeface="+mj-cs"/>
              </a:rPr>
              <a:t>形成、核心社区、结构洞）</a:t>
            </a:r>
          </a:p>
          <a:p>
            <a:pPr>
              <a:spcBef>
                <a:spcPts val="600"/>
              </a:spcBef>
            </a:pPr>
            <a:r>
              <a:rPr lang="zh-TW" altLang="en-US" sz="3600" b="1" dirty="0" smtClean="0">
                <a:solidFill>
                  <a:schemeClr val="tx2"/>
                </a:solidFill>
                <a:latin typeface="黑体" pitchFamily="49" charset="-122"/>
                <a:ea typeface="黑体" pitchFamily="49" charset="-122"/>
                <a:cs typeface="+mj-cs"/>
              </a:rPr>
              <a:t>应用</a:t>
            </a:r>
            <a:endParaRPr lang="en-US" altLang="zh-TW" sz="3600" b="1" dirty="0" smtClean="0">
              <a:solidFill>
                <a:schemeClr val="tx2"/>
              </a:solidFill>
              <a:latin typeface="黑体" pitchFamily="49" charset="-122"/>
              <a:ea typeface="黑体" pitchFamily="49" charset="-122"/>
              <a:cs typeface="+mj-cs"/>
            </a:endParaRPr>
          </a:p>
          <a:p>
            <a:pPr lvl="1">
              <a:spcBef>
                <a:spcPct val="0"/>
              </a:spcBef>
            </a:pPr>
            <a:r>
              <a:rPr lang="zh-TW" altLang="en-US" b="1" dirty="0" smtClean="0">
                <a:solidFill>
                  <a:schemeClr val="tx2"/>
                </a:solidFill>
                <a:latin typeface="黑体" pitchFamily="49" charset="-122"/>
                <a:ea typeface="黑体" pitchFamily="49" charset="-122"/>
                <a:cs typeface="+mj-cs"/>
              </a:rPr>
              <a:t>游戏网络中的大数据分析</a:t>
            </a:r>
            <a:endParaRPr lang="en-US" altLang="zh-TW" b="1" dirty="0" smtClean="0">
              <a:solidFill>
                <a:schemeClr val="tx2"/>
              </a:solidFill>
              <a:latin typeface="黑体" pitchFamily="49" charset="-122"/>
              <a:ea typeface="黑体" pitchFamily="49" charset="-122"/>
              <a:cs typeface="+mj-cs"/>
            </a:endParaRPr>
          </a:p>
          <a:p>
            <a:pPr lvl="1">
              <a:spcBef>
                <a:spcPct val="0"/>
              </a:spcBef>
            </a:pPr>
            <a:r>
              <a:rPr lang="zh-TW" altLang="en-US" b="1" dirty="0" smtClean="0">
                <a:solidFill>
                  <a:schemeClr val="tx2"/>
                </a:solidFill>
                <a:latin typeface="黑体" pitchFamily="49" charset="-122"/>
                <a:ea typeface="黑体" pitchFamily="49" charset="-122"/>
                <a:cs typeface="+mj-cs"/>
              </a:rPr>
              <a:t>在线学习中的大数据分析</a:t>
            </a:r>
            <a:endParaRPr lang="zh-TW" altLang="en-US" b="1" dirty="0">
              <a:solidFill>
                <a:schemeClr val="tx2"/>
              </a:solidFill>
              <a:latin typeface="黑体" pitchFamily="49" charset="-122"/>
              <a:ea typeface="黑体" pitchFamily="49" charset="-122"/>
              <a:cs typeface="+mj-cs"/>
            </a:endParaRPr>
          </a:p>
        </p:txBody>
      </p:sp>
    </p:spTree>
    <p:extLst>
      <p:ext uri="{BB962C8B-B14F-4D97-AF65-F5344CB8AC3E}">
        <p14:creationId xmlns:p14="http://schemas.microsoft.com/office/powerpoint/2010/main" val="3892597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 Publications</a:t>
            </a:r>
            <a:endParaRPr lang="en-US" dirty="0"/>
          </a:p>
        </p:txBody>
      </p:sp>
      <p:sp>
        <p:nvSpPr>
          <p:cNvPr id="3" name="Content Placeholder 2"/>
          <p:cNvSpPr>
            <a:spLocks noGrp="1"/>
          </p:cNvSpPr>
          <p:nvPr>
            <p:ph idx="1"/>
          </p:nvPr>
        </p:nvSpPr>
        <p:spPr>
          <a:xfrm>
            <a:off x="350851" y="990600"/>
            <a:ext cx="9139237" cy="4929188"/>
          </a:xfrm>
        </p:spPr>
        <p:txBody>
          <a:bodyPr/>
          <a:lstStyle/>
          <a:p>
            <a:r>
              <a:rPr lang="en-US" altLang="zh-CN" sz="1300" dirty="0"/>
              <a:t>Jie Tang, </a:t>
            </a:r>
            <a:r>
              <a:rPr lang="en-US" altLang="zh-CN" sz="1300" dirty="0" err="1"/>
              <a:t>Jimeng</a:t>
            </a:r>
            <a:r>
              <a:rPr lang="en-US" altLang="zh-CN" sz="1300" dirty="0"/>
              <a:t> Sun, Chi Wang, and </a:t>
            </a:r>
            <a:r>
              <a:rPr lang="en-US" altLang="zh-CN" sz="1300" dirty="0" err="1"/>
              <a:t>Zi</a:t>
            </a:r>
            <a:r>
              <a:rPr lang="en-US" altLang="zh-CN" sz="1300" dirty="0"/>
              <a:t> Yang. Social Influence Analysis in Large-scale Networks. In </a:t>
            </a:r>
            <a:r>
              <a:rPr lang="en-US" altLang="zh-CN" sz="1300" b="1" dirty="0"/>
              <a:t>KDD’09</a:t>
            </a:r>
            <a:r>
              <a:rPr lang="en-US" altLang="zh-CN" sz="1300" dirty="0"/>
              <a:t>, pages 807-816, 2009. </a:t>
            </a:r>
          </a:p>
          <a:p>
            <a:r>
              <a:rPr lang="en-US" altLang="zh-CN" sz="1300" dirty="0" err="1"/>
              <a:t>Chenhao</a:t>
            </a:r>
            <a:r>
              <a:rPr lang="en-US" altLang="zh-CN" sz="1300" dirty="0"/>
              <a:t> Tan, Jie Tang, </a:t>
            </a:r>
            <a:r>
              <a:rPr lang="en-US" altLang="zh-CN" sz="1300" dirty="0" err="1"/>
              <a:t>Jimeng</a:t>
            </a:r>
            <a:r>
              <a:rPr lang="en-US" altLang="zh-CN" sz="1300" dirty="0"/>
              <a:t> Sun, </a:t>
            </a:r>
            <a:r>
              <a:rPr lang="en-US" altLang="zh-CN" sz="1300" dirty="0" err="1"/>
              <a:t>Quan</a:t>
            </a:r>
            <a:r>
              <a:rPr lang="en-US" altLang="zh-CN" sz="1300" dirty="0"/>
              <a:t> Lin, and </a:t>
            </a:r>
            <a:r>
              <a:rPr lang="en-US" altLang="zh-CN" sz="1300" dirty="0" err="1"/>
              <a:t>Fengjiao</a:t>
            </a:r>
            <a:r>
              <a:rPr lang="en-US" altLang="zh-CN" sz="1300" dirty="0"/>
              <a:t> Wang. Social action tracking via noise tolerant time-varying factor graphs. In </a:t>
            </a:r>
            <a:r>
              <a:rPr lang="en-US" altLang="zh-CN" sz="1300" b="1" dirty="0"/>
              <a:t>KDD’10</a:t>
            </a:r>
            <a:r>
              <a:rPr lang="en-US" altLang="zh-CN" sz="1300" dirty="0"/>
              <a:t>, pages 807–816, 2010.</a:t>
            </a:r>
          </a:p>
          <a:p>
            <a:r>
              <a:rPr lang="en-US" altLang="zh-CN" sz="1300" dirty="0" err="1"/>
              <a:t>Chenhao</a:t>
            </a:r>
            <a:r>
              <a:rPr lang="en-US" altLang="zh-CN" sz="1300" dirty="0"/>
              <a:t> Tan, Lillian Lee, Jie Tang, Long Jiang, Ming Zhou, and Ping Li. User-level sentiment analysis incorporating social networks. In </a:t>
            </a:r>
            <a:r>
              <a:rPr lang="en-US" altLang="zh-CN" sz="1300" b="1" dirty="0"/>
              <a:t>KDD’11</a:t>
            </a:r>
            <a:r>
              <a:rPr lang="en-US" altLang="zh-CN" sz="1300" dirty="0"/>
              <a:t>,  pages 1397–1405, 2011.</a:t>
            </a:r>
          </a:p>
          <a:p>
            <a:r>
              <a:rPr lang="en-US" altLang="zh-CN" sz="1300" dirty="0" smtClean="0"/>
              <a:t>Jie </a:t>
            </a:r>
            <a:r>
              <a:rPr lang="en-US" altLang="zh-CN" sz="1300" dirty="0"/>
              <a:t>Tang, </a:t>
            </a:r>
            <a:r>
              <a:rPr lang="en-US" altLang="zh-CN" sz="1300" dirty="0" err="1"/>
              <a:t>Sen</a:t>
            </a:r>
            <a:r>
              <a:rPr lang="en-US" altLang="zh-CN" sz="1300" dirty="0"/>
              <a:t> Wu, and </a:t>
            </a:r>
            <a:r>
              <a:rPr lang="en-US" altLang="zh-CN" sz="1300" dirty="0" err="1"/>
              <a:t>Jimeng</a:t>
            </a:r>
            <a:r>
              <a:rPr lang="en-US" altLang="zh-CN" sz="1300" dirty="0"/>
              <a:t> Sun. Confluence: Conformity Influence in Large Social Networks. In </a:t>
            </a:r>
            <a:r>
              <a:rPr lang="en-US" altLang="zh-CN" sz="1300" b="1" dirty="0" smtClean="0"/>
              <a:t>KDD’13</a:t>
            </a:r>
            <a:r>
              <a:rPr lang="en-US" altLang="zh-CN" sz="1300" dirty="0"/>
              <a:t>, pages 347-</a:t>
            </a:r>
            <a:r>
              <a:rPr lang="en-US" altLang="zh-CN" sz="1300" dirty="0" smtClean="0"/>
              <a:t>355, 2013.</a:t>
            </a:r>
          </a:p>
          <a:p>
            <a:r>
              <a:rPr lang="en-US" altLang="zh-CN" sz="1300" dirty="0" err="1"/>
              <a:t>Yuxiao</a:t>
            </a:r>
            <a:r>
              <a:rPr lang="en-US" altLang="zh-CN" sz="1300" dirty="0"/>
              <a:t> Dong, Yang Yang, Jie Tang, Yang Yang, </a:t>
            </a:r>
            <a:r>
              <a:rPr lang="en-US" altLang="zh-CN" sz="1300" dirty="0" err="1"/>
              <a:t>Nitesh</a:t>
            </a:r>
            <a:r>
              <a:rPr lang="en-US" altLang="zh-CN" sz="1300" dirty="0"/>
              <a:t> V. </a:t>
            </a:r>
            <a:r>
              <a:rPr lang="en-US" altLang="zh-CN" sz="1300" dirty="0" err="1"/>
              <a:t>Chawla</a:t>
            </a:r>
            <a:r>
              <a:rPr lang="en-US" altLang="zh-CN" sz="1300" dirty="0"/>
              <a:t>. Inferring User Demographics and Social Strategies in Mobile Social Networks. </a:t>
            </a:r>
            <a:r>
              <a:rPr lang="en-US" altLang="zh-CN" sz="1300" dirty="0" smtClean="0"/>
              <a:t>In </a:t>
            </a:r>
            <a:r>
              <a:rPr lang="en-US" altLang="zh-CN" sz="1300" b="1" dirty="0" smtClean="0"/>
              <a:t>KDD</a:t>
            </a:r>
            <a:r>
              <a:rPr lang="en-US" altLang="zh-CN" sz="1300" b="1" dirty="0"/>
              <a:t>’</a:t>
            </a:r>
            <a:r>
              <a:rPr lang="en-US" altLang="zh-CN" sz="1300" b="1" dirty="0" smtClean="0"/>
              <a:t>14</a:t>
            </a:r>
            <a:r>
              <a:rPr lang="en-US" altLang="zh-CN" sz="1300" dirty="0" smtClean="0"/>
              <a:t>, 2014.</a:t>
            </a:r>
          </a:p>
          <a:p>
            <a:r>
              <a:rPr lang="en-US" altLang="zh-CN" sz="1300" dirty="0" smtClean="0"/>
              <a:t>Jing </a:t>
            </a:r>
            <a:r>
              <a:rPr lang="en-US" altLang="zh-CN" sz="1300" dirty="0"/>
              <a:t>Zhang, Biao Liu, Jie Tang, Ting Chen, and </a:t>
            </a:r>
            <a:r>
              <a:rPr lang="en-US" altLang="zh-CN" sz="1300" dirty="0" err="1"/>
              <a:t>Juanzi</a:t>
            </a:r>
            <a:r>
              <a:rPr lang="en-US" altLang="zh-CN" sz="1300" dirty="0"/>
              <a:t> Li. Social Influence Locality for Modeling </a:t>
            </a:r>
            <a:r>
              <a:rPr lang="en-US" altLang="zh-CN" sz="1300" dirty="0" err="1"/>
              <a:t>Retweeting</a:t>
            </a:r>
            <a:r>
              <a:rPr lang="en-US" altLang="zh-CN" sz="1300" dirty="0"/>
              <a:t> Behaviors. In </a:t>
            </a:r>
            <a:r>
              <a:rPr lang="en-US" altLang="zh-CN" sz="1300" b="1" dirty="0" smtClean="0"/>
              <a:t>IJCAI</a:t>
            </a:r>
            <a:r>
              <a:rPr lang="en-US" altLang="zh-CN" sz="1300" b="1" dirty="0"/>
              <a:t>'</a:t>
            </a:r>
            <a:r>
              <a:rPr lang="en-US" altLang="zh-CN" sz="1300" b="1" dirty="0" smtClean="0"/>
              <a:t>13</a:t>
            </a:r>
            <a:r>
              <a:rPr lang="en-US" altLang="zh-CN" sz="1300" dirty="0" smtClean="0"/>
              <a:t>, pages </a:t>
            </a:r>
            <a:r>
              <a:rPr lang="en-US" altLang="zh-CN" sz="1300" dirty="0"/>
              <a:t>2761-</a:t>
            </a:r>
            <a:r>
              <a:rPr lang="en-US" altLang="zh-CN" sz="1300" dirty="0" smtClean="0"/>
              <a:t>2767, 2013.</a:t>
            </a:r>
            <a:endParaRPr lang="en-US" altLang="zh-CN" sz="1300" dirty="0"/>
          </a:p>
          <a:p>
            <a:r>
              <a:rPr lang="en-US" altLang="zh-CN" sz="1300" dirty="0" smtClean="0"/>
              <a:t>Jing </a:t>
            </a:r>
            <a:r>
              <a:rPr lang="en-US" altLang="zh-CN" sz="1300" dirty="0"/>
              <a:t>Zhang, Jie Tang, </a:t>
            </a:r>
            <a:r>
              <a:rPr lang="en-US" altLang="zh-CN" sz="1300" dirty="0" err="1"/>
              <a:t>Honglei</a:t>
            </a:r>
            <a:r>
              <a:rPr lang="en-US" altLang="zh-CN" sz="1300" dirty="0"/>
              <a:t> </a:t>
            </a:r>
            <a:r>
              <a:rPr lang="en-US" altLang="zh-CN" sz="1300" dirty="0" err="1"/>
              <a:t>Zhuang</a:t>
            </a:r>
            <a:r>
              <a:rPr lang="en-US" altLang="zh-CN" sz="1300" dirty="0"/>
              <a:t>, Cane Wing-Ki Leung, and </a:t>
            </a:r>
            <a:r>
              <a:rPr lang="en-US" altLang="zh-CN" sz="1300" dirty="0" err="1"/>
              <a:t>Juanzi</a:t>
            </a:r>
            <a:r>
              <a:rPr lang="en-US" altLang="zh-CN" sz="1300" dirty="0"/>
              <a:t> Li. Role-aware Conformity Influence Modeling and Analysis in Social Networks. In </a:t>
            </a:r>
            <a:r>
              <a:rPr lang="en-US" altLang="zh-CN" sz="1300" b="1" dirty="0" smtClean="0"/>
              <a:t>AAAI</a:t>
            </a:r>
            <a:r>
              <a:rPr lang="en-US" altLang="zh-CN" sz="1300" b="1" dirty="0"/>
              <a:t>'</a:t>
            </a:r>
            <a:r>
              <a:rPr lang="en-US" altLang="zh-CN" sz="1300" b="1" dirty="0" smtClean="0"/>
              <a:t>14</a:t>
            </a:r>
            <a:r>
              <a:rPr lang="en-US" altLang="zh-CN" sz="1300" dirty="0" smtClean="0"/>
              <a:t>, 2014. </a:t>
            </a:r>
            <a:endParaRPr lang="en-US" altLang="zh-CN" sz="1300" dirty="0"/>
          </a:p>
          <a:p>
            <a:r>
              <a:rPr lang="en-US" sz="1300" dirty="0" smtClean="0"/>
              <a:t>Jie </a:t>
            </a:r>
            <a:r>
              <a:rPr lang="en-US" sz="1300" dirty="0"/>
              <a:t>Tang, </a:t>
            </a:r>
            <a:r>
              <a:rPr lang="en-US" sz="1300" dirty="0" smtClean="0"/>
              <a:t>Jing </a:t>
            </a:r>
            <a:r>
              <a:rPr lang="en-US" sz="1300" dirty="0"/>
              <a:t>Zhang, </a:t>
            </a:r>
            <a:r>
              <a:rPr lang="en-US" sz="1300" dirty="0" err="1" smtClean="0"/>
              <a:t>Limin</a:t>
            </a:r>
            <a:r>
              <a:rPr lang="en-US" sz="1300" dirty="0" smtClean="0"/>
              <a:t> </a:t>
            </a:r>
            <a:r>
              <a:rPr lang="en-US" sz="1300" dirty="0"/>
              <a:t>Yao, </a:t>
            </a:r>
            <a:r>
              <a:rPr lang="en-US" sz="1300" dirty="0" err="1" smtClean="0"/>
              <a:t>Juanzi</a:t>
            </a:r>
            <a:r>
              <a:rPr lang="en-US" sz="1300" dirty="0" smtClean="0"/>
              <a:t> Li</a:t>
            </a:r>
            <a:r>
              <a:rPr lang="en-US" sz="1300" dirty="0"/>
              <a:t>, </a:t>
            </a:r>
            <a:r>
              <a:rPr lang="en-US" sz="1300" dirty="0" smtClean="0"/>
              <a:t>Li </a:t>
            </a:r>
            <a:r>
              <a:rPr lang="en-US" sz="1300" dirty="0"/>
              <a:t>Zhang, and </a:t>
            </a:r>
            <a:r>
              <a:rPr lang="en-US" sz="1300" dirty="0" err="1" smtClean="0"/>
              <a:t>Zhong</a:t>
            </a:r>
            <a:r>
              <a:rPr lang="en-US" sz="1300" dirty="0" smtClean="0"/>
              <a:t> </a:t>
            </a:r>
            <a:r>
              <a:rPr lang="en-US" sz="1300" dirty="0"/>
              <a:t>Su. </a:t>
            </a:r>
            <a:r>
              <a:rPr lang="en-US" sz="1300" dirty="0" err="1"/>
              <a:t>ArnetMiner</a:t>
            </a:r>
            <a:r>
              <a:rPr lang="en-US" sz="1300" dirty="0"/>
              <a:t>: Extraction and Mining of Academic Social Networks. In </a:t>
            </a:r>
            <a:r>
              <a:rPr lang="en-US" sz="1300" b="1" dirty="0" smtClean="0"/>
              <a:t>KDD’08</a:t>
            </a:r>
            <a:r>
              <a:rPr lang="en-US" sz="1300" dirty="0" smtClean="0"/>
              <a:t>, pages 990</a:t>
            </a:r>
            <a:r>
              <a:rPr lang="en-US" sz="1300" dirty="0"/>
              <a:t>-</a:t>
            </a:r>
            <a:r>
              <a:rPr lang="en-US" sz="1300" dirty="0" smtClean="0"/>
              <a:t>998, 2008.</a:t>
            </a:r>
            <a:endParaRPr lang="en-US" sz="1300" dirty="0"/>
          </a:p>
          <a:p>
            <a:r>
              <a:rPr lang="en-US" altLang="zh-CN" sz="1300" dirty="0" err="1"/>
              <a:t>Tiancheng</a:t>
            </a:r>
            <a:r>
              <a:rPr lang="en-US" altLang="zh-CN" sz="1300" dirty="0"/>
              <a:t> Lou and Jie Tang. Mining Structural Hole Spanners Through Information Diffusion in Social Networks. In </a:t>
            </a:r>
            <a:r>
              <a:rPr lang="en-US" altLang="zh-CN" sz="1300" b="1" dirty="0"/>
              <a:t>WWW'13</a:t>
            </a:r>
            <a:r>
              <a:rPr lang="en-US" altLang="zh-CN" sz="1300" dirty="0"/>
              <a:t>, pages 837-848, 2013. </a:t>
            </a:r>
          </a:p>
          <a:p>
            <a:r>
              <a:rPr lang="en-US" altLang="zh-CN" sz="1300" dirty="0" smtClean="0"/>
              <a:t>Lu </a:t>
            </a:r>
            <a:r>
              <a:rPr lang="en-US" altLang="zh-CN" sz="1300" dirty="0"/>
              <a:t>Liu, Jie Tang, </a:t>
            </a:r>
            <a:r>
              <a:rPr lang="en-US" altLang="zh-CN" sz="1300" dirty="0" err="1"/>
              <a:t>Jiawei</a:t>
            </a:r>
            <a:r>
              <a:rPr lang="en-US" altLang="zh-CN" sz="1300" dirty="0"/>
              <a:t> Han, and </a:t>
            </a:r>
            <a:r>
              <a:rPr lang="en-US" altLang="zh-CN" sz="1300" dirty="0" err="1"/>
              <a:t>Shiqiang</a:t>
            </a:r>
            <a:r>
              <a:rPr lang="en-US" altLang="zh-CN" sz="1300" dirty="0"/>
              <a:t> Yang. Learning Influence from Heterogeneous Social Networks. In </a:t>
            </a:r>
            <a:r>
              <a:rPr lang="en-US" altLang="zh-CN" sz="1300" b="1" dirty="0"/>
              <a:t>DMKD</a:t>
            </a:r>
            <a:r>
              <a:rPr lang="en-US" altLang="zh-CN" sz="1300" dirty="0"/>
              <a:t>, 2012, Volume 25, Issue 3, pages 511-544. </a:t>
            </a:r>
          </a:p>
          <a:p>
            <a:r>
              <a:rPr lang="en-US" sz="1300" dirty="0" err="1" smtClean="0"/>
              <a:t>Tiancheng</a:t>
            </a:r>
            <a:r>
              <a:rPr lang="en-US" sz="1300" dirty="0" smtClean="0"/>
              <a:t> </a:t>
            </a:r>
            <a:r>
              <a:rPr lang="en-US" sz="1300" dirty="0"/>
              <a:t>Lou, </a:t>
            </a:r>
            <a:r>
              <a:rPr lang="en-US" sz="1300" dirty="0" smtClean="0"/>
              <a:t>Jie </a:t>
            </a:r>
            <a:r>
              <a:rPr lang="en-US" sz="1300" dirty="0"/>
              <a:t>Tang, </a:t>
            </a:r>
            <a:r>
              <a:rPr lang="en-US" sz="1300" dirty="0" smtClean="0"/>
              <a:t>John </a:t>
            </a:r>
            <a:r>
              <a:rPr lang="en-US" sz="1300" dirty="0" err="1"/>
              <a:t>Hopcroft</a:t>
            </a:r>
            <a:r>
              <a:rPr lang="en-US" sz="1300" dirty="0"/>
              <a:t>, </a:t>
            </a:r>
            <a:r>
              <a:rPr lang="en-US" sz="1300" dirty="0" err="1" smtClean="0"/>
              <a:t>Zhanpeng</a:t>
            </a:r>
            <a:r>
              <a:rPr lang="en-US" sz="1300" dirty="0" smtClean="0"/>
              <a:t> </a:t>
            </a:r>
            <a:r>
              <a:rPr lang="en-US" sz="1300" dirty="0"/>
              <a:t>Fang, </a:t>
            </a:r>
            <a:r>
              <a:rPr lang="en-US" sz="1300" dirty="0" err="1" smtClean="0"/>
              <a:t>Xiaowen</a:t>
            </a:r>
            <a:r>
              <a:rPr lang="en-US" sz="1300" dirty="0" smtClean="0"/>
              <a:t> </a:t>
            </a:r>
            <a:r>
              <a:rPr lang="en-US" sz="1300" dirty="0"/>
              <a:t>Ding. Learning to Predict Reciprocity and Triadic Closure in Social Networks. </a:t>
            </a:r>
            <a:r>
              <a:rPr lang="en-US" sz="1300" dirty="0" smtClean="0"/>
              <a:t>In </a:t>
            </a:r>
            <a:r>
              <a:rPr lang="en-US" sz="1300" b="1" dirty="0" smtClean="0"/>
              <a:t>TKDD</a:t>
            </a:r>
            <a:r>
              <a:rPr lang="en-US" sz="1300" dirty="0" smtClean="0"/>
              <a:t>, </a:t>
            </a:r>
            <a:r>
              <a:rPr lang="en-US" sz="1300" dirty="0" err="1" smtClean="0"/>
              <a:t>Vol</a:t>
            </a:r>
            <a:r>
              <a:rPr lang="en-US" sz="1300" dirty="0" smtClean="0"/>
              <a:t> 7(2), 2013.</a:t>
            </a:r>
          </a:p>
          <a:p>
            <a:r>
              <a:rPr lang="en-US" sz="1300" dirty="0" err="1" smtClean="0"/>
              <a:t>Jimeng</a:t>
            </a:r>
            <a:r>
              <a:rPr lang="en-US" sz="1300" dirty="0" smtClean="0"/>
              <a:t> </a:t>
            </a:r>
            <a:r>
              <a:rPr lang="en-US" sz="1300" dirty="0"/>
              <a:t>Sun and </a:t>
            </a:r>
            <a:r>
              <a:rPr lang="en-US" sz="1300" dirty="0" smtClean="0"/>
              <a:t>Jie </a:t>
            </a:r>
            <a:r>
              <a:rPr lang="en-US" sz="1300" dirty="0"/>
              <a:t>Tang. A Survey of Models and Algorithms for Social Influence Analysis. Social Network Data Analytics, </a:t>
            </a:r>
            <a:r>
              <a:rPr lang="en-US" sz="1300" dirty="0" err="1"/>
              <a:t>Aggarwal</a:t>
            </a:r>
            <a:r>
              <a:rPr lang="en-US" sz="1300" dirty="0"/>
              <a:t>, C. C. (Ed.), Kluwer Academic Publishers, pages 177–214, 2011.</a:t>
            </a:r>
          </a:p>
          <a:p>
            <a:r>
              <a:rPr lang="en-US" sz="1300" dirty="0" smtClean="0"/>
              <a:t>Jie Tang </a:t>
            </a:r>
            <a:r>
              <a:rPr lang="en-US" sz="1300" dirty="0"/>
              <a:t>and </a:t>
            </a:r>
            <a:r>
              <a:rPr lang="en-US" sz="1300" dirty="0" err="1" smtClean="0"/>
              <a:t>Jimeng</a:t>
            </a:r>
            <a:r>
              <a:rPr lang="en-US" sz="1300" dirty="0" smtClean="0"/>
              <a:t> Sun. </a:t>
            </a:r>
            <a:r>
              <a:rPr lang="en-US" sz="1300" dirty="0"/>
              <a:t>Models and Algorithms for Social Influence Analysis. In </a:t>
            </a:r>
            <a:r>
              <a:rPr lang="en-US" sz="1300" b="1" dirty="0" smtClean="0"/>
              <a:t>WWW’14</a:t>
            </a:r>
            <a:r>
              <a:rPr lang="en-US" sz="1300" dirty="0" smtClean="0"/>
              <a:t>. </a:t>
            </a:r>
            <a:r>
              <a:rPr lang="en-US" sz="1300" dirty="0"/>
              <a:t>(Tutorial</a:t>
            </a:r>
            <a:r>
              <a:rPr lang="en-US" sz="1300" dirty="0" smtClean="0"/>
              <a:t>)</a:t>
            </a:r>
          </a:p>
        </p:txBody>
      </p:sp>
    </p:spTree>
    <p:extLst>
      <p:ext uri="{BB962C8B-B14F-4D97-AF65-F5344CB8AC3E}">
        <p14:creationId xmlns:p14="http://schemas.microsoft.com/office/powerpoint/2010/main" val="2437421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a:t>
            </a:r>
            <a:endParaRPr lang="en-US" dirty="0"/>
          </a:p>
        </p:txBody>
      </p:sp>
      <p:sp>
        <p:nvSpPr>
          <p:cNvPr id="3" name="Content Placeholder 2"/>
          <p:cNvSpPr>
            <a:spLocks noGrp="1"/>
          </p:cNvSpPr>
          <p:nvPr>
            <p:ph idx="1"/>
          </p:nvPr>
        </p:nvSpPr>
        <p:spPr>
          <a:xfrm>
            <a:off x="350851" y="1066808"/>
            <a:ext cx="9139237" cy="5059363"/>
          </a:xfrm>
        </p:spPr>
        <p:txBody>
          <a:bodyPr/>
          <a:lstStyle/>
          <a:p>
            <a:pPr lvl="0"/>
            <a:r>
              <a:rPr lang="en-US" altLang="zh-CN" sz="1400" dirty="0" smtClean="0"/>
              <a:t>S</a:t>
            </a:r>
            <a:r>
              <a:rPr lang="en-US" altLang="zh-CN" sz="1400" dirty="0"/>
              <a:t>. </a:t>
            </a:r>
            <a:r>
              <a:rPr lang="en-US" altLang="zh-CN" sz="1400" dirty="0" err="1"/>
              <a:t>Milgram</a:t>
            </a:r>
            <a:r>
              <a:rPr lang="en-US" altLang="zh-CN" sz="1400" dirty="0"/>
              <a:t>. The Small World Problem. </a:t>
            </a:r>
            <a:r>
              <a:rPr lang="en-US" altLang="zh-CN" sz="1400" b="1" dirty="0"/>
              <a:t>Psychology Today</a:t>
            </a:r>
            <a:r>
              <a:rPr lang="en-US" altLang="zh-CN" sz="1400" dirty="0"/>
              <a:t>, 1967, Vol. 2, 60–67</a:t>
            </a:r>
          </a:p>
          <a:p>
            <a:pPr lvl="0"/>
            <a:r>
              <a:rPr lang="en-US" altLang="zh-CN" sz="1400" dirty="0" smtClean="0"/>
              <a:t>J.H</a:t>
            </a:r>
            <a:r>
              <a:rPr lang="en-US" altLang="zh-CN" sz="1400" dirty="0"/>
              <a:t>. Fowler and N.A. Christakis. The Dynamic Spread of Happiness in a Large Social Network: Longitudinal Analysis Over 20 Years in the Framingham Heart Study. </a:t>
            </a:r>
            <a:r>
              <a:rPr lang="en-US" altLang="zh-CN" sz="1400" b="1" dirty="0"/>
              <a:t>British Medical Journal </a:t>
            </a:r>
            <a:r>
              <a:rPr lang="en-US" altLang="zh-CN" sz="1400" dirty="0"/>
              <a:t>2008; 337: a2338</a:t>
            </a:r>
          </a:p>
          <a:p>
            <a:pPr lvl="0"/>
            <a:r>
              <a:rPr lang="en-US" altLang="zh-CN" sz="1400" dirty="0" smtClean="0"/>
              <a:t>R</a:t>
            </a:r>
            <a:r>
              <a:rPr lang="en-US" altLang="zh-CN" sz="1400" dirty="0"/>
              <a:t>. Dunbar. </a:t>
            </a:r>
            <a:r>
              <a:rPr lang="en-US" altLang="zh-CN" sz="1400" dirty="0" err="1"/>
              <a:t>Neocortex</a:t>
            </a:r>
            <a:r>
              <a:rPr lang="en-US" altLang="zh-CN" sz="1400" dirty="0"/>
              <a:t> size as a constraint on group size in primates. </a:t>
            </a:r>
            <a:r>
              <a:rPr lang="en-US" altLang="zh-CN" sz="1400" b="1" dirty="0"/>
              <a:t>Human Evolution</a:t>
            </a:r>
            <a:r>
              <a:rPr lang="en-US" altLang="zh-CN" sz="1400" dirty="0"/>
              <a:t>, 1992, 20: 469–493.</a:t>
            </a:r>
            <a:endParaRPr lang="zh-CN" altLang="en-US" sz="1400" dirty="0"/>
          </a:p>
          <a:p>
            <a:r>
              <a:rPr lang="en-US" sz="1400" dirty="0" smtClean="0"/>
              <a:t>R</a:t>
            </a:r>
            <a:r>
              <a:rPr lang="en-US" sz="1400" dirty="0"/>
              <a:t>. M. Bond, C. J. </a:t>
            </a:r>
            <a:r>
              <a:rPr lang="en-US" sz="1400" dirty="0" err="1"/>
              <a:t>Fariss</a:t>
            </a:r>
            <a:r>
              <a:rPr lang="en-US" sz="1400" dirty="0"/>
              <a:t>, J. J. Jones, A. D. I. Kramer, C. Marlow, J. E. Settle and J. H. Fowler. A 61-million-person experiment in social influence and political mobilization. </a:t>
            </a:r>
            <a:r>
              <a:rPr lang="en-US" sz="1400" b="1" dirty="0"/>
              <a:t>Nature</a:t>
            </a:r>
            <a:r>
              <a:rPr lang="en-US" sz="1400" dirty="0"/>
              <a:t>, 489:295-298, 2012.</a:t>
            </a:r>
          </a:p>
          <a:p>
            <a:r>
              <a:rPr lang="en-US" sz="1400" u="sng" dirty="0">
                <a:hlinkClick r:id="rId2"/>
              </a:rPr>
              <a:t>http://</a:t>
            </a:r>
            <a:r>
              <a:rPr lang="cs-CZ" sz="1400" u="sng" dirty="0">
                <a:hlinkClick r:id="rId2"/>
              </a:rPr>
              <a:t>klout.com</a:t>
            </a:r>
            <a:endParaRPr lang="en-US" sz="1400" dirty="0"/>
          </a:p>
          <a:p>
            <a:r>
              <a:rPr lang="en-US" sz="1400" dirty="0"/>
              <a:t>Why I Deleted My </a:t>
            </a:r>
            <a:r>
              <a:rPr lang="en-US" sz="1400" dirty="0" err="1"/>
              <a:t>Klout</a:t>
            </a:r>
            <a:r>
              <a:rPr lang="en-US" sz="1400" dirty="0"/>
              <a:t> Profile, by Pam Moore, at </a:t>
            </a:r>
            <a:r>
              <a:rPr lang="en-US" sz="1400" b="1" dirty="0"/>
              <a:t>Social Media Today</a:t>
            </a:r>
            <a:r>
              <a:rPr lang="en-US" sz="1400" dirty="0"/>
              <a:t>, originally published November 19, 2011; retrieved November 26 2011</a:t>
            </a:r>
          </a:p>
          <a:p>
            <a:r>
              <a:rPr lang="en-US" sz="1400" dirty="0"/>
              <a:t>S. Aral and D Walker. Identifying Influential and Susceptible Members of Social Networks. </a:t>
            </a:r>
            <a:r>
              <a:rPr lang="en-US" sz="1400" b="1" dirty="0"/>
              <a:t>Science</a:t>
            </a:r>
            <a:r>
              <a:rPr lang="en-US" sz="1400" dirty="0"/>
              <a:t>, 337:337-341, 2012.</a:t>
            </a:r>
          </a:p>
          <a:p>
            <a:r>
              <a:rPr lang="en-US" sz="1400" dirty="0"/>
              <a:t>J. </a:t>
            </a:r>
            <a:r>
              <a:rPr lang="en-US" sz="1400" dirty="0" err="1"/>
              <a:t>Ugandera</a:t>
            </a:r>
            <a:r>
              <a:rPr lang="en-US" sz="1400" dirty="0"/>
              <a:t>, L. </a:t>
            </a:r>
            <a:r>
              <a:rPr lang="en-US" sz="1400" dirty="0" err="1"/>
              <a:t>Backstromb</a:t>
            </a:r>
            <a:r>
              <a:rPr lang="en-US" sz="1400" dirty="0"/>
              <a:t>, C. </a:t>
            </a:r>
            <a:r>
              <a:rPr lang="en-US" sz="1400" dirty="0" err="1"/>
              <a:t>Marlowb</a:t>
            </a:r>
            <a:r>
              <a:rPr lang="en-US" sz="1400" dirty="0"/>
              <a:t>, and J. Kleinberg. Structural diversity in social contagion. </a:t>
            </a:r>
            <a:r>
              <a:rPr lang="en-US" sz="1400" b="1" dirty="0"/>
              <a:t>PNAS</a:t>
            </a:r>
            <a:r>
              <a:rPr lang="en-US" sz="1400" dirty="0"/>
              <a:t>, 109 (20):7591-7592, 2012.</a:t>
            </a:r>
          </a:p>
          <a:p>
            <a:r>
              <a:rPr lang="en-US" sz="1400" dirty="0"/>
              <a:t>S. Aral, L. </a:t>
            </a:r>
            <a:r>
              <a:rPr lang="en-US" sz="1400" dirty="0" err="1"/>
              <a:t>Muchnik</a:t>
            </a:r>
            <a:r>
              <a:rPr lang="en-US" sz="1400" dirty="0"/>
              <a:t>, and A. </a:t>
            </a:r>
            <a:r>
              <a:rPr lang="en-US" sz="1400" dirty="0" err="1"/>
              <a:t>Sundararajan</a:t>
            </a:r>
            <a:r>
              <a:rPr lang="en-US" sz="1400" dirty="0"/>
              <a:t>. Distinguishing influence-based contagion from </a:t>
            </a:r>
            <a:r>
              <a:rPr lang="en-US" sz="1400" dirty="0" err="1"/>
              <a:t>homophily</a:t>
            </a:r>
            <a:r>
              <a:rPr lang="en-US" sz="1400" dirty="0"/>
              <a:t>-driven diffusion in dynamic networks. </a:t>
            </a:r>
            <a:r>
              <a:rPr lang="en-US" sz="1400" b="1" dirty="0"/>
              <a:t>PNAS</a:t>
            </a:r>
            <a:r>
              <a:rPr lang="en-US" sz="1400" dirty="0"/>
              <a:t>, 106 (51):21544-21549, 2009.</a:t>
            </a:r>
          </a:p>
          <a:p>
            <a:r>
              <a:rPr lang="en-US" sz="1400" dirty="0"/>
              <a:t> J. Scripps, P.-N. Tan, and A.-H. </a:t>
            </a:r>
            <a:r>
              <a:rPr lang="en-US" sz="1400" dirty="0" err="1"/>
              <a:t>Esfahanian</a:t>
            </a:r>
            <a:r>
              <a:rPr lang="en-US" sz="1400" dirty="0"/>
              <a:t>. Measuring the effects of preprocessing decisions and network forces in dynamic network analysis. In </a:t>
            </a:r>
            <a:r>
              <a:rPr lang="en-US" sz="1400" b="1" dirty="0"/>
              <a:t>KDD’09</a:t>
            </a:r>
            <a:r>
              <a:rPr lang="en-US" sz="1400" dirty="0"/>
              <a:t>, pages 747–756, 2009.</a:t>
            </a:r>
          </a:p>
          <a:p>
            <a:r>
              <a:rPr lang="en-US" sz="1400" dirty="0"/>
              <a:t>Rubin, D. B. 1974. Estimating causal effects of treatments in randomized and nonrandomized </a:t>
            </a:r>
            <a:r>
              <a:rPr lang="en-US" sz="1400" dirty="0" smtClean="0"/>
              <a:t>studies. </a:t>
            </a:r>
            <a:r>
              <a:rPr lang="en-US" sz="1400" b="1" dirty="0" smtClean="0"/>
              <a:t>Journal </a:t>
            </a:r>
            <a:r>
              <a:rPr lang="en-US" sz="1400" b="1" dirty="0"/>
              <a:t>of Educational Psychology </a:t>
            </a:r>
            <a:r>
              <a:rPr lang="en-US" sz="1400" dirty="0"/>
              <a:t>66, 5, 688–701.</a:t>
            </a:r>
          </a:p>
          <a:p>
            <a:r>
              <a:rPr lang="en-US" sz="1400" dirty="0"/>
              <a:t>http://en.wikipedia.org/wiki/</a:t>
            </a:r>
            <a:r>
              <a:rPr lang="en-US" sz="1400" dirty="0" err="1" smtClean="0"/>
              <a:t>Randomized_experiment</a:t>
            </a:r>
            <a:endParaRPr lang="en-US" sz="1400" dirty="0"/>
          </a:p>
        </p:txBody>
      </p:sp>
    </p:spTree>
    <p:extLst>
      <p:ext uri="{BB962C8B-B14F-4D97-AF65-F5344CB8AC3E}">
        <p14:creationId xmlns:p14="http://schemas.microsoft.com/office/powerpoint/2010/main" val="3532257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r>
              <a:rPr lang="en-US" altLang="zh-CN" dirty="0" smtClean="0"/>
              <a:t>s(cont</a:t>
            </a:r>
            <a:r>
              <a:rPr lang="en-US" altLang="zh-CN" dirty="0"/>
              <a:t>.)</a:t>
            </a:r>
            <a:endParaRPr lang="en-US" dirty="0"/>
          </a:p>
        </p:txBody>
      </p:sp>
      <p:sp>
        <p:nvSpPr>
          <p:cNvPr id="3" name="Content Placeholder 2"/>
          <p:cNvSpPr>
            <a:spLocks noGrp="1"/>
          </p:cNvSpPr>
          <p:nvPr>
            <p:ph idx="1"/>
          </p:nvPr>
        </p:nvSpPr>
        <p:spPr>
          <a:xfrm>
            <a:off x="350851" y="1066808"/>
            <a:ext cx="9139237" cy="5059363"/>
          </a:xfrm>
        </p:spPr>
        <p:txBody>
          <a:bodyPr/>
          <a:lstStyle/>
          <a:p>
            <a:r>
              <a:rPr lang="en-US" sz="1400" dirty="0"/>
              <a:t>A. </a:t>
            </a:r>
            <a:r>
              <a:rPr lang="en-US" sz="1400" dirty="0" err="1"/>
              <a:t>Anagnostopoulos</a:t>
            </a:r>
            <a:r>
              <a:rPr lang="en-US" sz="1400" dirty="0"/>
              <a:t>, R. Kumar, M. </a:t>
            </a:r>
            <a:r>
              <a:rPr lang="en-US" sz="1400" dirty="0" err="1"/>
              <a:t>Mahdian</a:t>
            </a:r>
            <a:r>
              <a:rPr lang="en-US" sz="1400" dirty="0"/>
              <a:t>. Influence and correlation in social networks. In </a:t>
            </a:r>
            <a:r>
              <a:rPr lang="en-US" sz="1400" b="1" dirty="0"/>
              <a:t>KDD’08</a:t>
            </a:r>
            <a:r>
              <a:rPr lang="en-US" sz="1400" dirty="0"/>
              <a:t>, pages 7-15, 2008.</a:t>
            </a:r>
          </a:p>
          <a:p>
            <a:r>
              <a:rPr lang="en-US" sz="1400" dirty="0"/>
              <a:t>L. Page, S. </a:t>
            </a:r>
            <a:r>
              <a:rPr lang="en-US" sz="1400" dirty="0" err="1"/>
              <a:t>Brin</a:t>
            </a:r>
            <a:r>
              <a:rPr lang="en-US" sz="1400" dirty="0"/>
              <a:t>, R. </a:t>
            </a:r>
            <a:r>
              <a:rPr lang="en-US" sz="1400" dirty="0" err="1"/>
              <a:t>Motwani</a:t>
            </a:r>
            <a:r>
              <a:rPr lang="en-US" sz="1400" dirty="0"/>
              <a:t>, and T. </a:t>
            </a:r>
            <a:r>
              <a:rPr lang="en-US" sz="1400" dirty="0" err="1"/>
              <a:t>Winograd</a:t>
            </a:r>
            <a:r>
              <a:rPr lang="en-US" sz="1400" dirty="0"/>
              <a:t>. The </a:t>
            </a:r>
            <a:r>
              <a:rPr lang="en-US" sz="1400" dirty="0" err="1"/>
              <a:t>pagerank</a:t>
            </a:r>
            <a:r>
              <a:rPr lang="en-US" sz="1400" dirty="0"/>
              <a:t> citation ranking: Bringing order to the web. Technical Report SIDL-WP-1999-0120, Stanford University, 1999.</a:t>
            </a:r>
          </a:p>
          <a:p>
            <a:r>
              <a:rPr lang="en-US" sz="1400" dirty="0"/>
              <a:t>G. </a:t>
            </a:r>
            <a:r>
              <a:rPr lang="en-US" sz="1400" dirty="0" err="1"/>
              <a:t>Jeh</a:t>
            </a:r>
            <a:r>
              <a:rPr lang="en-US" sz="1400" dirty="0"/>
              <a:t> and J. </a:t>
            </a:r>
            <a:r>
              <a:rPr lang="en-US" sz="1400" dirty="0" err="1"/>
              <a:t>Widom</a:t>
            </a:r>
            <a:r>
              <a:rPr lang="en-US" sz="1400" dirty="0"/>
              <a:t>. Scaling personalized web search. In </a:t>
            </a:r>
            <a:r>
              <a:rPr lang="en-US" sz="1400" b="1" dirty="0"/>
              <a:t>WWW '03</a:t>
            </a:r>
            <a:r>
              <a:rPr lang="en-US" sz="1400" dirty="0"/>
              <a:t>, pages 271-279, 2003. </a:t>
            </a:r>
          </a:p>
          <a:p>
            <a:r>
              <a:rPr lang="en-US" sz="1400" dirty="0" smtClean="0"/>
              <a:t>G</a:t>
            </a:r>
            <a:r>
              <a:rPr lang="en-US" sz="1400" dirty="0"/>
              <a:t>. </a:t>
            </a:r>
            <a:r>
              <a:rPr lang="en-US" sz="1400" dirty="0" err="1"/>
              <a:t>Jeh</a:t>
            </a:r>
            <a:r>
              <a:rPr lang="en-US" sz="1400" dirty="0"/>
              <a:t> and J. </a:t>
            </a:r>
            <a:r>
              <a:rPr lang="en-US" sz="1400" dirty="0" err="1"/>
              <a:t>Widom</a:t>
            </a:r>
            <a:r>
              <a:rPr lang="en-US" sz="1400" dirty="0"/>
              <a:t>,  </a:t>
            </a:r>
            <a:r>
              <a:rPr lang="en-US" sz="1400" dirty="0" err="1"/>
              <a:t>SimRank</a:t>
            </a:r>
            <a:r>
              <a:rPr lang="en-US" sz="1400" dirty="0"/>
              <a:t>: a measure of structural-context similarity.  In </a:t>
            </a:r>
            <a:r>
              <a:rPr lang="en-US" sz="1400" b="1" dirty="0" smtClean="0"/>
              <a:t>KDD’02</a:t>
            </a:r>
            <a:r>
              <a:rPr lang="en-US" sz="1400" dirty="0" smtClean="0"/>
              <a:t>, </a:t>
            </a:r>
            <a:r>
              <a:rPr lang="en-US" sz="1400" dirty="0"/>
              <a:t>pages 538-543, 2002.</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Learning influence probabilities in social networks. In </a:t>
            </a:r>
            <a:r>
              <a:rPr lang="en-US" sz="1400" b="1" dirty="0"/>
              <a:t>WSDM’10</a:t>
            </a:r>
            <a:r>
              <a:rPr lang="en-US" sz="1400" dirty="0"/>
              <a:t>, pages 207–217, 2010.</a:t>
            </a:r>
          </a:p>
          <a:p>
            <a:r>
              <a:rPr lang="en-US" sz="1400" dirty="0"/>
              <a:t>P. </a:t>
            </a:r>
            <a:r>
              <a:rPr lang="en-US" sz="1400" dirty="0" err="1"/>
              <a:t>Domingos</a:t>
            </a:r>
            <a:r>
              <a:rPr lang="en-US" sz="1400" dirty="0"/>
              <a:t> and M. Richardson. Mining the network value of customers. In </a:t>
            </a:r>
            <a:r>
              <a:rPr lang="en-US" sz="1400" b="1" dirty="0" smtClean="0"/>
              <a:t>KDD’01</a:t>
            </a:r>
            <a:r>
              <a:rPr lang="en-US" sz="1400" dirty="0" smtClean="0"/>
              <a:t>, </a:t>
            </a:r>
            <a:r>
              <a:rPr lang="en-US" sz="1400" dirty="0"/>
              <a:t>pages 57–66, 2001.</a:t>
            </a:r>
          </a:p>
          <a:p>
            <a:r>
              <a:rPr lang="en-US" sz="1400" dirty="0"/>
              <a:t>D. </a:t>
            </a:r>
            <a:r>
              <a:rPr lang="en-US" sz="1400" dirty="0" err="1"/>
              <a:t>Kempe</a:t>
            </a:r>
            <a:r>
              <a:rPr lang="en-US" sz="1400" dirty="0"/>
              <a:t>, J. Kleinberg, and E. </a:t>
            </a:r>
            <a:r>
              <a:rPr lang="en-US" sz="1400" dirty="0" err="1"/>
              <a:t>Tardos</a:t>
            </a:r>
            <a:r>
              <a:rPr lang="en-US" sz="1400" dirty="0"/>
              <a:t>. Maximizing the spread of influence through a social network. In </a:t>
            </a:r>
            <a:r>
              <a:rPr lang="en-US" sz="1400" b="1" dirty="0" smtClean="0"/>
              <a:t>KDD’03</a:t>
            </a:r>
            <a:r>
              <a:rPr lang="en-US" sz="1400" dirty="0" smtClean="0"/>
              <a:t>, </a:t>
            </a:r>
            <a:r>
              <a:rPr lang="en-US" sz="1400" dirty="0"/>
              <a:t>pages 137–146, 2003</a:t>
            </a:r>
            <a:r>
              <a:rPr lang="en-US" sz="1400" dirty="0" smtClean="0"/>
              <a:t>.</a:t>
            </a:r>
          </a:p>
          <a:p>
            <a:r>
              <a:rPr lang="en-US" sz="1400" dirty="0" smtClean="0"/>
              <a:t>J</a:t>
            </a:r>
            <a:r>
              <a:rPr lang="en-US" sz="1400" dirty="0"/>
              <a:t>. </a:t>
            </a:r>
            <a:r>
              <a:rPr lang="en-US" sz="1400" dirty="0" err="1"/>
              <a:t>Leskovec</a:t>
            </a:r>
            <a:r>
              <a:rPr lang="en-US" sz="1400" dirty="0"/>
              <a:t>, A. Krause, C. </a:t>
            </a:r>
            <a:r>
              <a:rPr lang="en-US" sz="1400" dirty="0" err="1"/>
              <a:t>Guestrin</a:t>
            </a:r>
            <a:r>
              <a:rPr lang="en-US" sz="1400" dirty="0"/>
              <a:t>, C. </a:t>
            </a:r>
            <a:r>
              <a:rPr lang="en-US" sz="1400" dirty="0" err="1"/>
              <a:t>Faloutsos</a:t>
            </a:r>
            <a:r>
              <a:rPr lang="en-US" sz="1400" dirty="0"/>
              <a:t>, J. </a:t>
            </a:r>
            <a:r>
              <a:rPr lang="en-US" sz="1400" dirty="0" err="1"/>
              <a:t>VanBriesen</a:t>
            </a:r>
            <a:r>
              <a:rPr lang="en-US" sz="1400" dirty="0"/>
              <a:t>, and N. Glance. Cost-effective outbreak detection in networks. In </a:t>
            </a:r>
            <a:r>
              <a:rPr lang="nl-NL" sz="1400" b="1" dirty="0" smtClean="0"/>
              <a:t>KDD’07</a:t>
            </a:r>
            <a:r>
              <a:rPr lang="nl-NL" sz="1400" dirty="0" smtClean="0"/>
              <a:t>, </a:t>
            </a:r>
            <a:r>
              <a:rPr lang="nl-NL" sz="1400" dirty="0"/>
              <a:t>pages 420–429, 2007.</a:t>
            </a:r>
            <a:endParaRPr lang="en-US" sz="1400" dirty="0"/>
          </a:p>
          <a:p>
            <a:r>
              <a:rPr lang="en-US" sz="1400" dirty="0"/>
              <a:t>W. Chen, Y. Wang, and S. Yang. Efficient influence maximization in social networks. In </a:t>
            </a:r>
            <a:r>
              <a:rPr lang="en-US" sz="1400" b="1" dirty="0"/>
              <a:t>KDD'09</a:t>
            </a:r>
            <a:r>
              <a:rPr lang="en-US" sz="1400" dirty="0"/>
              <a:t>, pages 199-207, 2009.</a:t>
            </a:r>
          </a:p>
          <a:p>
            <a:r>
              <a:rPr lang="en-US" sz="1400" dirty="0"/>
              <a:t>E. </a:t>
            </a:r>
            <a:r>
              <a:rPr lang="en-US" sz="1400" dirty="0" err="1"/>
              <a:t>Bakshy</a:t>
            </a:r>
            <a:r>
              <a:rPr lang="en-US" sz="1400" dirty="0"/>
              <a:t>, D. </a:t>
            </a:r>
            <a:r>
              <a:rPr lang="en-US" sz="1400" dirty="0" err="1"/>
              <a:t>Eckles</a:t>
            </a:r>
            <a:r>
              <a:rPr lang="en-US" sz="1400" dirty="0"/>
              <a:t>, R. Yan, and I. </a:t>
            </a:r>
            <a:r>
              <a:rPr lang="en-US" sz="1400" dirty="0" err="1"/>
              <a:t>Rosenn</a:t>
            </a:r>
            <a:r>
              <a:rPr lang="en-US" sz="1400" dirty="0"/>
              <a:t>. Social influence in social advertising: evidence from field experiments. In </a:t>
            </a:r>
            <a:r>
              <a:rPr lang="en-US" sz="1400" b="1" dirty="0"/>
              <a:t>EC'12</a:t>
            </a:r>
            <a:r>
              <a:rPr lang="en-US" sz="1400" dirty="0"/>
              <a:t>, pages 146-161, 2012.</a:t>
            </a:r>
          </a:p>
          <a:p>
            <a:r>
              <a:rPr lang="en-US" sz="1400" dirty="0"/>
              <a:t>A. </a:t>
            </a:r>
            <a:r>
              <a:rPr lang="en-US" sz="1400" dirty="0" err="1"/>
              <a:t>Goyal</a:t>
            </a:r>
            <a:r>
              <a:rPr lang="en-US" sz="1400" dirty="0"/>
              <a:t>, F. </a:t>
            </a:r>
            <a:r>
              <a:rPr lang="en-US" sz="1400" dirty="0" err="1"/>
              <a:t>Bonchi</a:t>
            </a:r>
            <a:r>
              <a:rPr lang="en-US" sz="1400" dirty="0"/>
              <a:t>, and L. V. </a:t>
            </a:r>
            <a:r>
              <a:rPr lang="en-US" sz="1400" dirty="0" err="1"/>
              <a:t>Lakshmanan</a:t>
            </a:r>
            <a:r>
              <a:rPr lang="en-US" sz="1400" dirty="0"/>
              <a:t>. Discovering leaders from community actions. In </a:t>
            </a:r>
            <a:r>
              <a:rPr lang="en-US" sz="1400" b="1" dirty="0"/>
              <a:t>CIKM’08</a:t>
            </a:r>
            <a:r>
              <a:rPr lang="en-US" sz="1400" dirty="0"/>
              <a:t>, pages 499–508, 2008.</a:t>
            </a:r>
          </a:p>
          <a:p>
            <a:r>
              <a:rPr lang="en-US" sz="1400" dirty="0"/>
              <a:t>N. </a:t>
            </a:r>
            <a:r>
              <a:rPr lang="en-US" sz="1400" dirty="0" err="1"/>
              <a:t>Agarwal</a:t>
            </a:r>
            <a:r>
              <a:rPr lang="en-US" sz="1400" dirty="0"/>
              <a:t>, H. Liu, L. Tang, and P. S. Yu. Identifying the influential bloggers in a community. In </a:t>
            </a:r>
            <a:r>
              <a:rPr lang="en-US" sz="1400" b="1" dirty="0"/>
              <a:t>WSDM’08</a:t>
            </a:r>
            <a:r>
              <a:rPr lang="en-US" sz="1400" dirty="0"/>
              <a:t>, pages 207–217, 2008</a:t>
            </a:r>
            <a:r>
              <a:rPr lang="en-US" sz="1400" dirty="0" smtClean="0"/>
              <a:t>.</a:t>
            </a:r>
            <a:endParaRPr lang="en-US" sz="1400" dirty="0"/>
          </a:p>
        </p:txBody>
      </p:sp>
    </p:spTree>
    <p:extLst>
      <p:ext uri="{BB962C8B-B14F-4D97-AF65-F5344CB8AC3E}">
        <p14:creationId xmlns:p14="http://schemas.microsoft.com/office/powerpoint/2010/main" val="3320838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r>
              <a:rPr lang="en-US" altLang="zh-CN" dirty="0" smtClean="0"/>
              <a:t>(cont</a:t>
            </a:r>
            <a:r>
              <a:rPr lang="en-US" altLang="zh-CN" dirty="0"/>
              <a:t>.)</a:t>
            </a:r>
            <a:endParaRPr lang="en-US" dirty="0"/>
          </a:p>
        </p:txBody>
      </p:sp>
      <p:sp>
        <p:nvSpPr>
          <p:cNvPr id="3" name="Content Placeholder 2"/>
          <p:cNvSpPr>
            <a:spLocks noGrp="1"/>
          </p:cNvSpPr>
          <p:nvPr>
            <p:ph idx="1"/>
          </p:nvPr>
        </p:nvSpPr>
        <p:spPr>
          <a:xfrm>
            <a:off x="350851" y="1066808"/>
            <a:ext cx="9139237" cy="5059363"/>
          </a:xfrm>
        </p:spPr>
        <p:txBody>
          <a:bodyPr/>
          <a:lstStyle/>
          <a:p>
            <a:r>
              <a:rPr lang="en-US" sz="1400" dirty="0"/>
              <a:t>E. </a:t>
            </a:r>
            <a:r>
              <a:rPr lang="en-US" sz="1400" dirty="0" err="1"/>
              <a:t>Bakshy</a:t>
            </a:r>
            <a:r>
              <a:rPr lang="en-US" sz="1400" dirty="0"/>
              <a:t>, B. Karrer, and L. A. </a:t>
            </a:r>
            <a:r>
              <a:rPr lang="en-US" sz="1400" dirty="0" err="1"/>
              <a:t>Adamic</a:t>
            </a:r>
            <a:r>
              <a:rPr lang="en-US" sz="1400" dirty="0"/>
              <a:t>. Social influence and the diffusion of user-created content. In </a:t>
            </a:r>
            <a:r>
              <a:rPr lang="en-US" sz="1400" b="1" dirty="0"/>
              <a:t>EC ’09</a:t>
            </a:r>
            <a:r>
              <a:rPr lang="en-US" sz="1400" dirty="0"/>
              <a:t>, pages 325–334, New York, NY, USA, 2009. ACM.</a:t>
            </a:r>
          </a:p>
          <a:p>
            <a:r>
              <a:rPr lang="en-US" sz="1400" dirty="0"/>
              <a:t>P. </a:t>
            </a:r>
            <a:r>
              <a:rPr lang="en-US" sz="1400" dirty="0" err="1"/>
              <a:t>Bonacich</a:t>
            </a:r>
            <a:r>
              <a:rPr lang="en-US" sz="1400" dirty="0"/>
              <a:t>. Power and centrality: a family of measures. </a:t>
            </a:r>
            <a:r>
              <a:rPr lang="en-US" sz="1400" b="1" dirty="0"/>
              <a:t>American Journal of Sociology</a:t>
            </a:r>
            <a:r>
              <a:rPr lang="en-US" sz="1400" dirty="0"/>
              <a:t>, 92:1170–1182, 1987.</a:t>
            </a:r>
          </a:p>
          <a:p>
            <a:r>
              <a:rPr lang="en-US" sz="1400" dirty="0" smtClean="0"/>
              <a:t>R</a:t>
            </a:r>
            <a:r>
              <a:rPr lang="en-US" sz="1400" dirty="0"/>
              <a:t>. B. </a:t>
            </a:r>
            <a:r>
              <a:rPr lang="en-US" sz="1400" dirty="0" err="1"/>
              <a:t>Cialdini</a:t>
            </a:r>
            <a:r>
              <a:rPr lang="en-US" sz="1400" dirty="0"/>
              <a:t> and N. J. Goldstein. Social influence: compliance and conformity. </a:t>
            </a:r>
            <a:r>
              <a:rPr lang="en-US" sz="1400" b="1" dirty="0" err="1"/>
              <a:t>Annu</a:t>
            </a:r>
            <a:r>
              <a:rPr lang="en-US" sz="1400" b="1" dirty="0"/>
              <a:t> Rev </a:t>
            </a:r>
            <a:r>
              <a:rPr lang="en-US" sz="1400" b="1" dirty="0" err="1"/>
              <a:t>Psychol</a:t>
            </a:r>
            <a:r>
              <a:rPr lang="en-US" sz="1400" dirty="0"/>
              <a:t>, 55:591–621, 2004.</a:t>
            </a:r>
          </a:p>
          <a:p>
            <a:r>
              <a:rPr lang="en-US" sz="1400" dirty="0"/>
              <a:t>D. Crandall, D. </a:t>
            </a:r>
            <a:r>
              <a:rPr lang="en-US" sz="1400" dirty="0" err="1"/>
              <a:t>Cosley</a:t>
            </a:r>
            <a:r>
              <a:rPr lang="en-US" sz="1400" dirty="0"/>
              <a:t>, D. </a:t>
            </a:r>
            <a:r>
              <a:rPr lang="en-US" sz="1400" dirty="0" err="1"/>
              <a:t>Huttenlocher</a:t>
            </a:r>
            <a:r>
              <a:rPr lang="en-US" sz="1400" dirty="0"/>
              <a:t>, J. Kleinberg, and S. </a:t>
            </a:r>
            <a:r>
              <a:rPr lang="en-US" sz="1400" dirty="0" err="1"/>
              <a:t>Suri</a:t>
            </a:r>
            <a:r>
              <a:rPr lang="en-US" sz="1400" dirty="0"/>
              <a:t>. Feedback effects between similarity and social influence in online communities. In </a:t>
            </a:r>
            <a:r>
              <a:rPr lang="en-US" sz="1400" b="1" dirty="0" smtClean="0"/>
              <a:t>KDD’08</a:t>
            </a:r>
            <a:r>
              <a:rPr lang="en-US" sz="1400" dirty="0" smtClean="0"/>
              <a:t>, </a:t>
            </a:r>
            <a:r>
              <a:rPr lang="en-US" sz="1400" dirty="0"/>
              <a:t>pages 160–168, 2008.</a:t>
            </a:r>
          </a:p>
          <a:p>
            <a:r>
              <a:rPr lang="en-US" sz="1400" dirty="0"/>
              <a:t>P. W. </a:t>
            </a:r>
            <a:r>
              <a:rPr lang="en-US" sz="1400" dirty="0" err="1"/>
              <a:t>Eastwick</a:t>
            </a:r>
            <a:r>
              <a:rPr lang="en-US" sz="1400" dirty="0"/>
              <a:t> and W. L. Gardner. Is it a game? evidence for social influence in the virtual world. </a:t>
            </a:r>
            <a:r>
              <a:rPr lang="en-US" sz="1400" b="1" dirty="0"/>
              <a:t>Social Influence</a:t>
            </a:r>
            <a:r>
              <a:rPr lang="en-US" sz="1400" dirty="0"/>
              <a:t>, 4(1):18–32, 2009.</a:t>
            </a:r>
          </a:p>
          <a:p>
            <a:r>
              <a:rPr lang="en-US" sz="1400" dirty="0"/>
              <a:t>S. M. Elias and A. R. </a:t>
            </a:r>
            <a:r>
              <a:rPr lang="en-US" sz="1400" dirty="0" err="1"/>
              <a:t>Pratkanis</a:t>
            </a:r>
            <a:r>
              <a:rPr lang="en-US" sz="1400" dirty="0"/>
              <a:t>. Teaching social influence: Demonstrations and exercises from the discipline of social psychology. </a:t>
            </a:r>
            <a:r>
              <a:rPr lang="en-US" sz="1400" b="1" dirty="0"/>
              <a:t>Social Influence</a:t>
            </a:r>
            <a:r>
              <a:rPr lang="en-US" sz="1400" dirty="0"/>
              <a:t>, 1(2):147–162, 2006.</a:t>
            </a:r>
          </a:p>
          <a:p>
            <a:r>
              <a:rPr lang="en-US" sz="1400" dirty="0"/>
              <a:t>T. L. Fond and J. Neville. Randomization tests for distinguishing social influence and </a:t>
            </a:r>
            <a:r>
              <a:rPr lang="en-US" sz="1400" dirty="0" err="1"/>
              <a:t>homophily</a:t>
            </a:r>
            <a:r>
              <a:rPr lang="en-US" sz="1400" dirty="0"/>
              <a:t> effects. In </a:t>
            </a:r>
            <a:r>
              <a:rPr lang="en-US" sz="1400" b="1" dirty="0" smtClean="0"/>
              <a:t>WWW’10</a:t>
            </a:r>
            <a:r>
              <a:rPr lang="en-US" sz="1400" dirty="0" smtClean="0"/>
              <a:t>, </a:t>
            </a:r>
            <a:r>
              <a:rPr lang="en-US" sz="1400" dirty="0"/>
              <a:t>2010.</a:t>
            </a:r>
          </a:p>
          <a:p>
            <a:r>
              <a:rPr lang="en-US" sz="1400" dirty="0"/>
              <a:t>M. Gomez-Rodriguez, J. </a:t>
            </a:r>
            <a:r>
              <a:rPr lang="en-US" sz="1400" dirty="0" err="1"/>
              <a:t>Leskovec</a:t>
            </a:r>
            <a:r>
              <a:rPr lang="en-US" sz="1400" dirty="0"/>
              <a:t>, and A. Krause. Inferring Networks of Diffusion and Influence. In </a:t>
            </a:r>
            <a:r>
              <a:rPr lang="en-US" sz="1400" b="1" dirty="0" smtClean="0"/>
              <a:t>KDD’10</a:t>
            </a:r>
            <a:r>
              <a:rPr lang="en-US" sz="1400" dirty="0" smtClean="0"/>
              <a:t>, </a:t>
            </a:r>
            <a:r>
              <a:rPr lang="en-US" sz="1400" dirty="0"/>
              <a:t>pages 1019–1028, 2010.</a:t>
            </a:r>
          </a:p>
          <a:p>
            <a:r>
              <a:rPr lang="en-US" sz="1400" dirty="0"/>
              <a:t>M. E. J. Newman. A measure of </a:t>
            </a:r>
            <a:r>
              <a:rPr lang="en-US" sz="1400" dirty="0" err="1"/>
              <a:t>betweenness</a:t>
            </a:r>
            <a:r>
              <a:rPr lang="en-US" sz="1400" dirty="0"/>
              <a:t> centrality based on random walks. </a:t>
            </a:r>
            <a:r>
              <a:rPr lang="en-US" sz="1400" b="1" dirty="0"/>
              <a:t>Social Networks</a:t>
            </a:r>
            <a:r>
              <a:rPr lang="en-US" sz="1400" dirty="0"/>
              <a:t>, 2005. </a:t>
            </a:r>
          </a:p>
          <a:p>
            <a:r>
              <a:rPr lang="en-US" sz="1400" dirty="0"/>
              <a:t>D. J. Watts and S. H. </a:t>
            </a:r>
            <a:r>
              <a:rPr lang="en-US" sz="1400" dirty="0" err="1"/>
              <a:t>Strogatz</a:t>
            </a:r>
            <a:r>
              <a:rPr lang="en-US" sz="1400" dirty="0"/>
              <a:t>. Collective dynamics of ’small-world’ networks. </a:t>
            </a:r>
            <a:r>
              <a:rPr lang="en-US" sz="1400" b="1" dirty="0"/>
              <a:t>Nature</a:t>
            </a:r>
            <a:r>
              <a:rPr lang="en-US" sz="1400" dirty="0"/>
              <a:t>, pages 440–442, Jun 1998.</a:t>
            </a:r>
          </a:p>
          <a:p>
            <a:r>
              <a:rPr lang="en-US" sz="1400" dirty="0"/>
              <a:t>J. Sun, H. </a:t>
            </a:r>
            <a:r>
              <a:rPr lang="en-US" sz="1400" dirty="0" err="1"/>
              <a:t>Qu</a:t>
            </a:r>
            <a:r>
              <a:rPr lang="en-US" sz="1400" dirty="0"/>
              <a:t>, D. </a:t>
            </a:r>
            <a:r>
              <a:rPr lang="en-US" sz="1400" dirty="0" err="1"/>
              <a:t>Chakrabarti</a:t>
            </a:r>
            <a:r>
              <a:rPr lang="en-US" sz="1400" dirty="0"/>
              <a:t>, and C. </a:t>
            </a:r>
            <a:r>
              <a:rPr lang="en-US" sz="1400" dirty="0" err="1"/>
              <a:t>Faloutsos</a:t>
            </a:r>
            <a:r>
              <a:rPr lang="en-US" sz="1400" dirty="0"/>
              <a:t>. Neighborhood formation and anomaly detection in bipartite graphs. In </a:t>
            </a:r>
            <a:r>
              <a:rPr lang="en-US" sz="1400" b="1" dirty="0"/>
              <a:t>ICDM’05</a:t>
            </a:r>
            <a:r>
              <a:rPr lang="en-US" sz="1400" dirty="0"/>
              <a:t>, pages 418–425, 2005. </a:t>
            </a:r>
          </a:p>
          <a:p>
            <a:endParaRPr lang="en-US" sz="1400" dirty="0"/>
          </a:p>
          <a:p>
            <a:endParaRPr lang="en-US" sz="1400" dirty="0"/>
          </a:p>
        </p:txBody>
      </p:sp>
    </p:spTree>
    <p:extLst>
      <p:ext uri="{BB962C8B-B14F-4D97-AF65-F5344CB8AC3E}">
        <p14:creationId xmlns:p14="http://schemas.microsoft.com/office/powerpoint/2010/main" val="2492096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0" y="1981200"/>
            <a:ext cx="9753599" cy="3046988"/>
          </a:xfrm>
          <a:prstGeom prst="rect">
            <a:avLst/>
          </a:prstGeom>
          <a:noFill/>
          <a:ln w="9525">
            <a:noFill/>
            <a:miter lim="800000"/>
            <a:headEnd/>
            <a:tailEnd/>
          </a:ln>
        </p:spPr>
        <p:txBody>
          <a:bodyPr wrap="square">
            <a:spAutoFit/>
          </a:bodyPr>
          <a:lstStyle/>
          <a:p>
            <a:pPr algn="ctr">
              <a:spcBef>
                <a:spcPct val="50000"/>
              </a:spcBef>
            </a:pPr>
            <a:r>
              <a:rPr lang="en-US" altLang="zh-CN" sz="4400" dirty="0" smtClean="0">
                <a:sym typeface="Wingdings" pitchFamily="2" charset="2"/>
              </a:rPr>
              <a:t>Thank you</a:t>
            </a:r>
            <a:r>
              <a:rPr lang="zh-CN" altLang="en-US" sz="4400" dirty="0" smtClean="0">
                <a:sym typeface="Wingdings" pitchFamily="2" charset="2"/>
              </a:rPr>
              <a:t>！</a:t>
            </a:r>
            <a:endParaRPr lang="en-US" altLang="zh-CN" sz="4400" dirty="0" smtClean="0">
              <a:sym typeface="Wingdings" pitchFamily="2" charset="2"/>
            </a:endParaRPr>
          </a:p>
          <a:p>
            <a:pPr algn="ctr">
              <a:spcBef>
                <a:spcPts val="960"/>
              </a:spcBef>
            </a:pPr>
            <a:r>
              <a:rPr lang="en-US" altLang="zh-CN" sz="2400" b="1" smtClean="0">
                <a:sym typeface="Wingdings" pitchFamily="2" charset="2"/>
              </a:rPr>
              <a:t>Collaborators</a:t>
            </a:r>
            <a:r>
              <a:rPr lang="en-US" altLang="zh-CN" sz="2400" b="1" dirty="0" smtClean="0">
                <a:sym typeface="Wingdings" pitchFamily="2" charset="2"/>
              </a:rPr>
              <a:t>:</a:t>
            </a:r>
            <a:r>
              <a:rPr lang="en-US" altLang="zh-CN" sz="2400" dirty="0" smtClean="0">
                <a:sym typeface="Wingdings" pitchFamily="2" charset="2"/>
              </a:rPr>
              <a:t> </a:t>
            </a:r>
            <a:r>
              <a:rPr lang="de-DE" altLang="zh-CN" sz="2400" dirty="0" smtClean="0">
                <a:sym typeface="Wingdings" pitchFamily="2" charset="2"/>
              </a:rPr>
              <a:t>John </a:t>
            </a:r>
            <a:r>
              <a:rPr lang="de-DE" altLang="zh-CN" sz="2400" dirty="0" err="1" smtClean="0">
                <a:sym typeface="Wingdings" pitchFamily="2" charset="2"/>
              </a:rPr>
              <a:t>Hopcroft</a:t>
            </a:r>
            <a:r>
              <a:rPr lang="de-DE" altLang="zh-CN" sz="2400" dirty="0" smtClean="0">
                <a:sym typeface="Wingdings" pitchFamily="2" charset="2"/>
              </a:rPr>
              <a:t>, Jon Kleinberg, </a:t>
            </a:r>
            <a:r>
              <a:rPr lang="de-DE" altLang="zh-CN" sz="2400" dirty="0" err="1" smtClean="0">
                <a:sym typeface="Wingdings" pitchFamily="2" charset="2"/>
              </a:rPr>
              <a:t>Chenhao</a:t>
            </a:r>
            <a:r>
              <a:rPr lang="de-DE" altLang="zh-CN" sz="2400" dirty="0" smtClean="0">
                <a:sym typeface="Wingdings" pitchFamily="2" charset="2"/>
              </a:rPr>
              <a:t> Tan (</a:t>
            </a:r>
            <a:r>
              <a:rPr lang="de-DE" altLang="zh-CN" sz="2400" b="1" dirty="0">
                <a:solidFill>
                  <a:srgbClr val="800000"/>
                </a:solidFill>
                <a:sym typeface="Wingdings" pitchFamily="2" charset="2"/>
              </a:rPr>
              <a:t>Cornell</a:t>
            </a:r>
            <a:r>
              <a:rPr lang="de-DE" altLang="zh-CN" sz="2400" dirty="0">
                <a:sym typeface="Wingdings" pitchFamily="2" charset="2"/>
              </a:rPr>
              <a:t>)</a:t>
            </a:r>
          </a:p>
          <a:p>
            <a:pPr algn="ctr">
              <a:spcBef>
                <a:spcPts val="600"/>
              </a:spcBef>
            </a:pPr>
            <a:r>
              <a:rPr lang="de-DE" altLang="zh-CN" sz="2400" dirty="0" err="1">
                <a:sym typeface="Wingdings" pitchFamily="2" charset="2"/>
              </a:rPr>
              <a:t>Jiawei</a:t>
            </a:r>
            <a:r>
              <a:rPr lang="de-DE" altLang="zh-CN" sz="2400" dirty="0">
                <a:sym typeface="Wingdings" pitchFamily="2" charset="2"/>
              </a:rPr>
              <a:t> Han </a:t>
            </a:r>
            <a:r>
              <a:rPr lang="de-DE" altLang="zh-CN" sz="2400" dirty="0" err="1">
                <a:sym typeface="Wingdings" pitchFamily="2" charset="2"/>
              </a:rPr>
              <a:t>and</a:t>
            </a:r>
            <a:r>
              <a:rPr lang="de-DE" altLang="zh-CN" sz="2400" dirty="0">
                <a:sym typeface="Wingdings" pitchFamily="2" charset="2"/>
              </a:rPr>
              <a:t> Chi Wang (</a:t>
            </a:r>
            <a:r>
              <a:rPr lang="de-DE" altLang="zh-CN" sz="2400" b="1" dirty="0">
                <a:solidFill>
                  <a:srgbClr val="000090"/>
                </a:solidFill>
                <a:sym typeface="Wingdings" pitchFamily="2" charset="2"/>
              </a:rPr>
              <a:t>UIUC</a:t>
            </a:r>
            <a:r>
              <a:rPr lang="de-DE" altLang="zh-CN" sz="2400" dirty="0" smtClean="0">
                <a:sym typeface="Wingdings" pitchFamily="2" charset="2"/>
              </a:rPr>
              <a:t>)</a:t>
            </a:r>
          </a:p>
          <a:p>
            <a:pPr algn="ctr">
              <a:spcBef>
                <a:spcPts val="600"/>
              </a:spcBef>
            </a:pPr>
            <a:r>
              <a:rPr lang="de-DE" altLang="zh-CN" sz="2400" dirty="0" err="1" smtClean="0">
                <a:sym typeface="Wingdings" pitchFamily="2" charset="2"/>
              </a:rPr>
              <a:t>Tiancheng</a:t>
            </a:r>
            <a:r>
              <a:rPr lang="de-DE" altLang="zh-CN" sz="2400" dirty="0" smtClean="0">
                <a:sym typeface="Wingdings" pitchFamily="2" charset="2"/>
              </a:rPr>
              <a:t> Lou (</a:t>
            </a:r>
            <a:r>
              <a:rPr lang="de-DE" altLang="zh-CN" sz="2400" b="1" dirty="0" smtClean="0">
                <a:solidFill>
                  <a:srgbClr val="006600"/>
                </a:solidFill>
                <a:sym typeface="Wingdings" pitchFamily="2" charset="2"/>
              </a:rPr>
              <a:t>Google</a:t>
            </a:r>
            <a:r>
              <a:rPr lang="de-DE" altLang="zh-CN" sz="2400" dirty="0" smtClean="0">
                <a:sym typeface="Wingdings" pitchFamily="2" charset="2"/>
              </a:rPr>
              <a:t>)  </a:t>
            </a:r>
            <a:r>
              <a:rPr lang="de-DE" altLang="zh-CN" sz="2400" dirty="0" err="1" smtClean="0">
                <a:sym typeface="Wingdings" pitchFamily="2" charset="2"/>
              </a:rPr>
              <a:t>Jimeng</a:t>
            </a:r>
            <a:r>
              <a:rPr lang="de-DE" altLang="zh-CN" sz="2400" dirty="0" smtClean="0">
                <a:sym typeface="Wingdings" pitchFamily="2" charset="2"/>
              </a:rPr>
              <a:t> Sun (</a:t>
            </a:r>
            <a:r>
              <a:rPr lang="de-DE" altLang="zh-CN" sz="2400" b="1" dirty="0" smtClean="0">
                <a:solidFill>
                  <a:srgbClr val="FF6600"/>
                </a:solidFill>
                <a:sym typeface="Wingdings" pitchFamily="2" charset="2"/>
              </a:rPr>
              <a:t>IBM</a:t>
            </a:r>
            <a:r>
              <a:rPr lang="de-DE" altLang="zh-CN" sz="2400" dirty="0" smtClean="0">
                <a:sym typeface="Wingdings" pitchFamily="2" charset="2"/>
              </a:rPr>
              <a:t>)</a:t>
            </a:r>
          </a:p>
          <a:p>
            <a:pPr algn="ctr">
              <a:spcBef>
                <a:spcPts val="600"/>
              </a:spcBef>
            </a:pPr>
            <a:r>
              <a:rPr lang="de-DE" altLang="zh-CN" sz="2400" dirty="0" smtClean="0">
                <a:sym typeface="Wingdings" pitchFamily="2" charset="2"/>
              </a:rPr>
              <a:t>W</a:t>
            </a:r>
            <a:r>
              <a:rPr lang="en-US" altLang="zh-CN" sz="2400" dirty="0" err="1" smtClean="0">
                <a:sym typeface="Wingdings" pitchFamily="2" charset="2"/>
              </a:rPr>
              <a:t>ei</a:t>
            </a:r>
            <a:r>
              <a:rPr lang="en-US" altLang="zh-CN" sz="2400" dirty="0" smtClean="0">
                <a:sym typeface="Wingdings" pitchFamily="2" charset="2"/>
              </a:rPr>
              <a:t> Chen, Ming Zhou, Long Jiang (</a:t>
            </a:r>
            <a:r>
              <a:rPr lang="en-US" altLang="zh-CN" sz="2400" b="1" dirty="0" smtClean="0">
                <a:solidFill>
                  <a:srgbClr val="FF0000"/>
                </a:solidFill>
                <a:sym typeface="Wingdings" pitchFamily="2" charset="2"/>
              </a:rPr>
              <a:t>Microsoft</a:t>
            </a:r>
            <a:r>
              <a:rPr lang="en-US" altLang="zh-CN" sz="2400" dirty="0" smtClean="0">
                <a:sym typeface="Wingdings" pitchFamily="2" charset="2"/>
              </a:rPr>
              <a:t>)</a:t>
            </a:r>
            <a:endParaRPr lang="de-DE" altLang="zh-CN" sz="2400" dirty="0" smtClean="0">
              <a:sym typeface="Wingdings" pitchFamily="2" charset="2"/>
            </a:endParaRPr>
          </a:p>
          <a:p>
            <a:pPr algn="ctr">
              <a:spcBef>
                <a:spcPts val="600"/>
              </a:spcBef>
            </a:pPr>
            <a:r>
              <a:rPr lang="de-DE" altLang="zh-CN" sz="2400" dirty="0" err="1" smtClean="0">
                <a:sym typeface="Wingdings" pitchFamily="2" charset="2"/>
              </a:rPr>
              <a:t>Jing</a:t>
            </a:r>
            <a:r>
              <a:rPr lang="de-DE" altLang="zh-CN" sz="2400" dirty="0" smtClean="0">
                <a:sym typeface="Wingdings" pitchFamily="2" charset="2"/>
              </a:rPr>
              <a:t> Zhang, </a:t>
            </a:r>
            <a:r>
              <a:rPr lang="de-DE" altLang="zh-CN" sz="2400" dirty="0" err="1" smtClean="0">
                <a:sym typeface="Wingdings" pitchFamily="2" charset="2"/>
              </a:rPr>
              <a:t>Zhanpeng</a:t>
            </a:r>
            <a:r>
              <a:rPr lang="de-DE" altLang="zh-CN" sz="2400" dirty="0" smtClean="0">
                <a:sym typeface="Wingdings" pitchFamily="2" charset="2"/>
              </a:rPr>
              <a:t> Fang, </a:t>
            </a:r>
            <a:r>
              <a:rPr lang="de-DE" altLang="zh-CN" sz="2400" dirty="0" err="1" smtClean="0">
                <a:sym typeface="Wingdings" pitchFamily="2" charset="2"/>
              </a:rPr>
              <a:t>Zi</a:t>
            </a:r>
            <a:r>
              <a:rPr lang="de-DE" altLang="zh-CN" sz="2400" dirty="0" smtClean="0">
                <a:sym typeface="Wingdings" pitchFamily="2" charset="2"/>
              </a:rPr>
              <a:t> Yang, Sen Wu, </a:t>
            </a:r>
            <a:r>
              <a:rPr lang="de-DE" altLang="zh-CN" sz="2400" dirty="0" err="1" smtClean="0">
                <a:sym typeface="Wingdings" pitchFamily="2" charset="2"/>
              </a:rPr>
              <a:t>Jia</a:t>
            </a:r>
            <a:r>
              <a:rPr lang="de-DE" altLang="zh-CN" sz="2400" dirty="0" smtClean="0">
                <a:sym typeface="Wingdings" pitchFamily="2" charset="2"/>
              </a:rPr>
              <a:t> </a:t>
            </a:r>
            <a:r>
              <a:rPr lang="de-DE" altLang="zh-CN" sz="2400" dirty="0" err="1" smtClean="0">
                <a:sym typeface="Wingdings" pitchFamily="2" charset="2"/>
              </a:rPr>
              <a:t>Jia</a:t>
            </a:r>
            <a:r>
              <a:rPr lang="de-DE" altLang="zh-CN" sz="2400" dirty="0" smtClean="0">
                <a:sym typeface="Wingdings" pitchFamily="2" charset="2"/>
              </a:rPr>
              <a:t> (</a:t>
            </a:r>
            <a:r>
              <a:rPr lang="de-DE" altLang="zh-CN" sz="2400" b="1" dirty="0">
                <a:solidFill>
                  <a:srgbClr val="660066"/>
                </a:solidFill>
                <a:sym typeface="Wingdings" pitchFamily="2" charset="2"/>
              </a:rPr>
              <a:t>THU</a:t>
            </a:r>
            <a:r>
              <a:rPr lang="de-DE" altLang="zh-CN" sz="2400" dirty="0" smtClean="0">
                <a:sym typeface="Wingdings" pitchFamily="2" charset="2"/>
              </a:rPr>
              <a:t>)</a:t>
            </a:r>
            <a:endParaRPr lang="de-DE" altLang="zh-CN" sz="2400" dirty="0">
              <a:sym typeface="Wingdings" pitchFamily="2" charset="2"/>
            </a:endParaRPr>
          </a:p>
        </p:txBody>
      </p:sp>
      <p:sp>
        <p:nvSpPr>
          <p:cNvPr id="4" name="Rectangle 3"/>
          <p:cNvSpPr/>
          <p:nvPr/>
        </p:nvSpPr>
        <p:spPr>
          <a:xfrm>
            <a:off x="304808" y="5638800"/>
            <a:ext cx="9144000" cy="838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sz="2000" dirty="0" smtClean="0">
                <a:solidFill>
                  <a:schemeClr val="tx1"/>
                </a:solidFill>
              </a:rPr>
              <a:t>Jie Tang, KEG, Tsinghua U,                    </a:t>
            </a:r>
            <a:r>
              <a:rPr lang="en-US" sz="2000" dirty="0" smtClean="0">
                <a:solidFill>
                  <a:schemeClr val="tx1"/>
                </a:solidFill>
                <a:hlinkClick r:id="rId3"/>
              </a:rPr>
              <a:t>http://keg.cs.tsinghua.edu.cn/jietang</a:t>
            </a:r>
            <a:endParaRPr lang="en-US" sz="2000" dirty="0" smtClean="0">
              <a:solidFill>
                <a:schemeClr val="tx1"/>
              </a:solidFill>
            </a:endParaRPr>
          </a:p>
          <a:p>
            <a:pPr marL="0" lvl="1"/>
            <a:r>
              <a:rPr lang="en-US" sz="2000" b="1" dirty="0" smtClean="0">
                <a:solidFill>
                  <a:srgbClr val="000090"/>
                </a:solidFill>
              </a:rPr>
              <a:t>Download all data &amp; Codes,</a:t>
            </a:r>
            <a:r>
              <a:rPr lang="en-US" sz="2000" dirty="0" smtClean="0">
                <a:solidFill>
                  <a:schemeClr val="tx1"/>
                </a:solidFill>
              </a:rPr>
              <a:t>                </a:t>
            </a:r>
            <a:r>
              <a:rPr lang="en-US" sz="2000" dirty="0" smtClean="0">
                <a:solidFill>
                  <a:schemeClr val="tx1"/>
                </a:solidFill>
                <a:hlinkClick r:id="rId4"/>
              </a:rPr>
              <a:t>http://arnetminer.org/download</a:t>
            </a:r>
            <a:r>
              <a:rPr lang="en-US" sz="2000" dirty="0" smtClean="0">
                <a:solidFill>
                  <a:schemeClr val="tx1"/>
                </a:solidFill>
              </a:rPr>
              <a:t> </a:t>
            </a:r>
            <a:endParaRPr lang="en-US" sz="1600" dirty="0">
              <a:solidFill>
                <a:schemeClr val="tx1"/>
              </a:solidFill>
            </a:endParaRPr>
          </a:p>
        </p:txBody>
      </p:sp>
    </p:spTree>
    <p:extLst>
      <p:ext uri="{BB962C8B-B14F-4D97-AF65-F5344CB8AC3E}">
        <p14:creationId xmlns:p14="http://schemas.microsoft.com/office/powerpoint/2010/main" val="24484938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2514600"/>
            <a:ext cx="8997950" cy="1828800"/>
          </a:xfrm>
        </p:spPr>
        <p:txBody>
          <a:bodyPr>
            <a:noAutofit/>
          </a:bodyPr>
          <a:lstStyle/>
          <a:p>
            <a:r>
              <a:rPr lang="en-US" altLang="zh-CN" sz="3600" b="1" dirty="0" smtClean="0"/>
              <a:t>Infer human </a:t>
            </a:r>
            <a:r>
              <a:rPr lang="en-US" altLang="zh-CN" sz="3600" b="1" dirty="0"/>
              <a:t>social strategies </a:t>
            </a:r>
            <a:r>
              <a:rPr lang="en-US" altLang="zh-CN" sz="3600" b="1" dirty="0" smtClean="0"/>
              <a:t/>
            </a:r>
            <a:br>
              <a:rPr lang="en-US" altLang="zh-CN" sz="3600" b="1" dirty="0" smtClean="0"/>
            </a:br>
            <a:r>
              <a:rPr lang="en-US" altLang="zh-CN" sz="3600" b="1" dirty="0" smtClean="0"/>
              <a:t>on demographics</a:t>
            </a:r>
            <a:endParaRPr lang="en-US" altLang="zh-CN" sz="3600" b="1" dirty="0"/>
          </a:p>
        </p:txBody>
      </p:sp>
      <p:sp>
        <p:nvSpPr>
          <p:cNvPr id="4" name="Rectangle 2"/>
          <p:cNvSpPr txBox="1">
            <a:spLocks noChangeArrowheads="1"/>
          </p:cNvSpPr>
          <p:nvPr/>
        </p:nvSpPr>
        <p:spPr bwMode="auto">
          <a:xfrm>
            <a:off x="609600" y="3733800"/>
            <a:ext cx="899795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a:lstStyle>
          <a:p>
            <a:r>
              <a:rPr lang="en-US" altLang="zh-CN" sz="2000" b="1" dirty="0">
                <a:sym typeface="Wingdings"/>
              </a:rPr>
              <a:t>user </a:t>
            </a:r>
            <a:r>
              <a:rPr lang="en-US" altLang="zh-CN" sz="2000" b="1" dirty="0" smtClean="0">
                <a:sym typeface="Wingdings"/>
              </a:rPr>
              <a:t>demographics</a:t>
            </a:r>
            <a:r>
              <a:rPr lang="en-US" altLang="zh-CN" sz="2000" b="1" dirty="0" smtClean="0"/>
              <a:t> + mobile social network</a:t>
            </a:r>
          </a:p>
          <a:p>
            <a:r>
              <a:rPr lang="en-US" altLang="zh-CN" sz="2000" b="1" dirty="0" smtClean="0"/>
              <a:t> </a:t>
            </a:r>
            <a:r>
              <a:rPr lang="en-US" altLang="zh-CN" sz="2000" b="1" dirty="0" smtClean="0">
                <a:sym typeface="Wingdings"/>
              </a:rPr>
              <a:t> </a:t>
            </a:r>
            <a:r>
              <a:rPr lang="en-US" altLang="zh-CN" sz="2000" b="1" dirty="0" smtClean="0"/>
              <a:t>social </a:t>
            </a:r>
            <a:r>
              <a:rPr lang="en-US" altLang="zh-CN" sz="2000" b="1" dirty="0"/>
              <a:t>strategies</a:t>
            </a:r>
          </a:p>
        </p:txBody>
      </p:sp>
    </p:spTree>
    <p:extLst>
      <p:ext uri="{BB962C8B-B14F-4D97-AF65-F5344CB8AC3E}">
        <p14:creationId xmlns:p14="http://schemas.microsoft.com/office/powerpoint/2010/main" val="34543578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Social Strategy</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Human needs are defined according to the existential categories of being, having, doing and </a:t>
            </a:r>
            <a:r>
              <a:rPr lang="en-US" altLang="zh-CN" sz="2400" dirty="0" smtClean="0">
                <a:solidFill>
                  <a:srgbClr val="FF0000"/>
                </a:solidFill>
              </a:rPr>
              <a:t>interacting</a:t>
            </a:r>
            <a:r>
              <a:rPr lang="en-US" altLang="zh-CN" sz="2400" baseline="30000" dirty="0" smtClean="0"/>
              <a:t>[1]</a:t>
            </a:r>
            <a:r>
              <a:rPr lang="en-US" altLang="zh-CN" sz="2400" dirty="0" smtClean="0"/>
              <a:t>.</a:t>
            </a:r>
          </a:p>
          <a:p>
            <a:pPr lvl="1"/>
            <a:endParaRPr lang="en-US" altLang="zh-CN" sz="2000" dirty="0" smtClean="0"/>
          </a:p>
          <a:p>
            <a:pPr marL="342900" lvl="1" indent="-342900">
              <a:buChar char="•"/>
            </a:pPr>
            <a:r>
              <a:rPr lang="en-US" altLang="zh-CN" sz="2400" dirty="0">
                <a:cs typeface="+mn-cs"/>
              </a:rPr>
              <a:t>Two basic human needs</a:t>
            </a:r>
            <a:r>
              <a:rPr lang="en-US" altLang="zh-CN" sz="2400" baseline="30000" dirty="0">
                <a:cs typeface="+mn-cs"/>
              </a:rPr>
              <a:t>[2]</a:t>
            </a:r>
          </a:p>
          <a:p>
            <a:pPr lvl="1"/>
            <a:r>
              <a:rPr lang="en-US" altLang="zh-CN" sz="2000" dirty="0"/>
              <a:t>To meet new people </a:t>
            </a:r>
            <a:r>
              <a:rPr lang="en-US" altLang="zh-CN" sz="2000" dirty="0">
                <a:sym typeface="Wingdings"/>
              </a:rPr>
              <a:t> </a:t>
            </a:r>
            <a:r>
              <a:rPr lang="en-US" altLang="zh-CN" sz="2000" dirty="0">
                <a:solidFill>
                  <a:srgbClr val="FF0000"/>
                </a:solidFill>
                <a:sym typeface="Wingdings"/>
              </a:rPr>
              <a:t>Social needs.</a:t>
            </a:r>
            <a:endParaRPr lang="en-US" altLang="zh-CN" sz="2000" dirty="0">
              <a:solidFill>
                <a:srgbClr val="FF0000"/>
              </a:solidFill>
            </a:endParaRPr>
          </a:p>
          <a:p>
            <a:pPr lvl="1"/>
            <a:r>
              <a:rPr lang="en-US" altLang="zh-CN" sz="2000" dirty="0"/>
              <a:t>Strengthen existing relationships </a:t>
            </a:r>
            <a:r>
              <a:rPr lang="en-US" altLang="zh-CN" sz="2000" dirty="0">
                <a:sym typeface="Wingdings"/>
              </a:rPr>
              <a:t> </a:t>
            </a:r>
            <a:r>
              <a:rPr lang="en-US" altLang="zh-CN" sz="2000" dirty="0">
                <a:solidFill>
                  <a:srgbClr val="FF0000"/>
                </a:solidFill>
                <a:sym typeface="Wingdings"/>
              </a:rPr>
              <a:t>Social needs.</a:t>
            </a:r>
            <a:endParaRPr lang="en-US" altLang="zh-CN" sz="2000" dirty="0">
              <a:solidFill>
                <a:srgbClr val="FF0000"/>
              </a:solidFill>
            </a:endParaRPr>
          </a:p>
          <a:p>
            <a:pPr lvl="1"/>
            <a:endParaRPr lang="en-US" altLang="zh-CN" sz="2000" dirty="0"/>
          </a:p>
          <a:p>
            <a:r>
              <a:rPr lang="en-US" altLang="zh-CN" sz="2400" b="1" dirty="0" smtClean="0"/>
              <a:t>Social strategies are used by people to meet social needs.</a:t>
            </a:r>
          </a:p>
          <a:p>
            <a:pPr lvl="1"/>
            <a:endParaRPr lang="en-US" altLang="zh-CN" sz="2000" dirty="0" smtClean="0"/>
          </a:p>
        </p:txBody>
      </p:sp>
      <p:sp>
        <p:nvSpPr>
          <p:cNvPr id="4" name="TextBox 3"/>
          <p:cNvSpPr txBox="1"/>
          <p:nvPr/>
        </p:nvSpPr>
        <p:spPr>
          <a:xfrm>
            <a:off x="0" y="6409423"/>
            <a:ext cx="9906000" cy="523220"/>
          </a:xfrm>
          <a:prstGeom prst="rect">
            <a:avLst/>
          </a:prstGeom>
          <a:solidFill>
            <a:srgbClr val="FFFFFF"/>
          </a:solidFill>
        </p:spPr>
        <p:txBody>
          <a:bodyPr wrap="square" rtlCol="0">
            <a:spAutoFit/>
          </a:bodyPr>
          <a:lstStyle/>
          <a:p>
            <a:r>
              <a:rPr lang="en-US" sz="1400" dirty="0" smtClean="0"/>
              <a:t>[1] </a:t>
            </a:r>
            <a:r>
              <a:rPr lang="en-US" sz="1400" dirty="0" smtClean="0">
                <a:hlinkClick r:id="rId2"/>
              </a:rPr>
              <a:t>http</a:t>
            </a:r>
            <a:r>
              <a:rPr lang="en-US" sz="1400" dirty="0">
                <a:hlinkClick r:id="rId2"/>
              </a:rPr>
              <a:t>://en.wikipedia.org/wiki/</a:t>
            </a:r>
            <a:r>
              <a:rPr lang="en-US" sz="1400" dirty="0" smtClean="0">
                <a:hlinkClick r:id="rId2"/>
              </a:rPr>
              <a:t>Fundamental_human_needs</a:t>
            </a:r>
            <a:endParaRPr lang="en-US" sz="1400" dirty="0" smtClean="0"/>
          </a:p>
          <a:p>
            <a:r>
              <a:rPr lang="en-US" sz="1400" dirty="0" smtClean="0"/>
              <a:t>[2] M.J. </a:t>
            </a:r>
            <a:r>
              <a:rPr lang="en-US" sz="1400" dirty="0" err="1" smtClean="0"/>
              <a:t>Piskorski</a:t>
            </a:r>
            <a:r>
              <a:rPr lang="en-US" sz="1400" dirty="0" smtClean="0"/>
              <a:t>. Social strategies that work. Harvard Business Review. Nov. 2011.</a:t>
            </a:r>
          </a:p>
        </p:txBody>
      </p:sp>
    </p:spTree>
    <p:extLst>
      <p:ext uri="{BB962C8B-B14F-4D97-AF65-F5344CB8AC3E}">
        <p14:creationId xmlns:p14="http://schemas.microsoft.com/office/powerpoint/2010/main" val="4362861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Social Strategy</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However, </a:t>
            </a:r>
          </a:p>
          <a:p>
            <a:pPr lvl="1"/>
            <a:r>
              <a:rPr lang="en-US" altLang="zh-CN" sz="2000" dirty="0" smtClean="0"/>
              <a:t>Human </a:t>
            </a:r>
            <a:r>
              <a:rPr lang="en-US" altLang="zh-CN" sz="2000" dirty="0"/>
              <a:t>needs are constant </a:t>
            </a:r>
            <a:r>
              <a:rPr lang="en-US" altLang="zh-CN" sz="2000" dirty="0" smtClean="0"/>
              <a:t>across historical </a:t>
            </a:r>
            <a:r>
              <a:rPr lang="en-US" altLang="zh-CN" sz="2000" dirty="0"/>
              <a:t>time </a:t>
            </a:r>
            <a:r>
              <a:rPr lang="en-US" altLang="zh-CN" sz="2000" dirty="0" smtClean="0"/>
              <a:t>periods. </a:t>
            </a:r>
          </a:p>
          <a:p>
            <a:pPr lvl="1"/>
            <a:r>
              <a:rPr lang="en-US" altLang="zh-CN" sz="2000" dirty="0" smtClean="0"/>
              <a:t>What </a:t>
            </a:r>
            <a:r>
              <a:rPr lang="en-US" altLang="zh-CN" sz="2000" dirty="0"/>
              <a:t>changes over time </a:t>
            </a:r>
            <a:r>
              <a:rPr lang="en-US" altLang="zh-CN" sz="2000" dirty="0" smtClean="0"/>
              <a:t>are the </a:t>
            </a:r>
            <a:r>
              <a:rPr lang="en-US" altLang="zh-CN" sz="2000" dirty="0">
                <a:solidFill>
                  <a:srgbClr val="FF0000"/>
                </a:solidFill>
              </a:rPr>
              <a:t>strategies</a:t>
            </a:r>
            <a:r>
              <a:rPr lang="en-US" altLang="zh-CN" sz="2000" dirty="0"/>
              <a:t> by which these needs are </a:t>
            </a:r>
            <a:r>
              <a:rPr lang="en-US" altLang="zh-CN" sz="2000" dirty="0" smtClean="0"/>
              <a:t>satisfied</a:t>
            </a:r>
            <a:r>
              <a:rPr lang="en-US" altLang="zh-CN" sz="2000" baseline="30000" dirty="0" smtClean="0"/>
              <a:t>[1,2]</a:t>
            </a:r>
            <a:r>
              <a:rPr lang="en-US" altLang="zh-CN" sz="2000" dirty="0" smtClean="0"/>
              <a:t>.</a:t>
            </a:r>
          </a:p>
          <a:p>
            <a:pPr lvl="1"/>
            <a:endParaRPr lang="en-US" altLang="zh-CN" sz="2000" dirty="0" smtClean="0"/>
          </a:p>
          <a:p>
            <a:pPr marL="342900" lvl="1" indent="-342900">
              <a:buChar char="•"/>
            </a:pPr>
            <a:r>
              <a:rPr lang="en-US" altLang="zh-CN" sz="2400" dirty="0" err="1" smtClean="0">
                <a:cs typeface="+mn-cs"/>
              </a:rPr>
              <a:t>Barabasi</a:t>
            </a:r>
            <a:r>
              <a:rPr lang="en-US" altLang="zh-CN" sz="2400" dirty="0" smtClean="0">
                <a:cs typeface="+mn-cs"/>
              </a:rPr>
              <a:t> and Dunbar</a:t>
            </a:r>
            <a:r>
              <a:rPr lang="en-US" altLang="zh-CN" sz="2400" baseline="30000" dirty="0" smtClean="0">
                <a:cs typeface="+mn-cs"/>
              </a:rPr>
              <a:t>[1]</a:t>
            </a:r>
            <a:r>
              <a:rPr lang="en-US" altLang="zh-CN" sz="2400" dirty="0" smtClean="0">
                <a:cs typeface="+mn-cs"/>
              </a:rPr>
              <a:t>:</a:t>
            </a:r>
          </a:p>
          <a:p>
            <a:pPr lvl="1"/>
            <a:r>
              <a:rPr lang="en-US" altLang="zh-CN" sz="2000" dirty="0" smtClean="0"/>
              <a:t>“Women shift social </a:t>
            </a:r>
            <a:r>
              <a:rPr lang="en-US" altLang="zh-CN" sz="2000" dirty="0"/>
              <a:t>investment in reproduction and parental care</a:t>
            </a:r>
            <a:r>
              <a:rPr lang="en-US" altLang="zh-CN" sz="2000" dirty="0" smtClean="0"/>
              <a:t>.”</a:t>
            </a:r>
            <a:endParaRPr lang="en-US" altLang="zh-CN" sz="2000" dirty="0"/>
          </a:p>
          <a:p>
            <a:pPr marL="1200150" lvl="3" indent="-342900"/>
            <a:r>
              <a:rPr lang="en-US" altLang="zh-CN" sz="1400" dirty="0" smtClean="0">
                <a:solidFill>
                  <a:srgbClr val="000000"/>
                </a:solidFill>
              </a:rPr>
              <a:t>“Women are more focused on opposite-sex relationships than men during the reproductively active period of their lives.” </a:t>
            </a:r>
          </a:p>
          <a:p>
            <a:pPr marL="1200150" lvl="3" indent="-342900"/>
            <a:r>
              <a:rPr lang="en-US" altLang="zh-CN" sz="1400" dirty="0" smtClean="0">
                <a:solidFill>
                  <a:srgbClr val="000000"/>
                </a:solidFill>
              </a:rPr>
              <a:t>“As women age, their attention ships from their spouse to younger females---their daughters.”</a:t>
            </a:r>
          </a:p>
          <a:p>
            <a:pPr lvl="1"/>
            <a:r>
              <a:rPr lang="en-US" sz="2000" dirty="0" smtClean="0"/>
              <a:t>“Human </a:t>
            </a:r>
            <a:r>
              <a:rPr lang="en-US" sz="2000" dirty="0">
                <a:solidFill>
                  <a:srgbClr val="FF0000"/>
                </a:solidFill>
              </a:rPr>
              <a:t>social strategies </a:t>
            </a:r>
            <a:r>
              <a:rPr lang="en-US" sz="2000" dirty="0"/>
              <a:t>have more complex dynamics than previously </a:t>
            </a:r>
            <a:r>
              <a:rPr lang="en-US" sz="2000" dirty="0" smtClean="0"/>
              <a:t>assumed.”</a:t>
            </a:r>
          </a:p>
          <a:p>
            <a:pPr lvl="1"/>
            <a:endParaRPr lang="en-US" sz="2000" dirty="0"/>
          </a:p>
          <a:p>
            <a:pPr marL="342900" lvl="1" indent="-342900">
              <a:buChar char="•"/>
            </a:pPr>
            <a:r>
              <a:rPr lang="en-US" sz="2400" dirty="0">
                <a:cs typeface="+mn-cs"/>
              </a:rPr>
              <a:t>What other social strategies?</a:t>
            </a:r>
          </a:p>
          <a:p>
            <a:pPr marL="1200150" lvl="3" indent="-342900"/>
            <a:endParaRPr lang="en-US" altLang="zh-CN" sz="1400" dirty="0" smtClean="0">
              <a:solidFill>
                <a:srgbClr val="000000"/>
              </a:solidFill>
            </a:endParaRPr>
          </a:p>
          <a:p>
            <a:pPr marL="1200150" lvl="3" indent="-342900"/>
            <a:endParaRPr lang="en-US" altLang="zh-CN" sz="1400" dirty="0" smtClean="0">
              <a:solidFill>
                <a:srgbClr val="000000"/>
              </a:solidFill>
            </a:endParaRPr>
          </a:p>
          <a:p>
            <a:pPr marL="742950" lvl="2" indent="-342900"/>
            <a:endParaRPr lang="en-US" altLang="zh-CN" sz="1600" dirty="0">
              <a:solidFill>
                <a:srgbClr val="000000"/>
              </a:solidFill>
            </a:endParaRPr>
          </a:p>
          <a:p>
            <a:pPr lvl="1"/>
            <a:endParaRPr lang="en-US" altLang="zh-CN" sz="2000" dirty="0"/>
          </a:p>
          <a:p>
            <a:pPr lvl="1"/>
            <a:endParaRPr lang="en-US" altLang="zh-CN" sz="2000" dirty="0" smtClean="0"/>
          </a:p>
        </p:txBody>
      </p:sp>
      <p:sp>
        <p:nvSpPr>
          <p:cNvPr id="4" name="TextBox 3"/>
          <p:cNvSpPr txBox="1"/>
          <p:nvPr/>
        </p:nvSpPr>
        <p:spPr>
          <a:xfrm>
            <a:off x="0" y="6146720"/>
            <a:ext cx="9906000" cy="738664"/>
          </a:xfrm>
          <a:prstGeom prst="rect">
            <a:avLst/>
          </a:prstGeom>
          <a:solidFill>
            <a:srgbClr val="FFFFFF"/>
          </a:solidFill>
        </p:spPr>
        <p:txBody>
          <a:bodyPr wrap="square" rtlCol="0">
            <a:spAutoFit/>
          </a:bodyPr>
          <a:lstStyle/>
          <a:p>
            <a:pPr marL="228600" indent="-228600">
              <a:buFontTx/>
              <a:buAutoNum type="arabicPeriod"/>
            </a:pPr>
            <a:r>
              <a:rPr lang="en-US" sz="1400" dirty="0"/>
              <a:t>V. </a:t>
            </a:r>
            <a:r>
              <a:rPr lang="en-US" sz="1400" dirty="0" err="1"/>
              <a:t>Palchykov</a:t>
            </a:r>
            <a:r>
              <a:rPr lang="en-US" sz="1400" dirty="0"/>
              <a:t>, K. </a:t>
            </a:r>
            <a:r>
              <a:rPr lang="en-US" sz="1400" dirty="0" err="1"/>
              <a:t>Kaski</a:t>
            </a:r>
            <a:r>
              <a:rPr lang="en-US" sz="1400" dirty="0"/>
              <a:t>, J. </a:t>
            </a:r>
            <a:r>
              <a:rPr lang="en-US" sz="1400" dirty="0" err="1"/>
              <a:t>Kertesz</a:t>
            </a:r>
            <a:r>
              <a:rPr lang="en-US" sz="1400" dirty="0"/>
              <a:t>, A.-L. </a:t>
            </a:r>
            <a:r>
              <a:rPr lang="en-US" sz="1400" dirty="0" err="1"/>
              <a:t>Barabasi</a:t>
            </a:r>
            <a:r>
              <a:rPr lang="en-US" sz="1400" dirty="0"/>
              <a:t>, R. I. M. Dunbar. Sex differences in intimate relationships. Scientific Reports 2012.</a:t>
            </a:r>
          </a:p>
          <a:p>
            <a:pPr marL="228600" indent="-228600">
              <a:buAutoNum type="arabicPeriod"/>
            </a:pPr>
            <a:r>
              <a:rPr lang="en-US" sz="1400" dirty="0" smtClean="0">
                <a:hlinkClick r:id="rId2"/>
              </a:rPr>
              <a:t>http</a:t>
            </a:r>
            <a:r>
              <a:rPr lang="en-US" sz="1400" dirty="0">
                <a:hlinkClick r:id="rId2"/>
              </a:rPr>
              <a:t>://en.wikipedia.org/wiki/</a:t>
            </a:r>
            <a:r>
              <a:rPr lang="en-US" sz="1400" dirty="0" smtClean="0">
                <a:hlinkClick r:id="rId2"/>
              </a:rPr>
              <a:t>Fundamental_human_needs</a:t>
            </a:r>
          </a:p>
        </p:txBody>
      </p:sp>
    </p:spTree>
    <p:extLst>
      <p:ext uri="{BB962C8B-B14F-4D97-AF65-F5344CB8AC3E}">
        <p14:creationId xmlns:p14="http://schemas.microsoft.com/office/powerpoint/2010/main" val="36738696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Social Strategy</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We study demographic-based social strategy with respect to the </a:t>
            </a:r>
            <a:r>
              <a:rPr lang="en-US" altLang="zh-CN" sz="2400" dirty="0" smtClean="0">
                <a:solidFill>
                  <a:srgbClr val="FF0000"/>
                </a:solidFill>
              </a:rPr>
              <a:t>micro-level</a:t>
            </a:r>
            <a:r>
              <a:rPr lang="en-US" altLang="zh-CN" sz="2400" dirty="0" smtClean="0"/>
              <a:t> network structures.</a:t>
            </a:r>
          </a:p>
          <a:p>
            <a:pPr lvl="1"/>
            <a:r>
              <a:rPr lang="en-US" altLang="zh-CN" sz="2000" dirty="0" smtClean="0"/>
              <a:t>Ego network </a:t>
            </a:r>
          </a:p>
          <a:p>
            <a:pPr lvl="1"/>
            <a:r>
              <a:rPr lang="en-US" altLang="zh-CN" sz="2000" dirty="0" smtClean="0"/>
              <a:t>Social tie</a:t>
            </a:r>
          </a:p>
          <a:p>
            <a:pPr lvl="1"/>
            <a:r>
              <a:rPr lang="en-US" altLang="zh-CN" sz="2000" dirty="0" smtClean="0"/>
              <a:t>Social triad</a:t>
            </a:r>
          </a:p>
          <a:p>
            <a:pPr lvl="1"/>
            <a:endParaRPr lang="en-US" altLang="zh-CN" sz="2000" dirty="0" smtClean="0"/>
          </a:p>
          <a:p>
            <a:pPr lvl="1"/>
            <a:endParaRPr lang="en-US" altLang="zh-CN" sz="2000" dirty="0" smtClean="0"/>
          </a:p>
        </p:txBody>
      </p:sp>
      <p:sp>
        <p:nvSpPr>
          <p:cNvPr id="98" name="Oval 97"/>
          <p:cNvSpPr/>
          <p:nvPr/>
        </p:nvSpPr>
        <p:spPr>
          <a:xfrm>
            <a:off x="4297990" y="4197683"/>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endCxn id="98" idx="0"/>
          </p:cNvCxnSpPr>
          <p:nvPr/>
        </p:nvCxnSpPr>
        <p:spPr>
          <a:xfrm flipH="1">
            <a:off x="4511643" y="3504842"/>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231872" y="367102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00" idx="1"/>
            <a:endCxn id="98" idx="7"/>
          </p:cNvCxnSpPr>
          <p:nvPr/>
        </p:nvCxnSpPr>
        <p:spPr>
          <a:xfrm flipH="1">
            <a:off x="4662718" y="3777857"/>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3714475" y="496738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452294" y="514794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314959" y="4151766"/>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5" name="Straight Connector 104"/>
          <p:cNvCxnSpPr>
            <a:stCxn id="98" idx="3"/>
            <a:endCxn id="102" idx="7"/>
          </p:cNvCxnSpPr>
          <p:nvPr/>
        </p:nvCxnSpPr>
        <p:spPr>
          <a:xfrm flipH="1">
            <a:off x="3957626" y="4542166"/>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03" idx="2"/>
            <a:endCxn id="102" idx="5"/>
          </p:cNvCxnSpPr>
          <p:nvPr/>
        </p:nvCxnSpPr>
        <p:spPr>
          <a:xfrm flipH="1" flipV="1">
            <a:off x="3957626" y="5200417"/>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8" idx="4"/>
            <a:endCxn id="103" idx="0"/>
          </p:cNvCxnSpPr>
          <p:nvPr/>
        </p:nvCxnSpPr>
        <p:spPr>
          <a:xfrm>
            <a:off x="4511643" y="4601270"/>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113" idx="0"/>
            <a:endCxn id="148" idx="2"/>
          </p:cNvCxnSpPr>
          <p:nvPr/>
        </p:nvCxnSpPr>
        <p:spPr>
          <a:xfrm flipV="1">
            <a:off x="3542367" y="3823425"/>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231872" y="486055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p:cNvCxnSpPr>
            <a:stCxn id="104" idx="2"/>
            <a:endCxn id="98" idx="6"/>
          </p:cNvCxnSpPr>
          <p:nvPr/>
        </p:nvCxnSpPr>
        <p:spPr>
          <a:xfrm flipH="1">
            <a:off x="4725296" y="4288274"/>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9" idx="1"/>
            <a:endCxn id="98" idx="5"/>
          </p:cNvCxnSpPr>
          <p:nvPr/>
        </p:nvCxnSpPr>
        <p:spPr>
          <a:xfrm flipH="1" flipV="1">
            <a:off x="4662718" y="4542166"/>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104" idx="4"/>
            <a:endCxn id="109" idx="0"/>
          </p:cNvCxnSpPr>
          <p:nvPr/>
        </p:nvCxnSpPr>
        <p:spPr>
          <a:xfrm flipH="1">
            <a:off x="5344633" y="4424781"/>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Rectangle 112"/>
          <p:cNvSpPr/>
          <p:nvPr/>
        </p:nvSpPr>
        <p:spPr>
          <a:xfrm>
            <a:off x="3429606" y="4226511"/>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a:stCxn id="113" idx="3"/>
            <a:endCxn id="98" idx="2"/>
          </p:cNvCxnSpPr>
          <p:nvPr/>
        </p:nvCxnSpPr>
        <p:spPr>
          <a:xfrm>
            <a:off x="3655128" y="4333343"/>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148" idx="3"/>
            <a:endCxn id="98" idx="1"/>
          </p:cNvCxnSpPr>
          <p:nvPr/>
        </p:nvCxnSpPr>
        <p:spPr>
          <a:xfrm>
            <a:off x="3882382" y="3716594"/>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7851012" y="327010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7" name="Straight Connector 116"/>
          <p:cNvCxnSpPr>
            <a:stCxn id="116" idx="2"/>
          </p:cNvCxnSpPr>
          <p:nvPr/>
        </p:nvCxnSpPr>
        <p:spPr>
          <a:xfrm flipH="1">
            <a:off x="7910362" y="3483769"/>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8660266" y="364995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a:stCxn id="118" idx="1"/>
          </p:cNvCxnSpPr>
          <p:nvPr/>
        </p:nvCxnSpPr>
        <p:spPr>
          <a:xfrm flipH="1">
            <a:off x="7910362" y="3756784"/>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Oval 119"/>
          <p:cNvSpPr/>
          <p:nvPr/>
        </p:nvSpPr>
        <p:spPr>
          <a:xfrm>
            <a:off x="7142869" y="494631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7880688" y="512687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2" name="Straight Connector 121"/>
          <p:cNvCxnSpPr>
            <a:endCxn id="120" idx="7"/>
          </p:cNvCxnSpPr>
          <p:nvPr/>
        </p:nvCxnSpPr>
        <p:spPr>
          <a:xfrm flipH="1">
            <a:off x="7386020" y="4374032"/>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121" idx="2"/>
            <a:endCxn id="120" idx="5"/>
          </p:cNvCxnSpPr>
          <p:nvPr/>
        </p:nvCxnSpPr>
        <p:spPr>
          <a:xfrm flipH="1" flipV="1">
            <a:off x="7386020" y="517934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endCxn id="121" idx="0"/>
          </p:cNvCxnSpPr>
          <p:nvPr/>
        </p:nvCxnSpPr>
        <p:spPr>
          <a:xfrm>
            <a:off x="7910362" y="4403708"/>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8660266" y="48394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Connector 125"/>
          <p:cNvCxnSpPr>
            <a:stCxn id="135" idx="1"/>
          </p:cNvCxnSpPr>
          <p:nvPr/>
        </p:nvCxnSpPr>
        <p:spPr>
          <a:xfrm flipH="1">
            <a:off x="7880689" y="4267200"/>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25" idx="1"/>
          </p:cNvCxnSpPr>
          <p:nvPr/>
        </p:nvCxnSpPr>
        <p:spPr>
          <a:xfrm flipH="1" flipV="1">
            <a:off x="7910362" y="4374032"/>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135" idx="2"/>
            <a:endCxn id="125" idx="0"/>
          </p:cNvCxnSpPr>
          <p:nvPr/>
        </p:nvCxnSpPr>
        <p:spPr>
          <a:xfrm flipH="1">
            <a:off x="8773027" y="4374031"/>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Oval 128"/>
          <p:cNvSpPr/>
          <p:nvPr/>
        </p:nvSpPr>
        <p:spPr>
          <a:xfrm>
            <a:off x="6858000" y="4267200"/>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7142869" y="364995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a:stCxn id="130" idx="3"/>
          </p:cNvCxnSpPr>
          <p:nvPr/>
        </p:nvCxnSpPr>
        <p:spPr>
          <a:xfrm>
            <a:off x="7368391" y="3756784"/>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29" idx="6"/>
          </p:cNvCxnSpPr>
          <p:nvPr/>
        </p:nvCxnSpPr>
        <p:spPr>
          <a:xfrm flipV="1">
            <a:off x="7142869" y="4374032"/>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Rectangle 132"/>
          <p:cNvSpPr/>
          <p:nvPr/>
        </p:nvSpPr>
        <p:spPr>
          <a:xfrm>
            <a:off x="7729349" y="4195732"/>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4" name="Straight Connector 133"/>
          <p:cNvCxnSpPr>
            <a:stCxn id="130" idx="2"/>
            <a:endCxn id="129" idx="0"/>
          </p:cNvCxnSpPr>
          <p:nvPr/>
        </p:nvCxnSpPr>
        <p:spPr>
          <a:xfrm flipH="1">
            <a:off x="7000435" y="3863615"/>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Rectangle 134"/>
          <p:cNvSpPr/>
          <p:nvPr/>
        </p:nvSpPr>
        <p:spPr>
          <a:xfrm>
            <a:off x="8743353" y="416036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3656860" y="360976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4409338" y="323182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910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p:nvPr/>
        </p:nvSpPr>
        <p:spPr>
          <a:xfrm>
            <a:off x="65532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0" y="3503"/>
            <a:ext cx="9906000" cy="792162"/>
          </a:xfrm>
        </p:spPr>
        <p:txBody>
          <a:bodyPr/>
          <a:lstStyle/>
          <a:p>
            <a:r>
              <a:rPr lang="en-US" dirty="0">
                <a:ea typeface="黑体" pitchFamily="49" charset="-122"/>
              </a:rPr>
              <a:t>Social </a:t>
            </a:r>
            <a:r>
              <a:rPr lang="en-US" dirty="0" smtClean="0">
                <a:ea typeface="黑体" pitchFamily="49" charset="-122"/>
              </a:rPr>
              <a:t>Strategy: Ego Network</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Ego network analysis is becoming an important task in network science</a:t>
            </a:r>
            <a:r>
              <a:rPr lang="en-US" altLang="zh-CN" sz="2400" baseline="30000" dirty="0" smtClean="0"/>
              <a:t>[1,2,3]</a:t>
            </a:r>
            <a:r>
              <a:rPr lang="en-US" altLang="zh-CN" sz="2400" dirty="0" smtClean="0"/>
              <a:t>. </a:t>
            </a:r>
          </a:p>
          <a:p>
            <a:pPr lvl="1"/>
            <a:r>
              <a:rPr lang="en-US" altLang="zh-CN" sz="2000" dirty="0" smtClean="0"/>
              <a:t>What are the network properties of the central users?</a:t>
            </a:r>
          </a:p>
          <a:p>
            <a:pPr lvl="1"/>
            <a:r>
              <a:rPr lang="en-US" altLang="zh-CN" sz="2000" dirty="0" smtClean="0"/>
              <a:t>What</a:t>
            </a:r>
            <a:r>
              <a:rPr lang="en-US" altLang="zh-CN" sz="2000" dirty="0"/>
              <a:t> </a:t>
            </a:r>
            <a:r>
              <a:rPr lang="en-US" altLang="zh-CN" sz="2000" dirty="0" smtClean="0"/>
              <a:t>are the demographic distributions of the central users’ friends?</a:t>
            </a:r>
          </a:p>
          <a:p>
            <a:pPr lvl="1"/>
            <a:endParaRPr lang="en-US" altLang="zh-CN" sz="2000" dirty="0" smtClean="0"/>
          </a:p>
          <a:p>
            <a:pPr lvl="1"/>
            <a:endParaRPr lang="en-US" altLang="zh-CN" sz="2000" dirty="0" smtClean="0"/>
          </a:p>
        </p:txBody>
      </p:sp>
      <p:sp>
        <p:nvSpPr>
          <p:cNvPr id="95" name="Donut 94"/>
          <p:cNvSpPr/>
          <p:nvPr/>
        </p:nvSpPr>
        <p:spPr>
          <a:xfrm>
            <a:off x="32004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4191000" y="5410200"/>
            <a:ext cx="4495800" cy="369332"/>
          </a:xfrm>
          <a:prstGeom prst="rect">
            <a:avLst/>
          </a:prstGeom>
          <a:noFill/>
        </p:spPr>
        <p:txBody>
          <a:bodyPr wrap="square" rtlCol="0">
            <a:spAutoFit/>
          </a:bodyPr>
          <a:lstStyle/>
          <a:p>
            <a:endParaRPr lang="en-US" dirty="0"/>
          </a:p>
        </p:txBody>
      </p:sp>
      <p:sp>
        <p:nvSpPr>
          <p:cNvPr id="97" name="Oval 96"/>
          <p:cNvSpPr/>
          <p:nvPr/>
        </p:nvSpPr>
        <p:spPr>
          <a:xfrm>
            <a:off x="4267200" y="4114800"/>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Connector 97"/>
          <p:cNvCxnSpPr>
            <a:endCxn id="97" idx="0"/>
          </p:cNvCxnSpPr>
          <p:nvPr/>
        </p:nvCxnSpPr>
        <p:spPr>
          <a:xfrm flipH="1">
            <a:off x="4480853" y="34219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5201082" y="358814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p:cNvCxnSpPr>
            <a:stCxn id="99" idx="1"/>
            <a:endCxn id="97" idx="7"/>
          </p:cNvCxnSpPr>
          <p:nvPr/>
        </p:nvCxnSpPr>
        <p:spPr>
          <a:xfrm flipH="1">
            <a:off x="4631928" y="36949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3683685" y="48845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4421504" y="50650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5284169" y="40688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a:stCxn id="97" idx="3"/>
            <a:endCxn id="101" idx="7"/>
          </p:cNvCxnSpPr>
          <p:nvPr/>
        </p:nvCxnSpPr>
        <p:spPr>
          <a:xfrm flipH="1">
            <a:off x="3926836" y="44592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102" idx="2"/>
            <a:endCxn id="101" idx="5"/>
          </p:cNvCxnSpPr>
          <p:nvPr/>
        </p:nvCxnSpPr>
        <p:spPr>
          <a:xfrm flipH="1" flipV="1">
            <a:off x="3926836" y="51175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7" idx="4"/>
            <a:endCxn id="102" idx="0"/>
          </p:cNvCxnSpPr>
          <p:nvPr/>
        </p:nvCxnSpPr>
        <p:spPr>
          <a:xfrm>
            <a:off x="4480853" y="45183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12" idx="0"/>
            <a:endCxn id="141" idx="2"/>
          </p:cNvCxnSpPr>
          <p:nvPr/>
        </p:nvCxnSpPr>
        <p:spPr>
          <a:xfrm flipV="1">
            <a:off x="3511577" y="37405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Rectangle 107"/>
          <p:cNvSpPr/>
          <p:nvPr/>
        </p:nvSpPr>
        <p:spPr>
          <a:xfrm>
            <a:off x="5201082" y="47776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a:stCxn id="103" idx="2"/>
            <a:endCxn id="97" idx="6"/>
          </p:cNvCxnSpPr>
          <p:nvPr/>
        </p:nvCxnSpPr>
        <p:spPr>
          <a:xfrm flipH="1">
            <a:off x="4694506" y="42053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108" idx="1"/>
            <a:endCxn id="97" idx="5"/>
          </p:cNvCxnSpPr>
          <p:nvPr/>
        </p:nvCxnSpPr>
        <p:spPr>
          <a:xfrm flipH="1" flipV="1">
            <a:off x="4631928" y="44592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3" idx="4"/>
            <a:endCxn id="108" idx="0"/>
          </p:cNvCxnSpPr>
          <p:nvPr/>
        </p:nvCxnSpPr>
        <p:spPr>
          <a:xfrm flipH="1">
            <a:off x="5313843" y="43418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98816" y="414362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a:stCxn id="112" idx="3"/>
            <a:endCxn id="97" idx="2"/>
          </p:cNvCxnSpPr>
          <p:nvPr/>
        </p:nvCxnSpPr>
        <p:spPr>
          <a:xfrm>
            <a:off x="3624338" y="42504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41" idx="3"/>
            <a:endCxn id="97" idx="1"/>
          </p:cNvCxnSpPr>
          <p:nvPr/>
        </p:nvCxnSpPr>
        <p:spPr>
          <a:xfrm>
            <a:off x="3851592" y="36337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7820222" y="3187223"/>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a:stCxn id="115" idx="2"/>
          </p:cNvCxnSpPr>
          <p:nvPr/>
        </p:nvCxnSpPr>
        <p:spPr>
          <a:xfrm flipH="1">
            <a:off x="7879572" y="3400886"/>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8629476"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Connector 117"/>
          <p:cNvCxnSpPr>
            <a:stCxn id="117" idx="1"/>
          </p:cNvCxnSpPr>
          <p:nvPr/>
        </p:nvCxnSpPr>
        <p:spPr>
          <a:xfrm flipH="1">
            <a:off x="7879572" y="3673901"/>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9" name="Oval 118"/>
          <p:cNvSpPr/>
          <p:nvPr/>
        </p:nvSpPr>
        <p:spPr>
          <a:xfrm>
            <a:off x="7112079" y="48634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7849898" y="5043992"/>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Connector 120"/>
          <p:cNvCxnSpPr>
            <a:endCxn id="119" idx="7"/>
          </p:cNvCxnSpPr>
          <p:nvPr/>
        </p:nvCxnSpPr>
        <p:spPr>
          <a:xfrm flipH="1">
            <a:off x="7355230" y="4291149"/>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stCxn id="120" idx="2"/>
            <a:endCxn id="119" idx="5"/>
          </p:cNvCxnSpPr>
          <p:nvPr/>
        </p:nvCxnSpPr>
        <p:spPr>
          <a:xfrm flipH="1" flipV="1">
            <a:off x="7355230" y="5096461"/>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120" idx="0"/>
          </p:cNvCxnSpPr>
          <p:nvPr/>
        </p:nvCxnSpPr>
        <p:spPr>
          <a:xfrm>
            <a:off x="7879572" y="4320825"/>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Rectangle 123"/>
          <p:cNvSpPr/>
          <p:nvPr/>
        </p:nvSpPr>
        <p:spPr>
          <a:xfrm>
            <a:off x="8629476" y="475659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5" name="Straight Connector 124"/>
          <p:cNvCxnSpPr>
            <a:stCxn id="134" idx="1"/>
          </p:cNvCxnSpPr>
          <p:nvPr/>
        </p:nvCxnSpPr>
        <p:spPr>
          <a:xfrm flipH="1">
            <a:off x="7849899" y="4184317"/>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124" idx="1"/>
          </p:cNvCxnSpPr>
          <p:nvPr/>
        </p:nvCxnSpPr>
        <p:spPr>
          <a:xfrm flipH="1" flipV="1">
            <a:off x="7879572" y="4291149"/>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34" idx="2"/>
            <a:endCxn id="124" idx="0"/>
          </p:cNvCxnSpPr>
          <p:nvPr/>
        </p:nvCxnSpPr>
        <p:spPr>
          <a:xfrm flipH="1">
            <a:off x="8742237" y="4291148"/>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Oval 127"/>
          <p:cNvSpPr/>
          <p:nvPr/>
        </p:nvSpPr>
        <p:spPr>
          <a:xfrm>
            <a:off x="6827210" y="418431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7112079"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Straight Connector 129"/>
          <p:cNvCxnSpPr>
            <a:stCxn id="129" idx="3"/>
          </p:cNvCxnSpPr>
          <p:nvPr/>
        </p:nvCxnSpPr>
        <p:spPr>
          <a:xfrm>
            <a:off x="7337601" y="3673901"/>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28" idx="6"/>
          </p:cNvCxnSpPr>
          <p:nvPr/>
        </p:nvCxnSpPr>
        <p:spPr>
          <a:xfrm flipV="1">
            <a:off x="7112079" y="4291149"/>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Rectangle 131"/>
          <p:cNvSpPr/>
          <p:nvPr/>
        </p:nvSpPr>
        <p:spPr>
          <a:xfrm>
            <a:off x="7698559" y="4112849"/>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3" name="Straight Connector 132"/>
          <p:cNvCxnSpPr>
            <a:stCxn id="129" idx="2"/>
            <a:endCxn id="128" idx="0"/>
          </p:cNvCxnSpPr>
          <p:nvPr/>
        </p:nvCxnSpPr>
        <p:spPr>
          <a:xfrm flipH="1">
            <a:off x="6969645" y="3780732"/>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8712563" y="407748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3626070" y="35268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4378548" y="314894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0" y="6211669"/>
            <a:ext cx="9906000" cy="646331"/>
          </a:xfrm>
          <a:prstGeom prst="rect">
            <a:avLst/>
          </a:prstGeom>
          <a:solidFill>
            <a:srgbClr val="FFFFFF"/>
          </a:solidFill>
        </p:spPr>
        <p:txBody>
          <a:bodyPr wrap="square" rtlCol="0">
            <a:spAutoFit/>
          </a:bodyPr>
          <a:lstStyle/>
          <a:p>
            <a:pPr marL="228600" indent="-228600">
              <a:buFontTx/>
              <a:buAutoNum type="arabicPeriod"/>
            </a:pPr>
            <a:r>
              <a:rPr lang="en-US" sz="1200" dirty="0" smtClean="0"/>
              <a:t>S. P. </a:t>
            </a:r>
            <a:r>
              <a:rPr lang="en-US" sz="1200" dirty="0" err="1" smtClean="0"/>
              <a:t>Borgatti</a:t>
            </a:r>
            <a:r>
              <a:rPr lang="en-US" sz="1200" dirty="0" smtClean="0"/>
              <a:t>, A. </a:t>
            </a:r>
            <a:r>
              <a:rPr lang="en-US" sz="1200" dirty="0" err="1" smtClean="0"/>
              <a:t>Mehra</a:t>
            </a:r>
            <a:r>
              <a:rPr lang="en-US" sz="1200" dirty="0" smtClean="0"/>
              <a:t>, D. J. Brass, G. </a:t>
            </a:r>
            <a:r>
              <a:rPr lang="en-US" sz="1200" dirty="0" err="1" smtClean="0"/>
              <a:t>Labianca</a:t>
            </a:r>
            <a:r>
              <a:rPr lang="en-US" sz="1200" dirty="0" smtClean="0"/>
              <a:t>. Network analysis in the social sciences. Science 2009.</a:t>
            </a:r>
          </a:p>
          <a:p>
            <a:pPr marL="228600" indent="-228600">
              <a:buFontTx/>
              <a:buAutoNum type="arabicPeriod"/>
            </a:pPr>
            <a:r>
              <a:rPr lang="en-US" sz="1200" dirty="0" smtClean="0"/>
              <a:t>J. </a:t>
            </a:r>
            <a:r>
              <a:rPr lang="en-US" sz="1200" dirty="0" err="1" smtClean="0"/>
              <a:t>Ugander</a:t>
            </a:r>
            <a:r>
              <a:rPr lang="en-US" sz="1200" dirty="0" smtClean="0"/>
              <a:t>, L. </a:t>
            </a:r>
            <a:r>
              <a:rPr lang="en-US" sz="1200" dirty="0" err="1" smtClean="0"/>
              <a:t>Backstrom</a:t>
            </a:r>
            <a:r>
              <a:rPr lang="en-US" sz="1200" dirty="0" smtClean="0"/>
              <a:t>, C. Marlow, J. Kleinberg. Structural diversity in social contagion. PN</a:t>
            </a:r>
            <a:r>
              <a:rPr lang="en-US" altLang="zh-CN" sz="1200" dirty="0" smtClean="0"/>
              <a:t>AS 2012.</a:t>
            </a:r>
          </a:p>
          <a:p>
            <a:pPr marL="228600" indent="-228600">
              <a:buFontTx/>
              <a:buAutoNum type="arabicPeriod"/>
            </a:pPr>
            <a:r>
              <a:rPr lang="en-US" sz="1200" dirty="0" smtClean="0"/>
              <a:t>J. </a:t>
            </a:r>
            <a:r>
              <a:rPr lang="en-US" sz="1200" dirty="0" err="1" smtClean="0"/>
              <a:t>Mcauley</a:t>
            </a:r>
            <a:r>
              <a:rPr lang="en-US" sz="1200" dirty="0" smtClean="0"/>
              <a:t>, J. </a:t>
            </a:r>
            <a:r>
              <a:rPr lang="en-US" sz="1200" dirty="0" err="1" smtClean="0"/>
              <a:t>Leskovec</a:t>
            </a:r>
            <a:r>
              <a:rPr lang="en-US" sz="1200" dirty="0" smtClean="0"/>
              <a:t>. Discovering </a:t>
            </a:r>
            <a:r>
              <a:rPr lang="en-US" altLang="zh-CN" sz="1200" dirty="0" smtClean="0"/>
              <a:t>social circles in ego networks. ACM TKDD 2014.</a:t>
            </a:r>
            <a:endParaRPr lang="en-US" sz="1200" dirty="0" smtClean="0"/>
          </a:p>
        </p:txBody>
      </p:sp>
    </p:spTree>
    <p:extLst>
      <p:ext uri="{BB962C8B-B14F-4D97-AF65-F5344CB8AC3E}">
        <p14:creationId xmlns:p14="http://schemas.microsoft.com/office/powerpoint/2010/main" val="2475241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Ego Network</a:t>
            </a:r>
            <a:endParaRPr lang="en-US" dirty="0">
              <a:ea typeface="黑体" pitchFamily="49" charset="-122"/>
            </a:endParaRPr>
          </a:p>
        </p:txBody>
      </p:sp>
      <p:pic>
        <p:nvPicPr>
          <p:cNvPr id="8" name="Picture 7" descr="QQ201406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6621396" cy="3073513"/>
          </a:xfrm>
          <a:prstGeom prst="rect">
            <a:avLst/>
          </a:prstGeom>
        </p:spPr>
      </p:pic>
      <p:sp>
        <p:nvSpPr>
          <p:cNvPr id="10" name="TextBox 9"/>
          <p:cNvSpPr txBox="1"/>
          <p:nvPr/>
        </p:nvSpPr>
        <p:spPr>
          <a:xfrm>
            <a:off x="1676400" y="4800600"/>
            <a:ext cx="6858000" cy="369332"/>
          </a:xfrm>
          <a:prstGeom prst="rect">
            <a:avLst/>
          </a:prstGeom>
          <a:noFill/>
        </p:spPr>
        <p:txBody>
          <a:bodyPr wrap="square" rtlCol="0">
            <a:spAutoFit/>
          </a:bodyPr>
          <a:lstStyle/>
          <a:p>
            <a:r>
              <a:rPr lang="en-US" dirty="0" smtClean="0"/>
              <a:t>Correlations between user demographics and network properties.</a:t>
            </a:r>
            <a:endParaRPr lang="en-US" dirty="0"/>
          </a:p>
        </p:txBody>
      </p:sp>
      <p:sp>
        <p:nvSpPr>
          <p:cNvPr id="11" name="Rectangle 10"/>
          <p:cNvSpPr/>
          <p:nvPr/>
        </p:nvSpPr>
        <p:spPr>
          <a:xfrm>
            <a:off x="1600200" y="1066800"/>
            <a:ext cx="1447800" cy="6096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Peak at 22 years old </a:t>
            </a:r>
            <a:endParaRPr lang="en-US" dirty="0"/>
          </a:p>
        </p:txBody>
      </p:sp>
      <p:cxnSp>
        <p:nvCxnSpPr>
          <p:cNvPr id="13" name="Straight Arrow Connector 12"/>
          <p:cNvCxnSpPr>
            <a:stCxn id="11" idx="2"/>
          </p:cNvCxnSpPr>
          <p:nvPr/>
        </p:nvCxnSpPr>
        <p:spPr>
          <a:xfrm flipH="1">
            <a:off x="2286000" y="1676400"/>
            <a:ext cx="38100" cy="914400"/>
          </a:xfrm>
          <a:prstGeom prst="straightConnector1">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505200" y="1066800"/>
            <a:ext cx="2286000" cy="6096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Valley and reversion at 38-40 years old </a:t>
            </a:r>
            <a:endParaRPr lang="en-US" dirty="0"/>
          </a:p>
        </p:txBody>
      </p:sp>
      <p:cxnSp>
        <p:nvCxnSpPr>
          <p:cNvPr id="63" name="Straight Arrow Connector 62"/>
          <p:cNvCxnSpPr>
            <a:stCxn id="62" idx="1"/>
          </p:cNvCxnSpPr>
          <p:nvPr/>
        </p:nvCxnSpPr>
        <p:spPr>
          <a:xfrm flipH="1">
            <a:off x="2895600" y="1371600"/>
            <a:ext cx="609600" cy="1905000"/>
          </a:xfrm>
          <a:prstGeom prst="straightConnector1">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00200" y="4800600"/>
            <a:ext cx="6781800" cy="11430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 </a:t>
            </a:r>
            <a:r>
              <a:rPr lang="en-US" dirty="0" smtClean="0">
                <a:solidFill>
                  <a:schemeClr val="bg1"/>
                </a:solidFill>
              </a:rPr>
              <a:t>Young </a:t>
            </a:r>
            <a:r>
              <a:rPr lang="en-US" dirty="0">
                <a:solidFill>
                  <a:schemeClr val="bg1"/>
                </a:solidFill>
              </a:rPr>
              <a:t>people are very active in broadening their social circles, while seniors have the tendency to maintain small but close connections.</a:t>
            </a:r>
          </a:p>
        </p:txBody>
      </p:sp>
      <p:cxnSp>
        <p:nvCxnSpPr>
          <p:cNvPr id="14" name="Straight Arrow Connector 13"/>
          <p:cNvCxnSpPr/>
          <p:nvPr/>
        </p:nvCxnSpPr>
        <p:spPr>
          <a:xfrm>
            <a:off x="2438400" y="3352800"/>
            <a:ext cx="1066800" cy="38100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172200" y="2819400"/>
            <a:ext cx="1295400" cy="53340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865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nvPicPr>
        <p:blipFill rotWithShape="1">
          <a:blip r:embed="rId3">
            <a:extLst>
              <a:ext uri="{28A0092B-C50C-407E-A947-70E740481C1C}">
                <a14:useLocalDpi xmlns:a14="http://schemas.microsoft.com/office/drawing/2010/main" val="0"/>
              </a:ext>
            </a:extLst>
          </a:blip>
          <a:srcRect r="1809"/>
          <a:stretch/>
        </p:blipFill>
        <p:spPr>
          <a:xfrm>
            <a:off x="198527" y="1088741"/>
            <a:ext cx="5438251" cy="3600400"/>
          </a:xfrm>
          <a:prstGeom prst="rect">
            <a:avLst/>
          </a:prstGeom>
        </p:spPr>
      </p:pic>
      <p:sp>
        <p:nvSpPr>
          <p:cNvPr id="52" name="TextBox 51"/>
          <p:cNvSpPr txBox="1"/>
          <p:nvPr/>
        </p:nvSpPr>
        <p:spPr>
          <a:xfrm>
            <a:off x="3764868" y="2384884"/>
            <a:ext cx="5976664" cy="430220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lIns="180000" tIns="187200" rIns="144000" bIns="187200" rtlCol="0">
            <a:spAutoFit/>
          </a:bodyPr>
          <a:lstStyle/>
          <a:p>
            <a:pPr marL="342900" indent="-342900">
              <a:spcBef>
                <a:spcPts val="600"/>
              </a:spcBef>
              <a:buFont typeface="Wingdings" pitchFamily="2" charset="2"/>
              <a:buChar char="Ø"/>
            </a:pPr>
            <a:r>
              <a:rPr lang="en-US" altLang="zh-CN" sz="2400" dirty="0">
                <a:solidFill>
                  <a:srgbClr val="FF0000"/>
                </a:solidFill>
                <a:latin typeface="Arial"/>
                <a:ea typeface="微软雅黑" pitchFamily="34" charset="-122"/>
                <a:cs typeface="Arial"/>
              </a:rPr>
              <a:t>We generate 2.5x10</a:t>
            </a:r>
            <a:r>
              <a:rPr lang="en-US" altLang="zh-CN" sz="2400" baseline="30000" dirty="0">
                <a:solidFill>
                  <a:srgbClr val="FF0000"/>
                </a:solidFill>
                <a:latin typeface="Arial"/>
                <a:ea typeface="微软雅黑" pitchFamily="34" charset="-122"/>
                <a:cs typeface="Arial"/>
              </a:rPr>
              <a:t>18 </a:t>
            </a:r>
            <a:r>
              <a:rPr lang="en-US" altLang="zh-CN" sz="2400" dirty="0">
                <a:solidFill>
                  <a:srgbClr val="FF0000"/>
                </a:solidFill>
                <a:latin typeface="Arial"/>
                <a:ea typeface="微软雅黑" pitchFamily="34" charset="-122"/>
                <a:cs typeface="Arial"/>
              </a:rPr>
              <a:t>byte big data per </a:t>
            </a:r>
            <a:r>
              <a:rPr lang="en-US" altLang="zh-CN" sz="2400" dirty="0" smtClean="0">
                <a:solidFill>
                  <a:srgbClr val="FF0000"/>
                </a:solidFill>
                <a:latin typeface="Arial"/>
                <a:ea typeface="微软雅黑" pitchFamily="34" charset="-122"/>
                <a:cs typeface="Arial"/>
              </a:rPr>
              <a:t>day, and 90</a:t>
            </a:r>
            <a:r>
              <a:rPr lang="en-US" altLang="zh-CN" sz="2400" dirty="0">
                <a:solidFill>
                  <a:srgbClr val="FF0000"/>
                </a:solidFill>
                <a:latin typeface="Arial"/>
                <a:ea typeface="微软雅黑" pitchFamily="34" charset="-122"/>
                <a:cs typeface="Arial"/>
              </a:rPr>
              <a:t>% of the data was generated in the past 2 </a:t>
            </a:r>
            <a:r>
              <a:rPr lang="en-US" altLang="zh-CN" sz="2400" dirty="0" err="1">
                <a:solidFill>
                  <a:srgbClr val="FF0000"/>
                </a:solidFill>
                <a:latin typeface="Arial"/>
                <a:ea typeface="微软雅黑" pitchFamily="34" charset="-122"/>
                <a:cs typeface="Arial"/>
              </a:rPr>
              <a:t>yrs</a:t>
            </a:r>
            <a:endParaRPr lang="en-US" altLang="zh-CN" sz="2400" dirty="0" smtClean="0">
              <a:solidFill>
                <a:srgbClr val="FF0000"/>
              </a:solidFill>
              <a:latin typeface="Arial"/>
              <a:ea typeface="微软雅黑" pitchFamily="34" charset="-122"/>
              <a:cs typeface="Arial"/>
            </a:endParaRPr>
          </a:p>
          <a:p>
            <a:pPr marL="342900" indent="-342900">
              <a:spcBef>
                <a:spcPts val="600"/>
              </a:spcBef>
              <a:buFont typeface="Wingdings" pitchFamily="2" charset="2"/>
              <a:buChar char="Ø"/>
            </a:pPr>
            <a:r>
              <a:rPr lang="en-US" altLang="zh-CN" sz="2400" dirty="0" smtClean="0">
                <a:solidFill>
                  <a:srgbClr val="0000FF"/>
                </a:solidFill>
                <a:latin typeface="Arial"/>
                <a:ea typeface="微软雅黑" pitchFamily="34" charset="-122"/>
                <a:cs typeface="Arial"/>
              </a:rPr>
              <a:t>It </a:t>
            </a:r>
            <a:r>
              <a:rPr lang="en-US" altLang="zh-CN" sz="2400" dirty="0">
                <a:solidFill>
                  <a:srgbClr val="0000FF"/>
                </a:solidFill>
                <a:latin typeface="Arial"/>
                <a:ea typeface="微软雅黑" pitchFamily="34" charset="-122"/>
                <a:cs typeface="Arial"/>
              </a:rPr>
              <a:t>is becoming the new oil of the 21st </a:t>
            </a:r>
            <a:r>
              <a:rPr lang="en-US" altLang="zh-CN" sz="2400" dirty="0" smtClean="0">
                <a:solidFill>
                  <a:srgbClr val="0000FF"/>
                </a:solidFill>
                <a:latin typeface="Arial"/>
                <a:ea typeface="微软雅黑" pitchFamily="34" charset="-122"/>
                <a:cs typeface="Arial"/>
              </a:rPr>
              <a:t>century…</a:t>
            </a:r>
          </a:p>
          <a:p>
            <a:pPr marL="342900" indent="-342900">
              <a:spcBef>
                <a:spcPts val="600"/>
              </a:spcBef>
              <a:buFont typeface="Wingdings" pitchFamily="2" charset="2"/>
              <a:buChar char="Ø"/>
            </a:pPr>
            <a:r>
              <a:rPr lang="en-US" altLang="zh-CN" sz="2400" dirty="0" smtClean="0">
                <a:solidFill>
                  <a:srgbClr val="FF0000"/>
                </a:solidFill>
                <a:latin typeface="Arial"/>
                <a:ea typeface="微软雅黑" pitchFamily="34" charset="-122"/>
                <a:cs typeface="Arial"/>
              </a:rPr>
              <a:t>In the past year, 1,477 daily briefings provided to US president are based on big data analysis</a:t>
            </a:r>
          </a:p>
          <a:p>
            <a:pPr marL="342900" indent="-342900">
              <a:spcBef>
                <a:spcPts val="600"/>
              </a:spcBef>
              <a:buFont typeface="Wingdings" pitchFamily="2" charset="2"/>
              <a:buChar char="Ø"/>
            </a:pPr>
            <a:r>
              <a:rPr lang="en-US" altLang="zh-CN" sz="2400" dirty="0" smtClean="0">
                <a:solidFill>
                  <a:srgbClr val="0000FF"/>
                </a:solidFill>
                <a:latin typeface="Arial"/>
                <a:ea typeface="微软雅黑" pitchFamily="34" charset="-122"/>
                <a:cs typeface="Arial"/>
              </a:rPr>
              <a:t>80% of stock exchanges are based on big data analysis…</a:t>
            </a:r>
          </a:p>
        </p:txBody>
      </p:sp>
      <p:sp>
        <p:nvSpPr>
          <p:cNvPr id="8" name="Rectangle 30"/>
          <p:cNvSpPr/>
          <p:nvPr/>
        </p:nvSpPr>
        <p:spPr>
          <a:xfrm>
            <a:off x="-10318" y="0"/>
            <a:ext cx="10039882" cy="73183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altLang="zh-CN" sz="2400" dirty="0" smtClean="0">
                <a:solidFill>
                  <a:srgbClr val="FFFFFF"/>
                </a:solidFill>
                <a:latin typeface="Arial"/>
                <a:ea typeface="微软雅黑" pitchFamily="34" charset="-122"/>
                <a:cs typeface="Arial"/>
              </a:rPr>
              <a:t>Big Data is the New Oil; Big </a:t>
            </a:r>
            <a:r>
              <a:rPr lang="en-US" altLang="zh-CN" sz="2400" dirty="0">
                <a:solidFill>
                  <a:srgbClr val="FFFFFF"/>
                </a:solidFill>
                <a:latin typeface="Arial"/>
                <a:ea typeface="微软雅黑" pitchFamily="34" charset="-122"/>
                <a:cs typeface="Arial"/>
              </a:rPr>
              <a:t>s</a:t>
            </a:r>
            <a:r>
              <a:rPr lang="en-US" altLang="zh-CN" sz="2400" dirty="0" smtClean="0">
                <a:solidFill>
                  <a:srgbClr val="FFFFFF"/>
                </a:solidFill>
                <a:latin typeface="Arial"/>
                <a:ea typeface="微软雅黑" pitchFamily="34" charset="-122"/>
                <a:cs typeface="Arial"/>
              </a:rPr>
              <a:t>ocial data </a:t>
            </a:r>
            <a:r>
              <a:rPr lang="en-US" altLang="zh-CN" sz="2400" dirty="0">
                <a:solidFill>
                  <a:srgbClr val="FFFFFF"/>
                </a:solidFill>
                <a:latin typeface="Arial"/>
                <a:ea typeface="微软雅黑" pitchFamily="34" charset="-122"/>
                <a:cs typeface="Arial"/>
              </a:rPr>
              <a:t>is </a:t>
            </a:r>
            <a:r>
              <a:rPr lang="en-US" altLang="zh-CN" sz="2400" dirty="0" smtClean="0">
                <a:solidFill>
                  <a:srgbClr val="FFFFFF"/>
                </a:solidFill>
                <a:latin typeface="Arial"/>
                <a:ea typeface="微软雅黑" pitchFamily="34" charset="-122"/>
                <a:cs typeface="Arial"/>
              </a:rPr>
              <a:t>“Saudi Arabia” in the Oil World</a:t>
            </a:r>
            <a:endParaRPr lang="zh-CN" altLang="zh-CN" sz="2400" dirty="0">
              <a:solidFill>
                <a:srgbClr val="FFFFFF"/>
              </a:solidFill>
              <a:latin typeface="Arial"/>
              <a:ea typeface="微软雅黑" pitchFamily="34" charset="-122"/>
              <a:cs typeface="Arial"/>
            </a:endParaRPr>
          </a:p>
        </p:txBody>
      </p:sp>
    </p:spTree>
    <p:extLst>
      <p:ext uri="{BB962C8B-B14F-4D97-AF65-F5344CB8AC3E}">
        <p14:creationId xmlns:p14="http://schemas.microsoft.com/office/powerpoint/2010/main" val="41565345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Ego Network</a:t>
            </a:r>
            <a:endParaRPr lang="en-US" dirty="0">
              <a:ea typeface="黑体" pitchFamily="49" charset="-122"/>
            </a:endParaRPr>
          </a:p>
        </p:txBody>
      </p:sp>
      <p:pic>
        <p:nvPicPr>
          <p:cNvPr id="5" name="Picture 4"/>
          <p:cNvPicPr>
            <a:picLocks noChangeAspect="1"/>
          </p:cNvPicPr>
          <p:nvPr/>
        </p:nvPicPr>
        <p:blipFill>
          <a:blip r:embed="rId2"/>
          <a:stretch>
            <a:fillRect/>
          </a:stretch>
        </p:blipFill>
        <p:spPr>
          <a:xfrm>
            <a:off x="1607459" y="990600"/>
            <a:ext cx="5333999" cy="3886200"/>
          </a:xfrm>
          <a:prstGeom prst="rect">
            <a:avLst/>
          </a:prstGeom>
        </p:spPr>
      </p:pic>
      <p:sp>
        <p:nvSpPr>
          <p:cNvPr id="52" name="TextBox 51"/>
          <p:cNvSpPr txBox="1"/>
          <p:nvPr/>
        </p:nvSpPr>
        <p:spPr>
          <a:xfrm>
            <a:off x="1966684" y="5105400"/>
            <a:ext cx="4495800" cy="369332"/>
          </a:xfrm>
          <a:prstGeom prst="rect">
            <a:avLst/>
          </a:prstGeom>
          <a:noFill/>
        </p:spPr>
        <p:txBody>
          <a:bodyPr wrap="square" rtlCol="0">
            <a:spAutoFit/>
          </a:bodyPr>
          <a:lstStyle/>
          <a:p>
            <a:endParaRPr lang="en-US" dirty="0"/>
          </a:p>
        </p:txBody>
      </p:sp>
      <p:grpSp>
        <p:nvGrpSpPr>
          <p:cNvPr id="8" name="Group 7"/>
          <p:cNvGrpSpPr/>
          <p:nvPr/>
        </p:nvGrpSpPr>
        <p:grpSpPr>
          <a:xfrm>
            <a:off x="5257800" y="4800600"/>
            <a:ext cx="685800" cy="685800"/>
            <a:chOff x="6553200" y="3048000"/>
            <a:chExt cx="2590800" cy="2514600"/>
          </a:xfrm>
        </p:grpSpPr>
        <p:sp>
          <p:nvSpPr>
            <p:cNvPr id="50" name="Donut 49"/>
            <p:cNvSpPr/>
            <p:nvPr/>
          </p:nvSpPr>
          <p:spPr>
            <a:xfrm>
              <a:off x="65532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1" name="Rectangle 70"/>
            <p:cNvSpPr/>
            <p:nvPr/>
          </p:nvSpPr>
          <p:spPr>
            <a:xfrm>
              <a:off x="7820222" y="3187223"/>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a:stCxn id="71" idx="2"/>
            </p:cNvCxnSpPr>
            <p:nvPr/>
          </p:nvCxnSpPr>
          <p:spPr>
            <a:xfrm flipH="1">
              <a:off x="7879572" y="3400886"/>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8629476"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a:stCxn id="73" idx="1"/>
            </p:cNvCxnSpPr>
            <p:nvPr/>
          </p:nvCxnSpPr>
          <p:spPr>
            <a:xfrm flipH="1">
              <a:off x="7879572" y="3673901"/>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7112079" y="48634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849898" y="5043992"/>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endCxn id="75" idx="7"/>
            </p:cNvCxnSpPr>
            <p:nvPr/>
          </p:nvCxnSpPr>
          <p:spPr>
            <a:xfrm flipH="1">
              <a:off x="7355230" y="4291149"/>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6" idx="2"/>
              <a:endCxn id="75" idx="5"/>
            </p:cNvCxnSpPr>
            <p:nvPr/>
          </p:nvCxnSpPr>
          <p:spPr>
            <a:xfrm flipH="1" flipV="1">
              <a:off x="7355230" y="5096461"/>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endCxn id="76" idx="0"/>
            </p:cNvCxnSpPr>
            <p:nvPr/>
          </p:nvCxnSpPr>
          <p:spPr>
            <a:xfrm>
              <a:off x="7879572" y="4320825"/>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8629476" y="475659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a:stCxn id="90" idx="1"/>
            </p:cNvCxnSpPr>
            <p:nvPr/>
          </p:nvCxnSpPr>
          <p:spPr>
            <a:xfrm flipH="1">
              <a:off x="7849899" y="4184317"/>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0" idx="1"/>
            </p:cNvCxnSpPr>
            <p:nvPr/>
          </p:nvCxnSpPr>
          <p:spPr>
            <a:xfrm flipH="1" flipV="1">
              <a:off x="7879572" y="4291149"/>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90" idx="2"/>
              <a:endCxn id="80" idx="0"/>
            </p:cNvCxnSpPr>
            <p:nvPr/>
          </p:nvCxnSpPr>
          <p:spPr>
            <a:xfrm flipH="1">
              <a:off x="8742237" y="4291148"/>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6827210" y="418431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112079"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a:stCxn id="85" idx="3"/>
            </p:cNvCxnSpPr>
            <p:nvPr/>
          </p:nvCxnSpPr>
          <p:spPr>
            <a:xfrm>
              <a:off x="7337601" y="3673901"/>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4" idx="6"/>
            </p:cNvCxnSpPr>
            <p:nvPr/>
          </p:nvCxnSpPr>
          <p:spPr>
            <a:xfrm flipV="1">
              <a:off x="7112079" y="4291149"/>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698559" y="4112849"/>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5" idx="2"/>
              <a:endCxn id="84" idx="0"/>
            </p:cNvCxnSpPr>
            <p:nvPr/>
          </p:nvCxnSpPr>
          <p:spPr>
            <a:xfrm flipH="1">
              <a:off x="6969645" y="3780732"/>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8712563" y="407748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514600" y="4800600"/>
            <a:ext cx="685800" cy="685800"/>
            <a:chOff x="3200400" y="3048000"/>
            <a:chExt cx="2590800" cy="2514600"/>
          </a:xfrm>
        </p:grpSpPr>
        <p:sp>
          <p:nvSpPr>
            <p:cNvPr id="51" name="Donut 50"/>
            <p:cNvSpPr/>
            <p:nvPr/>
          </p:nvSpPr>
          <p:spPr>
            <a:xfrm>
              <a:off x="32004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Oval 52"/>
            <p:cNvSpPr/>
            <p:nvPr/>
          </p:nvSpPr>
          <p:spPr>
            <a:xfrm>
              <a:off x="4267200" y="4114800"/>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a:endCxn id="53" idx="0"/>
            </p:cNvCxnSpPr>
            <p:nvPr/>
          </p:nvCxnSpPr>
          <p:spPr>
            <a:xfrm flipH="1">
              <a:off x="4480853" y="34219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5201082" y="358814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a:stCxn id="55" idx="1"/>
              <a:endCxn id="53" idx="7"/>
            </p:cNvCxnSpPr>
            <p:nvPr/>
          </p:nvCxnSpPr>
          <p:spPr>
            <a:xfrm flipH="1">
              <a:off x="4631928" y="36949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3683685" y="48845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421504" y="50650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284169" y="40688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a:stCxn id="53" idx="3"/>
              <a:endCxn id="57" idx="7"/>
            </p:cNvCxnSpPr>
            <p:nvPr/>
          </p:nvCxnSpPr>
          <p:spPr>
            <a:xfrm flipH="1">
              <a:off x="3926836" y="44592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8" idx="2"/>
              <a:endCxn id="57" idx="5"/>
            </p:cNvCxnSpPr>
            <p:nvPr/>
          </p:nvCxnSpPr>
          <p:spPr>
            <a:xfrm flipH="1" flipV="1">
              <a:off x="3926836" y="51175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4"/>
              <a:endCxn id="58" idx="0"/>
            </p:cNvCxnSpPr>
            <p:nvPr/>
          </p:nvCxnSpPr>
          <p:spPr>
            <a:xfrm>
              <a:off x="4480853" y="45183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8" idx="0"/>
              <a:endCxn id="91" idx="2"/>
            </p:cNvCxnSpPr>
            <p:nvPr/>
          </p:nvCxnSpPr>
          <p:spPr>
            <a:xfrm flipV="1">
              <a:off x="3511577" y="37405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5201082" y="47776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a:stCxn id="59" idx="2"/>
              <a:endCxn id="53" idx="6"/>
            </p:cNvCxnSpPr>
            <p:nvPr/>
          </p:nvCxnSpPr>
          <p:spPr>
            <a:xfrm flipH="1">
              <a:off x="4694506" y="42053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64" idx="1"/>
              <a:endCxn id="53" idx="5"/>
            </p:cNvCxnSpPr>
            <p:nvPr/>
          </p:nvCxnSpPr>
          <p:spPr>
            <a:xfrm flipH="1" flipV="1">
              <a:off x="4631928" y="44592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9" idx="4"/>
              <a:endCxn id="64" idx="0"/>
            </p:cNvCxnSpPr>
            <p:nvPr/>
          </p:nvCxnSpPr>
          <p:spPr>
            <a:xfrm flipH="1">
              <a:off x="5313843" y="43418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3398816" y="414362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a:stCxn id="68" idx="3"/>
              <a:endCxn id="53" idx="2"/>
            </p:cNvCxnSpPr>
            <p:nvPr/>
          </p:nvCxnSpPr>
          <p:spPr>
            <a:xfrm>
              <a:off x="3624338" y="42504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91" idx="3"/>
              <a:endCxn id="53" idx="1"/>
            </p:cNvCxnSpPr>
            <p:nvPr/>
          </p:nvCxnSpPr>
          <p:spPr>
            <a:xfrm>
              <a:off x="3851592" y="36337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26070" y="35268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378548" y="314894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5" name="Group 134"/>
          <p:cNvGrpSpPr/>
          <p:nvPr/>
        </p:nvGrpSpPr>
        <p:grpSpPr>
          <a:xfrm>
            <a:off x="1143000" y="1254783"/>
            <a:ext cx="228601" cy="1183617"/>
            <a:chOff x="922302" y="1774728"/>
            <a:chExt cx="287508" cy="1417956"/>
          </a:xfrm>
        </p:grpSpPr>
        <p:sp>
          <p:nvSpPr>
            <p:cNvPr id="136" name="Oval 135"/>
            <p:cNvSpPr/>
            <p:nvPr/>
          </p:nvSpPr>
          <p:spPr>
            <a:xfrm>
              <a:off x="924941" y="17747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37" name="Oval 136"/>
            <p:cNvSpPr/>
            <p:nvPr/>
          </p:nvSpPr>
          <p:spPr>
            <a:xfrm>
              <a:off x="922302" y="236125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38" name="Oval 137"/>
            <p:cNvSpPr/>
            <p:nvPr/>
          </p:nvSpPr>
          <p:spPr>
            <a:xfrm>
              <a:off x="922304" y="2919669"/>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9" name="Left Brace 8"/>
          <p:cNvSpPr/>
          <p:nvPr/>
        </p:nvSpPr>
        <p:spPr>
          <a:xfrm>
            <a:off x="1371601" y="1143000"/>
            <a:ext cx="304800" cy="14478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Left Brace 138"/>
          <p:cNvSpPr/>
          <p:nvPr/>
        </p:nvSpPr>
        <p:spPr>
          <a:xfrm>
            <a:off x="1371601" y="2667000"/>
            <a:ext cx="304800" cy="1447800"/>
          </a:xfrm>
          <a:prstGeom prst="lef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Rectangle 139"/>
          <p:cNvSpPr/>
          <p:nvPr/>
        </p:nvSpPr>
        <p:spPr>
          <a:xfrm>
            <a:off x="1143001" y="276127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4" name="Rectangle 143"/>
          <p:cNvSpPr/>
          <p:nvPr/>
        </p:nvSpPr>
        <p:spPr>
          <a:xfrm>
            <a:off x="1143001" y="3276600"/>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5" name="Rectangle 144"/>
          <p:cNvSpPr/>
          <p:nvPr/>
        </p:nvSpPr>
        <p:spPr>
          <a:xfrm>
            <a:off x="1143001" y="377870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0" name="TextBox 9"/>
          <p:cNvSpPr txBox="1"/>
          <p:nvPr/>
        </p:nvSpPr>
        <p:spPr>
          <a:xfrm>
            <a:off x="7376782" y="1905000"/>
            <a:ext cx="2514600" cy="1569660"/>
          </a:xfrm>
          <a:prstGeom prst="rect">
            <a:avLst/>
          </a:prstGeom>
          <a:noFill/>
        </p:spPr>
        <p:txBody>
          <a:bodyPr wrap="square" rtlCol="0">
            <a:spAutoFit/>
          </a:bodyPr>
          <a:lstStyle/>
          <a:p>
            <a:r>
              <a:rPr lang="en-US" sz="1600" dirty="0" smtClean="0"/>
              <a:t>X: age of central user.</a:t>
            </a:r>
          </a:p>
          <a:p>
            <a:r>
              <a:rPr lang="en-US" sz="1600" dirty="0" smtClean="0"/>
              <a:t>Y: age of friends. </a:t>
            </a:r>
          </a:p>
          <a:p>
            <a:r>
              <a:rPr lang="en-US" sz="1600" dirty="0" smtClean="0"/>
              <a:t>Positive: female friends; </a:t>
            </a:r>
          </a:p>
          <a:p>
            <a:r>
              <a:rPr lang="en-US" sz="1600" dirty="0" smtClean="0"/>
              <a:t>Negative: male friends;</a:t>
            </a:r>
          </a:p>
          <a:p>
            <a:r>
              <a:rPr lang="en-US" sz="1600" dirty="0" smtClean="0"/>
              <a:t>Spectrum: distribution</a:t>
            </a:r>
          </a:p>
          <a:p>
            <a:endParaRPr lang="en-US" sz="1600" dirty="0"/>
          </a:p>
        </p:txBody>
      </p:sp>
      <p:sp>
        <p:nvSpPr>
          <p:cNvPr id="93" name="Rectangle 92"/>
          <p:cNvSpPr/>
          <p:nvPr/>
        </p:nvSpPr>
        <p:spPr>
          <a:xfrm>
            <a:off x="1371600" y="56388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 </a:t>
            </a:r>
            <a:r>
              <a:rPr lang="en-US" dirty="0" smtClean="0">
                <a:solidFill>
                  <a:srgbClr val="FFFFFF"/>
                </a:solidFill>
              </a:rPr>
              <a:t>People tend to communicate with others of both similar gender and age, i.e., demographic </a:t>
            </a:r>
            <a:r>
              <a:rPr lang="en-US" dirty="0" err="1" smtClean="0">
                <a:solidFill>
                  <a:srgbClr val="FFFFFF"/>
                </a:solidFill>
              </a:rPr>
              <a:t>homophily</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3850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Ego Network</a:t>
            </a:r>
            <a:endParaRPr lang="en-US" dirty="0">
              <a:ea typeface="黑体" pitchFamily="49" charset="-122"/>
            </a:endParaRPr>
          </a:p>
        </p:txBody>
      </p:sp>
      <p:pic>
        <p:nvPicPr>
          <p:cNvPr id="6" name="Picture 5"/>
          <p:cNvPicPr>
            <a:picLocks noChangeAspect="1"/>
          </p:cNvPicPr>
          <p:nvPr/>
        </p:nvPicPr>
        <p:blipFill>
          <a:blip r:embed="rId2"/>
          <a:stretch>
            <a:fillRect/>
          </a:stretch>
        </p:blipFill>
        <p:spPr>
          <a:xfrm>
            <a:off x="1676400" y="990600"/>
            <a:ext cx="6858000" cy="3572226"/>
          </a:xfrm>
          <a:prstGeom prst="rect">
            <a:avLst/>
          </a:prstGeom>
        </p:spPr>
      </p:pic>
      <p:grpSp>
        <p:nvGrpSpPr>
          <p:cNvPr id="50" name="Group 49"/>
          <p:cNvGrpSpPr/>
          <p:nvPr/>
        </p:nvGrpSpPr>
        <p:grpSpPr>
          <a:xfrm>
            <a:off x="6477000" y="4724400"/>
            <a:ext cx="685800" cy="685800"/>
            <a:chOff x="6553200" y="3048000"/>
            <a:chExt cx="2590800" cy="2514600"/>
          </a:xfrm>
        </p:grpSpPr>
        <p:sp>
          <p:nvSpPr>
            <p:cNvPr id="51" name="Donut 50"/>
            <p:cNvSpPr/>
            <p:nvPr/>
          </p:nvSpPr>
          <p:spPr>
            <a:xfrm>
              <a:off x="65532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7820222" y="3187223"/>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2" idx="2"/>
            </p:cNvCxnSpPr>
            <p:nvPr/>
          </p:nvCxnSpPr>
          <p:spPr>
            <a:xfrm flipH="1">
              <a:off x="7879572" y="3400886"/>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629476"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4" idx="1"/>
            </p:cNvCxnSpPr>
            <p:nvPr/>
          </p:nvCxnSpPr>
          <p:spPr>
            <a:xfrm flipH="1">
              <a:off x="7879572" y="3673901"/>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7112079" y="48634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49898" y="5043992"/>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endCxn id="56" idx="7"/>
            </p:cNvCxnSpPr>
            <p:nvPr/>
          </p:nvCxnSpPr>
          <p:spPr>
            <a:xfrm flipH="1">
              <a:off x="7355230" y="4291149"/>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7" idx="2"/>
              <a:endCxn id="56" idx="5"/>
            </p:cNvCxnSpPr>
            <p:nvPr/>
          </p:nvCxnSpPr>
          <p:spPr>
            <a:xfrm flipH="1" flipV="1">
              <a:off x="7355230" y="5096461"/>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57" idx="0"/>
            </p:cNvCxnSpPr>
            <p:nvPr/>
          </p:nvCxnSpPr>
          <p:spPr>
            <a:xfrm>
              <a:off x="7879572" y="4320825"/>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8629476" y="475659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a:stCxn id="71" idx="1"/>
            </p:cNvCxnSpPr>
            <p:nvPr/>
          </p:nvCxnSpPr>
          <p:spPr>
            <a:xfrm flipH="1">
              <a:off x="7849899" y="4184317"/>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1" idx="1"/>
            </p:cNvCxnSpPr>
            <p:nvPr/>
          </p:nvCxnSpPr>
          <p:spPr>
            <a:xfrm flipH="1" flipV="1">
              <a:off x="7879572" y="4291149"/>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71" idx="2"/>
              <a:endCxn id="61" idx="0"/>
            </p:cNvCxnSpPr>
            <p:nvPr/>
          </p:nvCxnSpPr>
          <p:spPr>
            <a:xfrm flipH="1">
              <a:off x="8742237" y="4291148"/>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6827210" y="418431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12079"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6" idx="3"/>
            </p:cNvCxnSpPr>
            <p:nvPr/>
          </p:nvCxnSpPr>
          <p:spPr>
            <a:xfrm>
              <a:off x="7337601" y="3673901"/>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65" idx="6"/>
            </p:cNvCxnSpPr>
            <p:nvPr/>
          </p:nvCxnSpPr>
          <p:spPr>
            <a:xfrm flipV="1">
              <a:off x="7112079" y="4291149"/>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698559" y="4112849"/>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stCxn id="66" idx="2"/>
              <a:endCxn id="65" idx="0"/>
            </p:cNvCxnSpPr>
            <p:nvPr/>
          </p:nvCxnSpPr>
          <p:spPr>
            <a:xfrm flipH="1">
              <a:off x="6969645" y="3780732"/>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8712563" y="407748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2743200" y="4724400"/>
            <a:ext cx="685800" cy="685800"/>
            <a:chOff x="3200400" y="3048000"/>
            <a:chExt cx="2590800" cy="2514600"/>
          </a:xfrm>
        </p:grpSpPr>
        <p:sp>
          <p:nvSpPr>
            <p:cNvPr id="73" name="Donut 72"/>
            <p:cNvSpPr/>
            <p:nvPr/>
          </p:nvSpPr>
          <p:spPr>
            <a:xfrm>
              <a:off x="32004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a:off x="4267200" y="4114800"/>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a:endCxn id="74" idx="0"/>
            </p:cNvCxnSpPr>
            <p:nvPr/>
          </p:nvCxnSpPr>
          <p:spPr>
            <a:xfrm flipH="1">
              <a:off x="4480853" y="34219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201082" y="358814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6" idx="1"/>
              <a:endCxn id="74" idx="7"/>
            </p:cNvCxnSpPr>
            <p:nvPr/>
          </p:nvCxnSpPr>
          <p:spPr>
            <a:xfrm flipH="1">
              <a:off x="4631928" y="36949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683685" y="48845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421504" y="50650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284169" y="40688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a:stCxn id="74" idx="3"/>
              <a:endCxn id="78" idx="7"/>
            </p:cNvCxnSpPr>
            <p:nvPr/>
          </p:nvCxnSpPr>
          <p:spPr>
            <a:xfrm flipH="1">
              <a:off x="3926836" y="44592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2"/>
              <a:endCxn id="78" idx="5"/>
            </p:cNvCxnSpPr>
            <p:nvPr/>
          </p:nvCxnSpPr>
          <p:spPr>
            <a:xfrm flipH="1" flipV="1">
              <a:off x="3926836" y="51175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4" idx="4"/>
              <a:endCxn id="79" idx="0"/>
            </p:cNvCxnSpPr>
            <p:nvPr/>
          </p:nvCxnSpPr>
          <p:spPr>
            <a:xfrm>
              <a:off x="4480853" y="45183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9" idx="0"/>
              <a:endCxn id="92" idx="2"/>
            </p:cNvCxnSpPr>
            <p:nvPr/>
          </p:nvCxnSpPr>
          <p:spPr>
            <a:xfrm flipV="1">
              <a:off x="3511577" y="37405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5201082" y="47776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a:stCxn id="80" idx="2"/>
              <a:endCxn id="74" idx="6"/>
            </p:cNvCxnSpPr>
            <p:nvPr/>
          </p:nvCxnSpPr>
          <p:spPr>
            <a:xfrm flipH="1">
              <a:off x="4694506" y="42053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5" idx="1"/>
              <a:endCxn id="74" idx="5"/>
            </p:cNvCxnSpPr>
            <p:nvPr/>
          </p:nvCxnSpPr>
          <p:spPr>
            <a:xfrm flipH="1" flipV="1">
              <a:off x="4631928" y="44592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0" idx="4"/>
              <a:endCxn id="85" idx="0"/>
            </p:cNvCxnSpPr>
            <p:nvPr/>
          </p:nvCxnSpPr>
          <p:spPr>
            <a:xfrm flipH="1">
              <a:off x="5313843" y="43418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398816" y="414362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9" idx="3"/>
              <a:endCxn id="74" idx="2"/>
            </p:cNvCxnSpPr>
            <p:nvPr/>
          </p:nvCxnSpPr>
          <p:spPr>
            <a:xfrm>
              <a:off x="3624338" y="42504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92" idx="3"/>
              <a:endCxn id="74" idx="1"/>
            </p:cNvCxnSpPr>
            <p:nvPr/>
          </p:nvCxnSpPr>
          <p:spPr>
            <a:xfrm>
              <a:off x="3851592" y="36337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3626070" y="35268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378548" y="314894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Rectangle 136"/>
          <p:cNvSpPr/>
          <p:nvPr/>
        </p:nvSpPr>
        <p:spPr>
          <a:xfrm>
            <a:off x="0" y="21336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rPr>
              <a:t>Same generation</a:t>
            </a:r>
            <a:endParaRPr lang="en-US" sz="1400" dirty="0">
              <a:solidFill>
                <a:srgbClr val="FF0000"/>
              </a:solidFill>
            </a:endParaRPr>
          </a:p>
        </p:txBody>
      </p:sp>
      <p:sp>
        <p:nvSpPr>
          <p:cNvPr id="41" name="Equal 40"/>
          <p:cNvSpPr/>
          <p:nvPr/>
        </p:nvSpPr>
        <p:spPr>
          <a:xfrm rot="5400000">
            <a:off x="2133600" y="2362200"/>
            <a:ext cx="6096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 name="Straight Arrow Connector 151"/>
          <p:cNvCxnSpPr>
            <a:stCxn id="41" idx="2"/>
            <a:endCxn id="137" idx="3"/>
          </p:cNvCxnSpPr>
          <p:nvPr/>
        </p:nvCxnSpPr>
        <p:spPr>
          <a:xfrm flipH="1" flipV="1">
            <a:off x="1752600" y="2324100"/>
            <a:ext cx="640994" cy="114300"/>
          </a:xfrm>
          <a:prstGeom prst="straightConnector1">
            <a:avLst/>
          </a:prstGeom>
          <a:ln w="381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162" name="Equal 161"/>
          <p:cNvSpPr/>
          <p:nvPr/>
        </p:nvSpPr>
        <p:spPr>
          <a:xfrm rot="5400000">
            <a:off x="5448300" y="2324100"/>
            <a:ext cx="14478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5" name="Rectangle 164"/>
          <p:cNvSpPr/>
          <p:nvPr/>
        </p:nvSpPr>
        <p:spPr>
          <a:xfrm>
            <a:off x="1676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The </a:t>
            </a:r>
            <a:r>
              <a:rPr lang="en-US" dirty="0" smtClean="0">
                <a:solidFill>
                  <a:schemeClr val="bg1"/>
                </a:solidFill>
              </a:rPr>
              <a:t>young put increasing focus on the same generation, but decrease it after entering middle-age.</a:t>
            </a:r>
          </a:p>
        </p:txBody>
      </p:sp>
    </p:spTree>
    <p:extLst>
      <p:ext uri="{BB962C8B-B14F-4D97-AF65-F5344CB8AC3E}">
        <p14:creationId xmlns:p14="http://schemas.microsoft.com/office/powerpoint/2010/main" val="1318283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Ego Network</a:t>
            </a:r>
            <a:endParaRPr lang="en-US" dirty="0">
              <a:ea typeface="黑体" pitchFamily="49" charset="-122"/>
            </a:endParaRPr>
          </a:p>
        </p:txBody>
      </p:sp>
      <p:pic>
        <p:nvPicPr>
          <p:cNvPr id="6" name="Picture 5"/>
          <p:cNvPicPr>
            <a:picLocks noChangeAspect="1"/>
          </p:cNvPicPr>
          <p:nvPr/>
        </p:nvPicPr>
        <p:blipFill>
          <a:blip r:embed="rId2"/>
          <a:stretch>
            <a:fillRect/>
          </a:stretch>
        </p:blipFill>
        <p:spPr>
          <a:xfrm>
            <a:off x="1676400" y="990600"/>
            <a:ext cx="6858000" cy="3572226"/>
          </a:xfrm>
          <a:prstGeom prst="rect">
            <a:avLst/>
          </a:prstGeom>
        </p:spPr>
      </p:pic>
      <p:grpSp>
        <p:nvGrpSpPr>
          <p:cNvPr id="50" name="Group 49"/>
          <p:cNvGrpSpPr/>
          <p:nvPr/>
        </p:nvGrpSpPr>
        <p:grpSpPr>
          <a:xfrm>
            <a:off x="6477000" y="4724400"/>
            <a:ext cx="685800" cy="685800"/>
            <a:chOff x="6553200" y="3048000"/>
            <a:chExt cx="2590800" cy="2514600"/>
          </a:xfrm>
        </p:grpSpPr>
        <p:sp>
          <p:nvSpPr>
            <p:cNvPr id="51" name="Donut 50"/>
            <p:cNvSpPr/>
            <p:nvPr/>
          </p:nvSpPr>
          <p:spPr>
            <a:xfrm>
              <a:off x="65532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7820222" y="3187223"/>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2" idx="2"/>
            </p:cNvCxnSpPr>
            <p:nvPr/>
          </p:nvCxnSpPr>
          <p:spPr>
            <a:xfrm flipH="1">
              <a:off x="7879572" y="3400886"/>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629476"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4" idx="1"/>
            </p:cNvCxnSpPr>
            <p:nvPr/>
          </p:nvCxnSpPr>
          <p:spPr>
            <a:xfrm flipH="1">
              <a:off x="7879572" y="3673901"/>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7112079" y="48634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49898" y="5043992"/>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endCxn id="56" idx="7"/>
            </p:cNvCxnSpPr>
            <p:nvPr/>
          </p:nvCxnSpPr>
          <p:spPr>
            <a:xfrm flipH="1">
              <a:off x="7355230" y="4291149"/>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7" idx="2"/>
              <a:endCxn id="56" idx="5"/>
            </p:cNvCxnSpPr>
            <p:nvPr/>
          </p:nvCxnSpPr>
          <p:spPr>
            <a:xfrm flipH="1" flipV="1">
              <a:off x="7355230" y="5096461"/>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57" idx="0"/>
            </p:cNvCxnSpPr>
            <p:nvPr/>
          </p:nvCxnSpPr>
          <p:spPr>
            <a:xfrm>
              <a:off x="7879572" y="4320825"/>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8629476" y="475659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a:stCxn id="71" idx="1"/>
            </p:cNvCxnSpPr>
            <p:nvPr/>
          </p:nvCxnSpPr>
          <p:spPr>
            <a:xfrm flipH="1">
              <a:off x="7849899" y="4184317"/>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1" idx="1"/>
            </p:cNvCxnSpPr>
            <p:nvPr/>
          </p:nvCxnSpPr>
          <p:spPr>
            <a:xfrm flipH="1" flipV="1">
              <a:off x="7879572" y="4291149"/>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71" idx="2"/>
              <a:endCxn id="61" idx="0"/>
            </p:cNvCxnSpPr>
            <p:nvPr/>
          </p:nvCxnSpPr>
          <p:spPr>
            <a:xfrm flipH="1">
              <a:off x="8742237" y="4291148"/>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6827210" y="418431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12079"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6" idx="3"/>
            </p:cNvCxnSpPr>
            <p:nvPr/>
          </p:nvCxnSpPr>
          <p:spPr>
            <a:xfrm>
              <a:off x="7337601" y="3673901"/>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65" idx="6"/>
            </p:cNvCxnSpPr>
            <p:nvPr/>
          </p:nvCxnSpPr>
          <p:spPr>
            <a:xfrm flipV="1">
              <a:off x="7112079" y="4291149"/>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698559" y="4112849"/>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stCxn id="66" idx="2"/>
              <a:endCxn id="65" idx="0"/>
            </p:cNvCxnSpPr>
            <p:nvPr/>
          </p:nvCxnSpPr>
          <p:spPr>
            <a:xfrm flipH="1">
              <a:off x="6969645" y="3780732"/>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8712563" y="407748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2743200" y="4724400"/>
            <a:ext cx="685800" cy="685800"/>
            <a:chOff x="3200400" y="3048000"/>
            <a:chExt cx="2590800" cy="2514600"/>
          </a:xfrm>
        </p:grpSpPr>
        <p:sp>
          <p:nvSpPr>
            <p:cNvPr id="73" name="Donut 72"/>
            <p:cNvSpPr/>
            <p:nvPr/>
          </p:nvSpPr>
          <p:spPr>
            <a:xfrm>
              <a:off x="32004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a:off x="4267200" y="4114800"/>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a:endCxn id="74" idx="0"/>
            </p:cNvCxnSpPr>
            <p:nvPr/>
          </p:nvCxnSpPr>
          <p:spPr>
            <a:xfrm flipH="1">
              <a:off x="4480853" y="34219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201082" y="358814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6" idx="1"/>
              <a:endCxn id="74" idx="7"/>
            </p:cNvCxnSpPr>
            <p:nvPr/>
          </p:nvCxnSpPr>
          <p:spPr>
            <a:xfrm flipH="1">
              <a:off x="4631928" y="36949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683685" y="48845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421504" y="50650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284169" y="40688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a:stCxn id="74" idx="3"/>
              <a:endCxn id="78" idx="7"/>
            </p:cNvCxnSpPr>
            <p:nvPr/>
          </p:nvCxnSpPr>
          <p:spPr>
            <a:xfrm flipH="1">
              <a:off x="3926836" y="44592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2"/>
              <a:endCxn id="78" idx="5"/>
            </p:cNvCxnSpPr>
            <p:nvPr/>
          </p:nvCxnSpPr>
          <p:spPr>
            <a:xfrm flipH="1" flipV="1">
              <a:off x="3926836" y="51175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4" idx="4"/>
              <a:endCxn id="79" idx="0"/>
            </p:cNvCxnSpPr>
            <p:nvPr/>
          </p:nvCxnSpPr>
          <p:spPr>
            <a:xfrm>
              <a:off x="4480853" y="45183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9" idx="0"/>
              <a:endCxn id="92" idx="2"/>
            </p:cNvCxnSpPr>
            <p:nvPr/>
          </p:nvCxnSpPr>
          <p:spPr>
            <a:xfrm flipV="1">
              <a:off x="3511577" y="37405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5201082" y="47776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a:stCxn id="80" idx="2"/>
              <a:endCxn id="74" idx="6"/>
            </p:cNvCxnSpPr>
            <p:nvPr/>
          </p:nvCxnSpPr>
          <p:spPr>
            <a:xfrm flipH="1">
              <a:off x="4694506" y="42053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5" idx="1"/>
              <a:endCxn id="74" idx="5"/>
            </p:cNvCxnSpPr>
            <p:nvPr/>
          </p:nvCxnSpPr>
          <p:spPr>
            <a:xfrm flipH="1" flipV="1">
              <a:off x="4631928" y="44592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0" idx="4"/>
              <a:endCxn id="85" idx="0"/>
            </p:cNvCxnSpPr>
            <p:nvPr/>
          </p:nvCxnSpPr>
          <p:spPr>
            <a:xfrm flipH="1">
              <a:off x="5313843" y="43418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398816" y="414362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9" idx="3"/>
              <a:endCxn id="74" idx="2"/>
            </p:cNvCxnSpPr>
            <p:nvPr/>
          </p:nvCxnSpPr>
          <p:spPr>
            <a:xfrm>
              <a:off x="3624338" y="42504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92" idx="3"/>
              <a:endCxn id="74" idx="1"/>
            </p:cNvCxnSpPr>
            <p:nvPr/>
          </p:nvCxnSpPr>
          <p:spPr>
            <a:xfrm>
              <a:off x="3851592" y="36337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3626070" y="35268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378548" y="314894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Rectangle 136"/>
          <p:cNvSpPr/>
          <p:nvPr/>
        </p:nvSpPr>
        <p:spPr>
          <a:xfrm>
            <a:off x="0" y="21336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rPr>
              <a:t>Same generation</a:t>
            </a:r>
            <a:endParaRPr lang="en-US" sz="1400" dirty="0">
              <a:solidFill>
                <a:srgbClr val="FF0000"/>
              </a:solidFill>
            </a:endParaRPr>
          </a:p>
        </p:txBody>
      </p:sp>
      <p:sp>
        <p:nvSpPr>
          <p:cNvPr id="146" name="Rectangle 145"/>
          <p:cNvSpPr/>
          <p:nvPr/>
        </p:nvSpPr>
        <p:spPr>
          <a:xfrm>
            <a:off x="0" y="29718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FF"/>
                </a:solidFill>
              </a:rPr>
              <a:t>older generation</a:t>
            </a:r>
            <a:endParaRPr lang="en-US" sz="1400" dirty="0">
              <a:solidFill>
                <a:srgbClr val="FF00FF"/>
              </a:solidFill>
            </a:endParaRPr>
          </a:p>
        </p:txBody>
      </p:sp>
      <p:sp>
        <p:nvSpPr>
          <p:cNvPr id="41" name="Equal 40"/>
          <p:cNvSpPr/>
          <p:nvPr/>
        </p:nvSpPr>
        <p:spPr>
          <a:xfrm rot="5400000">
            <a:off x="2133600" y="2362200"/>
            <a:ext cx="6096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 name="Equal 149"/>
          <p:cNvSpPr/>
          <p:nvPr/>
        </p:nvSpPr>
        <p:spPr>
          <a:xfrm rot="5400000">
            <a:off x="2171700" y="3314700"/>
            <a:ext cx="381000" cy="152400"/>
          </a:xfrm>
          <a:prstGeom prst="mathEqual">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 name="Straight Arrow Connector 151"/>
          <p:cNvCxnSpPr>
            <a:stCxn id="41" idx="2"/>
            <a:endCxn id="137" idx="3"/>
          </p:cNvCxnSpPr>
          <p:nvPr/>
        </p:nvCxnSpPr>
        <p:spPr>
          <a:xfrm flipH="1" flipV="1">
            <a:off x="1752600" y="2324100"/>
            <a:ext cx="640994" cy="114300"/>
          </a:xfrm>
          <a:prstGeom prst="straightConnector1">
            <a:avLst/>
          </a:prstGeom>
          <a:ln w="381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0" idx="2"/>
            <a:endCxn id="146" idx="3"/>
          </p:cNvCxnSpPr>
          <p:nvPr/>
        </p:nvCxnSpPr>
        <p:spPr>
          <a:xfrm flipH="1" flipV="1">
            <a:off x="1752600" y="3162300"/>
            <a:ext cx="564794" cy="228600"/>
          </a:xfrm>
          <a:prstGeom prst="straightConnector1">
            <a:avLst/>
          </a:prstGeom>
          <a:ln w="38100">
            <a:solidFill>
              <a:srgbClr val="00CC00"/>
            </a:solidFill>
            <a:tailEnd type="arrow"/>
          </a:ln>
        </p:spPr>
        <p:style>
          <a:lnRef idx="1">
            <a:schemeClr val="accent1"/>
          </a:lnRef>
          <a:fillRef idx="0">
            <a:schemeClr val="accent1"/>
          </a:fillRef>
          <a:effectRef idx="0">
            <a:schemeClr val="accent1"/>
          </a:effectRef>
          <a:fontRef idx="minor">
            <a:schemeClr val="tx1"/>
          </a:fontRef>
        </p:style>
      </p:cxnSp>
      <p:sp>
        <p:nvSpPr>
          <p:cNvPr id="162" name="Equal 161"/>
          <p:cNvSpPr/>
          <p:nvPr/>
        </p:nvSpPr>
        <p:spPr>
          <a:xfrm rot="5400000">
            <a:off x="5448300" y="2324100"/>
            <a:ext cx="14478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3" name="Equal 162"/>
          <p:cNvSpPr/>
          <p:nvPr/>
        </p:nvSpPr>
        <p:spPr>
          <a:xfrm rot="5400000">
            <a:off x="5829300" y="3390900"/>
            <a:ext cx="381000" cy="152400"/>
          </a:xfrm>
          <a:prstGeom prst="mathEqual">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5" name="Rectangle 164"/>
          <p:cNvSpPr/>
          <p:nvPr/>
        </p:nvSpPr>
        <p:spPr>
          <a:xfrm>
            <a:off x="1676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The </a:t>
            </a:r>
            <a:r>
              <a:rPr lang="en-US" dirty="0" smtClean="0">
                <a:solidFill>
                  <a:schemeClr val="bg1"/>
                </a:solidFill>
              </a:rPr>
              <a:t>young put decreasing focus on the older generation across their lifespans.</a:t>
            </a:r>
          </a:p>
        </p:txBody>
      </p:sp>
    </p:spTree>
    <p:extLst>
      <p:ext uri="{BB962C8B-B14F-4D97-AF65-F5344CB8AC3E}">
        <p14:creationId xmlns:p14="http://schemas.microsoft.com/office/powerpoint/2010/main" val="4277688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Ego Network</a:t>
            </a:r>
            <a:endParaRPr lang="en-US" dirty="0">
              <a:ea typeface="黑体" pitchFamily="49" charset="-122"/>
            </a:endParaRPr>
          </a:p>
        </p:txBody>
      </p:sp>
      <p:pic>
        <p:nvPicPr>
          <p:cNvPr id="6" name="Picture 5"/>
          <p:cNvPicPr>
            <a:picLocks noChangeAspect="1"/>
          </p:cNvPicPr>
          <p:nvPr/>
        </p:nvPicPr>
        <p:blipFill>
          <a:blip r:embed="rId2"/>
          <a:stretch>
            <a:fillRect/>
          </a:stretch>
        </p:blipFill>
        <p:spPr>
          <a:xfrm>
            <a:off x="1676400" y="990600"/>
            <a:ext cx="6858000" cy="3572226"/>
          </a:xfrm>
          <a:prstGeom prst="rect">
            <a:avLst/>
          </a:prstGeom>
        </p:spPr>
      </p:pic>
      <p:grpSp>
        <p:nvGrpSpPr>
          <p:cNvPr id="50" name="Group 49"/>
          <p:cNvGrpSpPr/>
          <p:nvPr/>
        </p:nvGrpSpPr>
        <p:grpSpPr>
          <a:xfrm>
            <a:off x="6477000" y="4724400"/>
            <a:ext cx="685800" cy="685800"/>
            <a:chOff x="6553200" y="3048000"/>
            <a:chExt cx="2590800" cy="2514600"/>
          </a:xfrm>
        </p:grpSpPr>
        <p:sp>
          <p:nvSpPr>
            <p:cNvPr id="51" name="Donut 50"/>
            <p:cNvSpPr/>
            <p:nvPr/>
          </p:nvSpPr>
          <p:spPr>
            <a:xfrm>
              <a:off x="65532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7820222" y="3187223"/>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2" idx="2"/>
            </p:cNvCxnSpPr>
            <p:nvPr/>
          </p:nvCxnSpPr>
          <p:spPr>
            <a:xfrm flipH="1">
              <a:off x="7879572" y="3400886"/>
              <a:ext cx="53411" cy="8902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8629476"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4" idx="1"/>
            </p:cNvCxnSpPr>
            <p:nvPr/>
          </p:nvCxnSpPr>
          <p:spPr>
            <a:xfrm flipH="1">
              <a:off x="7879572" y="3673901"/>
              <a:ext cx="749904" cy="6172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7112079" y="4863428"/>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49898" y="5043992"/>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endCxn id="56" idx="7"/>
            </p:cNvCxnSpPr>
            <p:nvPr/>
          </p:nvCxnSpPr>
          <p:spPr>
            <a:xfrm flipH="1">
              <a:off x="7355230" y="4291149"/>
              <a:ext cx="524342" cy="612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7" idx="2"/>
              <a:endCxn id="56" idx="5"/>
            </p:cNvCxnSpPr>
            <p:nvPr/>
          </p:nvCxnSpPr>
          <p:spPr>
            <a:xfrm flipH="1" flipV="1">
              <a:off x="7355230" y="5096461"/>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57" idx="0"/>
            </p:cNvCxnSpPr>
            <p:nvPr/>
          </p:nvCxnSpPr>
          <p:spPr>
            <a:xfrm>
              <a:off x="7879572" y="4320825"/>
              <a:ext cx="112761" cy="7231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8629476" y="4756596"/>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a:stCxn id="71" idx="1"/>
            </p:cNvCxnSpPr>
            <p:nvPr/>
          </p:nvCxnSpPr>
          <p:spPr>
            <a:xfrm flipH="1">
              <a:off x="7849899" y="4184317"/>
              <a:ext cx="862664" cy="1365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1" idx="1"/>
            </p:cNvCxnSpPr>
            <p:nvPr/>
          </p:nvCxnSpPr>
          <p:spPr>
            <a:xfrm flipH="1" flipV="1">
              <a:off x="7879572" y="4291149"/>
              <a:ext cx="749904" cy="5722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71" idx="2"/>
              <a:endCxn id="61" idx="0"/>
            </p:cNvCxnSpPr>
            <p:nvPr/>
          </p:nvCxnSpPr>
          <p:spPr>
            <a:xfrm flipH="1">
              <a:off x="8742237" y="4291148"/>
              <a:ext cx="83087" cy="4654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6827210" y="4184317"/>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12079" y="35670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6" idx="3"/>
            </p:cNvCxnSpPr>
            <p:nvPr/>
          </p:nvCxnSpPr>
          <p:spPr>
            <a:xfrm>
              <a:off x="7337601" y="3673901"/>
              <a:ext cx="541971" cy="5104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65" idx="6"/>
            </p:cNvCxnSpPr>
            <p:nvPr/>
          </p:nvCxnSpPr>
          <p:spPr>
            <a:xfrm flipV="1">
              <a:off x="7112079" y="4291149"/>
              <a:ext cx="767493" cy="296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698559" y="4112849"/>
              <a:ext cx="362025" cy="36608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a:stCxn id="66" idx="2"/>
              <a:endCxn id="65" idx="0"/>
            </p:cNvCxnSpPr>
            <p:nvPr/>
          </p:nvCxnSpPr>
          <p:spPr>
            <a:xfrm flipH="1">
              <a:off x="6969645" y="3780732"/>
              <a:ext cx="255195" cy="403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8712563" y="4077485"/>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2743200" y="4724400"/>
            <a:ext cx="685800" cy="685800"/>
            <a:chOff x="3200400" y="3048000"/>
            <a:chExt cx="2590800" cy="2514600"/>
          </a:xfrm>
        </p:grpSpPr>
        <p:sp>
          <p:nvSpPr>
            <p:cNvPr id="73" name="Donut 72"/>
            <p:cNvSpPr/>
            <p:nvPr/>
          </p:nvSpPr>
          <p:spPr>
            <a:xfrm>
              <a:off x="3200400" y="3048000"/>
              <a:ext cx="2590800" cy="2514600"/>
            </a:xfrm>
            <a:prstGeom prst="donut">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a:off x="4267200" y="4114800"/>
              <a:ext cx="427306" cy="40358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a:endCxn id="74" idx="0"/>
            </p:cNvCxnSpPr>
            <p:nvPr/>
          </p:nvCxnSpPr>
          <p:spPr>
            <a:xfrm flipH="1">
              <a:off x="4480853" y="34219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201082" y="3588142"/>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6" idx="1"/>
              <a:endCxn id="74" idx="7"/>
            </p:cNvCxnSpPr>
            <p:nvPr/>
          </p:nvCxnSpPr>
          <p:spPr>
            <a:xfrm flipH="1">
              <a:off x="4631928" y="36949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683685" y="48845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421504" y="50650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284169" y="40688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a:stCxn id="74" idx="3"/>
              <a:endCxn id="78" idx="7"/>
            </p:cNvCxnSpPr>
            <p:nvPr/>
          </p:nvCxnSpPr>
          <p:spPr>
            <a:xfrm flipH="1">
              <a:off x="3926836" y="44592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9" idx="2"/>
              <a:endCxn id="78" idx="5"/>
            </p:cNvCxnSpPr>
            <p:nvPr/>
          </p:nvCxnSpPr>
          <p:spPr>
            <a:xfrm flipH="1" flipV="1">
              <a:off x="3926836" y="51175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4" idx="4"/>
              <a:endCxn id="79" idx="0"/>
            </p:cNvCxnSpPr>
            <p:nvPr/>
          </p:nvCxnSpPr>
          <p:spPr>
            <a:xfrm>
              <a:off x="4480853" y="45183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9" idx="0"/>
              <a:endCxn id="92" idx="2"/>
            </p:cNvCxnSpPr>
            <p:nvPr/>
          </p:nvCxnSpPr>
          <p:spPr>
            <a:xfrm flipV="1">
              <a:off x="3511577" y="37405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5201082" y="47776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a:stCxn id="80" idx="2"/>
              <a:endCxn id="74" idx="6"/>
            </p:cNvCxnSpPr>
            <p:nvPr/>
          </p:nvCxnSpPr>
          <p:spPr>
            <a:xfrm flipH="1">
              <a:off x="4694506" y="42053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5" idx="1"/>
              <a:endCxn id="74" idx="5"/>
            </p:cNvCxnSpPr>
            <p:nvPr/>
          </p:nvCxnSpPr>
          <p:spPr>
            <a:xfrm flipH="1" flipV="1">
              <a:off x="4631928" y="44592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0" idx="4"/>
              <a:endCxn id="85" idx="0"/>
            </p:cNvCxnSpPr>
            <p:nvPr/>
          </p:nvCxnSpPr>
          <p:spPr>
            <a:xfrm flipH="1">
              <a:off x="5313843" y="43418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398816" y="4143628"/>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Connector 89"/>
            <p:cNvCxnSpPr>
              <a:stCxn id="89" idx="3"/>
              <a:endCxn id="74" idx="2"/>
            </p:cNvCxnSpPr>
            <p:nvPr/>
          </p:nvCxnSpPr>
          <p:spPr>
            <a:xfrm>
              <a:off x="3624338" y="42504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92" idx="3"/>
              <a:endCxn id="74" idx="1"/>
            </p:cNvCxnSpPr>
            <p:nvPr/>
          </p:nvCxnSpPr>
          <p:spPr>
            <a:xfrm>
              <a:off x="3851592" y="36337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3626070" y="35268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378548" y="3148944"/>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Rectangle 136"/>
          <p:cNvSpPr/>
          <p:nvPr/>
        </p:nvSpPr>
        <p:spPr>
          <a:xfrm>
            <a:off x="0" y="21336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rPr>
              <a:t>Same generation</a:t>
            </a:r>
            <a:endParaRPr lang="en-US" sz="1400" dirty="0">
              <a:solidFill>
                <a:srgbClr val="FF0000"/>
              </a:solidFill>
            </a:endParaRPr>
          </a:p>
        </p:txBody>
      </p:sp>
      <p:sp>
        <p:nvSpPr>
          <p:cNvPr id="146" name="Rectangle 145"/>
          <p:cNvSpPr/>
          <p:nvPr/>
        </p:nvSpPr>
        <p:spPr>
          <a:xfrm>
            <a:off x="0" y="29718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FF"/>
                </a:solidFill>
              </a:rPr>
              <a:t>older generation</a:t>
            </a:r>
            <a:endParaRPr lang="en-US" sz="1400" dirty="0">
              <a:solidFill>
                <a:srgbClr val="FF00FF"/>
              </a:solidFill>
            </a:endParaRPr>
          </a:p>
        </p:txBody>
      </p:sp>
      <p:sp>
        <p:nvSpPr>
          <p:cNvPr id="41" name="Equal 40"/>
          <p:cNvSpPr/>
          <p:nvPr/>
        </p:nvSpPr>
        <p:spPr>
          <a:xfrm rot="5400000">
            <a:off x="2133600" y="2362200"/>
            <a:ext cx="6096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9" name="Rectangle 148"/>
          <p:cNvSpPr/>
          <p:nvPr/>
        </p:nvSpPr>
        <p:spPr>
          <a:xfrm>
            <a:off x="0" y="3733800"/>
            <a:ext cx="1752600" cy="381000"/>
          </a:xfrm>
          <a:prstGeom prst="rect">
            <a:avLst/>
          </a:prstGeom>
          <a:no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younger generation</a:t>
            </a:r>
            <a:endParaRPr lang="en-US" sz="1400" dirty="0">
              <a:solidFill>
                <a:schemeClr val="tx1"/>
              </a:solidFill>
            </a:endParaRPr>
          </a:p>
        </p:txBody>
      </p:sp>
      <p:sp>
        <p:nvSpPr>
          <p:cNvPr id="150" name="Equal 149"/>
          <p:cNvSpPr/>
          <p:nvPr/>
        </p:nvSpPr>
        <p:spPr>
          <a:xfrm rot="5400000">
            <a:off x="2171700" y="3314700"/>
            <a:ext cx="381000" cy="152400"/>
          </a:xfrm>
          <a:prstGeom prst="mathEqual">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 name="Equal 150"/>
          <p:cNvSpPr/>
          <p:nvPr/>
        </p:nvSpPr>
        <p:spPr>
          <a:xfrm rot="5400000">
            <a:off x="3086100" y="3390900"/>
            <a:ext cx="381000" cy="152400"/>
          </a:xfrm>
          <a:prstGeom prst="mathEqual">
            <a:avLst/>
          </a:prstGeom>
          <a:solidFill>
            <a:srgbClr val="00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 name="Straight Arrow Connector 151"/>
          <p:cNvCxnSpPr>
            <a:stCxn id="41" idx="2"/>
            <a:endCxn id="137" idx="3"/>
          </p:cNvCxnSpPr>
          <p:nvPr/>
        </p:nvCxnSpPr>
        <p:spPr>
          <a:xfrm flipH="1" flipV="1">
            <a:off x="1752600" y="2324100"/>
            <a:ext cx="640994" cy="114300"/>
          </a:xfrm>
          <a:prstGeom prst="straightConnector1">
            <a:avLst/>
          </a:prstGeom>
          <a:ln w="381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0" idx="2"/>
            <a:endCxn id="146" idx="3"/>
          </p:cNvCxnSpPr>
          <p:nvPr/>
        </p:nvCxnSpPr>
        <p:spPr>
          <a:xfrm flipH="1" flipV="1">
            <a:off x="1752600" y="3162300"/>
            <a:ext cx="564794" cy="228600"/>
          </a:xfrm>
          <a:prstGeom prst="straightConnector1">
            <a:avLst/>
          </a:prstGeom>
          <a:ln w="3810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51" idx="2"/>
            <a:endCxn id="149" idx="3"/>
          </p:cNvCxnSpPr>
          <p:nvPr/>
        </p:nvCxnSpPr>
        <p:spPr>
          <a:xfrm flipH="1">
            <a:off x="1752600" y="3467100"/>
            <a:ext cx="1479194" cy="457200"/>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162" name="Equal 161"/>
          <p:cNvSpPr/>
          <p:nvPr/>
        </p:nvSpPr>
        <p:spPr>
          <a:xfrm rot="5400000">
            <a:off x="5448300" y="2324100"/>
            <a:ext cx="1447800" cy="152400"/>
          </a:xfrm>
          <a:prstGeom prst="mathEqual">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3" name="Equal 162"/>
          <p:cNvSpPr/>
          <p:nvPr/>
        </p:nvSpPr>
        <p:spPr>
          <a:xfrm rot="5400000">
            <a:off x="5829300" y="3390900"/>
            <a:ext cx="381000" cy="152400"/>
          </a:xfrm>
          <a:prstGeom prst="mathEqual">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4" name="Equal 163"/>
          <p:cNvSpPr/>
          <p:nvPr/>
        </p:nvSpPr>
        <p:spPr>
          <a:xfrm rot="5400000">
            <a:off x="6667500" y="3390900"/>
            <a:ext cx="381000" cy="152400"/>
          </a:xfrm>
          <a:prstGeom prst="mathEqual">
            <a:avLst/>
          </a:prstGeom>
          <a:solidFill>
            <a:srgbClr val="00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5" name="Rectangle 164"/>
          <p:cNvSpPr/>
          <p:nvPr/>
        </p:nvSpPr>
        <p:spPr>
          <a:xfrm>
            <a:off x="1600200" y="5562600"/>
            <a:ext cx="70866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The middle-age people devote more attention on the younger generation even along with the sacrifice of </a:t>
            </a:r>
            <a:r>
              <a:rPr lang="en-US" dirty="0" err="1" smtClean="0">
                <a:solidFill>
                  <a:srgbClr val="FFFFFF"/>
                </a:solidFill>
              </a:rPr>
              <a:t>homophily</a:t>
            </a:r>
            <a:r>
              <a:rPr lang="en-US" dirty="0" smtClean="0">
                <a:solidFill>
                  <a:srgbClr val="FFFFFF"/>
                </a:solidFill>
              </a:rPr>
              <a:t>.</a:t>
            </a:r>
            <a:endParaRPr lang="en-US" dirty="0" smtClean="0">
              <a:solidFill>
                <a:schemeClr val="bg1"/>
              </a:solidFill>
            </a:endParaRPr>
          </a:p>
        </p:txBody>
      </p:sp>
    </p:spTree>
    <p:extLst>
      <p:ext uri="{BB962C8B-B14F-4D97-AF65-F5344CB8AC3E}">
        <p14:creationId xmlns:p14="http://schemas.microsoft.com/office/powerpoint/2010/main" val="3949381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Tie</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How do two people maintain social tie with respect to their gender and age? </a:t>
            </a:r>
          </a:p>
          <a:p>
            <a:pPr lvl="1"/>
            <a:r>
              <a:rPr lang="en-US" altLang="zh-CN" sz="2000" dirty="0" smtClean="0"/>
              <a:t>“Social networks based on dyadic relationships are </a:t>
            </a:r>
            <a:r>
              <a:rPr lang="en-US" altLang="zh-CN" sz="2000" dirty="0" smtClean="0">
                <a:solidFill>
                  <a:srgbClr val="FF0000"/>
                </a:solidFill>
              </a:rPr>
              <a:t>fundamentally important for understanding of human sociality.</a:t>
            </a:r>
            <a:r>
              <a:rPr lang="en-US" altLang="zh-CN" sz="2000" dirty="0" smtClean="0"/>
              <a:t>”</a:t>
            </a:r>
            <a:r>
              <a:rPr lang="en-US" altLang="zh-CN" sz="2000" baseline="30000" dirty="0" smtClean="0"/>
              <a:t>[1]</a:t>
            </a:r>
            <a:endParaRPr lang="en-US" altLang="zh-CN" sz="2000" dirty="0" smtClean="0"/>
          </a:p>
          <a:p>
            <a:r>
              <a:rPr lang="en-US" altLang="zh-CN" sz="2400" dirty="0" smtClean="0"/>
              <a:t>What are the tie strength distribution between two users with different their gender and age?</a:t>
            </a:r>
          </a:p>
          <a:p>
            <a:pPr lvl="1"/>
            <a:r>
              <a:rPr lang="en-US" altLang="zh-CN" sz="2000" dirty="0" smtClean="0"/>
              <a:t>Tie strength is defined by the frequency of communications (calls, </a:t>
            </a:r>
            <a:r>
              <a:rPr lang="en-US" altLang="zh-CN" sz="2000" dirty="0" err="1" smtClean="0"/>
              <a:t>smses</a:t>
            </a:r>
            <a:r>
              <a:rPr lang="en-US" altLang="zh-CN" sz="2000" dirty="0" smtClean="0"/>
              <a:t>)</a:t>
            </a:r>
            <a:r>
              <a:rPr lang="en-US" altLang="zh-CN" sz="2000" baseline="30000" dirty="0" smtClean="0"/>
              <a:t>[2]</a:t>
            </a:r>
            <a:r>
              <a:rPr lang="en-US" altLang="zh-CN" sz="2000" dirty="0" smtClean="0"/>
              <a:t>.</a:t>
            </a:r>
          </a:p>
          <a:p>
            <a:pPr lvl="1"/>
            <a:endParaRPr lang="en-US" altLang="zh-CN" sz="2000" dirty="0" smtClean="0"/>
          </a:p>
          <a:p>
            <a:pPr lvl="1"/>
            <a:endParaRPr lang="en-US" altLang="zh-CN" sz="2000" dirty="0" smtClean="0"/>
          </a:p>
        </p:txBody>
      </p:sp>
      <p:sp>
        <p:nvSpPr>
          <p:cNvPr id="4" name="TextBox 3"/>
          <p:cNvSpPr txBox="1"/>
          <p:nvPr/>
        </p:nvSpPr>
        <p:spPr>
          <a:xfrm>
            <a:off x="-14238" y="6239053"/>
            <a:ext cx="9920238" cy="646331"/>
          </a:xfrm>
          <a:prstGeom prst="rect">
            <a:avLst/>
          </a:prstGeom>
          <a:solidFill>
            <a:srgbClr val="FFFFFF"/>
          </a:solidFill>
        </p:spPr>
        <p:txBody>
          <a:bodyPr wrap="square" rtlCol="0">
            <a:spAutoFit/>
          </a:bodyPr>
          <a:lstStyle/>
          <a:p>
            <a:pPr marL="228600" indent="-228600">
              <a:buFontTx/>
              <a:buAutoNum type="arabicPeriod"/>
            </a:pPr>
            <a:r>
              <a:rPr lang="en-US" sz="1200" dirty="0"/>
              <a:t>V. </a:t>
            </a:r>
            <a:r>
              <a:rPr lang="en-US" sz="1200" dirty="0" err="1"/>
              <a:t>Palchykov</a:t>
            </a:r>
            <a:r>
              <a:rPr lang="en-US" sz="1200" dirty="0"/>
              <a:t>, K. </a:t>
            </a:r>
            <a:r>
              <a:rPr lang="en-US" sz="1200" dirty="0" err="1"/>
              <a:t>Kaski</a:t>
            </a:r>
            <a:r>
              <a:rPr lang="en-US" sz="1200" dirty="0"/>
              <a:t>, J. </a:t>
            </a:r>
            <a:r>
              <a:rPr lang="en-US" sz="1200" dirty="0" err="1"/>
              <a:t>Kertesz</a:t>
            </a:r>
            <a:r>
              <a:rPr lang="en-US" sz="1200" dirty="0"/>
              <a:t>, A.-L. </a:t>
            </a:r>
            <a:r>
              <a:rPr lang="en-US" sz="1200" dirty="0" err="1"/>
              <a:t>Barabasi</a:t>
            </a:r>
            <a:r>
              <a:rPr lang="en-US" sz="1200" dirty="0"/>
              <a:t>, R. I. M. Dunbar. Sex differences in intimate relationships. Scientific Reports 2012.</a:t>
            </a:r>
          </a:p>
          <a:p>
            <a:pPr marL="228600" indent="-228600">
              <a:buAutoNum type="arabicPeriod"/>
            </a:pPr>
            <a:r>
              <a:rPr lang="en-US" sz="1200" dirty="0" smtClean="0"/>
              <a:t>J.P</a:t>
            </a:r>
            <a:r>
              <a:rPr lang="en-US" sz="1200" dirty="0"/>
              <a:t>. </a:t>
            </a:r>
            <a:r>
              <a:rPr lang="en-US" sz="1200" dirty="0" err="1"/>
              <a:t>Onnela</a:t>
            </a:r>
            <a:r>
              <a:rPr lang="en-US" sz="1200" dirty="0"/>
              <a:t>, J. </a:t>
            </a:r>
            <a:r>
              <a:rPr lang="en-US" sz="1200" dirty="0" err="1"/>
              <a:t>Saramaki</a:t>
            </a:r>
            <a:r>
              <a:rPr lang="en-US" sz="1200" dirty="0"/>
              <a:t>, J. </a:t>
            </a:r>
            <a:r>
              <a:rPr lang="en-US" sz="1200" dirty="0" err="1"/>
              <a:t>Hyvonen</a:t>
            </a:r>
            <a:r>
              <a:rPr lang="en-US" sz="1200" dirty="0"/>
              <a:t>, G. </a:t>
            </a:r>
            <a:r>
              <a:rPr lang="en-US" sz="1200" dirty="0" err="1"/>
              <a:t>Szabo</a:t>
            </a:r>
            <a:r>
              <a:rPr lang="en-US" sz="1200" dirty="0"/>
              <a:t>, D. </a:t>
            </a:r>
            <a:r>
              <a:rPr lang="en-US" sz="1200" dirty="0" err="1"/>
              <a:t>Lazer</a:t>
            </a:r>
            <a:r>
              <a:rPr lang="en-US" sz="1200" dirty="0"/>
              <a:t>, K. </a:t>
            </a:r>
            <a:r>
              <a:rPr lang="en-US" sz="1200" dirty="0" err="1"/>
              <a:t>Kaski</a:t>
            </a:r>
            <a:r>
              <a:rPr lang="en-US" sz="1200" dirty="0"/>
              <a:t>, J. </a:t>
            </a:r>
            <a:r>
              <a:rPr lang="en-US" sz="1200" dirty="0" err="1"/>
              <a:t>Kertesz</a:t>
            </a:r>
            <a:r>
              <a:rPr lang="en-US" sz="1200" dirty="0"/>
              <a:t>, A. L. </a:t>
            </a:r>
            <a:r>
              <a:rPr lang="en-US" sz="1200" dirty="0" err="1"/>
              <a:t>Barabasi</a:t>
            </a:r>
            <a:r>
              <a:rPr lang="en-US" sz="1200" dirty="0"/>
              <a:t>. Structure and tie strengths in mobile communication networks. PNAS 2007</a:t>
            </a:r>
            <a:r>
              <a:rPr lang="en-US" sz="1200" dirty="0" smtClean="0"/>
              <a:t>.</a:t>
            </a:r>
            <a:endParaRPr lang="en-US" sz="1200" dirty="0"/>
          </a:p>
        </p:txBody>
      </p:sp>
      <p:sp>
        <p:nvSpPr>
          <p:cNvPr id="57" name="Oval 56"/>
          <p:cNvSpPr/>
          <p:nvPr/>
        </p:nvSpPr>
        <p:spPr>
          <a:xfrm>
            <a:off x="6858000" y="38100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stCxn id="57" idx="6"/>
            <a:endCxn id="59" idx="1"/>
          </p:cNvCxnSpPr>
          <p:nvPr/>
        </p:nvCxnSpPr>
        <p:spPr>
          <a:xfrm>
            <a:off x="7162800" y="3962400"/>
            <a:ext cx="9906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8153400" y="3832780"/>
            <a:ext cx="22860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6858000" y="4518579"/>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a:stCxn id="87" idx="6"/>
            <a:endCxn id="91" idx="2"/>
          </p:cNvCxnSpPr>
          <p:nvPr/>
        </p:nvCxnSpPr>
        <p:spPr>
          <a:xfrm>
            <a:off x="7162800" y="4670979"/>
            <a:ext cx="9144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8077200" y="451858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p:cNvCxnSpPr>
            <a:stCxn id="150" idx="3"/>
            <a:endCxn id="96" idx="1"/>
          </p:cNvCxnSpPr>
          <p:nvPr/>
        </p:nvCxnSpPr>
        <p:spPr>
          <a:xfrm>
            <a:off x="7088440" y="5356780"/>
            <a:ext cx="10631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8151560" y="522715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6858000" y="522715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486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Tie</a:t>
            </a:r>
            <a:endParaRPr lang="en-US" dirty="0">
              <a:ea typeface="黑体" pitchFamily="49" charset="-122"/>
            </a:endParaRPr>
          </a:p>
        </p:txBody>
      </p:sp>
      <p:sp>
        <p:nvSpPr>
          <p:cNvPr id="165" name="Rectangle 164"/>
          <p:cNvSpPr/>
          <p:nvPr/>
        </p:nvSpPr>
        <p:spPr>
          <a:xfrm>
            <a:off x="1295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Frequent cross-generation interactions are maintained to bridge age gaps.</a:t>
            </a:r>
            <a:endParaRPr lang="en-US" dirty="0" smtClean="0">
              <a:solidFill>
                <a:schemeClr val="bg1"/>
              </a:solidFill>
            </a:endParaRPr>
          </a:p>
        </p:txBody>
      </p:sp>
      <p:pic>
        <p:nvPicPr>
          <p:cNvPr id="3" name="Picture 2"/>
          <p:cNvPicPr>
            <a:picLocks noChangeAspect="1"/>
          </p:cNvPicPr>
          <p:nvPr/>
        </p:nvPicPr>
        <p:blipFill>
          <a:blip r:embed="rId2"/>
          <a:stretch>
            <a:fillRect/>
          </a:stretch>
        </p:blipFill>
        <p:spPr>
          <a:xfrm>
            <a:off x="914400" y="762000"/>
            <a:ext cx="5501719" cy="4800600"/>
          </a:xfrm>
          <a:prstGeom prst="rect">
            <a:avLst/>
          </a:prstGeom>
        </p:spPr>
      </p:pic>
      <p:sp>
        <p:nvSpPr>
          <p:cNvPr id="94" name="TextBox 93"/>
          <p:cNvSpPr txBox="1"/>
          <p:nvPr/>
        </p:nvSpPr>
        <p:spPr>
          <a:xfrm>
            <a:off x="7239000" y="2133600"/>
            <a:ext cx="2804782" cy="1569660"/>
          </a:xfrm>
          <a:prstGeom prst="rect">
            <a:avLst/>
          </a:prstGeom>
          <a:noFill/>
        </p:spPr>
        <p:txBody>
          <a:bodyPr wrap="square" rtlCol="0">
            <a:spAutoFit/>
          </a:bodyPr>
          <a:lstStyle/>
          <a:p>
            <a:r>
              <a:rPr lang="en-US" sz="1600" dirty="0" smtClean="0"/>
              <a:t>X: age of one user.</a:t>
            </a:r>
          </a:p>
          <a:p>
            <a:r>
              <a:rPr lang="en-US" sz="1600" dirty="0" smtClean="0"/>
              <a:t>Y: age of the other user. </a:t>
            </a:r>
          </a:p>
          <a:p>
            <a:endParaRPr lang="en-US" sz="1600" dirty="0" smtClean="0"/>
          </a:p>
          <a:p>
            <a:r>
              <a:rPr lang="en-US" sz="1600" dirty="0" smtClean="0"/>
              <a:t>Spectrum: #calls per month</a:t>
            </a:r>
          </a:p>
          <a:p>
            <a:endParaRPr lang="en-US" sz="1600" dirty="0" smtClean="0"/>
          </a:p>
          <a:p>
            <a:r>
              <a:rPr lang="en-US" sz="1600" dirty="0" smtClean="0"/>
              <a:t>(a), (b), (c) are symmetric.</a:t>
            </a:r>
            <a:endParaRPr lang="en-US" sz="1600" dirty="0"/>
          </a:p>
        </p:txBody>
      </p:sp>
      <p:sp>
        <p:nvSpPr>
          <p:cNvPr id="95" name="Oval 94"/>
          <p:cNvSpPr/>
          <p:nvPr/>
        </p:nvSpPr>
        <p:spPr>
          <a:xfrm>
            <a:off x="6248400"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a:stCxn id="95" idx="6"/>
            <a:endCxn id="97" idx="1"/>
          </p:cNvCxnSpPr>
          <p:nvPr/>
        </p:nvCxnSpPr>
        <p:spPr>
          <a:xfrm>
            <a:off x="6553200" y="4114800"/>
            <a:ext cx="4572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7010400" y="3985180"/>
            <a:ext cx="22860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6329"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stCxn id="98" idx="6"/>
            <a:endCxn id="100" idx="2"/>
          </p:cNvCxnSpPr>
          <p:nvPr/>
        </p:nvCxnSpPr>
        <p:spPr>
          <a:xfrm>
            <a:off x="321129" y="4114800"/>
            <a:ext cx="36467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685800" y="3962401"/>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03" idx="3"/>
            <a:endCxn id="102" idx="1"/>
          </p:cNvCxnSpPr>
          <p:nvPr/>
        </p:nvCxnSpPr>
        <p:spPr>
          <a:xfrm>
            <a:off x="6477000" y="1600200"/>
            <a:ext cx="533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701040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24656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47800" y="1066800"/>
            <a:ext cx="533400" cy="584776"/>
          </a:xfrm>
          <a:prstGeom prst="rect">
            <a:avLst/>
          </a:prstGeom>
          <a:noFill/>
        </p:spPr>
        <p:txBody>
          <a:bodyPr wrap="square" rtlCol="0">
            <a:spAutoFit/>
          </a:bodyPr>
          <a:lstStyle/>
          <a:p>
            <a:r>
              <a:rPr lang="en-US" sz="3200" b="1" dirty="0" smtClean="0"/>
              <a:t>A</a:t>
            </a:r>
            <a:endParaRPr lang="en-US" sz="3200" b="1" dirty="0"/>
          </a:p>
        </p:txBody>
      </p:sp>
      <p:sp>
        <p:nvSpPr>
          <p:cNvPr id="104" name="TextBox 103"/>
          <p:cNvSpPr txBox="1"/>
          <p:nvPr/>
        </p:nvSpPr>
        <p:spPr>
          <a:xfrm>
            <a:off x="4191000" y="1066800"/>
            <a:ext cx="533400" cy="584776"/>
          </a:xfrm>
          <a:prstGeom prst="rect">
            <a:avLst/>
          </a:prstGeom>
          <a:noFill/>
        </p:spPr>
        <p:txBody>
          <a:bodyPr wrap="square" rtlCol="0">
            <a:spAutoFit/>
          </a:bodyPr>
          <a:lstStyle/>
          <a:p>
            <a:r>
              <a:rPr lang="en-US" sz="3200" b="1" dirty="0" smtClean="0"/>
              <a:t>B</a:t>
            </a:r>
            <a:endParaRPr lang="en-US" sz="3200" b="1" dirty="0"/>
          </a:p>
        </p:txBody>
      </p:sp>
      <p:sp>
        <p:nvSpPr>
          <p:cNvPr id="105" name="TextBox 104"/>
          <p:cNvSpPr txBox="1"/>
          <p:nvPr/>
        </p:nvSpPr>
        <p:spPr>
          <a:xfrm>
            <a:off x="1447800" y="3505200"/>
            <a:ext cx="533400" cy="584776"/>
          </a:xfrm>
          <a:prstGeom prst="rect">
            <a:avLst/>
          </a:prstGeom>
          <a:noFill/>
        </p:spPr>
        <p:txBody>
          <a:bodyPr wrap="square" rtlCol="0">
            <a:spAutoFit/>
          </a:bodyPr>
          <a:lstStyle/>
          <a:p>
            <a:r>
              <a:rPr lang="en-US" sz="3200" b="1" dirty="0" smtClean="0"/>
              <a:t>C</a:t>
            </a:r>
            <a:endParaRPr lang="en-US" sz="3200" b="1" dirty="0"/>
          </a:p>
        </p:txBody>
      </p:sp>
      <p:sp>
        <p:nvSpPr>
          <p:cNvPr id="106" name="TextBox 105"/>
          <p:cNvSpPr txBox="1"/>
          <p:nvPr/>
        </p:nvSpPr>
        <p:spPr>
          <a:xfrm>
            <a:off x="4267200" y="3505200"/>
            <a:ext cx="533400" cy="584776"/>
          </a:xfrm>
          <a:prstGeom prst="rect">
            <a:avLst/>
          </a:prstGeom>
          <a:noFill/>
        </p:spPr>
        <p:txBody>
          <a:bodyPr wrap="square" rtlCol="0">
            <a:spAutoFit/>
          </a:bodyPr>
          <a:lstStyle/>
          <a:p>
            <a:r>
              <a:rPr lang="en-US" sz="3200" b="1" dirty="0" smtClean="0"/>
              <a:t>D</a:t>
            </a:r>
            <a:endParaRPr lang="en-US" sz="3200" b="1" dirty="0"/>
          </a:p>
        </p:txBody>
      </p:sp>
    </p:spTree>
    <p:extLst>
      <p:ext uri="{BB962C8B-B14F-4D97-AF65-F5344CB8AC3E}">
        <p14:creationId xmlns:p14="http://schemas.microsoft.com/office/powerpoint/2010/main" val="3377846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Tie</a:t>
            </a:r>
            <a:endParaRPr lang="en-US" dirty="0">
              <a:ea typeface="黑体" pitchFamily="49" charset="-122"/>
            </a:endParaRPr>
          </a:p>
        </p:txBody>
      </p:sp>
      <p:sp>
        <p:nvSpPr>
          <p:cNvPr id="165" name="Rectangle 164"/>
          <p:cNvSpPr/>
          <p:nvPr/>
        </p:nvSpPr>
        <p:spPr>
          <a:xfrm>
            <a:off x="1295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Cross-generation interactions between females are more frequent than those between males.</a:t>
            </a:r>
            <a:endParaRPr lang="en-US" dirty="0" smtClean="0">
              <a:solidFill>
                <a:schemeClr val="bg1"/>
              </a:solidFill>
            </a:endParaRPr>
          </a:p>
        </p:txBody>
      </p:sp>
      <p:pic>
        <p:nvPicPr>
          <p:cNvPr id="3" name="Picture 2"/>
          <p:cNvPicPr>
            <a:picLocks noChangeAspect="1"/>
          </p:cNvPicPr>
          <p:nvPr/>
        </p:nvPicPr>
        <p:blipFill>
          <a:blip r:embed="rId2"/>
          <a:stretch>
            <a:fillRect/>
          </a:stretch>
        </p:blipFill>
        <p:spPr>
          <a:xfrm>
            <a:off x="914400" y="762000"/>
            <a:ext cx="5501719" cy="4800600"/>
          </a:xfrm>
          <a:prstGeom prst="rect">
            <a:avLst/>
          </a:prstGeom>
        </p:spPr>
      </p:pic>
      <p:sp>
        <p:nvSpPr>
          <p:cNvPr id="94" name="TextBox 93"/>
          <p:cNvSpPr txBox="1"/>
          <p:nvPr/>
        </p:nvSpPr>
        <p:spPr>
          <a:xfrm>
            <a:off x="7239000" y="2133600"/>
            <a:ext cx="2804782" cy="1569660"/>
          </a:xfrm>
          <a:prstGeom prst="rect">
            <a:avLst/>
          </a:prstGeom>
          <a:noFill/>
        </p:spPr>
        <p:txBody>
          <a:bodyPr wrap="square" rtlCol="0">
            <a:spAutoFit/>
          </a:bodyPr>
          <a:lstStyle/>
          <a:p>
            <a:r>
              <a:rPr lang="en-US" sz="1600" dirty="0" smtClean="0"/>
              <a:t>X: age of one user.</a:t>
            </a:r>
          </a:p>
          <a:p>
            <a:r>
              <a:rPr lang="en-US" sz="1600" dirty="0" smtClean="0"/>
              <a:t>Y: age of the other user. </a:t>
            </a:r>
          </a:p>
          <a:p>
            <a:endParaRPr lang="en-US" sz="1600" dirty="0" smtClean="0"/>
          </a:p>
          <a:p>
            <a:r>
              <a:rPr lang="en-US" sz="1600" dirty="0" smtClean="0"/>
              <a:t>Spectrum: #calls per month</a:t>
            </a:r>
          </a:p>
          <a:p>
            <a:endParaRPr lang="en-US" sz="1600" dirty="0" smtClean="0"/>
          </a:p>
          <a:p>
            <a:r>
              <a:rPr lang="en-US" sz="1600" dirty="0" smtClean="0"/>
              <a:t>(a), (b), (c) are symmetric.</a:t>
            </a:r>
            <a:endParaRPr lang="en-US" sz="1600" dirty="0"/>
          </a:p>
        </p:txBody>
      </p:sp>
      <p:sp>
        <p:nvSpPr>
          <p:cNvPr id="95" name="Oval 94"/>
          <p:cNvSpPr/>
          <p:nvPr/>
        </p:nvSpPr>
        <p:spPr>
          <a:xfrm>
            <a:off x="6248400"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a:stCxn id="95" idx="6"/>
            <a:endCxn id="97" idx="1"/>
          </p:cNvCxnSpPr>
          <p:nvPr/>
        </p:nvCxnSpPr>
        <p:spPr>
          <a:xfrm>
            <a:off x="6553200" y="4114800"/>
            <a:ext cx="4572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7010400" y="3985180"/>
            <a:ext cx="22860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6329"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stCxn id="98" idx="6"/>
            <a:endCxn id="100" idx="2"/>
          </p:cNvCxnSpPr>
          <p:nvPr/>
        </p:nvCxnSpPr>
        <p:spPr>
          <a:xfrm>
            <a:off x="321129" y="4114800"/>
            <a:ext cx="36467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685800" y="3962401"/>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03" idx="3"/>
            <a:endCxn id="102" idx="1"/>
          </p:cNvCxnSpPr>
          <p:nvPr/>
        </p:nvCxnSpPr>
        <p:spPr>
          <a:xfrm>
            <a:off x="6477000" y="1600200"/>
            <a:ext cx="533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701040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24656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4191000" y="1066800"/>
            <a:ext cx="533400" cy="584776"/>
          </a:xfrm>
          <a:prstGeom prst="rect">
            <a:avLst/>
          </a:prstGeom>
          <a:noFill/>
        </p:spPr>
        <p:txBody>
          <a:bodyPr wrap="square" rtlCol="0">
            <a:spAutoFit/>
          </a:bodyPr>
          <a:lstStyle/>
          <a:p>
            <a:r>
              <a:rPr lang="en-US" sz="3200" b="1" dirty="0" smtClean="0"/>
              <a:t>B</a:t>
            </a:r>
            <a:endParaRPr lang="en-US" sz="3200" b="1" dirty="0"/>
          </a:p>
        </p:txBody>
      </p:sp>
      <p:sp>
        <p:nvSpPr>
          <p:cNvPr id="105" name="TextBox 104"/>
          <p:cNvSpPr txBox="1"/>
          <p:nvPr/>
        </p:nvSpPr>
        <p:spPr>
          <a:xfrm>
            <a:off x="1447800" y="3505200"/>
            <a:ext cx="533400" cy="584776"/>
          </a:xfrm>
          <a:prstGeom prst="rect">
            <a:avLst/>
          </a:prstGeom>
          <a:noFill/>
        </p:spPr>
        <p:txBody>
          <a:bodyPr wrap="square" rtlCol="0">
            <a:spAutoFit/>
          </a:bodyPr>
          <a:lstStyle/>
          <a:p>
            <a:r>
              <a:rPr lang="en-US" sz="3200" b="1" dirty="0" smtClean="0"/>
              <a:t>C</a:t>
            </a:r>
            <a:endParaRPr lang="en-US" sz="3200" b="1" dirty="0"/>
          </a:p>
        </p:txBody>
      </p:sp>
    </p:spTree>
    <p:extLst>
      <p:ext uri="{BB962C8B-B14F-4D97-AF65-F5344CB8AC3E}">
        <p14:creationId xmlns:p14="http://schemas.microsoft.com/office/powerpoint/2010/main" val="16490716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Tie</a:t>
            </a:r>
            <a:endParaRPr lang="en-US" dirty="0">
              <a:ea typeface="黑体" pitchFamily="49" charset="-122"/>
            </a:endParaRPr>
          </a:p>
        </p:txBody>
      </p:sp>
      <p:sp>
        <p:nvSpPr>
          <p:cNvPr id="165" name="Rectangle 164"/>
          <p:cNvSpPr/>
          <p:nvPr/>
        </p:nvSpPr>
        <p:spPr>
          <a:xfrm>
            <a:off x="1295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Young male maintain more frequent and broader social connections than young females. </a:t>
            </a:r>
            <a:endParaRPr lang="en-US" dirty="0" smtClean="0">
              <a:solidFill>
                <a:schemeClr val="bg1"/>
              </a:solidFill>
            </a:endParaRPr>
          </a:p>
        </p:txBody>
      </p:sp>
      <p:pic>
        <p:nvPicPr>
          <p:cNvPr id="3" name="Picture 2"/>
          <p:cNvPicPr>
            <a:picLocks noChangeAspect="1"/>
          </p:cNvPicPr>
          <p:nvPr/>
        </p:nvPicPr>
        <p:blipFill>
          <a:blip r:embed="rId2"/>
          <a:stretch>
            <a:fillRect/>
          </a:stretch>
        </p:blipFill>
        <p:spPr>
          <a:xfrm>
            <a:off x="914400" y="762000"/>
            <a:ext cx="5501719" cy="4800600"/>
          </a:xfrm>
          <a:prstGeom prst="rect">
            <a:avLst/>
          </a:prstGeom>
        </p:spPr>
      </p:pic>
      <p:sp>
        <p:nvSpPr>
          <p:cNvPr id="94" name="TextBox 93"/>
          <p:cNvSpPr txBox="1"/>
          <p:nvPr/>
        </p:nvSpPr>
        <p:spPr>
          <a:xfrm>
            <a:off x="7239000" y="2133600"/>
            <a:ext cx="2804782" cy="1569660"/>
          </a:xfrm>
          <a:prstGeom prst="rect">
            <a:avLst/>
          </a:prstGeom>
          <a:noFill/>
        </p:spPr>
        <p:txBody>
          <a:bodyPr wrap="square" rtlCol="0">
            <a:spAutoFit/>
          </a:bodyPr>
          <a:lstStyle/>
          <a:p>
            <a:r>
              <a:rPr lang="en-US" sz="1600" dirty="0" smtClean="0"/>
              <a:t>X: age of one user.</a:t>
            </a:r>
          </a:p>
          <a:p>
            <a:r>
              <a:rPr lang="en-US" sz="1600" dirty="0" smtClean="0"/>
              <a:t>Y: age of the other user. </a:t>
            </a:r>
          </a:p>
          <a:p>
            <a:endParaRPr lang="en-US" sz="1600" dirty="0" smtClean="0"/>
          </a:p>
          <a:p>
            <a:r>
              <a:rPr lang="en-US" sz="1600" dirty="0" smtClean="0"/>
              <a:t>Spectrum: #calls per month</a:t>
            </a:r>
          </a:p>
          <a:p>
            <a:endParaRPr lang="en-US" sz="1600" dirty="0" smtClean="0"/>
          </a:p>
          <a:p>
            <a:r>
              <a:rPr lang="en-US" sz="1600" dirty="0" smtClean="0"/>
              <a:t>(a), (b), (c) are symmetric.</a:t>
            </a:r>
            <a:endParaRPr lang="en-US" sz="1600" dirty="0"/>
          </a:p>
        </p:txBody>
      </p:sp>
      <p:sp>
        <p:nvSpPr>
          <p:cNvPr id="95" name="Oval 94"/>
          <p:cNvSpPr/>
          <p:nvPr/>
        </p:nvSpPr>
        <p:spPr>
          <a:xfrm>
            <a:off x="6248400"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a:stCxn id="95" idx="6"/>
            <a:endCxn id="97" idx="1"/>
          </p:cNvCxnSpPr>
          <p:nvPr/>
        </p:nvCxnSpPr>
        <p:spPr>
          <a:xfrm>
            <a:off x="6553200" y="4114800"/>
            <a:ext cx="4572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7010400" y="3985180"/>
            <a:ext cx="22860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6329"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stCxn id="98" idx="6"/>
            <a:endCxn id="100" idx="2"/>
          </p:cNvCxnSpPr>
          <p:nvPr/>
        </p:nvCxnSpPr>
        <p:spPr>
          <a:xfrm>
            <a:off x="321129" y="4114800"/>
            <a:ext cx="36467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685800" y="3962401"/>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03" idx="3"/>
            <a:endCxn id="102" idx="1"/>
          </p:cNvCxnSpPr>
          <p:nvPr/>
        </p:nvCxnSpPr>
        <p:spPr>
          <a:xfrm>
            <a:off x="6477000" y="1600200"/>
            <a:ext cx="533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701040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24656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3733800" y="2209800"/>
            <a:ext cx="533400" cy="584776"/>
          </a:xfrm>
          <a:prstGeom prst="rect">
            <a:avLst/>
          </a:prstGeom>
          <a:noFill/>
        </p:spPr>
        <p:txBody>
          <a:bodyPr wrap="square" rtlCol="0">
            <a:spAutoFit/>
          </a:bodyPr>
          <a:lstStyle/>
          <a:p>
            <a:r>
              <a:rPr lang="en-US" sz="3200" b="1" dirty="0"/>
              <a:t>E</a:t>
            </a:r>
          </a:p>
        </p:txBody>
      </p:sp>
      <p:sp>
        <p:nvSpPr>
          <p:cNvPr id="105" name="TextBox 104"/>
          <p:cNvSpPr txBox="1"/>
          <p:nvPr/>
        </p:nvSpPr>
        <p:spPr>
          <a:xfrm>
            <a:off x="990600" y="4648200"/>
            <a:ext cx="533400" cy="584776"/>
          </a:xfrm>
          <a:prstGeom prst="rect">
            <a:avLst/>
          </a:prstGeom>
          <a:noFill/>
        </p:spPr>
        <p:txBody>
          <a:bodyPr wrap="square" rtlCol="0">
            <a:spAutoFit/>
          </a:bodyPr>
          <a:lstStyle/>
          <a:p>
            <a:r>
              <a:rPr lang="en-US" sz="3200" b="1" dirty="0"/>
              <a:t>F</a:t>
            </a:r>
          </a:p>
        </p:txBody>
      </p:sp>
      <p:sp>
        <p:nvSpPr>
          <p:cNvPr id="4" name="Rectangle 3"/>
          <p:cNvSpPr/>
          <p:nvPr/>
        </p:nvSpPr>
        <p:spPr>
          <a:xfrm>
            <a:off x="3810000" y="1981200"/>
            <a:ext cx="838200" cy="762000"/>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90600" y="4419600"/>
            <a:ext cx="838200" cy="762000"/>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矩形 4"/>
          <p:cNvSpPr/>
          <p:nvPr/>
        </p:nvSpPr>
        <p:spPr>
          <a:xfrm>
            <a:off x="7509284" y="1376772"/>
            <a:ext cx="1728192" cy="75608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FF0000"/>
                </a:solidFill>
              </a:rPr>
              <a:t>“Brother” phenomenon</a:t>
            </a:r>
            <a:endParaRPr kumimoji="1" lang="zh-CN" altLang="en-US" dirty="0">
              <a:solidFill>
                <a:srgbClr val="FF0000"/>
              </a:solidFill>
            </a:endParaRPr>
          </a:p>
        </p:txBody>
      </p:sp>
      <p:cxnSp>
        <p:nvCxnSpPr>
          <p:cNvPr id="7" name="直线箭头连接符 6"/>
          <p:cNvCxnSpPr>
            <a:stCxn id="5" idx="1"/>
            <a:endCxn id="4" idx="3"/>
          </p:cNvCxnSpPr>
          <p:nvPr/>
        </p:nvCxnSpPr>
        <p:spPr>
          <a:xfrm flipH="1">
            <a:off x="4648200" y="1754814"/>
            <a:ext cx="2861084" cy="6073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5678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Tie</a:t>
            </a:r>
            <a:endParaRPr lang="en-US" dirty="0">
              <a:ea typeface="黑体" pitchFamily="49" charset="-122"/>
            </a:endParaRPr>
          </a:p>
        </p:txBody>
      </p:sp>
      <p:sp>
        <p:nvSpPr>
          <p:cNvPr id="165" name="Rectangle 164"/>
          <p:cNvSpPr/>
          <p:nvPr/>
        </p:nvSpPr>
        <p:spPr>
          <a:xfrm>
            <a:off x="1295400" y="5562600"/>
            <a:ext cx="67818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Opposite-gender interactions are much more frequent than those between same-gender users.</a:t>
            </a:r>
            <a:endParaRPr lang="en-US" dirty="0" smtClean="0">
              <a:solidFill>
                <a:schemeClr val="bg1"/>
              </a:solidFill>
            </a:endParaRPr>
          </a:p>
        </p:txBody>
      </p:sp>
      <p:pic>
        <p:nvPicPr>
          <p:cNvPr id="3" name="Picture 2"/>
          <p:cNvPicPr>
            <a:picLocks noChangeAspect="1"/>
          </p:cNvPicPr>
          <p:nvPr/>
        </p:nvPicPr>
        <p:blipFill>
          <a:blip r:embed="rId2"/>
          <a:stretch>
            <a:fillRect/>
          </a:stretch>
        </p:blipFill>
        <p:spPr>
          <a:xfrm>
            <a:off x="914400" y="762000"/>
            <a:ext cx="5501719" cy="4800600"/>
          </a:xfrm>
          <a:prstGeom prst="rect">
            <a:avLst/>
          </a:prstGeom>
        </p:spPr>
      </p:pic>
      <p:sp>
        <p:nvSpPr>
          <p:cNvPr id="94" name="TextBox 93"/>
          <p:cNvSpPr txBox="1"/>
          <p:nvPr/>
        </p:nvSpPr>
        <p:spPr>
          <a:xfrm>
            <a:off x="7239000" y="2133600"/>
            <a:ext cx="2804782" cy="1569660"/>
          </a:xfrm>
          <a:prstGeom prst="rect">
            <a:avLst/>
          </a:prstGeom>
          <a:noFill/>
        </p:spPr>
        <p:txBody>
          <a:bodyPr wrap="square" rtlCol="0">
            <a:spAutoFit/>
          </a:bodyPr>
          <a:lstStyle/>
          <a:p>
            <a:r>
              <a:rPr lang="en-US" sz="1600" dirty="0" smtClean="0"/>
              <a:t>X: age of one user.</a:t>
            </a:r>
          </a:p>
          <a:p>
            <a:r>
              <a:rPr lang="en-US" sz="1600" dirty="0" smtClean="0"/>
              <a:t>Y: age of the other user. </a:t>
            </a:r>
          </a:p>
          <a:p>
            <a:endParaRPr lang="en-US" sz="1600" dirty="0" smtClean="0"/>
          </a:p>
          <a:p>
            <a:r>
              <a:rPr lang="en-US" sz="1600" dirty="0" smtClean="0"/>
              <a:t>Spectrum: #calls per month</a:t>
            </a:r>
          </a:p>
          <a:p>
            <a:endParaRPr lang="en-US" sz="1600" dirty="0" smtClean="0"/>
          </a:p>
          <a:p>
            <a:r>
              <a:rPr lang="en-US" sz="1600" dirty="0" smtClean="0"/>
              <a:t>(a), (b), (c) are symmetric.</a:t>
            </a:r>
            <a:endParaRPr lang="en-US" sz="1600" dirty="0"/>
          </a:p>
        </p:txBody>
      </p:sp>
      <p:sp>
        <p:nvSpPr>
          <p:cNvPr id="95" name="Oval 94"/>
          <p:cNvSpPr/>
          <p:nvPr/>
        </p:nvSpPr>
        <p:spPr>
          <a:xfrm>
            <a:off x="6248400"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a:stCxn id="95" idx="6"/>
            <a:endCxn id="97" idx="1"/>
          </p:cNvCxnSpPr>
          <p:nvPr/>
        </p:nvCxnSpPr>
        <p:spPr>
          <a:xfrm>
            <a:off x="6553200" y="4114800"/>
            <a:ext cx="457200"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7010400" y="3985180"/>
            <a:ext cx="22860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16329" y="3962400"/>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a:stCxn id="98" idx="6"/>
            <a:endCxn id="100" idx="2"/>
          </p:cNvCxnSpPr>
          <p:nvPr/>
        </p:nvCxnSpPr>
        <p:spPr>
          <a:xfrm>
            <a:off x="321129" y="4114800"/>
            <a:ext cx="364671"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685800" y="3962401"/>
            <a:ext cx="304800"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03" idx="3"/>
            <a:endCxn id="102" idx="1"/>
          </p:cNvCxnSpPr>
          <p:nvPr/>
        </p:nvCxnSpPr>
        <p:spPr>
          <a:xfrm>
            <a:off x="6477000" y="1600200"/>
            <a:ext cx="533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701040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6246560" y="1470579"/>
            <a:ext cx="230440" cy="259241"/>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3733800" y="2209800"/>
            <a:ext cx="533400" cy="584776"/>
          </a:xfrm>
          <a:prstGeom prst="rect">
            <a:avLst/>
          </a:prstGeom>
          <a:noFill/>
        </p:spPr>
        <p:txBody>
          <a:bodyPr wrap="square" rtlCol="0">
            <a:spAutoFit/>
          </a:bodyPr>
          <a:lstStyle/>
          <a:p>
            <a:r>
              <a:rPr lang="en-US" sz="3200" b="1" dirty="0"/>
              <a:t>E</a:t>
            </a:r>
          </a:p>
        </p:txBody>
      </p:sp>
      <p:sp>
        <p:nvSpPr>
          <p:cNvPr id="105" name="TextBox 104"/>
          <p:cNvSpPr txBox="1"/>
          <p:nvPr/>
        </p:nvSpPr>
        <p:spPr>
          <a:xfrm>
            <a:off x="990600" y="4648200"/>
            <a:ext cx="533400" cy="584776"/>
          </a:xfrm>
          <a:prstGeom prst="rect">
            <a:avLst/>
          </a:prstGeom>
          <a:noFill/>
        </p:spPr>
        <p:txBody>
          <a:bodyPr wrap="square" rtlCol="0">
            <a:spAutoFit/>
          </a:bodyPr>
          <a:lstStyle/>
          <a:p>
            <a:r>
              <a:rPr lang="en-US" sz="3200" b="1" dirty="0"/>
              <a:t>F</a:t>
            </a:r>
          </a:p>
        </p:txBody>
      </p:sp>
      <p:sp>
        <p:nvSpPr>
          <p:cNvPr id="4" name="Rectangle 3"/>
          <p:cNvSpPr/>
          <p:nvPr/>
        </p:nvSpPr>
        <p:spPr>
          <a:xfrm>
            <a:off x="3810000" y="1981200"/>
            <a:ext cx="838200" cy="762000"/>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90600" y="4419600"/>
            <a:ext cx="838200" cy="762000"/>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810000" y="4343400"/>
            <a:ext cx="838200" cy="762000"/>
          </a:xfrm>
          <a:prstGeom prst="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733800" y="4596824"/>
            <a:ext cx="533400" cy="584776"/>
          </a:xfrm>
          <a:prstGeom prst="rect">
            <a:avLst/>
          </a:prstGeom>
          <a:noFill/>
        </p:spPr>
        <p:txBody>
          <a:bodyPr wrap="square" rtlCol="0">
            <a:spAutoFit/>
          </a:bodyPr>
          <a:lstStyle/>
          <a:p>
            <a:r>
              <a:rPr lang="en-US" sz="3200" b="1" dirty="0" smtClean="0"/>
              <a:t>G</a:t>
            </a:r>
            <a:endParaRPr lang="en-US" sz="3200" b="1" dirty="0"/>
          </a:p>
        </p:txBody>
      </p:sp>
      <p:sp>
        <p:nvSpPr>
          <p:cNvPr id="21" name="矩形 20"/>
          <p:cNvSpPr/>
          <p:nvPr/>
        </p:nvSpPr>
        <p:spPr>
          <a:xfrm>
            <a:off x="7653300" y="4185084"/>
            <a:ext cx="1728192" cy="75608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solidFill>
                  <a:srgbClr val="FF0000"/>
                </a:solidFill>
              </a:rPr>
              <a:t>“Brother” phenomenon</a:t>
            </a:r>
            <a:endParaRPr kumimoji="1" lang="zh-CN" altLang="en-US" dirty="0">
              <a:solidFill>
                <a:srgbClr val="FF0000"/>
              </a:solidFill>
            </a:endParaRPr>
          </a:p>
        </p:txBody>
      </p:sp>
      <p:cxnSp>
        <p:nvCxnSpPr>
          <p:cNvPr id="22" name="直线箭头连接符 21"/>
          <p:cNvCxnSpPr>
            <a:stCxn id="21" idx="1"/>
            <a:endCxn id="19" idx="3"/>
          </p:cNvCxnSpPr>
          <p:nvPr/>
        </p:nvCxnSpPr>
        <p:spPr>
          <a:xfrm flipH="1">
            <a:off x="4648200" y="4563126"/>
            <a:ext cx="3005100" cy="1612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07487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Triad</a:t>
            </a:r>
            <a:endParaRPr lang="en-US" dirty="0">
              <a:ea typeface="黑体" pitchFamily="49" charset="-122"/>
            </a:endParaRPr>
          </a:p>
        </p:txBody>
      </p:sp>
      <p:sp>
        <p:nvSpPr>
          <p:cNvPr id="3" name="Content Placeholder 2"/>
          <p:cNvSpPr>
            <a:spLocks noGrp="1"/>
          </p:cNvSpPr>
          <p:nvPr>
            <p:ph idx="1"/>
          </p:nvPr>
        </p:nvSpPr>
        <p:spPr>
          <a:xfrm>
            <a:off x="457200" y="1142999"/>
            <a:ext cx="8915400" cy="4495801"/>
          </a:xfrm>
        </p:spPr>
        <p:txBody>
          <a:bodyPr/>
          <a:lstStyle/>
          <a:p>
            <a:r>
              <a:rPr lang="en-US" altLang="zh-CN" sz="2400" dirty="0" smtClean="0"/>
              <a:t>How do people create and maintain their close social triad relationships across their lifetime?</a:t>
            </a:r>
          </a:p>
          <a:p>
            <a:pPr lvl="1"/>
            <a:r>
              <a:rPr lang="en-US" altLang="zh-CN" sz="2000" dirty="0"/>
              <a:t>Triad is one of the simplest grouping of individuals that can be studied and is mostly investigated by </a:t>
            </a:r>
            <a:r>
              <a:rPr lang="en-US" altLang="zh-CN" sz="2000" dirty="0" smtClean="0"/>
              <a:t>microsociology</a:t>
            </a:r>
            <a:r>
              <a:rPr lang="en-US" altLang="zh-CN" sz="2000" baseline="30000" dirty="0" smtClean="0"/>
              <a:t>[1]</a:t>
            </a:r>
            <a:r>
              <a:rPr lang="en-US" altLang="zh-CN" sz="2000" dirty="0" smtClean="0"/>
              <a:t>.</a:t>
            </a:r>
          </a:p>
          <a:p>
            <a:pPr lvl="1"/>
            <a:r>
              <a:rPr lang="en-US" altLang="zh-CN" sz="2000" dirty="0" smtClean="0"/>
              <a:t>Triads are close and balanced relationships.</a:t>
            </a:r>
          </a:p>
          <a:p>
            <a:pPr lvl="1"/>
            <a:endParaRPr lang="en-US" altLang="zh-CN" sz="2000" dirty="0" smtClean="0"/>
          </a:p>
        </p:txBody>
      </p:sp>
      <p:sp>
        <p:nvSpPr>
          <p:cNvPr id="4" name="TextBox 3"/>
          <p:cNvSpPr txBox="1"/>
          <p:nvPr/>
        </p:nvSpPr>
        <p:spPr>
          <a:xfrm>
            <a:off x="224" y="6453336"/>
            <a:ext cx="9905776" cy="404664"/>
          </a:xfrm>
          <a:prstGeom prst="rect">
            <a:avLst/>
          </a:prstGeom>
          <a:solidFill>
            <a:srgbClr val="FFFFFF"/>
          </a:solidFill>
        </p:spPr>
        <p:txBody>
          <a:bodyPr wrap="square" rtlCol="0">
            <a:noAutofit/>
          </a:bodyPr>
          <a:lstStyle/>
          <a:p>
            <a:pPr marL="228600" indent="-228600">
              <a:buAutoNum type="arabicPeriod"/>
            </a:pPr>
            <a:r>
              <a:rPr lang="en-US" sz="1200" dirty="0" smtClean="0"/>
              <a:t>D. Easley, J. Kleinberg. Networks, Crowds, and Markets: Reasoning About a Highly Connected World. Cambridge U. Press. 2010</a:t>
            </a:r>
            <a:endParaRPr lang="en-US" sz="1200" dirty="0"/>
          </a:p>
        </p:txBody>
      </p:sp>
      <p:grpSp>
        <p:nvGrpSpPr>
          <p:cNvPr id="6" name="Group 5"/>
          <p:cNvGrpSpPr/>
          <p:nvPr/>
        </p:nvGrpSpPr>
        <p:grpSpPr>
          <a:xfrm>
            <a:off x="1295400" y="3886200"/>
            <a:ext cx="1484215" cy="1143000"/>
            <a:chOff x="1246100" y="4512059"/>
            <a:chExt cx="1484215" cy="1188435"/>
          </a:xfrm>
        </p:grpSpPr>
        <p:sp>
          <p:nvSpPr>
            <p:cNvPr id="14" name="Oval 13"/>
            <p:cNvSpPr/>
            <p:nvPr/>
          </p:nvSpPr>
          <p:spPr>
            <a:xfrm>
              <a:off x="1753482" y="4512059"/>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5" name="Straight Connector 14"/>
            <p:cNvCxnSpPr/>
            <p:nvPr/>
          </p:nvCxnSpPr>
          <p:spPr>
            <a:xfrm flipV="1">
              <a:off x="1424749" y="4799507"/>
              <a:ext cx="381058" cy="5623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4" idx="5"/>
            </p:cNvCxnSpPr>
            <p:nvPr/>
          </p:nvCxnSpPr>
          <p:spPr>
            <a:xfrm flipH="1" flipV="1">
              <a:off x="2058454" y="4799507"/>
              <a:ext cx="493214" cy="5642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03397" y="5530275"/>
              <a:ext cx="769621"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373018" y="536372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9" name="Oval 18"/>
            <p:cNvSpPr/>
            <p:nvPr/>
          </p:nvSpPr>
          <p:spPr>
            <a:xfrm>
              <a:off x="1246100" y="5361892"/>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7" name="Group 6"/>
          <p:cNvGrpSpPr/>
          <p:nvPr/>
        </p:nvGrpSpPr>
        <p:grpSpPr>
          <a:xfrm>
            <a:off x="3429000" y="3886199"/>
            <a:ext cx="1422361" cy="1131573"/>
            <a:chOff x="3510475" y="5030973"/>
            <a:chExt cx="1422361" cy="1131573"/>
          </a:xfrm>
        </p:grpSpPr>
        <p:sp>
          <p:nvSpPr>
            <p:cNvPr id="22" name="Oval 21"/>
            <p:cNvSpPr/>
            <p:nvPr/>
          </p:nvSpPr>
          <p:spPr>
            <a:xfrm>
              <a:off x="3956003" y="5030973"/>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23" name="Straight Connector 22"/>
            <p:cNvCxnSpPr/>
            <p:nvPr/>
          </p:nvCxnSpPr>
          <p:spPr>
            <a:xfrm flipV="1">
              <a:off x="3657101" y="5318421"/>
              <a:ext cx="351227" cy="5374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260975" y="5318421"/>
              <a:ext cx="493213" cy="507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03727" y="5992327"/>
              <a:ext cx="771812"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10475" y="585590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7" name="Oval 26"/>
            <p:cNvSpPr/>
            <p:nvPr/>
          </p:nvSpPr>
          <p:spPr>
            <a:xfrm>
              <a:off x="4575539" y="5825780"/>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8" name="Group 7"/>
          <p:cNvGrpSpPr/>
          <p:nvPr/>
        </p:nvGrpSpPr>
        <p:grpSpPr>
          <a:xfrm>
            <a:off x="5486400" y="3886199"/>
            <a:ext cx="1359771" cy="1166039"/>
            <a:chOff x="5915356" y="5425395"/>
            <a:chExt cx="1359771" cy="1166039"/>
          </a:xfrm>
        </p:grpSpPr>
        <p:cxnSp>
          <p:nvCxnSpPr>
            <p:cNvPr id="29" name="Straight Connector 28"/>
            <p:cNvCxnSpPr/>
            <p:nvPr/>
          </p:nvCxnSpPr>
          <p:spPr>
            <a:xfrm flipV="1">
              <a:off x="6094005" y="5698237"/>
              <a:ext cx="441428" cy="5564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535433" y="5698237"/>
              <a:ext cx="593068" cy="5890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272653" y="6423051"/>
              <a:ext cx="709222"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388807" y="5425395"/>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3" name="Rectangle 32"/>
            <p:cNvSpPr/>
            <p:nvPr/>
          </p:nvSpPr>
          <p:spPr>
            <a:xfrm>
              <a:off x="6981875" y="628725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4" name="Oval 33"/>
            <p:cNvSpPr/>
            <p:nvPr/>
          </p:nvSpPr>
          <p:spPr>
            <a:xfrm>
              <a:off x="5915356" y="625466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9" name="Group 8"/>
          <p:cNvGrpSpPr/>
          <p:nvPr/>
        </p:nvGrpSpPr>
        <p:grpSpPr>
          <a:xfrm>
            <a:off x="7543800" y="3886199"/>
            <a:ext cx="1352594" cy="1112224"/>
            <a:chOff x="1804576" y="4220446"/>
            <a:chExt cx="1352594" cy="1112224"/>
          </a:xfrm>
        </p:grpSpPr>
        <p:cxnSp>
          <p:nvCxnSpPr>
            <p:cNvPr id="36" name="Straight Connector 35"/>
            <p:cNvCxnSpPr>
              <a:stCxn id="39" idx="0"/>
              <a:endCxn id="40" idx="2"/>
            </p:cNvCxnSpPr>
            <p:nvPr/>
          </p:nvCxnSpPr>
          <p:spPr>
            <a:xfrm flipV="1">
              <a:off x="1951202" y="4493288"/>
              <a:ext cx="481306" cy="5659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41" idx="0"/>
              <a:endCxn id="40" idx="2"/>
            </p:cNvCxnSpPr>
            <p:nvPr/>
          </p:nvCxnSpPr>
          <p:spPr>
            <a:xfrm flipH="1" flipV="1">
              <a:off x="2432508" y="4493288"/>
              <a:ext cx="578036" cy="566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9" idx="3"/>
              <a:endCxn id="41" idx="1"/>
            </p:cNvCxnSpPr>
            <p:nvPr/>
          </p:nvCxnSpPr>
          <p:spPr>
            <a:xfrm>
              <a:off x="2097828" y="5195625"/>
              <a:ext cx="766090"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1804576" y="505920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2285882" y="422044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2863918" y="5059828"/>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11976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3"/>
          <p:cNvPicPr>
            <a:picLocks noChangeAspect="1" noChangeArrowheads="1"/>
          </p:cNvPicPr>
          <p:nvPr/>
        </p:nvPicPr>
        <p:blipFill>
          <a:blip r:embed="rId3" cstate="print"/>
          <a:srcRect/>
          <a:stretch>
            <a:fillRect/>
          </a:stretch>
        </p:blipFill>
        <p:spPr bwMode="auto">
          <a:xfrm>
            <a:off x="8077200" y="2743218"/>
            <a:ext cx="1752599" cy="1016745"/>
          </a:xfrm>
          <a:prstGeom prst="rect">
            <a:avLst/>
          </a:prstGeom>
          <a:noFill/>
          <a:ln w="9525">
            <a:noFill/>
            <a:miter lim="800000"/>
            <a:headEnd/>
            <a:tailEnd/>
          </a:ln>
        </p:spPr>
      </p:pic>
      <p:sp>
        <p:nvSpPr>
          <p:cNvPr id="13315" name="TextBox 24"/>
          <p:cNvSpPr txBox="1">
            <a:spLocks noChangeArrowheads="1"/>
          </p:cNvSpPr>
          <p:nvPr/>
        </p:nvSpPr>
        <p:spPr bwMode="auto">
          <a:xfrm>
            <a:off x="8000999" y="2204864"/>
            <a:ext cx="1905001" cy="369332"/>
          </a:xfrm>
          <a:prstGeom prst="rect">
            <a:avLst/>
          </a:prstGeom>
          <a:noFill/>
          <a:ln w="9525">
            <a:noFill/>
            <a:miter lim="800000"/>
            <a:headEnd/>
            <a:tailEnd/>
          </a:ln>
        </p:spPr>
        <p:txBody>
          <a:bodyPr wrap="square">
            <a:spAutoFit/>
          </a:bodyPr>
          <a:lstStyle/>
          <a:p>
            <a:r>
              <a:rPr lang="en-US" altLang="zh-CN" dirty="0" smtClean="0">
                <a:latin typeface="+mn-lt"/>
                <a:ea typeface="黑体" pitchFamily="49" charset="-122"/>
              </a:rPr>
              <a:t>Opinion Mining</a:t>
            </a:r>
            <a:endParaRPr lang="zh-CN" altLang="en-US" dirty="0">
              <a:latin typeface="+mn-lt"/>
              <a:ea typeface="黑体" pitchFamily="49" charset="-122"/>
            </a:endParaRPr>
          </a:p>
        </p:txBody>
      </p:sp>
      <p:sp>
        <p:nvSpPr>
          <p:cNvPr id="13316" name="TextBox 25"/>
          <p:cNvSpPr txBox="1">
            <a:spLocks noChangeArrowheads="1"/>
          </p:cNvSpPr>
          <p:nvPr/>
        </p:nvSpPr>
        <p:spPr bwMode="auto">
          <a:xfrm>
            <a:off x="8110547" y="3766299"/>
            <a:ext cx="1719257" cy="646331"/>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Innovation diffusion</a:t>
            </a:r>
            <a:endParaRPr lang="zh-CN" altLang="en-US" dirty="0">
              <a:latin typeface="+mn-lt"/>
              <a:ea typeface="黑体" pitchFamily="49" charset="-122"/>
            </a:endParaRPr>
          </a:p>
        </p:txBody>
      </p:sp>
      <p:sp>
        <p:nvSpPr>
          <p:cNvPr id="13317" name="TextBox 26"/>
          <p:cNvSpPr txBox="1">
            <a:spLocks noChangeArrowheads="1"/>
          </p:cNvSpPr>
          <p:nvPr/>
        </p:nvSpPr>
        <p:spPr bwMode="auto">
          <a:xfrm>
            <a:off x="7865201" y="5661248"/>
            <a:ext cx="2057390" cy="707886"/>
          </a:xfrm>
          <a:prstGeom prst="rect">
            <a:avLst/>
          </a:prstGeom>
          <a:noFill/>
          <a:ln w="9525">
            <a:noFill/>
            <a:miter lim="800000"/>
            <a:headEnd/>
            <a:tailEnd/>
          </a:ln>
        </p:spPr>
        <p:txBody>
          <a:bodyPr wrap="square">
            <a:spAutoFit/>
          </a:bodyPr>
          <a:lstStyle/>
          <a:p>
            <a:pPr algn="ctr"/>
            <a:r>
              <a:rPr lang="en-US" altLang="zh-CN" dirty="0" smtClean="0">
                <a:latin typeface="+mn-lt"/>
                <a:ea typeface="黑体" pitchFamily="49" charset="-122"/>
              </a:rPr>
              <a:t>Business </a:t>
            </a:r>
            <a:r>
              <a:rPr lang="en-US" altLang="zh-CN" dirty="0">
                <a:latin typeface="+mn-lt"/>
                <a:ea typeface="黑体" pitchFamily="49" charset="-122"/>
              </a:rPr>
              <a:t/>
            </a:r>
            <a:br>
              <a:rPr lang="en-US" altLang="zh-CN" dirty="0">
                <a:latin typeface="+mn-lt"/>
                <a:ea typeface="黑体" pitchFamily="49" charset="-122"/>
              </a:rPr>
            </a:br>
            <a:r>
              <a:rPr lang="en-US" altLang="zh-CN" dirty="0" smtClean="0">
                <a:latin typeface="+mn-lt"/>
                <a:ea typeface="黑体" pitchFamily="49" charset="-122"/>
              </a:rPr>
              <a:t>intelligence</a:t>
            </a:r>
            <a:endParaRPr lang="zh-CN" altLang="en-US" dirty="0">
              <a:latin typeface="+mn-lt"/>
              <a:ea typeface="黑体" pitchFamily="49" charset="-122"/>
            </a:endParaRPr>
          </a:p>
        </p:txBody>
      </p:sp>
      <p:pic>
        <p:nvPicPr>
          <p:cNvPr id="13327" name="Picture 2"/>
          <p:cNvPicPr>
            <a:picLocks noChangeAspect="1" noChangeArrowheads="1"/>
          </p:cNvPicPr>
          <p:nvPr/>
        </p:nvPicPr>
        <p:blipFill>
          <a:blip r:embed="rId4" cstate="print"/>
          <a:srcRect/>
          <a:stretch>
            <a:fillRect/>
          </a:stretch>
        </p:blipFill>
        <p:spPr bwMode="auto">
          <a:xfrm>
            <a:off x="7924810" y="1058061"/>
            <a:ext cx="1852627" cy="1128482"/>
          </a:xfrm>
          <a:prstGeom prst="rect">
            <a:avLst/>
          </a:prstGeom>
          <a:noFill/>
          <a:ln w="9525">
            <a:noFill/>
            <a:miter lim="800000"/>
            <a:headEnd/>
            <a:tailEnd/>
          </a:ln>
        </p:spPr>
      </p:pic>
      <p:pic>
        <p:nvPicPr>
          <p:cNvPr id="13328" name="Picture 3"/>
          <p:cNvPicPr>
            <a:picLocks noChangeAspect="1" noChangeArrowheads="1"/>
          </p:cNvPicPr>
          <p:nvPr/>
        </p:nvPicPr>
        <p:blipFill>
          <a:blip r:embed="rId5" cstate="print"/>
          <a:srcRect/>
          <a:stretch>
            <a:fillRect/>
          </a:stretch>
        </p:blipFill>
        <p:spPr bwMode="auto">
          <a:xfrm>
            <a:off x="8077205" y="4634302"/>
            <a:ext cx="1793860" cy="1080698"/>
          </a:xfrm>
          <a:prstGeom prst="rect">
            <a:avLst/>
          </a:prstGeom>
          <a:noFill/>
          <a:ln w="9525">
            <a:noFill/>
            <a:miter lim="800000"/>
            <a:headEnd/>
            <a:tailEnd/>
          </a:ln>
        </p:spPr>
      </p:pic>
      <p:sp>
        <p:nvSpPr>
          <p:cNvPr id="17" name="Rectangle 194"/>
          <p:cNvSpPr/>
          <p:nvPr/>
        </p:nvSpPr>
        <p:spPr>
          <a:xfrm>
            <a:off x="164468" y="2956520"/>
            <a:ext cx="1152128"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Info. Space</a:t>
            </a:r>
            <a:endParaRPr lang="zh-CN" altLang="en-US" sz="2400" dirty="0" smtClean="0">
              <a:solidFill>
                <a:schemeClr val="tx1"/>
              </a:solidFill>
              <a:ea typeface="黑体" pitchFamily="49" charset="-122"/>
            </a:endParaRPr>
          </a:p>
        </p:txBody>
      </p:sp>
      <p:cxnSp>
        <p:nvCxnSpPr>
          <p:cNvPr id="18" name="Straight Connector 135"/>
          <p:cNvCxnSpPr>
            <a:stCxn id="37" idx="3"/>
            <a:endCxn id="38" idx="1"/>
          </p:cNvCxnSpPr>
          <p:nvPr/>
        </p:nvCxnSpPr>
        <p:spPr>
          <a:xfrm>
            <a:off x="2526675" y="2879172"/>
            <a:ext cx="279361" cy="5776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37"/>
          <p:cNvCxnSpPr>
            <a:stCxn id="35" idx="0"/>
            <a:endCxn id="37" idx="2"/>
          </p:cNvCxnSpPr>
          <p:nvPr/>
        </p:nvCxnSpPr>
        <p:spPr>
          <a:xfrm flipV="1">
            <a:off x="1949765" y="3030755"/>
            <a:ext cx="411784" cy="177792"/>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41"/>
          <p:cNvCxnSpPr>
            <a:stCxn id="38" idx="3"/>
            <a:endCxn id="39" idx="1"/>
          </p:cNvCxnSpPr>
          <p:nvPr/>
        </p:nvCxnSpPr>
        <p:spPr>
          <a:xfrm>
            <a:off x="3136273" y="3456788"/>
            <a:ext cx="660361"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142"/>
          <p:cNvCxnSpPr>
            <a:stCxn id="38" idx="0"/>
            <a:endCxn id="40" idx="2"/>
          </p:cNvCxnSpPr>
          <p:nvPr/>
        </p:nvCxnSpPr>
        <p:spPr>
          <a:xfrm flipV="1">
            <a:off x="2971149" y="2922571"/>
            <a:ext cx="381000" cy="35953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6" cstate="print"/>
          <a:srcRect/>
          <a:stretch>
            <a:fillRect/>
          </a:stretch>
        </p:blipFill>
        <p:spPr bwMode="auto">
          <a:xfrm>
            <a:off x="1665887" y="5017411"/>
            <a:ext cx="479782" cy="442875"/>
          </a:xfrm>
          <a:prstGeom prst="rect">
            <a:avLst/>
          </a:prstGeom>
          <a:noFill/>
          <a:ln w="9525">
            <a:noFill/>
            <a:miter lim="800000"/>
            <a:headEnd/>
            <a:tailEnd/>
          </a:ln>
        </p:spPr>
      </p:pic>
      <p:cxnSp>
        <p:nvCxnSpPr>
          <p:cNvPr id="23" name="Straight Arrow Connector 148"/>
          <p:cNvCxnSpPr>
            <a:stCxn id="22" idx="0"/>
            <a:endCxn id="35" idx="2"/>
          </p:cNvCxnSpPr>
          <p:nvPr/>
        </p:nvCxnSpPr>
        <p:spPr>
          <a:xfrm flipV="1">
            <a:off x="1905777" y="3534811"/>
            <a:ext cx="43988" cy="1482582"/>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6" cstate="print"/>
          <a:srcRect/>
          <a:stretch>
            <a:fillRect/>
          </a:stretch>
        </p:blipFill>
        <p:spPr bwMode="auto">
          <a:xfrm>
            <a:off x="2602868" y="4712611"/>
            <a:ext cx="479782" cy="442875"/>
          </a:xfrm>
          <a:prstGeom prst="rect">
            <a:avLst/>
          </a:prstGeom>
          <a:noFill/>
          <a:ln w="9525">
            <a:noFill/>
            <a:miter lim="800000"/>
            <a:headEnd/>
            <a:tailEnd/>
          </a:ln>
        </p:spPr>
      </p:pic>
      <p:cxnSp>
        <p:nvCxnSpPr>
          <p:cNvPr id="25" name="Straight Arrow Connector 152"/>
          <p:cNvCxnSpPr>
            <a:stCxn id="24" idx="0"/>
            <a:endCxn id="35" idx="2"/>
          </p:cNvCxnSpPr>
          <p:nvPr/>
        </p:nvCxnSpPr>
        <p:spPr>
          <a:xfrm flipH="1" flipV="1">
            <a:off x="1949765" y="3534811"/>
            <a:ext cx="892994" cy="1177782"/>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153"/>
          <p:cNvCxnSpPr>
            <a:stCxn id="24" idx="0"/>
            <a:endCxn id="38" idx="2"/>
          </p:cNvCxnSpPr>
          <p:nvPr/>
        </p:nvCxnSpPr>
        <p:spPr>
          <a:xfrm flipV="1">
            <a:off x="2842759" y="3608371"/>
            <a:ext cx="128390" cy="1104222"/>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6" cstate="print"/>
          <a:srcRect/>
          <a:stretch>
            <a:fillRect/>
          </a:stretch>
        </p:blipFill>
        <p:spPr bwMode="auto">
          <a:xfrm>
            <a:off x="3875686" y="4943849"/>
            <a:ext cx="479782" cy="442875"/>
          </a:xfrm>
          <a:prstGeom prst="rect">
            <a:avLst/>
          </a:prstGeom>
          <a:noFill/>
          <a:ln w="9525">
            <a:noFill/>
            <a:miter lim="800000"/>
            <a:headEnd/>
            <a:tailEnd/>
          </a:ln>
        </p:spPr>
      </p:pic>
      <p:cxnSp>
        <p:nvCxnSpPr>
          <p:cNvPr id="28" name="Straight Arrow Connector 155"/>
          <p:cNvCxnSpPr>
            <a:stCxn id="27" idx="0"/>
            <a:endCxn id="39" idx="2"/>
          </p:cNvCxnSpPr>
          <p:nvPr/>
        </p:nvCxnSpPr>
        <p:spPr>
          <a:xfrm flipH="1" flipV="1">
            <a:off x="3961755" y="3608371"/>
            <a:ext cx="153828" cy="133546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6" cstate="print"/>
          <a:srcRect/>
          <a:stretch>
            <a:fillRect/>
          </a:stretch>
        </p:blipFill>
        <p:spPr bwMode="auto">
          <a:xfrm>
            <a:off x="2961286" y="5246011"/>
            <a:ext cx="479782" cy="442875"/>
          </a:xfrm>
          <a:prstGeom prst="rect">
            <a:avLst/>
          </a:prstGeom>
          <a:noFill/>
          <a:ln w="9525">
            <a:noFill/>
            <a:miter lim="800000"/>
            <a:headEnd/>
            <a:tailEnd/>
          </a:ln>
        </p:spPr>
      </p:pic>
      <p:cxnSp>
        <p:nvCxnSpPr>
          <p:cNvPr id="30" name="Straight Connector 170"/>
          <p:cNvCxnSpPr>
            <a:stCxn id="24" idx="3"/>
            <a:endCxn id="27" idx="1"/>
          </p:cNvCxnSpPr>
          <p:nvPr/>
        </p:nvCxnSpPr>
        <p:spPr>
          <a:xfrm>
            <a:off x="3082657" y="4934031"/>
            <a:ext cx="793036" cy="231238"/>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171"/>
          <p:cNvCxnSpPr>
            <a:stCxn id="22" idx="3"/>
            <a:endCxn id="29" idx="1"/>
          </p:cNvCxnSpPr>
          <p:nvPr/>
        </p:nvCxnSpPr>
        <p:spPr>
          <a:xfrm>
            <a:off x="2145668" y="5238831"/>
            <a:ext cx="815618" cy="228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174"/>
          <p:cNvCxnSpPr>
            <a:stCxn id="22" idx="3"/>
            <a:endCxn id="24" idx="1"/>
          </p:cNvCxnSpPr>
          <p:nvPr/>
        </p:nvCxnSpPr>
        <p:spPr>
          <a:xfrm flipV="1">
            <a:off x="2145668" y="4934031"/>
            <a:ext cx="457200" cy="3048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177"/>
          <p:cNvCxnSpPr>
            <a:stCxn id="29" idx="3"/>
            <a:endCxn id="27" idx="1"/>
          </p:cNvCxnSpPr>
          <p:nvPr/>
        </p:nvCxnSpPr>
        <p:spPr>
          <a:xfrm flipV="1">
            <a:off x="3441068" y="5165269"/>
            <a:ext cx="434618" cy="302162"/>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86"/>
          <p:cNvCxnSpPr>
            <a:stCxn id="29" idx="0"/>
            <a:endCxn id="39" idx="2"/>
          </p:cNvCxnSpPr>
          <p:nvPr/>
        </p:nvCxnSpPr>
        <p:spPr>
          <a:xfrm flipV="1">
            <a:off x="3201177" y="3608371"/>
            <a:ext cx="760572" cy="1637622"/>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流程图: 文档 34"/>
          <p:cNvSpPr/>
          <p:nvPr/>
        </p:nvSpPr>
        <p:spPr>
          <a:xfrm>
            <a:off x="1784650" y="3208565"/>
            <a:ext cx="330239" cy="34936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194"/>
          <p:cNvSpPr/>
          <p:nvPr/>
        </p:nvSpPr>
        <p:spPr>
          <a:xfrm>
            <a:off x="164468" y="4828728"/>
            <a:ext cx="1152128" cy="39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ea typeface="黑体" pitchFamily="49" charset="-122"/>
              </a:rPr>
              <a:t>Social Space</a:t>
            </a:r>
            <a:endParaRPr lang="zh-CN" altLang="en-US" sz="2400" dirty="0" smtClean="0">
              <a:solidFill>
                <a:schemeClr val="tx1"/>
              </a:solidFill>
              <a:ea typeface="黑体" pitchFamily="49" charset="-122"/>
            </a:endParaRPr>
          </a:p>
        </p:txBody>
      </p:sp>
      <p:sp>
        <p:nvSpPr>
          <p:cNvPr id="37" name="流程图: 文档 36"/>
          <p:cNvSpPr/>
          <p:nvPr/>
        </p:nvSpPr>
        <p:spPr>
          <a:xfrm>
            <a:off x="2196429" y="2704509"/>
            <a:ext cx="330239" cy="34936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文档 37"/>
          <p:cNvSpPr/>
          <p:nvPr/>
        </p:nvSpPr>
        <p:spPr>
          <a:xfrm>
            <a:off x="2806034" y="3282125"/>
            <a:ext cx="330239" cy="34936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文档 38"/>
          <p:cNvSpPr/>
          <p:nvPr/>
        </p:nvSpPr>
        <p:spPr>
          <a:xfrm>
            <a:off x="3796634" y="3282125"/>
            <a:ext cx="330239" cy="34936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文档 39"/>
          <p:cNvSpPr/>
          <p:nvPr/>
        </p:nvSpPr>
        <p:spPr>
          <a:xfrm>
            <a:off x="3187029" y="2596325"/>
            <a:ext cx="330239" cy="34936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316596" y="4622068"/>
            <a:ext cx="3343672" cy="1219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316596" y="2564668"/>
            <a:ext cx="3343672" cy="1219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Straight Connector 142"/>
          <p:cNvCxnSpPr>
            <a:stCxn id="39" idx="0"/>
            <a:endCxn id="40" idx="2"/>
          </p:cNvCxnSpPr>
          <p:nvPr/>
        </p:nvCxnSpPr>
        <p:spPr>
          <a:xfrm flipH="1" flipV="1">
            <a:off x="3352149" y="2922571"/>
            <a:ext cx="609600" cy="35953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712640" y="3388568"/>
            <a:ext cx="283940" cy="277274"/>
          </a:xfrm>
          <a:prstGeom prst="rect">
            <a:avLst/>
          </a:prstGeom>
          <a:solidFill>
            <a:srgbClr val="FFCC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180"/>
          <p:cNvSpPr/>
          <p:nvPr/>
        </p:nvSpPr>
        <p:spPr>
          <a:xfrm>
            <a:off x="1892669" y="3676602"/>
            <a:ext cx="2105275" cy="794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0000CC"/>
                </a:solidFill>
                <a:ea typeface="黑体" pitchFamily="49" charset="-122"/>
              </a:rPr>
              <a:t>Interaction</a:t>
            </a:r>
            <a:endParaRPr lang="zh-CN" altLang="en-US" sz="2000" b="1" dirty="0" smtClean="0">
              <a:solidFill>
                <a:srgbClr val="0000CC"/>
              </a:solidFill>
              <a:ea typeface="黑体" pitchFamily="49" charset="-122"/>
            </a:endParaRPr>
          </a:p>
        </p:txBody>
      </p:sp>
      <p:sp>
        <p:nvSpPr>
          <p:cNvPr id="53" name="TextBox 52"/>
          <p:cNvSpPr txBox="1"/>
          <p:nvPr/>
        </p:nvSpPr>
        <p:spPr>
          <a:xfrm>
            <a:off x="560512" y="1700808"/>
            <a:ext cx="6172200" cy="523220"/>
          </a:xfrm>
          <a:prstGeom prst="rect">
            <a:avLst/>
          </a:prstGeom>
          <a:noFill/>
        </p:spPr>
        <p:txBody>
          <a:bodyPr wrap="square" rtlCol="0">
            <a:spAutoFit/>
          </a:bodyPr>
          <a:lstStyle/>
          <a:p>
            <a:pPr algn="ctr">
              <a:spcBef>
                <a:spcPct val="50000"/>
              </a:spcBef>
            </a:pPr>
            <a:r>
              <a:rPr lang="en-US" altLang="zh-CN" sz="2800" dirty="0" smtClean="0"/>
              <a:t>Info. Space vs. Social Space</a:t>
            </a:r>
            <a:endParaRPr lang="en-US" altLang="zh-CN" sz="2800" dirty="0"/>
          </a:p>
        </p:txBody>
      </p:sp>
      <p:sp>
        <p:nvSpPr>
          <p:cNvPr id="2" name="Title 1"/>
          <p:cNvSpPr>
            <a:spLocks noGrp="1"/>
          </p:cNvSpPr>
          <p:nvPr>
            <p:ph type="title"/>
          </p:nvPr>
        </p:nvSpPr>
        <p:spPr/>
        <p:txBody>
          <a:bodyPr/>
          <a:lstStyle/>
          <a:p>
            <a:r>
              <a:rPr lang="en-US" dirty="0" smtClean="0">
                <a:latin typeface="Arial"/>
                <a:cs typeface="Arial"/>
              </a:rPr>
              <a:t>Big Social Analytics</a:t>
            </a:r>
            <a:endParaRPr lang="en-US" dirty="0">
              <a:latin typeface="Arial"/>
              <a:cs typeface="Arial"/>
            </a:endParaRPr>
          </a:p>
        </p:txBody>
      </p:sp>
      <p:sp>
        <p:nvSpPr>
          <p:cNvPr id="3" name="矩形 2"/>
          <p:cNvSpPr/>
          <p:nvPr/>
        </p:nvSpPr>
        <p:spPr>
          <a:xfrm>
            <a:off x="5421052" y="2784140"/>
            <a:ext cx="1548172" cy="61206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smtClean="0">
                <a:solidFill>
                  <a:schemeClr val="tx1"/>
                </a:solidFill>
              </a:rPr>
              <a:t>Information</a:t>
            </a:r>
            <a:endParaRPr kumimoji="1" lang="zh-CN" altLang="en-US" b="1" dirty="0">
              <a:solidFill>
                <a:schemeClr val="tx1"/>
              </a:solidFill>
            </a:endParaRPr>
          </a:p>
        </p:txBody>
      </p:sp>
      <p:sp>
        <p:nvSpPr>
          <p:cNvPr id="47" name="右箭头 46"/>
          <p:cNvSpPr/>
          <p:nvPr/>
        </p:nvSpPr>
        <p:spPr>
          <a:xfrm>
            <a:off x="4772980" y="2856148"/>
            <a:ext cx="612068" cy="37804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565068" y="3900264"/>
            <a:ext cx="1548172" cy="61206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smtClean="0">
                <a:solidFill>
                  <a:srgbClr val="0000FF"/>
                </a:solidFill>
              </a:rPr>
              <a:t>Knowledge</a:t>
            </a:r>
            <a:endParaRPr kumimoji="1" lang="zh-CN" altLang="en-US" b="1" dirty="0">
              <a:solidFill>
                <a:srgbClr val="0000FF"/>
              </a:solidFill>
            </a:endParaRPr>
          </a:p>
        </p:txBody>
      </p:sp>
      <p:sp>
        <p:nvSpPr>
          <p:cNvPr id="50" name="矩形 49"/>
          <p:cNvSpPr/>
          <p:nvPr/>
        </p:nvSpPr>
        <p:spPr>
          <a:xfrm>
            <a:off x="5385048" y="5052392"/>
            <a:ext cx="1548172" cy="612068"/>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smtClean="0">
                <a:solidFill>
                  <a:srgbClr val="FF0000"/>
                </a:solidFill>
              </a:rPr>
              <a:t>Intelligence</a:t>
            </a:r>
            <a:endParaRPr kumimoji="1" lang="zh-CN" altLang="en-US" b="1" dirty="0">
              <a:solidFill>
                <a:srgbClr val="FF0000"/>
              </a:solidFill>
            </a:endParaRPr>
          </a:p>
        </p:txBody>
      </p:sp>
      <p:sp>
        <p:nvSpPr>
          <p:cNvPr id="51" name="右箭头 50"/>
          <p:cNvSpPr/>
          <p:nvPr/>
        </p:nvSpPr>
        <p:spPr>
          <a:xfrm rot="5400000">
            <a:off x="6028619" y="3490719"/>
            <a:ext cx="423047" cy="37804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右箭头 51"/>
          <p:cNvSpPr/>
          <p:nvPr/>
        </p:nvSpPr>
        <p:spPr>
          <a:xfrm rot="5400000">
            <a:off x="6028619" y="4606843"/>
            <a:ext cx="423047" cy="37804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右箭头 53"/>
          <p:cNvSpPr/>
          <p:nvPr/>
        </p:nvSpPr>
        <p:spPr>
          <a:xfrm>
            <a:off x="4736976" y="5088396"/>
            <a:ext cx="620511" cy="37804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Straight Connector 2"/>
          <p:cNvCxnSpPr/>
          <p:nvPr/>
        </p:nvCxnSpPr>
        <p:spPr>
          <a:xfrm>
            <a:off x="7473280" y="1556792"/>
            <a:ext cx="0" cy="4495800"/>
          </a:xfrm>
          <a:prstGeom prst="line">
            <a:avLst/>
          </a:prstGeom>
          <a:ln w="76200"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Down Arrow 13"/>
          <p:cNvSpPr/>
          <p:nvPr/>
        </p:nvSpPr>
        <p:spPr>
          <a:xfrm rot="16200000">
            <a:off x="6911305" y="3553866"/>
            <a:ext cx="1371602" cy="57785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Tree>
    <p:extLst>
      <p:ext uri="{BB962C8B-B14F-4D97-AF65-F5344CB8AC3E}">
        <p14:creationId xmlns:p14="http://schemas.microsoft.com/office/powerpoint/2010/main" val="316846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par>
                          <p:cTn id="26" fill="hold">
                            <p:stCondLst>
                              <p:cond delay="1000"/>
                            </p:stCondLst>
                            <p:childTnLst>
                              <p:par>
                                <p:cTn id="27" presetID="0" presetClass="path" presetSubtype="0" accel="50000" decel="50000" fill="hold" grpId="1" nodeType="afterEffect">
                                  <p:stCondLst>
                                    <p:cond delay="0"/>
                                  </p:stCondLst>
                                  <p:childTnLst>
                                    <p:animMotion origin="layout" path="M -0.00176 -0.00092 C -0.00368 0.00973 -0.00512 0.01806 -0.00608 0.0301 C -0.0072 0.05718 -0.00624 0.08635 -0.00865 0.1132 C -0.00929 0.13102 -0.00817 0.1507 -0.01057 0.16806 C -0.01105 0.17709 -0.01105 0.17986 -0.01297 0.18704 C -0.01441 0.2051 -0.01666 0.22176 -0.01666 0.24051 C -0.01473 0.24445 -0.01297 0.24931 -0.01057 0.25232 C -0.00913 0.25371 -0.00865 0.24699 -0.00736 0.24514 C -0.00464 0.24051 -0.00064 0.23773 0.00257 0.23426 C 0.00994 0.22732 0.01779 0.22824 0.02628 0.22593 C 0.03509 0.22199 0.04374 0.22014 0.05239 0.21598 C 0.06104 0.21158 0.06889 0.20162 0.07738 0.19746 C 0.08187 0.1919 0.08764 0.18565 0.09308 0.18357 C 0.09581 0.17986 0.09917 0.17894 0.10157 0.17431 C 0.10254 0.17176 0.10494 0.16898 0.1043 0.16713 C 0.1043 0.1669 0.09661 0.16898 0.09597 0.16898 C 0.08892 0.17199 0.08171 0.17431 0.07434 0.17732 C 0.07049 0.18264 0.06617 0.18542 0.06184 0.1882 C 0.05752 0.19098 0.05367 0.19746 0.04935 0.20093 C 0.0415 0.20741 0.03317 0.20903 0.025 0.21273 C 0.01907 0.21598 0.01298 0.22014 0.00753 0.225 C 0.00577 0.22639 0.00385 0.22824 0.00193 0.22963 C 0.00145 0.2301 0.00016 0.23218 0.00016 0.23241 C 0.01106 0.23797 0.02307 0.23843 0.03429 0.24144 C 0.04038 0.24537 0.04646 0.24792 0.05239 0.2507 C 0.05512 0.25278 0.0572 0.25463 0.05992 0.25602 C 0.06761 0.25764 0.0753 0.25834 0.08299 0.26042 C 0.0934 0.26667 0.10606 0.26412 0.11599 0.27338 C 0.12128 0.26991 0.1184 0.27084 0.1248 0.26991 C 0.13057 0.26621 0.13634 0.26621 0.14227 0.26412 C 0.15076 0.26042 0.15925 0.2544 0.16774 0.25324 C 0.17223 0.25278 0.17703 0.25278 0.18152 0.25232 C 0.18376 0.25209 0.186 0.25093 0.18841 0.2507 C 0.19273 0.24931 0.19722 0.24861 0.20154 0.24861 C 0.18728 0.2338 0.17046 0.23172 0.15588 0.21783 C 0.1514 0.21343 0.15749 0.21598 0.14916 0.21019 C 0.14659 0.20903 0.14179 0.20741 0.13906 0.20463 C 0.1357 0.20139 0.13249 0.19676 0.12913 0.19398 C 0.12593 0.19144 0.12512 0.19236 0.12224 0.18912 C 0.11551 0.18264 0.12112 0.18588 0.11663 0.18357 C 0.11423 0.17709 0.11023 0.17199 0.1067 0.16806 C 0.10542 0.1669 0.10286 0.16459 0.10286 0.16482 C 0.1075 0.18658 0.11055 0.2088 0.11359 0.23218 C 0.11551 0.2463 0.1192 0.26088 0.1192 0.27639 " pathEditMode="relative" rAng="0" ptsTypes="fffffffffffffffffffffffffffffffffffffffffffA">
                                      <p:cBhvr>
                                        <p:cTn id="28" dur="5000" fill="hold"/>
                                        <p:tgtEl>
                                          <p:spTgt spid="44"/>
                                        </p:tgtEl>
                                        <p:attrNameLst>
                                          <p:attrName>ppt_x</p:attrName>
                                          <p:attrName>ppt_y</p:attrName>
                                        </p:attrNameLst>
                                      </p:cBhvr>
                                      <p:rCtr x="9400" y="13900"/>
                                    </p:animMotion>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par>
                          <p:cTn id="33" fill="hold">
                            <p:stCondLst>
                              <p:cond delay="6500"/>
                            </p:stCondLst>
                            <p:childTnLst>
                              <p:par>
                                <p:cTn id="34" presetID="22" presetClass="entr" presetSubtype="1"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par>
                          <p:cTn id="37" fill="hold">
                            <p:stCondLst>
                              <p:cond delay="7000"/>
                            </p:stCondLst>
                            <p:childTnLst>
                              <p:par>
                                <p:cTn id="38" presetID="22" presetClass="entr" presetSubtype="8"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childTnLst>
                          </p:cTn>
                        </p:par>
                        <p:par>
                          <p:cTn id="41" fill="hold">
                            <p:stCondLst>
                              <p:cond delay="7500"/>
                            </p:stCondLst>
                            <p:childTnLst>
                              <p:par>
                                <p:cTn id="42" presetID="22" presetClass="entr" presetSubtype="4"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down)">
                                      <p:cBhvr>
                                        <p:cTn id="44" dur="500"/>
                                        <p:tgtEl>
                                          <p:spTgt spid="49"/>
                                        </p:tgtEl>
                                      </p:cBhvr>
                                    </p:animEffect>
                                  </p:childTnLst>
                                </p:cTn>
                              </p:par>
                            </p:childTnLst>
                          </p:cTn>
                        </p:par>
                        <p:par>
                          <p:cTn id="45" fill="hold">
                            <p:stCondLst>
                              <p:cond delay="8000"/>
                            </p:stCondLst>
                            <p:childTnLst>
                              <p:par>
                                <p:cTn id="46" presetID="22" presetClass="entr" presetSubtype="8"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par>
                          <p:cTn id="49" fill="hold">
                            <p:stCondLst>
                              <p:cond delay="8500"/>
                            </p:stCondLst>
                            <p:childTnLst>
                              <p:par>
                                <p:cTn id="50" presetID="22" presetClass="entr" presetSubtype="8"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par>
                          <p:cTn id="53" fill="hold">
                            <p:stCondLst>
                              <p:cond delay="9000"/>
                            </p:stCondLst>
                            <p:childTnLst>
                              <p:par>
                                <p:cTn id="54" presetID="22" presetClass="entr" presetSubtype="1"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up)">
                                      <p:cBhvr>
                                        <p:cTn id="56" dur="500"/>
                                        <p:tgtEl>
                                          <p:spTgt spid="50"/>
                                        </p:tgtEl>
                                      </p:cBhvr>
                                    </p:animEffect>
                                  </p:childTnLst>
                                </p:cTn>
                              </p:par>
                            </p:childTnLst>
                          </p:cTn>
                        </p:par>
                        <p:par>
                          <p:cTn id="57" fill="hold">
                            <p:stCondLst>
                              <p:cond delay="9500"/>
                            </p:stCondLst>
                            <p:childTnLst>
                              <p:par>
                                <p:cTn id="58" presetID="3" presetClass="entr" presetSubtype="1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linds(horizontal)">
                                      <p:cBhvr>
                                        <p:cTn id="60" dur="500"/>
                                        <p:tgtEl>
                                          <p:spTgt spid="5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linds(horizontal)">
                                      <p:cBhvr>
                                        <p:cTn id="6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p:bldP spid="3" grpId="0" animBg="1"/>
      <p:bldP spid="47" grpId="0" animBg="1"/>
      <p:bldP spid="49" grpId="0" animBg="1"/>
      <p:bldP spid="50" grpId="0" animBg="1"/>
      <p:bldP spid="51" grpId="0" animBg="1"/>
      <p:bldP spid="52" grpId="0" animBg="1"/>
      <p:bldP spid="54" grpId="0" animBg="1"/>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71600" y="762000"/>
            <a:ext cx="4800600" cy="4764066"/>
          </a:xfrm>
          <a:prstGeom prst="rect">
            <a:avLst/>
          </a:prstGeom>
        </p:spPr>
      </p:pic>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Triad</a:t>
            </a:r>
            <a:endParaRPr lang="en-US" dirty="0">
              <a:ea typeface="黑体" pitchFamily="49" charset="-122"/>
            </a:endParaRPr>
          </a:p>
        </p:txBody>
      </p:sp>
      <p:grpSp>
        <p:nvGrpSpPr>
          <p:cNvPr id="6" name="Group 5"/>
          <p:cNvGrpSpPr/>
          <p:nvPr/>
        </p:nvGrpSpPr>
        <p:grpSpPr>
          <a:xfrm>
            <a:off x="450777" y="1339044"/>
            <a:ext cx="685800" cy="609600"/>
            <a:chOff x="1246100" y="4512059"/>
            <a:chExt cx="1484215" cy="1188435"/>
          </a:xfrm>
        </p:grpSpPr>
        <p:sp>
          <p:nvSpPr>
            <p:cNvPr id="14" name="Oval 13"/>
            <p:cNvSpPr/>
            <p:nvPr/>
          </p:nvSpPr>
          <p:spPr>
            <a:xfrm>
              <a:off x="1753482" y="4512059"/>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5" name="Straight Connector 14"/>
            <p:cNvCxnSpPr/>
            <p:nvPr/>
          </p:nvCxnSpPr>
          <p:spPr>
            <a:xfrm flipV="1">
              <a:off x="1424749" y="4799507"/>
              <a:ext cx="381058" cy="5623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4" idx="5"/>
            </p:cNvCxnSpPr>
            <p:nvPr/>
          </p:nvCxnSpPr>
          <p:spPr>
            <a:xfrm flipH="1" flipV="1">
              <a:off x="2058454" y="4799507"/>
              <a:ext cx="493214" cy="5642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03397" y="5530275"/>
              <a:ext cx="769621"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373018" y="536372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9" name="Oval 18"/>
            <p:cNvSpPr/>
            <p:nvPr/>
          </p:nvSpPr>
          <p:spPr>
            <a:xfrm>
              <a:off x="1246100" y="5361892"/>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7" name="Group 6"/>
          <p:cNvGrpSpPr/>
          <p:nvPr/>
        </p:nvGrpSpPr>
        <p:grpSpPr>
          <a:xfrm>
            <a:off x="6204011" y="1339044"/>
            <a:ext cx="693204" cy="685800"/>
            <a:chOff x="3510475" y="5030973"/>
            <a:chExt cx="1422361" cy="1131573"/>
          </a:xfrm>
        </p:grpSpPr>
        <p:sp>
          <p:nvSpPr>
            <p:cNvPr id="22" name="Oval 21"/>
            <p:cNvSpPr/>
            <p:nvPr/>
          </p:nvSpPr>
          <p:spPr>
            <a:xfrm>
              <a:off x="3956003" y="5030973"/>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23" name="Straight Connector 22"/>
            <p:cNvCxnSpPr/>
            <p:nvPr/>
          </p:nvCxnSpPr>
          <p:spPr>
            <a:xfrm flipV="1">
              <a:off x="3657101" y="5318421"/>
              <a:ext cx="351227" cy="5374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260975" y="5318421"/>
              <a:ext cx="493213" cy="507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03727" y="5992327"/>
              <a:ext cx="771812"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10475" y="585590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7" name="Oval 26"/>
            <p:cNvSpPr/>
            <p:nvPr/>
          </p:nvSpPr>
          <p:spPr>
            <a:xfrm>
              <a:off x="4575539" y="5825780"/>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8" name="Group 7"/>
          <p:cNvGrpSpPr/>
          <p:nvPr/>
        </p:nvGrpSpPr>
        <p:grpSpPr>
          <a:xfrm>
            <a:off x="450777" y="3715308"/>
            <a:ext cx="685799" cy="685800"/>
            <a:chOff x="5915356" y="5425395"/>
            <a:chExt cx="1359771" cy="1166039"/>
          </a:xfrm>
        </p:grpSpPr>
        <p:cxnSp>
          <p:nvCxnSpPr>
            <p:cNvPr id="29" name="Straight Connector 28"/>
            <p:cNvCxnSpPr/>
            <p:nvPr/>
          </p:nvCxnSpPr>
          <p:spPr>
            <a:xfrm flipV="1">
              <a:off x="6094005" y="5698237"/>
              <a:ext cx="441428" cy="5564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535433" y="5698237"/>
              <a:ext cx="593068" cy="5890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272653" y="6423051"/>
              <a:ext cx="709222"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388807" y="5425395"/>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3" name="Rectangle 32"/>
            <p:cNvSpPr/>
            <p:nvPr/>
          </p:nvSpPr>
          <p:spPr>
            <a:xfrm>
              <a:off x="6981875" y="628725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4" name="Oval 33"/>
            <p:cNvSpPr/>
            <p:nvPr/>
          </p:nvSpPr>
          <p:spPr>
            <a:xfrm>
              <a:off x="5915356" y="625466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35" name="TextBox 34"/>
          <p:cNvSpPr txBox="1"/>
          <p:nvPr/>
        </p:nvSpPr>
        <p:spPr>
          <a:xfrm>
            <a:off x="6781800" y="2133600"/>
            <a:ext cx="3261982" cy="1077218"/>
          </a:xfrm>
          <a:prstGeom prst="rect">
            <a:avLst/>
          </a:prstGeom>
          <a:noFill/>
        </p:spPr>
        <p:txBody>
          <a:bodyPr wrap="square" rtlCol="0">
            <a:spAutoFit/>
          </a:bodyPr>
          <a:lstStyle/>
          <a:p>
            <a:r>
              <a:rPr lang="en-US" sz="1600" dirty="0" smtClean="0"/>
              <a:t>X: minimum age of 3 users.</a:t>
            </a:r>
          </a:p>
          <a:p>
            <a:r>
              <a:rPr lang="en-US" sz="1600" dirty="0" smtClean="0"/>
              <a:t>Y: maximum age of 3 users. </a:t>
            </a:r>
          </a:p>
          <a:p>
            <a:endParaRPr lang="en-US" sz="1600" dirty="0" smtClean="0"/>
          </a:p>
          <a:p>
            <a:r>
              <a:rPr lang="en-US" sz="1600" dirty="0" smtClean="0"/>
              <a:t>Spectrum: distribution</a:t>
            </a:r>
          </a:p>
        </p:txBody>
      </p:sp>
      <p:grpSp>
        <p:nvGrpSpPr>
          <p:cNvPr id="9" name="Group 8"/>
          <p:cNvGrpSpPr/>
          <p:nvPr/>
        </p:nvGrpSpPr>
        <p:grpSpPr>
          <a:xfrm>
            <a:off x="6204011" y="3715308"/>
            <a:ext cx="729209" cy="681608"/>
            <a:chOff x="1804576" y="4220446"/>
            <a:chExt cx="1352594" cy="1112224"/>
          </a:xfrm>
        </p:grpSpPr>
        <p:cxnSp>
          <p:nvCxnSpPr>
            <p:cNvPr id="36" name="Straight Connector 35"/>
            <p:cNvCxnSpPr>
              <a:stCxn id="39" idx="0"/>
              <a:endCxn id="40" idx="2"/>
            </p:cNvCxnSpPr>
            <p:nvPr/>
          </p:nvCxnSpPr>
          <p:spPr>
            <a:xfrm flipV="1">
              <a:off x="1951202" y="4493288"/>
              <a:ext cx="481306" cy="5659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41" idx="0"/>
              <a:endCxn id="40" idx="2"/>
            </p:cNvCxnSpPr>
            <p:nvPr/>
          </p:nvCxnSpPr>
          <p:spPr>
            <a:xfrm flipH="1" flipV="1">
              <a:off x="2432508" y="4493288"/>
              <a:ext cx="578036" cy="566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9" idx="3"/>
              <a:endCxn id="41" idx="1"/>
            </p:cNvCxnSpPr>
            <p:nvPr/>
          </p:nvCxnSpPr>
          <p:spPr>
            <a:xfrm>
              <a:off x="2097828" y="5195625"/>
              <a:ext cx="766090"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1804576" y="505920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2285882" y="422044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2863918" y="5059828"/>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76769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71600" y="762000"/>
            <a:ext cx="4800600" cy="4764066"/>
          </a:xfrm>
          <a:prstGeom prst="rect">
            <a:avLst/>
          </a:prstGeom>
        </p:spPr>
      </p:pic>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Triad</a:t>
            </a:r>
            <a:endParaRPr lang="en-US" dirty="0">
              <a:ea typeface="黑体" pitchFamily="49" charset="-122"/>
            </a:endParaRPr>
          </a:p>
        </p:txBody>
      </p:sp>
      <p:sp>
        <p:nvSpPr>
          <p:cNvPr id="35" name="TextBox 34"/>
          <p:cNvSpPr txBox="1"/>
          <p:nvPr/>
        </p:nvSpPr>
        <p:spPr>
          <a:xfrm>
            <a:off x="6781800" y="2133600"/>
            <a:ext cx="3261982" cy="1077218"/>
          </a:xfrm>
          <a:prstGeom prst="rect">
            <a:avLst/>
          </a:prstGeom>
          <a:noFill/>
        </p:spPr>
        <p:txBody>
          <a:bodyPr wrap="square" rtlCol="0">
            <a:spAutoFit/>
          </a:bodyPr>
          <a:lstStyle/>
          <a:p>
            <a:r>
              <a:rPr lang="en-US" sz="1600" dirty="0" smtClean="0"/>
              <a:t>X: minimum age of 3 users.</a:t>
            </a:r>
          </a:p>
          <a:p>
            <a:r>
              <a:rPr lang="en-US" sz="1600" dirty="0" smtClean="0"/>
              <a:t>Y: maximum age of 3 users. </a:t>
            </a:r>
          </a:p>
          <a:p>
            <a:endParaRPr lang="en-US" sz="1600" dirty="0" smtClean="0"/>
          </a:p>
          <a:p>
            <a:r>
              <a:rPr lang="en-US" sz="1600" dirty="0" smtClean="0"/>
              <a:t>Spectrum: distribution</a:t>
            </a:r>
          </a:p>
        </p:txBody>
      </p:sp>
      <p:sp>
        <p:nvSpPr>
          <p:cNvPr id="42" name="Rectangle 41"/>
          <p:cNvSpPr/>
          <p:nvPr/>
        </p:nvSpPr>
        <p:spPr>
          <a:xfrm>
            <a:off x="1295400" y="5638800"/>
            <a:ext cx="7620000" cy="8382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People expand both same-gender and opposite-gender social groups during the dating and reproductively active period.</a:t>
            </a:r>
            <a:endParaRPr lang="en-US" dirty="0" smtClean="0">
              <a:solidFill>
                <a:schemeClr val="bg1"/>
              </a:solidFill>
            </a:endParaRPr>
          </a:p>
        </p:txBody>
      </p:sp>
      <p:sp>
        <p:nvSpPr>
          <p:cNvPr id="43" name="Rectangle 42"/>
          <p:cNvSpPr/>
          <p:nvPr/>
        </p:nvSpPr>
        <p:spPr>
          <a:xfrm>
            <a:off x="1295400" y="4495800"/>
            <a:ext cx="762000" cy="685800"/>
          </a:xfrm>
          <a:prstGeom prst="rect">
            <a:avLst/>
          </a:prstGeom>
          <a:noFill/>
          <a:ln w="317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1295400" y="4648200"/>
            <a:ext cx="533400" cy="584776"/>
          </a:xfrm>
          <a:prstGeom prst="rect">
            <a:avLst/>
          </a:prstGeom>
          <a:noFill/>
        </p:spPr>
        <p:txBody>
          <a:bodyPr wrap="square" rtlCol="0">
            <a:spAutoFit/>
          </a:bodyPr>
          <a:lstStyle/>
          <a:p>
            <a:r>
              <a:rPr lang="en-US" sz="3200" b="1" dirty="0"/>
              <a:t>C</a:t>
            </a:r>
          </a:p>
        </p:txBody>
      </p:sp>
      <p:sp>
        <p:nvSpPr>
          <p:cNvPr id="45" name="Rectangle 44"/>
          <p:cNvSpPr/>
          <p:nvPr/>
        </p:nvSpPr>
        <p:spPr>
          <a:xfrm>
            <a:off x="1295400" y="2133600"/>
            <a:ext cx="762000" cy="685800"/>
          </a:xfrm>
          <a:prstGeom prst="rect">
            <a:avLst/>
          </a:prstGeom>
          <a:noFill/>
          <a:ln w="317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1295400" y="2286000"/>
            <a:ext cx="533400" cy="584776"/>
          </a:xfrm>
          <a:prstGeom prst="rect">
            <a:avLst/>
          </a:prstGeom>
          <a:noFill/>
        </p:spPr>
        <p:txBody>
          <a:bodyPr wrap="square" rtlCol="0">
            <a:spAutoFit/>
          </a:bodyPr>
          <a:lstStyle/>
          <a:p>
            <a:r>
              <a:rPr lang="en-US" sz="3200" b="1" dirty="0" smtClean="0"/>
              <a:t>A</a:t>
            </a:r>
            <a:endParaRPr lang="en-US" sz="3200" b="1" dirty="0"/>
          </a:p>
        </p:txBody>
      </p:sp>
      <p:sp>
        <p:nvSpPr>
          <p:cNvPr id="47" name="Rectangle 46"/>
          <p:cNvSpPr/>
          <p:nvPr/>
        </p:nvSpPr>
        <p:spPr>
          <a:xfrm>
            <a:off x="3810000" y="2133600"/>
            <a:ext cx="762000" cy="685800"/>
          </a:xfrm>
          <a:prstGeom prst="rect">
            <a:avLst/>
          </a:prstGeom>
          <a:noFill/>
          <a:ln w="317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810000" y="2286000"/>
            <a:ext cx="533400" cy="584776"/>
          </a:xfrm>
          <a:prstGeom prst="rect">
            <a:avLst/>
          </a:prstGeom>
          <a:noFill/>
        </p:spPr>
        <p:txBody>
          <a:bodyPr wrap="square" rtlCol="0">
            <a:spAutoFit/>
          </a:bodyPr>
          <a:lstStyle/>
          <a:p>
            <a:r>
              <a:rPr lang="en-US" sz="3200" b="1" dirty="0" smtClean="0"/>
              <a:t>B</a:t>
            </a:r>
            <a:endParaRPr lang="en-US" sz="3200" b="1" dirty="0"/>
          </a:p>
        </p:txBody>
      </p:sp>
      <p:sp>
        <p:nvSpPr>
          <p:cNvPr id="49" name="Rectangle 48"/>
          <p:cNvSpPr/>
          <p:nvPr/>
        </p:nvSpPr>
        <p:spPr>
          <a:xfrm>
            <a:off x="3810000" y="4495800"/>
            <a:ext cx="762000" cy="685800"/>
          </a:xfrm>
          <a:prstGeom prst="rect">
            <a:avLst/>
          </a:prstGeom>
          <a:noFill/>
          <a:ln w="31750">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810000" y="4648200"/>
            <a:ext cx="533400" cy="584776"/>
          </a:xfrm>
          <a:prstGeom prst="rect">
            <a:avLst/>
          </a:prstGeom>
          <a:noFill/>
        </p:spPr>
        <p:txBody>
          <a:bodyPr wrap="square" rtlCol="0">
            <a:spAutoFit/>
          </a:bodyPr>
          <a:lstStyle/>
          <a:p>
            <a:r>
              <a:rPr lang="en-US" sz="3200" b="1" dirty="0" smtClean="0"/>
              <a:t>D</a:t>
            </a:r>
            <a:endParaRPr lang="en-US" sz="3200" b="1" dirty="0"/>
          </a:p>
        </p:txBody>
      </p:sp>
      <p:grpSp>
        <p:nvGrpSpPr>
          <p:cNvPr id="51" name="Group 5"/>
          <p:cNvGrpSpPr/>
          <p:nvPr/>
        </p:nvGrpSpPr>
        <p:grpSpPr>
          <a:xfrm>
            <a:off x="450777" y="1339044"/>
            <a:ext cx="685800" cy="609600"/>
            <a:chOff x="1246100" y="4512059"/>
            <a:chExt cx="1484215" cy="1188435"/>
          </a:xfrm>
        </p:grpSpPr>
        <p:sp>
          <p:nvSpPr>
            <p:cNvPr id="52" name="Oval 13"/>
            <p:cNvSpPr/>
            <p:nvPr/>
          </p:nvSpPr>
          <p:spPr>
            <a:xfrm>
              <a:off x="1753482" y="4512059"/>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53" name="Straight Connector 14"/>
            <p:cNvCxnSpPr/>
            <p:nvPr/>
          </p:nvCxnSpPr>
          <p:spPr>
            <a:xfrm flipV="1">
              <a:off x="1424749" y="4799507"/>
              <a:ext cx="381058" cy="5623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15"/>
            <p:cNvCxnSpPr>
              <a:endCxn id="52" idx="5"/>
            </p:cNvCxnSpPr>
            <p:nvPr/>
          </p:nvCxnSpPr>
          <p:spPr>
            <a:xfrm flipH="1" flipV="1">
              <a:off x="2058454" y="4799507"/>
              <a:ext cx="493214" cy="5642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16"/>
            <p:cNvCxnSpPr/>
            <p:nvPr/>
          </p:nvCxnSpPr>
          <p:spPr>
            <a:xfrm>
              <a:off x="1603397" y="5530275"/>
              <a:ext cx="769621"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Oval 17"/>
            <p:cNvSpPr/>
            <p:nvPr/>
          </p:nvSpPr>
          <p:spPr>
            <a:xfrm>
              <a:off x="2373018" y="536372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57" name="Oval 18"/>
            <p:cNvSpPr/>
            <p:nvPr/>
          </p:nvSpPr>
          <p:spPr>
            <a:xfrm>
              <a:off x="1246100" y="5361892"/>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58" name="Group 6"/>
          <p:cNvGrpSpPr/>
          <p:nvPr/>
        </p:nvGrpSpPr>
        <p:grpSpPr>
          <a:xfrm>
            <a:off x="6204011" y="1339044"/>
            <a:ext cx="693204" cy="685800"/>
            <a:chOff x="3510475" y="5030973"/>
            <a:chExt cx="1422361" cy="1131573"/>
          </a:xfrm>
        </p:grpSpPr>
        <p:sp>
          <p:nvSpPr>
            <p:cNvPr id="59" name="Oval 21"/>
            <p:cNvSpPr/>
            <p:nvPr/>
          </p:nvSpPr>
          <p:spPr>
            <a:xfrm>
              <a:off x="3956003" y="5030973"/>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60" name="Straight Connector 22"/>
            <p:cNvCxnSpPr/>
            <p:nvPr/>
          </p:nvCxnSpPr>
          <p:spPr>
            <a:xfrm flipV="1">
              <a:off x="3657101" y="5318421"/>
              <a:ext cx="351227" cy="5374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23"/>
            <p:cNvCxnSpPr/>
            <p:nvPr/>
          </p:nvCxnSpPr>
          <p:spPr>
            <a:xfrm flipH="1" flipV="1">
              <a:off x="4260975" y="5318421"/>
              <a:ext cx="493213" cy="507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24"/>
            <p:cNvCxnSpPr/>
            <p:nvPr/>
          </p:nvCxnSpPr>
          <p:spPr>
            <a:xfrm>
              <a:off x="3803727" y="5992327"/>
              <a:ext cx="771812"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Rectangle 25"/>
            <p:cNvSpPr/>
            <p:nvPr/>
          </p:nvSpPr>
          <p:spPr>
            <a:xfrm>
              <a:off x="3510475" y="585590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64" name="Oval 26"/>
            <p:cNvSpPr/>
            <p:nvPr/>
          </p:nvSpPr>
          <p:spPr>
            <a:xfrm>
              <a:off x="4575539" y="5825780"/>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65" name="Group 7"/>
          <p:cNvGrpSpPr/>
          <p:nvPr/>
        </p:nvGrpSpPr>
        <p:grpSpPr>
          <a:xfrm>
            <a:off x="450777" y="3715308"/>
            <a:ext cx="685799" cy="685800"/>
            <a:chOff x="5915356" y="5425395"/>
            <a:chExt cx="1359771" cy="1166039"/>
          </a:xfrm>
        </p:grpSpPr>
        <p:cxnSp>
          <p:nvCxnSpPr>
            <p:cNvPr id="66" name="Straight Connector 28"/>
            <p:cNvCxnSpPr/>
            <p:nvPr/>
          </p:nvCxnSpPr>
          <p:spPr>
            <a:xfrm flipV="1">
              <a:off x="6094005" y="5698237"/>
              <a:ext cx="441428" cy="5564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29"/>
            <p:cNvCxnSpPr/>
            <p:nvPr/>
          </p:nvCxnSpPr>
          <p:spPr>
            <a:xfrm flipH="1" flipV="1">
              <a:off x="6535433" y="5698237"/>
              <a:ext cx="593068" cy="5890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30"/>
            <p:cNvCxnSpPr/>
            <p:nvPr/>
          </p:nvCxnSpPr>
          <p:spPr>
            <a:xfrm>
              <a:off x="6272653" y="6423051"/>
              <a:ext cx="709222"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31"/>
            <p:cNvSpPr/>
            <p:nvPr/>
          </p:nvSpPr>
          <p:spPr>
            <a:xfrm>
              <a:off x="6388807" y="5425395"/>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70" name="Rectangle 32"/>
            <p:cNvSpPr/>
            <p:nvPr/>
          </p:nvSpPr>
          <p:spPr>
            <a:xfrm>
              <a:off x="6981875" y="628725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71" name="Oval 33"/>
            <p:cNvSpPr/>
            <p:nvPr/>
          </p:nvSpPr>
          <p:spPr>
            <a:xfrm>
              <a:off x="5915356" y="625466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72" name="Group 8"/>
          <p:cNvGrpSpPr/>
          <p:nvPr/>
        </p:nvGrpSpPr>
        <p:grpSpPr>
          <a:xfrm>
            <a:off x="6204011" y="3715308"/>
            <a:ext cx="729209" cy="681608"/>
            <a:chOff x="1804576" y="4220446"/>
            <a:chExt cx="1352594" cy="1112224"/>
          </a:xfrm>
        </p:grpSpPr>
        <p:cxnSp>
          <p:nvCxnSpPr>
            <p:cNvPr id="73" name="Straight Connector 35"/>
            <p:cNvCxnSpPr>
              <a:stCxn id="76" idx="0"/>
              <a:endCxn id="77" idx="2"/>
            </p:cNvCxnSpPr>
            <p:nvPr/>
          </p:nvCxnSpPr>
          <p:spPr>
            <a:xfrm flipV="1">
              <a:off x="1951202" y="4493288"/>
              <a:ext cx="481306" cy="5659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36"/>
            <p:cNvCxnSpPr>
              <a:stCxn id="78" idx="0"/>
              <a:endCxn id="77" idx="2"/>
            </p:cNvCxnSpPr>
            <p:nvPr/>
          </p:nvCxnSpPr>
          <p:spPr>
            <a:xfrm flipH="1" flipV="1">
              <a:off x="2432508" y="4493288"/>
              <a:ext cx="578036" cy="566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37"/>
            <p:cNvCxnSpPr>
              <a:stCxn id="76" idx="3"/>
              <a:endCxn id="78" idx="1"/>
            </p:cNvCxnSpPr>
            <p:nvPr/>
          </p:nvCxnSpPr>
          <p:spPr>
            <a:xfrm>
              <a:off x="2097828" y="5195625"/>
              <a:ext cx="766090"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38"/>
            <p:cNvSpPr/>
            <p:nvPr/>
          </p:nvSpPr>
          <p:spPr>
            <a:xfrm>
              <a:off x="1804576" y="505920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39"/>
            <p:cNvSpPr/>
            <p:nvPr/>
          </p:nvSpPr>
          <p:spPr>
            <a:xfrm>
              <a:off x="2285882" y="422044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Rectangle 40"/>
            <p:cNvSpPr/>
            <p:nvPr/>
          </p:nvSpPr>
          <p:spPr>
            <a:xfrm>
              <a:off x="2863918" y="5059828"/>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1217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71600" y="762000"/>
            <a:ext cx="4800600" cy="4764066"/>
          </a:xfrm>
          <a:prstGeom prst="rect">
            <a:avLst/>
          </a:prstGeom>
        </p:spPr>
      </p:pic>
      <p:sp>
        <p:nvSpPr>
          <p:cNvPr id="2" name="Title 1"/>
          <p:cNvSpPr>
            <a:spLocks noGrp="1"/>
          </p:cNvSpPr>
          <p:nvPr>
            <p:ph type="title"/>
          </p:nvPr>
        </p:nvSpPr>
        <p:spPr>
          <a:xfrm>
            <a:off x="0" y="3503"/>
            <a:ext cx="9906000" cy="792162"/>
          </a:xfrm>
        </p:spPr>
        <p:txBody>
          <a:bodyPr/>
          <a:lstStyle/>
          <a:p>
            <a:r>
              <a:rPr lang="en-US" dirty="0">
                <a:ea typeface="黑体" pitchFamily="49" charset="-122"/>
              </a:rPr>
              <a:t>Social Strategy</a:t>
            </a:r>
            <a:r>
              <a:rPr lang="en-US" dirty="0" smtClean="0">
                <a:ea typeface="黑体" pitchFamily="49" charset="-122"/>
              </a:rPr>
              <a:t>: Social Triad</a:t>
            </a:r>
            <a:endParaRPr lang="en-US" dirty="0">
              <a:ea typeface="黑体" pitchFamily="49" charset="-122"/>
            </a:endParaRPr>
          </a:p>
        </p:txBody>
      </p:sp>
      <p:sp>
        <p:nvSpPr>
          <p:cNvPr id="35" name="TextBox 34"/>
          <p:cNvSpPr txBox="1"/>
          <p:nvPr/>
        </p:nvSpPr>
        <p:spPr>
          <a:xfrm>
            <a:off x="6781800" y="2133600"/>
            <a:ext cx="3261982" cy="1077218"/>
          </a:xfrm>
          <a:prstGeom prst="rect">
            <a:avLst/>
          </a:prstGeom>
          <a:noFill/>
        </p:spPr>
        <p:txBody>
          <a:bodyPr wrap="square" rtlCol="0">
            <a:spAutoFit/>
          </a:bodyPr>
          <a:lstStyle/>
          <a:p>
            <a:r>
              <a:rPr lang="en-US" sz="1600" dirty="0" smtClean="0"/>
              <a:t>X: minimum age of 3 users.</a:t>
            </a:r>
          </a:p>
          <a:p>
            <a:r>
              <a:rPr lang="en-US" sz="1600" dirty="0" smtClean="0"/>
              <a:t>Y: maximum age of 3 users. </a:t>
            </a:r>
          </a:p>
          <a:p>
            <a:endParaRPr lang="en-US" sz="1600" dirty="0" smtClean="0"/>
          </a:p>
          <a:p>
            <a:r>
              <a:rPr lang="en-US" sz="1600" dirty="0" smtClean="0"/>
              <a:t>Spectrum: distribution</a:t>
            </a:r>
          </a:p>
        </p:txBody>
      </p:sp>
      <p:sp>
        <p:nvSpPr>
          <p:cNvPr id="42" name="Rectangle 41"/>
          <p:cNvSpPr/>
          <p:nvPr/>
        </p:nvSpPr>
        <p:spPr>
          <a:xfrm>
            <a:off x="1295400" y="5562600"/>
            <a:ext cx="7620000" cy="9144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dirty="0" smtClean="0">
                <a:solidFill>
                  <a:srgbClr val="FFFF00"/>
                </a:solidFill>
              </a:rPr>
              <a:t>Social Strategies:</a:t>
            </a:r>
            <a:r>
              <a:rPr lang="en-US" dirty="0" smtClean="0">
                <a:solidFill>
                  <a:srgbClr val="FFFFFF"/>
                </a:solidFill>
              </a:rPr>
              <a:t> People’s attention to opposite-gender quickly disappears, and the insistence and social investment on same-gender social groups lasts for a lifetime. </a:t>
            </a:r>
            <a:endParaRPr lang="en-US" dirty="0" smtClean="0">
              <a:solidFill>
                <a:schemeClr val="bg1"/>
              </a:solidFill>
            </a:endParaRPr>
          </a:p>
        </p:txBody>
      </p:sp>
      <p:sp>
        <p:nvSpPr>
          <p:cNvPr id="45" name="Rectangle 44"/>
          <p:cNvSpPr/>
          <p:nvPr/>
        </p:nvSpPr>
        <p:spPr>
          <a:xfrm>
            <a:off x="2057400" y="1524000"/>
            <a:ext cx="762000" cy="685800"/>
          </a:xfrm>
          <a:prstGeom prst="rect">
            <a:avLst/>
          </a:prstGeom>
          <a:noFill/>
          <a:ln w="31750">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438400" y="1701224"/>
            <a:ext cx="533400" cy="584776"/>
          </a:xfrm>
          <a:prstGeom prst="rect">
            <a:avLst/>
          </a:prstGeom>
          <a:noFill/>
        </p:spPr>
        <p:txBody>
          <a:bodyPr wrap="square" rtlCol="0">
            <a:spAutoFit/>
          </a:bodyPr>
          <a:lstStyle/>
          <a:p>
            <a:r>
              <a:rPr lang="en-US" sz="3200" b="1" dirty="0" smtClean="0">
                <a:solidFill>
                  <a:srgbClr val="FFFF00"/>
                </a:solidFill>
              </a:rPr>
              <a:t>E</a:t>
            </a:r>
            <a:endParaRPr lang="en-US" sz="3200" b="1" dirty="0">
              <a:solidFill>
                <a:srgbClr val="FFFF00"/>
              </a:solidFill>
            </a:endParaRPr>
          </a:p>
        </p:txBody>
      </p:sp>
      <p:sp>
        <p:nvSpPr>
          <p:cNvPr id="51" name="Rectangle 50"/>
          <p:cNvSpPr/>
          <p:nvPr/>
        </p:nvSpPr>
        <p:spPr>
          <a:xfrm>
            <a:off x="4572000" y="1447800"/>
            <a:ext cx="762000" cy="685800"/>
          </a:xfrm>
          <a:prstGeom prst="rect">
            <a:avLst/>
          </a:prstGeom>
          <a:noFill/>
          <a:ln w="31750">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953000" y="1625024"/>
            <a:ext cx="533400" cy="584776"/>
          </a:xfrm>
          <a:prstGeom prst="rect">
            <a:avLst/>
          </a:prstGeom>
          <a:noFill/>
        </p:spPr>
        <p:txBody>
          <a:bodyPr wrap="square" rtlCol="0">
            <a:spAutoFit/>
          </a:bodyPr>
          <a:lstStyle/>
          <a:p>
            <a:r>
              <a:rPr lang="en-US" sz="3200" b="1" dirty="0" smtClean="0">
                <a:solidFill>
                  <a:srgbClr val="FFFF00"/>
                </a:solidFill>
              </a:rPr>
              <a:t>F</a:t>
            </a:r>
            <a:endParaRPr lang="en-US" sz="3200" b="1" dirty="0">
              <a:solidFill>
                <a:srgbClr val="FFFF00"/>
              </a:solidFill>
            </a:endParaRPr>
          </a:p>
        </p:txBody>
      </p:sp>
      <p:sp>
        <p:nvSpPr>
          <p:cNvPr id="53" name="Rectangle 52"/>
          <p:cNvSpPr/>
          <p:nvPr/>
        </p:nvSpPr>
        <p:spPr>
          <a:xfrm>
            <a:off x="2057400" y="3810000"/>
            <a:ext cx="762000" cy="685800"/>
          </a:xfrm>
          <a:prstGeom prst="rect">
            <a:avLst/>
          </a:prstGeom>
          <a:noFill/>
          <a:ln w="31750">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2438400" y="3987224"/>
            <a:ext cx="533400" cy="584776"/>
          </a:xfrm>
          <a:prstGeom prst="rect">
            <a:avLst/>
          </a:prstGeom>
          <a:noFill/>
        </p:spPr>
        <p:txBody>
          <a:bodyPr wrap="square" rtlCol="0">
            <a:spAutoFit/>
          </a:bodyPr>
          <a:lstStyle/>
          <a:p>
            <a:r>
              <a:rPr lang="en-US" sz="3200" b="1" dirty="0" smtClean="0">
                <a:solidFill>
                  <a:srgbClr val="FFFF00"/>
                </a:solidFill>
              </a:rPr>
              <a:t>G</a:t>
            </a:r>
            <a:endParaRPr lang="en-US" sz="3200" b="1" dirty="0">
              <a:solidFill>
                <a:srgbClr val="FFFF00"/>
              </a:solidFill>
            </a:endParaRPr>
          </a:p>
        </p:txBody>
      </p:sp>
      <p:sp>
        <p:nvSpPr>
          <p:cNvPr id="55" name="Rectangle 54"/>
          <p:cNvSpPr/>
          <p:nvPr/>
        </p:nvSpPr>
        <p:spPr>
          <a:xfrm>
            <a:off x="4572000" y="3810000"/>
            <a:ext cx="762000" cy="685800"/>
          </a:xfrm>
          <a:prstGeom prst="rect">
            <a:avLst/>
          </a:prstGeom>
          <a:noFill/>
          <a:ln w="31750">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953000" y="3987224"/>
            <a:ext cx="533400" cy="584776"/>
          </a:xfrm>
          <a:prstGeom prst="rect">
            <a:avLst/>
          </a:prstGeom>
          <a:noFill/>
        </p:spPr>
        <p:txBody>
          <a:bodyPr wrap="square" rtlCol="0">
            <a:spAutoFit/>
          </a:bodyPr>
          <a:lstStyle/>
          <a:p>
            <a:r>
              <a:rPr lang="en-US" sz="3200" b="1" dirty="0" smtClean="0">
                <a:solidFill>
                  <a:srgbClr val="FFFF00"/>
                </a:solidFill>
              </a:rPr>
              <a:t>H</a:t>
            </a:r>
            <a:endParaRPr lang="en-US" sz="3200" b="1" dirty="0">
              <a:solidFill>
                <a:srgbClr val="FFFF00"/>
              </a:solidFill>
            </a:endParaRPr>
          </a:p>
        </p:txBody>
      </p:sp>
      <p:grpSp>
        <p:nvGrpSpPr>
          <p:cNvPr id="43" name="Group 5"/>
          <p:cNvGrpSpPr/>
          <p:nvPr/>
        </p:nvGrpSpPr>
        <p:grpSpPr>
          <a:xfrm>
            <a:off x="450777" y="1339044"/>
            <a:ext cx="685800" cy="609600"/>
            <a:chOff x="1246100" y="4512059"/>
            <a:chExt cx="1484215" cy="1188435"/>
          </a:xfrm>
        </p:grpSpPr>
        <p:sp>
          <p:nvSpPr>
            <p:cNvPr id="44" name="Oval 13"/>
            <p:cNvSpPr/>
            <p:nvPr/>
          </p:nvSpPr>
          <p:spPr>
            <a:xfrm>
              <a:off x="1753482" y="4512059"/>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47" name="Straight Connector 14"/>
            <p:cNvCxnSpPr/>
            <p:nvPr/>
          </p:nvCxnSpPr>
          <p:spPr>
            <a:xfrm flipV="1">
              <a:off x="1424749" y="4799507"/>
              <a:ext cx="381058" cy="5623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15"/>
            <p:cNvCxnSpPr>
              <a:endCxn id="44" idx="5"/>
            </p:cNvCxnSpPr>
            <p:nvPr/>
          </p:nvCxnSpPr>
          <p:spPr>
            <a:xfrm flipH="1" flipV="1">
              <a:off x="2058454" y="4799507"/>
              <a:ext cx="493214" cy="5642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16"/>
            <p:cNvCxnSpPr/>
            <p:nvPr/>
          </p:nvCxnSpPr>
          <p:spPr>
            <a:xfrm>
              <a:off x="1603397" y="5530275"/>
              <a:ext cx="769621"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val 17"/>
            <p:cNvSpPr/>
            <p:nvPr/>
          </p:nvSpPr>
          <p:spPr>
            <a:xfrm>
              <a:off x="2373018" y="536372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57" name="Oval 18"/>
            <p:cNvSpPr/>
            <p:nvPr/>
          </p:nvSpPr>
          <p:spPr>
            <a:xfrm>
              <a:off x="1246100" y="5361892"/>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58" name="Group 6"/>
          <p:cNvGrpSpPr/>
          <p:nvPr/>
        </p:nvGrpSpPr>
        <p:grpSpPr>
          <a:xfrm>
            <a:off x="6204011" y="1339044"/>
            <a:ext cx="693204" cy="685800"/>
            <a:chOff x="3510475" y="5030973"/>
            <a:chExt cx="1422361" cy="1131573"/>
          </a:xfrm>
        </p:grpSpPr>
        <p:sp>
          <p:nvSpPr>
            <p:cNvPr id="59" name="Oval 21"/>
            <p:cNvSpPr/>
            <p:nvPr/>
          </p:nvSpPr>
          <p:spPr>
            <a:xfrm>
              <a:off x="3956003" y="5030973"/>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60" name="Straight Connector 22"/>
            <p:cNvCxnSpPr/>
            <p:nvPr/>
          </p:nvCxnSpPr>
          <p:spPr>
            <a:xfrm flipV="1">
              <a:off x="3657101" y="5318421"/>
              <a:ext cx="351227" cy="5374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23"/>
            <p:cNvCxnSpPr/>
            <p:nvPr/>
          </p:nvCxnSpPr>
          <p:spPr>
            <a:xfrm flipH="1" flipV="1">
              <a:off x="4260975" y="5318421"/>
              <a:ext cx="493213" cy="5073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24"/>
            <p:cNvCxnSpPr/>
            <p:nvPr/>
          </p:nvCxnSpPr>
          <p:spPr>
            <a:xfrm>
              <a:off x="3803727" y="5992327"/>
              <a:ext cx="771812" cy="18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Rectangle 25"/>
            <p:cNvSpPr/>
            <p:nvPr/>
          </p:nvSpPr>
          <p:spPr>
            <a:xfrm>
              <a:off x="3510475" y="585590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64" name="Oval 26"/>
            <p:cNvSpPr/>
            <p:nvPr/>
          </p:nvSpPr>
          <p:spPr>
            <a:xfrm>
              <a:off x="4575539" y="5825780"/>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65" name="Group 7"/>
          <p:cNvGrpSpPr/>
          <p:nvPr/>
        </p:nvGrpSpPr>
        <p:grpSpPr>
          <a:xfrm>
            <a:off x="450777" y="3715308"/>
            <a:ext cx="685799" cy="685800"/>
            <a:chOff x="5915356" y="5425395"/>
            <a:chExt cx="1359771" cy="1166039"/>
          </a:xfrm>
        </p:grpSpPr>
        <p:cxnSp>
          <p:nvCxnSpPr>
            <p:cNvPr id="66" name="Straight Connector 28"/>
            <p:cNvCxnSpPr/>
            <p:nvPr/>
          </p:nvCxnSpPr>
          <p:spPr>
            <a:xfrm flipV="1">
              <a:off x="6094005" y="5698237"/>
              <a:ext cx="441428" cy="5564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29"/>
            <p:cNvCxnSpPr/>
            <p:nvPr/>
          </p:nvCxnSpPr>
          <p:spPr>
            <a:xfrm flipH="1" flipV="1">
              <a:off x="6535433" y="5698237"/>
              <a:ext cx="593068" cy="5890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30"/>
            <p:cNvCxnSpPr/>
            <p:nvPr/>
          </p:nvCxnSpPr>
          <p:spPr>
            <a:xfrm>
              <a:off x="6272653" y="6423051"/>
              <a:ext cx="709222"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Rectangle 31"/>
            <p:cNvSpPr/>
            <p:nvPr/>
          </p:nvSpPr>
          <p:spPr>
            <a:xfrm>
              <a:off x="6388807" y="5425395"/>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70" name="Rectangle 32"/>
            <p:cNvSpPr/>
            <p:nvPr/>
          </p:nvSpPr>
          <p:spPr>
            <a:xfrm>
              <a:off x="6981875" y="628725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71" name="Oval 33"/>
            <p:cNvSpPr/>
            <p:nvPr/>
          </p:nvSpPr>
          <p:spPr>
            <a:xfrm>
              <a:off x="5915356" y="6254668"/>
              <a:ext cx="357297" cy="33676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grpSp>
        <p:nvGrpSpPr>
          <p:cNvPr id="72" name="Group 8"/>
          <p:cNvGrpSpPr/>
          <p:nvPr/>
        </p:nvGrpSpPr>
        <p:grpSpPr>
          <a:xfrm>
            <a:off x="6204011" y="3715308"/>
            <a:ext cx="729209" cy="681608"/>
            <a:chOff x="1804576" y="4220446"/>
            <a:chExt cx="1352594" cy="1112224"/>
          </a:xfrm>
        </p:grpSpPr>
        <p:cxnSp>
          <p:nvCxnSpPr>
            <p:cNvPr id="73" name="Straight Connector 35"/>
            <p:cNvCxnSpPr>
              <a:stCxn id="76" idx="0"/>
              <a:endCxn id="77" idx="2"/>
            </p:cNvCxnSpPr>
            <p:nvPr/>
          </p:nvCxnSpPr>
          <p:spPr>
            <a:xfrm flipV="1">
              <a:off x="1951202" y="4493288"/>
              <a:ext cx="481306" cy="5659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36"/>
            <p:cNvCxnSpPr>
              <a:stCxn id="78" idx="0"/>
              <a:endCxn id="77" idx="2"/>
            </p:cNvCxnSpPr>
            <p:nvPr/>
          </p:nvCxnSpPr>
          <p:spPr>
            <a:xfrm flipH="1" flipV="1">
              <a:off x="2432508" y="4493288"/>
              <a:ext cx="578036" cy="5665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37"/>
            <p:cNvCxnSpPr>
              <a:stCxn id="76" idx="3"/>
              <a:endCxn id="78" idx="1"/>
            </p:cNvCxnSpPr>
            <p:nvPr/>
          </p:nvCxnSpPr>
          <p:spPr>
            <a:xfrm>
              <a:off x="2097828" y="5195625"/>
              <a:ext cx="766090" cy="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Rectangle 38"/>
            <p:cNvSpPr/>
            <p:nvPr/>
          </p:nvSpPr>
          <p:spPr>
            <a:xfrm>
              <a:off x="1804576" y="5059204"/>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39"/>
            <p:cNvSpPr/>
            <p:nvPr/>
          </p:nvSpPr>
          <p:spPr>
            <a:xfrm>
              <a:off x="2285882" y="4220446"/>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Rectangle 40"/>
            <p:cNvSpPr/>
            <p:nvPr/>
          </p:nvSpPr>
          <p:spPr>
            <a:xfrm>
              <a:off x="2863918" y="5059828"/>
              <a:ext cx="293252" cy="27284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673726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What Else?</a:t>
            </a:r>
            <a:endParaRPr lang="en-US" dirty="0">
              <a:ea typeface="黑体" pitchFamily="49" charset="-122"/>
            </a:endParaRPr>
          </a:p>
        </p:txBody>
      </p:sp>
      <p:sp>
        <p:nvSpPr>
          <p:cNvPr id="43" name="Content Placeholder 2"/>
          <p:cNvSpPr>
            <a:spLocks noGrp="1"/>
          </p:cNvSpPr>
          <p:nvPr>
            <p:ph idx="1"/>
          </p:nvPr>
        </p:nvSpPr>
        <p:spPr>
          <a:xfrm>
            <a:off x="457200" y="1142999"/>
            <a:ext cx="8839200" cy="5257801"/>
          </a:xfrm>
        </p:spPr>
        <p:txBody>
          <a:bodyPr/>
          <a:lstStyle/>
          <a:p>
            <a:pPr algn="just"/>
            <a:r>
              <a:rPr lang="en-US" sz="2400" dirty="0" smtClean="0"/>
              <a:t>Strong interrelations between users’ gender age. </a:t>
            </a:r>
            <a:endParaRPr lang="en-US" sz="2400" dirty="0"/>
          </a:p>
          <a:p>
            <a:pPr lvl="1" algn="just"/>
            <a:r>
              <a:rPr lang="en-US" sz="2000" dirty="0" smtClean="0">
                <a:solidFill>
                  <a:srgbClr val="000000"/>
                </a:solidFill>
              </a:rPr>
              <a:t>A 20-year-old female’s behaviors are distinct from not only a 20-year-old male’s, but also from a 50-year-old female’s.</a:t>
            </a:r>
          </a:p>
          <a:p>
            <a:pPr algn="just"/>
            <a:endParaRPr lang="en-US" sz="2400" dirty="0"/>
          </a:p>
        </p:txBody>
      </p:sp>
      <p:pic>
        <p:nvPicPr>
          <p:cNvPr id="44" name="Picture 43" descr="QQ201406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43200"/>
            <a:ext cx="6621396" cy="3073513"/>
          </a:xfrm>
          <a:prstGeom prst="rect">
            <a:avLst/>
          </a:prstGeom>
        </p:spPr>
      </p:pic>
      <p:sp>
        <p:nvSpPr>
          <p:cNvPr id="45" name="Oval 44"/>
          <p:cNvSpPr/>
          <p:nvPr/>
        </p:nvSpPr>
        <p:spPr>
          <a:xfrm>
            <a:off x="1676400" y="37338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743200" y="4038600"/>
            <a:ext cx="152400" cy="152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676400" y="3505200"/>
            <a:ext cx="152400" cy="129619"/>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115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2514600"/>
            <a:ext cx="8997950" cy="1828800"/>
          </a:xfrm>
        </p:spPr>
        <p:txBody>
          <a:bodyPr>
            <a:noAutofit/>
          </a:bodyPr>
          <a:lstStyle/>
          <a:p>
            <a:r>
              <a:rPr lang="en-US" altLang="zh-CN" sz="3600" b="1" dirty="0" smtClean="0"/>
              <a:t>Infer user demographics</a:t>
            </a:r>
            <a:br>
              <a:rPr lang="en-US" altLang="zh-CN" sz="3600" b="1" dirty="0" smtClean="0"/>
            </a:br>
            <a:r>
              <a:rPr lang="en-US" altLang="zh-CN" sz="3600" b="1" dirty="0" smtClean="0"/>
              <a:t>based on social strategies </a:t>
            </a:r>
            <a:endParaRPr lang="en-US" altLang="zh-CN" sz="3600" b="1" dirty="0"/>
          </a:p>
        </p:txBody>
      </p:sp>
      <p:sp>
        <p:nvSpPr>
          <p:cNvPr id="3" name="Rectangle 2"/>
          <p:cNvSpPr txBox="1">
            <a:spLocks noChangeArrowheads="1"/>
          </p:cNvSpPr>
          <p:nvPr/>
        </p:nvSpPr>
        <p:spPr bwMode="auto">
          <a:xfrm>
            <a:off x="609600" y="3733800"/>
            <a:ext cx="899795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a:lstStyle>
          <a:p>
            <a:r>
              <a:rPr lang="en-US" altLang="zh-CN" sz="2000" b="1" dirty="0" smtClean="0"/>
              <a:t>social strategies + mobile social network</a:t>
            </a:r>
          </a:p>
          <a:p>
            <a:r>
              <a:rPr lang="en-US" altLang="zh-CN" sz="2000" b="1" dirty="0" smtClean="0"/>
              <a:t> </a:t>
            </a:r>
            <a:r>
              <a:rPr lang="en-US" altLang="zh-CN" sz="2000" b="1" dirty="0" smtClean="0">
                <a:sym typeface="Wingdings"/>
              </a:rPr>
              <a:t> user demographics</a:t>
            </a:r>
            <a:endParaRPr lang="en-US" altLang="zh-CN" sz="2000" b="1" dirty="0"/>
          </a:p>
        </p:txBody>
      </p:sp>
    </p:spTree>
    <p:extLst>
      <p:ext uri="{BB962C8B-B14F-4D97-AF65-F5344CB8AC3E}">
        <p14:creationId xmlns:p14="http://schemas.microsoft.com/office/powerpoint/2010/main" val="18827014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Problem: Demographic Prediction</a:t>
            </a:r>
            <a:endParaRPr lang="en-US" dirty="0">
              <a:ea typeface="黑体" pitchFamily="49" charset="-122"/>
            </a:endParaRPr>
          </a:p>
        </p:txBody>
      </p:sp>
      <p:sp>
        <p:nvSpPr>
          <p:cNvPr id="43" name="Content Placeholder 2"/>
          <p:cNvSpPr>
            <a:spLocks noGrp="1"/>
          </p:cNvSpPr>
          <p:nvPr>
            <p:ph idx="1"/>
          </p:nvPr>
        </p:nvSpPr>
        <p:spPr>
          <a:xfrm>
            <a:off x="457200" y="1142999"/>
            <a:ext cx="8839200" cy="5257801"/>
          </a:xfrm>
        </p:spPr>
        <p:txBody>
          <a:bodyPr/>
          <a:lstStyle/>
          <a:p>
            <a:pPr algn="just"/>
            <a:r>
              <a:rPr lang="en-US" sz="2400" dirty="0" smtClean="0"/>
              <a:t>Double Dependent-Variable Classification</a:t>
            </a:r>
          </a:p>
          <a:p>
            <a:pPr lvl="1" algn="just"/>
            <a:r>
              <a:rPr lang="en-US" sz="2000" dirty="0" smtClean="0">
                <a:solidFill>
                  <a:srgbClr val="000000"/>
                </a:solidFill>
              </a:rPr>
              <a:t>Infer users’ gender </a:t>
            </a:r>
            <a:r>
              <a:rPr lang="en-US" sz="2000" i="1" dirty="0" smtClean="0">
                <a:solidFill>
                  <a:srgbClr val="000000"/>
                </a:solidFill>
              </a:rPr>
              <a:t>Y</a:t>
            </a:r>
            <a:r>
              <a:rPr lang="en-US" sz="2000" dirty="0" smtClean="0">
                <a:solidFill>
                  <a:srgbClr val="000000"/>
                </a:solidFill>
              </a:rPr>
              <a:t> and age </a:t>
            </a:r>
            <a:r>
              <a:rPr lang="en-US" sz="2000" i="1" dirty="0" smtClean="0">
                <a:solidFill>
                  <a:srgbClr val="000000"/>
                </a:solidFill>
              </a:rPr>
              <a:t>Z</a:t>
            </a:r>
            <a:r>
              <a:rPr lang="en-US" sz="2000" dirty="0" smtClean="0">
                <a:solidFill>
                  <a:srgbClr val="000000"/>
                </a:solidFill>
              </a:rPr>
              <a:t> simultaneously.</a:t>
            </a:r>
          </a:p>
          <a:p>
            <a:pPr lvl="1" algn="just"/>
            <a:r>
              <a:rPr lang="en-US" sz="2000" dirty="0" smtClean="0">
                <a:solidFill>
                  <a:srgbClr val="000000"/>
                </a:solidFill>
              </a:rPr>
              <a:t>Model correlations between </a:t>
            </a:r>
            <a:r>
              <a:rPr lang="en-US" sz="2000" i="1" dirty="0" smtClean="0">
                <a:solidFill>
                  <a:srgbClr val="000000"/>
                </a:solidFill>
              </a:rPr>
              <a:t>Y</a:t>
            </a:r>
            <a:r>
              <a:rPr lang="en-US" sz="2000" dirty="0" smtClean="0">
                <a:solidFill>
                  <a:srgbClr val="000000"/>
                </a:solidFill>
              </a:rPr>
              <a:t> and </a:t>
            </a:r>
            <a:r>
              <a:rPr lang="en-US" sz="2000" b="1" dirty="0" smtClean="0">
                <a:solidFill>
                  <a:srgbClr val="000000"/>
                </a:solidFill>
              </a:rPr>
              <a:t>X</a:t>
            </a:r>
            <a:r>
              <a:rPr lang="en-US" sz="2000" dirty="0" smtClean="0">
                <a:solidFill>
                  <a:srgbClr val="000000"/>
                </a:solidFill>
              </a:rPr>
              <a:t>;</a:t>
            </a:r>
          </a:p>
          <a:p>
            <a:pPr lvl="1" algn="just"/>
            <a:r>
              <a:rPr lang="en-US" sz="2000" dirty="0" smtClean="0">
                <a:solidFill>
                  <a:srgbClr val="000000"/>
                </a:solidFill>
              </a:rPr>
              <a:t>Model </a:t>
            </a:r>
            <a:r>
              <a:rPr lang="en-US" sz="2000" dirty="0">
                <a:solidFill>
                  <a:srgbClr val="000000"/>
                </a:solidFill>
              </a:rPr>
              <a:t>correlations between </a:t>
            </a:r>
            <a:r>
              <a:rPr lang="en-US" sz="2000" i="1" dirty="0" smtClean="0">
                <a:solidFill>
                  <a:srgbClr val="000000"/>
                </a:solidFill>
              </a:rPr>
              <a:t>Z</a:t>
            </a:r>
            <a:r>
              <a:rPr lang="en-US" sz="2000" dirty="0" smtClean="0">
                <a:solidFill>
                  <a:srgbClr val="000000"/>
                </a:solidFill>
              </a:rPr>
              <a:t> and </a:t>
            </a:r>
            <a:r>
              <a:rPr lang="en-US" sz="2000" b="1" dirty="0" smtClean="0">
                <a:solidFill>
                  <a:srgbClr val="000000"/>
                </a:solidFill>
              </a:rPr>
              <a:t>X</a:t>
            </a:r>
            <a:r>
              <a:rPr lang="en-US" sz="2000" dirty="0" smtClean="0">
                <a:solidFill>
                  <a:srgbClr val="000000"/>
                </a:solidFill>
              </a:rPr>
              <a:t>;</a:t>
            </a:r>
          </a:p>
          <a:p>
            <a:pPr lvl="1" algn="just"/>
            <a:r>
              <a:rPr lang="en-US" sz="2000" dirty="0" smtClean="0">
                <a:solidFill>
                  <a:srgbClr val="000000"/>
                </a:solidFill>
              </a:rPr>
              <a:t>Model interrelations between </a:t>
            </a:r>
            <a:r>
              <a:rPr lang="en-US" sz="2000" i="1" dirty="0" smtClean="0">
                <a:solidFill>
                  <a:srgbClr val="000000"/>
                </a:solidFill>
              </a:rPr>
              <a:t>Y</a:t>
            </a:r>
            <a:r>
              <a:rPr lang="en-US" sz="2000" dirty="0" smtClean="0">
                <a:solidFill>
                  <a:srgbClr val="000000"/>
                </a:solidFill>
              </a:rPr>
              <a:t> and </a:t>
            </a:r>
            <a:r>
              <a:rPr lang="en-US" sz="2000" i="1" dirty="0" smtClean="0">
                <a:solidFill>
                  <a:srgbClr val="000000"/>
                </a:solidFill>
              </a:rPr>
              <a:t>Z</a:t>
            </a:r>
            <a:r>
              <a:rPr lang="en-US" sz="2000" dirty="0" smtClean="0">
                <a:solidFill>
                  <a:srgbClr val="000000"/>
                </a:solidFill>
              </a:rPr>
              <a:t>;</a:t>
            </a:r>
          </a:p>
          <a:p>
            <a:pPr lvl="1" algn="just"/>
            <a:endParaRPr lang="en-US" sz="2000" dirty="0">
              <a:solidFill>
                <a:srgbClr val="000000"/>
              </a:solidFill>
            </a:endParaRPr>
          </a:p>
          <a:p>
            <a:pPr lvl="1" algn="just"/>
            <a:endParaRPr lang="en-US" sz="2000" dirty="0" smtClean="0">
              <a:solidFill>
                <a:srgbClr val="000000"/>
              </a:solidFill>
            </a:endParaRPr>
          </a:p>
          <a:p>
            <a:pPr lvl="1" algn="just"/>
            <a:endParaRPr lang="en-US" sz="2000" dirty="0">
              <a:solidFill>
                <a:srgbClr val="000000"/>
              </a:solidFill>
            </a:endParaRPr>
          </a:p>
          <a:p>
            <a:pPr lvl="1" algn="just"/>
            <a:endParaRPr lang="en-US" sz="2000" dirty="0" smtClean="0">
              <a:solidFill>
                <a:srgbClr val="000000"/>
              </a:solidFill>
            </a:endParaRPr>
          </a:p>
          <a:p>
            <a:pPr lvl="1" algn="just"/>
            <a:endParaRPr lang="en-US" sz="2000" dirty="0">
              <a:solidFill>
                <a:srgbClr val="000000"/>
              </a:solidFill>
            </a:endParaRPr>
          </a:p>
          <a:p>
            <a:pPr algn="just"/>
            <a:r>
              <a:rPr lang="en-US" sz="2400" dirty="0">
                <a:solidFill>
                  <a:srgbClr val="000000"/>
                </a:solidFill>
              </a:rPr>
              <a:t>Gender: </a:t>
            </a:r>
            <a:endParaRPr lang="en-US" sz="2400" dirty="0" smtClean="0">
              <a:solidFill>
                <a:srgbClr val="000000"/>
              </a:solidFill>
            </a:endParaRPr>
          </a:p>
          <a:p>
            <a:pPr lvl="1" algn="just"/>
            <a:r>
              <a:rPr lang="en-US" sz="2000" dirty="0" smtClean="0">
                <a:solidFill>
                  <a:srgbClr val="000000"/>
                </a:solidFill>
              </a:rPr>
              <a:t>Male </a:t>
            </a:r>
            <a:r>
              <a:rPr lang="en-US" sz="2000" dirty="0">
                <a:solidFill>
                  <a:srgbClr val="000000"/>
                </a:solidFill>
              </a:rPr>
              <a:t>(55%) / Female (45%)</a:t>
            </a:r>
          </a:p>
          <a:p>
            <a:pPr algn="just"/>
            <a:r>
              <a:rPr lang="en-US" sz="2400" dirty="0">
                <a:solidFill>
                  <a:srgbClr val="000000"/>
                </a:solidFill>
              </a:rPr>
              <a:t>Age: </a:t>
            </a:r>
            <a:endParaRPr lang="en-US" sz="2400" dirty="0" smtClean="0">
              <a:solidFill>
                <a:srgbClr val="000000"/>
              </a:solidFill>
            </a:endParaRPr>
          </a:p>
          <a:p>
            <a:pPr lvl="1" algn="just"/>
            <a:r>
              <a:rPr lang="en-US" sz="1800" dirty="0" smtClean="0">
                <a:solidFill>
                  <a:srgbClr val="000000"/>
                </a:solidFill>
              </a:rPr>
              <a:t>Young </a:t>
            </a:r>
            <a:r>
              <a:rPr lang="en-US" sz="1800" dirty="0">
                <a:solidFill>
                  <a:srgbClr val="000000"/>
                </a:solidFill>
              </a:rPr>
              <a:t>(18-24) / Young-Adult (25-34) / Middle-Age (35-49) / Senior (&gt;49)</a:t>
            </a:r>
          </a:p>
          <a:p>
            <a:pPr algn="just"/>
            <a:endParaRPr lang="en-US" dirty="0">
              <a:solidFill>
                <a:srgbClr val="000000"/>
              </a:solidFill>
            </a:endParaRPr>
          </a:p>
          <a:p>
            <a:pPr lvl="1" algn="just"/>
            <a:endParaRPr lang="en-US" sz="2000" dirty="0" smtClean="0">
              <a:solidFill>
                <a:srgbClr val="000000"/>
              </a:solidFill>
            </a:endParaRPr>
          </a:p>
          <a:p>
            <a:pPr algn="just"/>
            <a:endParaRPr lang="en-US" sz="2400" dirty="0"/>
          </a:p>
        </p:txBody>
      </p:sp>
      <p:sp>
        <p:nvSpPr>
          <p:cNvPr id="8" name="Rectangle 7"/>
          <p:cNvSpPr/>
          <p:nvPr/>
        </p:nvSpPr>
        <p:spPr>
          <a:xfrm>
            <a:off x="914400" y="3581400"/>
            <a:ext cx="3733800" cy="9144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Input:</a:t>
            </a:r>
          </a:p>
          <a:p>
            <a:pPr algn="ctr"/>
            <a:r>
              <a:rPr lang="en-US" sz="2400" i="1" dirty="0" smtClean="0">
                <a:solidFill>
                  <a:schemeClr val="bg1"/>
                </a:solidFill>
              </a:rPr>
              <a:t>G = (V</a:t>
            </a:r>
            <a:r>
              <a:rPr lang="en-US" sz="2400" i="1" baseline="30000" dirty="0" smtClean="0">
                <a:solidFill>
                  <a:schemeClr val="bg1"/>
                </a:solidFill>
              </a:rPr>
              <a:t>L</a:t>
            </a:r>
            <a:r>
              <a:rPr lang="en-US" sz="2400" i="1" dirty="0" smtClean="0">
                <a:solidFill>
                  <a:schemeClr val="bg1"/>
                </a:solidFill>
              </a:rPr>
              <a:t>, V</a:t>
            </a:r>
            <a:r>
              <a:rPr lang="en-US" sz="2400" i="1" baseline="30000" dirty="0" smtClean="0">
                <a:solidFill>
                  <a:schemeClr val="bg1"/>
                </a:solidFill>
              </a:rPr>
              <a:t>U</a:t>
            </a:r>
            <a:r>
              <a:rPr lang="en-US" sz="2400" i="1" dirty="0" smtClean="0">
                <a:solidFill>
                  <a:schemeClr val="bg1"/>
                </a:solidFill>
              </a:rPr>
              <a:t>, E, Y</a:t>
            </a:r>
            <a:r>
              <a:rPr lang="en-US" sz="2400" i="1" baseline="30000" dirty="0" smtClean="0">
                <a:solidFill>
                  <a:schemeClr val="bg1"/>
                </a:solidFill>
              </a:rPr>
              <a:t>L</a:t>
            </a:r>
            <a:r>
              <a:rPr lang="en-US" sz="2400" i="1" dirty="0" smtClean="0">
                <a:solidFill>
                  <a:schemeClr val="bg1"/>
                </a:solidFill>
              </a:rPr>
              <a:t>, Z</a:t>
            </a:r>
            <a:r>
              <a:rPr lang="en-US" sz="2400" i="1" baseline="30000" dirty="0" smtClean="0">
                <a:solidFill>
                  <a:schemeClr val="bg1"/>
                </a:solidFill>
              </a:rPr>
              <a:t>L</a:t>
            </a:r>
            <a:r>
              <a:rPr lang="en-US" sz="2400" i="1" dirty="0" smtClean="0">
                <a:solidFill>
                  <a:schemeClr val="bg1"/>
                </a:solidFill>
              </a:rPr>
              <a:t>), </a:t>
            </a:r>
            <a:r>
              <a:rPr lang="en-US" sz="2400" b="1" dirty="0" smtClean="0">
                <a:solidFill>
                  <a:schemeClr val="bg1"/>
                </a:solidFill>
              </a:rPr>
              <a:t>X</a:t>
            </a:r>
          </a:p>
        </p:txBody>
      </p:sp>
      <p:sp>
        <p:nvSpPr>
          <p:cNvPr id="9" name="Rectangle 8"/>
          <p:cNvSpPr/>
          <p:nvPr/>
        </p:nvSpPr>
        <p:spPr>
          <a:xfrm>
            <a:off x="6172200" y="3581400"/>
            <a:ext cx="2590800" cy="914400"/>
          </a:xfrm>
          <a:prstGeom prst="rect">
            <a:avLst/>
          </a:prstGeom>
          <a:solidFill>
            <a:srgbClr val="30B0FF"/>
          </a:solidFill>
          <a:ln>
            <a:solidFill>
              <a:srgbClr val="30B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Output:</a:t>
            </a:r>
          </a:p>
          <a:p>
            <a:pPr algn="ctr"/>
            <a:r>
              <a:rPr lang="en-US" sz="2400" i="1" dirty="0">
                <a:solidFill>
                  <a:schemeClr val="bg1"/>
                </a:solidFill>
              </a:rPr>
              <a:t>f</a:t>
            </a:r>
            <a:r>
              <a:rPr lang="en-US" sz="2400" i="1" dirty="0" smtClean="0">
                <a:solidFill>
                  <a:schemeClr val="bg1"/>
                </a:solidFill>
              </a:rPr>
              <a:t>(G, </a:t>
            </a:r>
            <a:r>
              <a:rPr lang="en-US" sz="2400" b="1" dirty="0" smtClean="0">
                <a:solidFill>
                  <a:schemeClr val="bg1"/>
                </a:solidFill>
              </a:rPr>
              <a:t>X</a:t>
            </a:r>
            <a:r>
              <a:rPr lang="en-US" sz="2400" i="1" dirty="0" smtClean="0">
                <a:solidFill>
                  <a:schemeClr val="bg1"/>
                </a:solidFill>
              </a:rPr>
              <a:t>)</a:t>
            </a:r>
            <a:r>
              <a:rPr lang="en-US" sz="2400" i="1" dirty="0" smtClean="0">
                <a:solidFill>
                  <a:schemeClr val="bg1"/>
                </a:solidFill>
                <a:sym typeface="Wingdings"/>
              </a:rPr>
              <a:t></a:t>
            </a:r>
            <a:r>
              <a:rPr lang="en-US" sz="2400" i="1" dirty="0" smtClean="0">
                <a:solidFill>
                  <a:schemeClr val="bg1"/>
                </a:solidFill>
              </a:rPr>
              <a:t>(Y</a:t>
            </a:r>
            <a:r>
              <a:rPr lang="en-US" sz="2400" i="1" baseline="30000" dirty="0" smtClean="0">
                <a:solidFill>
                  <a:schemeClr val="bg1"/>
                </a:solidFill>
              </a:rPr>
              <a:t>U</a:t>
            </a:r>
            <a:r>
              <a:rPr lang="en-US" sz="2400" i="1" dirty="0" smtClean="0">
                <a:solidFill>
                  <a:schemeClr val="bg1"/>
                </a:solidFill>
              </a:rPr>
              <a:t>, Z</a:t>
            </a:r>
            <a:r>
              <a:rPr lang="en-US" sz="2400" i="1" baseline="30000" dirty="0" smtClean="0">
                <a:solidFill>
                  <a:schemeClr val="bg1"/>
                </a:solidFill>
              </a:rPr>
              <a:t>U</a:t>
            </a:r>
            <a:r>
              <a:rPr lang="en-US" sz="2400" i="1" dirty="0" smtClean="0">
                <a:solidFill>
                  <a:schemeClr val="bg1"/>
                </a:solidFill>
              </a:rPr>
              <a:t>)</a:t>
            </a:r>
            <a:endParaRPr lang="en-US" sz="2400" b="1" dirty="0" smtClean="0">
              <a:solidFill>
                <a:schemeClr val="bg1"/>
              </a:solidFill>
            </a:endParaRPr>
          </a:p>
        </p:txBody>
      </p:sp>
      <p:sp>
        <p:nvSpPr>
          <p:cNvPr id="4" name="Right Arrow 3"/>
          <p:cNvSpPr/>
          <p:nvPr/>
        </p:nvSpPr>
        <p:spPr>
          <a:xfrm>
            <a:off x="5257800" y="3886200"/>
            <a:ext cx="3810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769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2"/>
            <a:ext cx="9906000" cy="1139498"/>
          </a:xfrm>
        </p:spPr>
        <p:txBody>
          <a:bodyPr/>
          <a:lstStyle/>
          <a:p>
            <a:r>
              <a:rPr lang="en-US" b="1" i="1" dirty="0" err="1" smtClean="0">
                <a:ea typeface="黑体" pitchFamily="49" charset="-122"/>
              </a:rPr>
              <a:t>WhoAmI</a:t>
            </a:r>
            <a:r>
              <a:rPr lang="en-US" dirty="0" smtClean="0">
                <a:ea typeface="黑体" pitchFamily="49" charset="-122"/>
              </a:rPr>
              <a:t> Method</a:t>
            </a:r>
            <a:br>
              <a:rPr lang="en-US" dirty="0" smtClean="0">
                <a:ea typeface="黑体" pitchFamily="49" charset="-122"/>
              </a:rPr>
            </a:br>
            <a:r>
              <a:rPr lang="en-US" sz="2800" dirty="0" smtClean="0">
                <a:ea typeface="黑体" pitchFamily="49" charset="-122"/>
              </a:rPr>
              <a:t>---A double dependent-variable factor graph</a:t>
            </a:r>
            <a:endParaRPr lang="en-US" dirty="0">
              <a:ea typeface="黑体" pitchFamily="49" charset="-122"/>
            </a:endParaRPr>
          </a:p>
        </p:txBody>
      </p:sp>
      <p:pic>
        <p:nvPicPr>
          <p:cNvPr id="5" name="Picture 4"/>
          <p:cNvPicPr>
            <a:picLocks noChangeAspect="1"/>
          </p:cNvPicPr>
          <p:nvPr/>
        </p:nvPicPr>
        <p:blipFill>
          <a:blip r:embed="rId2"/>
          <a:stretch>
            <a:fillRect/>
          </a:stretch>
        </p:blipFill>
        <p:spPr>
          <a:xfrm>
            <a:off x="1600200" y="1524000"/>
            <a:ext cx="6395307" cy="3971636"/>
          </a:xfrm>
          <a:prstGeom prst="rect">
            <a:avLst/>
          </a:prstGeom>
        </p:spPr>
      </p:pic>
      <p:sp>
        <p:nvSpPr>
          <p:cNvPr id="6" name="TextBox 5"/>
          <p:cNvSpPr txBox="1"/>
          <p:nvPr/>
        </p:nvSpPr>
        <p:spPr>
          <a:xfrm>
            <a:off x="7162800" y="3623846"/>
            <a:ext cx="2286000" cy="338554"/>
          </a:xfrm>
          <a:prstGeom prst="rect">
            <a:avLst/>
          </a:prstGeom>
          <a:noFill/>
        </p:spPr>
        <p:txBody>
          <a:bodyPr wrap="square" rtlCol="0">
            <a:spAutoFit/>
          </a:bodyPr>
          <a:lstStyle/>
          <a:p>
            <a:r>
              <a:rPr lang="en-US" sz="1600" dirty="0" smtClean="0"/>
              <a:t>Attribute factor </a:t>
            </a:r>
            <a:r>
              <a:rPr lang="en-US" sz="1600" i="1" dirty="0" smtClean="0"/>
              <a:t>f()</a:t>
            </a:r>
            <a:endParaRPr lang="en-US" sz="1600" i="1" dirty="0"/>
          </a:p>
        </p:txBody>
      </p:sp>
      <p:sp>
        <p:nvSpPr>
          <p:cNvPr id="10" name="TextBox 9"/>
          <p:cNvSpPr txBox="1"/>
          <p:nvPr/>
        </p:nvSpPr>
        <p:spPr>
          <a:xfrm>
            <a:off x="6019800" y="1642646"/>
            <a:ext cx="2286000" cy="338554"/>
          </a:xfrm>
          <a:prstGeom prst="rect">
            <a:avLst/>
          </a:prstGeom>
          <a:noFill/>
        </p:spPr>
        <p:txBody>
          <a:bodyPr wrap="square" rtlCol="0">
            <a:spAutoFit/>
          </a:bodyPr>
          <a:lstStyle/>
          <a:p>
            <a:r>
              <a:rPr lang="en-US" sz="1600" dirty="0" smtClean="0">
                <a:solidFill>
                  <a:srgbClr val="FF00FF"/>
                </a:solidFill>
              </a:rPr>
              <a:t>Dyadic factor </a:t>
            </a:r>
            <a:r>
              <a:rPr lang="en-US" sz="1600" i="1" dirty="0" smtClean="0">
                <a:solidFill>
                  <a:srgbClr val="FF00FF"/>
                </a:solidFill>
              </a:rPr>
              <a:t>g()</a:t>
            </a:r>
            <a:endParaRPr lang="en-US" sz="1600" i="1" dirty="0">
              <a:solidFill>
                <a:srgbClr val="FF00FF"/>
              </a:solidFill>
            </a:endParaRPr>
          </a:p>
        </p:txBody>
      </p:sp>
      <p:sp>
        <p:nvSpPr>
          <p:cNvPr id="11" name="TextBox 10"/>
          <p:cNvSpPr txBox="1"/>
          <p:nvPr/>
        </p:nvSpPr>
        <p:spPr>
          <a:xfrm>
            <a:off x="4495800" y="1642646"/>
            <a:ext cx="2286000" cy="338554"/>
          </a:xfrm>
          <a:prstGeom prst="rect">
            <a:avLst/>
          </a:prstGeom>
          <a:noFill/>
        </p:spPr>
        <p:txBody>
          <a:bodyPr wrap="square" rtlCol="0">
            <a:spAutoFit/>
          </a:bodyPr>
          <a:lstStyle/>
          <a:p>
            <a:r>
              <a:rPr lang="en-US" sz="1600" dirty="0" smtClean="0">
                <a:solidFill>
                  <a:srgbClr val="30B0FF"/>
                </a:solidFill>
              </a:rPr>
              <a:t>Triadic factor </a:t>
            </a:r>
            <a:r>
              <a:rPr lang="en-US" sz="1600" i="1" dirty="0" smtClean="0">
                <a:solidFill>
                  <a:srgbClr val="30B0FF"/>
                </a:solidFill>
              </a:rPr>
              <a:t>h()</a:t>
            </a:r>
            <a:endParaRPr lang="en-US" sz="1600" i="1" dirty="0">
              <a:solidFill>
                <a:srgbClr val="30B0FF"/>
              </a:solidFill>
            </a:endParaRPr>
          </a:p>
        </p:txBody>
      </p:sp>
      <p:sp>
        <p:nvSpPr>
          <p:cNvPr id="7" name="Oval 6"/>
          <p:cNvSpPr/>
          <p:nvPr/>
        </p:nvSpPr>
        <p:spPr>
          <a:xfrm>
            <a:off x="6553200" y="2895600"/>
            <a:ext cx="304800" cy="304800"/>
          </a:xfrm>
          <a:prstGeom prst="ellipse">
            <a:avLst/>
          </a:prstGeom>
          <a:noFill/>
          <a:ln w="34925">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200400" y="2819400"/>
            <a:ext cx="2971800" cy="1447800"/>
          </a:xfrm>
          <a:prstGeom prst="straightConnector1">
            <a:avLst/>
          </a:prstGeom>
          <a:ln w="34925">
            <a:solidFill>
              <a:srgbClr val="FF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895600" y="2362200"/>
            <a:ext cx="2133600" cy="838200"/>
          </a:xfrm>
          <a:prstGeom prst="straightConnector1">
            <a:avLst/>
          </a:prstGeom>
          <a:ln w="34925">
            <a:solidFill>
              <a:srgbClr val="30B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324600" y="3124200"/>
            <a:ext cx="304800" cy="30480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162800" y="3124200"/>
            <a:ext cx="3124200" cy="338554"/>
          </a:xfrm>
          <a:prstGeom prst="rect">
            <a:avLst/>
          </a:prstGeom>
          <a:noFill/>
        </p:spPr>
        <p:txBody>
          <a:bodyPr wrap="square" rtlCol="0">
            <a:spAutoFit/>
          </a:bodyPr>
          <a:lstStyle/>
          <a:p>
            <a:r>
              <a:rPr lang="en-US" sz="1600" b="1" dirty="0" smtClean="0">
                <a:solidFill>
                  <a:srgbClr val="FF0000"/>
                </a:solidFill>
              </a:rPr>
              <a:t>Random variable Y: Gender</a:t>
            </a:r>
            <a:endParaRPr lang="en-US" sz="1600" b="1" i="1" dirty="0">
              <a:solidFill>
                <a:srgbClr val="FF0000"/>
              </a:solidFill>
            </a:endParaRPr>
          </a:p>
        </p:txBody>
      </p:sp>
      <p:sp>
        <p:nvSpPr>
          <p:cNvPr id="19" name="TextBox 18"/>
          <p:cNvSpPr txBox="1"/>
          <p:nvPr/>
        </p:nvSpPr>
        <p:spPr>
          <a:xfrm>
            <a:off x="7239000" y="2819400"/>
            <a:ext cx="3124200" cy="338554"/>
          </a:xfrm>
          <a:prstGeom prst="rect">
            <a:avLst/>
          </a:prstGeom>
          <a:noFill/>
        </p:spPr>
        <p:txBody>
          <a:bodyPr wrap="square" rtlCol="0">
            <a:spAutoFit/>
          </a:bodyPr>
          <a:lstStyle/>
          <a:p>
            <a:r>
              <a:rPr lang="en-US" sz="1600" b="1" dirty="0" smtClean="0">
                <a:solidFill>
                  <a:srgbClr val="00CC00"/>
                </a:solidFill>
              </a:rPr>
              <a:t>Random variable Z: Age</a:t>
            </a:r>
            <a:endParaRPr lang="en-US" sz="1600" b="1" i="1" dirty="0">
              <a:solidFill>
                <a:srgbClr val="00CC00"/>
              </a:solidFill>
            </a:endParaRPr>
          </a:p>
        </p:txBody>
      </p:sp>
      <p:pic>
        <p:nvPicPr>
          <p:cNvPr id="20" name="Picture 19"/>
          <p:cNvPicPr>
            <a:picLocks noChangeAspect="1"/>
          </p:cNvPicPr>
          <p:nvPr/>
        </p:nvPicPr>
        <p:blipFill>
          <a:blip r:embed="rId3"/>
          <a:stretch>
            <a:fillRect/>
          </a:stretch>
        </p:blipFill>
        <p:spPr>
          <a:xfrm>
            <a:off x="2895600" y="5553236"/>
            <a:ext cx="5638800" cy="729845"/>
          </a:xfrm>
          <a:prstGeom prst="rect">
            <a:avLst/>
          </a:prstGeom>
        </p:spPr>
      </p:pic>
      <p:sp>
        <p:nvSpPr>
          <p:cNvPr id="21" name="Rectangle 20"/>
          <p:cNvSpPr/>
          <p:nvPr/>
        </p:nvSpPr>
        <p:spPr>
          <a:xfrm>
            <a:off x="4648200" y="5629436"/>
            <a:ext cx="990600" cy="457200"/>
          </a:xfrm>
          <a:prstGeom prst="rect">
            <a:avLst/>
          </a:prstGeom>
          <a:noFill/>
          <a:ln w="31750">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172200" y="5629436"/>
            <a:ext cx="990600" cy="457200"/>
          </a:xfrm>
          <a:prstGeom prst="rect">
            <a:avLst/>
          </a:prstGeom>
          <a:noFill/>
          <a:ln w="31750">
            <a:solidFill>
              <a:srgbClr val="FF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543800" y="5629436"/>
            <a:ext cx="990600" cy="457200"/>
          </a:xfrm>
          <a:prstGeom prst="rect">
            <a:avLst/>
          </a:prstGeom>
          <a:noFill/>
          <a:ln w="31750">
            <a:solidFill>
              <a:srgbClr val="30B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219200" y="5671882"/>
            <a:ext cx="2286000" cy="338554"/>
          </a:xfrm>
          <a:prstGeom prst="rect">
            <a:avLst/>
          </a:prstGeom>
          <a:noFill/>
        </p:spPr>
        <p:txBody>
          <a:bodyPr wrap="square" rtlCol="0">
            <a:spAutoFit/>
          </a:bodyPr>
          <a:lstStyle/>
          <a:p>
            <a:r>
              <a:rPr lang="en-US" sz="1600" dirty="0" smtClean="0"/>
              <a:t>Joint Distribution:</a:t>
            </a:r>
            <a:endParaRPr lang="en-US" sz="1600" i="1" dirty="0"/>
          </a:p>
        </p:txBody>
      </p:sp>
      <p:sp>
        <p:nvSpPr>
          <p:cNvPr id="22" name="Rectangle 9"/>
          <p:cNvSpPr/>
          <p:nvPr/>
        </p:nvSpPr>
        <p:spPr>
          <a:xfrm>
            <a:off x="2" y="6405813"/>
            <a:ext cx="9905999" cy="4616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80000" rtlCol="0" anchor="ctr"/>
          <a:lstStyle/>
          <a:p>
            <a:r>
              <a:rPr lang="en-US" altLang="zh-CN" sz="1400" dirty="0" err="1">
                <a:solidFill>
                  <a:srgbClr val="000000"/>
                </a:solidFill>
              </a:rPr>
              <a:t>Yuxiao</a:t>
            </a:r>
            <a:r>
              <a:rPr lang="en-US" altLang="zh-CN" sz="1400" dirty="0">
                <a:solidFill>
                  <a:srgbClr val="000000"/>
                </a:solidFill>
              </a:rPr>
              <a:t> Dong, Yang Yang, Jie Tang, Yang Yang, </a:t>
            </a:r>
            <a:r>
              <a:rPr lang="en-US" altLang="zh-CN" sz="1400" dirty="0" err="1">
                <a:solidFill>
                  <a:srgbClr val="000000"/>
                </a:solidFill>
              </a:rPr>
              <a:t>Nitesh</a:t>
            </a:r>
            <a:r>
              <a:rPr lang="en-US" altLang="zh-CN" sz="1400" dirty="0">
                <a:solidFill>
                  <a:srgbClr val="000000"/>
                </a:solidFill>
              </a:rPr>
              <a:t> V. </a:t>
            </a:r>
            <a:r>
              <a:rPr lang="en-US" altLang="zh-CN" sz="1400" dirty="0" err="1" smtClean="0">
                <a:solidFill>
                  <a:srgbClr val="000000"/>
                </a:solidFill>
              </a:rPr>
              <a:t>Chawla</a:t>
            </a:r>
            <a:r>
              <a:rPr lang="en-US" altLang="zh-CN" sz="1400" dirty="0">
                <a:solidFill>
                  <a:srgbClr val="000000"/>
                </a:solidFill>
              </a:rPr>
              <a:t>. Inferring User </a:t>
            </a:r>
            <a:r>
              <a:rPr lang="en-US" altLang="zh-CN" sz="1400" dirty="0" smtClean="0">
                <a:solidFill>
                  <a:srgbClr val="000000"/>
                </a:solidFill>
              </a:rPr>
              <a:t>Demographics </a:t>
            </a:r>
            <a:r>
              <a:rPr lang="en-US" altLang="zh-CN" sz="1400" dirty="0">
                <a:solidFill>
                  <a:srgbClr val="000000"/>
                </a:solidFill>
              </a:rPr>
              <a:t>and Social Strategies </a:t>
            </a:r>
            <a:r>
              <a:rPr lang="en-US" altLang="zh-CN" sz="1400" dirty="0" smtClean="0">
                <a:solidFill>
                  <a:srgbClr val="000000"/>
                </a:solidFill>
              </a:rPr>
              <a:t>in </a:t>
            </a:r>
            <a:r>
              <a:rPr lang="en-US" altLang="zh-CN" sz="1400" dirty="0">
                <a:solidFill>
                  <a:srgbClr val="000000"/>
                </a:solidFill>
              </a:rPr>
              <a:t>Mobile Social </a:t>
            </a:r>
            <a:r>
              <a:rPr lang="en-US" altLang="zh-CN" sz="1400" dirty="0" smtClean="0">
                <a:solidFill>
                  <a:srgbClr val="000000"/>
                </a:solidFill>
              </a:rPr>
              <a:t>Networks. KDD’14.</a:t>
            </a:r>
            <a:endParaRPr lang="en-US" altLang="zh-CN" sz="1400" dirty="0">
              <a:solidFill>
                <a:srgbClr val="000000"/>
              </a:solidFill>
            </a:endParaRPr>
          </a:p>
        </p:txBody>
      </p:sp>
    </p:spTree>
    <p:extLst>
      <p:ext uri="{BB962C8B-B14F-4D97-AF65-F5344CB8AC3E}">
        <p14:creationId xmlns:p14="http://schemas.microsoft.com/office/powerpoint/2010/main" val="311176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linds(horizontal)">
                                      <p:cBhvr>
                                        <p:cTn id="50" dur="500"/>
                                        <p:tgtEl>
                                          <p:spTgt spid="25"/>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7" grpId="0" animBg="1"/>
      <p:bldP spid="17" grpId="0" animBg="1"/>
      <p:bldP spid="18" grpId="0"/>
      <p:bldP spid="19" grpId="0"/>
      <p:bldP spid="21" grpId="0" animBg="1"/>
      <p:bldP spid="23" grpId="0" animBg="1"/>
      <p:bldP spid="25" grpId="0" animBg="1"/>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err="1" smtClean="0">
                <a:ea typeface="黑体" pitchFamily="49" charset="-122"/>
              </a:rPr>
              <a:t>WhoAmI</a:t>
            </a:r>
            <a:r>
              <a:rPr lang="en-US" dirty="0" smtClean="0">
                <a:ea typeface="黑体" pitchFamily="49" charset="-122"/>
              </a:rPr>
              <a:t>: Model Initialization</a:t>
            </a:r>
            <a:endParaRPr lang="en-US" dirty="0">
              <a:ea typeface="黑体" pitchFamily="49" charset="-122"/>
            </a:endParaRPr>
          </a:p>
        </p:txBody>
      </p:sp>
      <p:pic>
        <p:nvPicPr>
          <p:cNvPr id="7" name="Picture 6"/>
          <p:cNvPicPr>
            <a:picLocks noChangeAspect="1"/>
          </p:cNvPicPr>
          <p:nvPr/>
        </p:nvPicPr>
        <p:blipFill>
          <a:blip r:embed="rId2"/>
          <a:stretch>
            <a:fillRect/>
          </a:stretch>
        </p:blipFill>
        <p:spPr>
          <a:xfrm>
            <a:off x="2895600" y="1219200"/>
            <a:ext cx="5638800" cy="729845"/>
          </a:xfrm>
          <a:prstGeom prst="rect">
            <a:avLst/>
          </a:prstGeom>
        </p:spPr>
      </p:pic>
      <p:sp>
        <p:nvSpPr>
          <p:cNvPr id="10" name="Rectangle 9"/>
          <p:cNvSpPr/>
          <p:nvPr/>
        </p:nvSpPr>
        <p:spPr>
          <a:xfrm>
            <a:off x="4648200" y="1295400"/>
            <a:ext cx="990600" cy="457200"/>
          </a:xfrm>
          <a:prstGeom prst="rect">
            <a:avLst/>
          </a:prstGeom>
          <a:noFill/>
          <a:ln w="31750">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72200" y="1295400"/>
            <a:ext cx="990600" cy="457200"/>
          </a:xfrm>
          <a:prstGeom prst="rect">
            <a:avLst/>
          </a:prstGeom>
          <a:noFill/>
          <a:ln w="31750">
            <a:solidFill>
              <a:srgbClr val="FF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43800" y="1295400"/>
            <a:ext cx="990600" cy="457200"/>
          </a:xfrm>
          <a:prstGeom prst="rect">
            <a:avLst/>
          </a:prstGeom>
          <a:noFill/>
          <a:ln w="31750">
            <a:solidFill>
              <a:srgbClr val="30B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6800" y="2287587"/>
            <a:ext cx="2286000" cy="338554"/>
          </a:xfrm>
          <a:prstGeom prst="rect">
            <a:avLst/>
          </a:prstGeom>
          <a:noFill/>
        </p:spPr>
        <p:txBody>
          <a:bodyPr wrap="square" rtlCol="0">
            <a:spAutoFit/>
          </a:bodyPr>
          <a:lstStyle/>
          <a:p>
            <a:r>
              <a:rPr lang="en-US" sz="1600" dirty="0" smtClean="0"/>
              <a:t>Attribute factor:</a:t>
            </a:r>
            <a:endParaRPr lang="en-US" sz="1600" i="1" dirty="0"/>
          </a:p>
        </p:txBody>
      </p:sp>
      <p:pic>
        <p:nvPicPr>
          <p:cNvPr id="5" name="Picture 4"/>
          <p:cNvPicPr>
            <a:picLocks noChangeAspect="1"/>
          </p:cNvPicPr>
          <p:nvPr/>
        </p:nvPicPr>
        <p:blipFill>
          <a:blip r:embed="rId3"/>
          <a:stretch>
            <a:fillRect/>
          </a:stretch>
        </p:blipFill>
        <p:spPr>
          <a:xfrm>
            <a:off x="2920181" y="2209800"/>
            <a:ext cx="3480619" cy="561975"/>
          </a:xfrm>
          <a:prstGeom prst="rect">
            <a:avLst/>
          </a:prstGeom>
          <a:ln>
            <a:solidFill>
              <a:schemeClr val="tx1"/>
            </a:solidFill>
          </a:ln>
        </p:spPr>
      </p:pic>
      <p:sp>
        <p:nvSpPr>
          <p:cNvPr id="14" name="TextBox 13"/>
          <p:cNvSpPr txBox="1"/>
          <p:nvPr/>
        </p:nvSpPr>
        <p:spPr>
          <a:xfrm>
            <a:off x="1066800" y="1339445"/>
            <a:ext cx="2286000" cy="338554"/>
          </a:xfrm>
          <a:prstGeom prst="rect">
            <a:avLst/>
          </a:prstGeom>
          <a:noFill/>
        </p:spPr>
        <p:txBody>
          <a:bodyPr wrap="square" rtlCol="0">
            <a:spAutoFit/>
          </a:bodyPr>
          <a:lstStyle/>
          <a:p>
            <a:r>
              <a:rPr lang="en-US" sz="1600" dirty="0" smtClean="0"/>
              <a:t>Joint Distribution:</a:t>
            </a:r>
            <a:endParaRPr lang="en-US" sz="1600" i="1" dirty="0"/>
          </a:p>
        </p:txBody>
      </p:sp>
      <p:sp>
        <p:nvSpPr>
          <p:cNvPr id="15" name="TextBox 14"/>
          <p:cNvSpPr txBox="1"/>
          <p:nvPr/>
        </p:nvSpPr>
        <p:spPr>
          <a:xfrm>
            <a:off x="1066800" y="3659187"/>
            <a:ext cx="2286000" cy="338554"/>
          </a:xfrm>
          <a:prstGeom prst="rect">
            <a:avLst/>
          </a:prstGeom>
          <a:noFill/>
        </p:spPr>
        <p:txBody>
          <a:bodyPr wrap="square" rtlCol="0">
            <a:spAutoFit/>
          </a:bodyPr>
          <a:lstStyle/>
          <a:p>
            <a:r>
              <a:rPr lang="en-US" sz="1600" dirty="0" smtClean="0">
                <a:solidFill>
                  <a:srgbClr val="FF00FF"/>
                </a:solidFill>
              </a:rPr>
              <a:t>Dyadic factor:</a:t>
            </a:r>
            <a:endParaRPr lang="en-US" sz="1600" i="1" dirty="0">
              <a:solidFill>
                <a:srgbClr val="FF00FF"/>
              </a:solidFill>
            </a:endParaRPr>
          </a:p>
        </p:txBody>
      </p:sp>
      <p:pic>
        <p:nvPicPr>
          <p:cNvPr id="6" name="Picture 5"/>
          <p:cNvPicPr>
            <a:picLocks noChangeAspect="1"/>
          </p:cNvPicPr>
          <p:nvPr/>
        </p:nvPicPr>
        <p:blipFill>
          <a:blip r:embed="rId4"/>
          <a:stretch>
            <a:fillRect/>
          </a:stretch>
        </p:blipFill>
        <p:spPr>
          <a:xfrm>
            <a:off x="2971800" y="3049587"/>
            <a:ext cx="3913780" cy="1473200"/>
          </a:xfrm>
          <a:prstGeom prst="rect">
            <a:avLst/>
          </a:prstGeom>
          <a:ln>
            <a:solidFill>
              <a:srgbClr val="DE00FF"/>
            </a:solidFill>
          </a:ln>
        </p:spPr>
      </p:pic>
      <p:sp>
        <p:nvSpPr>
          <p:cNvPr id="17" name="TextBox 16"/>
          <p:cNvSpPr txBox="1"/>
          <p:nvPr/>
        </p:nvSpPr>
        <p:spPr>
          <a:xfrm>
            <a:off x="1066800" y="5335587"/>
            <a:ext cx="2286000" cy="338554"/>
          </a:xfrm>
          <a:prstGeom prst="rect">
            <a:avLst/>
          </a:prstGeom>
          <a:noFill/>
        </p:spPr>
        <p:txBody>
          <a:bodyPr wrap="square" rtlCol="0">
            <a:spAutoFit/>
          </a:bodyPr>
          <a:lstStyle/>
          <a:p>
            <a:r>
              <a:rPr lang="en-US" sz="1600" dirty="0" smtClean="0">
                <a:solidFill>
                  <a:srgbClr val="30B0FF"/>
                </a:solidFill>
              </a:rPr>
              <a:t>Triadic factor:</a:t>
            </a:r>
            <a:endParaRPr lang="en-US" sz="1600" i="1" dirty="0">
              <a:solidFill>
                <a:srgbClr val="30B0FF"/>
              </a:solidFill>
            </a:endParaRPr>
          </a:p>
        </p:txBody>
      </p:sp>
      <p:pic>
        <p:nvPicPr>
          <p:cNvPr id="16" name="Picture 15"/>
          <p:cNvPicPr>
            <a:picLocks noChangeAspect="1"/>
          </p:cNvPicPr>
          <p:nvPr/>
        </p:nvPicPr>
        <p:blipFill>
          <a:blip r:embed="rId5"/>
          <a:stretch>
            <a:fillRect/>
          </a:stretch>
        </p:blipFill>
        <p:spPr>
          <a:xfrm>
            <a:off x="2895600" y="4745360"/>
            <a:ext cx="4572000" cy="1504627"/>
          </a:xfrm>
          <a:prstGeom prst="rect">
            <a:avLst/>
          </a:prstGeom>
          <a:ln>
            <a:solidFill>
              <a:srgbClr val="0066FF"/>
            </a:solidFill>
          </a:ln>
        </p:spPr>
      </p:pic>
      <p:sp>
        <p:nvSpPr>
          <p:cNvPr id="21" name="Rectangle 20"/>
          <p:cNvSpPr/>
          <p:nvPr/>
        </p:nvSpPr>
        <p:spPr>
          <a:xfrm>
            <a:off x="5410200" y="2438400"/>
            <a:ext cx="381000" cy="2286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096000" y="3124200"/>
            <a:ext cx="6096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019800" y="4800600"/>
            <a:ext cx="9144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096000" y="3505200"/>
            <a:ext cx="6096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096000" y="4191000"/>
            <a:ext cx="6096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19800" y="5181600"/>
            <a:ext cx="9144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324600" y="5867400"/>
            <a:ext cx="914400" cy="3048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7086600" y="4191000"/>
            <a:ext cx="457200" cy="304800"/>
          </a:xfrm>
          <a:prstGeom prst="rightArrow">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772400" y="4038600"/>
            <a:ext cx="2362200" cy="584776"/>
          </a:xfrm>
          <a:prstGeom prst="rect">
            <a:avLst/>
          </a:prstGeom>
          <a:noFill/>
        </p:spPr>
        <p:txBody>
          <a:bodyPr wrap="square" rtlCol="0">
            <a:spAutoFit/>
          </a:bodyPr>
          <a:lstStyle/>
          <a:p>
            <a:r>
              <a:rPr lang="en-US" sz="1600" dirty="0" smtClean="0">
                <a:solidFill>
                  <a:srgbClr val="00CC00"/>
                </a:solidFill>
              </a:rPr>
              <a:t>Interrelations </a:t>
            </a:r>
            <a:r>
              <a:rPr lang="en-US" sz="1600" i="1" dirty="0" smtClean="0">
                <a:solidFill>
                  <a:srgbClr val="00CC00"/>
                </a:solidFill>
              </a:rPr>
              <a:t>between</a:t>
            </a:r>
          </a:p>
          <a:p>
            <a:r>
              <a:rPr lang="en-US" sz="1600" i="1" dirty="0">
                <a:solidFill>
                  <a:srgbClr val="00CC00"/>
                </a:solidFill>
              </a:rPr>
              <a:t>g</a:t>
            </a:r>
            <a:r>
              <a:rPr lang="en-US" sz="1600" i="1" dirty="0" smtClean="0">
                <a:solidFill>
                  <a:srgbClr val="00CC00"/>
                </a:solidFill>
              </a:rPr>
              <a:t>ender Y &amp; age Z</a:t>
            </a:r>
            <a:endParaRPr lang="en-US" sz="1600" i="1" dirty="0">
              <a:solidFill>
                <a:srgbClr val="00CC00"/>
              </a:solidFill>
            </a:endParaRPr>
          </a:p>
        </p:txBody>
      </p:sp>
      <p:cxnSp>
        <p:nvCxnSpPr>
          <p:cNvPr id="4" name="直线箭头连接符 3"/>
          <p:cNvCxnSpPr>
            <a:stCxn id="10" idx="2"/>
            <a:endCxn id="5" idx="0"/>
          </p:cNvCxnSpPr>
          <p:nvPr/>
        </p:nvCxnSpPr>
        <p:spPr>
          <a:xfrm flipH="1">
            <a:off x="4660491" y="1752600"/>
            <a:ext cx="483009" cy="4572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直线箭头连接符 27"/>
          <p:cNvCxnSpPr>
            <a:stCxn id="11" idx="2"/>
          </p:cNvCxnSpPr>
          <p:nvPr/>
        </p:nvCxnSpPr>
        <p:spPr>
          <a:xfrm flipH="1">
            <a:off x="6429164" y="1752600"/>
            <a:ext cx="238336" cy="1316360"/>
          </a:xfrm>
          <a:prstGeom prst="straightConnector1">
            <a:avLst/>
          </a:prstGeom>
          <a:ln w="38100" cmpd="sng">
            <a:solidFill>
              <a:srgbClr val="DE00FF"/>
            </a:solidFill>
            <a:tailEnd type="arrow"/>
          </a:ln>
        </p:spPr>
        <p:style>
          <a:lnRef idx="2">
            <a:schemeClr val="accent1"/>
          </a:lnRef>
          <a:fillRef idx="0">
            <a:schemeClr val="accent1"/>
          </a:fillRef>
          <a:effectRef idx="1">
            <a:schemeClr val="accent1"/>
          </a:effectRef>
          <a:fontRef idx="minor">
            <a:schemeClr val="tx1"/>
          </a:fontRef>
        </p:style>
      </p:cxnSp>
      <p:cxnSp>
        <p:nvCxnSpPr>
          <p:cNvPr id="30" name="直线箭头连接符 29"/>
          <p:cNvCxnSpPr>
            <a:stCxn id="12" idx="2"/>
          </p:cNvCxnSpPr>
          <p:nvPr/>
        </p:nvCxnSpPr>
        <p:spPr>
          <a:xfrm flipH="1">
            <a:off x="7077236" y="1752600"/>
            <a:ext cx="961864" cy="3008548"/>
          </a:xfrm>
          <a:prstGeom prst="straightConnector1">
            <a:avLst/>
          </a:prstGeom>
          <a:ln w="38100" cmpd="sng">
            <a:solidFill>
              <a:srgbClr val="00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4170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linds(horizontal)">
                                      <p:cBhvr>
                                        <p:cTn id="38" dur="500"/>
                                        <p:tgtEl>
                                          <p:spTgt spid="2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linds(horizontal)">
                                      <p:cBhvr>
                                        <p:cTn id="44" dur="500"/>
                                        <p:tgtEl>
                                          <p:spTgt spid="2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linds(horizontal)">
                                      <p:cBhvr>
                                        <p:cTn id="50" dur="500"/>
                                        <p:tgtEl>
                                          <p:spTgt spid="25"/>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linds(horizontal)">
                                      <p:cBhvr>
                                        <p:cTn id="56" dur="500"/>
                                        <p:tgtEl>
                                          <p:spTgt spid="27"/>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5" grpId="0"/>
      <p:bldP spid="17" grpId="0"/>
      <p:bldP spid="21" grpId="0" animBg="1"/>
      <p:bldP spid="22" grpId="0" animBg="1"/>
      <p:bldP spid="23" grpId="0" animBg="1"/>
      <p:bldP spid="24" grpId="0" animBg="1"/>
      <p:bldP spid="25" grpId="0" animBg="1"/>
      <p:bldP spid="26" grpId="0" animBg="1"/>
      <p:bldP spid="27" grpId="0" animBg="1"/>
      <p:bldP spid="18" grpId="0" animBg="1"/>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err="1">
                <a:ea typeface="黑体" pitchFamily="49" charset="-122"/>
              </a:rPr>
              <a:t>WhoAmI</a:t>
            </a:r>
            <a:r>
              <a:rPr lang="en-US" dirty="0">
                <a:ea typeface="黑体" pitchFamily="49" charset="-122"/>
              </a:rPr>
              <a:t>: Objective </a:t>
            </a:r>
            <a:r>
              <a:rPr lang="en-US" dirty="0" smtClean="0">
                <a:ea typeface="黑体" pitchFamily="49" charset="-122"/>
              </a:rPr>
              <a:t>Function</a:t>
            </a:r>
            <a:endParaRPr lang="en-US" dirty="0">
              <a:ea typeface="黑体" pitchFamily="49" charset="-122"/>
            </a:endParaRPr>
          </a:p>
        </p:txBody>
      </p:sp>
      <p:pic>
        <p:nvPicPr>
          <p:cNvPr id="3" name="Picture 2"/>
          <p:cNvPicPr>
            <a:picLocks noChangeAspect="1"/>
          </p:cNvPicPr>
          <p:nvPr/>
        </p:nvPicPr>
        <p:blipFill>
          <a:blip r:embed="rId2"/>
          <a:stretch>
            <a:fillRect/>
          </a:stretch>
        </p:blipFill>
        <p:spPr>
          <a:xfrm>
            <a:off x="2819400" y="1600200"/>
            <a:ext cx="3657600" cy="1409350"/>
          </a:xfrm>
          <a:prstGeom prst="rect">
            <a:avLst/>
          </a:prstGeom>
        </p:spPr>
      </p:pic>
      <p:sp>
        <p:nvSpPr>
          <p:cNvPr id="28" name="TextBox 27"/>
          <p:cNvSpPr txBox="1"/>
          <p:nvPr/>
        </p:nvSpPr>
        <p:spPr>
          <a:xfrm>
            <a:off x="838200" y="1676400"/>
            <a:ext cx="2286000" cy="338554"/>
          </a:xfrm>
          <a:prstGeom prst="rect">
            <a:avLst/>
          </a:prstGeom>
          <a:noFill/>
        </p:spPr>
        <p:txBody>
          <a:bodyPr wrap="square" rtlCol="0">
            <a:spAutoFit/>
          </a:bodyPr>
          <a:lstStyle/>
          <a:p>
            <a:r>
              <a:rPr lang="en-US" sz="1600" dirty="0" smtClean="0"/>
              <a:t>Object function:</a:t>
            </a:r>
            <a:endParaRPr lang="en-US" sz="1600" i="1" dirty="0"/>
          </a:p>
        </p:txBody>
      </p:sp>
      <p:sp>
        <p:nvSpPr>
          <p:cNvPr id="30" name="TextBox 29"/>
          <p:cNvSpPr txBox="1"/>
          <p:nvPr/>
        </p:nvSpPr>
        <p:spPr>
          <a:xfrm>
            <a:off x="838200" y="4038600"/>
            <a:ext cx="3276600" cy="584776"/>
          </a:xfrm>
          <a:prstGeom prst="rect">
            <a:avLst/>
          </a:prstGeom>
          <a:noFill/>
        </p:spPr>
        <p:txBody>
          <a:bodyPr wrap="square" rtlCol="0">
            <a:spAutoFit/>
          </a:bodyPr>
          <a:lstStyle/>
          <a:p>
            <a:r>
              <a:rPr lang="en-US" sz="1600" dirty="0" smtClean="0"/>
              <a:t>Model learning: </a:t>
            </a:r>
          </a:p>
          <a:p>
            <a:r>
              <a:rPr lang="en-US" sz="1600" dirty="0" smtClean="0"/>
              <a:t>gradient decent</a:t>
            </a:r>
            <a:endParaRPr lang="en-US" sz="1600" i="1" dirty="0"/>
          </a:p>
        </p:txBody>
      </p:sp>
      <p:pic>
        <p:nvPicPr>
          <p:cNvPr id="4" name="Picture 3"/>
          <p:cNvPicPr>
            <a:picLocks noChangeAspect="1"/>
          </p:cNvPicPr>
          <p:nvPr/>
        </p:nvPicPr>
        <p:blipFill>
          <a:blip r:embed="rId3"/>
          <a:stretch>
            <a:fillRect/>
          </a:stretch>
        </p:blipFill>
        <p:spPr>
          <a:xfrm>
            <a:off x="2819400" y="3657600"/>
            <a:ext cx="5157959" cy="1903909"/>
          </a:xfrm>
          <a:prstGeom prst="rect">
            <a:avLst/>
          </a:prstGeom>
        </p:spPr>
      </p:pic>
      <p:sp>
        <p:nvSpPr>
          <p:cNvPr id="31" name="Rectangle 30"/>
          <p:cNvSpPr/>
          <p:nvPr/>
        </p:nvSpPr>
        <p:spPr>
          <a:xfrm>
            <a:off x="5410200" y="3657600"/>
            <a:ext cx="2590800" cy="1905000"/>
          </a:xfrm>
          <a:prstGeom prst="rect">
            <a:avLst/>
          </a:prstGeom>
          <a:noFill/>
          <a:ln w="31750">
            <a:solidFill>
              <a:srgbClr val="00CC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p:cNvSpPr/>
          <p:nvPr/>
        </p:nvSpPr>
        <p:spPr>
          <a:xfrm>
            <a:off x="7848600" y="4419600"/>
            <a:ext cx="457200" cy="304800"/>
          </a:xfrm>
          <a:prstGeom prst="rightArrow">
            <a:avLst/>
          </a:prstGeom>
          <a:solidFill>
            <a:srgbClr val="00CC00"/>
          </a:solidFill>
          <a:ln>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8305800" y="4385846"/>
            <a:ext cx="1600200" cy="338554"/>
          </a:xfrm>
          <a:prstGeom prst="rect">
            <a:avLst/>
          </a:prstGeom>
          <a:noFill/>
        </p:spPr>
        <p:txBody>
          <a:bodyPr wrap="square" rtlCol="0">
            <a:spAutoFit/>
          </a:bodyPr>
          <a:lstStyle/>
          <a:p>
            <a:r>
              <a:rPr lang="en-US" sz="1600" dirty="0" smtClean="0">
                <a:solidFill>
                  <a:srgbClr val="00CC00"/>
                </a:solidFill>
              </a:rPr>
              <a:t>Circles?</a:t>
            </a:r>
            <a:r>
              <a:rPr lang="en-US" sz="1600" dirty="0" smtClean="0">
                <a:solidFill>
                  <a:srgbClr val="00CC00"/>
                </a:solidFill>
                <a:sym typeface="Wingdings"/>
              </a:rPr>
              <a:t></a:t>
            </a:r>
            <a:r>
              <a:rPr lang="en-US" sz="1600" dirty="0" smtClean="0">
                <a:solidFill>
                  <a:srgbClr val="00CC00"/>
                </a:solidFill>
              </a:rPr>
              <a:t>LBP</a:t>
            </a:r>
            <a:endParaRPr lang="en-US" sz="1600" i="1" dirty="0">
              <a:solidFill>
                <a:srgbClr val="00CC00"/>
              </a:solidFill>
            </a:endParaRPr>
          </a:p>
        </p:txBody>
      </p:sp>
    </p:spTree>
    <p:extLst>
      <p:ext uri="{BB962C8B-B14F-4D97-AF65-F5344CB8AC3E}">
        <p14:creationId xmlns:p14="http://schemas.microsoft.com/office/powerpoint/2010/main" val="3105673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ea typeface="黑体" pitchFamily="49" charset="-122"/>
              </a:rPr>
              <a:t>WhoAmI</a:t>
            </a:r>
            <a:r>
              <a:rPr lang="en-US" dirty="0">
                <a:ea typeface="黑体" pitchFamily="49" charset="-122"/>
              </a:rPr>
              <a:t>: </a:t>
            </a:r>
            <a:r>
              <a:rPr lang="en-US" dirty="0" smtClean="0"/>
              <a:t>Distributed Learning</a:t>
            </a:r>
            <a:endParaRPr lang="en-US" dirty="0">
              <a:solidFill>
                <a:srgbClr val="FF0000"/>
              </a:solidFill>
            </a:endParaRPr>
          </a:p>
        </p:txBody>
      </p:sp>
      <p:sp>
        <p:nvSpPr>
          <p:cNvPr id="9" name="TextBox 8"/>
          <p:cNvSpPr txBox="1"/>
          <p:nvPr/>
        </p:nvSpPr>
        <p:spPr>
          <a:xfrm>
            <a:off x="4953002" y="1272547"/>
            <a:ext cx="2895599" cy="944489"/>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defTabSz="844083">
              <a:defRPr/>
            </a:pPr>
            <a:r>
              <a:rPr lang="en-US" altLang="zh-CN" sz="1846" b="1" i="1" dirty="0"/>
              <a:t>Slave</a:t>
            </a:r>
          </a:p>
          <a:p>
            <a:pPr algn="ctr" defTabSz="844083">
              <a:defRPr/>
            </a:pPr>
            <a:r>
              <a:rPr lang="en-US" altLang="zh-CN" sz="1846" i="1" dirty="0"/>
              <a:t>Compute local gradient via random sampling</a:t>
            </a:r>
            <a:endParaRPr lang="zh-CN" altLang="en-US" sz="1846" i="1" dirty="0"/>
          </a:p>
        </p:txBody>
      </p:sp>
      <p:cxnSp>
        <p:nvCxnSpPr>
          <p:cNvPr id="12" name="直接箭头连接符 11"/>
          <p:cNvCxnSpPr>
            <a:endCxn id="9" idx="1"/>
          </p:cNvCxnSpPr>
          <p:nvPr/>
        </p:nvCxnSpPr>
        <p:spPr bwMode="auto">
          <a:xfrm>
            <a:off x="3782871" y="1741323"/>
            <a:ext cx="1170131" cy="3469"/>
          </a:xfrm>
          <a:prstGeom prst="straightConnector1">
            <a:avLst/>
          </a:prstGeom>
          <a:noFill/>
          <a:ln w="38100" cap="flat" cmpd="sng" algn="ctr">
            <a:solidFill>
              <a:schemeClr val="tx2"/>
            </a:solidFill>
            <a:prstDash val="solid"/>
            <a:round/>
            <a:headEnd type="none" w="med" len="med"/>
            <a:tailEnd type="arrow"/>
          </a:ln>
          <a:effectLst/>
        </p:spPr>
      </p:cxnSp>
      <p:cxnSp>
        <p:nvCxnSpPr>
          <p:cNvPr id="18" name="肘形连接符 17"/>
          <p:cNvCxnSpPr>
            <a:stCxn id="9" idx="2"/>
            <a:endCxn id="24" idx="2"/>
          </p:cNvCxnSpPr>
          <p:nvPr/>
        </p:nvCxnSpPr>
        <p:spPr bwMode="auto">
          <a:xfrm rot="5400000" flipH="1">
            <a:off x="4550068" y="366303"/>
            <a:ext cx="284001" cy="3417466"/>
          </a:xfrm>
          <a:prstGeom prst="bentConnector3">
            <a:avLst>
              <a:gd name="adj1" fmla="val -80493"/>
            </a:avLst>
          </a:prstGeom>
          <a:noFill/>
          <a:ln w="38100" cap="flat" cmpd="sng" algn="ctr">
            <a:solidFill>
              <a:schemeClr val="tx2"/>
            </a:solidFill>
            <a:prstDash val="solid"/>
            <a:round/>
            <a:headEnd type="none" w="med" len="med"/>
            <a:tailEnd type="arrow"/>
          </a:ln>
          <a:effectLst/>
        </p:spPr>
      </p:cxnSp>
      <p:sp>
        <p:nvSpPr>
          <p:cNvPr id="24" name="TextBox 23"/>
          <p:cNvSpPr txBox="1"/>
          <p:nvPr/>
        </p:nvSpPr>
        <p:spPr>
          <a:xfrm>
            <a:off x="2164245" y="1272547"/>
            <a:ext cx="1638182" cy="660488"/>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defTabSz="844083">
              <a:defRPr/>
            </a:pPr>
            <a:r>
              <a:rPr lang="en-US" altLang="zh-CN" sz="1846" b="1" i="1" dirty="0"/>
              <a:t>Master</a:t>
            </a:r>
          </a:p>
          <a:p>
            <a:pPr algn="ctr" defTabSz="844083">
              <a:defRPr/>
            </a:pPr>
            <a:r>
              <a:rPr lang="en-US" altLang="zh-CN" sz="1846" i="1" dirty="0"/>
              <a:t>Global update</a:t>
            </a:r>
            <a:endParaRPr lang="zh-CN" altLang="en-US" sz="1846" i="1" dirty="0"/>
          </a:p>
        </p:txBody>
      </p:sp>
      <p:sp>
        <p:nvSpPr>
          <p:cNvPr id="3" name="Oval 2"/>
          <p:cNvSpPr/>
          <p:nvPr/>
        </p:nvSpPr>
        <p:spPr bwMode="auto">
          <a:xfrm>
            <a:off x="2300705" y="3000738"/>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15" name="Oval 14"/>
          <p:cNvSpPr/>
          <p:nvPr/>
        </p:nvSpPr>
        <p:spPr bwMode="auto">
          <a:xfrm>
            <a:off x="1217667" y="3207884"/>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16" name="Oval 15"/>
          <p:cNvSpPr/>
          <p:nvPr/>
        </p:nvSpPr>
        <p:spPr bwMode="auto">
          <a:xfrm>
            <a:off x="818541" y="4130709"/>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17" name="Oval 16"/>
          <p:cNvSpPr/>
          <p:nvPr/>
        </p:nvSpPr>
        <p:spPr bwMode="auto">
          <a:xfrm>
            <a:off x="1520619" y="4396585"/>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19" name="Oval 18"/>
          <p:cNvSpPr/>
          <p:nvPr/>
        </p:nvSpPr>
        <p:spPr bwMode="auto">
          <a:xfrm>
            <a:off x="3938887" y="2867800"/>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0" name="Oval 19"/>
          <p:cNvSpPr/>
          <p:nvPr/>
        </p:nvSpPr>
        <p:spPr bwMode="auto">
          <a:xfrm>
            <a:off x="3080792" y="4595992"/>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1" name="Oval 20"/>
          <p:cNvSpPr/>
          <p:nvPr/>
        </p:nvSpPr>
        <p:spPr bwMode="auto">
          <a:xfrm>
            <a:off x="4016896" y="3798365"/>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2" name="Oval 21"/>
          <p:cNvSpPr/>
          <p:nvPr/>
        </p:nvSpPr>
        <p:spPr bwMode="auto">
          <a:xfrm>
            <a:off x="4562957" y="3266613"/>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3" name="Oval 22"/>
          <p:cNvSpPr/>
          <p:nvPr/>
        </p:nvSpPr>
        <p:spPr bwMode="auto">
          <a:xfrm>
            <a:off x="3548844" y="3399551"/>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6" name="Oval 25"/>
          <p:cNvSpPr/>
          <p:nvPr/>
        </p:nvSpPr>
        <p:spPr bwMode="auto">
          <a:xfrm>
            <a:off x="4094905" y="5469669"/>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7" name="Oval 26"/>
          <p:cNvSpPr/>
          <p:nvPr/>
        </p:nvSpPr>
        <p:spPr bwMode="auto">
          <a:xfrm>
            <a:off x="4562957" y="4795399"/>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b="1" dirty="0">
              <a:solidFill>
                <a:srgbClr val="003399"/>
              </a:solidFill>
              <a:latin typeface="Verdana" pitchFamily="34" charset="0"/>
              <a:ea typeface="黑体" pitchFamily="2" charset="-122"/>
            </a:endParaRPr>
          </a:p>
        </p:txBody>
      </p:sp>
      <p:sp>
        <p:nvSpPr>
          <p:cNvPr id="28" name="Oval 27"/>
          <p:cNvSpPr/>
          <p:nvPr/>
        </p:nvSpPr>
        <p:spPr bwMode="auto">
          <a:xfrm>
            <a:off x="4953000" y="4463054"/>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003399"/>
              </a:solidFill>
              <a:latin typeface="Verdana" pitchFamily="34" charset="0"/>
              <a:ea typeface="黑体" pitchFamily="2" charset="-122"/>
            </a:endParaRPr>
          </a:p>
        </p:txBody>
      </p:sp>
      <p:sp>
        <p:nvSpPr>
          <p:cNvPr id="29" name="Oval 28"/>
          <p:cNvSpPr/>
          <p:nvPr/>
        </p:nvSpPr>
        <p:spPr bwMode="auto">
          <a:xfrm>
            <a:off x="3704861" y="4861868"/>
            <a:ext cx="468052" cy="398814"/>
          </a:xfrm>
          <a:prstGeom prst="ellipse">
            <a:avLst/>
          </a:prstGeom>
          <a:noFill/>
          <a:ln w="38100" cap="flat" cmpd="sng" algn="ctr">
            <a:solidFill>
              <a:schemeClr val="tx2"/>
            </a:solid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b="1" dirty="0">
              <a:solidFill>
                <a:srgbClr val="003399"/>
              </a:solidFill>
              <a:latin typeface="Verdana" pitchFamily="34" charset="0"/>
              <a:ea typeface="黑体" pitchFamily="2" charset="-122"/>
            </a:endParaRPr>
          </a:p>
        </p:txBody>
      </p:sp>
      <p:cxnSp>
        <p:nvCxnSpPr>
          <p:cNvPr id="5" name="Straight Connector 4"/>
          <p:cNvCxnSpPr>
            <a:stCxn id="15" idx="6"/>
            <a:endCxn id="3" idx="2"/>
          </p:cNvCxnSpPr>
          <p:nvPr/>
        </p:nvCxnSpPr>
        <p:spPr bwMode="auto">
          <a:xfrm flipV="1">
            <a:off x="1685721" y="3200145"/>
            <a:ext cx="614987" cy="207146"/>
          </a:xfrm>
          <a:prstGeom prst="line">
            <a:avLst/>
          </a:prstGeom>
          <a:noFill/>
          <a:ln w="38100" cap="flat" cmpd="sng" algn="ctr">
            <a:solidFill>
              <a:schemeClr val="tx2"/>
            </a:solidFill>
            <a:prstDash val="solid"/>
            <a:round/>
            <a:headEnd type="none" w="med" len="med"/>
            <a:tailEnd type="none" w="lg" len="lg"/>
          </a:ln>
          <a:effectLst/>
        </p:spPr>
      </p:cxnSp>
      <p:cxnSp>
        <p:nvCxnSpPr>
          <p:cNvPr id="30" name="Straight Connector 29"/>
          <p:cNvCxnSpPr>
            <a:stCxn id="16" idx="0"/>
            <a:endCxn id="15" idx="4"/>
          </p:cNvCxnSpPr>
          <p:nvPr/>
        </p:nvCxnSpPr>
        <p:spPr bwMode="auto">
          <a:xfrm flipV="1">
            <a:off x="1052567" y="3606698"/>
            <a:ext cx="399126" cy="524012"/>
          </a:xfrm>
          <a:prstGeom prst="line">
            <a:avLst/>
          </a:prstGeom>
          <a:noFill/>
          <a:ln w="38100" cap="flat" cmpd="sng" algn="ctr">
            <a:solidFill>
              <a:schemeClr val="tx2"/>
            </a:solidFill>
            <a:prstDash val="solid"/>
            <a:round/>
            <a:headEnd type="none" w="med" len="med"/>
            <a:tailEnd type="none" w="lg" len="lg"/>
          </a:ln>
          <a:effectLst/>
        </p:spPr>
      </p:cxnSp>
      <p:cxnSp>
        <p:nvCxnSpPr>
          <p:cNvPr id="31" name="Straight Connector 30"/>
          <p:cNvCxnSpPr>
            <a:stCxn id="23" idx="1"/>
            <a:endCxn id="3" idx="6"/>
          </p:cNvCxnSpPr>
          <p:nvPr/>
        </p:nvCxnSpPr>
        <p:spPr bwMode="auto">
          <a:xfrm flipH="1" flipV="1">
            <a:off x="2768760" y="3200145"/>
            <a:ext cx="848631" cy="257812"/>
          </a:xfrm>
          <a:prstGeom prst="line">
            <a:avLst/>
          </a:prstGeom>
          <a:noFill/>
          <a:ln w="38100" cap="flat" cmpd="sng" algn="ctr">
            <a:solidFill>
              <a:schemeClr val="tx2"/>
            </a:solidFill>
            <a:prstDash val="solid"/>
            <a:round/>
            <a:headEnd type="none" w="med" len="med"/>
            <a:tailEnd type="none" w="lg" len="lg"/>
          </a:ln>
          <a:effectLst/>
        </p:spPr>
      </p:cxnSp>
      <p:cxnSp>
        <p:nvCxnSpPr>
          <p:cNvPr id="34" name="Straight Connector 33"/>
          <p:cNvCxnSpPr>
            <a:stCxn id="17" idx="7"/>
            <a:endCxn id="15" idx="5"/>
          </p:cNvCxnSpPr>
          <p:nvPr/>
        </p:nvCxnSpPr>
        <p:spPr bwMode="auto">
          <a:xfrm flipH="1" flipV="1">
            <a:off x="1617174" y="3548292"/>
            <a:ext cx="302952" cy="906698"/>
          </a:xfrm>
          <a:prstGeom prst="line">
            <a:avLst/>
          </a:prstGeom>
          <a:noFill/>
          <a:ln w="38100" cap="flat" cmpd="sng" algn="ctr">
            <a:solidFill>
              <a:schemeClr val="tx2"/>
            </a:solidFill>
            <a:prstDash val="solid"/>
            <a:round/>
            <a:headEnd type="none" w="med" len="med"/>
            <a:tailEnd type="none" w="lg" len="lg"/>
          </a:ln>
          <a:effectLst/>
        </p:spPr>
      </p:cxnSp>
      <p:cxnSp>
        <p:nvCxnSpPr>
          <p:cNvPr id="39" name="Straight Connector 38"/>
          <p:cNvCxnSpPr>
            <a:stCxn id="21" idx="1"/>
            <a:endCxn id="23" idx="5"/>
          </p:cNvCxnSpPr>
          <p:nvPr/>
        </p:nvCxnSpPr>
        <p:spPr bwMode="auto">
          <a:xfrm flipH="1" flipV="1">
            <a:off x="3948354" y="3739960"/>
            <a:ext cx="137089" cy="116810"/>
          </a:xfrm>
          <a:prstGeom prst="line">
            <a:avLst/>
          </a:prstGeom>
          <a:noFill/>
          <a:ln w="38100" cap="flat" cmpd="sng" algn="ctr">
            <a:solidFill>
              <a:schemeClr val="tx2"/>
            </a:solidFill>
            <a:prstDash val="solid"/>
            <a:round/>
            <a:headEnd type="none" w="med" len="med"/>
            <a:tailEnd type="none" w="lg" len="lg"/>
          </a:ln>
          <a:effectLst/>
        </p:spPr>
      </p:cxnSp>
      <p:cxnSp>
        <p:nvCxnSpPr>
          <p:cNvPr id="43" name="Straight Connector 42"/>
          <p:cNvCxnSpPr>
            <a:stCxn id="23" idx="7"/>
            <a:endCxn id="19" idx="3"/>
          </p:cNvCxnSpPr>
          <p:nvPr/>
        </p:nvCxnSpPr>
        <p:spPr bwMode="auto">
          <a:xfrm flipV="1">
            <a:off x="3948351" y="3208209"/>
            <a:ext cx="59081" cy="249748"/>
          </a:xfrm>
          <a:prstGeom prst="line">
            <a:avLst/>
          </a:prstGeom>
          <a:noFill/>
          <a:ln w="38100" cap="flat" cmpd="sng" algn="ctr">
            <a:solidFill>
              <a:schemeClr val="tx2"/>
            </a:solidFill>
            <a:prstDash val="solid"/>
            <a:round/>
            <a:headEnd type="none" w="med" len="med"/>
            <a:tailEnd type="none" w="lg" len="lg"/>
          </a:ln>
          <a:effectLst/>
        </p:spPr>
      </p:cxnSp>
      <p:cxnSp>
        <p:nvCxnSpPr>
          <p:cNvPr id="46" name="Straight Connector 45"/>
          <p:cNvCxnSpPr>
            <a:stCxn id="21" idx="7"/>
            <a:endCxn id="22" idx="3"/>
          </p:cNvCxnSpPr>
          <p:nvPr/>
        </p:nvCxnSpPr>
        <p:spPr bwMode="auto">
          <a:xfrm flipV="1">
            <a:off x="4416403" y="3607022"/>
            <a:ext cx="215098" cy="249748"/>
          </a:xfrm>
          <a:prstGeom prst="line">
            <a:avLst/>
          </a:prstGeom>
          <a:noFill/>
          <a:ln w="38100" cap="flat" cmpd="sng" algn="ctr">
            <a:solidFill>
              <a:schemeClr val="tx2"/>
            </a:solidFill>
            <a:prstDash val="solid"/>
            <a:round/>
            <a:headEnd type="none" w="med" len="med"/>
            <a:tailEnd type="none" w="lg" len="lg"/>
          </a:ln>
          <a:effectLst/>
        </p:spPr>
      </p:cxnSp>
      <p:cxnSp>
        <p:nvCxnSpPr>
          <p:cNvPr id="49" name="Straight Connector 48"/>
          <p:cNvCxnSpPr>
            <a:stCxn id="22" idx="1"/>
            <a:endCxn id="19" idx="5"/>
          </p:cNvCxnSpPr>
          <p:nvPr/>
        </p:nvCxnSpPr>
        <p:spPr bwMode="auto">
          <a:xfrm flipH="1" flipV="1">
            <a:off x="4338397" y="3208209"/>
            <a:ext cx="293107" cy="116810"/>
          </a:xfrm>
          <a:prstGeom prst="line">
            <a:avLst/>
          </a:prstGeom>
          <a:noFill/>
          <a:ln w="38100" cap="flat" cmpd="sng" algn="ctr">
            <a:solidFill>
              <a:schemeClr val="tx2"/>
            </a:solidFill>
            <a:prstDash val="solid"/>
            <a:round/>
            <a:headEnd type="none" w="med" len="med"/>
            <a:tailEnd type="none" w="lg" len="lg"/>
          </a:ln>
          <a:effectLst/>
        </p:spPr>
      </p:cxnSp>
      <p:cxnSp>
        <p:nvCxnSpPr>
          <p:cNvPr id="52" name="Straight Connector 51"/>
          <p:cNvCxnSpPr>
            <a:stCxn id="20" idx="6"/>
          </p:cNvCxnSpPr>
          <p:nvPr/>
        </p:nvCxnSpPr>
        <p:spPr bwMode="auto">
          <a:xfrm flipV="1">
            <a:off x="3548846" y="4682497"/>
            <a:ext cx="1427669" cy="112903"/>
          </a:xfrm>
          <a:prstGeom prst="line">
            <a:avLst/>
          </a:prstGeom>
          <a:noFill/>
          <a:ln w="38100" cap="flat" cmpd="sng" algn="ctr">
            <a:solidFill>
              <a:schemeClr val="tx2"/>
            </a:solidFill>
            <a:prstDash val="solid"/>
            <a:round/>
            <a:headEnd type="none" w="med" len="med"/>
            <a:tailEnd type="none" w="lg" len="lg"/>
          </a:ln>
          <a:effectLst/>
        </p:spPr>
      </p:cxnSp>
      <p:cxnSp>
        <p:nvCxnSpPr>
          <p:cNvPr id="55" name="Straight Connector 54"/>
          <p:cNvCxnSpPr>
            <a:stCxn id="29" idx="6"/>
            <a:endCxn id="27" idx="2"/>
          </p:cNvCxnSpPr>
          <p:nvPr/>
        </p:nvCxnSpPr>
        <p:spPr bwMode="auto">
          <a:xfrm flipV="1">
            <a:off x="4172916" y="4994807"/>
            <a:ext cx="390043" cy="66469"/>
          </a:xfrm>
          <a:prstGeom prst="line">
            <a:avLst/>
          </a:prstGeom>
          <a:noFill/>
          <a:ln w="38100" cap="flat" cmpd="sng" algn="ctr">
            <a:solidFill>
              <a:schemeClr val="tx2"/>
            </a:solidFill>
            <a:prstDash val="solid"/>
            <a:round/>
            <a:headEnd type="none" w="med" len="med"/>
            <a:tailEnd type="none" w="lg" len="lg"/>
          </a:ln>
          <a:effectLst/>
        </p:spPr>
      </p:cxnSp>
      <p:cxnSp>
        <p:nvCxnSpPr>
          <p:cNvPr id="59" name="Straight Connector 58"/>
          <p:cNvCxnSpPr>
            <a:stCxn id="26" idx="7"/>
            <a:endCxn id="27" idx="4"/>
          </p:cNvCxnSpPr>
          <p:nvPr/>
        </p:nvCxnSpPr>
        <p:spPr bwMode="auto">
          <a:xfrm flipV="1">
            <a:off x="4494414" y="5194213"/>
            <a:ext cx="302571" cy="333862"/>
          </a:xfrm>
          <a:prstGeom prst="line">
            <a:avLst/>
          </a:prstGeom>
          <a:noFill/>
          <a:ln w="38100" cap="flat" cmpd="sng" algn="ctr">
            <a:solidFill>
              <a:schemeClr val="tx2"/>
            </a:solidFill>
            <a:prstDash val="solid"/>
            <a:round/>
            <a:headEnd type="none" w="med" len="med"/>
            <a:tailEnd type="none" w="lg" len="lg"/>
          </a:ln>
          <a:effectLst/>
        </p:spPr>
      </p:cxnSp>
      <p:cxnSp>
        <p:nvCxnSpPr>
          <p:cNvPr id="62" name="Straight Connector 61"/>
          <p:cNvCxnSpPr>
            <a:stCxn id="26" idx="1"/>
            <a:endCxn id="29" idx="4"/>
          </p:cNvCxnSpPr>
          <p:nvPr/>
        </p:nvCxnSpPr>
        <p:spPr bwMode="auto">
          <a:xfrm flipH="1" flipV="1">
            <a:off x="3938887" y="5260683"/>
            <a:ext cx="224562" cy="267393"/>
          </a:xfrm>
          <a:prstGeom prst="line">
            <a:avLst/>
          </a:prstGeom>
          <a:noFill/>
          <a:ln w="38100" cap="flat" cmpd="sng" algn="ctr">
            <a:solidFill>
              <a:schemeClr val="tx2"/>
            </a:solidFill>
            <a:prstDash val="solid"/>
            <a:round/>
            <a:headEnd type="none" w="med" len="med"/>
            <a:tailEnd type="none" w="lg" len="lg"/>
          </a:ln>
          <a:effectLst/>
        </p:spPr>
      </p:cxnSp>
      <p:cxnSp>
        <p:nvCxnSpPr>
          <p:cNvPr id="66" name="Straight Connector 65"/>
          <p:cNvCxnSpPr>
            <a:stCxn id="20" idx="2"/>
            <a:endCxn id="17" idx="6"/>
          </p:cNvCxnSpPr>
          <p:nvPr/>
        </p:nvCxnSpPr>
        <p:spPr bwMode="auto">
          <a:xfrm flipH="1" flipV="1">
            <a:off x="1988673" y="4595993"/>
            <a:ext cx="1092121" cy="199407"/>
          </a:xfrm>
          <a:prstGeom prst="line">
            <a:avLst/>
          </a:prstGeom>
          <a:noFill/>
          <a:ln w="38100" cap="flat" cmpd="sng" algn="ctr">
            <a:solidFill>
              <a:schemeClr val="tx2"/>
            </a:solidFill>
            <a:prstDash val="solid"/>
            <a:round/>
            <a:headEnd type="none" w="med" len="med"/>
            <a:tailEnd type="none" w="lg" len="lg"/>
          </a:ln>
          <a:effectLst/>
        </p:spPr>
      </p:cxnSp>
      <p:sp>
        <p:nvSpPr>
          <p:cNvPr id="69" name="Teardrop 68"/>
          <p:cNvSpPr/>
          <p:nvPr/>
        </p:nvSpPr>
        <p:spPr bwMode="auto">
          <a:xfrm>
            <a:off x="428500" y="2934270"/>
            <a:ext cx="2496277" cy="2259943"/>
          </a:xfrm>
          <a:prstGeom prst="teardrop">
            <a:avLst/>
          </a:prstGeom>
          <a:solidFill>
            <a:srgbClr val="FF6600">
              <a:alpha val="36000"/>
            </a:srgbClr>
          </a:solidFill>
          <a:ln w="38100" cap="flat" cmpd="sng" algn="ctr">
            <a:no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998E3E"/>
              </a:solidFill>
              <a:latin typeface="Verdana" pitchFamily="34" charset="0"/>
              <a:ea typeface="黑体" pitchFamily="2" charset="-122"/>
            </a:endParaRPr>
          </a:p>
        </p:txBody>
      </p:sp>
      <p:sp>
        <p:nvSpPr>
          <p:cNvPr id="70" name="Teardrop 69"/>
          <p:cNvSpPr/>
          <p:nvPr/>
        </p:nvSpPr>
        <p:spPr bwMode="auto">
          <a:xfrm rot="16200000">
            <a:off x="3414291" y="2557383"/>
            <a:ext cx="1595254" cy="1950217"/>
          </a:xfrm>
          <a:prstGeom prst="teardrop">
            <a:avLst>
              <a:gd name="adj" fmla="val 80847"/>
            </a:avLst>
          </a:prstGeom>
          <a:solidFill>
            <a:schemeClr val="accent5">
              <a:lumMod val="25000"/>
              <a:alpha val="36000"/>
            </a:schemeClr>
          </a:solidFill>
          <a:ln w="38100" cap="flat" cmpd="sng" algn="ctr">
            <a:no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998E3E"/>
              </a:solidFill>
              <a:latin typeface="Verdana" pitchFamily="34" charset="0"/>
              <a:ea typeface="黑体" pitchFamily="2" charset="-122"/>
            </a:endParaRPr>
          </a:p>
        </p:txBody>
      </p:sp>
      <p:sp>
        <p:nvSpPr>
          <p:cNvPr id="71" name="Teardrop 70"/>
          <p:cNvSpPr/>
          <p:nvPr/>
        </p:nvSpPr>
        <p:spPr bwMode="auto">
          <a:xfrm rot="16200000">
            <a:off x="3691249" y="3329621"/>
            <a:ext cx="1587403" cy="3588399"/>
          </a:xfrm>
          <a:prstGeom prst="teardrop">
            <a:avLst>
              <a:gd name="adj" fmla="val 80847"/>
            </a:avLst>
          </a:prstGeom>
          <a:solidFill>
            <a:srgbClr val="3366FF">
              <a:alpha val="36000"/>
            </a:srgbClr>
          </a:solidFill>
          <a:ln w="38100" cap="flat" cmpd="sng" algn="ctr">
            <a:noFill/>
            <a:prstDash val="solid"/>
            <a:round/>
            <a:headEnd type="none" w="med" len="med"/>
            <a:tailEnd type="triangle" w="lg" len="lg"/>
          </a:ln>
          <a:effectLst/>
        </p:spPr>
        <p:txBody>
          <a:bodyPr vert="horz" wrap="square" lIns="84406" tIns="42203" rIns="84406" bIns="42203" numCol="1" rtlCol="0" anchor="t" anchorCtr="0" compatLnSpc="1">
            <a:prstTxWarp prst="textNoShape">
              <a:avLst/>
            </a:prstTxWarp>
          </a:bodyPr>
          <a:lstStyle/>
          <a:p>
            <a:pPr marL="685817" indent="-263776" defTabSz="844083" fontAlgn="base">
              <a:spcBef>
                <a:spcPct val="20000"/>
              </a:spcBef>
              <a:spcAft>
                <a:spcPct val="0"/>
              </a:spcAft>
              <a:buFontTx/>
              <a:buChar char="–"/>
            </a:pPr>
            <a:endParaRPr lang="en-US" sz="2585">
              <a:solidFill>
                <a:srgbClr val="998E3E"/>
              </a:solidFill>
              <a:latin typeface="Verdana" pitchFamily="34" charset="0"/>
              <a:ea typeface="黑体" pitchFamily="2" charset="-122"/>
            </a:endParaRPr>
          </a:p>
        </p:txBody>
      </p:sp>
      <p:sp>
        <p:nvSpPr>
          <p:cNvPr id="72" name="TextBox 71"/>
          <p:cNvSpPr txBox="1"/>
          <p:nvPr/>
        </p:nvSpPr>
        <p:spPr>
          <a:xfrm>
            <a:off x="5577069" y="3266615"/>
            <a:ext cx="3768880" cy="774058"/>
          </a:xfrm>
          <a:prstGeom prst="rect">
            <a:avLst/>
          </a:prstGeom>
          <a:noFill/>
        </p:spPr>
        <p:txBody>
          <a:bodyPr wrap="none" rtlCol="0">
            <a:spAutoFit/>
          </a:bodyPr>
          <a:lstStyle/>
          <a:p>
            <a:pPr>
              <a:buNone/>
            </a:pPr>
            <a:r>
              <a:rPr lang="en-US" sz="2215" dirty="0"/>
              <a:t>Graph Partition by </a:t>
            </a:r>
            <a:r>
              <a:rPr lang="en-US" sz="2215" dirty="0" smtClean="0"/>
              <a:t>Locations</a:t>
            </a:r>
            <a:endParaRPr lang="en-US" sz="2215" dirty="0"/>
          </a:p>
          <a:p>
            <a:pPr>
              <a:buNone/>
            </a:pPr>
            <a:r>
              <a:rPr lang="en-US" sz="2215" dirty="0"/>
              <a:t>Master-Slave Computing</a:t>
            </a:r>
          </a:p>
        </p:txBody>
      </p:sp>
      <p:pic>
        <p:nvPicPr>
          <p:cNvPr id="37" name="Picture 2" descr="C:\Program Files\Microsoft Office\MEDIA\CAGCAT10\j029298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543" y="2535459"/>
            <a:ext cx="631629" cy="5312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Program Files\Microsoft Office\MEDIA\CAGCAT10\j029298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3335" y="4913564"/>
            <a:ext cx="631629" cy="5312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Program Files\Microsoft Office\MEDIA\CAGCAT10\j029298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078" y="2602177"/>
            <a:ext cx="631629" cy="53125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0" y="6453336"/>
            <a:ext cx="9906000" cy="404664"/>
          </a:xfrm>
          <a:prstGeom prst="rect">
            <a:avLst/>
          </a:prstGeom>
          <a:solidFill>
            <a:srgbClr val="FFFFFF"/>
          </a:solidFill>
          <a:ln>
            <a:noFill/>
          </a:ln>
        </p:spPr>
        <p:txBody>
          <a:bodyPr wrap="square" rtlCol="0">
            <a:noAutofit/>
          </a:bodyPr>
          <a:lstStyle/>
          <a:p>
            <a:pPr marL="228600" indent="-228600">
              <a:buAutoNum type="arabicPeriod"/>
            </a:pPr>
            <a:r>
              <a:rPr lang="en-US" sz="1400" dirty="0" err="1" smtClean="0"/>
              <a:t>Jie</a:t>
            </a:r>
            <a:r>
              <a:rPr lang="en-US" sz="1400" dirty="0" smtClean="0"/>
              <a:t> Tang, </a:t>
            </a:r>
            <a:r>
              <a:rPr lang="en-US" sz="1400" dirty="0" err="1" smtClean="0"/>
              <a:t>Sen</a:t>
            </a:r>
            <a:r>
              <a:rPr lang="en-US" sz="1400" dirty="0" smtClean="0"/>
              <a:t> Wu, </a:t>
            </a:r>
            <a:r>
              <a:rPr lang="en-US" sz="1400" dirty="0" err="1" smtClean="0"/>
              <a:t>Jimeng</a:t>
            </a:r>
            <a:r>
              <a:rPr lang="en-US" sz="1400" dirty="0" smtClean="0"/>
              <a:t> Sun. Confluence: Conformity influence in large social networks. KDD’13</a:t>
            </a:r>
            <a:r>
              <a:rPr lang="en-US" sz="1400" dirty="0"/>
              <a:t>, pages </a:t>
            </a:r>
            <a:r>
              <a:rPr lang="en-US" sz="1400" dirty="0" smtClean="0"/>
              <a:t>347</a:t>
            </a:r>
            <a:r>
              <a:rPr lang="en-US" sz="1400" dirty="0"/>
              <a:t>-355.</a:t>
            </a:r>
          </a:p>
        </p:txBody>
      </p:sp>
    </p:spTree>
    <p:extLst>
      <p:ext uri="{BB962C8B-B14F-4D97-AF65-F5344CB8AC3E}">
        <p14:creationId xmlns:p14="http://schemas.microsoft.com/office/powerpoint/2010/main" val="38486313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dissolve">
                                      <p:cBhvr>
                                        <p:cTn id="46" dur="500"/>
                                        <p:tgtEl>
                                          <p:spTgt spid="5"/>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par>
                                <p:cTn id="53" presetID="9"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dissolve">
                                      <p:cBhvr>
                                        <p:cTn id="55" dur="500"/>
                                        <p:tgtEl>
                                          <p:spTgt spid="34"/>
                                        </p:tgtEl>
                                      </p:cBhvr>
                                    </p:animEffect>
                                  </p:childTnLst>
                                </p:cTn>
                              </p:par>
                              <p:par>
                                <p:cTn id="56" presetID="9"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cTn>
                              </p:par>
                              <p:par>
                                <p:cTn id="59" presetID="9"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dissolve">
                                      <p:cBhvr>
                                        <p:cTn id="61" dur="500"/>
                                        <p:tgtEl>
                                          <p:spTgt spid="43"/>
                                        </p:tgtEl>
                                      </p:cBhvr>
                                    </p:animEffect>
                                  </p:childTnLst>
                                </p:cTn>
                              </p:par>
                              <p:par>
                                <p:cTn id="62" presetID="9"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dissolve">
                                      <p:cBhvr>
                                        <p:cTn id="64" dur="500"/>
                                        <p:tgtEl>
                                          <p:spTgt spid="46"/>
                                        </p:tgtEl>
                                      </p:cBhvr>
                                    </p:animEffect>
                                  </p:childTnLst>
                                </p:cTn>
                              </p:par>
                              <p:par>
                                <p:cTn id="65" presetID="9"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dissolve">
                                      <p:cBhvr>
                                        <p:cTn id="67" dur="500"/>
                                        <p:tgtEl>
                                          <p:spTgt spid="49"/>
                                        </p:tgtEl>
                                      </p:cBhvr>
                                    </p:animEffect>
                                  </p:childTnLst>
                                </p:cTn>
                              </p:par>
                              <p:par>
                                <p:cTn id="68" presetID="9"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dissolve">
                                      <p:cBhvr>
                                        <p:cTn id="70" dur="500"/>
                                        <p:tgtEl>
                                          <p:spTgt spid="52"/>
                                        </p:tgtEl>
                                      </p:cBhvr>
                                    </p:animEffect>
                                  </p:childTnLst>
                                </p:cTn>
                              </p:par>
                              <p:par>
                                <p:cTn id="71" presetID="9"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dissolve">
                                      <p:cBhvr>
                                        <p:cTn id="73" dur="500"/>
                                        <p:tgtEl>
                                          <p:spTgt spid="55"/>
                                        </p:tgtEl>
                                      </p:cBhvr>
                                    </p:animEffect>
                                  </p:childTnLst>
                                </p:cTn>
                              </p:par>
                              <p:par>
                                <p:cTn id="74" presetID="9" presetClass="entr" presetSubtype="0"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dissolve">
                                      <p:cBhvr>
                                        <p:cTn id="76" dur="500"/>
                                        <p:tgtEl>
                                          <p:spTgt spid="59"/>
                                        </p:tgtEl>
                                      </p:cBhvr>
                                    </p:animEffect>
                                  </p:childTnLst>
                                </p:cTn>
                              </p:par>
                              <p:par>
                                <p:cTn id="77" presetID="9"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dissolve">
                                      <p:cBhvr>
                                        <p:cTn id="79" dur="500"/>
                                        <p:tgtEl>
                                          <p:spTgt spid="62"/>
                                        </p:tgtEl>
                                      </p:cBhvr>
                                    </p:animEffect>
                                  </p:childTnLst>
                                </p:cTn>
                              </p:par>
                              <p:par>
                                <p:cTn id="80" presetID="9" presetClass="entr" presetSubtype="0"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dissolve">
                                      <p:cBhvr>
                                        <p:cTn id="82" dur="500"/>
                                        <p:tgtEl>
                                          <p:spTgt spid="6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dissolve">
                                      <p:cBhvr>
                                        <p:cTn id="87" dur="500"/>
                                        <p:tgtEl>
                                          <p:spTgt spid="6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dissolve">
                                      <p:cBhvr>
                                        <p:cTn id="90" dur="500"/>
                                        <p:tgtEl>
                                          <p:spTgt spid="7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dissolve">
                                      <p:cBhvr>
                                        <p:cTn id="93" dur="500"/>
                                        <p:tgtEl>
                                          <p:spTgt spid="71"/>
                                        </p:tgtEl>
                                      </p:cBhvr>
                                    </p:animEffect>
                                  </p:childTnLst>
                                </p:cTn>
                              </p:par>
                              <p:par>
                                <p:cTn id="94" presetID="14" presetClass="entr" presetSubtype="10" fill="hold" nodeType="withEffect">
                                  <p:stCondLst>
                                    <p:cond delay="0"/>
                                  </p:stCondLst>
                                  <p:childTnLst>
                                    <p:set>
                                      <p:cBhvr>
                                        <p:cTn id="95" dur="1" fill="hold">
                                          <p:stCondLst>
                                            <p:cond delay="0"/>
                                          </p:stCondLst>
                                        </p:cTn>
                                        <p:tgtEl>
                                          <p:spTgt spid="72">
                                            <p:txEl>
                                              <p:pRg st="0" end="0"/>
                                            </p:txEl>
                                          </p:spTgt>
                                        </p:tgtEl>
                                        <p:attrNameLst>
                                          <p:attrName>style.visibility</p:attrName>
                                        </p:attrNameLst>
                                      </p:cBhvr>
                                      <p:to>
                                        <p:strVal val="visible"/>
                                      </p:to>
                                    </p:set>
                                    <p:animEffect transition="in" filter="randombar(horizontal)">
                                      <p:cBhvr>
                                        <p:cTn id="96" dur="500"/>
                                        <p:tgtEl>
                                          <p:spTgt spid="72">
                                            <p:txEl>
                                              <p:pRg st="0" end="0"/>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dissolve">
                                      <p:cBhvr>
                                        <p:cTn id="99" dur="500"/>
                                        <p:tgtEl>
                                          <p:spTgt spid="37"/>
                                        </p:tgtEl>
                                      </p:cBhvr>
                                    </p:animEffect>
                                  </p:childTnLst>
                                </p:cTn>
                              </p:par>
                              <p:par>
                                <p:cTn id="100" presetID="9" presetClass="entr" presetSubtype="0"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dissolve">
                                      <p:cBhvr>
                                        <p:cTn id="102" dur="500"/>
                                        <p:tgtEl>
                                          <p:spTgt spid="41"/>
                                        </p:tgtEl>
                                      </p:cBhvr>
                                    </p:animEffect>
                                  </p:childTnLst>
                                </p:cTn>
                              </p:par>
                              <p:par>
                                <p:cTn id="103" presetID="9"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dissolve">
                                      <p:cBhvr>
                                        <p:cTn id="105" dur="500"/>
                                        <p:tgtEl>
                                          <p:spTgt spid="42"/>
                                        </p:tgtEl>
                                      </p:cBhvr>
                                    </p:animEffec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72">
                                            <p:txEl>
                                              <p:pRg st="1" end="1"/>
                                            </p:txEl>
                                          </p:spTgt>
                                        </p:tgtEl>
                                        <p:attrNameLst>
                                          <p:attrName>style.visibility</p:attrName>
                                        </p:attrNameLst>
                                      </p:cBhvr>
                                      <p:to>
                                        <p:strVal val="visible"/>
                                      </p:to>
                                    </p:set>
                                    <p:animEffect transition="in" filter="randombar(horizontal)">
                                      <p:cBhvr>
                                        <p:cTn id="109" dur="5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9" grpId="0" animBg="1"/>
      <p:bldP spid="20" grpId="0" animBg="1"/>
      <p:bldP spid="21" grpId="0" animBg="1"/>
      <p:bldP spid="22" grpId="0" animBg="1"/>
      <p:bldP spid="23" grpId="0" animBg="1"/>
      <p:bldP spid="26" grpId="0" animBg="1"/>
      <p:bldP spid="27" grpId="0" animBg="1"/>
      <p:bldP spid="28" grpId="0" animBg="1"/>
      <p:bldP spid="29" grpId="0" animBg="1"/>
      <p:bldP spid="69" grpId="0" animBg="1"/>
      <p:bldP spid="70" grpId="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Revolutionary Changes</a:t>
            </a:r>
          </a:p>
        </p:txBody>
      </p:sp>
      <p:sp>
        <p:nvSpPr>
          <p:cNvPr id="5" name="Down Arrow 4"/>
          <p:cNvSpPr/>
          <p:nvPr/>
        </p:nvSpPr>
        <p:spPr>
          <a:xfrm rot="19241436">
            <a:off x="6812504" y="2154484"/>
            <a:ext cx="500066" cy="1047807"/>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Down Arrow 4"/>
          <p:cNvSpPr/>
          <p:nvPr/>
        </p:nvSpPr>
        <p:spPr>
          <a:xfrm rot="1152357">
            <a:off x="3857084" y="2460839"/>
            <a:ext cx="500066" cy="864096"/>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Down Arrow 4"/>
          <p:cNvSpPr/>
          <p:nvPr/>
        </p:nvSpPr>
        <p:spPr>
          <a:xfrm rot="20827415">
            <a:off x="5277036" y="2474641"/>
            <a:ext cx="500066" cy="864096"/>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6"/>
          <p:cNvSpPr>
            <a:spLocks noChangeArrowheads="1"/>
          </p:cNvSpPr>
          <p:nvPr/>
        </p:nvSpPr>
        <p:spPr bwMode="auto">
          <a:xfrm>
            <a:off x="2895601" y="1610544"/>
            <a:ext cx="4114800" cy="576263"/>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ln w="9525">
            <a:solidFill>
              <a:schemeClr val="tx1"/>
            </a:solidFill>
            <a:miter lim="800000"/>
            <a:headEnd/>
            <a:tailEnd/>
          </a:ln>
        </p:spPr>
        <p:txBody>
          <a:bodyPr wrap="none" anchor="ctr"/>
          <a:lstStyle/>
          <a:p>
            <a:pPr algn="ctr"/>
            <a:r>
              <a:rPr lang="en-US" sz="3200" b="1" dirty="0" smtClean="0">
                <a:latin typeface="Times New Roman" pitchFamily="18" charset="0"/>
                <a:cs typeface="Times New Roman" pitchFamily="18" charset="0"/>
              </a:rPr>
              <a:t>Social Networks</a:t>
            </a:r>
            <a:endParaRPr lang="en-US" sz="3200" b="1" dirty="0">
              <a:latin typeface="Times New Roman" pitchFamily="18" charset="0"/>
              <a:cs typeface="Times New Roman" pitchFamily="18" charset="0"/>
            </a:endParaRPr>
          </a:p>
        </p:txBody>
      </p:sp>
      <p:sp>
        <p:nvSpPr>
          <p:cNvPr id="9" name="矩形 13"/>
          <p:cNvSpPr/>
          <p:nvPr/>
        </p:nvSpPr>
        <p:spPr>
          <a:xfrm>
            <a:off x="200039" y="3410744"/>
            <a:ext cx="2340707" cy="2304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r>
              <a:rPr lang="en-US" altLang="zh-CN" sz="1600" dirty="0" smtClean="0">
                <a:solidFill>
                  <a:schemeClr val="tx1"/>
                </a:solidFill>
              </a:rPr>
              <a:t>Embedding social in search:</a:t>
            </a:r>
          </a:p>
          <a:p>
            <a:pPr>
              <a:buFont typeface="Arial" pitchFamily="34" charset="0"/>
              <a:buChar char="•"/>
              <a:defRPr/>
            </a:pPr>
            <a:r>
              <a:rPr lang="en-US" altLang="zh-CN" sz="1600" dirty="0" smtClean="0">
                <a:solidFill>
                  <a:schemeClr val="tx1"/>
                </a:solidFill>
              </a:rPr>
              <a:t> Google plus</a:t>
            </a: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FB graph search</a:t>
            </a:r>
          </a:p>
          <a:p>
            <a:pPr>
              <a:buFont typeface="Arial" pitchFamily="34" charset="0"/>
              <a:buChar char="•"/>
              <a:defRPr/>
            </a:pPr>
            <a:r>
              <a:rPr lang="en-US" altLang="zh-CN" sz="1600" dirty="0" smtClean="0">
                <a:solidFill>
                  <a:schemeClr val="tx1"/>
                </a:solidFill>
              </a:rPr>
              <a:t> Bing’s influence</a:t>
            </a:r>
          </a:p>
        </p:txBody>
      </p:sp>
      <p:sp>
        <p:nvSpPr>
          <p:cNvPr id="10" name="矩形 14"/>
          <p:cNvSpPr/>
          <p:nvPr/>
        </p:nvSpPr>
        <p:spPr>
          <a:xfrm>
            <a:off x="200039" y="3410992"/>
            <a:ext cx="2340707" cy="4318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smtClean="0">
                <a:solidFill>
                  <a:schemeClr val="tx1"/>
                </a:solidFill>
              </a:rPr>
              <a:t>Search</a:t>
            </a:r>
            <a:endParaRPr lang="zh-CN" altLang="en-US" b="1" dirty="0">
              <a:solidFill>
                <a:schemeClr val="tx1"/>
              </a:solidFill>
            </a:endParaRPr>
          </a:p>
        </p:txBody>
      </p:sp>
      <p:sp>
        <p:nvSpPr>
          <p:cNvPr id="11" name="矩形 15"/>
          <p:cNvSpPr/>
          <p:nvPr/>
        </p:nvSpPr>
        <p:spPr>
          <a:xfrm>
            <a:off x="2648751" y="3391856"/>
            <a:ext cx="2340037" cy="23231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r>
              <a:rPr lang="pt-BR" altLang="zh-CN" sz="1600" dirty="0" err="1">
                <a:solidFill>
                  <a:schemeClr val="tx1"/>
                </a:solidFill>
              </a:rPr>
              <a:t>Human</a:t>
            </a:r>
            <a:r>
              <a:rPr lang="pt-BR" altLang="zh-CN" sz="1600" dirty="0">
                <a:solidFill>
                  <a:schemeClr val="tx1"/>
                </a:solidFill>
              </a:rPr>
              <a:t> </a:t>
            </a:r>
            <a:r>
              <a:rPr lang="pt-BR" altLang="zh-CN" sz="1600" dirty="0" err="1">
                <a:solidFill>
                  <a:schemeClr val="tx1"/>
                </a:solidFill>
              </a:rPr>
              <a:t>Computation</a:t>
            </a:r>
            <a:r>
              <a:rPr lang="en-US" altLang="zh-CN" sz="1600" dirty="0" smtClean="0">
                <a:solidFill>
                  <a:schemeClr val="tx1"/>
                </a:solidFill>
              </a:rPr>
              <a:t>:</a:t>
            </a:r>
            <a:endParaRPr lang="en-US" altLang="zh-CN" sz="1600" dirty="0">
              <a:solidFill>
                <a:schemeClr val="tx1"/>
              </a:solidFill>
            </a:endParaRP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CAPTCHA + OCR</a:t>
            </a:r>
            <a:endParaRPr lang="en-US" altLang="zh-CN" sz="1600" dirty="0">
              <a:solidFill>
                <a:schemeClr val="tx1"/>
              </a:solidFill>
            </a:endParaRP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MOOC</a:t>
            </a:r>
          </a:p>
          <a:p>
            <a:pPr>
              <a:buFont typeface="Arial" pitchFamily="34" charset="0"/>
              <a:buChar char="•"/>
              <a:defRPr/>
            </a:pPr>
            <a:r>
              <a:rPr lang="en-US" altLang="zh-CN" sz="1600" dirty="0" smtClean="0">
                <a:solidFill>
                  <a:schemeClr val="tx1"/>
                </a:solidFill>
              </a:rPr>
              <a:t> </a:t>
            </a:r>
            <a:r>
              <a:rPr lang="en-US" altLang="zh-CN" sz="1600" dirty="0" err="1" smtClean="0">
                <a:solidFill>
                  <a:schemeClr val="tx1"/>
                </a:solidFill>
              </a:rPr>
              <a:t>Duolingo</a:t>
            </a:r>
            <a:r>
              <a:rPr lang="en-US" altLang="zh-CN" sz="1600" dirty="0" smtClean="0">
                <a:solidFill>
                  <a:schemeClr val="tx1"/>
                </a:solidFill>
              </a:rPr>
              <a:t> (Machine Translation)</a:t>
            </a:r>
            <a:endParaRPr lang="en-US" altLang="zh-CN" sz="1600" dirty="0">
              <a:solidFill>
                <a:schemeClr val="tx1"/>
              </a:solidFill>
            </a:endParaRPr>
          </a:p>
        </p:txBody>
      </p:sp>
      <p:sp>
        <p:nvSpPr>
          <p:cNvPr id="12" name="矩形 16"/>
          <p:cNvSpPr/>
          <p:nvPr/>
        </p:nvSpPr>
        <p:spPr>
          <a:xfrm>
            <a:off x="2648751" y="3391856"/>
            <a:ext cx="2340037" cy="431800"/>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smtClean="0">
                <a:solidFill>
                  <a:schemeClr val="tx1"/>
                </a:solidFill>
              </a:rPr>
              <a:t>Education</a:t>
            </a:r>
            <a:endParaRPr lang="zh-CN" altLang="en-US" dirty="0">
              <a:solidFill>
                <a:schemeClr val="tx1"/>
              </a:solidFill>
            </a:endParaRPr>
          </a:p>
        </p:txBody>
      </p:sp>
      <p:sp>
        <p:nvSpPr>
          <p:cNvPr id="13" name="矩形 17"/>
          <p:cNvSpPr/>
          <p:nvPr/>
        </p:nvSpPr>
        <p:spPr>
          <a:xfrm>
            <a:off x="5097030" y="3374740"/>
            <a:ext cx="2232025" cy="2340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a:solidFill>
                <a:schemeClr val="tx1"/>
              </a:solidFill>
            </a:endParaRPr>
          </a:p>
          <a:p>
            <a:pPr>
              <a:defRPr/>
            </a:pPr>
            <a:endParaRPr lang="en-US" altLang="zh-CN" sz="1600" dirty="0">
              <a:solidFill>
                <a:schemeClr val="tx1"/>
              </a:solidFill>
            </a:endParaRPr>
          </a:p>
          <a:p>
            <a:pPr>
              <a:defRPr/>
            </a:pPr>
            <a:endParaRPr lang="en-US" altLang="zh-CN" sz="1600" dirty="0">
              <a:solidFill>
                <a:schemeClr val="tx1"/>
              </a:solidFill>
            </a:endParaRPr>
          </a:p>
          <a:p>
            <a:pPr>
              <a:defRPr/>
            </a:pPr>
            <a:r>
              <a:rPr lang="en-US" altLang="zh-CN" sz="1600" dirty="0" smtClean="0">
                <a:solidFill>
                  <a:schemeClr val="tx1"/>
                </a:solidFill>
              </a:rPr>
              <a:t>The Web knows you than yourself:</a:t>
            </a:r>
          </a:p>
          <a:p>
            <a:pPr>
              <a:buFont typeface="Arial" pitchFamily="34" charset="0"/>
              <a:buChar char="•"/>
              <a:defRPr/>
            </a:pPr>
            <a:r>
              <a:rPr lang="en-US" altLang="zh-CN" sz="1600" dirty="0" smtClean="0">
                <a:solidFill>
                  <a:schemeClr val="tx1"/>
                </a:solidFill>
              </a:rPr>
              <a:t> Contextual computing</a:t>
            </a:r>
          </a:p>
          <a:p>
            <a:pPr>
              <a:buFont typeface="Arial" pitchFamily="34" charset="0"/>
              <a:buChar char="•"/>
              <a:defRPr/>
            </a:pPr>
            <a:r>
              <a:rPr lang="en-US" altLang="zh-CN" sz="1600" dirty="0" smtClean="0">
                <a:solidFill>
                  <a:schemeClr val="tx1"/>
                </a:solidFill>
              </a:rPr>
              <a:t> Big data marketing</a:t>
            </a:r>
            <a:endParaRPr lang="en-US" altLang="zh-CN" sz="1600" dirty="0">
              <a:solidFill>
                <a:schemeClr val="tx1"/>
              </a:solidFill>
            </a:endParaRPr>
          </a:p>
          <a:p>
            <a:pPr>
              <a:defRPr/>
            </a:pPr>
            <a:endParaRPr lang="en-US" altLang="zh-CN" sz="1600" dirty="0">
              <a:solidFill>
                <a:schemeClr val="tx1"/>
              </a:solidFill>
            </a:endParaRPr>
          </a:p>
        </p:txBody>
      </p:sp>
      <p:sp>
        <p:nvSpPr>
          <p:cNvPr id="14" name="矩形 18"/>
          <p:cNvSpPr/>
          <p:nvPr/>
        </p:nvSpPr>
        <p:spPr>
          <a:xfrm>
            <a:off x="5097030" y="3374740"/>
            <a:ext cx="2232025" cy="431800"/>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b="1" dirty="0" smtClean="0">
                <a:solidFill>
                  <a:schemeClr val="tx1"/>
                </a:solidFill>
              </a:rPr>
              <a:t>O2O</a:t>
            </a:r>
            <a:endParaRPr lang="zh-CN" altLang="en-US" b="1" dirty="0">
              <a:solidFill>
                <a:schemeClr val="tx1"/>
              </a:solidFill>
            </a:endParaRPr>
          </a:p>
        </p:txBody>
      </p:sp>
      <p:sp>
        <p:nvSpPr>
          <p:cNvPr id="15" name="矩形 19"/>
          <p:cNvSpPr/>
          <p:nvPr/>
        </p:nvSpPr>
        <p:spPr>
          <a:xfrm>
            <a:off x="7473294" y="3374740"/>
            <a:ext cx="2232025" cy="2340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a:solidFill>
                <a:schemeClr val="tx1"/>
              </a:solidFill>
            </a:endParaRPr>
          </a:p>
          <a:p>
            <a:pPr>
              <a:defRPr/>
            </a:pPr>
            <a:endParaRPr lang="en-US" altLang="zh-CN" sz="1600" dirty="0">
              <a:solidFill>
                <a:schemeClr val="tx1"/>
              </a:solidFill>
            </a:endParaRPr>
          </a:p>
          <a:p>
            <a:pPr>
              <a:defRPr/>
            </a:pPr>
            <a:endParaRPr lang="en-US" altLang="zh-CN" sz="1600" dirty="0">
              <a:solidFill>
                <a:schemeClr val="tx1"/>
              </a:solidFill>
            </a:endParaRPr>
          </a:p>
          <a:p>
            <a:pPr>
              <a:defRPr/>
            </a:pPr>
            <a:r>
              <a:rPr lang="en-US" altLang="zh-CN" sz="1600" dirty="0">
                <a:solidFill>
                  <a:schemeClr val="tx1"/>
                </a:solidFill>
              </a:rPr>
              <a:t>M</a:t>
            </a:r>
            <a:r>
              <a:rPr lang="en-US" altLang="zh-CN" sz="1600" dirty="0" smtClean="0">
                <a:solidFill>
                  <a:schemeClr val="tx1"/>
                </a:solidFill>
              </a:rPr>
              <a:t>ore …</a:t>
            </a:r>
          </a:p>
          <a:p>
            <a:pPr>
              <a:defRPr/>
            </a:pPr>
            <a:endParaRPr lang="en-US" altLang="zh-CN" sz="1600" dirty="0">
              <a:solidFill>
                <a:schemeClr val="tx1"/>
              </a:solidFill>
            </a:endParaRPr>
          </a:p>
        </p:txBody>
      </p:sp>
      <p:sp>
        <p:nvSpPr>
          <p:cNvPr id="16" name="矩形 20"/>
          <p:cNvSpPr/>
          <p:nvPr/>
        </p:nvSpPr>
        <p:spPr>
          <a:xfrm>
            <a:off x="7473294" y="3374740"/>
            <a:ext cx="2232025" cy="431800"/>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smtClean="0">
                <a:solidFill>
                  <a:schemeClr val="tx1"/>
                </a:solidFill>
              </a:rPr>
              <a:t>...</a:t>
            </a:r>
            <a:endParaRPr lang="zh-CN" altLang="en-US" dirty="0">
              <a:solidFill>
                <a:schemeClr val="tx1"/>
              </a:solidFill>
            </a:endParaRPr>
          </a:p>
        </p:txBody>
      </p:sp>
      <p:pic>
        <p:nvPicPr>
          <p:cNvPr id="17" name="Picture 16"/>
          <p:cNvPicPr>
            <a:picLocks noChangeAspect="1"/>
          </p:cNvPicPr>
          <p:nvPr/>
        </p:nvPicPr>
        <p:blipFill>
          <a:blip r:embed="rId2"/>
          <a:stretch>
            <a:fillRect/>
          </a:stretch>
        </p:blipFill>
        <p:spPr>
          <a:xfrm>
            <a:off x="381000" y="5880100"/>
            <a:ext cx="520700" cy="520700"/>
          </a:xfrm>
          <a:prstGeom prst="rect">
            <a:avLst/>
          </a:prstGeom>
        </p:spPr>
      </p:pic>
      <p:sp>
        <p:nvSpPr>
          <p:cNvPr id="4" name="Down Arrow 3"/>
          <p:cNvSpPr/>
          <p:nvPr/>
        </p:nvSpPr>
        <p:spPr>
          <a:xfrm rot="1890736">
            <a:off x="2381649" y="2240062"/>
            <a:ext cx="500066" cy="1047807"/>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p:cNvPicPr>
            <a:picLocks noChangeAspect="1"/>
          </p:cNvPicPr>
          <p:nvPr/>
        </p:nvPicPr>
        <p:blipFill>
          <a:blip r:embed="rId3"/>
          <a:stretch>
            <a:fillRect/>
          </a:stretch>
        </p:blipFill>
        <p:spPr>
          <a:xfrm>
            <a:off x="2743205" y="5791226"/>
            <a:ext cx="2209800" cy="880399"/>
          </a:xfrm>
          <a:prstGeom prst="rect">
            <a:avLst/>
          </a:prstGeom>
        </p:spPr>
      </p:pic>
      <p:pic>
        <p:nvPicPr>
          <p:cNvPr id="18" name="Picture 17" descr="Screen Shot 2013-05-30 at 12.33.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603"/>
            <a:ext cx="2910353" cy="2214255"/>
          </a:xfrm>
          <a:prstGeom prst="rect">
            <a:avLst/>
          </a:prstGeom>
          <a:ln>
            <a:solidFill>
              <a:srgbClr val="000000"/>
            </a:solidFill>
          </a:ln>
        </p:spPr>
      </p:pic>
      <p:pic>
        <p:nvPicPr>
          <p:cNvPr id="20" name="Picture 19"/>
          <p:cNvPicPr>
            <a:picLocks noChangeAspect="1"/>
          </p:cNvPicPr>
          <p:nvPr/>
        </p:nvPicPr>
        <p:blipFill>
          <a:blip r:embed="rId5"/>
          <a:stretch>
            <a:fillRect/>
          </a:stretch>
        </p:blipFill>
        <p:spPr>
          <a:xfrm>
            <a:off x="5943600" y="5715000"/>
            <a:ext cx="990600" cy="1150374"/>
          </a:xfrm>
          <a:prstGeom prst="rect">
            <a:avLst/>
          </a:prstGeom>
        </p:spPr>
      </p:pic>
    </p:spTree>
    <p:extLst>
      <p:ext uri="{BB962C8B-B14F-4D97-AF65-F5344CB8AC3E}">
        <p14:creationId xmlns:p14="http://schemas.microsoft.com/office/powerpoint/2010/main" val="377182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par>
                          <p:cTn id="19" fill="hold">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par>
                          <p:cTn id="27" fill="hold">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par>
                          <p:cTn id="31" fill="hold">
                            <p:stCondLst>
                              <p:cond delay="3000"/>
                            </p:stCondLst>
                            <p:childTnLst>
                              <p:par>
                                <p:cTn id="32" presetID="3"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Experiment: Setup</a:t>
            </a:r>
            <a:endParaRPr lang="en-US" dirty="0">
              <a:ea typeface="黑体" pitchFamily="49" charset="-122"/>
            </a:endParaRPr>
          </a:p>
        </p:txBody>
      </p:sp>
      <p:sp>
        <p:nvSpPr>
          <p:cNvPr id="43" name="Content Placeholder 2"/>
          <p:cNvSpPr>
            <a:spLocks noGrp="1"/>
          </p:cNvSpPr>
          <p:nvPr>
            <p:ph idx="1"/>
          </p:nvPr>
        </p:nvSpPr>
        <p:spPr>
          <a:xfrm>
            <a:off x="457200" y="1142999"/>
            <a:ext cx="8839200" cy="5257801"/>
          </a:xfrm>
        </p:spPr>
        <p:txBody>
          <a:bodyPr/>
          <a:lstStyle/>
          <a:p>
            <a:pPr algn="just"/>
            <a:r>
              <a:rPr lang="en-US" sz="2400" dirty="0" smtClean="0">
                <a:solidFill>
                  <a:srgbClr val="000000"/>
                </a:solidFill>
              </a:rPr>
              <a:t>Active users:   </a:t>
            </a:r>
            <a:r>
              <a:rPr lang="en-US" sz="1800" dirty="0" smtClean="0">
                <a:solidFill>
                  <a:srgbClr val="000000"/>
                </a:solidFill>
              </a:rPr>
              <a:t>1.09 million in CALL, 304,000 in SMS</a:t>
            </a:r>
          </a:p>
          <a:p>
            <a:pPr lvl="1" algn="just"/>
            <a:endParaRPr lang="en-US" sz="1400" dirty="0" smtClean="0">
              <a:solidFill>
                <a:srgbClr val="000000"/>
              </a:solidFill>
            </a:endParaRPr>
          </a:p>
          <a:p>
            <a:pPr algn="just"/>
            <a:r>
              <a:rPr lang="en-US" sz="2400" dirty="0" smtClean="0">
                <a:solidFill>
                  <a:srgbClr val="000000"/>
                </a:solidFill>
              </a:rPr>
              <a:t>Baselines:</a:t>
            </a:r>
          </a:p>
          <a:p>
            <a:pPr lvl="1" algn="just"/>
            <a:r>
              <a:rPr lang="en-US" sz="1800" dirty="0" smtClean="0">
                <a:solidFill>
                  <a:srgbClr val="000000"/>
                </a:solidFill>
              </a:rPr>
              <a:t>Logistic Regression (LRC)</a:t>
            </a:r>
            <a:r>
              <a:rPr lang="en-US" sz="1800" baseline="30000" dirty="0" smtClean="0">
                <a:solidFill>
                  <a:srgbClr val="000000"/>
                </a:solidFill>
              </a:rPr>
              <a:t>[1]</a:t>
            </a:r>
          </a:p>
          <a:p>
            <a:pPr lvl="1" algn="just"/>
            <a:r>
              <a:rPr lang="en-US" sz="1800" dirty="0" smtClean="0">
                <a:solidFill>
                  <a:srgbClr val="000000"/>
                </a:solidFill>
              </a:rPr>
              <a:t>Support Vector Machine (SVM)</a:t>
            </a:r>
            <a:r>
              <a:rPr lang="en-US" sz="1800" baseline="30000" dirty="0" smtClean="0">
                <a:solidFill>
                  <a:srgbClr val="000000"/>
                </a:solidFill>
              </a:rPr>
              <a:t>[2]</a:t>
            </a:r>
          </a:p>
          <a:p>
            <a:pPr lvl="1" algn="just"/>
            <a:r>
              <a:rPr lang="en-US" sz="1800" dirty="0" smtClean="0">
                <a:solidFill>
                  <a:srgbClr val="000000"/>
                </a:solidFill>
              </a:rPr>
              <a:t>Naïve Bayes (NB)</a:t>
            </a:r>
            <a:r>
              <a:rPr lang="en-US" sz="1800" baseline="30000" dirty="0">
                <a:solidFill>
                  <a:srgbClr val="000000"/>
                </a:solidFill>
              </a:rPr>
              <a:t> </a:t>
            </a:r>
            <a:r>
              <a:rPr lang="en-US" sz="1800" baseline="30000" dirty="0" smtClean="0">
                <a:solidFill>
                  <a:srgbClr val="000000"/>
                </a:solidFill>
              </a:rPr>
              <a:t>[</a:t>
            </a:r>
            <a:r>
              <a:rPr lang="en-US" sz="1800" baseline="30000" dirty="0">
                <a:solidFill>
                  <a:srgbClr val="000000"/>
                </a:solidFill>
              </a:rPr>
              <a:t>1</a:t>
            </a:r>
            <a:r>
              <a:rPr lang="en-US" sz="1800" baseline="30000" dirty="0" smtClean="0">
                <a:solidFill>
                  <a:srgbClr val="000000"/>
                </a:solidFill>
              </a:rPr>
              <a:t>]</a:t>
            </a:r>
            <a:endParaRPr lang="en-US" sz="1800" dirty="0" smtClean="0">
              <a:solidFill>
                <a:srgbClr val="000000"/>
              </a:solidFill>
            </a:endParaRPr>
          </a:p>
          <a:p>
            <a:pPr lvl="1" algn="just"/>
            <a:r>
              <a:rPr lang="en-US" sz="1800" dirty="0" smtClean="0">
                <a:solidFill>
                  <a:srgbClr val="000000"/>
                </a:solidFill>
              </a:rPr>
              <a:t>Random Forest (RF)</a:t>
            </a:r>
            <a:r>
              <a:rPr lang="en-US" sz="1800" baseline="30000" dirty="0">
                <a:solidFill>
                  <a:srgbClr val="000000"/>
                </a:solidFill>
              </a:rPr>
              <a:t> </a:t>
            </a:r>
            <a:r>
              <a:rPr lang="en-US" sz="1800" baseline="30000" dirty="0" smtClean="0">
                <a:solidFill>
                  <a:srgbClr val="000000"/>
                </a:solidFill>
              </a:rPr>
              <a:t>[</a:t>
            </a:r>
            <a:r>
              <a:rPr lang="en-US" sz="1800" baseline="30000" dirty="0">
                <a:solidFill>
                  <a:srgbClr val="000000"/>
                </a:solidFill>
              </a:rPr>
              <a:t>1</a:t>
            </a:r>
            <a:r>
              <a:rPr lang="en-US" sz="1800" baseline="30000" dirty="0" smtClean="0">
                <a:solidFill>
                  <a:srgbClr val="000000"/>
                </a:solidFill>
              </a:rPr>
              <a:t>]</a:t>
            </a:r>
            <a:endParaRPr lang="en-US" sz="1800" dirty="0" smtClean="0">
              <a:solidFill>
                <a:srgbClr val="000000"/>
              </a:solidFill>
            </a:endParaRPr>
          </a:p>
          <a:p>
            <a:pPr lvl="1" algn="just"/>
            <a:r>
              <a:rPr lang="en-US" sz="1800" dirty="0" smtClean="0">
                <a:solidFill>
                  <a:srgbClr val="000000"/>
                </a:solidFill>
              </a:rPr>
              <a:t>Bagging (BAG)</a:t>
            </a:r>
            <a:r>
              <a:rPr lang="en-US" sz="1800" baseline="30000" dirty="0">
                <a:solidFill>
                  <a:srgbClr val="000000"/>
                </a:solidFill>
              </a:rPr>
              <a:t> </a:t>
            </a:r>
            <a:r>
              <a:rPr lang="en-US" sz="1800" baseline="30000" dirty="0" smtClean="0">
                <a:solidFill>
                  <a:srgbClr val="000000"/>
                </a:solidFill>
              </a:rPr>
              <a:t>[</a:t>
            </a:r>
            <a:r>
              <a:rPr lang="en-US" sz="1800" baseline="30000" dirty="0">
                <a:solidFill>
                  <a:srgbClr val="000000"/>
                </a:solidFill>
              </a:rPr>
              <a:t>1</a:t>
            </a:r>
            <a:r>
              <a:rPr lang="en-US" sz="1800" baseline="30000" dirty="0" smtClean="0">
                <a:solidFill>
                  <a:srgbClr val="000000"/>
                </a:solidFill>
              </a:rPr>
              <a:t>]</a:t>
            </a:r>
            <a:endParaRPr lang="en-US" sz="1800" dirty="0" smtClean="0">
              <a:solidFill>
                <a:srgbClr val="000000"/>
              </a:solidFill>
            </a:endParaRPr>
          </a:p>
          <a:p>
            <a:pPr lvl="1" algn="just"/>
            <a:r>
              <a:rPr lang="en-US" sz="1800" dirty="0" smtClean="0">
                <a:solidFill>
                  <a:srgbClr val="000000"/>
                </a:solidFill>
              </a:rPr>
              <a:t>Gaussian Radial Basis Function Neural Network (RBF)</a:t>
            </a:r>
            <a:r>
              <a:rPr lang="en-US" sz="1800" baseline="30000" dirty="0">
                <a:solidFill>
                  <a:srgbClr val="000000"/>
                </a:solidFill>
              </a:rPr>
              <a:t> </a:t>
            </a:r>
            <a:r>
              <a:rPr lang="en-US" sz="1800" baseline="30000" dirty="0" smtClean="0">
                <a:solidFill>
                  <a:srgbClr val="000000"/>
                </a:solidFill>
              </a:rPr>
              <a:t>[</a:t>
            </a:r>
            <a:r>
              <a:rPr lang="en-US" sz="1800" baseline="30000" dirty="0">
                <a:solidFill>
                  <a:srgbClr val="000000"/>
                </a:solidFill>
              </a:rPr>
              <a:t>1]</a:t>
            </a:r>
          </a:p>
          <a:p>
            <a:pPr lvl="1" algn="just"/>
            <a:r>
              <a:rPr lang="en-US" sz="1800" dirty="0" smtClean="0">
                <a:solidFill>
                  <a:srgbClr val="000000"/>
                </a:solidFill>
              </a:rPr>
              <a:t>Factor Graph Model (FGM)</a:t>
            </a:r>
            <a:r>
              <a:rPr lang="en-US" sz="1800" baseline="30000" dirty="0" smtClean="0">
                <a:solidFill>
                  <a:srgbClr val="000000"/>
                </a:solidFill>
              </a:rPr>
              <a:t>[3]</a:t>
            </a:r>
          </a:p>
          <a:p>
            <a:pPr lvl="1" algn="just"/>
            <a:r>
              <a:rPr lang="en-US" sz="1800" b="1" i="1" dirty="0" err="1" smtClean="0">
                <a:solidFill>
                  <a:srgbClr val="000000"/>
                </a:solidFill>
              </a:rPr>
              <a:t>WhoAmI</a:t>
            </a:r>
            <a:r>
              <a:rPr lang="en-US" sz="1800" dirty="0" smtClean="0">
                <a:solidFill>
                  <a:srgbClr val="000000"/>
                </a:solidFill>
              </a:rPr>
              <a:t>: Double Dependent-Variable Factor Graph (DFG)</a:t>
            </a:r>
          </a:p>
          <a:p>
            <a:pPr marL="342900" lvl="1" indent="-342900" algn="just">
              <a:buChar char="•"/>
            </a:pPr>
            <a:r>
              <a:rPr lang="en-US" sz="2400" dirty="0" smtClean="0">
                <a:solidFill>
                  <a:srgbClr val="000000"/>
                </a:solidFill>
                <a:cs typeface="+mn-cs"/>
              </a:rPr>
              <a:t>Evaluation </a:t>
            </a:r>
            <a:r>
              <a:rPr lang="en-US" sz="2400" dirty="0">
                <a:solidFill>
                  <a:srgbClr val="000000"/>
                </a:solidFill>
                <a:cs typeface="+mn-cs"/>
              </a:rPr>
              <a:t>Metrics:</a:t>
            </a:r>
          </a:p>
          <a:p>
            <a:pPr lvl="1" algn="just"/>
            <a:r>
              <a:rPr lang="en-US" sz="2000" dirty="0" smtClean="0">
                <a:solidFill>
                  <a:srgbClr val="000000"/>
                </a:solidFill>
              </a:rPr>
              <a:t>Weighted Prediction/ Weighted Recall / Weighted F1 / Accuracy</a:t>
            </a:r>
          </a:p>
          <a:p>
            <a:pPr algn="just"/>
            <a:endParaRPr lang="en-US" sz="2400" dirty="0" smtClean="0">
              <a:solidFill>
                <a:srgbClr val="000000"/>
              </a:solidFill>
            </a:endParaRPr>
          </a:p>
          <a:p>
            <a:pPr marL="0" indent="0" algn="just">
              <a:buNone/>
            </a:pPr>
            <a:endParaRPr lang="en-US" sz="2000" dirty="0" smtClean="0">
              <a:solidFill>
                <a:srgbClr val="000000"/>
              </a:solidFill>
            </a:endParaRPr>
          </a:p>
        </p:txBody>
      </p:sp>
      <p:sp>
        <p:nvSpPr>
          <p:cNvPr id="12" name="TextBox 11"/>
          <p:cNvSpPr txBox="1"/>
          <p:nvPr/>
        </p:nvSpPr>
        <p:spPr>
          <a:xfrm>
            <a:off x="-15552" y="6201308"/>
            <a:ext cx="9921552" cy="646331"/>
          </a:xfrm>
          <a:prstGeom prst="rect">
            <a:avLst/>
          </a:prstGeom>
          <a:solidFill>
            <a:srgbClr val="FFFFFF"/>
          </a:solidFill>
        </p:spPr>
        <p:txBody>
          <a:bodyPr wrap="square" rtlCol="0">
            <a:spAutoFit/>
          </a:bodyPr>
          <a:lstStyle/>
          <a:p>
            <a:pPr marL="228600" indent="-228600">
              <a:buAutoNum type="arabicPeriod"/>
            </a:pPr>
            <a:r>
              <a:rPr lang="en-US" sz="1200" dirty="0"/>
              <a:t>WEKA: </a:t>
            </a:r>
            <a:r>
              <a:rPr lang="en-US" sz="1200" dirty="0">
                <a:hlinkClick r:id="rId2"/>
              </a:rPr>
              <a:t>http://www.cs.waikato.ac.nz/ml/weka</a:t>
            </a:r>
            <a:r>
              <a:rPr lang="en-US" sz="1200" dirty="0" smtClean="0">
                <a:hlinkClick r:id="rId2"/>
              </a:rPr>
              <a:t>/</a:t>
            </a:r>
            <a:r>
              <a:rPr lang="en-US" sz="1200" dirty="0" smtClean="0"/>
              <a:t> </a:t>
            </a:r>
          </a:p>
          <a:p>
            <a:pPr marL="228600" indent="-228600">
              <a:buAutoNum type="arabicPeriod"/>
            </a:pPr>
            <a:r>
              <a:rPr lang="en-US" sz="1200" dirty="0" err="1" smtClean="0"/>
              <a:t>LibSVM</a:t>
            </a:r>
            <a:r>
              <a:rPr lang="en-US" sz="1200" dirty="0"/>
              <a:t>: </a:t>
            </a:r>
            <a:r>
              <a:rPr lang="en-US" sz="1200" dirty="0">
                <a:hlinkClick r:id="rId3"/>
              </a:rPr>
              <a:t>http://www.csie.ntu.edu.tw/~cjlin/libsvm</a:t>
            </a:r>
            <a:r>
              <a:rPr lang="en-US" sz="1200" dirty="0" smtClean="0">
                <a:hlinkClick r:id="rId3"/>
              </a:rPr>
              <a:t>/</a:t>
            </a:r>
            <a:r>
              <a:rPr lang="en-US" sz="1200" dirty="0" smtClean="0"/>
              <a:t> </a:t>
            </a:r>
          </a:p>
          <a:p>
            <a:pPr marL="228600" indent="-228600">
              <a:buAutoNum type="arabicPeriod"/>
            </a:pPr>
            <a:r>
              <a:rPr lang="en-US" sz="1200" dirty="0" err="1" smtClean="0"/>
              <a:t>Tiancheng</a:t>
            </a:r>
            <a:r>
              <a:rPr lang="en-US" sz="1200" dirty="0" smtClean="0"/>
              <a:t> Lou, </a:t>
            </a:r>
            <a:r>
              <a:rPr lang="en-US" sz="1200" dirty="0" err="1" smtClean="0"/>
              <a:t>Jie</a:t>
            </a:r>
            <a:r>
              <a:rPr lang="en-US" sz="1200" dirty="0" smtClean="0"/>
              <a:t> Tang, John </a:t>
            </a:r>
            <a:r>
              <a:rPr lang="en-US" sz="1200" dirty="0" err="1" smtClean="0"/>
              <a:t>Hopcroft</a:t>
            </a:r>
            <a:r>
              <a:rPr lang="en-US" sz="1200" dirty="0" smtClean="0"/>
              <a:t>. Learning to predict reciprocity and triadic closure in social networks. ACM TKDD 2013.</a:t>
            </a:r>
            <a:endParaRPr lang="en-US" sz="1200" dirty="0"/>
          </a:p>
        </p:txBody>
      </p:sp>
    </p:spTree>
    <p:extLst>
      <p:ext uri="{BB962C8B-B14F-4D97-AF65-F5344CB8AC3E}">
        <p14:creationId xmlns:p14="http://schemas.microsoft.com/office/powerpoint/2010/main" val="1268074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Experiment: Features</a:t>
            </a:r>
            <a:endParaRPr lang="en-US" dirty="0">
              <a:ea typeface="黑体" pitchFamily="49" charset="-122"/>
            </a:endParaRPr>
          </a:p>
        </p:txBody>
      </p:sp>
      <p:sp>
        <p:nvSpPr>
          <p:cNvPr id="43" name="Content Placeholder 2"/>
          <p:cNvSpPr>
            <a:spLocks noGrp="1"/>
          </p:cNvSpPr>
          <p:nvPr>
            <p:ph idx="1"/>
          </p:nvPr>
        </p:nvSpPr>
        <p:spPr>
          <a:xfrm>
            <a:off x="457200" y="838200"/>
            <a:ext cx="8839200" cy="5257801"/>
          </a:xfrm>
        </p:spPr>
        <p:txBody>
          <a:bodyPr/>
          <a:lstStyle/>
          <a:p>
            <a:pPr algn="just"/>
            <a:r>
              <a:rPr lang="en-US" sz="2400" dirty="0" smtClean="0">
                <a:solidFill>
                  <a:srgbClr val="000000"/>
                </a:solidFill>
              </a:rPr>
              <a:t>Given one node v and its ego network:</a:t>
            </a:r>
          </a:p>
          <a:p>
            <a:pPr lvl="1" algn="just"/>
            <a:r>
              <a:rPr lang="en-US" sz="2000" dirty="0">
                <a:solidFill>
                  <a:srgbClr val="000000"/>
                </a:solidFill>
              </a:rPr>
              <a:t>Individual feature: </a:t>
            </a:r>
            <a:endParaRPr lang="en-US" sz="2000" dirty="0" smtClean="0">
              <a:solidFill>
                <a:srgbClr val="000000"/>
              </a:solidFill>
            </a:endParaRPr>
          </a:p>
          <a:p>
            <a:pPr lvl="2" algn="just"/>
            <a:r>
              <a:rPr lang="en-US" sz="1400" dirty="0" smtClean="0"/>
              <a:t>Individual attribute: degree, neighbor connectivity, clustering coefficient, </a:t>
            </a:r>
            <a:r>
              <a:rPr lang="en-US" sz="1400" dirty="0" err="1" smtClean="0"/>
              <a:t>embeddedness</a:t>
            </a:r>
            <a:r>
              <a:rPr lang="en-US" sz="1400" dirty="0" smtClean="0"/>
              <a:t> and weighted degree.</a:t>
            </a:r>
          </a:p>
          <a:p>
            <a:pPr lvl="1" algn="just"/>
            <a:r>
              <a:rPr lang="en-US" sz="2000" dirty="0" smtClean="0">
                <a:solidFill>
                  <a:srgbClr val="000000"/>
                </a:solidFill>
              </a:rPr>
              <a:t>Friend feature:</a:t>
            </a:r>
          </a:p>
          <a:p>
            <a:pPr lvl="2" algn="just"/>
            <a:r>
              <a:rPr lang="en-US" sz="1400" dirty="0" smtClean="0"/>
              <a:t>Friend attribute: # of connections to female/male, young/young-adult/middle-age/senior friends (from labeled friends).</a:t>
            </a:r>
          </a:p>
          <a:p>
            <a:pPr lvl="2" algn="just"/>
            <a:r>
              <a:rPr lang="en-US" sz="1400" dirty="0" smtClean="0">
                <a:solidFill>
                  <a:srgbClr val="FF00FF"/>
                </a:solidFill>
              </a:rPr>
              <a:t>Dyadic factor: both labeled and unlabeled friends for social tie structures in v’s ego network.</a:t>
            </a:r>
          </a:p>
          <a:p>
            <a:pPr lvl="1" algn="just"/>
            <a:r>
              <a:rPr lang="en-US" sz="2000" dirty="0" smtClean="0">
                <a:solidFill>
                  <a:srgbClr val="000000"/>
                </a:solidFill>
              </a:rPr>
              <a:t>Circle feature:</a:t>
            </a:r>
          </a:p>
          <a:p>
            <a:pPr lvl="2" algn="just"/>
            <a:r>
              <a:rPr lang="en-US" sz="1400" dirty="0" smtClean="0">
                <a:solidFill>
                  <a:srgbClr val="000000"/>
                </a:solidFill>
              </a:rPr>
              <a:t>Circle attribute: # of demographic triads, i.e., v-FF, v-FM, v-MM; v-AA, v-AB, v-AC, v-AD, v-BB, v-BC, v-BD, v-CC, v-CD, v-DD. (A/B/C/C denote the </a:t>
            </a:r>
            <a:r>
              <a:rPr lang="en-US" sz="1400" dirty="0">
                <a:solidFill>
                  <a:srgbClr val="000000"/>
                </a:solidFill>
              </a:rPr>
              <a:t>young/young-adult/middle-age/</a:t>
            </a:r>
            <a:r>
              <a:rPr lang="en-US" sz="1400" dirty="0" smtClean="0">
                <a:solidFill>
                  <a:srgbClr val="000000"/>
                </a:solidFill>
              </a:rPr>
              <a:t>senior)</a:t>
            </a:r>
          </a:p>
          <a:p>
            <a:pPr lvl="2" algn="just"/>
            <a:r>
              <a:rPr lang="en-US" sz="1400" dirty="0" smtClean="0">
                <a:solidFill>
                  <a:srgbClr val="30B0FF"/>
                </a:solidFill>
              </a:rPr>
              <a:t>Triadic factor: both labeled and unlabeled friends for social triad structures in v’s ego network.</a:t>
            </a:r>
          </a:p>
          <a:p>
            <a:pPr marL="342900" lvl="2" indent="-342900" algn="just"/>
            <a:r>
              <a:rPr lang="en-US" dirty="0">
                <a:solidFill>
                  <a:srgbClr val="000000"/>
                </a:solidFill>
                <a:cs typeface="+mn-cs"/>
              </a:rPr>
              <a:t>LCR/SVM/NB/RF/Bag/</a:t>
            </a:r>
            <a:r>
              <a:rPr lang="en-US" dirty="0" smtClean="0">
                <a:solidFill>
                  <a:srgbClr val="000000"/>
                </a:solidFill>
                <a:cs typeface="+mn-cs"/>
              </a:rPr>
              <a:t>RBF:</a:t>
            </a:r>
          </a:p>
          <a:p>
            <a:pPr marL="800100" lvl="3" indent="-342900" algn="just"/>
            <a:r>
              <a:rPr lang="en-US" sz="1600" dirty="0" smtClean="0">
                <a:solidFill>
                  <a:srgbClr val="000000"/>
                </a:solidFill>
                <a:cs typeface="+mn-cs"/>
              </a:rPr>
              <a:t>Individual/Friend/Circle Attributes</a:t>
            </a:r>
          </a:p>
          <a:p>
            <a:pPr marL="342900" lvl="2" indent="-342900" algn="just"/>
            <a:r>
              <a:rPr lang="en-US" dirty="0">
                <a:solidFill>
                  <a:srgbClr val="000000"/>
                </a:solidFill>
                <a:cs typeface="+mn-cs"/>
              </a:rPr>
              <a:t>FGM/DFG</a:t>
            </a:r>
          </a:p>
          <a:p>
            <a:pPr marL="800100" lvl="3" indent="-342900" algn="just"/>
            <a:r>
              <a:rPr lang="en-US" sz="1600" dirty="0">
                <a:solidFill>
                  <a:srgbClr val="000000"/>
                </a:solidFill>
              </a:rPr>
              <a:t>Individual/Friend/Circle Attributes</a:t>
            </a:r>
          </a:p>
          <a:p>
            <a:pPr marL="800100" lvl="3" indent="-342900" algn="just"/>
            <a:r>
              <a:rPr lang="en-US" sz="1600" dirty="0" smtClean="0">
                <a:solidFill>
                  <a:srgbClr val="FF00FF"/>
                </a:solidFill>
                <a:cs typeface="+mn-cs"/>
              </a:rPr>
              <a:t>Structure feature: Dyadic factors</a:t>
            </a:r>
          </a:p>
          <a:p>
            <a:pPr marL="800100" lvl="3" indent="-342900" algn="just"/>
            <a:r>
              <a:rPr lang="en-US" sz="1600" dirty="0" smtClean="0">
                <a:solidFill>
                  <a:srgbClr val="30B0FF"/>
                </a:solidFill>
                <a:cs typeface="+mn-cs"/>
              </a:rPr>
              <a:t>Structure feature: Triadic factors</a:t>
            </a:r>
          </a:p>
          <a:p>
            <a:pPr marL="800100" lvl="3" indent="-342900" algn="just"/>
            <a:endParaRPr lang="en-US" dirty="0">
              <a:solidFill>
                <a:srgbClr val="000000"/>
              </a:solidFill>
              <a:cs typeface="+mn-cs"/>
            </a:endParaRPr>
          </a:p>
        </p:txBody>
      </p:sp>
      <p:cxnSp>
        <p:nvCxnSpPr>
          <p:cNvPr id="6" name="Straight Connector 5"/>
          <p:cNvCxnSpPr/>
          <p:nvPr/>
        </p:nvCxnSpPr>
        <p:spPr>
          <a:xfrm flipH="1">
            <a:off x="7376453" y="4641159"/>
            <a:ext cx="23736" cy="6928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527528" y="4914174"/>
            <a:ext cx="569154" cy="4789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579285" y="6103701"/>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317104" y="6284265"/>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179769" y="5288083"/>
            <a:ext cx="284869" cy="273015"/>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9" idx="7"/>
          </p:cNvCxnSpPr>
          <p:nvPr/>
        </p:nvCxnSpPr>
        <p:spPr>
          <a:xfrm flipH="1">
            <a:off x="6822436" y="5678483"/>
            <a:ext cx="402942" cy="46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0" idx="2"/>
            <a:endCxn id="9" idx="5"/>
          </p:cNvCxnSpPr>
          <p:nvPr/>
        </p:nvCxnSpPr>
        <p:spPr>
          <a:xfrm flipH="1" flipV="1">
            <a:off x="6822436" y="6336734"/>
            <a:ext cx="494668" cy="840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10" idx="0"/>
          </p:cNvCxnSpPr>
          <p:nvPr/>
        </p:nvCxnSpPr>
        <p:spPr>
          <a:xfrm>
            <a:off x="7376453" y="5737587"/>
            <a:ext cx="83086" cy="546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30" idx="2"/>
          </p:cNvCxnSpPr>
          <p:nvPr/>
        </p:nvCxnSpPr>
        <p:spPr>
          <a:xfrm flipV="1">
            <a:off x="6407177" y="4959742"/>
            <a:ext cx="227254" cy="4030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8096682" y="599686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1" idx="2"/>
          </p:cNvCxnSpPr>
          <p:nvPr/>
        </p:nvCxnSpPr>
        <p:spPr>
          <a:xfrm flipH="1">
            <a:off x="7590106" y="5424591"/>
            <a:ext cx="589663" cy="1112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1"/>
          </p:cNvCxnSpPr>
          <p:nvPr/>
        </p:nvCxnSpPr>
        <p:spPr>
          <a:xfrm flipH="1" flipV="1">
            <a:off x="7527528" y="5678483"/>
            <a:ext cx="569154" cy="4252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1" idx="4"/>
            <a:endCxn id="17" idx="0"/>
          </p:cNvCxnSpPr>
          <p:nvPr/>
        </p:nvCxnSpPr>
        <p:spPr>
          <a:xfrm flipH="1">
            <a:off x="8209443" y="5561098"/>
            <a:ext cx="112761" cy="4357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519938" y="5469660"/>
            <a:ext cx="642862" cy="661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30" idx="3"/>
          </p:cNvCxnSpPr>
          <p:nvPr/>
        </p:nvCxnSpPr>
        <p:spPr>
          <a:xfrm>
            <a:off x="6747192" y="4852911"/>
            <a:ext cx="478186" cy="5401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rot="16714096">
            <a:off x="6837978" y="5746027"/>
            <a:ext cx="532237" cy="1175149"/>
          </a:xfrm>
          <a:prstGeom prst="round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rot="922316">
            <a:off x="8008605" y="5185692"/>
            <a:ext cx="532237" cy="1175149"/>
          </a:xfrm>
          <a:prstGeom prst="round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a:spLocks noChangeAspect="1"/>
          </p:cNvSpPr>
          <p:nvPr/>
        </p:nvSpPr>
        <p:spPr>
          <a:xfrm>
            <a:off x="8534400" y="5562600"/>
            <a:ext cx="861419" cy="400110"/>
          </a:xfrm>
          <a:prstGeom prst="rect">
            <a:avLst/>
          </a:prstGeom>
          <a:noFill/>
        </p:spPr>
        <p:txBody>
          <a:bodyPr wrap="square" lIns="91440" tIns="45720" rIns="91440" bIns="45720">
            <a:spAutoFit/>
          </a:bodyPr>
          <a:lstStyle/>
          <a:p>
            <a:pPr algn="ctr"/>
            <a:r>
              <a:rPr lang="en-US" altLang="zh-CN" sz="1200" cap="all" dirty="0" smtClean="0">
                <a:ln w="9000" cmpd="sng">
                  <a:solidFill>
                    <a:schemeClr val="tx1"/>
                  </a:solidFill>
                  <a:prstDash val="solid"/>
                </a:ln>
                <a:effectLst/>
              </a:rPr>
              <a:t>V-</a:t>
            </a:r>
            <a:r>
              <a:rPr lang="en-US" altLang="zh-CN" sz="2000" cap="all" dirty="0" err="1" smtClean="0">
                <a:ln w="9000" cmpd="sng">
                  <a:solidFill>
                    <a:schemeClr val="tx1"/>
                  </a:solidFill>
                  <a:prstDash val="solid"/>
                </a:ln>
                <a:effectLst/>
              </a:rPr>
              <a:t>fm</a:t>
            </a:r>
            <a:endParaRPr lang="en-US" altLang="zh-CN" sz="2000" cap="all" dirty="0">
              <a:ln w="9000" cmpd="sng">
                <a:solidFill>
                  <a:schemeClr val="tx1"/>
                </a:solidFill>
                <a:prstDash val="solid"/>
              </a:ln>
              <a:effectLst/>
            </a:endParaRPr>
          </a:p>
        </p:txBody>
      </p:sp>
      <p:sp>
        <p:nvSpPr>
          <p:cNvPr id="29" name="Rectangle 28"/>
          <p:cNvSpPr>
            <a:spLocks noChangeAspect="1"/>
          </p:cNvSpPr>
          <p:nvPr/>
        </p:nvSpPr>
        <p:spPr>
          <a:xfrm>
            <a:off x="6324600" y="6477000"/>
            <a:ext cx="677512" cy="400110"/>
          </a:xfrm>
          <a:prstGeom prst="rect">
            <a:avLst/>
          </a:prstGeom>
          <a:noFill/>
        </p:spPr>
        <p:txBody>
          <a:bodyPr wrap="square" lIns="91440" tIns="45720" rIns="91440" bIns="45720">
            <a:spAutoFit/>
          </a:bodyPr>
          <a:lstStyle/>
          <a:p>
            <a:pPr algn="ctr"/>
            <a:r>
              <a:rPr lang="en-US" altLang="zh-CN" sz="1200" cap="all" dirty="0" smtClean="0">
                <a:ln w="9000" cmpd="sng">
                  <a:solidFill>
                    <a:schemeClr val="tx1"/>
                  </a:solidFill>
                  <a:prstDash val="solid"/>
                </a:ln>
              </a:rPr>
              <a:t>V-</a:t>
            </a:r>
            <a:r>
              <a:rPr lang="en-US" altLang="zh-CN" sz="2000" cap="all" dirty="0" smtClean="0">
                <a:ln w="9000" cmpd="sng">
                  <a:solidFill>
                    <a:schemeClr val="tx1"/>
                  </a:solidFill>
                  <a:prstDash val="solid"/>
                </a:ln>
                <a:effectLst/>
              </a:rPr>
              <a:t>FF</a:t>
            </a:r>
            <a:endParaRPr lang="en-US" altLang="zh-CN" sz="2000" cap="all" dirty="0">
              <a:ln w="9000" cmpd="sng">
                <a:solidFill>
                  <a:schemeClr val="tx1"/>
                </a:solidFill>
                <a:prstDash val="solid"/>
              </a:ln>
              <a:effectLst/>
            </a:endParaRPr>
          </a:p>
        </p:txBody>
      </p:sp>
      <p:sp>
        <p:nvSpPr>
          <p:cNvPr id="30" name="Rectangle 29"/>
          <p:cNvSpPr/>
          <p:nvPr/>
        </p:nvSpPr>
        <p:spPr>
          <a:xfrm>
            <a:off x="6521670" y="4746079"/>
            <a:ext cx="225522" cy="213663"/>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Hexagon 2"/>
          <p:cNvSpPr/>
          <p:nvPr/>
        </p:nvSpPr>
        <p:spPr>
          <a:xfrm>
            <a:off x="7162800" y="5334000"/>
            <a:ext cx="457200" cy="3810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6"/>
                </a:solidFill>
              </a:rPr>
              <a:t>?</a:t>
            </a:r>
            <a:endParaRPr lang="en-US" b="1" dirty="0">
              <a:solidFill>
                <a:schemeClr val="accent6"/>
              </a:solidFill>
            </a:endParaRPr>
          </a:p>
        </p:txBody>
      </p:sp>
      <p:sp>
        <p:nvSpPr>
          <p:cNvPr id="34" name="Hexagon 33"/>
          <p:cNvSpPr/>
          <p:nvPr/>
        </p:nvSpPr>
        <p:spPr>
          <a:xfrm>
            <a:off x="6172200" y="5334000"/>
            <a:ext cx="381000" cy="3048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accent6"/>
              </a:solidFill>
            </a:endParaRPr>
          </a:p>
        </p:txBody>
      </p:sp>
      <p:sp>
        <p:nvSpPr>
          <p:cNvPr id="32" name="TextBox 31"/>
          <p:cNvSpPr txBox="1"/>
          <p:nvPr/>
        </p:nvSpPr>
        <p:spPr>
          <a:xfrm>
            <a:off x="6172200" y="5257800"/>
            <a:ext cx="381000" cy="381000"/>
          </a:xfrm>
          <a:prstGeom prst="rect">
            <a:avLst/>
          </a:prstGeom>
          <a:noFill/>
        </p:spPr>
        <p:txBody>
          <a:bodyPr wrap="square" rtlCol="0">
            <a:spAutoFit/>
          </a:bodyPr>
          <a:lstStyle/>
          <a:p>
            <a:r>
              <a:rPr lang="en-US" dirty="0" smtClean="0"/>
              <a:t>?</a:t>
            </a:r>
            <a:endParaRPr lang="en-US" dirty="0"/>
          </a:p>
        </p:txBody>
      </p:sp>
      <p:sp>
        <p:nvSpPr>
          <p:cNvPr id="36" name="Hexagon 35"/>
          <p:cNvSpPr/>
          <p:nvPr/>
        </p:nvSpPr>
        <p:spPr>
          <a:xfrm>
            <a:off x="7239000" y="4419600"/>
            <a:ext cx="381000" cy="3048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accent6"/>
              </a:solidFill>
            </a:endParaRPr>
          </a:p>
        </p:txBody>
      </p:sp>
      <p:sp>
        <p:nvSpPr>
          <p:cNvPr id="37" name="TextBox 36"/>
          <p:cNvSpPr txBox="1"/>
          <p:nvPr/>
        </p:nvSpPr>
        <p:spPr>
          <a:xfrm>
            <a:off x="7239000" y="4343400"/>
            <a:ext cx="381000" cy="381000"/>
          </a:xfrm>
          <a:prstGeom prst="rect">
            <a:avLst/>
          </a:prstGeom>
          <a:noFill/>
        </p:spPr>
        <p:txBody>
          <a:bodyPr wrap="square" rtlCol="0">
            <a:spAutoFit/>
          </a:bodyPr>
          <a:lstStyle/>
          <a:p>
            <a:r>
              <a:rPr lang="en-US" dirty="0" smtClean="0"/>
              <a:t>?</a:t>
            </a:r>
            <a:endParaRPr lang="en-US" dirty="0"/>
          </a:p>
        </p:txBody>
      </p:sp>
      <p:sp>
        <p:nvSpPr>
          <p:cNvPr id="38" name="Hexagon 37"/>
          <p:cNvSpPr/>
          <p:nvPr/>
        </p:nvSpPr>
        <p:spPr>
          <a:xfrm>
            <a:off x="8077200" y="4724400"/>
            <a:ext cx="381000" cy="3048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accent6"/>
              </a:solidFill>
            </a:endParaRPr>
          </a:p>
        </p:txBody>
      </p:sp>
      <p:sp>
        <p:nvSpPr>
          <p:cNvPr id="39" name="TextBox 38"/>
          <p:cNvSpPr txBox="1"/>
          <p:nvPr/>
        </p:nvSpPr>
        <p:spPr>
          <a:xfrm>
            <a:off x="8077200" y="4648200"/>
            <a:ext cx="381000" cy="381000"/>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695826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xEl>
                                              <p:pRg st="5" end="5"/>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3">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3">
                                            <p:txEl>
                                              <p:pRg st="7" end="7"/>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3">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3">
                                            <p:txEl>
                                              <p:pRg st="10" end="1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4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Experiment: Results</a:t>
            </a:r>
            <a:endParaRPr lang="en-US" dirty="0">
              <a:ea typeface="黑体" pitchFamily="49" charset="-122"/>
            </a:endParaRPr>
          </a:p>
        </p:txBody>
      </p:sp>
      <p:pic>
        <p:nvPicPr>
          <p:cNvPr id="4" name="Picture 3"/>
          <p:cNvPicPr>
            <a:picLocks noChangeAspect="1"/>
          </p:cNvPicPr>
          <p:nvPr/>
        </p:nvPicPr>
        <p:blipFill>
          <a:blip r:embed="rId2"/>
          <a:stretch>
            <a:fillRect/>
          </a:stretch>
        </p:blipFill>
        <p:spPr>
          <a:xfrm>
            <a:off x="0" y="850900"/>
            <a:ext cx="9906000" cy="3928369"/>
          </a:xfrm>
          <a:prstGeom prst="rect">
            <a:avLst/>
          </a:prstGeom>
        </p:spPr>
      </p:pic>
      <p:sp>
        <p:nvSpPr>
          <p:cNvPr id="9" name="Rectangle 8"/>
          <p:cNvSpPr/>
          <p:nvPr/>
        </p:nvSpPr>
        <p:spPr>
          <a:xfrm>
            <a:off x="762000" y="4495800"/>
            <a:ext cx="4953000" cy="304800"/>
          </a:xfrm>
          <a:prstGeom prst="rect">
            <a:avLst/>
          </a:prstGeom>
          <a:solidFill>
            <a:srgbClr val="FF00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2000" y="2743200"/>
            <a:ext cx="4953000" cy="304800"/>
          </a:xfrm>
          <a:prstGeom prst="rect">
            <a:avLst/>
          </a:prstGeom>
          <a:solidFill>
            <a:srgbClr val="FF00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91200" y="4495800"/>
            <a:ext cx="4114800" cy="304800"/>
          </a:xfrm>
          <a:prstGeom prst="rect">
            <a:avLst/>
          </a:prstGeom>
          <a:solidFill>
            <a:srgbClr val="00CC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791200" y="2743200"/>
            <a:ext cx="4114800" cy="304800"/>
          </a:xfrm>
          <a:prstGeom prst="rect">
            <a:avLst/>
          </a:prstGeom>
          <a:solidFill>
            <a:srgbClr val="00CC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200400" y="838200"/>
            <a:ext cx="838200" cy="304800"/>
          </a:xfrm>
          <a:prstGeom prst="rect">
            <a:avLst/>
          </a:prstGeom>
          <a:solidFill>
            <a:srgbClr val="FF00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391400" y="838200"/>
            <a:ext cx="762000" cy="304800"/>
          </a:xfrm>
          <a:prstGeom prst="rect">
            <a:avLst/>
          </a:prstGeom>
          <a:solidFill>
            <a:srgbClr val="00CC00">
              <a:alpha val="24000"/>
            </a:srgbClr>
          </a:solidFill>
          <a:ln w="3175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524000" y="4970383"/>
            <a:ext cx="8534400" cy="1354217"/>
          </a:xfrm>
          <a:prstGeom prst="rect">
            <a:avLst/>
          </a:prstGeom>
          <a:noFill/>
        </p:spPr>
        <p:txBody>
          <a:bodyPr wrap="square" rtlCol="0">
            <a:spAutoFit/>
          </a:bodyPr>
          <a:lstStyle/>
          <a:p>
            <a:r>
              <a:rPr lang="en-US" sz="1600" dirty="0" smtClean="0"/>
              <a:t>We can infer 80% of the users’ GENDER in the CALL network correctly.</a:t>
            </a:r>
          </a:p>
          <a:p>
            <a:r>
              <a:rPr lang="en-US" sz="1600" dirty="0" smtClean="0"/>
              <a:t>We can infer 73% of the users’ AGE in the SMS network correctly.</a:t>
            </a:r>
          </a:p>
          <a:p>
            <a:endParaRPr lang="en-US" sz="1600" dirty="0" smtClean="0"/>
          </a:p>
          <a:p>
            <a:r>
              <a:rPr lang="en-US" sz="1600" dirty="0" smtClean="0"/>
              <a:t>The CALL connections reveal more users’ GENDER information.</a:t>
            </a:r>
          </a:p>
          <a:p>
            <a:r>
              <a:rPr lang="en-US" sz="1600" dirty="0" smtClean="0"/>
              <a:t>The SMS connections reveal more users’ AGE information.</a:t>
            </a:r>
            <a:endParaRPr lang="en-US" sz="1600" dirty="0"/>
          </a:p>
        </p:txBody>
      </p:sp>
    </p:spTree>
    <p:extLst>
      <p:ext uri="{BB962C8B-B14F-4D97-AF65-F5344CB8AC3E}">
        <p14:creationId xmlns:p14="http://schemas.microsoft.com/office/powerpoint/2010/main" val="22847598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linds(horizontal)">
                                      <p:cBhvr>
                                        <p:cTn id="21" dur="500"/>
                                        <p:tgtEl>
                                          <p:spTgt spid="18">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blinds(horizontal)">
                                      <p:cBhvr>
                                        <p:cTn id="24" dur="500"/>
                                        <p:tgtEl>
                                          <p:spTgt spid="18">
                                            <p:txEl>
                                              <p:pRg st="1" end="1"/>
                                            </p:txEl>
                                          </p:spTgt>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linds(horizontal)">
                                      <p:cBhvr>
                                        <p:cTn id="28" dur="500"/>
                                        <p:tgtEl>
                                          <p:spTgt spid="18">
                                            <p:txEl>
                                              <p:pRg st="3" end="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blinds(horizontal)">
                                      <p:cBhvr>
                                        <p:cTn id="31"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Experiment: Results</a:t>
            </a:r>
            <a:endParaRPr lang="en-US" dirty="0">
              <a:ea typeface="黑体" pitchFamily="49" charset="-122"/>
            </a:endParaRPr>
          </a:p>
        </p:txBody>
      </p:sp>
      <p:sp>
        <p:nvSpPr>
          <p:cNvPr id="5" name="TextBox 4"/>
          <p:cNvSpPr txBox="1"/>
          <p:nvPr/>
        </p:nvSpPr>
        <p:spPr>
          <a:xfrm>
            <a:off x="5084379" y="1676400"/>
            <a:ext cx="4800600" cy="2308324"/>
          </a:xfrm>
          <a:prstGeom prst="rect">
            <a:avLst/>
          </a:prstGeom>
          <a:noFill/>
        </p:spPr>
        <p:txBody>
          <a:bodyPr wrap="square" rtlCol="0">
            <a:spAutoFit/>
          </a:bodyPr>
          <a:lstStyle/>
          <a:p>
            <a:r>
              <a:rPr lang="en-US" sz="1600" dirty="0" smtClean="0">
                <a:solidFill>
                  <a:srgbClr val="30B0FF"/>
                </a:solidFill>
              </a:rPr>
              <a:t>DFG-d</a:t>
            </a:r>
            <a:r>
              <a:rPr lang="en-US" sz="1600" dirty="0" smtClean="0"/>
              <a:t>: stands ignoring the interrelations between gender and age.</a:t>
            </a:r>
          </a:p>
          <a:p>
            <a:endParaRPr lang="en-US" sz="1600" dirty="0" smtClean="0"/>
          </a:p>
          <a:p>
            <a:r>
              <a:rPr lang="en-US" sz="1600" dirty="0" smtClean="0">
                <a:solidFill>
                  <a:srgbClr val="00CC00"/>
                </a:solidFill>
              </a:rPr>
              <a:t>DFG-</a:t>
            </a:r>
            <a:r>
              <a:rPr lang="en-US" sz="1600" dirty="0" err="1" smtClean="0">
                <a:solidFill>
                  <a:srgbClr val="00CC00"/>
                </a:solidFill>
              </a:rPr>
              <a:t>df</a:t>
            </a:r>
            <a:r>
              <a:rPr lang="en-US" sz="1600" dirty="0" smtClean="0"/>
              <a:t>: stands for further ignoring friend features.</a:t>
            </a:r>
          </a:p>
          <a:p>
            <a:endParaRPr lang="en-US" sz="1600" dirty="0" smtClean="0">
              <a:solidFill>
                <a:srgbClr val="FF6600"/>
              </a:solidFill>
            </a:endParaRPr>
          </a:p>
          <a:p>
            <a:r>
              <a:rPr lang="en-US" sz="1600" dirty="0" smtClean="0">
                <a:solidFill>
                  <a:srgbClr val="FF6600"/>
                </a:solidFill>
              </a:rPr>
              <a:t>DFG-dc</a:t>
            </a:r>
            <a:r>
              <a:rPr lang="en-US" sz="1600" dirty="0" smtClean="0"/>
              <a:t>: stands for further ignoring circle features.</a:t>
            </a:r>
          </a:p>
          <a:p>
            <a:endParaRPr lang="en-US" sz="1600" dirty="0" smtClean="0">
              <a:solidFill>
                <a:srgbClr val="800000"/>
              </a:solidFill>
            </a:endParaRPr>
          </a:p>
          <a:p>
            <a:r>
              <a:rPr lang="en-US" sz="1600" dirty="0" smtClean="0">
                <a:solidFill>
                  <a:srgbClr val="800000"/>
                </a:solidFill>
              </a:rPr>
              <a:t>DFG-</a:t>
            </a:r>
            <a:r>
              <a:rPr lang="en-US" sz="1600" dirty="0" err="1" smtClean="0">
                <a:solidFill>
                  <a:srgbClr val="800000"/>
                </a:solidFill>
              </a:rPr>
              <a:t>dcf</a:t>
            </a:r>
            <a:r>
              <a:rPr lang="en-US" sz="1600" dirty="0" smtClean="0"/>
              <a:t>: stands for further ignoring both friend and circle features.</a:t>
            </a:r>
            <a:endParaRPr lang="en-US" sz="1600" dirty="0"/>
          </a:p>
        </p:txBody>
      </p:sp>
      <p:pic>
        <p:nvPicPr>
          <p:cNvPr id="17" name="Picture 16"/>
          <p:cNvPicPr>
            <a:picLocks noChangeAspect="1"/>
          </p:cNvPicPr>
          <p:nvPr/>
        </p:nvPicPr>
        <p:blipFill>
          <a:blip r:embed="rId2"/>
          <a:stretch>
            <a:fillRect/>
          </a:stretch>
        </p:blipFill>
        <p:spPr>
          <a:xfrm>
            <a:off x="762000" y="1447800"/>
            <a:ext cx="4262753" cy="2819400"/>
          </a:xfrm>
          <a:prstGeom prst="rect">
            <a:avLst/>
          </a:prstGeom>
        </p:spPr>
      </p:pic>
      <p:sp>
        <p:nvSpPr>
          <p:cNvPr id="20" name="TextBox 19"/>
          <p:cNvSpPr txBox="1"/>
          <p:nvPr/>
        </p:nvSpPr>
        <p:spPr>
          <a:xfrm>
            <a:off x="1676400" y="4800600"/>
            <a:ext cx="6096000" cy="1323439"/>
          </a:xfrm>
          <a:prstGeom prst="rect">
            <a:avLst/>
          </a:prstGeom>
          <a:noFill/>
        </p:spPr>
        <p:txBody>
          <a:bodyPr wrap="square" rtlCol="0">
            <a:spAutoFit/>
          </a:bodyPr>
          <a:lstStyle/>
          <a:p>
            <a:r>
              <a:rPr lang="en-US" sz="1600" dirty="0" smtClean="0">
                <a:solidFill>
                  <a:srgbClr val="30B0FF"/>
                </a:solidFill>
              </a:rPr>
              <a:t>The positive effects of interrelations between gender and age.</a:t>
            </a:r>
          </a:p>
          <a:p>
            <a:endParaRPr lang="en-US" sz="1600" dirty="0" smtClean="0">
              <a:solidFill>
                <a:srgbClr val="00CC00"/>
              </a:solidFill>
            </a:endParaRPr>
          </a:p>
          <a:p>
            <a:r>
              <a:rPr lang="en-US" sz="1600" dirty="0" smtClean="0">
                <a:solidFill>
                  <a:srgbClr val="FF6600"/>
                </a:solidFill>
              </a:rPr>
              <a:t>Circle features are more powerful for inferring users’ gender.</a:t>
            </a:r>
          </a:p>
          <a:p>
            <a:endParaRPr lang="en-US" sz="1600" dirty="0" smtClean="0">
              <a:solidFill>
                <a:srgbClr val="00CC00"/>
              </a:solidFill>
            </a:endParaRPr>
          </a:p>
          <a:p>
            <a:r>
              <a:rPr lang="en-US" sz="1600" dirty="0" smtClean="0">
                <a:solidFill>
                  <a:srgbClr val="00CC00"/>
                </a:solidFill>
              </a:rPr>
              <a:t>Friend features are more powerful for inferring users’ age.</a:t>
            </a:r>
          </a:p>
        </p:txBody>
      </p:sp>
    </p:spTree>
    <p:extLst>
      <p:ext uri="{BB962C8B-B14F-4D97-AF65-F5344CB8AC3E}">
        <p14:creationId xmlns:p14="http://schemas.microsoft.com/office/powerpoint/2010/main" val="34478182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linds(horizontal)">
                                      <p:cBhvr>
                                        <p:cTn id="7" dur="500"/>
                                        <p:tgtEl>
                                          <p:spTgt spid="2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blinds(horizontal)">
                                      <p:cBhvr>
                                        <p:cTn id="11" dur="500"/>
                                        <p:tgtEl>
                                          <p:spTgt spid="20">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animEffect transition="in" filter="blinds(horizontal)">
                                      <p:cBhvr>
                                        <p:cTn id="15"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3"/>
            <a:ext cx="9906000" cy="792162"/>
          </a:xfrm>
        </p:spPr>
        <p:txBody>
          <a:bodyPr/>
          <a:lstStyle/>
          <a:p>
            <a:r>
              <a:rPr lang="en-US" dirty="0" smtClean="0">
                <a:ea typeface="黑体" pitchFamily="49" charset="-122"/>
              </a:rPr>
              <a:t>Experiment: Results</a:t>
            </a:r>
            <a:endParaRPr lang="en-US" dirty="0">
              <a:ea typeface="黑体" pitchFamily="49" charset="-122"/>
            </a:endParaRPr>
          </a:p>
        </p:txBody>
      </p:sp>
      <p:pic>
        <p:nvPicPr>
          <p:cNvPr id="3" name="Picture 2"/>
          <p:cNvPicPr>
            <a:picLocks noChangeAspect="1"/>
          </p:cNvPicPr>
          <p:nvPr/>
        </p:nvPicPr>
        <p:blipFill>
          <a:blip r:embed="rId2"/>
          <a:stretch>
            <a:fillRect/>
          </a:stretch>
        </p:blipFill>
        <p:spPr>
          <a:xfrm>
            <a:off x="0" y="2222500"/>
            <a:ext cx="9906000" cy="2392054"/>
          </a:xfrm>
          <a:prstGeom prst="rect">
            <a:avLst/>
          </a:prstGeom>
        </p:spPr>
      </p:pic>
      <p:sp>
        <p:nvSpPr>
          <p:cNvPr id="5" name="TextBox 4"/>
          <p:cNvSpPr txBox="1"/>
          <p:nvPr/>
        </p:nvSpPr>
        <p:spPr>
          <a:xfrm>
            <a:off x="762000" y="4953000"/>
            <a:ext cx="8534400" cy="369332"/>
          </a:xfrm>
          <a:prstGeom prst="rect">
            <a:avLst/>
          </a:prstGeom>
          <a:noFill/>
        </p:spPr>
        <p:txBody>
          <a:bodyPr wrap="square" rtlCol="0">
            <a:spAutoFit/>
          </a:bodyPr>
          <a:lstStyle/>
          <a:p>
            <a:r>
              <a:rPr lang="en-US" dirty="0"/>
              <a:t>Perf</a:t>
            </a:r>
            <a:r>
              <a:rPr lang="en-US" dirty="0" smtClean="0"/>
              <a:t>ormance of demographic prediction with different percentage of labeled data</a:t>
            </a:r>
            <a:endParaRPr lang="en-US" dirty="0"/>
          </a:p>
        </p:txBody>
      </p:sp>
      <p:cxnSp>
        <p:nvCxnSpPr>
          <p:cNvPr id="12" name="Straight Arrow Connector 11"/>
          <p:cNvCxnSpPr/>
          <p:nvPr/>
        </p:nvCxnSpPr>
        <p:spPr>
          <a:xfrm flipV="1">
            <a:off x="1905000" y="1905000"/>
            <a:ext cx="1600200" cy="381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057400" y="1600200"/>
            <a:ext cx="954596" cy="369332"/>
          </a:xfrm>
          <a:prstGeom prst="rect">
            <a:avLst/>
          </a:prstGeom>
        </p:spPr>
        <p:txBody>
          <a:bodyPr wrap="none">
            <a:spAutoFit/>
          </a:bodyPr>
          <a:lstStyle/>
          <a:p>
            <a:r>
              <a:rPr lang="en-US" dirty="0" smtClean="0">
                <a:solidFill>
                  <a:srgbClr val="FF0000"/>
                </a:solidFill>
              </a:rPr>
              <a:t>Gender</a:t>
            </a:r>
            <a:endParaRPr lang="en-US" dirty="0">
              <a:solidFill>
                <a:srgbClr val="FF0000"/>
              </a:solidFill>
            </a:endParaRPr>
          </a:p>
        </p:txBody>
      </p:sp>
      <p:cxnSp>
        <p:nvCxnSpPr>
          <p:cNvPr id="13" name="Straight Arrow Connector 12"/>
          <p:cNvCxnSpPr/>
          <p:nvPr/>
        </p:nvCxnSpPr>
        <p:spPr>
          <a:xfrm>
            <a:off x="6553200" y="2057400"/>
            <a:ext cx="16764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239000" y="1600200"/>
            <a:ext cx="608209" cy="369332"/>
          </a:xfrm>
          <a:prstGeom prst="rect">
            <a:avLst/>
          </a:prstGeom>
        </p:spPr>
        <p:txBody>
          <a:bodyPr wrap="none">
            <a:spAutoFit/>
          </a:bodyPr>
          <a:lstStyle/>
          <a:p>
            <a:r>
              <a:rPr lang="en-US" dirty="0" smtClean="0">
                <a:solidFill>
                  <a:srgbClr val="FF0000"/>
                </a:solidFill>
              </a:rPr>
              <a:t>Age</a:t>
            </a:r>
            <a:endParaRPr lang="en-US" dirty="0">
              <a:solidFill>
                <a:srgbClr val="FF0000"/>
              </a:solidFill>
            </a:endParaRPr>
          </a:p>
        </p:txBody>
      </p:sp>
    </p:spTree>
    <p:extLst>
      <p:ext uri="{BB962C8B-B14F-4D97-AF65-F5344CB8AC3E}">
        <p14:creationId xmlns:p14="http://schemas.microsoft.com/office/powerpoint/2010/main" val="13261248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rgbClr val="FF0000"/>
                </a:solidFill>
              </a:rPr>
              <a:t>- Social Tie</a:t>
            </a:r>
          </a:p>
          <a:p>
            <a:r>
              <a:rPr kumimoji="1" lang="en-US" altLang="zh-CN" sz="1800" dirty="0" smtClean="0">
                <a:solidFill>
                  <a:schemeClr val="tx1"/>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rgbClr val="000000"/>
                </a:solidFill>
              </a:rPr>
              <a:t>- Structural hole</a:t>
            </a:r>
          </a:p>
        </p:txBody>
      </p:sp>
    </p:spTree>
    <p:extLst>
      <p:ext uri="{BB962C8B-B14F-4D97-AF65-F5344CB8AC3E}">
        <p14:creationId xmlns:p14="http://schemas.microsoft.com/office/powerpoint/2010/main" val="3951239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Misc-Buddy-Blue-icon.png"/>
          <p:cNvPicPr>
            <a:picLocks noChangeAspect="1"/>
          </p:cNvPicPr>
          <p:nvPr/>
        </p:nvPicPr>
        <p:blipFill>
          <a:blip r:embed="rId2" cstate="print"/>
          <a:stretch>
            <a:fillRect/>
          </a:stretch>
        </p:blipFill>
        <p:spPr>
          <a:xfrm>
            <a:off x="2902164" y="1576819"/>
            <a:ext cx="709185" cy="709185"/>
          </a:xfrm>
          <a:prstGeom prst="rect">
            <a:avLst/>
          </a:prstGeom>
        </p:spPr>
      </p:pic>
      <p:pic>
        <p:nvPicPr>
          <p:cNvPr id="5" name="图片 6" descr="Misc-Buddy-Blue-icon.png"/>
          <p:cNvPicPr>
            <a:picLocks noChangeAspect="1"/>
          </p:cNvPicPr>
          <p:nvPr/>
        </p:nvPicPr>
        <p:blipFill>
          <a:blip r:embed="rId2" cstate="print"/>
          <a:stretch>
            <a:fillRect/>
          </a:stretch>
        </p:blipFill>
        <p:spPr>
          <a:xfrm>
            <a:off x="4426164" y="1576819"/>
            <a:ext cx="709185" cy="709185"/>
          </a:xfrm>
          <a:prstGeom prst="rect">
            <a:avLst/>
          </a:prstGeom>
        </p:spPr>
      </p:pic>
      <p:cxnSp>
        <p:nvCxnSpPr>
          <p:cNvPr id="6" name="直接连接符 7"/>
          <p:cNvCxnSpPr>
            <a:stCxn id="4" idx="3"/>
            <a:endCxn id="5" idx="1"/>
          </p:cNvCxnSpPr>
          <p:nvPr/>
        </p:nvCxnSpPr>
        <p:spPr>
          <a:xfrm>
            <a:off x="3611357" y="1931404"/>
            <a:ext cx="814815" cy="0"/>
          </a:xfrm>
          <a:prstGeom prst="line">
            <a:avLst/>
          </a:prstGeom>
          <a:noFill/>
          <a:ln w="57150" cap="flat" cmpd="sng" algn="ctr">
            <a:solidFill>
              <a:schemeClr val="tx1"/>
            </a:solidFill>
            <a:prstDash val="solid"/>
          </a:ln>
          <a:effectLst/>
        </p:spPr>
      </p:cxnSp>
      <p:pic>
        <p:nvPicPr>
          <p:cNvPr id="7" name="图片 10" descr="Misc-Buddy-Blue-icon.png"/>
          <p:cNvPicPr>
            <a:picLocks noChangeAspect="1"/>
          </p:cNvPicPr>
          <p:nvPr/>
        </p:nvPicPr>
        <p:blipFill>
          <a:blip r:embed="rId2" cstate="print"/>
          <a:stretch>
            <a:fillRect/>
          </a:stretch>
        </p:blipFill>
        <p:spPr>
          <a:xfrm>
            <a:off x="6712164" y="1189263"/>
            <a:ext cx="709185" cy="709185"/>
          </a:xfrm>
          <a:prstGeom prst="rect">
            <a:avLst/>
          </a:prstGeom>
        </p:spPr>
      </p:pic>
      <p:pic>
        <p:nvPicPr>
          <p:cNvPr id="8" name="图片 11" descr="Misc-Buddy-Blue-icon.png"/>
          <p:cNvPicPr>
            <a:picLocks noChangeAspect="1"/>
          </p:cNvPicPr>
          <p:nvPr/>
        </p:nvPicPr>
        <p:blipFill>
          <a:blip r:embed="rId2" cstate="print"/>
          <a:stretch>
            <a:fillRect/>
          </a:stretch>
        </p:blipFill>
        <p:spPr>
          <a:xfrm>
            <a:off x="8236165" y="1189263"/>
            <a:ext cx="709185" cy="709185"/>
          </a:xfrm>
          <a:prstGeom prst="rect">
            <a:avLst/>
          </a:prstGeom>
        </p:spPr>
      </p:pic>
      <p:cxnSp>
        <p:nvCxnSpPr>
          <p:cNvPr id="9" name="直接连接符 12"/>
          <p:cNvCxnSpPr>
            <a:stCxn id="7" idx="3"/>
            <a:endCxn id="8" idx="1"/>
          </p:cNvCxnSpPr>
          <p:nvPr/>
        </p:nvCxnSpPr>
        <p:spPr>
          <a:xfrm>
            <a:off x="7421357" y="1543840"/>
            <a:ext cx="814815" cy="0"/>
          </a:xfrm>
          <a:prstGeom prst="line">
            <a:avLst/>
          </a:prstGeom>
          <a:noFill/>
          <a:ln w="57150" cap="flat" cmpd="sng" algn="ctr">
            <a:solidFill>
              <a:srgbClr val="FF0000"/>
            </a:solidFill>
            <a:prstDash val="solid"/>
          </a:ln>
          <a:effectLst/>
        </p:spPr>
      </p:cxnSp>
      <p:pic>
        <p:nvPicPr>
          <p:cNvPr id="10" name="图片 13" descr="Misc-Buddy-Blue-icon.png"/>
          <p:cNvPicPr>
            <a:picLocks noChangeAspect="1"/>
          </p:cNvPicPr>
          <p:nvPr/>
        </p:nvPicPr>
        <p:blipFill>
          <a:blip r:embed="rId2" cstate="print"/>
          <a:stretch>
            <a:fillRect/>
          </a:stretch>
        </p:blipFill>
        <p:spPr>
          <a:xfrm>
            <a:off x="6705600" y="1911580"/>
            <a:ext cx="709185" cy="709185"/>
          </a:xfrm>
          <a:prstGeom prst="rect">
            <a:avLst/>
          </a:prstGeom>
        </p:spPr>
      </p:pic>
      <p:pic>
        <p:nvPicPr>
          <p:cNvPr id="11" name="图片 14" descr="Misc-Buddy-Blue-icon.png"/>
          <p:cNvPicPr>
            <a:picLocks noChangeAspect="1"/>
          </p:cNvPicPr>
          <p:nvPr/>
        </p:nvPicPr>
        <p:blipFill>
          <a:blip r:embed="rId2" cstate="print"/>
          <a:stretch>
            <a:fillRect/>
          </a:stretch>
        </p:blipFill>
        <p:spPr>
          <a:xfrm>
            <a:off x="8229600" y="1911580"/>
            <a:ext cx="709185" cy="709185"/>
          </a:xfrm>
          <a:prstGeom prst="rect">
            <a:avLst/>
          </a:prstGeom>
        </p:spPr>
      </p:pic>
      <p:cxnSp>
        <p:nvCxnSpPr>
          <p:cNvPr id="12" name="直接连接符 15"/>
          <p:cNvCxnSpPr/>
          <p:nvPr/>
        </p:nvCxnSpPr>
        <p:spPr>
          <a:xfrm>
            <a:off x="7414793" y="2189957"/>
            <a:ext cx="814815" cy="0"/>
          </a:xfrm>
          <a:prstGeom prst="line">
            <a:avLst/>
          </a:prstGeom>
          <a:noFill/>
          <a:ln w="57150" cap="flat" cmpd="sng" algn="ctr">
            <a:solidFill>
              <a:srgbClr val="0000CC"/>
            </a:solidFill>
            <a:prstDash val="solid"/>
          </a:ln>
          <a:effectLst/>
        </p:spPr>
      </p:cxnSp>
      <p:sp>
        <p:nvSpPr>
          <p:cNvPr id="13" name="右箭头 16"/>
          <p:cNvSpPr/>
          <p:nvPr/>
        </p:nvSpPr>
        <p:spPr>
          <a:xfrm>
            <a:off x="5410202" y="1798847"/>
            <a:ext cx="1001486"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7"/>
          <p:cNvSpPr/>
          <p:nvPr/>
        </p:nvSpPr>
        <p:spPr>
          <a:xfrm>
            <a:off x="3623388" y="1189247"/>
            <a:ext cx="643812" cy="66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rgbClr val="C00000"/>
                </a:solidFill>
              </a:rPr>
              <a:t>?</a:t>
            </a:r>
            <a:endParaRPr lang="zh-CN" altLang="en-US" sz="4400" b="1">
              <a:solidFill>
                <a:srgbClr val="C00000"/>
              </a:solidFill>
            </a:endParaRPr>
          </a:p>
        </p:txBody>
      </p:sp>
      <p:sp>
        <p:nvSpPr>
          <p:cNvPr id="15" name="矩形 18"/>
          <p:cNvSpPr/>
          <p:nvPr/>
        </p:nvSpPr>
        <p:spPr>
          <a:xfrm>
            <a:off x="6934202" y="960647"/>
            <a:ext cx="1788367"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FF0000"/>
                </a:solidFill>
              </a:rPr>
              <a:t>Family</a:t>
            </a:r>
            <a:endParaRPr lang="zh-CN" altLang="en-US" b="1">
              <a:solidFill>
                <a:srgbClr val="FF0000"/>
              </a:solidFill>
            </a:endParaRPr>
          </a:p>
        </p:txBody>
      </p:sp>
      <p:sp>
        <p:nvSpPr>
          <p:cNvPr id="16" name="矩形 19"/>
          <p:cNvSpPr/>
          <p:nvPr/>
        </p:nvSpPr>
        <p:spPr>
          <a:xfrm>
            <a:off x="6934202" y="1752600"/>
            <a:ext cx="1788367"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0000CC"/>
                </a:solidFill>
              </a:rPr>
              <a:t>Friend</a:t>
            </a:r>
            <a:endParaRPr lang="zh-CN" altLang="en-US" b="1">
              <a:solidFill>
                <a:srgbClr val="0000CC"/>
              </a:solidFill>
            </a:endParaRPr>
          </a:p>
        </p:txBody>
      </p:sp>
      <p:sp>
        <p:nvSpPr>
          <p:cNvPr id="17" name="矩形 20"/>
          <p:cNvSpPr/>
          <p:nvPr/>
        </p:nvSpPr>
        <p:spPr>
          <a:xfrm>
            <a:off x="2438400" y="1066800"/>
            <a:ext cx="70104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副标题 4"/>
          <p:cNvSpPr txBox="1">
            <a:spLocks/>
          </p:cNvSpPr>
          <p:nvPr/>
        </p:nvSpPr>
        <p:spPr bwMode="auto">
          <a:xfrm>
            <a:off x="0" y="6400800"/>
            <a:ext cx="9906000" cy="457200"/>
          </a:xfrm>
          <a:prstGeom prst="rect">
            <a:avLst/>
          </a:prstGeom>
          <a:solidFill>
            <a:schemeClr val="bg1"/>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en-US" altLang="zh-CN" sz="2000" b="1" dirty="0" smtClean="0"/>
              <a:t>KDD 2010, PKDD 2011 (</a:t>
            </a:r>
            <a:r>
              <a:rPr lang="en-US" altLang="zh-CN" sz="2000" b="1" i="1" dirty="0" smtClean="0">
                <a:solidFill>
                  <a:srgbClr val="0000CC"/>
                </a:solidFill>
              </a:rPr>
              <a:t>Best Paper </a:t>
            </a:r>
            <a:r>
              <a:rPr lang="en-US" altLang="zh-CN" sz="2000" b="1" i="1" dirty="0" err="1" smtClean="0">
                <a:solidFill>
                  <a:srgbClr val="0000CC"/>
                </a:solidFill>
              </a:rPr>
              <a:t>Runnerup</a:t>
            </a:r>
            <a:r>
              <a:rPr lang="en-US" altLang="zh-CN" sz="2000" b="1" dirty="0" smtClean="0"/>
              <a:t>), WSDM 2012, ACM TKDD</a:t>
            </a:r>
            <a:endParaRPr lang="zh-CN" altLang="en-US" sz="2000" b="1" dirty="0" smtClean="0"/>
          </a:p>
        </p:txBody>
      </p:sp>
      <p:cxnSp>
        <p:nvCxnSpPr>
          <p:cNvPr id="19" name="直接连接符 7"/>
          <p:cNvCxnSpPr/>
          <p:nvPr/>
        </p:nvCxnSpPr>
        <p:spPr>
          <a:xfrm>
            <a:off x="3611357" y="3561557"/>
            <a:ext cx="814815" cy="0"/>
          </a:xfrm>
          <a:prstGeom prst="line">
            <a:avLst/>
          </a:prstGeom>
          <a:noFill/>
          <a:ln w="57150" cap="flat" cmpd="sng" algn="ctr">
            <a:solidFill>
              <a:schemeClr val="tx1"/>
            </a:solidFill>
            <a:prstDash val="solid"/>
            <a:headEnd type="none" w="med" len="med"/>
            <a:tailEnd type="arrow" w="med" len="med"/>
          </a:ln>
          <a:effectLst/>
        </p:spPr>
      </p:cxnSp>
      <p:sp>
        <p:nvSpPr>
          <p:cNvPr id="20" name="矩形 20"/>
          <p:cNvSpPr/>
          <p:nvPr/>
        </p:nvSpPr>
        <p:spPr>
          <a:xfrm>
            <a:off x="2438400" y="2743200"/>
            <a:ext cx="70104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7" descr="iphone2-ryan.jpg"/>
          <p:cNvPicPr>
            <a:picLocks noChangeAspect="1"/>
          </p:cNvPicPr>
          <p:nvPr/>
        </p:nvPicPr>
        <p:blipFill>
          <a:blip r:embed="rId3" cstate="print"/>
          <a:srcRect/>
          <a:stretch>
            <a:fillRect/>
          </a:stretch>
        </p:blipFill>
        <p:spPr bwMode="auto">
          <a:xfrm>
            <a:off x="2819400" y="3083515"/>
            <a:ext cx="590035" cy="726497"/>
          </a:xfrm>
          <a:prstGeom prst="rect">
            <a:avLst/>
          </a:prstGeom>
          <a:noFill/>
          <a:ln w="9525">
            <a:noFill/>
            <a:miter lim="800000"/>
            <a:headEnd/>
            <a:tailEnd/>
          </a:ln>
        </p:spPr>
      </p:pic>
      <p:pic>
        <p:nvPicPr>
          <p:cNvPr id="22" name="Picture 2" descr="C:\Users\ThinkPad\Desktop\srawpdk72vrzndqdtpmk_reasonably_small.png"/>
          <p:cNvPicPr>
            <a:picLocks noChangeAspect="1" noChangeArrowheads="1"/>
          </p:cNvPicPr>
          <p:nvPr/>
        </p:nvPicPr>
        <p:blipFill>
          <a:blip r:embed="rId4" cstate="print"/>
          <a:srcRect/>
          <a:stretch>
            <a:fillRect/>
          </a:stretch>
        </p:blipFill>
        <p:spPr bwMode="auto">
          <a:xfrm>
            <a:off x="4419600" y="2895600"/>
            <a:ext cx="990600" cy="990600"/>
          </a:xfrm>
          <a:prstGeom prst="rect">
            <a:avLst/>
          </a:prstGeom>
          <a:noFill/>
        </p:spPr>
      </p:pic>
      <p:sp>
        <p:nvSpPr>
          <p:cNvPr id="23" name="圆角矩形 28"/>
          <p:cNvSpPr/>
          <p:nvPr/>
        </p:nvSpPr>
        <p:spPr>
          <a:xfrm>
            <a:off x="4419600" y="3891136"/>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24" name="圆角矩形 29"/>
          <p:cNvSpPr/>
          <p:nvPr/>
        </p:nvSpPr>
        <p:spPr>
          <a:xfrm>
            <a:off x="2621632" y="3891136"/>
            <a:ext cx="959768"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sp>
        <p:nvSpPr>
          <p:cNvPr id="25" name="右箭头 16"/>
          <p:cNvSpPr/>
          <p:nvPr/>
        </p:nvSpPr>
        <p:spPr>
          <a:xfrm>
            <a:off x="5410202" y="3429000"/>
            <a:ext cx="1001486"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30"/>
          <p:cNvCxnSpPr/>
          <p:nvPr/>
        </p:nvCxnSpPr>
        <p:spPr>
          <a:xfrm>
            <a:off x="7345158" y="3637757"/>
            <a:ext cx="814815" cy="0"/>
          </a:xfrm>
          <a:prstGeom prst="line">
            <a:avLst/>
          </a:prstGeom>
          <a:noFill/>
          <a:ln w="57150" cap="flat" cmpd="sng" algn="ctr">
            <a:solidFill>
              <a:schemeClr val="tx1"/>
            </a:solidFill>
            <a:prstDash val="solid"/>
            <a:headEnd type="none" w="med" len="med"/>
            <a:tailEnd type="arrow" w="med" len="med"/>
          </a:ln>
          <a:effectLst/>
        </p:spPr>
      </p:cxnSp>
      <p:pic>
        <p:nvPicPr>
          <p:cNvPr id="27" name="图片 7" descr="iphone2-ryan.jpg"/>
          <p:cNvPicPr>
            <a:picLocks noChangeAspect="1"/>
          </p:cNvPicPr>
          <p:nvPr/>
        </p:nvPicPr>
        <p:blipFill>
          <a:blip r:embed="rId3" cstate="print"/>
          <a:srcRect/>
          <a:stretch>
            <a:fillRect/>
          </a:stretch>
        </p:blipFill>
        <p:spPr bwMode="auto">
          <a:xfrm>
            <a:off x="6553207" y="3083515"/>
            <a:ext cx="590035"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4" cstate="print"/>
          <a:srcRect/>
          <a:stretch>
            <a:fillRect/>
          </a:stretch>
        </p:blipFill>
        <p:spPr bwMode="auto">
          <a:xfrm>
            <a:off x="8153400" y="2895600"/>
            <a:ext cx="990600" cy="990600"/>
          </a:xfrm>
          <a:prstGeom prst="rect">
            <a:avLst/>
          </a:prstGeom>
          <a:noFill/>
        </p:spPr>
      </p:pic>
      <p:sp>
        <p:nvSpPr>
          <p:cNvPr id="29" name="圆角矩形 33"/>
          <p:cNvSpPr/>
          <p:nvPr/>
        </p:nvSpPr>
        <p:spPr>
          <a:xfrm>
            <a:off x="8153400" y="3891136"/>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30" name="圆角矩形 34"/>
          <p:cNvSpPr/>
          <p:nvPr/>
        </p:nvSpPr>
        <p:spPr>
          <a:xfrm>
            <a:off x="6355432" y="3891136"/>
            <a:ext cx="959768"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cxnSp>
        <p:nvCxnSpPr>
          <p:cNvPr id="31" name="直接连接符 35"/>
          <p:cNvCxnSpPr/>
          <p:nvPr/>
        </p:nvCxnSpPr>
        <p:spPr>
          <a:xfrm flipH="1">
            <a:off x="7239001" y="3352800"/>
            <a:ext cx="914401" cy="0"/>
          </a:xfrm>
          <a:prstGeom prst="line">
            <a:avLst/>
          </a:prstGeom>
          <a:ln w="57150">
            <a:solidFill>
              <a:srgbClr val="C00000"/>
            </a:solidFill>
            <a:prstDash val="sysDash"/>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2" name="圆角矩形 36"/>
          <p:cNvSpPr/>
          <p:nvPr/>
        </p:nvSpPr>
        <p:spPr>
          <a:xfrm>
            <a:off x="7459216" y="2920752"/>
            <a:ext cx="50405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C00000"/>
                </a:solidFill>
              </a:rPr>
              <a:t>?</a:t>
            </a:r>
            <a:endParaRPr lang="zh-CN" altLang="en-US" sz="1400">
              <a:solidFill>
                <a:srgbClr val="C00000"/>
              </a:solidFill>
            </a:endParaRPr>
          </a:p>
        </p:txBody>
      </p:sp>
      <p:sp>
        <p:nvSpPr>
          <p:cNvPr id="33" name="矩形 20"/>
          <p:cNvSpPr/>
          <p:nvPr/>
        </p:nvSpPr>
        <p:spPr>
          <a:xfrm>
            <a:off x="2438400" y="4343400"/>
            <a:ext cx="7010400" cy="212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7" descr="iphone2-ryan.jpg"/>
          <p:cNvPicPr>
            <a:picLocks noChangeAspect="1"/>
          </p:cNvPicPr>
          <p:nvPr/>
        </p:nvPicPr>
        <p:blipFill>
          <a:blip r:embed="rId3" cstate="print"/>
          <a:srcRect/>
          <a:stretch>
            <a:fillRect/>
          </a:stretch>
        </p:blipFill>
        <p:spPr bwMode="auto">
          <a:xfrm>
            <a:off x="3657600" y="4428976"/>
            <a:ext cx="590035" cy="726497"/>
          </a:xfrm>
          <a:prstGeom prst="rect">
            <a:avLst/>
          </a:prstGeom>
          <a:noFill/>
          <a:ln w="9525">
            <a:noFill/>
            <a:miter lim="800000"/>
            <a:headEnd/>
            <a:tailEnd/>
          </a:ln>
        </p:spPr>
      </p:pic>
      <p:pic>
        <p:nvPicPr>
          <p:cNvPr id="35" name="Picture 2" descr="C:\Users\ThinkPad\Desktop\srawpdk72vrzndqdtpmk_reasonably_small.png"/>
          <p:cNvPicPr>
            <a:picLocks noChangeAspect="1" noChangeArrowheads="1"/>
          </p:cNvPicPr>
          <p:nvPr/>
        </p:nvPicPr>
        <p:blipFill>
          <a:blip r:embed="rId4" cstate="print"/>
          <a:srcRect/>
          <a:stretch>
            <a:fillRect/>
          </a:stretch>
        </p:blipFill>
        <p:spPr bwMode="auto">
          <a:xfrm>
            <a:off x="2514600" y="5322400"/>
            <a:ext cx="990600" cy="914400"/>
          </a:xfrm>
          <a:prstGeom prst="rect">
            <a:avLst/>
          </a:prstGeom>
          <a:noFill/>
        </p:spPr>
      </p:pic>
      <p:sp>
        <p:nvSpPr>
          <p:cNvPr id="36" name="圆角矩形 28"/>
          <p:cNvSpPr/>
          <p:nvPr/>
        </p:nvSpPr>
        <p:spPr>
          <a:xfrm>
            <a:off x="2438400" y="6098943"/>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37" name="圆角矩形 29"/>
          <p:cNvSpPr/>
          <p:nvPr/>
        </p:nvSpPr>
        <p:spPr>
          <a:xfrm>
            <a:off x="3505200" y="5114760"/>
            <a:ext cx="959768"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pic>
        <p:nvPicPr>
          <p:cNvPr id="38" name="图片 7" descr="iphone2-ryan.jpg"/>
          <p:cNvPicPr>
            <a:picLocks noChangeAspect="1"/>
          </p:cNvPicPr>
          <p:nvPr/>
        </p:nvPicPr>
        <p:blipFill>
          <a:blip r:embed="rId3" cstate="print"/>
          <a:srcRect/>
          <a:stretch>
            <a:fillRect/>
          </a:stretch>
        </p:blipFill>
        <p:spPr bwMode="auto">
          <a:xfrm>
            <a:off x="7467601" y="4388279"/>
            <a:ext cx="590035" cy="726497"/>
          </a:xfrm>
          <a:prstGeom prst="rect">
            <a:avLst/>
          </a:prstGeom>
          <a:noFill/>
          <a:ln w="9525">
            <a:noFill/>
            <a:miter lim="800000"/>
            <a:headEnd/>
            <a:tailEnd/>
          </a:ln>
        </p:spPr>
      </p:pic>
      <p:pic>
        <p:nvPicPr>
          <p:cNvPr id="39" name="Picture 2" descr="C:\Users\ThinkPad\Desktop\srawpdk72vrzndqdtpmk_reasonably_small.png"/>
          <p:cNvPicPr>
            <a:picLocks noChangeAspect="1" noChangeArrowheads="1"/>
          </p:cNvPicPr>
          <p:nvPr/>
        </p:nvPicPr>
        <p:blipFill>
          <a:blip r:embed="rId4" cstate="print"/>
          <a:srcRect/>
          <a:stretch>
            <a:fillRect/>
          </a:stretch>
        </p:blipFill>
        <p:spPr bwMode="auto">
          <a:xfrm>
            <a:off x="6324600" y="5286897"/>
            <a:ext cx="990600" cy="990600"/>
          </a:xfrm>
          <a:prstGeom prst="rect">
            <a:avLst/>
          </a:prstGeom>
          <a:noFill/>
        </p:spPr>
      </p:pic>
      <p:sp>
        <p:nvSpPr>
          <p:cNvPr id="40" name="圆角矩形 33"/>
          <p:cNvSpPr/>
          <p:nvPr/>
        </p:nvSpPr>
        <p:spPr>
          <a:xfrm>
            <a:off x="6248400" y="6116960"/>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Lady Gaga</a:t>
            </a:r>
            <a:endParaRPr lang="zh-CN" altLang="en-US" sz="1200" dirty="0">
              <a:solidFill>
                <a:schemeClr val="tx1"/>
              </a:solidFill>
            </a:endParaRPr>
          </a:p>
        </p:txBody>
      </p:sp>
      <p:sp>
        <p:nvSpPr>
          <p:cNvPr id="41" name="圆角矩形 34"/>
          <p:cNvSpPr/>
          <p:nvPr/>
        </p:nvSpPr>
        <p:spPr>
          <a:xfrm>
            <a:off x="7269832" y="5119696"/>
            <a:ext cx="959768"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chemeClr val="tx1"/>
                </a:solidFill>
              </a:rPr>
              <a:t>You</a:t>
            </a:r>
            <a:endParaRPr lang="zh-CN" altLang="en-US" sz="1200" dirty="0">
              <a:solidFill>
                <a:schemeClr val="tx1"/>
              </a:solidFill>
            </a:endParaRPr>
          </a:p>
        </p:txBody>
      </p:sp>
      <p:cxnSp>
        <p:nvCxnSpPr>
          <p:cNvPr id="42" name="直接连接符 35"/>
          <p:cNvCxnSpPr/>
          <p:nvPr/>
        </p:nvCxnSpPr>
        <p:spPr>
          <a:xfrm flipH="1">
            <a:off x="7315199" y="5896497"/>
            <a:ext cx="914401" cy="0"/>
          </a:xfrm>
          <a:prstGeom prst="line">
            <a:avLst/>
          </a:prstGeom>
          <a:ln w="57150">
            <a:solidFill>
              <a:srgbClr val="FF0000"/>
            </a:solidFill>
            <a:prstDash val="sysDash"/>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43" name="圆角矩形 36"/>
          <p:cNvSpPr/>
          <p:nvPr/>
        </p:nvSpPr>
        <p:spPr>
          <a:xfrm>
            <a:off x="7535416" y="5464449"/>
            <a:ext cx="50405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FF0000"/>
                </a:solidFill>
              </a:rPr>
              <a:t>?</a:t>
            </a:r>
            <a:endParaRPr lang="zh-CN" altLang="en-US" sz="1400" dirty="0">
              <a:solidFill>
                <a:srgbClr val="FF0000"/>
              </a:solidFill>
            </a:endParaRPr>
          </a:p>
        </p:txBody>
      </p:sp>
      <p:pic>
        <p:nvPicPr>
          <p:cNvPr id="44" name="Picture 45" descr="dou"/>
          <p:cNvPicPr>
            <a:picLocks noChangeAspect="1" noChangeArrowheads="1"/>
          </p:cNvPicPr>
          <p:nvPr/>
        </p:nvPicPr>
        <p:blipFill>
          <a:blip r:embed="rId5" cstate="print"/>
          <a:srcRect/>
          <a:stretch>
            <a:fillRect/>
          </a:stretch>
        </p:blipFill>
        <p:spPr bwMode="auto">
          <a:xfrm>
            <a:off x="4648209" y="5474800"/>
            <a:ext cx="535781" cy="685800"/>
          </a:xfrm>
          <a:prstGeom prst="rect">
            <a:avLst/>
          </a:prstGeom>
          <a:noFill/>
          <a:ln w="9525">
            <a:noFill/>
            <a:miter lim="800000"/>
            <a:headEnd/>
            <a:tailEnd/>
          </a:ln>
        </p:spPr>
      </p:pic>
      <p:cxnSp>
        <p:nvCxnSpPr>
          <p:cNvPr id="45" name="直接连接符 7"/>
          <p:cNvCxnSpPr/>
          <p:nvPr/>
        </p:nvCxnSpPr>
        <p:spPr>
          <a:xfrm flipV="1">
            <a:off x="3124208" y="5029212"/>
            <a:ext cx="533398" cy="390255"/>
          </a:xfrm>
          <a:prstGeom prst="line">
            <a:avLst/>
          </a:prstGeom>
          <a:noFill/>
          <a:ln w="57150" cap="flat" cmpd="sng" algn="ctr">
            <a:solidFill>
              <a:srgbClr val="0000FF"/>
            </a:solidFill>
            <a:prstDash val="solid"/>
            <a:headEnd type="none" w="med" len="med"/>
            <a:tailEnd type="arrow" w="med" len="med"/>
          </a:ln>
          <a:effectLst/>
        </p:spPr>
      </p:cxnSp>
      <p:cxnSp>
        <p:nvCxnSpPr>
          <p:cNvPr id="46" name="直接连接符 7"/>
          <p:cNvCxnSpPr/>
          <p:nvPr/>
        </p:nvCxnSpPr>
        <p:spPr>
          <a:xfrm>
            <a:off x="4267206" y="5029212"/>
            <a:ext cx="533400" cy="410097"/>
          </a:xfrm>
          <a:prstGeom prst="line">
            <a:avLst/>
          </a:prstGeom>
          <a:noFill/>
          <a:ln w="57150" cap="flat" cmpd="sng" algn="ctr">
            <a:solidFill>
              <a:schemeClr val="tx1"/>
            </a:solidFill>
            <a:prstDash val="solid"/>
            <a:headEnd type="none" w="med" len="med"/>
            <a:tailEnd type="arrow" w="med" len="med"/>
          </a:ln>
          <a:effectLst/>
        </p:spPr>
      </p:cxnSp>
      <p:pic>
        <p:nvPicPr>
          <p:cNvPr id="47" name="Picture 45" descr="dou"/>
          <p:cNvPicPr>
            <a:picLocks noChangeAspect="1" noChangeArrowheads="1"/>
          </p:cNvPicPr>
          <p:nvPr/>
        </p:nvPicPr>
        <p:blipFill>
          <a:blip r:embed="rId5" cstate="print"/>
          <a:srcRect/>
          <a:stretch>
            <a:fillRect/>
          </a:stretch>
        </p:blipFill>
        <p:spPr bwMode="auto">
          <a:xfrm>
            <a:off x="8305809" y="5515497"/>
            <a:ext cx="535781" cy="685800"/>
          </a:xfrm>
          <a:prstGeom prst="rect">
            <a:avLst/>
          </a:prstGeom>
          <a:noFill/>
          <a:ln w="9525">
            <a:noFill/>
            <a:miter lim="800000"/>
            <a:headEnd/>
            <a:tailEnd/>
          </a:ln>
        </p:spPr>
      </p:pic>
      <p:cxnSp>
        <p:nvCxnSpPr>
          <p:cNvPr id="48" name="直接连接符 7"/>
          <p:cNvCxnSpPr/>
          <p:nvPr/>
        </p:nvCxnSpPr>
        <p:spPr>
          <a:xfrm flipV="1">
            <a:off x="6858004" y="4876812"/>
            <a:ext cx="533398" cy="466455"/>
          </a:xfrm>
          <a:prstGeom prst="line">
            <a:avLst/>
          </a:prstGeom>
          <a:noFill/>
          <a:ln w="57150" cap="flat" cmpd="sng" algn="ctr">
            <a:solidFill>
              <a:schemeClr val="tx1"/>
            </a:solidFill>
            <a:prstDash val="solid"/>
            <a:headEnd type="arrow" w="med" len="med"/>
            <a:tailEnd type="none" w="med" len="med"/>
          </a:ln>
          <a:effectLst/>
        </p:spPr>
      </p:cxnSp>
      <p:cxnSp>
        <p:nvCxnSpPr>
          <p:cNvPr id="49" name="直接连接符 7"/>
          <p:cNvCxnSpPr/>
          <p:nvPr/>
        </p:nvCxnSpPr>
        <p:spPr>
          <a:xfrm>
            <a:off x="8001001" y="5029212"/>
            <a:ext cx="533402" cy="486297"/>
          </a:xfrm>
          <a:prstGeom prst="line">
            <a:avLst/>
          </a:prstGeom>
          <a:noFill/>
          <a:ln w="57150" cap="flat" cmpd="sng" algn="ctr">
            <a:solidFill>
              <a:schemeClr val="tx1"/>
            </a:solidFill>
            <a:prstDash val="solid"/>
            <a:headEnd type="none" w="med" len="med"/>
            <a:tailEnd type="arrow" w="med" len="med"/>
          </a:ln>
          <a:effectLst/>
        </p:spPr>
      </p:cxnSp>
      <p:sp>
        <p:nvSpPr>
          <p:cNvPr id="50" name="Text Box 49"/>
          <p:cNvSpPr txBox="1">
            <a:spLocks noChangeArrowheads="1"/>
          </p:cNvSpPr>
          <p:nvPr/>
        </p:nvSpPr>
        <p:spPr bwMode="auto">
          <a:xfrm>
            <a:off x="4585102" y="6112217"/>
            <a:ext cx="74889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sp>
        <p:nvSpPr>
          <p:cNvPr id="51" name="Text Box 49"/>
          <p:cNvSpPr txBox="1">
            <a:spLocks noChangeArrowheads="1"/>
          </p:cNvSpPr>
          <p:nvPr/>
        </p:nvSpPr>
        <p:spPr bwMode="auto">
          <a:xfrm>
            <a:off x="8229600" y="6160616"/>
            <a:ext cx="748898" cy="276999"/>
          </a:xfrm>
          <a:prstGeom prst="rect">
            <a:avLst/>
          </a:prstGeom>
          <a:noFill/>
          <a:ln w="9525">
            <a:noFill/>
            <a:miter lim="800000"/>
            <a:headEnd/>
            <a:tailEnd/>
          </a:ln>
        </p:spPr>
        <p:txBody>
          <a:bodyPr wrap="none">
            <a:spAutoFit/>
          </a:bodyPr>
          <a:lstStyle/>
          <a:p>
            <a:r>
              <a:rPr lang="en-US" altLang="zh-CN" sz="1200" b="1" dirty="0" err="1"/>
              <a:t>Shiteng</a:t>
            </a:r>
            <a:endParaRPr lang="en-US" altLang="zh-CN" sz="1200" b="1" dirty="0"/>
          </a:p>
        </p:txBody>
      </p:sp>
      <p:cxnSp>
        <p:nvCxnSpPr>
          <p:cNvPr id="52" name="直接连接符 7"/>
          <p:cNvCxnSpPr>
            <a:stCxn id="34" idx="1"/>
          </p:cNvCxnSpPr>
          <p:nvPr/>
        </p:nvCxnSpPr>
        <p:spPr>
          <a:xfrm flipH="1">
            <a:off x="2971800" y="4792213"/>
            <a:ext cx="685800" cy="570884"/>
          </a:xfrm>
          <a:prstGeom prst="line">
            <a:avLst/>
          </a:prstGeom>
          <a:noFill/>
          <a:ln w="57150" cap="flat" cmpd="sng" algn="ctr">
            <a:solidFill>
              <a:srgbClr val="000000"/>
            </a:solidFill>
            <a:prstDash val="solid"/>
            <a:headEnd type="none" w="med" len="med"/>
            <a:tailEnd type="arrow" w="med" len="med"/>
          </a:ln>
          <a:effectLst/>
        </p:spPr>
      </p:cxnSp>
      <p:cxnSp>
        <p:nvCxnSpPr>
          <p:cNvPr id="53" name="直接连接符 7"/>
          <p:cNvCxnSpPr/>
          <p:nvPr/>
        </p:nvCxnSpPr>
        <p:spPr>
          <a:xfrm flipV="1">
            <a:off x="7010403" y="5029212"/>
            <a:ext cx="533398" cy="390255"/>
          </a:xfrm>
          <a:prstGeom prst="line">
            <a:avLst/>
          </a:prstGeom>
          <a:noFill/>
          <a:ln w="57150" cap="flat" cmpd="sng" algn="ctr">
            <a:solidFill>
              <a:srgbClr val="0000FF"/>
            </a:solidFill>
            <a:prstDash val="solid"/>
            <a:headEnd type="none" w="med" len="med"/>
            <a:tailEnd type="arrow" w="med" len="med"/>
          </a:ln>
          <a:effectLst/>
        </p:spPr>
      </p:cxnSp>
      <p:sp>
        <p:nvSpPr>
          <p:cNvPr id="54" name="右箭头 16"/>
          <p:cNvSpPr/>
          <p:nvPr/>
        </p:nvSpPr>
        <p:spPr>
          <a:xfrm>
            <a:off x="5410202" y="5515497"/>
            <a:ext cx="1001486"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Rectangle 54"/>
          <p:cNvSpPr/>
          <p:nvPr/>
        </p:nvSpPr>
        <p:spPr>
          <a:xfrm>
            <a:off x="76200" y="1524000"/>
            <a:ext cx="2286000"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Inferring social ties</a:t>
            </a:r>
            <a:endParaRPr lang="en-US" sz="2000" dirty="0">
              <a:solidFill>
                <a:schemeClr val="tx1"/>
              </a:solidFill>
            </a:endParaRPr>
          </a:p>
        </p:txBody>
      </p:sp>
      <p:sp>
        <p:nvSpPr>
          <p:cNvPr id="56" name="Rectangle 55"/>
          <p:cNvSpPr/>
          <p:nvPr/>
        </p:nvSpPr>
        <p:spPr>
          <a:xfrm>
            <a:off x="76200" y="3200400"/>
            <a:ext cx="2286000"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Reciprocity</a:t>
            </a:r>
            <a:endParaRPr lang="en-US" sz="2000" dirty="0">
              <a:solidFill>
                <a:schemeClr val="tx1"/>
              </a:solidFill>
            </a:endParaRPr>
          </a:p>
        </p:txBody>
      </p:sp>
      <p:sp>
        <p:nvSpPr>
          <p:cNvPr id="57" name="Rectangle 56"/>
          <p:cNvSpPr/>
          <p:nvPr/>
        </p:nvSpPr>
        <p:spPr>
          <a:xfrm>
            <a:off x="76200" y="4941400"/>
            <a:ext cx="2286000"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smtClean="0">
                <a:solidFill>
                  <a:schemeClr val="tx1"/>
                </a:solidFill>
              </a:rPr>
              <a:t>Triadic Closure</a:t>
            </a:r>
            <a:endParaRPr lang="en-US" sz="2000" dirty="0">
              <a:solidFill>
                <a:schemeClr val="tx1"/>
              </a:solidFill>
            </a:endParaRPr>
          </a:p>
        </p:txBody>
      </p:sp>
      <p:sp>
        <p:nvSpPr>
          <p:cNvPr id="62" name="标题 1"/>
          <p:cNvSpPr>
            <a:spLocks noGrp="1"/>
          </p:cNvSpPr>
          <p:nvPr>
            <p:ph type="title"/>
          </p:nvPr>
        </p:nvSpPr>
        <p:spPr>
          <a:xfrm>
            <a:off x="247653" y="228600"/>
            <a:ext cx="9363075" cy="792162"/>
          </a:xfrm>
        </p:spPr>
        <p:txBody>
          <a:bodyPr/>
          <a:lstStyle/>
          <a:p>
            <a:r>
              <a:rPr kumimoji="1" lang="en-US" altLang="zh-CN" dirty="0" smtClean="0"/>
              <a:t>Social Tie Analysis</a:t>
            </a:r>
            <a:endParaRPr kumimoji="1" lang="zh-CN" altLang="en-US" dirty="0"/>
          </a:p>
        </p:txBody>
      </p:sp>
    </p:spTree>
    <p:extLst>
      <p:ext uri="{BB962C8B-B14F-4D97-AF65-F5344CB8AC3E}">
        <p14:creationId xmlns:p14="http://schemas.microsoft.com/office/powerpoint/2010/main" val="2418124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6248400"/>
            <a:ext cx="9906000" cy="609600"/>
          </a:xfrm>
          <a:solidFill>
            <a:schemeClr val="bg1"/>
          </a:solidFill>
          <a:ln>
            <a:solidFill>
              <a:schemeClr val="bg1"/>
            </a:solidFill>
          </a:ln>
        </p:spPr>
        <p:txBody>
          <a:bodyPr anchor="ctr"/>
          <a:lstStyle/>
          <a:p>
            <a:r>
              <a:rPr lang="en-US" altLang="zh-CN" sz="2000" b="1" smtClean="0"/>
              <a:t>KDD 2010, PKDD </a:t>
            </a:r>
            <a:r>
              <a:rPr lang="en-US" altLang="zh-CN" sz="2000" b="1" dirty="0" smtClean="0"/>
              <a:t>2011 (</a:t>
            </a:r>
            <a:r>
              <a:rPr lang="en-US" altLang="zh-CN" sz="2000" b="1" i="1" dirty="0" smtClean="0">
                <a:solidFill>
                  <a:srgbClr val="0000CC"/>
                </a:solidFill>
              </a:rPr>
              <a:t>Best Paper </a:t>
            </a:r>
            <a:r>
              <a:rPr lang="en-US" altLang="zh-CN" sz="2000" b="1" i="1" dirty="0" err="1" smtClean="0">
                <a:solidFill>
                  <a:srgbClr val="0000CC"/>
                </a:solidFill>
              </a:rPr>
              <a:t>Runnerup</a:t>
            </a:r>
            <a:r>
              <a:rPr lang="en-US" altLang="zh-CN" sz="2000" b="1" smtClean="0"/>
              <a:t>), WSDM 2012, DMKD</a:t>
            </a:r>
            <a:endParaRPr lang="zh-CN" altLang="en-US" sz="2000" b="1" dirty="0" smtClean="0"/>
          </a:p>
        </p:txBody>
      </p:sp>
      <p:sp>
        <p:nvSpPr>
          <p:cNvPr id="4" name="标题 3"/>
          <p:cNvSpPr>
            <a:spLocks noGrp="1"/>
          </p:cNvSpPr>
          <p:nvPr>
            <p:ph type="ctrTitle"/>
          </p:nvPr>
        </p:nvSpPr>
        <p:spPr/>
        <p:txBody>
          <a:bodyPr/>
          <a:lstStyle/>
          <a:p>
            <a:r>
              <a:rPr lang="en-US" altLang="zh-CN" sz="3600" dirty="0" smtClean="0"/>
              <a:t>Inferring </a:t>
            </a:r>
            <a:r>
              <a:rPr lang="en-US" altLang="zh-CN" sz="3600" smtClean="0"/>
              <a:t>Social Ties</a:t>
            </a:r>
            <a:endParaRPr lang="zh-CN" altLang="en-US" sz="3600" dirty="0" smtClean="0"/>
          </a:p>
        </p:txBody>
      </p:sp>
      <p:pic>
        <p:nvPicPr>
          <p:cNvPr id="6" name="图片 5" descr="Misc-Buddy-Blue-icon.png"/>
          <p:cNvPicPr>
            <a:picLocks noChangeAspect="1"/>
          </p:cNvPicPr>
          <p:nvPr/>
        </p:nvPicPr>
        <p:blipFill>
          <a:blip r:embed="rId2" cstate="print"/>
          <a:stretch>
            <a:fillRect/>
          </a:stretch>
        </p:blipFill>
        <p:spPr>
          <a:xfrm>
            <a:off x="1575561" y="4426189"/>
            <a:ext cx="768284"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3226561" y="4426189"/>
            <a:ext cx="768284" cy="709185"/>
          </a:xfrm>
          <a:prstGeom prst="rect">
            <a:avLst/>
          </a:prstGeom>
        </p:spPr>
      </p:pic>
      <p:cxnSp>
        <p:nvCxnSpPr>
          <p:cNvPr id="8" name="直接连接符 7"/>
          <p:cNvCxnSpPr>
            <a:stCxn id="6" idx="3"/>
            <a:endCxn id="7" idx="1"/>
          </p:cNvCxnSpPr>
          <p:nvPr/>
        </p:nvCxnSpPr>
        <p:spPr>
          <a:xfrm>
            <a:off x="2343845" y="4780757"/>
            <a:ext cx="882716" cy="0"/>
          </a:xfrm>
          <a:prstGeom prst="line">
            <a:avLst/>
          </a:prstGeom>
          <a:noFill/>
          <a:ln w="57150" cap="flat" cmpd="sng" algn="ctr">
            <a:solidFill>
              <a:schemeClr val="tx1"/>
            </a:solidFill>
            <a:prstDash val="solid"/>
          </a:ln>
          <a:effectLst/>
        </p:spPr>
      </p:cxnSp>
      <p:pic>
        <p:nvPicPr>
          <p:cNvPr id="11" name="图片 10" descr="Misc-Buddy-Blue-icon.png"/>
          <p:cNvPicPr>
            <a:picLocks noChangeAspect="1"/>
          </p:cNvPicPr>
          <p:nvPr/>
        </p:nvPicPr>
        <p:blipFill>
          <a:blip r:embed="rId2" cstate="print"/>
          <a:stretch>
            <a:fillRect/>
          </a:stretch>
        </p:blipFill>
        <p:spPr>
          <a:xfrm>
            <a:off x="5703061" y="3886225"/>
            <a:ext cx="768284" cy="709185"/>
          </a:xfrm>
          <a:prstGeom prst="rect">
            <a:avLst/>
          </a:prstGeom>
        </p:spPr>
      </p:pic>
      <p:pic>
        <p:nvPicPr>
          <p:cNvPr id="12" name="图片 11" descr="Misc-Buddy-Blue-icon.png"/>
          <p:cNvPicPr>
            <a:picLocks noChangeAspect="1"/>
          </p:cNvPicPr>
          <p:nvPr/>
        </p:nvPicPr>
        <p:blipFill>
          <a:blip r:embed="rId2" cstate="print"/>
          <a:stretch>
            <a:fillRect/>
          </a:stretch>
        </p:blipFill>
        <p:spPr>
          <a:xfrm>
            <a:off x="7354061" y="3886225"/>
            <a:ext cx="768284" cy="709185"/>
          </a:xfrm>
          <a:prstGeom prst="rect">
            <a:avLst/>
          </a:prstGeom>
        </p:spPr>
      </p:pic>
      <p:cxnSp>
        <p:nvCxnSpPr>
          <p:cNvPr id="13" name="直接连接符 12"/>
          <p:cNvCxnSpPr>
            <a:stCxn id="11" idx="3"/>
            <a:endCxn id="12" idx="1"/>
          </p:cNvCxnSpPr>
          <p:nvPr/>
        </p:nvCxnSpPr>
        <p:spPr>
          <a:xfrm>
            <a:off x="6471345" y="4240793"/>
            <a:ext cx="882716" cy="0"/>
          </a:xfrm>
          <a:prstGeom prst="line">
            <a:avLst/>
          </a:prstGeom>
          <a:noFill/>
          <a:ln w="57150" cap="flat" cmpd="sng" algn="ctr">
            <a:solidFill>
              <a:srgbClr val="FF0000"/>
            </a:solidFill>
            <a:prstDash val="solid"/>
          </a:ln>
          <a:effectLst/>
        </p:spPr>
      </p:cxnSp>
      <p:pic>
        <p:nvPicPr>
          <p:cNvPr id="14" name="图片 13" descr="Misc-Buddy-Blue-icon.png"/>
          <p:cNvPicPr>
            <a:picLocks noChangeAspect="1"/>
          </p:cNvPicPr>
          <p:nvPr/>
        </p:nvPicPr>
        <p:blipFill>
          <a:blip r:embed="rId2" cstate="print"/>
          <a:stretch>
            <a:fillRect/>
          </a:stretch>
        </p:blipFill>
        <p:spPr>
          <a:xfrm>
            <a:off x="5695950" y="4883389"/>
            <a:ext cx="768284"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346950" y="4883389"/>
            <a:ext cx="768284" cy="709185"/>
          </a:xfrm>
          <a:prstGeom prst="rect">
            <a:avLst/>
          </a:prstGeom>
        </p:spPr>
      </p:pic>
      <p:cxnSp>
        <p:nvCxnSpPr>
          <p:cNvPr id="16" name="直接连接符 15"/>
          <p:cNvCxnSpPr>
            <a:stCxn id="14" idx="3"/>
            <a:endCxn id="15" idx="1"/>
          </p:cNvCxnSpPr>
          <p:nvPr/>
        </p:nvCxnSpPr>
        <p:spPr>
          <a:xfrm>
            <a:off x="6464234" y="5237957"/>
            <a:ext cx="882716" cy="0"/>
          </a:xfrm>
          <a:prstGeom prst="line">
            <a:avLst/>
          </a:prstGeom>
          <a:noFill/>
          <a:ln w="57150" cap="flat" cmpd="sng" algn="ctr">
            <a:solidFill>
              <a:srgbClr val="0000CC"/>
            </a:solidFill>
            <a:prstDash val="solid"/>
          </a:ln>
          <a:effectLst/>
        </p:spPr>
      </p:cxnSp>
      <p:sp>
        <p:nvSpPr>
          <p:cNvPr id="17" name="右箭头 16"/>
          <p:cNvSpPr/>
          <p:nvPr/>
        </p:nvSpPr>
        <p:spPr>
          <a:xfrm>
            <a:off x="4292600" y="4648200"/>
            <a:ext cx="1084943"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56887" y="4038600"/>
            <a:ext cx="697463" cy="66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rgbClr val="C00000"/>
                </a:solidFill>
              </a:rPr>
              <a:t>?</a:t>
            </a:r>
            <a:endParaRPr lang="zh-CN" altLang="en-US" sz="4400" b="1">
              <a:solidFill>
                <a:srgbClr val="C00000"/>
              </a:solidFill>
            </a:endParaRPr>
          </a:p>
        </p:txBody>
      </p:sp>
      <p:sp>
        <p:nvSpPr>
          <p:cNvPr id="19" name="矩形 18"/>
          <p:cNvSpPr/>
          <p:nvPr/>
        </p:nvSpPr>
        <p:spPr>
          <a:xfrm>
            <a:off x="5943600" y="3657600"/>
            <a:ext cx="1937398"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FF0000"/>
                </a:solidFill>
              </a:rPr>
              <a:t>Family</a:t>
            </a:r>
            <a:endParaRPr lang="zh-CN" altLang="en-US" b="1">
              <a:solidFill>
                <a:srgbClr val="FF0000"/>
              </a:solidFill>
            </a:endParaRPr>
          </a:p>
        </p:txBody>
      </p:sp>
      <p:sp>
        <p:nvSpPr>
          <p:cNvPr id="20" name="矩形 19"/>
          <p:cNvSpPr/>
          <p:nvPr/>
        </p:nvSpPr>
        <p:spPr>
          <a:xfrm>
            <a:off x="5943600" y="4724400"/>
            <a:ext cx="1937398" cy="5283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smtClean="0">
                <a:solidFill>
                  <a:srgbClr val="0000CC"/>
                </a:solidFill>
              </a:rPr>
              <a:t>Friend</a:t>
            </a:r>
            <a:endParaRPr lang="zh-CN" altLang="en-US" b="1">
              <a:solidFill>
                <a:srgbClr val="0000CC"/>
              </a:solidFill>
            </a:endParaRPr>
          </a:p>
        </p:txBody>
      </p:sp>
      <p:sp>
        <p:nvSpPr>
          <p:cNvPr id="21" name="矩形 20"/>
          <p:cNvSpPr/>
          <p:nvPr/>
        </p:nvSpPr>
        <p:spPr>
          <a:xfrm>
            <a:off x="1073150" y="3733800"/>
            <a:ext cx="75946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3952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p:cNvGrpSpPr/>
          <p:nvPr/>
        </p:nvGrpSpPr>
        <p:grpSpPr>
          <a:xfrm>
            <a:off x="3458839" y="4005090"/>
            <a:ext cx="5557150" cy="1143535"/>
            <a:chOff x="1259632" y="1484784"/>
            <a:chExt cx="6448375" cy="1437506"/>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017" y="1484784"/>
              <a:ext cx="58197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16"/>
            <p:cNvGrpSpPr/>
            <p:nvPr/>
          </p:nvGrpSpPr>
          <p:grpSpPr>
            <a:xfrm>
              <a:off x="1259632" y="2407940"/>
              <a:ext cx="6448375" cy="514350"/>
              <a:chOff x="1259632" y="2407940"/>
              <a:chExt cx="6448375" cy="514350"/>
            </a:xfrm>
          </p:grpSpPr>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407940"/>
                <a:ext cx="3429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2512715"/>
                <a:ext cx="2847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493403"/>
                <a:ext cx="2847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 name="标题 1"/>
          <p:cNvSpPr>
            <a:spLocks noGrp="1"/>
          </p:cNvSpPr>
          <p:nvPr>
            <p:ph type="title"/>
          </p:nvPr>
        </p:nvSpPr>
        <p:spPr/>
        <p:txBody>
          <a:bodyPr/>
          <a:lstStyle/>
          <a:p>
            <a:r>
              <a:rPr lang="en-US" altLang="zh-CN" dirty="0"/>
              <a:t>Real social networks are complex...</a:t>
            </a:r>
            <a:endParaRPr lang="zh-CN" altLang="en-US" dirty="0"/>
          </a:p>
        </p:txBody>
      </p:sp>
      <p:sp>
        <p:nvSpPr>
          <p:cNvPr id="3" name="内容占位符 2"/>
          <p:cNvSpPr>
            <a:spLocks noGrp="1"/>
          </p:cNvSpPr>
          <p:nvPr>
            <p:ph idx="1"/>
          </p:nvPr>
        </p:nvSpPr>
        <p:spPr/>
        <p:txBody>
          <a:bodyPr/>
          <a:lstStyle/>
          <a:p>
            <a:r>
              <a:rPr lang="en-US" altLang="zh-CN" sz="2400" dirty="0"/>
              <a:t>Nobody exists </a:t>
            </a:r>
            <a:r>
              <a:rPr lang="en-US" altLang="zh-CN" sz="2400" dirty="0" smtClean="0"/>
              <a:t>only in </a:t>
            </a:r>
            <a:r>
              <a:rPr lang="en-US" altLang="zh-CN" sz="2400" dirty="0"/>
              <a:t>one social network.</a:t>
            </a:r>
          </a:p>
          <a:p>
            <a:pPr lvl="1"/>
            <a:r>
              <a:rPr lang="en-US" altLang="zh-CN" sz="2000" dirty="0"/>
              <a:t>Public network vs. private network</a:t>
            </a:r>
          </a:p>
          <a:p>
            <a:pPr lvl="1"/>
            <a:r>
              <a:rPr lang="en-US" altLang="zh-CN" sz="2000" dirty="0"/>
              <a:t>Business network vs. family network</a:t>
            </a:r>
          </a:p>
          <a:p>
            <a:r>
              <a:rPr lang="en-US" altLang="zh-CN" sz="2400" dirty="0"/>
              <a:t>However, existing networks (e.g., Facebook and Twitter) are trying to lump everyone into one big network</a:t>
            </a:r>
          </a:p>
          <a:p>
            <a:pPr lvl="1"/>
            <a:r>
              <a:rPr lang="en-US" altLang="zh-CN" sz="2000" dirty="0"/>
              <a:t>FB tries to solve this problem via </a:t>
            </a:r>
            <a:r>
              <a:rPr lang="en-US" altLang="zh-CN" sz="2000" dirty="0">
                <a:solidFill>
                  <a:srgbClr val="C00000"/>
                </a:solidFill>
              </a:rPr>
              <a:t>lists/groups</a:t>
            </a:r>
          </a:p>
          <a:p>
            <a:pPr lvl="1"/>
            <a:r>
              <a:rPr lang="en-US" altLang="zh-CN" sz="2000" dirty="0" smtClean="0">
                <a:solidFill>
                  <a:srgbClr val="800000"/>
                </a:solidFill>
              </a:rPr>
              <a:t>However</a:t>
            </a:r>
            <a:r>
              <a:rPr lang="en-US" altLang="zh-CN" sz="2000" dirty="0">
                <a:solidFill>
                  <a:srgbClr val="800000"/>
                </a:solidFill>
              </a:rPr>
              <a:t>…</a:t>
            </a:r>
          </a:p>
          <a:p>
            <a:r>
              <a:rPr lang="en-US" altLang="zh-CN" sz="2400" dirty="0" smtClean="0"/>
              <a:t>Google+</a:t>
            </a:r>
            <a:endParaRPr lang="zh-CN" altLang="en-US" sz="2400" dirty="0"/>
          </a:p>
        </p:txBody>
      </p:sp>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4808" y="5190147"/>
            <a:ext cx="5772641" cy="147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302816" y="4941167"/>
            <a:ext cx="5616624" cy="369332"/>
          </a:xfrm>
          <a:prstGeom prst="rect">
            <a:avLst/>
          </a:prstGeom>
          <a:noFill/>
        </p:spPr>
        <p:txBody>
          <a:bodyPr wrap="square" rtlCol="0">
            <a:spAutoFit/>
          </a:bodyPr>
          <a:lstStyle/>
          <a:p>
            <a:pPr>
              <a:buNone/>
            </a:pPr>
            <a:r>
              <a:rPr lang="en-US" altLang="zh-CN" sz="1800" b="1" dirty="0">
                <a:latin typeface="Gill Sans MT" pitchFamily="34" charset="0"/>
                <a:ea typeface="+mn-ea"/>
                <a:cs typeface="Arial" pitchFamily="34" charset="0"/>
              </a:rPr>
              <a:t>w</a:t>
            </a:r>
            <a:r>
              <a:rPr lang="en-US" altLang="zh-CN" sz="1800" b="1" dirty="0" smtClean="0">
                <a:latin typeface="Gill Sans MT" pitchFamily="34" charset="0"/>
                <a:ea typeface="+mn-ea"/>
                <a:cs typeface="Arial" pitchFamily="34" charset="0"/>
              </a:rPr>
              <a:t>hich circle? </a:t>
            </a:r>
            <a:r>
              <a:rPr lang="en-US" altLang="zh-CN" sz="1800" dirty="0" smtClean="0">
                <a:solidFill>
                  <a:srgbClr val="800000"/>
                </a:solidFill>
                <a:latin typeface="Gill Sans MT" pitchFamily="34" charset="0"/>
                <a:ea typeface="+mn-ea"/>
                <a:cs typeface="Arial" pitchFamily="34" charset="0"/>
              </a:rPr>
              <a:t>Users do not take time to create it.</a:t>
            </a:r>
            <a:endParaRPr lang="zh-CN" altLang="en-US" sz="1800" dirty="0">
              <a:solidFill>
                <a:srgbClr val="800000"/>
              </a:solidFill>
              <a:latin typeface="Gill Sans MT" pitchFamily="34" charset="0"/>
              <a:ea typeface="+mn-ea"/>
              <a:cs typeface="Arial" pitchFamily="34" charset="0"/>
            </a:endParaRPr>
          </a:p>
        </p:txBody>
      </p:sp>
    </p:spTree>
    <p:extLst>
      <p:ext uri="{BB962C8B-B14F-4D97-AF65-F5344CB8AC3E}">
        <p14:creationId xmlns:p14="http://schemas.microsoft.com/office/powerpoint/2010/main" val="38473238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dissolve">
                                      <p:cBhvr>
                                        <p:cTn id="11" dur="500"/>
                                        <p:tgtEl>
                                          <p:spTgt spid="3">
                                            <p:txEl>
                                              <p:pRg st="4" end="4"/>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Even complex than we imaged!</a:t>
            </a:r>
            <a:endParaRPr lang="zh-CN" altLang="en-US" dirty="0"/>
          </a:p>
        </p:txBody>
      </p:sp>
      <p:sp>
        <p:nvSpPr>
          <p:cNvPr id="3" name="内容占位符 2"/>
          <p:cNvSpPr>
            <a:spLocks noGrp="1"/>
          </p:cNvSpPr>
          <p:nvPr>
            <p:ph idx="1"/>
          </p:nvPr>
        </p:nvSpPr>
        <p:spPr/>
        <p:txBody>
          <a:bodyPr/>
          <a:lstStyle/>
          <a:p>
            <a:r>
              <a:rPr lang="en-US" altLang="zh-CN" dirty="0">
                <a:solidFill>
                  <a:schemeClr val="accent5">
                    <a:lumMod val="25000"/>
                  </a:schemeClr>
                </a:solidFill>
              </a:rPr>
              <a:t>Only 16%</a:t>
            </a:r>
            <a:r>
              <a:rPr lang="en-US" altLang="zh-CN" dirty="0">
                <a:solidFill>
                  <a:srgbClr val="0000CC"/>
                </a:solidFill>
              </a:rPr>
              <a:t> </a:t>
            </a:r>
            <a:r>
              <a:rPr lang="en-US" altLang="zh-CN" dirty="0"/>
              <a:t>of mobile phone users in Europe have created custom contact groups</a:t>
            </a:r>
          </a:p>
          <a:p>
            <a:pPr lvl="1"/>
            <a:r>
              <a:rPr lang="en-US" altLang="zh-CN" i="1" dirty="0">
                <a:solidFill>
                  <a:srgbClr val="C00000"/>
                </a:solidFill>
              </a:rPr>
              <a:t>users do not </a:t>
            </a:r>
            <a:r>
              <a:rPr lang="en-US" altLang="zh-CN" dirty="0"/>
              <a:t>take the time to create it</a:t>
            </a:r>
          </a:p>
          <a:p>
            <a:pPr lvl="1"/>
            <a:r>
              <a:rPr lang="en-US" altLang="zh-CN" i="1" dirty="0">
                <a:solidFill>
                  <a:srgbClr val="C00000"/>
                </a:solidFill>
              </a:rPr>
              <a:t>users do not</a:t>
            </a:r>
            <a:r>
              <a:rPr lang="en-US" altLang="zh-CN" dirty="0"/>
              <a:t> know how to circle their friends</a:t>
            </a:r>
          </a:p>
          <a:p>
            <a:endParaRPr lang="en-US" altLang="zh-CN" dirty="0"/>
          </a:p>
          <a:p>
            <a:r>
              <a:rPr lang="en-US" altLang="zh-CN" dirty="0"/>
              <a:t>The fact is that our social network is </a:t>
            </a:r>
            <a:r>
              <a:rPr lang="en-US" altLang="zh-CN" b="1" dirty="0">
                <a:solidFill>
                  <a:schemeClr val="accent5">
                    <a:lumMod val="10000"/>
                  </a:schemeClr>
                </a:solidFill>
              </a:rPr>
              <a:t>black</a:t>
            </a:r>
            <a:r>
              <a:rPr lang="en-US" altLang="zh-CN" dirty="0"/>
              <a:t>-</a:t>
            </a:r>
            <a:r>
              <a:rPr lang="en-US" altLang="zh-CN" dirty="0">
                <a:ln>
                  <a:solidFill>
                    <a:schemeClr val="tx1"/>
                  </a:solidFill>
                </a:ln>
                <a:solidFill>
                  <a:schemeClr val="bg1"/>
                </a:solidFill>
              </a:rPr>
              <a:t>white</a:t>
            </a:r>
            <a:r>
              <a:rPr lang="en-US" altLang="zh-CN" dirty="0"/>
              <a:t>…</a:t>
            </a:r>
            <a:endParaRPr lang="en-US" altLang="zh-CN" sz="2400" dirty="0"/>
          </a:p>
          <a:p>
            <a:endParaRPr lang="zh-CN" altLang="en-US" dirty="0"/>
          </a:p>
        </p:txBody>
      </p:sp>
    </p:spTree>
    <p:extLst>
      <p:ext uri="{BB962C8B-B14F-4D97-AF65-F5344CB8AC3E}">
        <p14:creationId xmlns:p14="http://schemas.microsoft.com/office/powerpoint/2010/main" val="20405867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Research in Social Network</a:t>
            </a:r>
            <a:endParaRPr lang="en-US" dirty="0"/>
          </a:p>
        </p:txBody>
      </p:sp>
      <p:sp>
        <p:nvSpPr>
          <p:cNvPr id="4" name="Oval 3"/>
          <p:cNvSpPr/>
          <p:nvPr/>
        </p:nvSpPr>
        <p:spPr>
          <a:xfrm>
            <a:off x="4191000" y="5715000"/>
            <a:ext cx="2133600" cy="762000"/>
          </a:xfrm>
          <a:prstGeom prst="ellipse">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rPr>
              <a:t>BIG Social Data</a:t>
            </a:r>
            <a:endParaRPr lang="en-US" b="1" dirty="0">
              <a:solidFill>
                <a:srgbClr val="000090"/>
              </a:solidFill>
            </a:endParaRPr>
          </a:p>
        </p:txBody>
      </p:sp>
      <p:sp>
        <p:nvSpPr>
          <p:cNvPr id="6" name="Rectangle 5"/>
          <p:cNvSpPr/>
          <p:nvPr/>
        </p:nvSpPr>
        <p:spPr>
          <a:xfrm>
            <a:off x="2590802" y="4723420"/>
            <a:ext cx="2438400"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800000"/>
                </a:solidFill>
              </a:rPr>
              <a:t>Social Theories</a:t>
            </a:r>
            <a:endParaRPr lang="en-US" sz="2000" dirty="0">
              <a:solidFill>
                <a:srgbClr val="800000"/>
              </a:solidFill>
            </a:endParaRPr>
          </a:p>
        </p:txBody>
      </p:sp>
      <p:sp>
        <p:nvSpPr>
          <p:cNvPr id="7" name="Rectangle 6"/>
          <p:cNvSpPr/>
          <p:nvPr/>
        </p:nvSpPr>
        <p:spPr>
          <a:xfrm>
            <a:off x="5410204" y="4723420"/>
            <a:ext cx="2514600" cy="6858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800000"/>
                </a:solidFill>
              </a:rPr>
              <a:t>Algorithmic </a:t>
            </a:r>
            <a:r>
              <a:rPr lang="en-US" sz="2000" dirty="0" smtClean="0">
                <a:solidFill>
                  <a:srgbClr val="800000"/>
                </a:solidFill>
              </a:rPr>
              <a:t>Foundations</a:t>
            </a:r>
            <a:endParaRPr lang="en-US" sz="2000" dirty="0">
              <a:solidFill>
                <a:srgbClr val="800000"/>
              </a:solidFill>
            </a:endParaRPr>
          </a:p>
        </p:txBody>
      </p:sp>
      <p:sp>
        <p:nvSpPr>
          <p:cNvPr id="8" name="Rectangle 7"/>
          <p:cNvSpPr/>
          <p:nvPr/>
        </p:nvSpPr>
        <p:spPr>
          <a:xfrm>
            <a:off x="2000672" y="2362200"/>
            <a:ext cx="6552728" cy="1930896"/>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9" name="Rectangle 8"/>
          <p:cNvSpPr/>
          <p:nvPr/>
        </p:nvSpPr>
        <p:spPr>
          <a:xfrm rot="5400000">
            <a:off x="1731014" y="3197070"/>
            <a:ext cx="1295400" cy="54006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Power-law</a:t>
            </a:r>
            <a:endParaRPr lang="en-US" dirty="0">
              <a:solidFill>
                <a:srgbClr val="000090"/>
              </a:solidFill>
            </a:endParaRPr>
          </a:p>
        </p:txBody>
      </p:sp>
      <p:sp>
        <p:nvSpPr>
          <p:cNvPr id="11" name="Rectangle 10"/>
          <p:cNvSpPr/>
          <p:nvPr/>
        </p:nvSpPr>
        <p:spPr>
          <a:xfrm rot="5400000">
            <a:off x="6951592" y="3197064"/>
            <a:ext cx="1295400" cy="540072"/>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lnSpc>
                <a:spcPts val="2000"/>
              </a:lnSpc>
            </a:pPr>
            <a:r>
              <a:rPr lang="en-US" dirty="0" smtClean="0">
                <a:solidFill>
                  <a:srgbClr val="000090"/>
                </a:solidFill>
              </a:rPr>
              <a:t>Action</a:t>
            </a:r>
            <a:endParaRPr lang="en-US" dirty="0">
              <a:solidFill>
                <a:srgbClr val="000090"/>
              </a:solidFill>
            </a:endParaRPr>
          </a:p>
        </p:txBody>
      </p:sp>
      <p:sp>
        <p:nvSpPr>
          <p:cNvPr id="12" name="Rectangle 11"/>
          <p:cNvSpPr/>
          <p:nvPr/>
        </p:nvSpPr>
        <p:spPr>
          <a:xfrm rot="5400000">
            <a:off x="5871436" y="3194632"/>
            <a:ext cx="1295400" cy="5400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rgbClr val="000090"/>
                </a:solidFill>
              </a:rPr>
              <a:t>Influence</a:t>
            </a:r>
            <a:endParaRPr lang="en-US" altLang="zh-CN" dirty="0">
              <a:solidFill>
                <a:srgbClr val="000090"/>
              </a:solidFill>
            </a:endParaRPr>
          </a:p>
        </p:txBody>
      </p:sp>
      <p:cxnSp>
        <p:nvCxnSpPr>
          <p:cNvPr id="14" name="Straight Connector 13"/>
          <p:cNvCxnSpPr/>
          <p:nvPr/>
        </p:nvCxnSpPr>
        <p:spPr>
          <a:xfrm>
            <a:off x="2209802" y="4593701"/>
            <a:ext cx="61722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5800" y="2628900"/>
            <a:ext cx="137160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Social Network Analysis</a:t>
            </a:r>
          </a:p>
        </p:txBody>
      </p:sp>
      <p:sp>
        <p:nvSpPr>
          <p:cNvPr id="16" name="Rectangle 15"/>
          <p:cNvSpPr/>
          <p:nvPr/>
        </p:nvSpPr>
        <p:spPr>
          <a:xfrm>
            <a:off x="685800" y="4495800"/>
            <a:ext cx="137160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Theory</a:t>
            </a:r>
            <a:endParaRPr lang="en-US" dirty="0">
              <a:solidFill>
                <a:schemeClr val="tx1"/>
              </a:solidFill>
            </a:endParaRPr>
          </a:p>
        </p:txBody>
      </p:sp>
      <p:sp>
        <p:nvSpPr>
          <p:cNvPr id="17" name="Right Arrow 16"/>
          <p:cNvSpPr/>
          <p:nvPr/>
        </p:nvSpPr>
        <p:spPr>
          <a:xfrm rot="16200000">
            <a:off x="5105400" y="4935252"/>
            <a:ext cx="304800"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209802" y="2209800"/>
            <a:ext cx="61722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981204" y="1143000"/>
            <a:ext cx="6705600"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21" name="Right Arrow 20"/>
          <p:cNvSpPr/>
          <p:nvPr/>
        </p:nvSpPr>
        <p:spPr>
          <a:xfrm rot="16200000">
            <a:off x="5105400" y="1524004"/>
            <a:ext cx="304800"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5105400" y="3907905"/>
            <a:ext cx="304800"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57400" y="1295400"/>
            <a:ext cx="13716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Prediction</a:t>
            </a:r>
            <a:endParaRPr lang="en-US" dirty="0">
              <a:solidFill>
                <a:schemeClr val="tx1"/>
              </a:solidFill>
            </a:endParaRPr>
          </a:p>
        </p:txBody>
      </p:sp>
      <p:sp>
        <p:nvSpPr>
          <p:cNvPr id="24" name="Rectangle 23"/>
          <p:cNvSpPr/>
          <p:nvPr/>
        </p:nvSpPr>
        <p:spPr>
          <a:xfrm>
            <a:off x="3581400" y="1295400"/>
            <a:ext cx="13716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Search</a:t>
            </a:r>
            <a:endParaRPr lang="en-US" dirty="0">
              <a:solidFill>
                <a:schemeClr val="tx1"/>
              </a:solidFill>
            </a:endParaRPr>
          </a:p>
        </p:txBody>
      </p:sp>
      <p:sp>
        <p:nvSpPr>
          <p:cNvPr id="25" name="Rectangle 24"/>
          <p:cNvSpPr/>
          <p:nvPr/>
        </p:nvSpPr>
        <p:spPr>
          <a:xfrm>
            <a:off x="5105400" y="1295400"/>
            <a:ext cx="19812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Information Diffusion</a:t>
            </a:r>
            <a:endParaRPr lang="en-US" dirty="0">
              <a:solidFill>
                <a:schemeClr val="tx1"/>
              </a:solidFill>
            </a:endParaRPr>
          </a:p>
        </p:txBody>
      </p:sp>
      <p:sp>
        <p:nvSpPr>
          <p:cNvPr id="26" name="Rectangle 25"/>
          <p:cNvSpPr/>
          <p:nvPr/>
        </p:nvSpPr>
        <p:spPr>
          <a:xfrm>
            <a:off x="7239000" y="1295400"/>
            <a:ext cx="1371600"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Advertise</a:t>
            </a:r>
            <a:endParaRPr lang="en-US" dirty="0">
              <a:solidFill>
                <a:schemeClr val="tx1"/>
              </a:solidFill>
            </a:endParaRPr>
          </a:p>
        </p:txBody>
      </p:sp>
      <p:sp>
        <p:nvSpPr>
          <p:cNvPr id="27" name="Rectangle 26"/>
          <p:cNvSpPr/>
          <p:nvPr/>
        </p:nvSpPr>
        <p:spPr>
          <a:xfrm>
            <a:off x="632520" y="1066800"/>
            <a:ext cx="142488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Application</a:t>
            </a:r>
            <a:endParaRPr lang="en-US" dirty="0">
              <a:solidFill>
                <a:schemeClr val="tx1"/>
              </a:solidFill>
            </a:endParaRPr>
          </a:p>
        </p:txBody>
      </p:sp>
      <p:sp>
        <p:nvSpPr>
          <p:cNvPr id="28" name="Rectangle 27"/>
          <p:cNvSpPr/>
          <p:nvPr/>
        </p:nvSpPr>
        <p:spPr>
          <a:xfrm>
            <a:off x="2639380" y="2438400"/>
            <a:ext cx="9906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Macro</a:t>
            </a:r>
            <a:endParaRPr lang="en-US" dirty="0">
              <a:solidFill>
                <a:schemeClr val="tx1"/>
              </a:solidFill>
            </a:endParaRPr>
          </a:p>
        </p:txBody>
      </p:sp>
      <p:sp>
        <p:nvSpPr>
          <p:cNvPr id="29" name="Rectangle 28"/>
          <p:cNvSpPr/>
          <p:nvPr/>
        </p:nvSpPr>
        <p:spPr>
          <a:xfrm>
            <a:off x="4520952" y="2438400"/>
            <a:ext cx="9906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solidFill>
                  <a:schemeClr val="tx1"/>
                </a:solidFill>
              </a:rPr>
              <a:t>Meso</a:t>
            </a:r>
            <a:endParaRPr lang="en-US" dirty="0">
              <a:solidFill>
                <a:schemeClr val="tx1"/>
              </a:solidFill>
            </a:endParaRPr>
          </a:p>
        </p:txBody>
      </p:sp>
      <p:sp>
        <p:nvSpPr>
          <p:cNvPr id="30" name="Rectangle 29"/>
          <p:cNvSpPr/>
          <p:nvPr/>
        </p:nvSpPr>
        <p:spPr>
          <a:xfrm>
            <a:off x="6842720" y="2438400"/>
            <a:ext cx="9906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Micro</a:t>
            </a:r>
            <a:endParaRPr lang="en-US" dirty="0">
              <a:solidFill>
                <a:schemeClr val="tx1"/>
              </a:solidFill>
            </a:endParaRPr>
          </a:p>
        </p:txBody>
      </p:sp>
      <p:sp>
        <p:nvSpPr>
          <p:cNvPr id="31" name="Rectangle 30"/>
          <p:cNvSpPr/>
          <p:nvPr/>
        </p:nvSpPr>
        <p:spPr>
          <a:xfrm rot="5400000">
            <a:off x="2271074" y="3197070"/>
            <a:ext cx="1295400" cy="54006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smtClean="0">
                <a:solidFill>
                  <a:srgbClr val="000090"/>
                </a:solidFill>
              </a:rPr>
              <a:t>Small-world</a:t>
            </a:r>
            <a:endParaRPr lang="en-US" dirty="0">
              <a:solidFill>
                <a:srgbClr val="000090"/>
              </a:solidFill>
            </a:endParaRPr>
          </a:p>
        </p:txBody>
      </p:sp>
      <p:sp>
        <p:nvSpPr>
          <p:cNvPr id="32" name="Rectangle 31"/>
          <p:cNvSpPr/>
          <p:nvPr/>
        </p:nvSpPr>
        <p:spPr>
          <a:xfrm rot="5400000">
            <a:off x="3495240" y="3197100"/>
            <a:ext cx="1295400" cy="5400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Community</a:t>
            </a:r>
            <a:endParaRPr lang="en-US" dirty="0">
              <a:solidFill>
                <a:srgbClr val="000090"/>
              </a:solidFill>
            </a:endParaRPr>
          </a:p>
        </p:txBody>
      </p:sp>
      <p:sp>
        <p:nvSpPr>
          <p:cNvPr id="33" name="Rectangle 32"/>
          <p:cNvSpPr/>
          <p:nvPr/>
        </p:nvSpPr>
        <p:spPr>
          <a:xfrm rot="5400000">
            <a:off x="4053304" y="3179100"/>
            <a:ext cx="1295400" cy="5760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0" rIns="0" bIns="0" rtlCol="0" anchor="ctr"/>
          <a:lstStyle/>
          <a:p>
            <a:pPr algn="ctr">
              <a:lnSpc>
                <a:spcPts val="2000"/>
              </a:lnSpc>
            </a:pPr>
            <a:r>
              <a:rPr lang="en-US" dirty="0" smtClean="0">
                <a:solidFill>
                  <a:srgbClr val="000090"/>
                </a:solidFill>
              </a:rPr>
              <a:t>Structural hole</a:t>
            </a:r>
            <a:endParaRPr lang="en-US" dirty="0">
              <a:solidFill>
                <a:srgbClr val="000090"/>
              </a:solidFill>
            </a:endParaRPr>
          </a:p>
        </p:txBody>
      </p:sp>
      <p:sp>
        <p:nvSpPr>
          <p:cNvPr id="34" name="Rectangle 33"/>
          <p:cNvSpPr/>
          <p:nvPr/>
        </p:nvSpPr>
        <p:spPr>
          <a:xfrm rot="5400000">
            <a:off x="4629368" y="3179096"/>
            <a:ext cx="1295400" cy="576008"/>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lnSpc>
                <a:spcPts val="2000"/>
              </a:lnSpc>
            </a:pPr>
            <a:r>
              <a:rPr lang="en-US" altLang="zh-CN" dirty="0">
                <a:solidFill>
                  <a:srgbClr val="000090"/>
                </a:solidFill>
              </a:rPr>
              <a:t>Group behavior</a:t>
            </a:r>
            <a:endParaRPr lang="en-US" dirty="0">
              <a:solidFill>
                <a:srgbClr val="000090"/>
              </a:solidFill>
            </a:endParaRPr>
          </a:p>
        </p:txBody>
      </p:sp>
      <p:sp>
        <p:nvSpPr>
          <p:cNvPr id="35" name="Rectangle 34"/>
          <p:cNvSpPr/>
          <p:nvPr/>
        </p:nvSpPr>
        <p:spPr>
          <a:xfrm rot="5400000">
            <a:off x="6411496" y="3194632"/>
            <a:ext cx="1295400" cy="5400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Social tie</a:t>
            </a:r>
            <a:endParaRPr lang="en-US" dirty="0">
              <a:solidFill>
                <a:srgbClr val="000090"/>
              </a:solidFill>
            </a:endParaRPr>
          </a:p>
        </p:txBody>
      </p:sp>
      <p:sp>
        <p:nvSpPr>
          <p:cNvPr id="36" name="Rectangle 30"/>
          <p:cNvSpPr/>
          <p:nvPr/>
        </p:nvSpPr>
        <p:spPr>
          <a:xfrm rot="5400000">
            <a:off x="2811134" y="3194602"/>
            <a:ext cx="1295400" cy="54006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sz="1800" dirty="0" err="1" smtClean="0">
                <a:solidFill>
                  <a:srgbClr val="000090"/>
                </a:solidFill>
              </a:rPr>
              <a:t>Erdős-Rényi</a:t>
            </a:r>
            <a:endParaRPr lang="en-US" sz="1800" dirty="0">
              <a:solidFill>
                <a:srgbClr val="000090"/>
              </a:solidFill>
            </a:endParaRPr>
          </a:p>
        </p:txBody>
      </p:sp>
      <p:sp>
        <p:nvSpPr>
          <p:cNvPr id="37" name="Rectangle 31"/>
          <p:cNvSpPr/>
          <p:nvPr/>
        </p:nvSpPr>
        <p:spPr>
          <a:xfrm rot="5400000">
            <a:off x="5187428" y="3194632"/>
            <a:ext cx="1295400" cy="540000"/>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0" rtlCol="0" anchor="ctr"/>
          <a:lstStyle/>
          <a:p>
            <a:pPr algn="ctr"/>
            <a:r>
              <a:rPr lang="en-US" dirty="0" smtClean="0">
                <a:solidFill>
                  <a:srgbClr val="000090"/>
                </a:solidFill>
              </a:rPr>
              <a:t>Triad</a:t>
            </a:r>
            <a:endParaRPr lang="en-US" dirty="0">
              <a:solidFill>
                <a:srgbClr val="000090"/>
              </a:solidFill>
            </a:endParaRPr>
          </a:p>
        </p:txBody>
      </p:sp>
      <p:sp>
        <p:nvSpPr>
          <p:cNvPr id="38" name="Rectangle 10"/>
          <p:cNvSpPr/>
          <p:nvPr/>
        </p:nvSpPr>
        <p:spPr>
          <a:xfrm rot="5400000">
            <a:off x="7509652" y="3176596"/>
            <a:ext cx="1295400" cy="576072"/>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lnSpc>
                <a:spcPts val="2000"/>
              </a:lnSpc>
            </a:pPr>
            <a:r>
              <a:rPr lang="en-US" dirty="0" smtClean="0">
                <a:solidFill>
                  <a:srgbClr val="000090"/>
                </a:solidFill>
              </a:rPr>
              <a:t>User modeling</a:t>
            </a:r>
            <a:endParaRPr lang="en-US" dirty="0">
              <a:solidFill>
                <a:srgbClr val="000090"/>
              </a:solidFill>
            </a:endParaRPr>
          </a:p>
        </p:txBody>
      </p:sp>
      <p:sp>
        <p:nvSpPr>
          <p:cNvPr id="3" name="椭圆 2"/>
          <p:cNvSpPr/>
          <p:nvPr/>
        </p:nvSpPr>
        <p:spPr>
          <a:xfrm>
            <a:off x="4196916" y="2708920"/>
            <a:ext cx="4500500" cy="1440160"/>
          </a:xfrm>
          <a:prstGeom prst="ellipse">
            <a:avLst/>
          </a:prstGeom>
          <a:solidFill>
            <a:schemeClr val="accent1">
              <a:alpha val="28000"/>
            </a:schemeClr>
          </a:solidFill>
          <a:ln w="28575" cmpd="sng">
            <a:solidFill>
              <a:schemeClr val="accent1">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666254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hiwang1\Documents\Project\advisor-advisee\ChiWang_kdd10\Figures\shades_gt.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5165" y="1600205"/>
            <a:ext cx="5018135" cy="4010025"/>
          </a:xfrm>
          <a:prstGeom prst="rect">
            <a:avLst/>
          </a:prstGeom>
          <a:noFill/>
        </p:spPr>
      </p:pic>
      <p:sp>
        <p:nvSpPr>
          <p:cNvPr id="2" name="Title 1"/>
          <p:cNvSpPr>
            <a:spLocks noGrp="1"/>
          </p:cNvSpPr>
          <p:nvPr>
            <p:ph type="title"/>
          </p:nvPr>
        </p:nvSpPr>
        <p:spPr>
          <a:xfrm>
            <a:off x="495300" y="0"/>
            <a:ext cx="9163050" cy="1219200"/>
          </a:xfrm>
          <a:noFill/>
        </p:spPr>
        <p:txBody>
          <a:bodyPr/>
          <a:lstStyle/>
          <a:p>
            <a:r>
              <a:rPr lang="en-US" altLang="zh-CN" smtClean="0">
                <a:latin typeface="+mn-lt"/>
                <a:ea typeface="黑体" pitchFamily="49" charset="-122"/>
              </a:rPr>
              <a:t>Example 1: </a:t>
            </a:r>
            <a:r>
              <a:rPr lang="en-US" altLang="zh-CN" sz="3200" smtClean="0">
                <a:latin typeface="+mn-lt"/>
                <a:ea typeface="黑体" pitchFamily="49" charset="-122"/>
              </a:rPr>
              <a:t>finding </a:t>
            </a:r>
            <a:r>
              <a:rPr lang="en-US" altLang="zh-CN" sz="3200" smtClean="0">
                <a:solidFill>
                  <a:srgbClr val="C00000"/>
                </a:solidFill>
                <a:latin typeface="+mn-lt"/>
                <a:ea typeface="黑体" pitchFamily="49" charset="-122"/>
              </a:rPr>
              <a:t>boss</a:t>
            </a:r>
            <a:r>
              <a:rPr lang="en-US" altLang="zh-CN" sz="3200" smtClean="0">
                <a:latin typeface="+mn-lt"/>
                <a:ea typeface="黑体" pitchFamily="49" charset="-122"/>
              </a:rPr>
              <a:t> in email networks</a:t>
            </a:r>
            <a:r>
              <a:rPr lang="en-US" altLang="zh-CN" sz="4400" dirty="0" smtClean="0">
                <a:latin typeface="+mn-lt"/>
                <a:ea typeface="黑体" pitchFamily="49" charset="-122"/>
              </a:rPr>
              <a:t/>
            </a:r>
            <a:br>
              <a:rPr lang="en-US" altLang="zh-CN" sz="4400" dirty="0" smtClean="0">
                <a:latin typeface="+mn-lt"/>
                <a:ea typeface="黑体" pitchFamily="49" charset="-122"/>
              </a:rPr>
            </a:br>
            <a:r>
              <a:rPr lang="en-US" altLang="zh-CN" sz="2400" dirty="0" smtClean="0">
                <a:solidFill>
                  <a:schemeClr val="tx1"/>
                </a:solidFill>
              </a:rPr>
              <a:t>(PKDD’11, Best Paper </a:t>
            </a:r>
            <a:r>
              <a:rPr lang="en-US" altLang="zh-CN" sz="2400" dirty="0" err="1" smtClean="0">
                <a:solidFill>
                  <a:schemeClr val="tx1"/>
                </a:solidFill>
              </a:rPr>
              <a:t>Runnerup</a:t>
            </a:r>
            <a:r>
              <a:rPr lang="en-US" altLang="zh-CN" sz="2400" dirty="0" smtClean="0">
                <a:solidFill>
                  <a:schemeClr val="tx1"/>
                </a:solidFill>
              </a:rPr>
              <a:t>)</a:t>
            </a:r>
            <a:endParaRPr lang="en-US" dirty="0">
              <a:ln>
                <a:solidFill>
                  <a:schemeClr val="tx1"/>
                </a:solidFill>
              </a:ln>
              <a:solidFill>
                <a:schemeClr val="bg1"/>
              </a:solidFill>
            </a:endParaRPr>
          </a:p>
        </p:txBody>
      </p:sp>
      <p:sp>
        <p:nvSpPr>
          <p:cNvPr id="8" name="TextBox 7"/>
          <p:cNvSpPr txBox="1"/>
          <p:nvPr/>
        </p:nvSpPr>
        <p:spPr>
          <a:xfrm>
            <a:off x="2476500" y="2667000"/>
            <a:ext cx="740457" cy="400110"/>
          </a:xfrm>
          <a:prstGeom prst="rect">
            <a:avLst/>
          </a:prstGeom>
          <a:noFill/>
        </p:spPr>
        <p:txBody>
          <a:bodyPr wrap="none" rtlCol="0">
            <a:spAutoFit/>
          </a:bodyPr>
          <a:lstStyle/>
          <a:p>
            <a:r>
              <a:rPr lang="en-US" dirty="0" smtClean="0"/>
              <a:t>CEO</a:t>
            </a:r>
            <a:endParaRPr lang="en-US" dirty="0"/>
          </a:p>
        </p:txBody>
      </p:sp>
      <p:cxnSp>
        <p:nvCxnSpPr>
          <p:cNvPr id="10" name="Straight Connector 9"/>
          <p:cNvCxnSpPr>
            <a:stCxn id="8" idx="3"/>
            <a:endCxn id="13" idx="7"/>
          </p:cNvCxnSpPr>
          <p:nvPr/>
        </p:nvCxnSpPr>
        <p:spPr>
          <a:xfrm>
            <a:off x="3216957" y="2867055"/>
            <a:ext cx="3423311" cy="519223"/>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flipH="1">
            <a:off x="6604000" y="3352800"/>
            <a:ext cx="24765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76500" y="3581400"/>
            <a:ext cx="1325178" cy="400110"/>
          </a:xfrm>
          <a:prstGeom prst="rect">
            <a:avLst/>
          </a:prstGeom>
          <a:noFill/>
        </p:spPr>
        <p:txBody>
          <a:bodyPr wrap="none" rtlCol="0">
            <a:spAutoFit/>
          </a:bodyPr>
          <a:lstStyle/>
          <a:p>
            <a:r>
              <a:rPr lang="en-US" dirty="0" smtClean="0"/>
              <a:t>Employee</a:t>
            </a:r>
            <a:endParaRPr lang="en-US" dirty="0"/>
          </a:p>
        </p:txBody>
      </p:sp>
      <p:cxnSp>
        <p:nvCxnSpPr>
          <p:cNvPr id="17" name="Straight Connector 16"/>
          <p:cNvCxnSpPr>
            <a:stCxn id="22" idx="3"/>
            <a:endCxn id="29" idx="7"/>
          </p:cNvCxnSpPr>
          <p:nvPr/>
        </p:nvCxnSpPr>
        <p:spPr>
          <a:xfrm>
            <a:off x="3686014" y="3324255"/>
            <a:ext cx="2541504" cy="595423"/>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3"/>
          </p:cNvCxnSpPr>
          <p:nvPr/>
        </p:nvCxnSpPr>
        <p:spPr>
          <a:xfrm>
            <a:off x="3801678" y="3781455"/>
            <a:ext cx="1729172" cy="409547"/>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Left Brace 26"/>
          <p:cNvSpPr/>
          <p:nvPr/>
        </p:nvSpPr>
        <p:spPr>
          <a:xfrm>
            <a:off x="1981200" y="2895600"/>
            <a:ext cx="247650" cy="838200"/>
          </a:xfrm>
          <a:prstGeom prst="leftBrace">
            <a:avLst/>
          </a:prstGeom>
          <a:ln>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ontent Placeholder 2"/>
          <p:cNvSpPr txBox="1">
            <a:spLocks/>
          </p:cNvSpPr>
          <p:nvPr/>
        </p:nvSpPr>
        <p:spPr>
          <a:xfrm>
            <a:off x="247650" y="2819400"/>
            <a:ext cx="1733550" cy="129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 to infer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TextBox 21"/>
          <p:cNvSpPr txBox="1"/>
          <p:nvPr/>
        </p:nvSpPr>
        <p:spPr>
          <a:xfrm>
            <a:off x="2488250" y="3124200"/>
            <a:ext cx="1197764" cy="400110"/>
          </a:xfrm>
          <a:prstGeom prst="rect">
            <a:avLst/>
          </a:prstGeom>
          <a:noFill/>
        </p:spPr>
        <p:txBody>
          <a:bodyPr wrap="none" rtlCol="0">
            <a:spAutoFit/>
          </a:bodyPr>
          <a:lstStyle/>
          <a:p>
            <a:r>
              <a:rPr lang="en-US" dirty="0" smtClean="0"/>
              <a:t>Manager</a:t>
            </a:r>
            <a:endParaRPr lang="en-US" dirty="0"/>
          </a:p>
        </p:txBody>
      </p:sp>
      <p:sp>
        <p:nvSpPr>
          <p:cNvPr id="29" name="Oval 28"/>
          <p:cNvSpPr/>
          <p:nvPr/>
        </p:nvSpPr>
        <p:spPr>
          <a:xfrm flipH="1">
            <a:off x="6191250" y="3886200"/>
            <a:ext cx="24765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bwMode="auto">
          <a:xfrm>
            <a:off x="4705350" y="1219200"/>
            <a:ext cx="421005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Enterprise</a:t>
            </a:r>
            <a:r>
              <a:rPr kumimoji="0" lang="en-US" sz="2000" b="1" i="0" u="none" strike="noStrike" kern="1200" cap="none" spc="0" normalizeH="0" noProof="0" dirty="0" smtClean="0">
                <a:ln>
                  <a:noFill/>
                </a:ln>
                <a:solidFill>
                  <a:schemeClr val="tx1"/>
                </a:solidFill>
                <a:effectLst/>
                <a:uLnTx/>
                <a:uFillTx/>
                <a:latin typeface="+mn-lt"/>
                <a:ea typeface="+mn-ea"/>
                <a:cs typeface="+mn-cs"/>
              </a:rPr>
              <a:t> e</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mail network</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2"/>
          <p:cNvSpPr txBox="1">
            <a:spLocks/>
          </p:cNvSpPr>
          <p:nvPr/>
        </p:nvSpPr>
        <p:spPr>
          <a:xfrm>
            <a:off x="577850" y="5410200"/>
            <a:ext cx="8997950" cy="838200"/>
          </a:xfrm>
          <a:prstGeom prst="rect">
            <a:avLst/>
          </a:prstGeom>
          <a:solidFill>
            <a:schemeClr val="bg1"/>
          </a:solidFill>
          <a:ln w="19050">
            <a:solidFill>
              <a:srgbClr val="000099"/>
            </a:solidFill>
          </a:ln>
        </p:spPr>
        <p:txBody>
          <a:bodyPr vert="horz" lIns="91440" tIns="288000" rIns="91440" bIns="72000" rtlCol="0">
            <a:normAutofit lnSpcReduction="10000"/>
          </a:bodyPr>
          <a:lstStyle/>
          <a:p>
            <a:r>
              <a:rPr lang="en-US" altLang="zh-CN" sz="3200" dirty="0" smtClean="0"/>
              <a:t>User interactions may form </a:t>
            </a:r>
            <a:r>
              <a:rPr lang="en-US" altLang="zh-CN" sz="3200" i="1" dirty="0" smtClean="0">
                <a:solidFill>
                  <a:srgbClr val="C00000"/>
                </a:solidFill>
              </a:rPr>
              <a:t>implicit groups</a:t>
            </a:r>
            <a:r>
              <a:rPr lang="en-US" altLang="zh-CN" sz="3200" i="1" dirty="0" smtClean="0"/>
              <a:t> </a:t>
            </a:r>
          </a:p>
        </p:txBody>
      </p:sp>
    </p:spTree>
    <p:extLst>
      <p:ext uri="{BB962C8B-B14F-4D97-AF65-F5344CB8AC3E}">
        <p14:creationId xmlns:p14="http://schemas.microsoft.com/office/powerpoint/2010/main" val="1610858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8913"/>
            <a:ext cx="9906000" cy="792162"/>
          </a:xfrm>
        </p:spPr>
        <p:txBody>
          <a:bodyPr/>
          <a:lstStyle/>
          <a:p>
            <a:r>
              <a:rPr lang="en-US" altLang="zh-CN" smtClean="0"/>
              <a:t>Example 2: </a:t>
            </a:r>
            <a:r>
              <a:rPr lang="en-US" altLang="zh-CN" sz="3200" smtClean="0"/>
              <a:t>finding friends in mobile networks</a:t>
            </a:r>
            <a:endParaRPr lang="zh-CN" altLang="en-US" dirty="0"/>
          </a:p>
        </p:txBody>
      </p:sp>
      <p:grpSp>
        <p:nvGrpSpPr>
          <p:cNvPr id="3" name="组合 196"/>
          <p:cNvGrpSpPr/>
          <p:nvPr/>
        </p:nvGrpSpPr>
        <p:grpSpPr>
          <a:xfrm>
            <a:off x="-167880" y="1844824"/>
            <a:ext cx="5043697" cy="3361800"/>
            <a:chOff x="64059" y="428604"/>
            <a:chExt cx="8805386" cy="6358186"/>
          </a:xfrm>
        </p:grpSpPr>
        <p:cxnSp>
          <p:nvCxnSpPr>
            <p:cNvPr id="198" name="直接连接符 197"/>
            <p:cNvCxnSpPr/>
            <p:nvPr/>
          </p:nvCxnSpPr>
          <p:spPr>
            <a:xfrm rot="16200000" flipH="1">
              <a:off x="4749512" y="1643050"/>
              <a:ext cx="1857387" cy="1857388"/>
            </a:xfrm>
            <a:prstGeom prst="line">
              <a:avLst/>
            </a:prstGeom>
            <a:noFill/>
            <a:ln w="57150" cap="flat" cmpd="sng" algn="ctr">
              <a:solidFill>
                <a:srgbClr val="4F81BD"/>
              </a:solidFill>
              <a:prstDash val="dash"/>
            </a:ln>
            <a:effectLst/>
          </p:spPr>
        </p:cxnSp>
        <p:cxnSp>
          <p:nvCxnSpPr>
            <p:cNvPr id="199" name="直接箭头连接符 198"/>
            <p:cNvCxnSpPr/>
            <p:nvPr/>
          </p:nvCxnSpPr>
          <p:spPr>
            <a:xfrm rot="5400000">
              <a:off x="5388775" y="4112423"/>
              <a:ext cx="1571636" cy="633418"/>
            </a:xfrm>
            <a:prstGeom prst="straightConnector1">
              <a:avLst/>
            </a:prstGeom>
            <a:noFill/>
            <a:ln w="57150" cap="flat" cmpd="sng" algn="ctr">
              <a:solidFill>
                <a:srgbClr val="4F81BD">
                  <a:shade val="95000"/>
                  <a:satMod val="105000"/>
                </a:srgbClr>
              </a:solidFill>
              <a:prstDash val="solid"/>
              <a:headEnd type="none" w="med" len="med"/>
              <a:tailEnd type="triangle" w="med" len="med"/>
            </a:ln>
            <a:effectLst/>
          </p:spPr>
        </p:cxnSp>
        <p:cxnSp>
          <p:nvCxnSpPr>
            <p:cNvPr id="200" name="直接箭头连接符 199"/>
            <p:cNvCxnSpPr/>
            <p:nvPr/>
          </p:nvCxnSpPr>
          <p:spPr>
            <a:xfrm>
              <a:off x="3286116" y="5643578"/>
              <a:ext cx="1928826" cy="142876"/>
            </a:xfrm>
            <a:prstGeom prst="straightConnector1">
              <a:avLst/>
            </a:prstGeom>
            <a:noFill/>
            <a:ln w="57150" cap="flat" cmpd="sng" algn="ctr">
              <a:solidFill>
                <a:srgbClr val="4F81BD">
                  <a:shade val="95000"/>
                  <a:satMod val="105000"/>
                </a:srgbClr>
              </a:solidFill>
              <a:prstDash val="solid"/>
              <a:headEnd type="none" w="med" len="med"/>
              <a:tailEnd type="triangle" w="med" len="med"/>
            </a:ln>
            <a:effectLst/>
          </p:spPr>
        </p:cxnSp>
        <p:sp>
          <p:nvSpPr>
            <p:cNvPr id="201" name="任意多边形 200"/>
            <p:cNvSpPr/>
            <p:nvPr/>
          </p:nvSpPr>
          <p:spPr>
            <a:xfrm rot="17710058" flipH="1">
              <a:off x="3040626" y="3478096"/>
              <a:ext cx="2991310" cy="1830634"/>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noFill/>
            <a:ln w="57150" cap="flat" cmpd="sng" algn="ctr">
              <a:solidFill>
                <a:srgbClr val="4F81BD">
                  <a:shade val="95000"/>
                  <a:satMod val="105000"/>
                </a:srgbClr>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2" name="任意多边形 201"/>
            <p:cNvSpPr/>
            <p:nvPr/>
          </p:nvSpPr>
          <p:spPr>
            <a:xfrm rot="8483817">
              <a:off x="1994740" y="2118931"/>
              <a:ext cx="3108887" cy="1905756"/>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noFill/>
            <a:ln w="57150" cap="flat" cmpd="sng" algn="ctr">
              <a:solidFill>
                <a:srgbClr val="4F81BD">
                  <a:shade val="95000"/>
                  <a:satMod val="105000"/>
                </a:srgbClr>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3" name="任意多边形 202"/>
            <p:cNvSpPr/>
            <p:nvPr/>
          </p:nvSpPr>
          <p:spPr>
            <a:xfrm>
              <a:off x="1285852" y="1160060"/>
              <a:ext cx="2767533" cy="2483254"/>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noFill/>
            <a:ln w="57150" cap="flat" cmpd="sng" algn="ctr">
              <a:solidFill>
                <a:srgbClr val="4F81BD">
                  <a:shade val="95000"/>
                  <a:satMod val="105000"/>
                </a:srgbClr>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pic>
          <p:nvPicPr>
            <p:cNvPr id="204" name="图片 203" descr="Misc-Buddy-Blue-icon.png"/>
            <p:cNvPicPr>
              <a:picLocks noChangeAspect="1"/>
            </p:cNvPicPr>
            <p:nvPr/>
          </p:nvPicPr>
          <p:blipFill>
            <a:blip r:embed="rId3" cstate="print"/>
            <a:stretch>
              <a:fillRect/>
            </a:stretch>
          </p:blipFill>
          <p:spPr>
            <a:xfrm>
              <a:off x="3786182" y="428604"/>
              <a:ext cx="1500198" cy="1500198"/>
            </a:xfrm>
            <a:prstGeom prst="rect">
              <a:avLst/>
            </a:prstGeom>
          </p:spPr>
        </p:pic>
        <p:pic>
          <p:nvPicPr>
            <p:cNvPr id="205" name="图片 204" descr="Misc-Buddy-Blue-icon.png"/>
            <p:cNvPicPr>
              <a:picLocks noChangeAspect="1"/>
            </p:cNvPicPr>
            <p:nvPr/>
          </p:nvPicPr>
          <p:blipFill>
            <a:blip r:embed="rId3" cstate="print"/>
            <a:stretch>
              <a:fillRect/>
            </a:stretch>
          </p:blipFill>
          <p:spPr>
            <a:xfrm>
              <a:off x="571472" y="3214686"/>
              <a:ext cx="1428760" cy="1428760"/>
            </a:xfrm>
            <a:prstGeom prst="rect">
              <a:avLst/>
            </a:prstGeom>
          </p:spPr>
        </p:pic>
        <p:pic>
          <p:nvPicPr>
            <p:cNvPr id="206" name="图片 205" descr="Misc-Buddy-Blue-icon.png"/>
            <p:cNvPicPr>
              <a:picLocks noChangeAspect="1"/>
            </p:cNvPicPr>
            <p:nvPr/>
          </p:nvPicPr>
          <p:blipFill>
            <a:blip r:embed="rId3" cstate="print"/>
            <a:stretch>
              <a:fillRect/>
            </a:stretch>
          </p:blipFill>
          <p:spPr>
            <a:xfrm>
              <a:off x="5643570" y="2285991"/>
              <a:ext cx="1500198" cy="1500198"/>
            </a:xfrm>
            <a:prstGeom prst="rect">
              <a:avLst/>
            </a:prstGeom>
          </p:spPr>
        </p:pic>
        <p:pic>
          <p:nvPicPr>
            <p:cNvPr id="207" name="图片 206" descr="Misc-Buddy-Blue-icon.png"/>
            <p:cNvPicPr>
              <a:picLocks noChangeAspect="1"/>
            </p:cNvPicPr>
            <p:nvPr/>
          </p:nvPicPr>
          <p:blipFill>
            <a:blip r:embed="rId3" cstate="print"/>
            <a:stretch>
              <a:fillRect/>
            </a:stretch>
          </p:blipFill>
          <p:spPr>
            <a:xfrm>
              <a:off x="2000232" y="4714884"/>
              <a:ext cx="1500198" cy="1500198"/>
            </a:xfrm>
            <a:prstGeom prst="rect">
              <a:avLst/>
            </a:prstGeom>
          </p:spPr>
        </p:pic>
        <p:pic>
          <p:nvPicPr>
            <p:cNvPr id="208" name="图片 207" descr="Misc-Buddy-Blue-icon.png"/>
            <p:cNvPicPr>
              <a:picLocks noChangeAspect="1"/>
            </p:cNvPicPr>
            <p:nvPr/>
          </p:nvPicPr>
          <p:blipFill>
            <a:blip r:embed="rId3" cstate="print"/>
            <a:stretch>
              <a:fillRect/>
            </a:stretch>
          </p:blipFill>
          <p:spPr>
            <a:xfrm>
              <a:off x="4929190" y="5143512"/>
              <a:ext cx="1500198" cy="1500198"/>
            </a:xfrm>
            <a:prstGeom prst="rect">
              <a:avLst/>
            </a:prstGeom>
          </p:spPr>
        </p:pic>
        <p:pic>
          <p:nvPicPr>
            <p:cNvPr id="209" name="图片 208" descr="new-message-icon.png"/>
            <p:cNvPicPr>
              <a:picLocks noChangeAspect="1"/>
            </p:cNvPicPr>
            <p:nvPr/>
          </p:nvPicPr>
          <p:blipFill>
            <a:blip r:embed="rId4" cstate="print"/>
            <a:stretch>
              <a:fillRect/>
            </a:stretch>
          </p:blipFill>
          <p:spPr>
            <a:xfrm>
              <a:off x="4143372" y="3357562"/>
              <a:ext cx="928694" cy="928694"/>
            </a:xfrm>
            <a:prstGeom prst="rect">
              <a:avLst/>
            </a:prstGeom>
          </p:spPr>
        </p:pic>
        <p:pic>
          <p:nvPicPr>
            <p:cNvPr id="210" name="图片 209" descr="phone-green-glow-icon.png"/>
            <p:cNvPicPr>
              <a:picLocks noChangeAspect="1"/>
            </p:cNvPicPr>
            <p:nvPr/>
          </p:nvPicPr>
          <p:blipFill>
            <a:blip r:embed="rId5" cstate="print"/>
            <a:stretch>
              <a:fillRect/>
            </a:stretch>
          </p:blipFill>
          <p:spPr>
            <a:xfrm>
              <a:off x="3714744" y="2643182"/>
              <a:ext cx="785818" cy="785818"/>
            </a:xfrm>
            <a:prstGeom prst="rect">
              <a:avLst/>
            </a:prstGeom>
          </p:spPr>
        </p:pic>
        <p:pic>
          <p:nvPicPr>
            <p:cNvPr id="211" name="图片 210" descr="phone-green-glow-icon.png"/>
            <p:cNvPicPr>
              <a:picLocks noChangeAspect="1"/>
            </p:cNvPicPr>
            <p:nvPr/>
          </p:nvPicPr>
          <p:blipFill>
            <a:blip r:embed="rId5" cstate="print"/>
            <a:stretch>
              <a:fillRect/>
            </a:stretch>
          </p:blipFill>
          <p:spPr>
            <a:xfrm>
              <a:off x="1928794" y="1500174"/>
              <a:ext cx="785818" cy="785818"/>
            </a:xfrm>
            <a:prstGeom prst="rect">
              <a:avLst/>
            </a:prstGeom>
          </p:spPr>
        </p:pic>
        <p:sp>
          <p:nvSpPr>
            <p:cNvPr id="212" name="TextBox 211"/>
            <p:cNvSpPr txBox="1"/>
            <p:nvPr/>
          </p:nvSpPr>
          <p:spPr>
            <a:xfrm>
              <a:off x="64059" y="1455926"/>
              <a:ext cx="1977030" cy="814938"/>
            </a:xfrm>
            <a:prstGeom prst="rect">
              <a:avLst/>
            </a:prstGeom>
            <a:noFill/>
            <a:ln w="22225">
              <a:no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From Home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08:40</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13" name="TextBox 212"/>
            <p:cNvSpPr txBox="1"/>
            <p:nvPr/>
          </p:nvSpPr>
          <p:spPr>
            <a:xfrm>
              <a:off x="2045806" y="2624783"/>
              <a:ext cx="1736314" cy="81493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From Office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11:35</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214" name="图片 213" descr="new-message-icon.png"/>
            <p:cNvPicPr>
              <a:picLocks noChangeAspect="1"/>
            </p:cNvPicPr>
            <p:nvPr/>
          </p:nvPicPr>
          <p:blipFill>
            <a:blip r:embed="rId4" cstate="print"/>
            <a:stretch>
              <a:fillRect/>
            </a:stretch>
          </p:blipFill>
          <p:spPr>
            <a:xfrm>
              <a:off x="3643306" y="5143512"/>
              <a:ext cx="928694" cy="928694"/>
            </a:xfrm>
            <a:prstGeom prst="rect">
              <a:avLst/>
            </a:prstGeom>
          </p:spPr>
        </p:pic>
        <p:sp>
          <p:nvSpPr>
            <p:cNvPr id="215" name="TextBox 214"/>
            <p:cNvSpPr txBox="1"/>
            <p:nvPr/>
          </p:nvSpPr>
          <p:spPr>
            <a:xfrm>
              <a:off x="5314607" y="1351025"/>
              <a:ext cx="2746279" cy="814938"/>
            </a:xfrm>
            <a:prstGeom prst="rect">
              <a:avLst/>
            </a:prstGeom>
            <a:noFill/>
            <a:ln w="22225"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ea typeface="宋体"/>
                  <a:cs typeface="Times New Roman" pitchFamily="18" charset="0"/>
                </a:rPr>
                <a:t>Both in 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ea typeface="宋体"/>
                  <a:cs typeface="Times New Roman" pitchFamily="18" charset="0"/>
                </a:rPr>
                <a:t>08:00 – 18:00</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ea typeface="宋体"/>
                <a:cs typeface="Times New Roman" pitchFamily="18" charset="0"/>
              </a:endParaRPr>
            </a:p>
          </p:txBody>
        </p:sp>
        <p:pic>
          <p:nvPicPr>
            <p:cNvPr id="216" name="图片 215" descr="phone-green-glow-icon.png"/>
            <p:cNvPicPr>
              <a:picLocks noChangeAspect="1"/>
            </p:cNvPicPr>
            <p:nvPr/>
          </p:nvPicPr>
          <p:blipFill>
            <a:blip r:embed="rId5" cstate="print"/>
            <a:stretch>
              <a:fillRect/>
            </a:stretch>
          </p:blipFill>
          <p:spPr>
            <a:xfrm>
              <a:off x="6072198" y="3929066"/>
              <a:ext cx="785818" cy="785818"/>
            </a:xfrm>
            <a:prstGeom prst="rect">
              <a:avLst/>
            </a:prstGeom>
          </p:spPr>
        </p:pic>
        <p:sp>
          <p:nvSpPr>
            <p:cNvPr id="217" name="TextBox 216"/>
            <p:cNvSpPr txBox="1"/>
            <p:nvPr/>
          </p:nvSpPr>
          <p:spPr>
            <a:xfrm>
              <a:off x="4045485" y="4013178"/>
              <a:ext cx="1753277" cy="8149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From 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15:20</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18" name="TextBox 217"/>
            <p:cNvSpPr txBox="1"/>
            <p:nvPr/>
          </p:nvSpPr>
          <p:spPr>
            <a:xfrm>
              <a:off x="3123982" y="5971852"/>
              <a:ext cx="1934979" cy="8149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From Outside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21:30</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19" name="TextBox 218"/>
            <p:cNvSpPr txBox="1"/>
            <p:nvPr/>
          </p:nvSpPr>
          <p:spPr>
            <a:xfrm>
              <a:off x="6723259" y="3929066"/>
              <a:ext cx="2146186" cy="8149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From 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rPr>
                <a:t>17:55</a:t>
              </a:r>
              <a:endParaRPr kumimoji="0" lang="zh-CN" altLang="en-US" sz="11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grpSp>
      <p:grpSp>
        <p:nvGrpSpPr>
          <p:cNvPr id="4" name="组合 244"/>
          <p:cNvGrpSpPr/>
          <p:nvPr/>
        </p:nvGrpSpPr>
        <p:grpSpPr>
          <a:xfrm>
            <a:off x="4341916" y="1867881"/>
            <a:ext cx="5641510" cy="3263145"/>
            <a:chOff x="4007922" y="2023290"/>
            <a:chExt cx="5207548" cy="3263145"/>
          </a:xfrm>
        </p:grpSpPr>
        <p:sp>
          <p:nvSpPr>
            <p:cNvPr id="220" name="右箭头 219"/>
            <p:cNvSpPr/>
            <p:nvPr/>
          </p:nvSpPr>
          <p:spPr>
            <a:xfrm>
              <a:off x="4007922" y="3106882"/>
              <a:ext cx="843148" cy="644236"/>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5" name="组合 220"/>
            <p:cNvGrpSpPr/>
            <p:nvPr/>
          </p:nvGrpSpPr>
          <p:grpSpPr>
            <a:xfrm>
              <a:off x="4857752" y="2023290"/>
              <a:ext cx="4357718" cy="3263145"/>
              <a:chOff x="4857752" y="2023290"/>
              <a:chExt cx="4357718" cy="3263145"/>
            </a:xfrm>
          </p:grpSpPr>
          <p:cxnSp>
            <p:nvCxnSpPr>
              <p:cNvPr id="222" name="直接连接符 221"/>
              <p:cNvCxnSpPr/>
              <p:nvPr/>
            </p:nvCxnSpPr>
            <p:spPr>
              <a:xfrm flipV="1">
                <a:off x="5963757" y="3629025"/>
                <a:ext cx="1732443" cy="1137463"/>
              </a:xfrm>
              <a:prstGeom prst="line">
                <a:avLst/>
              </a:prstGeom>
              <a:noFill/>
              <a:ln w="57150" cap="flat" cmpd="sng" algn="ctr">
                <a:solidFill>
                  <a:srgbClr val="00B050"/>
                </a:solidFill>
                <a:prstDash val="lgDashDot"/>
              </a:ln>
              <a:effectLst/>
            </p:spPr>
          </p:cxnSp>
          <p:grpSp>
            <p:nvGrpSpPr>
              <p:cNvPr id="6" name="组合 222"/>
              <p:cNvGrpSpPr/>
              <p:nvPr/>
            </p:nvGrpSpPr>
            <p:grpSpPr>
              <a:xfrm>
                <a:off x="4857752" y="2023290"/>
                <a:ext cx="4357718" cy="3249450"/>
                <a:chOff x="571472" y="428604"/>
                <a:chExt cx="8676574" cy="6215106"/>
              </a:xfrm>
            </p:grpSpPr>
            <p:sp>
              <p:nvSpPr>
                <p:cNvPr id="231" name="矩形 230"/>
                <p:cNvSpPr/>
                <p:nvPr/>
              </p:nvSpPr>
              <p:spPr>
                <a:xfrm>
                  <a:off x="5605981" y="493803"/>
                  <a:ext cx="3357588" cy="1130258"/>
                </a:xfrm>
                <a:prstGeom prst="rect">
                  <a:avLst/>
                </a:prstGeom>
                <a:solidFill>
                  <a:sysClr val="window" lastClr="FFFFFF"/>
                </a:solidFill>
                <a:ln w="12700" cap="flat" cmpd="sng" algn="ctr">
                  <a:solidFill>
                    <a:srgbClr val="1F497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pitchFamily="34" charset="0"/>
                    <a:ea typeface="宋体"/>
                    <a:cs typeface="Calibri" pitchFamily="34" charset="0"/>
                  </a:endParaRPr>
                </a:p>
              </p:txBody>
            </p:sp>
            <p:cxnSp>
              <p:nvCxnSpPr>
                <p:cNvPr id="232" name="直接连接符 231"/>
                <p:cNvCxnSpPr/>
                <p:nvPr/>
              </p:nvCxnSpPr>
              <p:spPr>
                <a:xfrm rot="16200000" flipV="1">
                  <a:off x="4812196" y="1771513"/>
                  <a:ext cx="1652408" cy="1577419"/>
                </a:xfrm>
                <a:prstGeom prst="line">
                  <a:avLst/>
                </a:prstGeom>
                <a:noFill/>
                <a:ln w="57150" cap="flat" cmpd="sng" algn="ctr">
                  <a:solidFill>
                    <a:srgbClr val="00B050"/>
                  </a:solidFill>
                  <a:prstDash val="lgDashDot"/>
                </a:ln>
                <a:effectLst/>
              </p:spPr>
            </p:cxnSp>
            <p:cxnSp>
              <p:nvCxnSpPr>
                <p:cNvPr id="233" name="直接连接符 232"/>
                <p:cNvCxnSpPr/>
                <p:nvPr/>
              </p:nvCxnSpPr>
              <p:spPr>
                <a:xfrm rot="5400000" flipH="1" flipV="1">
                  <a:off x="1801349" y="2505621"/>
                  <a:ext cx="3623328" cy="1716717"/>
                </a:xfrm>
                <a:prstGeom prst="line">
                  <a:avLst/>
                </a:prstGeom>
                <a:noFill/>
                <a:ln w="57150" cap="flat" cmpd="sng" algn="ctr">
                  <a:solidFill>
                    <a:srgbClr val="00B050"/>
                  </a:solidFill>
                  <a:prstDash val="lgDashDot"/>
                </a:ln>
                <a:effectLst/>
              </p:spPr>
            </p:cxnSp>
            <p:cxnSp>
              <p:nvCxnSpPr>
                <p:cNvPr id="234" name="直接连接符 233"/>
                <p:cNvCxnSpPr/>
                <p:nvPr/>
              </p:nvCxnSpPr>
              <p:spPr>
                <a:xfrm flipV="1">
                  <a:off x="1357290" y="1571612"/>
                  <a:ext cx="3000396" cy="2428892"/>
                </a:xfrm>
                <a:prstGeom prst="line">
                  <a:avLst/>
                </a:prstGeom>
                <a:noFill/>
                <a:ln w="57150" cap="flat" cmpd="sng" algn="ctr">
                  <a:solidFill>
                    <a:srgbClr val="FF0000"/>
                  </a:solidFill>
                  <a:prstDash val="solid"/>
                </a:ln>
                <a:effectLst/>
              </p:spPr>
            </p:cxnSp>
            <p:cxnSp>
              <p:nvCxnSpPr>
                <p:cNvPr id="235" name="直接连接符 234"/>
                <p:cNvCxnSpPr/>
                <p:nvPr/>
              </p:nvCxnSpPr>
              <p:spPr>
                <a:xfrm>
                  <a:off x="2428860" y="5715016"/>
                  <a:ext cx="2928958" cy="214314"/>
                </a:xfrm>
                <a:prstGeom prst="line">
                  <a:avLst/>
                </a:prstGeom>
                <a:noFill/>
                <a:ln w="57150" cap="flat" cmpd="sng" algn="ctr">
                  <a:solidFill>
                    <a:srgbClr val="FF0000"/>
                  </a:solidFill>
                  <a:prstDash val="solid"/>
                </a:ln>
                <a:effectLst/>
              </p:spPr>
            </p:cxnSp>
            <p:cxnSp>
              <p:nvCxnSpPr>
                <p:cNvPr id="236" name="直接连接符 235"/>
                <p:cNvCxnSpPr/>
                <p:nvPr/>
              </p:nvCxnSpPr>
              <p:spPr>
                <a:xfrm rot="5400000">
                  <a:off x="4928687" y="4270138"/>
                  <a:ext cx="2286016" cy="714380"/>
                </a:xfrm>
                <a:prstGeom prst="line">
                  <a:avLst/>
                </a:prstGeom>
                <a:noFill/>
                <a:ln w="57150" cap="flat" cmpd="sng" algn="ctr">
                  <a:solidFill>
                    <a:srgbClr val="FF0000"/>
                  </a:solidFill>
                  <a:prstDash val="solid"/>
                </a:ln>
                <a:effectLst/>
              </p:spPr>
            </p:cxnSp>
            <p:pic>
              <p:nvPicPr>
                <p:cNvPr id="237" name="图片 236" descr="Misc-Buddy-Blue-icon.png"/>
                <p:cNvPicPr>
                  <a:picLocks noChangeAspect="1"/>
                </p:cNvPicPr>
                <p:nvPr/>
              </p:nvPicPr>
              <p:blipFill>
                <a:blip r:embed="rId3" cstate="print"/>
                <a:stretch>
                  <a:fillRect/>
                </a:stretch>
              </p:blipFill>
              <p:spPr>
                <a:xfrm>
                  <a:off x="3786182" y="428604"/>
                  <a:ext cx="1500198" cy="1500198"/>
                </a:xfrm>
                <a:prstGeom prst="rect">
                  <a:avLst/>
                </a:prstGeom>
              </p:spPr>
            </p:pic>
            <p:pic>
              <p:nvPicPr>
                <p:cNvPr id="238" name="图片 237" descr="Misc-Buddy-Blue-icon.png"/>
                <p:cNvPicPr>
                  <a:picLocks noChangeAspect="1"/>
                </p:cNvPicPr>
                <p:nvPr/>
              </p:nvPicPr>
              <p:blipFill>
                <a:blip r:embed="rId3" cstate="print"/>
                <a:stretch>
                  <a:fillRect/>
                </a:stretch>
              </p:blipFill>
              <p:spPr>
                <a:xfrm>
                  <a:off x="571472" y="3214686"/>
                  <a:ext cx="1428760" cy="1428760"/>
                </a:xfrm>
                <a:prstGeom prst="rect">
                  <a:avLst/>
                </a:prstGeom>
              </p:spPr>
            </p:pic>
            <p:pic>
              <p:nvPicPr>
                <p:cNvPr id="239" name="图片 238" descr="Misc-Buddy-Blue-icon.png"/>
                <p:cNvPicPr>
                  <a:picLocks noChangeAspect="1"/>
                </p:cNvPicPr>
                <p:nvPr/>
              </p:nvPicPr>
              <p:blipFill>
                <a:blip r:embed="rId3" cstate="print"/>
                <a:stretch>
                  <a:fillRect/>
                </a:stretch>
              </p:blipFill>
              <p:spPr>
                <a:xfrm>
                  <a:off x="5643569" y="2285992"/>
                  <a:ext cx="1500198" cy="1500198"/>
                </a:xfrm>
                <a:prstGeom prst="rect">
                  <a:avLst/>
                </a:prstGeom>
              </p:spPr>
            </p:pic>
            <p:pic>
              <p:nvPicPr>
                <p:cNvPr id="240" name="图片 239" descr="Misc-Buddy-Blue-icon.png"/>
                <p:cNvPicPr>
                  <a:picLocks noChangeAspect="1"/>
                </p:cNvPicPr>
                <p:nvPr/>
              </p:nvPicPr>
              <p:blipFill>
                <a:blip r:embed="rId3" cstate="print"/>
                <a:stretch>
                  <a:fillRect/>
                </a:stretch>
              </p:blipFill>
              <p:spPr>
                <a:xfrm>
                  <a:off x="2000232" y="4714884"/>
                  <a:ext cx="1500198" cy="1500198"/>
                </a:xfrm>
                <a:prstGeom prst="rect">
                  <a:avLst/>
                </a:prstGeom>
              </p:spPr>
            </p:pic>
            <p:pic>
              <p:nvPicPr>
                <p:cNvPr id="241" name="图片 240" descr="Misc-Buddy-Blue-icon.png"/>
                <p:cNvPicPr>
                  <a:picLocks noChangeAspect="1"/>
                </p:cNvPicPr>
                <p:nvPr/>
              </p:nvPicPr>
              <p:blipFill>
                <a:blip r:embed="rId3" cstate="print"/>
                <a:stretch>
                  <a:fillRect/>
                </a:stretch>
              </p:blipFill>
              <p:spPr>
                <a:xfrm>
                  <a:off x="4929190" y="5143512"/>
                  <a:ext cx="1500198" cy="1500198"/>
                </a:xfrm>
                <a:prstGeom prst="rect">
                  <a:avLst/>
                </a:prstGeom>
              </p:spPr>
            </p:pic>
            <p:sp>
              <p:nvSpPr>
                <p:cNvPr id="242" name="TextBox 241"/>
                <p:cNvSpPr txBox="1"/>
                <p:nvPr/>
              </p:nvSpPr>
              <p:spPr>
                <a:xfrm>
                  <a:off x="7104905" y="448603"/>
                  <a:ext cx="2143141" cy="10007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Friends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Other</a:t>
                  </a:r>
                </a:p>
              </p:txBody>
            </p:sp>
            <p:cxnSp>
              <p:nvCxnSpPr>
                <p:cNvPr id="243" name="直接连接符 242"/>
                <p:cNvCxnSpPr/>
                <p:nvPr/>
              </p:nvCxnSpPr>
              <p:spPr>
                <a:xfrm>
                  <a:off x="5749785" y="1175780"/>
                  <a:ext cx="1290221" cy="2712"/>
                </a:xfrm>
                <a:prstGeom prst="line">
                  <a:avLst/>
                </a:prstGeom>
                <a:noFill/>
                <a:ln w="31750" cap="flat" cmpd="sng" algn="ctr">
                  <a:solidFill>
                    <a:srgbClr val="FF0000"/>
                  </a:solidFill>
                  <a:prstDash val="solid"/>
                </a:ln>
                <a:effectLst/>
              </p:spPr>
            </p:cxnSp>
          </p:grpSp>
          <p:cxnSp>
            <p:nvCxnSpPr>
              <p:cNvPr id="224" name="直接连接符 223"/>
              <p:cNvCxnSpPr/>
              <p:nvPr/>
            </p:nvCxnSpPr>
            <p:spPr>
              <a:xfrm>
                <a:off x="7457705" y="2208809"/>
                <a:ext cx="648000" cy="1"/>
              </a:xfrm>
              <a:prstGeom prst="line">
                <a:avLst/>
              </a:prstGeom>
              <a:noFill/>
              <a:ln w="31750" cap="flat" cmpd="sng" algn="ctr">
                <a:solidFill>
                  <a:srgbClr val="00B050"/>
                </a:solidFill>
                <a:prstDash val="lgDashDot"/>
              </a:ln>
              <a:effectLst/>
            </p:spPr>
          </p:cxnSp>
          <p:sp>
            <p:nvSpPr>
              <p:cNvPr id="225" name="TextBox 224"/>
              <p:cNvSpPr txBox="1"/>
              <p:nvPr/>
            </p:nvSpPr>
            <p:spPr>
              <a:xfrm>
                <a:off x="5476875" y="2895600"/>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libri" pitchFamily="34" charset="0"/>
                    <a:cs typeface="Calibri" pitchFamily="34" charset="0"/>
                  </a:rPr>
                  <a:t>0.89</a:t>
                </a:r>
                <a:endParaRPr kumimoji="0" lang="zh-CN" altLang="en-US" sz="2000" b="1" i="0" u="none" strike="noStrike" kern="0" cap="none" spc="0" normalizeH="0" baseline="0" noProof="0" dirty="0">
                  <a:ln>
                    <a:noFill/>
                  </a:ln>
                  <a:solidFill>
                    <a:srgbClr val="FF0000"/>
                  </a:solidFill>
                  <a:effectLst/>
                  <a:uLnTx/>
                  <a:uFillTx/>
                  <a:latin typeface="Calibri" pitchFamily="34" charset="0"/>
                  <a:cs typeface="Calibri" pitchFamily="34" charset="0"/>
                </a:endParaRPr>
              </a:p>
            </p:txBody>
          </p:sp>
          <p:sp>
            <p:nvSpPr>
              <p:cNvPr id="226" name="TextBox 225"/>
              <p:cNvSpPr txBox="1"/>
              <p:nvPr/>
            </p:nvSpPr>
            <p:spPr>
              <a:xfrm>
                <a:off x="6261762" y="3565480"/>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0.77</a:t>
                </a:r>
                <a:endParaRPr kumimoji="0" lang="zh-CN" altLang="en-US" sz="2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227" name="TextBox 226"/>
              <p:cNvSpPr txBox="1"/>
              <p:nvPr/>
            </p:nvSpPr>
            <p:spPr>
              <a:xfrm>
                <a:off x="6762750" y="2985033"/>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0.98</a:t>
                </a:r>
                <a:endParaRPr kumimoji="0" lang="zh-CN" altLang="en-US" sz="2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228" name="TextBox 227"/>
              <p:cNvSpPr txBox="1"/>
              <p:nvPr/>
            </p:nvSpPr>
            <p:spPr>
              <a:xfrm>
                <a:off x="6724650" y="4143375"/>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B050"/>
                    </a:solidFill>
                    <a:effectLst/>
                    <a:uLnTx/>
                    <a:uFillTx/>
                    <a:latin typeface="Calibri" pitchFamily="34" charset="0"/>
                    <a:cs typeface="Calibri" pitchFamily="34" charset="0"/>
                  </a:rPr>
                  <a:t>0.63</a:t>
                </a:r>
                <a:endParaRPr kumimoji="0" lang="zh-CN" altLang="en-US" sz="2000" b="1" i="0" u="none" strike="noStrike" kern="0" cap="none" spc="0" normalizeH="0" baseline="0" noProof="0" dirty="0">
                  <a:ln>
                    <a:noFill/>
                  </a:ln>
                  <a:solidFill>
                    <a:srgbClr val="00B050"/>
                  </a:solidFill>
                  <a:effectLst/>
                  <a:uLnTx/>
                  <a:uFillTx/>
                  <a:latin typeface="Calibri" pitchFamily="34" charset="0"/>
                  <a:cs typeface="Calibri" pitchFamily="34" charset="0"/>
                </a:endParaRPr>
              </a:p>
            </p:txBody>
          </p:sp>
          <p:sp>
            <p:nvSpPr>
              <p:cNvPr id="229" name="TextBox 228"/>
              <p:cNvSpPr txBox="1"/>
              <p:nvPr/>
            </p:nvSpPr>
            <p:spPr>
              <a:xfrm>
                <a:off x="7648575" y="4095750"/>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70C0"/>
                    </a:solidFill>
                    <a:effectLst/>
                    <a:uLnTx/>
                    <a:uFillTx/>
                    <a:latin typeface="Calibri" pitchFamily="34" charset="0"/>
                    <a:cs typeface="Calibri" pitchFamily="34" charset="0"/>
                  </a:rPr>
                  <a:t>0.70</a:t>
                </a:r>
                <a:endParaRPr kumimoji="0" lang="zh-CN" altLang="en-US" sz="2000" b="1" i="0" u="none" strike="noStrike" kern="0" cap="none" spc="0" normalizeH="0" baseline="0" noProof="0" dirty="0">
                  <a:ln>
                    <a:noFill/>
                  </a:ln>
                  <a:solidFill>
                    <a:srgbClr val="0070C0"/>
                  </a:solidFill>
                  <a:effectLst/>
                  <a:uLnTx/>
                  <a:uFillTx/>
                  <a:latin typeface="Calibri" pitchFamily="34" charset="0"/>
                  <a:cs typeface="Calibri" pitchFamily="34" charset="0"/>
                </a:endParaRPr>
              </a:p>
            </p:txBody>
          </p:sp>
          <p:sp>
            <p:nvSpPr>
              <p:cNvPr id="230" name="TextBox 229"/>
              <p:cNvSpPr txBox="1"/>
              <p:nvPr/>
            </p:nvSpPr>
            <p:spPr>
              <a:xfrm>
                <a:off x="6315075" y="4886325"/>
                <a:ext cx="7238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70C0"/>
                    </a:solidFill>
                    <a:effectLst/>
                    <a:uLnTx/>
                    <a:uFillTx/>
                    <a:latin typeface="Calibri" pitchFamily="34" charset="0"/>
                    <a:cs typeface="Calibri" pitchFamily="34" charset="0"/>
                  </a:rPr>
                  <a:t>0.86</a:t>
                </a:r>
                <a:endParaRPr kumimoji="0" lang="zh-CN" altLang="en-US" sz="2000" b="1" i="0" u="none" strike="noStrike" kern="0" cap="none" spc="0" normalizeH="0" baseline="0" noProof="0" dirty="0">
                  <a:ln>
                    <a:noFill/>
                  </a:ln>
                  <a:solidFill>
                    <a:srgbClr val="0070C0"/>
                  </a:solidFill>
                  <a:effectLst/>
                  <a:uLnTx/>
                  <a:uFillTx/>
                  <a:latin typeface="Calibri" pitchFamily="34" charset="0"/>
                  <a:cs typeface="Calibri" pitchFamily="34" charset="0"/>
                </a:endParaRPr>
              </a:p>
            </p:txBody>
          </p:sp>
        </p:grpSp>
      </p:grpSp>
    </p:spTree>
    <p:extLst>
      <p:ext uri="{BB962C8B-B14F-4D97-AF65-F5344CB8AC3E}">
        <p14:creationId xmlns:p14="http://schemas.microsoft.com/office/powerpoint/2010/main" val="4253710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6345324"/>
            <a:ext cx="9906000" cy="512676"/>
          </a:xfrm>
          <a:prstGeom prst="rect">
            <a:avLst/>
          </a:prstGeom>
          <a:solidFill>
            <a:schemeClr val="bg1"/>
          </a:solidFill>
          <a:ln w="19050">
            <a:solidFill>
              <a:schemeClr val="bg1"/>
            </a:solidFill>
          </a:ln>
        </p:spPr>
        <p:style>
          <a:lnRef idx="2">
            <a:schemeClr val="accent3"/>
          </a:lnRef>
          <a:fillRef idx="1">
            <a:schemeClr val="lt1"/>
          </a:fillRef>
          <a:effectRef idx="0">
            <a:schemeClr val="accent3"/>
          </a:effectRef>
          <a:fontRef idx="minor">
            <a:schemeClr val="dk1"/>
          </a:fontRef>
        </p:style>
        <p:txBody>
          <a:bodyPr lIns="360000" rIns="360000" rtlCol="0" anchor="ctr"/>
          <a:lstStyle/>
          <a:p>
            <a:endParaRPr lang="zh-CN" altLang="en-US" sz="2800" dirty="0">
              <a:solidFill>
                <a:srgbClr val="0000CC"/>
              </a:solidFill>
              <a:ea typeface="黑体" pitchFamily="49" charset="-122"/>
              <a:cs typeface="Arial" pitchFamily="34" charset="0"/>
            </a:endParaRPr>
          </a:p>
        </p:txBody>
      </p:sp>
      <p:pic>
        <p:nvPicPr>
          <p:cNvPr id="72709" name="Picture 5" descr="http://julianhopkins.net/uploads/pics_0910/jh_pic_091015_xpax091015_pic.jpg"/>
          <p:cNvPicPr>
            <a:picLocks noChangeAspect="1" noChangeArrowheads="1"/>
          </p:cNvPicPr>
          <p:nvPr/>
        </p:nvPicPr>
        <p:blipFill>
          <a:blip r:embed="rId2" cstate="print"/>
          <a:srcRect/>
          <a:stretch>
            <a:fillRect/>
          </a:stretch>
        </p:blipFill>
        <p:spPr bwMode="auto">
          <a:xfrm>
            <a:off x="6285148" y="1412776"/>
            <a:ext cx="3458017" cy="3192016"/>
          </a:xfrm>
          <a:prstGeom prst="rect">
            <a:avLst/>
          </a:prstGeom>
          <a:noFill/>
        </p:spPr>
      </p:pic>
      <p:sp>
        <p:nvSpPr>
          <p:cNvPr id="2" name="标题 1"/>
          <p:cNvSpPr>
            <a:spLocks noGrp="1"/>
          </p:cNvSpPr>
          <p:nvPr>
            <p:ph type="title"/>
          </p:nvPr>
        </p:nvSpPr>
        <p:spPr/>
        <p:txBody>
          <a:bodyPr/>
          <a:lstStyle/>
          <a:p>
            <a:r>
              <a:rPr lang="en-US" altLang="zh-CN" sz="4400" b="1" smtClean="0">
                <a:latin typeface="Times New Roman" pitchFamily="18" charset="0"/>
                <a:ea typeface="黑体" pitchFamily="49" charset="-122"/>
                <a:cs typeface="Times New Roman" pitchFamily="18" charset="0"/>
              </a:rPr>
              <a:t>Challenges</a:t>
            </a:r>
            <a:endParaRPr lang="zh-CN" altLang="en-US" sz="4400" b="1" dirty="0">
              <a:latin typeface="Times New Roman" pitchFamily="18" charset="0"/>
              <a:ea typeface="黑体" pitchFamily="49" charset="-122"/>
              <a:cs typeface="Times New Roman" pitchFamily="18" charset="0"/>
            </a:endParaRPr>
          </a:p>
        </p:txBody>
      </p:sp>
      <p:grpSp>
        <p:nvGrpSpPr>
          <p:cNvPr id="3" name="组合 3"/>
          <p:cNvGrpSpPr/>
          <p:nvPr/>
        </p:nvGrpSpPr>
        <p:grpSpPr>
          <a:xfrm>
            <a:off x="2900772" y="3969060"/>
            <a:ext cx="4068452" cy="2804948"/>
            <a:chOff x="64059" y="428604"/>
            <a:chExt cx="8805386" cy="6907539"/>
          </a:xfrm>
        </p:grpSpPr>
        <p:cxnSp>
          <p:nvCxnSpPr>
            <p:cNvPr id="5" name="直接连接符 4"/>
            <p:cNvCxnSpPr/>
            <p:nvPr/>
          </p:nvCxnSpPr>
          <p:spPr>
            <a:xfrm rot="16200000" flipH="1">
              <a:off x="4749512" y="1643050"/>
              <a:ext cx="1857387" cy="1857388"/>
            </a:xfrm>
            <a:prstGeom prst="line">
              <a:avLst/>
            </a:prstGeom>
            <a:ln w="571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rot="5400000">
              <a:off x="5388775" y="4112423"/>
              <a:ext cx="1571636" cy="633418"/>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3286116" y="5643578"/>
              <a:ext cx="1928826" cy="142876"/>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任意多边形 7"/>
            <p:cNvSpPr/>
            <p:nvPr/>
          </p:nvSpPr>
          <p:spPr>
            <a:xfrm rot="17710058" flipH="1">
              <a:off x="3040626" y="3478096"/>
              <a:ext cx="2991310" cy="1830634"/>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p>
          </p:txBody>
        </p:sp>
        <p:sp>
          <p:nvSpPr>
            <p:cNvPr id="9" name="任意多边形 8"/>
            <p:cNvSpPr/>
            <p:nvPr/>
          </p:nvSpPr>
          <p:spPr>
            <a:xfrm rot="8483817">
              <a:off x="1994740" y="2118931"/>
              <a:ext cx="3108887" cy="1905756"/>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p>
          </p:txBody>
        </p:sp>
        <p:sp>
          <p:nvSpPr>
            <p:cNvPr id="10" name="任意多边形 9"/>
            <p:cNvSpPr/>
            <p:nvPr/>
          </p:nvSpPr>
          <p:spPr>
            <a:xfrm>
              <a:off x="1285852" y="1160060"/>
              <a:ext cx="2767533" cy="2483254"/>
            </a:xfrm>
            <a:custGeom>
              <a:avLst/>
              <a:gdLst>
                <a:gd name="connsiteX0" fmla="*/ 0 w 2497540"/>
                <a:gd name="connsiteY0" fmla="*/ 2634018 h 2634018"/>
                <a:gd name="connsiteX1" fmla="*/ 232012 w 2497540"/>
                <a:gd name="connsiteY1" fmla="*/ 1828800 h 2634018"/>
                <a:gd name="connsiteX2" fmla="*/ 736979 w 2497540"/>
                <a:gd name="connsiteY2" fmla="*/ 968991 h 2634018"/>
                <a:gd name="connsiteX3" fmla="*/ 1501254 w 2497540"/>
                <a:gd name="connsiteY3" fmla="*/ 327546 h 2634018"/>
                <a:gd name="connsiteX4" fmla="*/ 2497540 w 2497540"/>
                <a:gd name="connsiteY4" fmla="*/ 0 h 263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540" h="2634018">
                  <a:moveTo>
                    <a:pt x="0" y="2634018"/>
                  </a:moveTo>
                  <a:cubicBezTo>
                    <a:pt x="54591" y="2370161"/>
                    <a:pt x="109182" y="2106304"/>
                    <a:pt x="232012" y="1828800"/>
                  </a:cubicBezTo>
                  <a:cubicBezTo>
                    <a:pt x="354842" y="1551296"/>
                    <a:pt x="525439" y="1219200"/>
                    <a:pt x="736979" y="968991"/>
                  </a:cubicBezTo>
                  <a:cubicBezTo>
                    <a:pt x="948519" y="718782"/>
                    <a:pt x="1207827" y="489045"/>
                    <a:pt x="1501254" y="327546"/>
                  </a:cubicBezTo>
                  <a:cubicBezTo>
                    <a:pt x="1794681" y="166048"/>
                    <a:pt x="2146110" y="83024"/>
                    <a:pt x="2497540" y="0"/>
                  </a:cubicBez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0"/>
            </a:p>
          </p:txBody>
        </p:sp>
        <p:pic>
          <p:nvPicPr>
            <p:cNvPr id="11" name="图片 10" descr="Misc-Buddy-Blue-icon.png"/>
            <p:cNvPicPr>
              <a:picLocks noChangeAspect="1"/>
            </p:cNvPicPr>
            <p:nvPr/>
          </p:nvPicPr>
          <p:blipFill>
            <a:blip r:embed="rId3" cstate="print"/>
            <a:stretch>
              <a:fillRect/>
            </a:stretch>
          </p:blipFill>
          <p:spPr>
            <a:xfrm>
              <a:off x="3786182" y="428604"/>
              <a:ext cx="1500198" cy="1500198"/>
            </a:xfrm>
            <a:prstGeom prst="rect">
              <a:avLst/>
            </a:prstGeom>
          </p:spPr>
        </p:pic>
        <p:pic>
          <p:nvPicPr>
            <p:cNvPr id="12" name="图片 11" descr="Misc-Buddy-Blue-icon.png"/>
            <p:cNvPicPr>
              <a:picLocks noChangeAspect="1"/>
            </p:cNvPicPr>
            <p:nvPr/>
          </p:nvPicPr>
          <p:blipFill>
            <a:blip r:embed="rId3" cstate="print"/>
            <a:stretch>
              <a:fillRect/>
            </a:stretch>
          </p:blipFill>
          <p:spPr>
            <a:xfrm>
              <a:off x="571472" y="3214686"/>
              <a:ext cx="1428760" cy="1428760"/>
            </a:xfrm>
            <a:prstGeom prst="rect">
              <a:avLst/>
            </a:prstGeom>
          </p:spPr>
        </p:pic>
        <p:pic>
          <p:nvPicPr>
            <p:cNvPr id="13" name="图片 12" descr="Misc-Buddy-Blue-icon.png"/>
            <p:cNvPicPr>
              <a:picLocks noChangeAspect="1"/>
            </p:cNvPicPr>
            <p:nvPr/>
          </p:nvPicPr>
          <p:blipFill>
            <a:blip r:embed="rId3" cstate="print"/>
            <a:stretch>
              <a:fillRect/>
            </a:stretch>
          </p:blipFill>
          <p:spPr>
            <a:xfrm>
              <a:off x="5643570" y="2285991"/>
              <a:ext cx="1500198" cy="1500198"/>
            </a:xfrm>
            <a:prstGeom prst="rect">
              <a:avLst/>
            </a:prstGeom>
          </p:spPr>
        </p:pic>
        <p:pic>
          <p:nvPicPr>
            <p:cNvPr id="14" name="图片 13" descr="Misc-Buddy-Blue-icon.png"/>
            <p:cNvPicPr>
              <a:picLocks noChangeAspect="1"/>
            </p:cNvPicPr>
            <p:nvPr/>
          </p:nvPicPr>
          <p:blipFill>
            <a:blip r:embed="rId3" cstate="print"/>
            <a:stretch>
              <a:fillRect/>
            </a:stretch>
          </p:blipFill>
          <p:spPr>
            <a:xfrm>
              <a:off x="2000232" y="4714884"/>
              <a:ext cx="1500198" cy="1500198"/>
            </a:xfrm>
            <a:prstGeom prst="rect">
              <a:avLst/>
            </a:prstGeom>
          </p:spPr>
        </p:pic>
        <p:pic>
          <p:nvPicPr>
            <p:cNvPr id="15" name="图片 14" descr="Misc-Buddy-Blue-icon.png"/>
            <p:cNvPicPr>
              <a:picLocks noChangeAspect="1"/>
            </p:cNvPicPr>
            <p:nvPr/>
          </p:nvPicPr>
          <p:blipFill>
            <a:blip r:embed="rId3" cstate="print"/>
            <a:stretch>
              <a:fillRect/>
            </a:stretch>
          </p:blipFill>
          <p:spPr>
            <a:xfrm>
              <a:off x="4929190" y="5143512"/>
              <a:ext cx="1500198" cy="1500198"/>
            </a:xfrm>
            <a:prstGeom prst="rect">
              <a:avLst/>
            </a:prstGeom>
          </p:spPr>
        </p:pic>
        <p:pic>
          <p:nvPicPr>
            <p:cNvPr id="16" name="图片 15" descr="new-message-icon.png"/>
            <p:cNvPicPr>
              <a:picLocks noChangeAspect="1"/>
            </p:cNvPicPr>
            <p:nvPr/>
          </p:nvPicPr>
          <p:blipFill>
            <a:blip r:embed="rId4" cstate="print"/>
            <a:stretch>
              <a:fillRect/>
            </a:stretch>
          </p:blipFill>
          <p:spPr>
            <a:xfrm>
              <a:off x="4143372" y="3357562"/>
              <a:ext cx="928694" cy="928694"/>
            </a:xfrm>
            <a:prstGeom prst="rect">
              <a:avLst/>
            </a:prstGeom>
          </p:spPr>
        </p:pic>
        <p:pic>
          <p:nvPicPr>
            <p:cNvPr id="17" name="图片 16" descr="phone-green-glow-icon.png"/>
            <p:cNvPicPr>
              <a:picLocks noChangeAspect="1"/>
            </p:cNvPicPr>
            <p:nvPr/>
          </p:nvPicPr>
          <p:blipFill>
            <a:blip r:embed="rId5" cstate="print"/>
            <a:stretch>
              <a:fillRect/>
            </a:stretch>
          </p:blipFill>
          <p:spPr>
            <a:xfrm>
              <a:off x="3714744" y="2643182"/>
              <a:ext cx="785818" cy="785818"/>
            </a:xfrm>
            <a:prstGeom prst="rect">
              <a:avLst/>
            </a:prstGeom>
          </p:spPr>
        </p:pic>
        <p:pic>
          <p:nvPicPr>
            <p:cNvPr id="18" name="图片 17" descr="phone-green-glow-icon.png"/>
            <p:cNvPicPr>
              <a:picLocks noChangeAspect="1"/>
            </p:cNvPicPr>
            <p:nvPr/>
          </p:nvPicPr>
          <p:blipFill>
            <a:blip r:embed="rId5" cstate="print"/>
            <a:stretch>
              <a:fillRect/>
            </a:stretch>
          </p:blipFill>
          <p:spPr>
            <a:xfrm>
              <a:off x="1928794" y="1500174"/>
              <a:ext cx="785818" cy="785818"/>
            </a:xfrm>
            <a:prstGeom prst="rect">
              <a:avLst/>
            </a:prstGeom>
          </p:spPr>
        </p:pic>
        <p:sp>
          <p:nvSpPr>
            <p:cNvPr id="19" name="TextBox 18"/>
            <p:cNvSpPr txBox="1"/>
            <p:nvPr/>
          </p:nvSpPr>
          <p:spPr>
            <a:xfrm>
              <a:off x="64059" y="1455928"/>
              <a:ext cx="1977029" cy="985321"/>
            </a:xfrm>
            <a:prstGeom prst="rect">
              <a:avLst/>
            </a:prstGeom>
            <a:noFill/>
            <a:ln w="22225">
              <a:noFill/>
            </a:ln>
          </p:spPr>
          <p:txBody>
            <a:bodyPr wrap="square" rtlCol="0">
              <a:spAutoFit/>
            </a:bodyPr>
            <a:lstStyle/>
            <a:p>
              <a:pPr algn="r"/>
              <a:r>
                <a:rPr lang="en-US" altLang="zh-CN" sz="1000" b="1" dirty="0" smtClean="0">
                  <a:latin typeface="Times New Roman" pitchFamily="18" charset="0"/>
                  <a:cs typeface="Times New Roman" pitchFamily="18" charset="0"/>
                </a:rPr>
                <a:t>From Home</a:t>
              </a:r>
            </a:p>
            <a:p>
              <a:pPr algn="r"/>
              <a:r>
                <a:rPr lang="en-US" altLang="zh-CN" sz="1000" b="1" dirty="0" smtClean="0">
                  <a:latin typeface="Times New Roman" pitchFamily="18" charset="0"/>
                  <a:cs typeface="Times New Roman" pitchFamily="18" charset="0"/>
                </a:rPr>
                <a:t>08:40</a:t>
              </a:r>
              <a:endParaRPr lang="zh-CN" altLang="en-US" sz="1000" b="1" dirty="0">
                <a:latin typeface="Times New Roman" pitchFamily="18" charset="0"/>
                <a:cs typeface="Times New Roman" pitchFamily="18" charset="0"/>
              </a:endParaRPr>
            </a:p>
          </p:txBody>
        </p:sp>
        <p:sp>
          <p:nvSpPr>
            <p:cNvPr id="20" name="TextBox 19"/>
            <p:cNvSpPr txBox="1"/>
            <p:nvPr/>
          </p:nvSpPr>
          <p:spPr>
            <a:xfrm>
              <a:off x="2045805" y="2624782"/>
              <a:ext cx="1736313" cy="1364290"/>
            </a:xfrm>
            <a:prstGeom prst="rect">
              <a:avLst/>
            </a:prstGeom>
            <a:noFill/>
          </p:spPr>
          <p:txBody>
            <a:bodyPr wrap="square" rtlCol="0">
              <a:spAutoFit/>
            </a:bodyPr>
            <a:lstStyle/>
            <a:p>
              <a:pPr algn="r"/>
              <a:r>
                <a:rPr lang="en-US" altLang="zh-CN" sz="1000" b="1" dirty="0" smtClean="0">
                  <a:latin typeface="Times New Roman" pitchFamily="18" charset="0"/>
                  <a:cs typeface="Times New Roman" pitchFamily="18" charset="0"/>
                </a:rPr>
                <a:t>From Office</a:t>
              </a:r>
            </a:p>
            <a:p>
              <a:pPr algn="r"/>
              <a:r>
                <a:rPr lang="en-US" altLang="zh-CN" sz="1000" b="1" dirty="0" smtClean="0">
                  <a:latin typeface="Times New Roman" pitchFamily="18" charset="0"/>
                  <a:cs typeface="Times New Roman" pitchFamily="18" charset="0"/>
                </a:rPr>
                <a:t>11:35</a:t>
              </a:r>
              <a:endParaRPr lang="zh-CN" altLang="en-US" sz="1000" b="1" dirty="0">
                <a:latin typeface="Times New Roman" pitchFamily="18" charset="0"/>
                <a:cs typeface="Times New Roman" pitchFamily="18" charset="0"/>
              </a:endParaRPr>
            </a:p>
          </p:txBody>
        </p:sp>
        <p:pic>
          <p:nvPicPr>
            <p:cNvPr id="21" name="图片 20" descr="new-message-icon.png"/>
            <p:cNvPicPr>
              <a:picLocks noChangeAspect="1"/>
            </p:cNvPicPr>
            <p:nvPr/>
          </p:nvPicPr>
          <p:blipFill>
            <a:blip r:embed="rId4" cstate="print"/>
            <a:stretch>
              <a:fillRect/>
            </a:stretch>
          </p:blipFill>
          <p:spPr>
            <a:xfrm>
              <a:off x="3643306" y="5143512"/>
              <a:ext cx="928694" cy="928694"/>
            </a:xfrm>
            <a:prstGeom prst="rect">
              <a:avLst/>
            </a:prstGeom>
          </p:spPr>
        </p:pic>
        <p:sp>
          <p:nvSpPr>
            <p:cNvPr id="22" name="TextBox 21"/>
            <p:cNvSpPr txBox="1"/>
            <p:nvPr/>
          </p:nvSpPr>
          <p:spPr>
            <a:xfrm>
              <a:off x="5314605" y="1351025"/>
              <a:ext cx="2746279" cy="985322"/>
            </a:xfrm>
            <a:prstGeom prst="rect">
              <a:avLst/>
            </a:prstGeom>
            <a:noFill/>
            <a:ln w="22225">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000" b="1" dirty="0" smtClean="0">
                  <a:latin typeface="Times New Roman" pitchFamily="18" charset="0"/>
                  <a:cs typeface="Times New Roman" pitchFamily="18" charset="0"/>
                </a:rPr>
                <a:t>Both in office</a:t>
              </a:r>
            </a:p>
            <a:p>
              <a:r>
                <a:rPr lang="en-US" altLang="zh-CN" sz="1000" b="1" dirty="0" smtClean="0">
                  <a:latin typeface="Times New Roman" pitchFamily="18" charset="0"/>
                  <a:cs typeface="Times New Roman" pitchFamily="18" charset="0"/>
                </a:rPr>
                <a:t>08:00 – 18:00</a:t>
              </a:r>
              <a:endParaRPr lang="zh-CN" altLang="en-US" sz="1000" b="1" dirty="0">
                <a:latin typeface="Times New Roman" pitchFamily="18" charset="0"/>
                <a:cs typeface="Times New Roman" pitchFamily="18" charset="0"/>
              </a:endParaRPr>
            </a:p>
          </p:txBody>
        </p:sp>
        <p:pic>
          <p:nvPicPr>
            <p:cNvPr id="23" name="图片 22" descr="phone-green-glow-icon.png"/>
            <p:cNvPicPr>
              <a:picLocks noChangeAspect="1"/>
            </p:cNvPicPr>
            <p:nvPr/>
          </p:nvPicPr>
          <p:blipFill>
            <a:blip r:embed="rId5" cstate="print"/>
            <a:stretch>
              <a:fillRect/>
            </a:stretch>
          </p:blipFill>
          <p:spPr>
            <a:xfrm>
              <a:off x="6072198" y="3929066"/>
              <a:ext cx="785818" cy="785818"/>
            </a:xfrm>
            <a:prstGeom prst="rect">
              <a:avLst/>
            </a:prstGeom>
          </p:spPr>
        </p:pic>
        <p:sp>
          <p:nvSpPr>
            <p:cNvPr id="24" name="TextBox 23"/>
            <p:cNvSpPr txBox="1"/>
            <p:nvPr/>
          </p:nvSpPr>
          <p:spPr>
            <a:xfrm>
              <a:off x="4045486" y="4013179"/>
              <a:ext cx="1753277" cy="1364290"/>
            </a:xfrm>
            <a:prstGeom prst="rect">
              <a:avLst/>
            </a:prstGeom>
            <a:noFill/>
          </p:spPr>
          <p:txBody>
            <a:bodyPr wrap="square" rtlCol="0">
              <a:spAutoFit/>
            </a:bodyPr>
            <a:lstStyle/>
            <a:p>
              <a:r>
                <a:rPr lang="en-US" altLang="zh-CN" sz="1000" b="1" dirty="0" smtClean="0">
                  <a:latin typeface="Times New Roman" pitchFamily="18" charset="0"/>
                  <a:cs typeface="Times New Roman" pitchFamily="18" charset="0"/>
                </a:rPr>
                <a:t>From Office</a:t>
              </a:r>
            </a:p>
            <a:p>
              <a:r>
                <a:rPr lang="en-US" altLang="zh-CN" sz="1000" b="1" dirty="0" smtClean="0">
                  <a:latin typeface="Times New Roman" pitchFamily="18" charset="0"/>
                  <a:cs typeface="Times New Roman" pitchFamily="18" charset="0"/>
                </a:rPr>
                <a:t>15:20</a:t>
              </a:r>
              <a:endParaRPr lang="zh-CN" altLang="en-US" sz="1000" b="1" dirty="0">
                <a:latin typeface="Times New Roman" pitchFamily="18" charset="0"/>
                <a:cs typeface="Times New Roman" pitchFamily="18" charset="0"/>
              </a:endParaRPr>
            </a:p>
          </p:txBody>
        </p:sp>
        <p:sp>
          <p:nvSpPr>
            <p:cNvPr id="25" name="TextBox 24"/>
            <p:cNvSpPr txBox="1"/>
            <p:nvPr/>
          </p:nvSpPr>
          <p:spPr>
            <a:xfrm>
              <a:off x="3123982" y="5971853"/>
              <a:ext cx="1934977" cy="1364290"/>
            </a:xfrm>
            <a:prstGeom prst="rect">
              <a:avLst/>
            </a:prstGeom>
            <a:noFill/>
          </p:spPr>
          <p:txBody>
            <a:bodyPr wrap="square" rtlCol="0">
              <a:spAutoFit/>
            </a:bodyPr>
            <a:lstStyle/>
            <a:p>
              <a:r>
                <a:rPr lang="en-US" altLang="zh-CN" sz="1000" b="1" dirty="0" smtClean="0">
                  <a:latin typeface="Times New Roman" pitchFamily="18" charset="0"/>
                  <a:cs typeface="Times New Roman" pitchFamily="18" charset="0"/>
                </a:rPr>
                <a:t>From Outside</a:t>
              </a:r>
            </a:p>
            <a:p>
              <a:r>
                <a:rPr lang="en-US" altLang="zh-CN" sz="1000" b="1" dirty="0" smtClean="0">
                  <a:latin typeface="Times New Roman" pitchFamily="18" charset="0"/>
                  <a:cs typeface="Times New Roman" pitchFamily="18" charset="0"/>
                </a:rPr>
                <a:t>21:30</a:t>
              </a:r>
              <a:endParaRPr lang="zh-CN" altLang="en-US" sz="1000" b="1" dirty="0">
                <a:latin typeface="Times New Roman" pitchFamily="18" charset="0"/>
                <a:cs typeface="Times New Roman" pitchFamily="18" charset="0"/>
              </a:endParaRPr>
            </a:p>
          </p:txBody>
        </p:sp>
        <p:sp>
          <p:nvSpPr>
            <p:cNvPr id="26" name="TextBox 25"/>
            <p:cNvSpPr txBox="1"/>
            <p:nvPr/>
          </p:nvSpPr>
          <p:spPr>
            <a:xfrm>
              <a:off x="6723260" y="3929067"/>
              <a:ext cx="2146185" cy="985321"/>
            </a:xfrm>
            <a:prstGeom prst="rect">
              <a:avLst/>
            </a:prstGeom>
            <a:noFill/>
          </p:spPr>
          <p:txBody>
            <a:bodyPr wrap="square" rtlCol="0">
              <a:spAutoFit/>
            </a:bodyPr>
            <a:lstStyle/>
            <a:p>
              <a:r>
                <a:rPr lang="en-US" altLang="zh-CN" sz="1000" b="1" dirty="0" smtClean="0">
                  <a:latin typeface="Times New Roman" pitchFamily="18" charset="0"/>
                  <a:cs typeface="Times New Roman" pitchFamily="18" charset="0"/>
                </a:rPr>
                <a:t>From Office</a:t>
              </a:r>
            </a:p>
            <a:p>
              <a:r>
                <a:rPr lang="en-US" altLang="zh-CN" sz="1000" b="1" dirty="0" smtClean="0">
                  <a:latin typeface="Times New Roman" pitchFamily="18" charset="0"/>
                  <a:cs typeface="Times New Roman" pitchFamily="18" charset="0"/>
                </a:rPr>
                <a:t>17:55</a:t>
              </a:r>
              <a:endParaRPr lang="zh-CN" altLang="en-US" sz="1000" b="1" dirty="0">
                <a:latin typeface="Times New Roman" pitchFamily="18" charset="0"/>
                <a:cs typeface="Times New Roman" pitchFamily="18" charset="0"/>
              </a:endParaRPr>
            </a:p>
          </p:txBody>
        </p:sp>
      </p:grpSp>
      <p:pic>
        <p:nvPicPr>
          <p:cNvPr id="72706" name="Picture 2"/>
          <p:cNvPicPr>
            <a:picLocks noChangeAspect="1" noChangeArrowheads="1"/>
          </p:cNvPicPr>
          <p:nvPr/>
        </p:nvPicPr>
        <p:blipFill>
          <a:blip r:embed="rId6" cstate="print"/>
          <a:srcRect/>
          <a:stretch>
            <a:fillRect/>
          </a:stretch>
        </p:blipFill>
        <p:spPr bwMode="auto">
          <a:xfrm>
            <a:off x="380492" y="2096878"/>
            <a:ext cx="2524026" cy="2125153"/>
          </a:xfrm>
          <a:prstGeom prst="rect">
            <a:avLst/>
          </a:prstGeom>
          <a:noFill/>
          <a:ln w="9525">
            <a:noFill/>
            <a:miter lim="800000"/>
            <a:headEnd/>
            <a:tailEnd/>
          </a:ln>
        </p:spPr>
      </p:pic>
      <p:sp>
        <p:nvSpPr>
          <p:cNvPr id="28" name="矩形 27"/>
          <p:cNvSpPr/>
          <p:nvPr/>
        </p:nvSpPr>
        <p:spPr>
          <a:xfrm>
            <a:off x="632520" y="4293096"/>
            <a:ext cx="206375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Publication network</a:t>
            </a:r>
            <a:endParaRPr lang="zh-CN" altLang="en-US" sz="1400" dirty="0">
              <a:solidFill>
                <a:schemeClr val="tx1"/>
              </a:solidFill>
            </a:endParaRPr>
          </a:p>
        </p:txBody>
      </p:sp>
      <p:sp>
        <p:nvSpPr>
          <p:cNvPr id="29" name="矩形 28"/>
          <p:cNvSpPr/>
          <p:nvPr/>
        </p:nvSpPr>
        <p:spPr>
          <a:xfrm>
            <a:off x="3565376" y="6565260"/>
            <a:ext cx="29718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Mobile communication network</a:t>
            </a:r>
            <a:endParaRPr lang="zh-CN" altLang="en-US" sz="1400" dirty="0">
              <a:solidFill>
                <a:schemeClr val="tx1"/>
              </a:solidFill>
            </a:endParaRPr>
          </a:p>
        </p:txBody>
      </p:sp>
      <p:sp>
        <p:nvSpPr>
          <p:cNvPr id="32" name="矩形 31"/>
          <p:cNvSpPr/>
          <p:nvPr/>
        </p:nvSpPr>
        <p:spPr>
          <a:xfrm>
            <a:off x="6538788" y="4617132"/>
            <a:ext cx="28067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Twitter’s following network</a:t>
            </a:r>
            <a:endParaRPr lang="zh-CN" altLang="en-US" sz="1400" dirty="0">
              <a:solidFill>
                <a:schemeClr val="tx1"/>
              </a:solidFill>
            </a:endParaRPr>
          </a:p>
        </p:txBody>
      </p:sp>
      <p:sp>
        <p:nvSpPr>
          <p:cNvPr id="34" name="矩形 33"/>
          <p:cNvSpPr/>
          <p:nvPr/>
        </p:nvSpPr>
        <p:spPr>
          <a:xfrm>
            <a:off x="0" y="990600"/>
            <a:ext cx="9906000" cy="990600"/>
          </a:xfrm>
          <a:prstGeom prst="rect">
            <a:avLst/>
          </a:prstGeom>
          <a:solidFill>
            <a:srgbClr val="FFFFCC"/>
          </a:solidFill>
          <a:ln>
            <a:solidFill>
              <a:srgbClr val="C00000"/>
            </a:solidFill>
          </a:ln>
        </p:spPr>
        <p:style>
          <a:lnRef idx="2">
            <a:schemeClr val="accent3"/>
          </a:lnRef>
          <a:fillRef idx="1">
            <a:schemeClr val="lt1"/>
          </a:fillRef>
          <a:effectRef idx="0">
            <a:schemeClr val="accent3"/>
          </a:effectRef>
          <a:fontRef idx="minor">
            <a:schemeClr val="dk1"/>
          </a:fontRef>
        </p:style>
        <p:txBody>
          <a:bodyPr lIns="360000" rIns="360000" rtlCol="0" anchor="ctr"/>
          <a:lstStyle/>
          <a:p>
            <a:pPr>
              <a:buFontTx/>
              <a:buChar char="-"/>
            </a:pPr>
            <a:r>
              <a:rPr lang="en-US" altLang="zh-CN" sz="2800" smtClean="0">
                <a:solidFill>
                  <a:schemeClr val="tx1"/>
                </a:solidFill>
                <a:latin typeface="Arial" pitchFamily="34" charset="0"/>
                <a:cs typeface="Arial" pitchFamily="34" charset="0"/>
              </a:rPr>
              <a:t> What </a:t>
            </a:r>
            <a:r>
              <a:rPr lang="en-US" altLang="zh-CN" sz="2800" dirty="0" smtClean="0">
                <a:solidFill>
                  <a:schemeClr val="tx1"/>
                </a:solidFill>
                <a:latin typeface="Arial" pitchFamily="34" charset="0"/>
                <a:cs typeface="Arial" pitchFamily="34" charset="0"/>
              </a:rPr>
              <a:t>are the </a:t>
            </a:r>
            <a:r>
              <a:rPr lang="en-US" altLang="zh-CN" sz="2800" dirty="0" smtClean="0">
                <a:solidFill>
                  <a:srgbClr val="0000CC"/>
                </a:solidFill>
                <a:latin typeface="Arial" pitchFamily="34" charset="0"/>
                <a:cs typeface="Arial" pitchFamily="34" charset="0"/>
              </a:rPr>
              <a:t>fundamental forces </a:t>
            </a:r>
            <a:r>
              <a:rPr lang="en-US" altLang="zh-CN" sz="2800" dirty="0" smtClean="0">
                <a:solidFill>
                  <a:schemeClr val="tx1"/>
                </a:solidFill>
                <a:latin typeface="Arial" pitchFamily="34" charset="0"/>
                <a:cs typeface="Arial" pitchFamily="34" charset="0"/>
              </a:rPr>
              <a:t>behind?</a:t>
            </a:r>
          </a:p>
          <a:p>
            <a:pPr>
              <a:buFontTx/>
              <a:buChar char="-"/>
            </a:pPr>
            <a:r>
              <a:rPr lang="en-US" altLang="zh-CN" sz="2800" smtClean="0">
                <a:solidFill>
                  <a:schemeClr val="tx1"/>
                </a:solidFill>
                <a:latin typeface="Arial" pitchFamily="34" charset="0"/>
                <a:cs typeface="Arial" pitchFamily="34" charset="0"/>
              </a:rPr>
              <a:t> Can we automatically infer the type of </a:t>
            </a:r>
            <a:r>
              <a:rPr lang="en-US" altLang="zh-CN" sz="2800" dirty="0" smtClean="0">
                <a:solidFill>
                  <a:schemeClr val="tx1"/>
                </a:solidFill>
                <a:latin typeface="Arial" pitchFamily="34" charset="0"/>
                <a:cs typeface="Arial" pitchFamily="34" charset="0"/>
              </a:rPr>
              <a:t>social </a:t>
            </a:r>
            <a:r>
              <a:rPr lang="en-US" altLang="zh-CN" sz="2800" smtClean="0">
                <a:solidFill>
                  <a:schemeClr val="tx1"/>
                </a:solidFill>
                <a:latin typeface="Arial" pitchFamily="34" charset="0"/>
                <a:cs typeface="Arial" pitchFamily="34" charset="0"/>
              </a:rPr>
              <a:t>ties?</a:t>
            </a:r>
            <a:endParaRPr lang="en-US" altLang="zh-CN" sz="28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95345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smtClean="0">
                <a:latin typeface="Times New Roman" pitchFamily="18" charset="0"/>
                <a:ea typeface="黑体" pitchFamily="49" charset="-122"/>
                <a:cs typeface="Times New Roman" pitchFamily="18" charset="0"/>
              </a:rPr>
              <a:t>Networks</a:t>
            </a:r>
            <a:endParaRPr lang="zh-CN" altLang="en-US" sz="4400" dirty="0">
              <a:latin typeface="Times New Roman" pitchFamily="18" charset="0"/>
              <a:ea typeface="黑体" pitchFamily="49" charset="-122"/>
              <a:cs typeface="Times New Roman" pitchFamily="18" charset="0"/>
            </a:endParaRPr>
          </a:p>
        </p:txBody>
      </p:sp>
      <p:sp>
        <p:nvSpPr>
          <p:cNvPr id="3" name="内容占位符 2"/>
          <p:cNvSpPr>
            <a:spLocks noGrp="1"/>
          </p:cNvSpPr>
          <p:nvPr>
            <p:ph idx="1"/>
          </p:nvPr>
        </p:nvSpPr>
        <p:spPr>
          <a:xfrm>
            <a:off x="350859" y="1196974"/>
            <a:ext cx="9555155" cy="5661025"/>
          </a:xfrm>
        </p:spPr>
        <p:txBody>
          <a:bodyPr/>
          <a:lstStyle/>
          <a:p>
            <a:r>
              <a:rPr lang="en-US" altLang="zh-CN" sz="2400" b="1" dirty="0" err="1" smtClean="0"/>
              <a:t>Epinions</a:t>
            </a:r>
            <a:r>
              <a:rPr lang="en-US" altLang="zh-CN" sz="2400" b="1" dirty="0" smtClean="0"/>
              <a:t> </a:t>
            </a:r>
            <a:r>
              <a:rPr lang="en-US" altLang="zh-CN" sz="2400" dirty="0" smtClean="0"/>
              <a:t>a network of product reviewers: 131,828 nodes (users) and 841,372 edges</a:t>
            </a:r>
          </a:p>
          <a:p>
            <a:pPr lvl="1"/>
            <a:r>
              <a:rPr lang="en-US" altLang="zh-CN" sz="2000" dirty="0" smtClean="0"/>
              <a:t>trust relationships between users</a:t>
            </a:r>
          </a:p>
          <a:p>
            <a:r>
              <a:rPr lang="en-US" altLang="zh-CN" sz="2400" b="1" dirty="0" smtClean="0"/>
              <a:t>Slashdot</a:t>
            </a:r>
            <a:r>
              <a:rPr lang="en-US" altLang="zh-CN" sz="2400" dirty="0" smtClean="0"/>
              <a:t>: 82,144 users and 59,202 edges </a:t>
            </a:r>
          </a:p>
          <a:p>
            <a:pPr lvl="1"/>
            <a:r>
              <a:rPr lang="en-US" altLang="zh-CN" sz="2000" dirty="0" smtClean="0"/>
              <a:t>“friend” relationships between users</a:t>
            </a:r>
          </a:p>
          <a:p>
            <a:r>
              <a:rPr lang="en-US" altLang="zh-CN" sz="2400" b="1" dirty="0" smtClean="0"/>
              <a:t>Mobile</a:t>
            </a:r>
            <a:r>
              <a:rPr lang="en-US" altLang="zh-CN" sz="2400" dirty="0" smtClean="0"/>
              <a:t>: 107 mobile users and 5,436 edges</a:t>
            </a:r>
          </a:p>
          <a:p>
            <a:pPr lvl="1"/>
            <a:r>
              <a:rPr lang="en-US" altLang="zh-CN" sz="2000" dirty="0" smtClean="0"/>
              <a:t>to infer friendships between users</a:t>
            </a:r>
          </a:p>
          <a:p>
            <a:r>
              <a:rPr lang="en-US" altLang="zh-CN" sz="2400" b="1" dirty="0" smtClean="0"/>
              <a:t>Coauthor</a:t>
            </a:r>
            <a:r>
              <a:rPr lang="en-US" altLang="zh-CN" sz="2400" dirty="0" smtClean="0"/>
              <a:t>: 815,946 authors and 2,792,833 coauthor relationships</a:t>
            </a:r>
          </a:p>
          <a:p>
            <a:pPr lvl="1"/>
            <a:r>
              <a:rPr lang="en-US" altLang="zh-CN" sz="2000" dirty="0" smtClean="0"/>
              <a:t>to infer advisor-advisee relationships between coauthors</a:t>
            </a:r>
          </a:p>
          <a:p>
            <a:r>
              <a:rPr lang="en-US" altLang="zh-CN" sz="2400" b="1" dirty="0" smtClean="0"/>
              <a:t>Enron</a:t>
            </a:r>
            <a:r>
              <a:rPr lang="en-US" altLang="zh-CN" sz="2400" dirty="0" smtClean="0"/>
              <a:t>: 151 Enron employees and 3572 edges</a:t>
            </a:r>
          </a:p>
          <a:p>
            <a:pPr lvl="1"/>
            <a:r>
              <a:rPr lang="en-US" altLang="zh-CN" sz="2000" dirty="0" smtClean="0"/>
              <a:t>to infer manager-subordinate relationships between users.</a:t>
            </a:r>
          </a:p>
        </p:txBody>
      </p:sp>
      <p:sp>
        <p:nvSpPr>
          <p:cNvPr id="4" name="矩形 3"/>
          <p:cNvSpPr/>
          <p:nvPr/>
        </p:nvSpPr>
        <p:spPr>
          <a:xfrm>
            <a:off x="704529" y="1196752"/>
            <a:ext cx="8892988" cy="2736304"/>
          </a:xfrm>
          <a:prstGeom prst="rect">
            <a:avLst/>
          </a:prstGeom>
          <a:solidFill>
            <a:srgbClr val="FFCCCC">
              <a:alpha val="1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041235" y="3501008"/>
            <a:ext cx="2556284" cy="4320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Undirected network</a:t>
            </a:r>
            <a:endParaRPr lang="zh-CN" altLang="en-US" dirty="0">
              <a:solidFill>
                <a:srgbClr val="0000CC"/>
              </a:solidFill>
            </a:endParaRPr>
          </a:p>
        </p:txBody>
      </p:sp>
      <p:sp>
        <p:nvSpPr>
          <p:cNvPr id="6" name="矩形 5"/>
          <p:cNvSpPr/>
          <p:nvPr/>
        </p:nvSpPr>
        <p:spPr>
          <a:xfrm>
            <a:off x="704529" y="4005064"/>
            <a:ext cx="8892988" cy="2052228"/>
          </a:xfrm>
          <a:prstGeom prst="rect">
            <a:avLst/>
          </a:prstGeom>
          <a:solidFill>
            <a:srgbClr val="CCFFFF">
              <a:alpha val="15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365272" y="5625244"/>
            <a:ext cx="2232248" cy="432048"/>
          </a:xfrm>
          <a:prstGeom prst="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Directed network</a:t>
            </a:r>
            <a:endParaRPr lang="zh-CN" altLang="en-US" dirty="0">
              <a:solidFill>
                <a:srgbClr val="0000CC"/>
              </a:solidFill>
            </a:endParaRPr>
          </a:p>
        </p:txBody>
      </p:sp>
    </p:spTree>
    <p:extLst>
      <p:ext uri="{BB962C8B-B14F-4D97-AF65-F5344CB8AC3E}">
        <p14:creationId xmlns:p14="http://schemas.microsoft.com/office/powerpoint/2010/main" val="12349526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cxnSp>
        <p:nvCxnSpPr>
          <p:cNvPr id="168" name="直接连接符 39"/>
          <p:cNvCxnSpPr>
            <a:stCxn id="172" idx="3"/>
          </p:cNvCxnSpPr>
          <p:nvPr/>
        </p:nvCxnSpPr>
        <p:spPr>
          <a:xfrm>
            <a:off x="3451090" y="4732011"/>
            <a:ext cx="1058325" cy="65169"/>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69" name="图片 168" descr="Misc-Buddy-Blue-icon.png"/>
          <p:cNvPicPr>
            <a:picLocks noChangeAspect="1"/>
          </p:cNvPicPr>
          <p:nvPr/>
        </p:nvPicPr>
        <p:blipFill>
          <a:blip r:embed="rId3" cstate="print"/>
          <a:stretch>
            <a:fillRect/>
          </a:stretch>
        </p:blipFill>
        <p:spPr>
          <a:xfrm>
            <a:off x="3670288" y="2276872"/>
            <a:ext cx="638889" cy="589744"/>
          </a:xfrm>
          <a:prstGeom prst="rect">
            <a:avLst/>
          </a:prstGeom>
        </p:spPr>
      </p:pic>
      <p:pic>
        <p:nvPicPr>
          <p:cNvPr id="170" name="图片 169" descr="Misc-Buddy-Blue-icon.png"/>
          <p:cNvPicPr>
            <a:picLocks noChangeAspect="1"/>
          </p:cNvPicPr>
          <p:nvPr/>
        </p:nvPicPr>
        <p:blipFill>
          <a:blip r:embed="rId3" cstate="print"/>
          <a:stretch>
            <a:fillRect/>
          </a:stretch>
        </p:blipFill>
        <p:spPr>
          <a:xfrm>
            <a:off x="1832656" y="3718742"/>
            <a:ext cx="608466" cy="561661"/>
          </a:xfrm>
          <a:prstGeom prst="rect">
            <a:avLst/>
          </a:prstGeom>
        </p:spPr>
      </p:pic>
      <p:pic>
        <p:nvPicPr>
          <p:cNvPr id="171" name="图片 170" descr="Misc-Buddy-Blue-icon.png"/>
          <p:cNvPicPr>
            <a:picLocks noChangeAspect="1"/>
          </p:cNvPicPr>
          <p:nvPr/>
        </p:nvPicPr>
        <p:blipFill>
          <a:blip r:embed="rId3" cstate="print"/>
          <a:stretch>
            <a:fillRect/>
          </a:stretch>
        </p:blipFill>
        <p:spPr>
          <a:xfrm>
            <a:off x="4606392" y="3212976"/>
            <a:ext cx="638889" cy="589744"/>
          </a:xfrm>
          <a:prstGeom prst="rect">
            <a:avLst/>
          </a:prstGeom>
        </p:spPr>
      </p:pic>
      <p:pic>
        <p:nvPicPr>
          <p:cNvPr id="172" name="图片 171" descr="Misc-Buddy-Blue-icon.png"/>
          <p:cNvPicPr>
            <a:picLocks noChangeAspect="1"/>
          </p:cNvPicPr>
          <p:nvPr/>
        </p:nvPicPr>
        <p:blipFill>
          <a:blip r:embed="rId3" cstate="print"/>
          <a:stretch>
            <a:fillRect/>
          </a:stretch>
        </p:blipFill>
        <p:spPr>
          <a:xfrm>
            <a:off x="2812186" y="4437112"/>
            <a:ext cx="638889" cy="589744"/>
          </a:xfrm>
          <a:prstGeom prst="rect">
            <a:avLst/>
          </a:prstGeom>
        </p:spPr>
      </p:pic>
      <p:pic>
        <p:nvPicPr>
          <p:cNvPr id="173" name="图片 172" descr="Misc-Buddy-Blue-icon.png"/>
          <p:cNvPicPr>
            <a:picLocks noChangeAspect="1"/>
          </p:cNvPicPr>
          <p:nvPr/>
        </p:nvPicPr>
        <p:blipFill>
          <a:blip r:embed="rId3" cstate="print"/>
          <a:stretch>
            <a:fillRect/>
          </a:stretch>
        </p:blipFill>
        <p:spPr>
          <a:xfrm>
            <a:off x="4513559" y="4509120"/>
            <a:ext cx="638889" cy="589744"/>
          </a:xfrm>
          <a:prstGeom prst="rect">
            <a:avLst/>
          </a:prstGeom>
          <a:ln>
            <a:noFill/>
          </a:ln>
        </p:spPr>
      </p:pic>
      <p:cxnSp>
        <p:nvCxnSpPr>
          <p:cNvPr id="174" name="直接连接符 39"/>
          <p:cNvCxnSpPr/>
          <p:nvPr/>
        </p:nvCxnSpPr>
        <p:spPr>
          <a:xfrm flipV="1">
            <a:off x="3436262" y="3717032"/>
            <a:ext cx="1092121" cy="864096"/>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5" name="直接连接符 39"/>
          <p:cNvCxnSpPr/>
          <p:nvPr/>
        </p:nvCxnSpPr>
        <p:spPr>
          <a:xfrm flipH="1" flipV="1">
            <a:off x="4271181" y="2774556"/>
            <a:ext cx="491222" cy="510428"/>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6" name="直接连接符 39"/>
          <p:cNvCxnSpPr>
            <a:stCxn id="173" idx="0"/>
          </p:cNvCxnSpPr>
          <p:nvPr/>
        </p:nvCxnSpPr>
        <p:spPr>
          <a:xfrm flipV="1">
            <a:off x="4833001" y="3861048"/>
            <a:ext cx="70599" cy="648072"/>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7" name="直接连接符 39"/>
          <p:cNvCxnSpPr/>
          <p:nvPr/>
        </p:nvCxnSpPr>
        <p:spPr>
          <a:xfrm flipV="1">
            <a:off x="2377945" y="2852936"/>
            <a:ext cx="1307171" cy="1074630"/>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76" name="TextBox 3075"/>
          <p:cNvSpPr txBox="1"/>
          <p:nvPr/>
        </p:nvSpPr>
        <p:spPr>
          <a:xfrm>
            <a:off x="2298728" y="1556796"/>
            <a:ext cx="4202444" cy="461665"/>
          </a:xfrm>
          <a:prstGeom prst="rect">
            <a:avLst/>
          </a:prstGeom>
          <a:noFill/>
        </p:spPr>
        <p:txBody>
          <a:bodyPr wrap="square" rtlCol="0">
            <a:spAutoFit/>
          </a:bodyPr>
          <a:lstStyle/>
          <a:p>
            <a:pPr marL="0" lvl="1">
              <a:buNone/>
            </a:pPr>
            <a:r>
              <a:rPr lang="en-US" altLang="zh-CN" sz="2400" dirty="0" smtClean="0"/>
              <a:t>Input:</a:t>
            </a:r>
            <a:r>
              <a:rPr lang="en-US" altLang="zh-CN" sz="2400" i="1" dirty="0" smtClean="0"/>
              <a:t> G</a:t>
            </a:r>
            <a:r>
              <a:rPr lang="en-US" altLang="zh-CN" sz="2400" dirty="0"/>
              <a:t>=(</a:t>
            </a:r>
            <a:r>
              <a:rPr lang="en-US" altLang="zh-CN" sz="2400" i="1" dirty="0"/>
              <a:t>V,E</a:t>
            </a:r>
            <a:r>
              <a:rPr lang="en-US" altLang="zh-CN" sz="2400" i="1" baseline="30000" dirty="0"/>
              <a:t>L</a:t>
            </a:r>
            <a:r>
              <a:rPr lang="en-US" altLang="zh-CN" sz="2400" i="1" dirty="0"/>
              <a:t>,E</a:t>
            </a:r>
            <a:r>
              <a:rPr lang="en-US" altLang="zh-CN" sz="2400" i="1" baseline="30000" dirty="0"/>
              <a:t>U</a:t>
            </a:r>
            <a:r>
              <a:rPr lang="en-US" altLang="zh-CN" sz="2400" i="1" dirty="0"/>
              <a:t>,R</a:t>
            </a:r>
            <a:r>
              <a:rPr lang="en-US" altLang="zh-CN" sz="2400" i="1" baseline="30000" dirty="0"/>
              <a:t>L</a:t>
            </a:r>
            <a:r>
              <a:rPr lang="en-US" altLang="zh-CN" sz="2400" i="1" dirty="0"/>
              <a:t>,W</a:t>
            </a:r>
            <a:r>
              <a:rPr lang="en-US" altLang="zh-CN" sz="2400" dirty="0" smtClean="0"/>
              <a:t>)</a:t>
            </a:r>
            <a:endParaRPr lang="en-US" altLang="zh-CN" sz="2400" dirty="0"/>
          </a:p>
        </p:txBody>
      </p:sp>
      <p:sp>
        <p:nvSpPr>
          <p:cNvPr id="3083" name="椭圆 3082"/>
          <p:cNvSpPr/>
          <p:nvPr/>
        </p:nvSpPr>
        <p:spPr bwMode="auto">
          <a:xfrm>
            <a:off x="3656856" y="1592796"/>
            <a:ext cx="324036" cy="396044"/>
          </a:xfrm>
          <a:prstGeom prst="ellipse">
            <a:avLst/>
          </a:prstGeom>
          <a:no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92" name="椭圆 191"/>
          <p:cNvSpPr/>
          <p:nvPr/>
        </p:nvSpPr>
        <p:spPr bwMode="auto">
          <a:xfrm>
            <a:off x="4016896" y="1592219"/>
            <a:ext cx="324036" cy="396623"/>
          </a:xfrm>
          <a:prstGeom prst="ellipse">
            <a:avLst/>
          </a:prstGeom>
          <a:no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93" name="椭圆 192"/>
          <p:cNvSpPr/>
          <p:nvPr/>
        </p:nvSpPr>
        <p:spPr bwMode="auto">
          <a:xfrm>
            <a:off x="4440117" y="1592799"/>
            <a:ext cx="315829" cy="396133"/>
          </a:xfrm>
          <a:prstGeom prst="ellipse">
            <a:avLst/>
          </a:prstGeom>
          <a:no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94" name="椭圆 193"/>
          <p:cNvSpPr/>
          <p:nvPr/>
        </p:nvSpPr>
        <p:spPr bwMode="auto">
          <a:xfrm>
            <a:off x="4915391" y="1592219"/>
            <a:ext cx="351832" cy="396623"/>
          </a:xfrm>
          <a:prstGeom prst="ellipse">
            <a:avLst/>
          </a:prstGeom>
          <a:no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084" name="TextBox 3083"/>
          <p:cNvSpPr txBox="1"/>
          <p:nvPr/>
        </p:nvSpPr>
        <p:spPr>
          <a:xfrm>
            <a:off x="6526845" y="2668850"/>
            <a:ext cx="1749138"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buNone/>
            </a:pPr>
            <a:r>
              <a:rPr lang="en-US" altLang="zh-CN" sz="2000" i="1" dirty="0" smtClean="0"/>
              <a:t>V</a:t>
            </a:r>
            <a:r>
              <a:rPr lang="en-US" altLang="zh-CN" sz="2000" dirty="0" smtClean="0"/>
              <a:t>: Set of Users</a:t>
            </a:r>
            <a:endParaRPr lang="zh-CN" altLang="en-US" sz="2000" dirty="0"/>
          </a:p>
        </p:txBody>
      </p:sp>
      <p:sp>
        <p:nvSpPr>
          <p:cNvPr id="197" name="TextBox 196"/>
          <p:cNvSpPr txBox="1"/>
          <p:nvPr/>
        </p:nvSpPr>
        <p:spPr>
          <a:xfrm>
            <a:off x="5655091" y="3390251"/>
            <a:ext cx="3107140"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buNone/>
            </a:pPr>
            <a:r>
              <a:rPr lang="en-US" altLang="zh-CN" sz="2000" i="1" dirty="0"/>
              <a:t>E</a:t>
            </a:r>
            <a:r>
              <a:rPr lang="en-US" altLang="zh-CN" sz="2000" i="1" baseline="30000" dirty="0"/>
              <a:t>L</a:t>
            </a:r>
            <a:r>
              <a:rPr lang="en-US" altLang="zh-CN" sz="2000" i="1" dirty="0"/>
              <a:t>,R</a:t>
            </a:r>
            <a:r>
              <a:rPr lang="en-US" altLang="zh-CN" sz="2000" i="1" baseline="30000" dirty="0"/>
              <a:t>L</a:t>
            </a:r>
            <a:r>
              <a:rPr lang="en-US" altLang="zh-CN" sz="2000" dirty="0"/>
              <a:t>: Labeled relationships</a:t>
            </a:r>
            <a:endParaRPr lang="zh-CN" altLang="en-US" sz="2000" dirty="0"/>
          </a:p>
        </p:txBody>
      </p:sp>
      <p:sp>
        <p:nvSpPr>
          <p:cNvPr id="199" name="TextBox 198"/>
          <p:cNvSpPr txBox="1"/>
          <p:nvPr/>
        </p:nvSpPr>
        <p:spPr>
          <a:xfrm>
            <a:off x="4464249" y="2687857"/>
            <a:ext cx="968384" cy="400110"/>
          </a:xfrm>
          <a:prstGeom prst="rect">
            <a:avLst/>
          </a:prstGeom>
          <a:noFill/>
        </p:spPr>
        <p:txBody>
          <a:bodyPr wrap="none" rtlCol="0">
            <a:spAutoFit/>
          </a:bodyPr>
          <a:lstStyle/>
          <a:p>
            <a:pPr>
              <a:buNone/>
            </a:pPr>
            <a:r>
              <a:rPr lang="en-US" sz="2000" b="1" dirty="0" smtClean="0">
                <a:solidFill>
                  <a:schemeClr val="accent1">
                    <a:lumMod val="25000"/>
                  </a:schemeClr>
                </a:solidFill>
              </a:rPr>
              <a:t>Friend</a:t>
            </a:r>
            <a:endParaRPr lang="en-US" sz="2000" b="1" dirty="0">
              <a:solidFill>
                <a:schemeClr val="accent1">
                  <a:lumMod val="25000"/>
                </a:schemeClr>
              </a:solidFill>
            </a:endParaRPr>
          </a:p>
        </p:txBody>
      </p:sp>
      <p:sp>
        <p:nvSpPr>
          <p:cNvPr id="200" name="TextBox 199"/>
          <p:cNvSpPr txBox="1"/>
          <p:nvPr/>
        </p:nvSpPr>
        <p:spPr>
          <a:xfrm>
            <a:off x="3451090" y="4789141"/>
            <a:ext cx="877163" cy="400110"/>
          </a:xfrm>
          <a:prstGeom prst="rect">
            <a:avLst/>
          </a:prstGeom>
          <a:noFill/>
        </p:spPr>
        <p:txBody>
          <a:bodyPr wrap="none" rtlCol="0">
            <a:spAutoFit/>
          </a:bodyPr>
          <a:lstStyle/>
          <a:p>
            <a:pPr>
              <a:buNone/>
            </a:pPr>
            <a:r>
              <a:rPr lang="en-US" sz="2000" b="1" dirty="0" smtClean="0">
                <a:solidFill>
                  <a:schemeClr val="tx1">
                    <a:lumMod val="60000"/>
                    <a:lumOff val="40000"/>
                  </a:schemeClr>
                </a:solidFill>
              </a:rPr>
              <a:t>Other</a:t>
            </a:r>
            <a:endParaRPr lang="en-US" sz="2000" b="1" dirty="0">
              <a:solidFill>
                <a:schemeClr val="tx1">
                  <a:lumMod val="60000"/>
                  <a:lumOff val="40000"/>
                </a:schemeClr>
              </a:solidFill>
            </a:endParaRPr>
          </a:p>
        </p:txBody>
      </p:sp>
      <p:sp>
        <p:nvSpPr>
          <p:cNvPr id="201" name="TextBox 200"/>
          <p:cNvSpPr txBox="1"/>
          <p:nvPr/>
        </p:nvSpPr>
        <p:spPr>
          <a:xfrm>
            <a:off x="5655080" y="4149080"/>
            <a:ext cx="304769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buNone/>
            </a:pPr>
            <a:r>
              <a:rPr lang="en-US" altLang="zh-CN" sz="2000" i="1" dirty="0" smtClean="0"/>
              <a:t>E</a:t>
            </a:r>
            <a:r>
              <a:rPr lang="en-US" altLang="zh-CN" sz="2000" i="1" baseline="30000" dirty="0" smtClean="0"/>
              <a:t>U</a:t>
            </a:r>
            <a:r>
              <a:rPr lang="en-US" altLang="zh-CN" sz="2000" dirty="0" smtClean="0"/>
              <a:t>: Unlabeled </a:t>
            </a:r>
            <a:r>
              <a:rPr lang="en-US" altLang="zh-CN" sz="2000" dirty="0"/>
              <a:t>relationships</a:t>
            </a:r>
            <a:endParaRPr lang="zh-CN" altLang="en-US" sz="2000" dirty="0"/>
          </a:p>
        </p:txBody>
      </p:sp>
      <p:sp>
        <p:nvSpPr>
          <p:cNvPr id="203" name="TextBox 202"/>
          <p:cNvSpPr txBox="1"/>
          <p:nvPr/>
        </p:nvSpPr>
        <p:spPr>
          <a:xfrm>
            <a:off x="3661435" y="3790361"/>
            <a:ext cx="341334" cy="400110"/>
          </a:xfrm>
          <a:prstGeom prst="rect">
            <a:avLst/>
          </a:prstGeom>
          <a:noFill/>
        </p:spPr>
        <p:txBody>
          <a:bodyPr wrap="none" rtlCol="0">
            <a:spAutoFit/>
          </a:bodyPr>
          <a:lstStyle/>
          <a:p>
            <a:pPr>
              <a:buNone/>
            </a:pPr>
            <a:r>
              <a:rPr lang="en-US" sz="2000" b="1" dirty="0">
                <a:solidFill>
                  <a:schemeClr val="bg1">
                    <a:lumMod val="50000"/>
                  </a:schemeClr>
                </a:solidFill>
              </a:rPr>
              <a:t>?</a:t>
            </a:r>
          </a:p>
        </p:txBody>
      </p:sp>
      <p:sp>
        <p:nvSpPr>
          <p:cNvPr id="204" name="TextBox 203"/>
          <p:cNvSpPr txBox="1"/>
          <p:nvPr/>
        </p:nvSpPr>
        <p:spPr>
          <a:xfrm>
            <a:off x="4538030" y="4030123"/>
            <a:ext cx="341334" cy="400110"/>
          </a:xfrm>
          <a:prstGeom prst="rect">
            <a:avLst/>
          </a:prstGeom>
          <a:noFill/>
        </p:spPr>
        <p:txBody>
          <a:bodyPr wrap="none" rtlCol="0">
            <a:spAutoFit/>
          </a:bodyPr>
          <a:lstStyle/>
          <a:p>
            <a:pPr>
              <a:buNone/>
            </a:pPr>
            <a:r>
              <a:rPr lang="en-US" sz="2000" b="1" dirty="0">
                <a:solidFill>
                  <a:schemeClr val="bg1">
                    <a:lumMod val="50000"/>
                  </a:schemeClr>
                </a:solidFill>
              </a:rPr>
              <a:t>?</a:t>
            </a:r>
          </a:p>
        </p:txBody>
      </p:sp>
      <p:sp>
        <p:nvSpPr>
          <p:cNvPr id="3085" name="TextBox 3084"/>
          <p:cNvSpPr txBox="1"/>
          <p:nvPr/>
        </p:nvSpPr>
        <p:spPr>
          <a:xfrm>
            <a:off x="760109" y="5620508"/>
            <a:ext cx="3370889"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None/>
            </a:pPr>
            <a:r>
              <a:rPr lang="en-US" altLang="zh-CN" sz="2400" dirty="0" smtClean="0"/>
              <a:t>Input:</a:t>
            </a:r>
          </a:p>
          <a:p>
            <a:pPr marL="0" lvl="1" algn="ctr">
              <a:buNone/>
            </a:pPr>
            <a:r>
              <a:rPr lang="en-US" altLang="zh-CN" sz="2400" i="1" dirty="0"/>
              <a:t>G</a:t>
            </a:r>
            <a:r>
              <a:rPr lang="en-US" altLang="zh-CN" sz="2400" dirty="0"/>
              <a:t>=(</a:t>
            </a:r>
            <a:r>
              <a:rPr lang="en-US" altLang="zh-CN" sz="2400" i="1" dirty="0"/>
              <a:t>V,E</a:t>
            </a:r>
            <a:r>
              <a:rPr lang="en-US" altLang="zh-CN" sz="2400" i="1" baseline="30000" dirty="0"/>
              <a:t>L</a:t>
            </a:r>
            <a:r>
              <a:rPr lang="en-US" altLang="zh-CN" sz="2400" i="1" dirty="0"/>
              <a:t>,E</a:t>
            </a:r>
            <a:r>
              <a:rPr lang="en-US" altLang="zh-CN" sz="2400" i="1" baseline="30000" dirty="0"/>
              <a:t>U</a:t>
            </a:r>
            <a:r>
              <a:rPr lang="en-US" altLang="zh-CN" sz="2400" i="1" dirty="0"/>
              <a:t>,R</a:t>
            </a:r>
            <a:r>
              <a:rPr lang="en-US" altLang="zh-CN" sz="2400" i="1" baseline="30000" dirty="0"/>
              <a:t>L</a:t>
            </a:r>
            <a:r>
              <a:rPr lang="en-US" altLang="zh-CN" sz="2400" i="1" dirty="0"/>
              <a:t>,W</a:t>
            </a:r>
            <a:r>
              <a:rPr lang="en-US" altLang="zh-CN" sz="2400" dirty="0" smtClean="0"/>
              <a:t>)</a:t>
            </a:r>
            <a:endParaRPr lang="zh-CN" altLang="en-US" dirty="0"/>
          </a:p>
        </p:txBody>
      </p:sp>
      <p:sp>
        <p:nvSpPr>
          <p:cNvPr id="208" name="TextBox 207"/>
          <p:cNvSpPr txBox="1"/>
          <p:nvPr/>
        </p:nvSpPr>
        <p:spPr>
          <a:xfrm>
            <a:off x="5467699" y="5579399"/>
            <a:ext cx="3370889" cy="83099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None/>
            </a:pPr>
            <a:r>
              <a:rPr lang="en-US" altLang="zh-CN" sz="2400" dirty="0" smtClean="0"/>
              <a:t>Output:</a:t>
            </a:r>
          </a:p>
          <a:p>
            <a:pPr algn="ctr">
              <a:buNone/>
            </a:pPr>
            <a:r>
              <a:rPr lang="en-US" altLang="zh-CN" sz="2400" i="1" dirty="0" smtClean="0"/>
              <a:t>f</a:t>
            </a:r>
            <a:r>
              <a:rPr lang="en-US" altLang="zh-CN" sz="2400" dirty="0" smtClean="0"/>
              <a:t>: </a:t>
            </a:r>
            <a:r>
              <a:rPr lang="en-US" altLang="zh-CN" sz="2400" i="1" dirty="0" smtClean="0"/>
              <a:t>G</a:t>
            </a:r>
            <a:r>
              <a:rPr lang="en-US" altLang="zh-CN" sz="2400" dirty="0" smtClean="0">
                <a:sym typeface="Wingdings" pitchFamily="2" charset="2"/>
              </a:rPr>
              <a:t></a:t>
            </a:r>
            <a:r>
              <a:rPr lang="en-US" altLang="zh-CN" sz="2400" i="1" dirty="0" smtClean="0"/>
              <a:t>R</a:t>
            </a:r>
            <a:r>
              <a:rPr lang="en-US" altLang="zh-CN" sz="2400" dirty="0" smtClean="0"/>
              <a:t> </a:t>
            </a:r>
          </a:p>
        </p:txBody>
      </p:sp>
      <p:grpSp>
        <p:nvGrpSpPr>
          <p:cNvPr id="3" name="组合 208"/>
          <p:cNvGrpSpPr/>
          <p:nvPr/>
        </p:nvGrpSpPr>
        <p:grpSpPr>
          <a:xfrm>
            <a:off x="4460231" y="5903098"/>
            <a:ext cx="804804" cy="339681"/>
            <a:chOff x="4148365" y="574608"/>
            <a:chExt cx="742896" cy="339681"/>
          </a:xfrm>
        </p:grpSpPr>
        <p:sp>
          <p:nvSpPr>
            <p:cNvPr id="210" name="右箭头 209"/>
            <p:cNvSpPr/>
            <p:nvPr/>
          </p:nvSpPr>
          <p:spPr>
            <a:xfrm>
              <a:off x="4148365" y="574608"/>
              <a:ext cx="742896" cy="339681"/>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sp>
        <p:sp>
          <p:nvSpPr>
            <p:cNvPr id="211" name="右箭头 4"/>
            <p:cNvSpPr/>
            <p:nvPr/>
          </p:nvSpPr>
          <p:spPr>
            <a:xfrm>
              <a:off x="4148365" y="642544"/>
              <a:ext cx="640992" cy="203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p:txBody>
        </p:sp>
      </p:grpSp>
      <p:sp>
        <p:nvSpPr>
          <p:cNvPr id="33" name="Rectangle 6"/>
          <p:cNvSpPr>
            <a:spLocks noChangeArrowheads="1"/>
          </p:cNvSpPr>
          <p:nvPr/>
        </p:nvSpPr>
        <p:spPr bwMode="auto">
          <a:xfrm>
            <a:off x="116463" y="2708920"/>
            <a:ext cx="2170612" cy="1202510"/>
          </a:xfrm>
          <a:prstGeom prst="rect">
            <a:avLst/>
          </a:prstGeom>
          <a:noFill/>
          <a:ln w="38100" cmpd="dbl" algn="ctr">
            <a:noFill/>
            <a:miter lim="800000"/>
            <a:headEn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lgn="ctr">
              <a:spcBef>
                <a:spcPct val="20000"/>
              </a:spcBef>
              <a:buFont typeface="Wingdings" pitchFamily="2" charset="2"/>
              <a:buNone/>
            </a:pPr>
            <a:r>
              <a:rPr lang="en-US" altLang="zh-CN" sz="2400" b="1" dirty="0" smtClean="0">
                <a:solidFill>
                  <a:srgbClr val="C00000"/>
                </a:solidFill>
                <a:latin typeface="Verdana" pitchFamily="34" charset="0"/>
                <a:ea typeface="华文行楷" pitchFamily="2" charset="-122"/>
                <a:cs typeface="Times New Roman" pitchFamily="18" charset="0"/>
                <a:sym typeface="Wingdings" pitchFamily="2" charset="2"/>
              </a:rPr>
              <a:t>Partially Labeled Network</a:t>
            </a:r>
            <a:endParaRPr lang="zh-CN" altLang="en-US" sz="2400" b="1" dirty="0">
              <a:solidFill>
                <a:srgbClr val="C00000"/>
              </a:solidFill>
              <a:latin typeface="Verdana" pitchFamily="34" charset="0"/>
              <a:ea typeface="华文行楷" pitchFamily="2" charset="-122"/>
              <a:cs typeface="Times New Roman" pitchFamily="18" charset="0"/>
              <a:sym typeface="Wingdings" pitchFamily="2" charset="2"/>
            </a:endParaRPr>
          </a:p>
        </p:txBody>
      </p:sp>
      <p:cxnSp>
        <p:nvCxnSpPr>
          <p:cNvPr id="34" name="直接连接符 39"/>
          <p:cNvCxnSpPr/>
          <p:nvPr/>
        </p:nvCxnSpPr>
        <p:spPr>
          <a:xfrm flipV="1">
            <a:off x="3344073" y="3029770"/>
            <a:ext cx="594820" cy="1502244"/>
          </a:xfrm>
          <a:prstGeom prst="line">
            <a:avLst/>
          </a:prstGeom>
          <a:ln w="889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48844" y="3573016"/>
            <a:ext cx="341334" cy="400110"/>
          </a:xfrm>
          <a:prstGeom prst="rect">
            <a:avLst/>
          </a:prstGeom>
          <a:noFill/>
        </p:spPr>
        <p:txBody>
          <a:bodyPr wrap="none" rtlCol="0">
            <a:spAutoFit/>
          </a:bodyPr>
          <a:lstStyle/>
          <a:p>
            <a:pPr>
              <a:buNone/>
            </a:pPr>
            <a:r>
              <a:rPr lang="en-US" sz="2000" b="1" dirty="0">
                <a:solidFill>
                  <a:schemeClr val="bg1">
                    <a:lumMod val="50000"/>
                  </a:schemeClr>
                </a:solidFill>
              </a:rPr>
              <a:t>?</a:t>
            </a:r>
          </a:p>
        </p:txBody>
      </p:sp>
      <p:sp>
        <p:nvSpPr>
          <p:cNvPr id="38" name="TextBox 37"/>
          <p:cNvSpPr txBox="1"/>
          <p:nvPr/>
        </p:nvSpPr>
        <p:spPr>
          <a:xfrm>
            <a:off x="2464878" y="2731811"/>
            <a:ext cx="877163" cy="400110"/>
          </a:xfrm>
          <a:prstGeom prst="rect">
            <a:avLst/>
          </a:prstGeom>
          <a:noFill/>
        </p:spPr>
        <p:txBody>
          <a:bodyPr wrap="none" rtlCol="0">
            <a:spAutoFit/>
          </a:bodyPr>
          <a:lstStyle/>
          <a:p>
            <a:pPr>
              <a:buNone/>
            </a:pPr>
            <a:r>
              <a:rPr lang="en-US" sz="2000" b="1" dirty="0" smtClean="0">
                <a:solidFill>
                  <a:schemeClr val="tx1">
                    <a:lumMod val="60000"/>
                    <a:lumOff val="40000"/>
                  </a:schemeClr>
                </a:solidFill>
              </a:rPr>
              <a:t>Other</a:t>
            </a:r>
            <a:endParaRPr lang="en-US" sz="2000" b="1" dirty="0">
              <a:solidFill>
                <a:schemeClr val="tx1">
                  <a:lumMod val="60000"/>
                  <a:lumOff val="40000"/>
                </a:schemeClr>
              </a:solidFill>
            </a:endParaRPr>
          </a:p>
        </p:txBody>
      </p:sp>
    </p:spTree>
    <p:extLst>
      <p:ext uri="{BB962C8B-B14F-4D97-AF65-F5344CB8AC3E}">
        <p14:creationId xmlns:p14="http://schemas.microsoft.com/office/powerpoint/2010/main" val="4201521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Basic Idea</a:t>
            </a:r>
            <a:endParaRPr lang="zh-CN" altLang="en-US" dirty="0"/>
          </a:p>
        </p:txBody>
      </p:sp>
      <p:sp>
        <p:nvSpPr>
          <p:cNvPr id="63" name="椭圆 62"/>
          <p:cNvSpPr/>
          <p:nvPr/>
        </p:nvSpPr>
        <p:spPr>
          <a:xfrm>
            <a:off x="4090148" y="4135408"/>
            <a:ext cx="3651404" cy="188590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Calibri"/>
              <a:ea typeface="宋体"/>
              <a:cs typeface="+mn-cs"/>
            </a:endParaRPr>
          </a:p>
        </p:txBody>
      </p:sp>
      <p:sp>
        <p:nvSpPr>
          <p:cNvPr id="64" name="椭圆 63"/>
          <p:cNvSpPr/>
          <p:nvPr/>
        </p:nvSpPr>
        <p:spPr>
          <a:xfrm>
            <a:off x="4090148" y="1782213"/>
            <a:ext cx="3651404" cy="188590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Calibri"/>
              <a:ea typeface="宋体"/>
              <a:cs typeface="+mn-cs"/>
            </a:endParaRPr>
          </a:p>
        </p:txBody>
      </p:sp>
      <p:cxnSp>
        <p:nvCxnSpPr>
          <p:cNvPr id="65" name="直接连接符 39"/>
          <p:cNvCxnSpPr>
            <a:stCxn id="69" idx="3"/>
          </p:cNvCxnSpPr>
          <p:nvPr/>
        </p:nvCxnSpPr>
        <p:spPr>
          <a:xfrm>
            <a:off x="1812908" y="5115120"/>
            <a:ext cx="1058325" cy="65169"/>
          </a:xfrm>
          <a:prstGeom prst="line">
            <a:avLst/>
          </a:prstGeom>
          <a:noFill/>
          <a:ln w="88900" cap="flat" cmpd="sng" algn="ctr">
            <a:solidFill>
              <a:srgbClr val="006699"/>
            </a:solidFill>
            <a:prstDash val="solid"/>
          </a:ln>
          <a:effectLst/>
        </p:spPr>
      </p:cxnSp>
      <p:pic>
        <p:nvPicPr>
          <p:cNvPr id="66" name="图片 65" descr="Misc-Buddy-Blue-icon.png"/>
          <p:cNvPicPr>
            <a:picLocks noChangeAspect="1"/>
          </p:cNvPicPr>
          <p:nvPr/>
        </p:nvPicPr>
        <p:blipFill>
          <a:blip r:embed="rId3" cstate="print"/>
          <a:stretch>
            <a:fillRect/>
          </a:stretch>
        </p:blipFill>
        <p:spPr>
          <a:xfrm>
            <a:off x="2032106" y="2659981"/>
            <a:ext cx="638889" cy="589744"/>
          </a:xfrm>
          <a:prstGeom prst="rect">
            <a:avLst/>
          </a:prstGeom>
        </p:spPr>
      </p:pic>
      <p:pic>
        <p:nvPicPr>
          <p:cNvPr id="67" name="图片 66" descr="Misc-Buddy-Blue-icon.png"/>
          <p:cNvPicPr>
            <a:picLocks noChangeAspect="1"/>
          </p:cNvPicPr>
          <p:nvPr/>
        </p:nvPicPr>
        <p:blipFill>
          <a:blip r:embed="rId3" cstate="print"/>
          <a:stretch>
            <a:fillRect/>
          </a:stretch>
        </p:blipFill>
        <p:spPr>
          <a:xfrm>
            <a:off x="194474" y="4101878"/>
            <a:ext cx="608466" cy="561661"/>
          </a:xfrm>
          <a:prstGeom prst="rect">
            <a:avLst/>
          </a:prstGeom>
        </p:spPr>
      </p:pic>
      <p:pic>
        <p:nvPicPr>
          <p:cNvPr id="68" name="图片 67" descr="Misc-Buddy-Blue-icon.png"/>
          <p:cNvPicPr>
            <a:picLocks noChangeAspect="1"/>
          </p:cNvPicPr>
          <p:nvPr/>
        </p:nvPicPr>
        <p:blipFill>
          <a:blip r:embed="rId3" cstate="print"/>
          <a:stretch>
            <a:fillRect/>
          </a:stretch>
        </p:blipFill>
        <p:spPr>
          <a:xfrm>
            <a:off x="2968210" y="3596085"/>
            <a:ext cx="638889" cy="589744"/>
          </a:xfrm>
          <a:prstGeom prst="rect">
            <a:avLst/>
          </a:prstGeom>
        </p:spPr>
      </p:pic>
      <p:pic>
        <p:nvPicPr>
          <p:cNvPr id="69" name="图片 68" descr="Misc-Buddy-Blue-icon.png"/>
          <p:cNvPicPr>
            <a:picLocks noChangeAspect="1"/>
          </p:cNvPicPr>
          <p:nvPr/>
        </p:nvPicPr>
        <p:blipFill>
          <a:blip r:embed="rId3" cstate="print"/>
          <a:stretch>
            <a:fillRect/>
          </a:stretch>
        </p:blipFill>
        <p:spPr>
          <a:xfrm>
            <a:off x="1174004" y="4820221"/>
            <a:ext cx="638889" cy="589744"/>
          </a:xfrm>
          <a:prstGeom prst="rect">
            <a:avLst/>
          </a:prstGeom>
        </p:spPr>
      </p:pic>
      <p:pic>
        <p:nvPicPr>
          <p:cNvPr id="70" name="图片 69" descr="Misc-Buddy-Blue-icon.png"/>
          <p:cNvPicPr>
            <a:picLocks noChangeAspect="1"/>
          </p:cNvPicPr>
          <p:nvPr/>
        </p:nvPicPr>
        <p:blipFill>
          <a:blip r:embed="rId3" cstate="print"/>
          <a:stretch>
            <a:fillRect/>
          </a:stretch>
        </p:blipFill>
        <p:spPr>
          <a:xfrm>
            <a:off x="2875377" y="4892229"/>
            <a:ext cx="638889" cy="589744"/>
          </a:xfrm>
          <a:prstGeom prst="rect">
            <a:avLst/>
          </a:prstGeom>
          <a:ln>
            <a:noFill/>
          </a:ln>
        </p:spPr>
      </p:pic>
      <p:cxnSp>
        <p:nvCxnSpPr>
          <p:cNvPr id="71" name="直接连接符 39"/>
          <p:cNvCxnSpPr/>
          <p:nvPr/>
        </p:nvCxnSpPr>
        <p:spPr>
          <a:xfrm flipV="1">
            <a:off x="1798080" y="4100141"/>
            <a:ext cx="1092121" cy="864096"/>
          </a:xfrm>
          <a:prstGeom prst="line">
            <a:avLst/>
          </a:prstGeom>
          <a:noFill/>
          <a:ln w="88900" cap="flat" cmpd="sng" algn="ctr">
            <a:solidFill>
              <a:srgbClr val="006699"/>
            </a:solidFill>
            <a:prstDash val="solid"/>
          </a:ln>
          <a:effectLst/>
        </p:spPr>
      </p:cxnSp>
      <p:cxnSp>
        <p:nvCxnSpPr>
          <p:cNvPr id="72" name="直接连接符 39"/>
          <p:cNvCxnSpPr/>
          <p:nvPr/>
        </p:nvCxnSpPr>
        <p:spPr>
          <a:xfrm flipH="1" flipV="1">
            <a:off x="2632999" y="3157665"/>
            <a:ext cx="491222" cy="510428"/>
          </a:xfrm>
          <a:prstGeom prst="line">
            <a:avLst/>
          </a:prstGeom>
          <a:noFill/>
          <a:ln w="88900" cap="flat" cmpd="sng" algn="ctr">
            <a:solidFill>
              <a:srgbClr val="006699"/>
            </a:solidFill>
            <a:prstDash val="solid"/>
          </a:ln>
          <a:effectLst/>
        </p:spPr>
      </p:cxnSp>
      <p:cxnSp>
        <p:nvCxnSpPr>
          <p:cNvPr id="73" name="直接连接符 72"/>
          <p:cNvCxnSpPr>
            <a:stCxn id="70" idx="0"/>
          </p:cNvCxnSpPr>
          <p:nvPr/>
        </p:nvCxnSpPr>
        <p:spPr>
          <a:xfrm flipV="1">
            <a:off x="3194819" y="4244157"/>
            <a:ext cx="70599" cy="648072"/>
          </a:xfrm>
          <a:prstGeom prst="line">
            <a:avLst/>
          </a:prstGeom>
          <a:noFill/>
          <a:ln w="88900" cap="flat" cmpd="sng" algn="ctr">
            <a:solidFill>
              <a:srgbClr val="006699"/>
            </a:solidFill>
            <a:prstDash val="solid"/>
          </a:ln>
          <a:effectLst/>
        </p:spPr>
      </p:cxnSp>
      <p:cxnSp>
        <p:nvCxnSpPr>
          <p:cNvPr id="74" name="直接连接符 39"/>
          <p:cNvCxnSpPr/>
          <p:nvPr/>
        </p:nvCxnSpPr>
        <p:spPr>
          <a:xfrm flipV="1">
            <a:off x="739763" y="3236045"/>
            <a:ext cx="1307171" cy="1074630"/>
          </a:xfrm>
          <a:prstGeom prst="line">
            <a:avLst/>
          </a:prstGeom>
          <a:noFill/>
          <a:ln w="88900" cap="flat" cmpd="sng" algn="ctr">
            <a:solidFill>
              <a:srgbClr val="006699"/>
            </a:solidFill>
            <a:prstDash val="solid"/>
          </a:ln>
          <a:effectLst/>
        </p:spPr>
      </p:cxnSp>
      <p:sp>
        <p:nvSpPr>
          <p:cNvPr id="76" name="TextBox 75"/>
          <p:cNvSpPr txBox="1"/>
          <p:nvPr/>
        </p:nvSpPr>
        <p:spPr>
          <a:xfrm>
            <a:off x="1812908" y="5172250"/>
            <a:ext cx="87716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6699">
                    <a:lumMod val="60000"/>
                    <a:lumOff val="40000"/>
                  </a:srgbClr>
                </a:solidFill>
                <a:effectLst/>
                <a:uLnTx/>
                <a:uFillTx/>
              </a:rPr>
              <a:t>Other</a:t>
            </a:r>
            <a:endParaRPr kumimoji="0" lang="en-US" sz="2000" b="1" i="0" u="none" strike="noStrike" kern="0" cap="none" spc="0" normalizeH="0" baseline="0" noProof="0" dirty="0">
              <a:ln>
                <a:noFill/>
              </a:ln>
              <a:solidFill>
                <a:srgbClr val="006699">
                  <a:lumMod val="60000"/>
                  <a:lumOff val="40000"/>
                </a:srgbClr>
              </a:solidFill>
              <a:effectLst/>
              <a:uLnTx/>
              <a:uFillTx/>
            </a:endParaRPr>
          </a:p>
        </p:txBody>
      </p:sp>
      <p:sp>
        <p:nvSpPr>
          <p:cNvPr id="77" name="TextBox 76"/>
          <p:cNvSpPr txBox="1"/>
          <p:nvPr/>
        </p:nvSpPr>
        <p:spPr>
          <a:xfrm>
            <a:off x="2023253" y="4173470"/>
            <a:ext cx="3413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lumMod val="50000"/>
                  </a:srgbClr>
                </a:solidFill>
                <a:effectLst/>
                <a:uLnTx/>
                <a:uFillTx/>
              </a:rPr>
              <a:t>?</a:t>
            </a:r>
            <a:endParaRPr kumimoji="0" lang="en-US" sz="2000" b="1" i="0" u="none" strike="noStrike" kern="0" cap="none" spc="0" normalizeH="0" baseline="0" noProof="0" dirty="0">
              <a:ln>
                <a:noFill/>
              </a:ln>
              <a:solidFill>
                <a:srgbClr val="FFFFFF">
                  <a:lumMod val="50000"/>
                </a:srgbClr>
              </a:solidFill>
              <a:effectLst/>
              <a:uLnTx/>
              <a:uFillTx/>
            </a:endParaRPr>
          </a:p>
        </p:txBody>
      </p:sp>
      <p:sp>
        <p:nvSpPr>
          <p:cNvPr id="78" name="TextBox 77"/>
          <p:cNvSpPr txBox="1"/>
          <p:nvPr/>
        </p:nvSpPr>
        <p:spPr>
          <a:xfrm>
            <a:off x="2899848" y="4413232"/>
            <a:ext cx="3413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lumMod val="50000"/>
                  </a:srgbClr>
                </a:solidFill>
                <a:effectLst/>
                <a:uLnTx/>
                <a:uFillTx/>
              </a:rPr>
              <a:t>?</a:t>
            </a:r>
            <a:endParaRPr kumimoji="0" lang="en-US" sz="2000" b="1" i="0" u="none" strike="noStrike" kern="0" cap="none" spc="0" normalizeH="0" baseline="0" noProof="0" dirty="0">
              <a:ln>
                <a:noFill/>
              </a:ln>
              <a:solidFill>
                <a:srgbClr val="FFFFFF">
                  <a:lumMod val="50000"/>
                </a:srgbClr>
              </a:solidFill>
              <a:effectLst/>
              <a:uLnTx/>
              <a:uFillTx/>
            </a:endParaRPr>
          </a:p>
        </p:txBody>
      </p:sp>
      <p:sp>
        <p:nvSpPr>
          <p:cNvPr id="79" name="椭圆 78"/>
          <p:cNvSpPr/>
          <p:nvPr/>
        </p:nvSpPr>
        <p:spPr>
          <a:xfrm>
            <a:off x="4536995" y="2175485"/>
            <a:ext cx="528544"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smtClean="0">
                <a:ln>
                  <a:noFill/>
                </a:ln>
                <a:solidFill>
                  <a:sysClr val="windowText" lastClr="000000"/>
                </a:solidFill>
                <a:effectLst/>
                <a:uLnTx/>
                <a:uFillTx/>
                <a:latin typeface="Calibri"/>
                <a:ea typeface="宋体"/>
                <a:cs typeface="+mn-cs"/>
              </a:rPr>
              <a:t>V</a:t>
            </a:r>
            <a:r>
              <a:rPr kumimoji="0" lang="en-US" altLang="zh-CN" sz="1050" b="1" i="0" u="none" strike="noStrike" kern="0" cap="none" spc="0" normalizeH="0" baseline="-25000" noProof="0" dirty="0" smtClean="0">
                <a:ln>
                  <a:noFill/>
                </a:ln>
                <a:solidFill>
                  <a:sysClr val="windowText" lastClr="000000"/>
                </a:solidFill>
                <a:effectLst/>
                <a:uLnTx/>
                <a:uFillTx/>
                <a:latin typeface="Calibri"/>
                <a:ea typeface="宋体"/>
                <a:cs typeface="+mn-cs"/>
              </a:rPr>
              <a:t>1</a:t>
            </a:r>
            <a:endParaRPr kumimoji="0" lang="zh-CN" altLang="en-US" sz="1050" b="1" i="0" u="none" strike="noStrike" kern="0" cap="none" spc="0" normalizeH="0" baseline="-25000" noProof="0" dirty="0" smtClean="0">
              <a:ln>
                <a:noFill/>
              </a:ln>
              <a:solidFill>
                <a:sysClr val="windowText" lastClr="000000"/>
              </a:solidFill>
              <a:effectLst/>
              <a:uLnTx/>
              <a:uFillTx/>
              <a:latin typeface="Calibri"/>
              <a:ea typeface="宋体"/>
              <a:cs typeface="+mn-cs"/>
            </a:endParaRPr>
          </a:p>
        </p:txBody>
      </p:sp>
      <p:sp>
        <p:nvSpPr>
          <p:cNvPr id="80" name="椭圆 79"/>
          <p:cNvSpPr/>
          <p:nvPr/>
        </p:nvSpPr>
        <p:spPr>
          <a:xfrm>
            <a:off x="4666034" y="4508605"/>
            <a:ext cx="608748"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1" u="none" strike="noStrike" kern="0" cap="none" spc="0" normalizeH="0" baseline="0" noProof="0" dirty="0" smtClean="0">
                <a:ln>
                  <a:noFill/>
                </a:ln>
                <a:solidFill>
                  <a:sysClr val="windowText" lastClr="000000"/>
                </a:solidFill>
                <a:effectLst/>
                <a:uLnTx/>
                <a:uFillTx/>
                <a:latin typeface="Calibri"/>
                <a:ea typeface="宋体"/>
                <a:cs typeface="+mn-cs"/>
              </a:rPr>
              <a:t>r</a:t>
            </a:r>
            <a:r>
              <a:rPr kumimoji="0" lang="en-US" altLang="zh-CN" sz="1600" b="0" i="1" u="none" strike="noStrike" kern="0" cap="none" spc="0" normalizeH="0" baseline="-25000" noProof="0" dirty="0" smtClean="0">
                <a:ln>
                  <a:noFill/>
                </a:ln>
                <a:solidFill>
                  <a:sysClr val="windowText" lastClr="000000"/>
                </a:solidFill>
                <a:effectLst/>
                <a:uLnTx/>
                <a:uFillTx/>
                <a:latin typeface="Calibri"/>
                <a:ea typeface="宋体"/>
                <a:cs typeface="+mn-cs"/>
              </a:rPr>
              <a:t>24</a:t>
            </a:r>
            <a:endParaRPr kumimoji="0" lang="zh-CN" altLang="en-US" sz="900" b="0" i="1" u="none" strike="noStrike" kern="0" cap="none" spc="0" normalizeH="0" baseline="-25000" noProof="0" dirty="0" smtClean="0">
              <a:ln>
                <a:noFill/>
              </a:ln>
              <a:solidFill>
                <a:sysClr val="windowText" lastClr="000000"/>
              </a:solidFill>
              <a:effectLst/>
              <a:uLnTx/>
              <a:uFillTx/>
              <a:latin typeface="Calibri"/>
              <a:ea typeface="宋体"/>
              <a:cs typeface="+mn-cs"/>
            </a:endParaRPr>
          </a:p>
        </p:txBody>
      </p:sp>
      <p:sp>
        <p:nvSpPr>
          <p:cNvPr id="81" name="椭圆 80"/>
          <p:cNvSpPr/>
          <p:nvPr/>
        </p:nvSpPr>
        <p:spPr>
          <a:xfrm>
            <a:off x="6362206" y="2201709"/>
            <a:ext cx="528544"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smtClean="0">
                <a:ln>
                  <a:noFill/>
                </a:ln>
                <a:solidFill>
                  <a:sysClr val="windowText" lastClr="000000"/>
                </a:solidFill>
                <a:effectLst/>
                <a:uLnTx/>
                <a:uFillTx/>
                <a:latin typeface="Calibri"/>
                <a:ea typeface="宋体"/>
                <a:cs typeface="+mn-cs"/>
              </a:rPr>
              <a:t>V</a:t>
            </a:r>
            <a:r>
              <a:rPr lang="en-US" altLang="zh-CN" sz="1050" b="1" kern="0" baseline="-25000" dirty="0">
                <a:solidFill>
                  <a:sysClr val="windowText" lastClr="000000"/>
                </a:solidFill>
                <a:latin typeface="Calibri"/>
                <a:ea typeface="宋体"/>
              </a:rPr>
              <a:t>3</a:t>
            </a:r>
            <a:endParaRPr kumimoji="0" lang="zh-CN" altLang="en-US" sz="1050" b="1" i="0" u="none" strike="noStrike" kern="0" cap="none" spc="0" normalizeH="0" baseline="-25000" noProof="0" dirty="0" smtClean="0">
              <a:ln>
                <a:noFill/>
              </a:ln>
              <a:solidFill>
                <a:sysClr val="windowText" lastClr="000000"/>
              </a:solidFill>
              <a:effectLst/>
              <a:uLnTx/>
              <a:uFillTx/>
              <a:latin typeface="Calibri"/>
              <a:ea typeface="宋体"/>
              <a:cs typeface="+mn-cs"/>
            </a:endParaRPr>
          </a:p>
        </p:txBody>
      </p:sp>
      <p:sp>
        <p:nvSpPr>
          <p:cNvPr id="82" name="椭圆 81"/>
          <p:cNvSpPr/>
          <p:nvPr/>
        </p:nvSpPr>
        <p:spPr>
          <a:xfrm>
            <a:off x="5496822" y="2980831"/>
            <a:ext cx="528544"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1" u="none" strike="noStrike" kern="0" cap="none" spc="0" normalizeH="0" baseline="0" noProof="0" dirty="0" smtClean="0">
                <a:ln>
                  <a:noFill/>
                </a:ln>
                <a:solidFill>
                  <a:sysClr val="windowText" lastClr="000000"/>
                </a:solidFill>
                <a:effectLst/>
                <a:uLnTx/>
                <a:uFillTx/>
                <a:latin typeface="Calibri"/>
                <a:ea typeface="宋体"/>
                <a:cs typeface="+mn-cs"/>
              </a:rPr>
              <a:t>V</a:t>
            </a:r>
            <a:r>
              <a:rPr lang="en-US" altLang="zh-CN" sz="1050" b="1" kern="0" baseline="-25000" dirty="0">
                <a:solidFill>
                  <a:sysClr val="windowText" lastClr="000000"/>
                </a:solidFill>
                <a:latin typeface="Calibri"/>
                <a:ea typeface="宋体"/>
              </a:rPr>
              <a:t>2</a:t>
            </a:r>
            <a:endParaRPr kumimoji="0" lang="zh-CN" altLang="en-US" sz="1050" b="1" i="0" u="none" strike="noStrike" kern="0" cap="none" spc="0" normalizeH="0" baseline="-25000" noProof="0" dirty="0" smtClean="0">
              <a:ln>
                <a:noFill/>
              </a:ln>
              <a:solidFill>
                <a:sysClr val="windowText" lastClr="000000"/>
              </a:solidFill>
              <a:effectLst/>
              <a:uLnTx/>
              <a:uFillTx/>
              <a:latin typeface="Calibri"/>
              <a:ea typeface="宋体"/>
              <a:cs typeface="+mn-cs"/>
            </a:endParaRPr>
          </a:p>
        </p:txBody>
      </p:sp>
      <p:cxnSp>
        <p:nvCxnSpPr>
          <p:cNvPr id="83" name="曲线连接符 82"/>
          <p:cNvCxnSpPr>
            <a:stCxn id="66" idx="0"/>
            <a:endCxn id="79" idx="2"/>
          </p:cNvCxnSpPr>
          <p:nvPr/>
        </p:nvCxnSpPr>
        <p:spPr>
          <a:xfrm rot="5400000" flipH="1" flipV="1">
            <a:off x="3310033" y="1433047"/>
            <a:ext cx="268472" cy="2185451"/>
          </a:xfrm>
          <a:prstGeom prst="curvedConnector2">
            <a:avLst/>
          </a:prstGeom>
          <a:noFill/>
          <a:ln w="38100" cap="flat" cmpd="sng" algn="ctr">
            <a:solidFill>
              <a:srgbClr val="1F497D">
                <a:lumMod val="60000"/>
                <a:lumOff val="40000"/>
              </a:srgbClr>
            </a:solidFill>
            <a:prstDash val="sysDash"/>
            <a:tailEnd type="arrow"/>
          </a:ln>
          <a:effectLst/>
        </p:spPr>
      </p:cxnSp>
      <p:cxnSp>
        <p:nvCxnSpPr>
          <p:cNvPr id="84" name="曲线连接符 83"/>
          <p:cNvCxnSpPr>
            <a:stCxn id="68" idx="3"/>
            <a:endCxn id="82" idx="2"/>
          </p:cNvCxnSpPr>
          <p:nvPr/>
        </p:nvCxnSpPr>
        <p:spPr>
          <a:xfrm flipV="1">
            <a:off x="3607093" y="3196855"/>
            <a:ext cx="1889724" cy="694102"/>
          </a:xfrm>
          <a:prstGeom prst="curvedConnector3">
            <a:avLst>
              <a:gd name="adj1" fmla="val 50000"/>
            </a:avLst>
          </a:prstGeom>
          <a:noFill/>
          <a:ln w="38100" cap="flat" cmpd="sng" algn="ctr">
            <a:solidFill>
              <a:srgbClr val="1F497D">
                <a:lumMod val="60000"/>
                <a:lumOff val="40000"/>
              </a:srgbClr>
            </a:solidFill>
            <a:prstDash val="sysDash"/>
            <a:tailEnd type="arrow"/>
          </a:ln>
          <a:effectLst/>
        </p:spPr>
      </p:cxnSp>
      <p:cxnSp>
        <p:nvCxnSpPr>
          <p:cNvPr id="85" name="曲线连接符 84"/>
          <p:cNvCxnSpPr>
            <a:stCxn id="67" idx="0"/>
            <a:endCxn id="81" idx="1"/>
          </p:cNvCxnSpPr>
          <p:nvPr/>
        </p:nvCxnSpPr>
        <p:spPr>
          <a:xfrm rot="5400000" flipH="1" flipV="1">
            <a:off x="2550720" y="212993"/>
            <a:ext cx="1836870" cy="5940901"/>
          </a:xfrm>
          <a:prstGeom prst="curvedConnector3">
            <a:avLst>
              <a:gd name="adj1" fmla="val 115890"/>
            </a:avLst>
          </a:prstGeom>
          <a:noFill/>
          <a:ln w="38100" cap="flat" cmpd="sng" algn="ctr">
            <a:solidFill>
              <a:srgbClr val="1F497D">
                <a:lumMod val="60000"/>
                <a:lumOff val="40000"/>
              </a:srgbClr>
            </a:solidFill>
            <a:prstDash val="sysDash"/>
            <a:tailEnd type="arrow"/>
          </a:ln>
          <a:effectLst/>
        </p:spPr>
      </p:cxnSp>
      <p:sp>
        <p:nvSpPr>
          <p:cNvPr id="86" name="椭圆 85"/>
          <p:cNvSpPr/>
          <p:nvPr/>
        </p:nvSpPr>
        <p:spPr>
          <a:xfrm>
            <a:off x="5710226" y="5377833"/>
            <a:ext cx="627170"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buFontTx/>
              <a:buNone/>
            </a:pPr>
            <a:r>
              <a:rPr lang="en-US" altLang="zh-CN" sz="1600" i="1" kern="0" dirty="0" smtClean="0">
                <a:solidFill>
                  <a:sysClr val="windowText" lastClr="000000"/>
                </a:solidFill>
                <a:latin typeface="Calibri"/>
                <a:ea typeface="宋体"/>
              </a:rPr>
              <a:t>r</a:t>
            </a:r>
            <a:r>
              <a:rPr lang="en-US" altLang="zh-CN" sz="1600" i="1" kern="0" baseline="-25000" dirty="0" smtClean="0">
                <a:solidFill>
                  <a:sysClr val="windowText" lastClr="000000"/>
                </a:solidFill>
                <a:latin typeface="Calibri"/>
                <a:ea typeface="宋体"/>
              </a:rPr>
              <a:t>45</a:t>
            </a:r>
            <a:endParaRPr lang="zh-CN" altLang="en-US" sz="1600" i="1" kern="0" baseline="-25000" dirty="0">
              <a:solidFill>
                <a:sysClr val="windowText" lastClr="000000"/>
              </a:solidFill>
              <a:latin typeface="Calibri"/>
              <a:ea typeface="宋体"/>
            </a:endParaRPr>
          </a:p>
        </p:txBody>
      </p:sp>
      <p:cxnSp>
        <p:nvCxnSpPr>
          <p:cNvPr id="87" name="直接连接符 86"/>
          <p:cNvCxnSpPr>
            <a:stCxn id="79" idx="5"/>
            <a:endCxn id="82" idx="1"/>
          </p:cNvCxnSpPr>
          <p:nvPr/>
        </p:nvCxnSpPr>
        <p:spPr>
          <a:xfrm>
            <a:off x="4988144" y="2544261"/>
            <a:ext cx="586084" cy="499842"/>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8" name="直接连接符 87"/>
          <p:cNvCxnSpPr>
            <a:stCxn id="79" idx="6"/>
            <a:endCxn id="81" idx="2"/>
          </p:cNvCxnSpPr>
          <p:nvPr/>
        </p:nvCxnSpPr>
        <p:spPr>
          <a:xfrm>
            <a:off x="5065546" y="2391509"/>
            <a:ext cx="1296664" cy="2622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9" name="矩形 88"/>
          <p:cNvSpPr/>
          <p:nvPr/>
        </p:nvSpPr>
        <p:spPr>
          <a:xfrm>
            <a:off x="5656794" y="2283085"/>
            <a:ext cx="243490" cy="22476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 lastClr="FFFFFF"/>
              </a:solidFill>
              <a:effectLst/>
              <a:uLnTx/>
              <a:uFillTx/>
              <a:latin typeface="Calibri"/>
              <a:ea typeface="宋体"/>
              <a:cs typeface="+mn-cs"/>
            </a:endParaRPr>
          </a:p>
        </p:txBody>
      </p:sp>
      <p:sp>
        <p:nvSpPr>
          <p:cNvPr id="90" name="矩形 89"/>
          <p:cNvSpPr/>
          <p:nvPr/>
        </p:nvSpPr>
        <p:spPr>
          <a:xfrm>
            <a:off x="5153035" y="2699125"/>
            <a:ext cx="243490" cy="22476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 lastClr="FFFFFF"/>
              </a:solidFill>
              <a:effectLst/>
              <a:uLnTx/>
              <a:uFillTx/>
              <a:latin typeface="Calibri"/>
              <a:ea typeface="宋体"/>
              <a:cs typeface="+mn-cs"/>
            </a:endParaRPr>
          </a:p>
        </p:txBody>
      </p:sp>
      <p:cxnSp>
        <p:nvCxnSpPr>
          <p:cNvPr id="91" name="直接箭头连接符 90"/>
          <p:cNvCxnSpPr>
            <a:endCxn id="80" idx="1"/>
          </p:cNvCxnSpPr>
          <p:nvPr/>
        </p:nvCxnSpPr>
        <p:spPr bwMode="auto">
          <a:xfrm>
            <a:off x="3562572" y="3966473"/>
            <a:ext cx="1192623" cy="605431"/>
          </a:xfrm>
          <a:prstGeom prst="straightConnector1">
            <a:avLst/>
          </a:prstGeom>
          <a:noFill/>
          <a:ln w="38100" cap="flat" cmpd="sng" algn="ctr">
            <a:solidFill>
              <a:srgbClr val="FF6600"/>
            </a:solidFill>
            <a:prstDash val="dash"/>
            <a:round/>
            <a:headEnd type="none" w="med" len="med"/>
            <a:tailEnd type="arrow"/>
          </a:ln>
          <a:effectLst/>
        </p:spPr>
      </p:cxnSp>
      <p:cxnSp>
        <p:nvCxnSpPr>
          <p:cNvPr id="92" name="直接箭头连接符 91"/>
          <p:cNvCxnSpPr>
            <a:stCxn id="70" idx="3"/>
            <a:endCxn id="80" idx="2"/>
          </p:cNvCxnSpPr>
          <p:nvPr/>
        </p:nvCxnSpPr>
        <p:spPr bwMode="auto">
          <a:xfrm flipV="1">
            <a:off x="3514264" y="4724629"/>
            <a:ext cx="1151768" cy="462472"/>
          </a:xfrm>
          <a:prstGeom prst="straightConnector1">
            <a:avLst/>
          </a:prstGeom>
          <a:noFill/>
          <a:ln w="38100" cap="flat" cmpd="sng" algn="ctr">
            <a:solidFill>
              <a:srgbClr val="FF6600"/>
            </a:solidFill>
            <a:prstDash val="dash"/>
            <a:round/>
            <a:headEnd type="none" w="med" len="med"/>
            <a:tailEnd type="arrow"/>
          </a:ln>
          <a:effectLst/>
        </p:spPr>
      </p:cxnSp>
      <p:cxnSp>
        <p:nvCxnSpPr>
          <p:cNvPr id="93" name="曲线连接符 92"/>
          <p:cNvCxnSpPr>
            <a:stCxn id="69" idx="2"/>
            <a:endCxn id="86" idx="3"/>
          </p:cNvCxnSpPr>
          <p:nvPr/>
        </p:nvCxnSpPr>
        <p:spPr>
          <a:xfrm rot="16200000" flipH="1">
            <a:off x="3479439" y="3423988"/>
            <a:ext cx="336644" cy="4308625"/>
          </a:xfrm>
          <a:prstGeom prst="curvedConnector3">
            <a:avLst>
              <a:gd name="adj1" fmla="val 186700"/>
            </a:avLst>
          </a:prstGeom>
          <a:noFill/>
          <a:ln w="38100" cap="flat" cmpd="sng" algn="ctr">
            <a:solidFill>
              <a:srgbClr val="FF6600"/>
            </a:solidFill>
            <a:prstDash val="dash"/>
            <a:round/>
            <a:headEnd type="none" w="med" len="med"/>
            <a:tailEnd type="arrow"/>
          </a:ln>
          <a:effectLst/>
        </p:spPr>
      </p:cxnSp>
      <p:cxnSp>
        <p:nvCxnSpPr>
          <p:cNvPr id="94" name="直接箭头连接符 93"/>
          <p:cNvCxnSpPr>
            <a:endCxn id="86" idx="2"/>
          </p:cNvCxnSpPr>
          <p:nvPr/>
        </p:nvCxnSpPr>
        <p:spPr bwMode="auto">
          <a:xfrm>
            <a:off x="3444270" y="5409991"/>
            <a:ext cx="2265956" cy="183893"/>
          </a:xfrm>
          <a:prstGeom prst="straightConnector1">
            <a:avLst/>
          </a:prstGeom>
          <a:noFill/>
          <a:ln w="38100" cap="flat" cmpd="sng" algn="ctr">
            <a:solidFill>
              <a:srgbClr val="FF6600"/>
            </a:solidFill>
            <a:prstDash val="dash"/>
            <a:round/>
            <a:headEnd type="none" w="med" len="med"/>
            <a:tailEnd type="arrow"/>
          </a:ln>
          <a:effectLst/>
        </p:spPr>
      </p:cxnSp>
      <p:cxnSp>
        <p:nvCxnSpPr>
          <p:cNvPr id="95" name="直接连接符 94"/>
          <p:cNvCxnSpPr>
            <a:stCxn id="80" idx="5"/>
            <a:endCxn id="86" idx="1"/>
          </p:cNvCxnSpPr>
          <p:nvPr/>
        </p:nvCxnSpPr>
        <p:spPr>
          <a:xfrm>
            <a:off x="5185637" y="4877381"/>
            <a:ext cx="616443" cy="56372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6" name="矩形 95"/>
          <p:cNvSpPr/>
          <p:nvPr/>
        </p:nvSpPr>
        <p:spPr>
          <a:xfrm>
            <a:off x="5313819" y="5035297"/>
            <a:ext cx="243490" cy="22476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 lastClr="FFFFFF"/>
              </a:solidFill>
              <a:effectLst/>
              <a:uLnTx/>
              <a:uFillTx/>
              <a:latin typeface="Calibri"/>
              <a:ea typeface="宋体"/>
              <a:cs typeface="+mn-cs"/>
            </a:endParaRPr>
          </a:p>
        </p:txBody>
      </p:sp>
      <p:sp>
        <p:nvSpPr>
          <p:cNvPr id="97" name="椭圆 96"/>
          <p:cNvSpPr/>
          <p:nvPr/>
        </p:nvSpPr>
        <p:spPr>
          <a:xfrm>
            <a:off x="6649433" y="4523817"/>
            <a:ext cx="624069" cy="43204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buFontTx/>
              <a:buNone/>
            </a:pPr>
            <a:r>
              <a:rPr lang="en-US" altLang="zh-CN" sz="1600" i="1" kern="0" dirty="0" smtClean="0">
                <a:solidFill>
                  <a:sysClr val="windowText" lastClr="000000"/>
                </a:solidFill>
                <a:latin typeface="Calibri"/>
                <a:ea typeface="宋体"/>
              </a:rPr>
              <a:t>r</a:t>
            </a:r>
            <a:r>
              <a:rPr lang="en-US" altLang="zh-CN" sz="1600" i="1" kern="0" baseline="-25000" dirty="0" smtClean="0">
                <a:solidFill>
                  <a:sysClr val="windowText" lastClr="000000"/>
                </a:solidFill>
                <a:latin typeface="Calibri"/>
                <a:ea typeface="宋体"/>
              </a:rPr>
              <a:t>56</a:t>
            </a:r>
            <a:endParaRPr lang="zh-CN" altLang="en-US" sz="1600" i="1" kern="0" baseline="-25000" dirty="0">
              <a:solidFill>
                <a:sysClr val="windowText" lastClr="000000"/>
              </a:solidFill>
              <a:latin typeface="Calibri"/>
              <a:ea typeface="宋体"/>
            </a:endParaRPr>
          </a:p>
        </p:txBody>
      </p:sp>
      <p:cxnSp>
        <p:nvCxnSpPr>
          <p:cNvPr id="98" name="直接连接符 97"/>
          <p:cNvCxnSpPr>
            <a:stCxn id="86" idx="7"/>
            <a:endCxn id="97" idx="3"/>
          </p:cNvCxnSpPr>
          <p:nvPr/>
        </p:nvCxnSpPr>
        <p:spPr>
          <a:xfrm flipV="1">
            <a:off x="6245563" y="4892593"/>
            <a:ext cx="495275" cy="548512"/>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9" name="矩形 98"/>
          <p:cNvSpPr/>
          <p:nvPr/>
        </p:nvSpPr>
        <p:spPr>
          <a:xfrm>
            <a:off x="6337396" y="5076448"/>
            <a:ext cx="243490" cy="224760"/>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 lastClr="FFFFFF"/>
              </a:solidFill>
              <a:effectLst/>
              <a:uLnTx/>
              <a:uFillTx/>
              <a:latin typeface="Calibri"/>
              <a:ea typeface="宋体"/>
              <a:cs typeface="+mn-cs"/>
            </a:endParaRPr>
          </a:p>
        </p:txBody>
      </p:sp>
      <p:cxnSp>
        <p:nvCxnSpPr>
          <p:cNvPr id="41" name="直接连接符 39"/>
          <p:cNvCxnSpPr>
            <a:stCxn id="69" idx="0"/>
            <a:endCxn id="66" idx="2"/>
          </p:cNvCxnSpPr>
          <p:nvPr/>
        </p:nvCxnSpPr>
        <p:spPr>
          <a:xfrm flipV="1">
            <a:off x="1493451" y="3249725"/>
            <a:ext cx="858095" cy="1570496"/>
          </a:xfrm>
          <a:prstGeom prst="line">
            <a:avLst/>
          </a:prstGeom>
          <a:noFill/>
          <a:ln w="88900" cap="flat" cmpd="sng" algn="ctr">
            <a:solidFill>
              <a:srgbClr val="006699"/>
            </a:solidFill>
            <a:prstDash val="solid"/>
          </a:ln>
          <a:effectLst/>
        </p:spPr>
      </p:cxnSp>
      <p:sp>
        <p:nvSpPr>
          <p:cNvPr id="46" name="TextBox 45"/>
          <p:cNvSpPr txBox="1"/>
          <p:nvPr/>
        </p:nvSpPr>
        <p:spPr>
          <a:xfrm>
            <a:off x="2883500" y="3143796"/>
            <a:ext cx="968384" cy="400110"/>
          </a:xfrm>
          <a:prstGeom prst="rect">
            <a:avLst/>
          </a:prstGeom>
          <a:noFill/>
        </p:spPr>
        <p:txBody>
          <a:bodyPr wrap="none" rtlCol="0">
            <a:spAutoFit/>
          </a:bodyPr>
          <a:lstStyle/>
          <a:p>
            <a:pPr>
              <a:buNone/>
            </a:pPr>
            <a:r>
              <a:rPr lang="en-US" sz="2000" b="1" dirty="0" smtClean="0">
                <a:solidFill>
                  <a:schemeClr val="accent1">
                    <a:lumMod val="25000"/>
                  </a:schemeClr>
                </a:solidFill>
              </a:rPr>
              <a:t>Friend</a:t>
            </a:r>
            <a:endParaRPr lang="en-US" sz="2000" b="1" dirty="0">
              <a:solidFill>
                <a:schemeClr val="accent1">
                  <a:lumMod val="25000"/>
                </a:schemeClr>
              </a:solidFill>
            </a:endParaRPr>
          </a:p>
        </p:txBody>
      </p:sp>
      <p:sp>
        <p:nvSpPr>
          <p:cNvPr id="47" name="TextBox 46"/>
          <p:cNvSpPr txBox="1"/>
          <p:nvPr/>
        </p:nvSpPr>
        <p:spPr>
          <a:xfrm>
            <a:off x="2023253" y="3596085"/>
            <a:ext cx="3413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lumMod val="50000"/>
                  </a:srgbClr>
                </a:solidFill>
                <a:effectLst/>
                <a:uLnTx/>
                <a:uFillTx/>
              </a:rPr>
              <a:t>?</a:t>
            </a:r>
            <a:endParaRPr kumimoji="0" lang="en-US" sz="2000" b="1" i="0" u="none" strike="noStrike" kern="0" cap="none" spc="0" normalizeH="0" baseline="0" noProof="0" dirty="0">
              <a:ln>
                <a:noFill/>
              </a:ln>
              <a:solidFill>
                <a:srgbClr val="FFFFFF">
                  <a:lumMod val="50000"/>
                </a:srgbClr>
              </a:solidFill>
              <a:effectLst/>
              <a:uLnTx/>
              <a:uFillTx/>
            </a:endParaRPr>
          </a:p>
        </p:txBody>
      </p:sp>
      <p:sp>
        <p:nvSpPr>
          <p:cNvPr id="48" name="TextBox 47"/>
          <p:cNvSpPr txBox="1"/>
          <p:nvPr/>
        </p:nvSpPr>
        <p:spPr>
          <a:xfrm>
            <a:off x="1121471" y="3271893"/>
            <a:ext cx="3413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lumMod val="50000"/>
                  </a:srgbClr>
                </a:solidFill>
                <a:effectLst/>
                <a:uLnTx/>
                <a:uFillTx/>
              </a:rPr>
              <a:t>?</a:t>
            </a:r>
            <a:endParaRPr kumimoji="0" lang="en-US" sz="2000" b="1" i="0" u="none" strike="noStrike" kern="0" cap="none" spc="0" normalizeH="0" baseline="0" noProof="0" dirty="0">
              <a:ln>
                <a:noFill/>
              </a:ln>
              <a:solidFill>
                <a:srgbClr val="FFFFFF">
                  <a:lumMod val="50000"/>
                </a:srgbClr>
              </a:solidFill>
              <a:effectLst/>
              <a:uLnTx/>
              <a:uFillTx/>
            </a:endParaRPr>
          </a:p>
        </p:txBody>
      </p:sp>
      <p:sp>
        <p:nvSpPr>
          <p:cNvPr id="25" name="TextBox 24"/>
          <p:cNvSpPr txBox="1"/>
          <p:nvPr/>
        </p:nvSpPr>
        <p:spPr>
          <a:xfrm>
            <a:off x="6373672" y="3543406"/>
            <a:ext cx="1947893" cy="461665"/>
          </a:xfrm>
          <a:prstGeom prst="rect">
            <a:avLst/>
          </a:prstGeom>
          <a:noFill/>
        </p:spPr>
        <p:txBody>
          <a:bodyPr wrap="none" rtlCol="0">
            <a:spAutoFit/>
          </a:bodyPr>
          <a:lstStyle/>
          <a:p>
            <a:pPr>
              <a:buNone/>
            </a:pPr>
            <a:r>
              <a:rPr lang="en-US" sz="2400" i="1" dirty="0" err="1" smtClean="0">
                <a:sym typeface="Wingdings" pitchFamily="2" charset="2"/>
              </a:rPr>
              <a:t>UserNode</a:t>
            </a:r>
            <a:endParaRPr lang="en-US" sz="2400" i="1" dirty="0"/>
          </a:p>
        </p:txBody>
      </p:sp>
      <p:sp>
        <p:nvSpPr>
          <p:cNvPr id="101" name="TextBox 100"/>
          <p:cNvSpPr txBox="1"/>
          <p:nvPr/>
        </p:nvSpPr>
        <p:spPr>
          <a:xfrm>
            <a:off x="5731904" y="5949307"/>
            <a:ext cx="2991899" cy="461665"/>
          </a:xfrm>
          <a:prstGeom prst="rect">
            <a:avLst/>
          </a:prstGeom>
          <a:noFill/>
        </p:spPr>
        <p:txBody>
          <a:bodyPr wrap="none" rtlCol="0">
            <a:spAutoFit/>
          </a:bodyPr>
          <a:lstStyle/>
          <a:p>
            <a:pPr>
              <a:buNone/>
            </a:pPr>
            <a:r>
              <a:rPr lang="en-US" sz="2400" i="1" dirty="0" err="1" smtClean="0">
                <a:sym typeface="Wingdings" pitchFamily="2" charset="2"/>
              </a:rPr>
              <a:t>RelationshipNode</a:t>
            </a:r>
            <a:endParaRPr lang="en-US" sz="2400" i="1" dirty="0"/>
          </a:p>
        </p:txBody>
      </p:sp>
    </p:spTree>
    <p:extLst>
      <p:ext uri="{BB962C8B-B14F-4D97-AF65-F5344CB8AC3E}">
        <p14:creationId xmlns:p14="http://schemas.microsoft.com/office/powerpoint/2010/main" val="30152010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par>
                                <p:cTn id="8" presetID="22" presetClass="entr" presetSubtype="8"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wipe(left)">
                                      <p:cBhvr>
                                        <p:cTn id="10" dur="500"/>
                                        <p:tgtEl>
                                          <p:spTgt spid="83"/>
                                        </p:tgtEl>
                                      </p:cBhvr>
                                    </p:animEffect>
                                  </p:childTnLst>
                                </p:cTn>
                              </p:par>
                              <p:par>
                                <p:cTn id="11" presetID="14" presetClass="entr" presetSubtype="1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randombar(horizontal)">
                                      <p:cBhvr>
                                        <p:cTn id="13" dur="500"/>
                                        <p:tgtEl>
                                          <p:spTgt spid="8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randombar(horizontal)">
                                      <p:cBhvr>
                                        <p:cTn id="16" dur="500"/>
                                        <p:tgtEl>
                                          <p:spTgt spid="6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randombar(horizontal)">
                                      <p:cBhvr>
                                        <p:cTn id="19" dur="500"/>
                                        <p:tgtEl>
                                          <p:spTgt spid="7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randombar(horizontal)">
                                      <p:cBhvr>
                                        <p:cTn id="28" dur="500"/>
                                        <p:tgtEl>
                                          <p:spTgt spid="87"/>
                                        </p:tgtEl>
                                      </p:cBhvr>
                                    </p:animEffect>
                                  </p:childTnLst>
                                </p:cTn>
                              </p:par>
                              <p:par>
                                <p:cTn id="29" presetID="14" presetClass="entr" presetSubtype="1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randombar(horizontal)">
                                      <p:cBhvr>
                                        <p:cTn id="31" dur="500"/>
                                        <p:tgtEl>
                                          <p:spTgt spid="8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randombar(horizontal)">
                                      <p:cBhvr>
                                        <p:cTn id="34" dur="500"/>
                                        <p:tgtEl>
                                          <p:spTgt spid="8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randombar(horizontal)">
                                      <p:cBhvr>
                                        <p:cTn id="37" dur="500"/>
                                        <p:tgtEl>
                                          <p:spTgt spid="9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wipe(left)">
                                      <p:cBhvr>
                                        <p:cTn id="45" dur="500"/>
                                        <p:tgtEl>
                                          <p:spTgt spid="91"/>
                                        </p:tgtEl>
                                      </p:cBhvr>
                                    </p:animEffect>
                                  </p:childTnLst>
                                </p:cTn>
                              </p:par>
                              <p:par>
                                <p:cTn id="46" presetID="22" presetClass="entr" presetSubtype="8" fill="hold"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wipe(left)">
                                      <p:cBhvr>
                                        <p:cTn id="48" dur="500"/>
                                        <p:tgtEl>
                                          <p:spTgt spid="92"/>
                                        </p:tgtEl>
                                      </p:cBhvr>
                                    </p:animEffect>
                                  </p:childTnLst>
                                </p:cTn>
                              </p:par>
                              <p:par>
                                <p:cTn id="49" presetID="22" presetClass="entr" presetSubtype="8"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wipe(left)">
                                      <p:cBhvr>
                                        <p:cTn id="51" dur="500"/>
                                        <p:tgtEl>
                                          <p:spTgt spid="94"/>
                                        </p:tgtEl>
                                      </p:cBhvr>
                                    </p:animEffect>
                                  </p:childTnLst>
                                </p:cTn>
                              </p:par>
                              <p:par>
                                <p:cTn id="52" presetID="22" presetClass="entr" presetSubtype="8" fill="hold"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500"/>
                                        <p:tgtEl>
                                          <p:spTgt spid="93"/>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randombar(horizontal)">
                                      <p:cBhvr>
                                        <p:cTn id="60" dur="500"/>
                                        <p:tgtEl>
                                          <p:spTgt spid="8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randombar(horizontal)">
                                      <p:cBhvr>
                                        <p:cTn id="63" dur="500"/>
                                        <p:tgtEl>
                                          <p:spTgt spid="86"/>
                                        </p:tgtEl>
                                      </p:cBhvr>
                                    </p:animEffect>
                                  </p:childTnLst>
                                </p:cTn>
                              </p:par>
                              <p:par>
                                <p:cTn id="64" presetID="14" presetClass="entr" presetSubtype="10"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randombar(horizontal)">
                                      <p:cBhvr>
                                        <p:cTn id="66" dur="500"/>
                                        <p:tgtEl>
                                          <p:spTgt spid="9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randombar(horizontal)">
                                      <p:cBhvr>
                                        <p:cTn id="69" dur="500"/>
                                        <p:tgtEl>
                                          <p:spTgt spid="9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randombar(horizontal)">
                                      <p:cBhvr>
                                        <p:cTn id="72" dur="500"/>
                                        <p:tgtEl>
                                          <p:spTgt spid="97"/>
                                        </p:tgtEl>
                                      </p:cBhvr>
                                    </p:animEffect>
                                  </p:childTnLst>
                                </p:cTn>
                              </p:par>
                              <p:par>
                                <p:cTn id="73" presetID="14" presetClass="entr" presetSubtype="10" fill="hold"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randombar(horizontal)">
                                      <p:cBhvr>
                                        <p:cTn id="75" dur="500"/>
                                        <p:tgtEl>
                                          <p:spTgt spid="9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randombar(horizontal)">
                                      <p:cBhvr>
                                        <p:cTn id="78" dur="500"/>
                                        <p:tgtEl>
                                          <p:spTgt spid="99"/>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randombar(horizontal)">
                                      <p:cBhvr>
                                        <p:cTn id="8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9" grpId="0" animBg="1"/>
      <p:bldP spid="80" grpId="0" animBg="1"/>
      <p:bldP spid="81" grpId="0" animBg="1"/>
      <p:bldP spid="82" grpId="0" animBg="1"/>
      <p:bldP spid="86" grpId="0" animBg="1"/>
      <p:bldP spid="89" grpId="0" animBg="1"/>
      <p:bldP spid="90" grpId="0" animBg="1"/>
      <p:bldP spid="96" grpId="0" animBg="1"/>
      <p:bldP spid="97" grpId="0" animBg="1"/>
      <p:bldP spid="99" grpId="0" animBg="1"/>
      <p:bldP spid="25" grpId="0"/>
      <p:bldP spid="10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C:\Documents and Settings\Administrator\Desktop\relation_minin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1" y="1397595"/>
            <a:ext cx="7036042" cy="3772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62523" y="2477715"/>
            <a:ext cx="2184243" cy="2520280"/>
          </a:xfrm>
          <a:prstGeom prst="rect">
            <a:avLst/>
          </a:prstGeom>
          <a:ln>
            <a:noFill/>
            <a:headEnd type="none" w="med" len="med"/>
            <a:tailEnd type="triangle" w="lg"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 name="标题 1"/>
          <p:cNvSpPr>
            <a:spLocks noGrp="1"/>
          </p:cNvSpPr>
          <p:nvPr>
            <p:ph type="title"/>
          </p:nvPr>
        </p:nvSpPr>
        <p:spPr/>
        <p:txBody>
          <a:bodyPr/>
          <a:lstStyle/>
          <a:p>
            <a:r>
              <a:rPr lang="en-US" altLang="zh-CN" sz="4000" dirty="0" smtClean="0"/>
              <a:t>Partially Labeled Pairwise</a:t>
            </a:r>
            <a:br>
              <a:rPr lang="en-US" altLang="zh-CN" sz="4000" dirty="0" smtClean="0"/>
            </a:br>
            <a:r>
              <a:rPr lang="en-US" altLang="zh-CN" sz="4000" dirty="0" smtClean="0"/>
              <a:t>Factor Graph Model (PLP-FGM)</a:t>
            </a:r>
            <a:endParaRPr lang="zh-CN" altLang="en-US" sz="4000" dirty="0"/>
          </a:p>
        </p:txBody>
      </p:sp>
      <p:sp>
        <p:nvSpPr>
          <p:cNvPr id="22" name="TextBox 21"/>
          <p:cNvSpPr txBox="1"/>
          <p:nvPr/>
        </p:nvSpPr>
        <p:spPr>
          <a:xfrm>
            <a:off x="194472" y="5276735"/>
            <a:ext cx="4119936" cy="369332"/>
          </a:xfrm>
          <a:prstGeom prst="rect">
            <a:avLst/>
          </a:prstGeom>
          <a:noFill/>
        </p:spPr>
        <p:txBody>
          <a:bodyPr wrap="none" rtlCol="0">
            <a:spAutoFit/>
          </a:bodyPr>
          <a:lstStyle/>
          <a:p>
            <a:pPr>
              <a:buNone/>
            </a:pPr>
            <a:r>
              <a:rPr lang="en-US" altLang="zh-CN" sz="1800" b="1" i="1" dirty="0" smtClean="0"/>
              <a:t>Map relationship to nodes in model</a:t>
            </a:r>
            <a:endParaRPr lang="zh-CN" altLang="en-US" sz="1800" b="1" i="1" dirty="0"/>
          </a:p>
        </p:txBody>
      </p:sp>
      <p:sp>
        <p:nvSpPr>
          <p:cNvPr id="23" name="椭圆 22"/>
          <p:cNvSpPr/>
          <p:nvPr/>
        </p:nvSpPr>
        <p:spPr bwMode="auto">
          <a:xfrm>
            <a:off x="3158803" y="2765747"/>
            <a:ext cx="1125141"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cxnSp>
        <p:nvCxnSpPr>
          <p:cNvPr id="36" name="直接箭头连接符 35"/>
          <p:cNvCxnSpPr/>
          <p:nvPr/>
        </p:nvCxnSpPr>
        <p:spPr bwMode="auto">
          <a:xfrm>
            <a:off x="5655078" y="3866807"/>
            <a:ext cx="1560173" cy="843183"/>
          </a:xfrm>
          <a:prstGeom prst="straightConnector1">
            <a:avLst/>
          </a:prstGeom>
          <a:noFill/>
          <a:ln w="28575" cap="flat" cmpd="sng" algn="ctr">
            <a:solidFill>
              <a:srgbClr val="4F81BD"/>
            </a:solidFill>
            <a:prstDash val="solid"/>
            <a:round/>
            <a:headEnd type="none" w="med" len="med"/>
            <a:tailEnd type="arrow"/>
          </a:ln>
          <a:effectLst/>
        </p:spPr>
      </p:cxnSp>
      <p:cxnSp>
        <p:nvCxnSpPr>
          <p:cNvPr id="39" name="直接箭头连接符 38"/>
          <p:cNvCxnSpPr/>
          <p:nvPr/>
        </p:nvCxnSpPr>
        <p:spPr bwMode="auto">
          <a:xfrm>
            <a:off x="3860881" y="3701851"/>
            <a:ext cx="2964329" cy="1008112"/>
          </a:xfrm>
          <a:prstGeom prst="straightConnector1">
            <a:avLst/>
          </a:prstGeom>
          <a:noFill/>
          <a:ln w="28575" cap="flat" cmpd="sng" algn="ctr">
            <a:solidFill>
              <a:srgbClr val="4F81BD"/>
            </a:solidFill>
            <a:prstDash val="solid"/>
            <a:round/>
            <a:headEnd type="none" w="med" len="med"/>
            <a:tailEnd type="arrow"/>
          </a:ln>
          <a:effectLst/>
        </p:spPr>
      </p:cxnSp>
      <p:sp>
        <p:nvSpPr>
          <p:cNvPr id="42" name="TextBox 41"/>
          <p:cNvSpPr txBox="1"/>
          <p:nvPr/>
        </p:nvSpPr>
        <p:spPr>
          <a:xfrm>
            <a:off x="6220276" y="4709963"/>
            <a:ext cx="2185276" cy="369332"/>
          </a:xfrm>
          <a:prstGeom prst="rect">
            <a:avLst/>
          </a:prstGeom>
          <a:noFill/>
        </p:spPr>
        <p:txBody>
          <a:bodyPr wrap="none" rtlCol="0">
            <a:spAutoFit/>
          </a:bodyPr>
          <a:lstStyle/>
          <a:p>
            <a:pPr>
              <a:buNone/>
            </a:pPr>
            <a:r>
              <a:rPr lang="en-US" altLang="zh-CN" sz="1800" b="1" i="1" dirty="0" smtClean="0">
                <a:solidFill>
                  <a:srgbClr val="4F81BD"/>
                </a:solidFill>
              </a:rPr>
              <a:t>Attribute factors f</a:t>
            </a:r>
            <a:endParaRPr lang="zh-CN" altLang="en-US" sz="1800" b="1" i="1" dirty="0">
              <a:solidFill>
                <a:srgbClr val="4F81BD"/>
              </a:solidFill>
            </a:endParaRPr>
          </a:p>
        </p:txBody>
      </p:sp>
      <p:sp>
        <p:nvSpPr>
          <p:cNvPr id="43" name="椭圆 42"/>
          <p:cNvSpPr/>
          <p:nvPr/>
        </p:nvSpPr>
        <p:spPr bwMode="auto">
          <a:xfrm>
            <a:off x="4094907" y="2033088"/>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4" name="椭圆 43"/>
          <p:cNvSpPr/>
          <p:nvPr/>
        </p:nvSpPr>
        <p:spPr bwMode="auto">
          <a:xfrm>
            <a:off x="5967115" y="2198017"/>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cxnSp>
        <p:nvCxnSpPr>
          <p:cNvPr id="45" name="直接箭头连接符 44"/>
          <p:cNvCxnSpPr/>
          <p:nvPr/>
        </p:nvCxnSpPr>
        <p:spPr bwMode="auto">
          <a:xfrm>
            <a:off x="7092256" y="2456934"/>
            <a:ext cx="981093" cy="826760"/>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52" name="TextBox 51"/>
          <p:cNvSpPr txBox="1"/>
          <p:nvPr/>
        </p:nvSpPr>
        <p:spPr>
          <a:xfrm>
            <a:off x="7073980" y="3330509"/>
            <a:ext cx="2388693" cy="369332"/>
          </a:xfrm>
          <a:prstGeom prst="rect">
            <a:avLst/>
          </a:prstGeom>
          <a:noFill/>
          <a:ln>
            <a:noFill/>
          </a:ln>
        </p:spPr>
        <p:txBody>
          <a:bodyPr wrap="none" rtlCol="0">
            <a:spAutoFit/>
          </a:bodyPr>
          <a:lstStyle/>
          <a:p>
            <a:pPr>
              <a:buNone/>
            </a:pPr>
            <a:r>
              <a:rPr lang="en-US" altLang="zh-CN" sz="1800" b="1" i="1" dirty="0" smtClean="0">
                <a:solidFill>
                  <a:schemeClr val="accent5">
                    <a:lumMod val="25000"/>
                  </a:schemeClr>
                </a:solidFill>
              </a:rPr>
              <a:t>Correlation factor g</a:t>
            </a:r>
            <a:endParaRPr lang="zh-CN" altLang="en-US" sz="1800" b="1" i="1" dirty="0">
              <a:solidFill>
                <a:schemeClr val="accent5">
                  <a:lumMod val="25000"/>
                </a:schemeClr>
              </a:solidFill>
            </a:endParaRPr>
          </a:p>
        </p:txBody>
      </p:sp>
      <p:sp>
        <p:nvSpPr>
          <p:cNvPr id="55" name="椭圆 54"/>
          <p:cNvSpPr/>
          <p:nvPr/>
        </p:nvSpPr>
        <p:spPr bwMode="auto">
          <a:xfrm>
            <a:off x="3483699" y="1565036"/>
            <a:ext cx="1125141" cy="468052"/>
          </a:xfrm>
          <a:prstGeom prst="ellipse">
            <a:avLst/>
          </a:prstGeom>
          <a:noFill/>
          <a:ln w="28575" cap="flat" cmpd="sng" algn="ctr">
            <a:solidFill>
              <a:srgbClr val="99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9900CC"/>
              </a:solidFill>
              <a:effectLst/>
              <a:latin typeface="Verdana" pitchFamily="34" charset="0"/>
              <a:ea typeface="黑体" pitchFamily="2" charset="-122"/>
            </a:endParaRPr>
          </a:p>
        </p:txBody>
      </p:sp>
      <p:sp>
        <p:nvSpPr>
          <p:cNvPr id="56" name="TextBox 55"/>
          <p:cNvSpPr txBox="1"/>
          <p:nvPr/>
        </p:nvSpPr>
        <p:spPr>
          <a:xfrm>
            <a:off x="292572" y="1371600"/>
            <a:ext cx="2311598" cy="369332"/>
          </a:xfrm>
          <a:prstGeom prst="rect">
            <a:avLst/>
          </a:prstGeom>
          <a:noFill/>
        </p:spPr>
        <p:txBody>
          <a:bodyPr wrap="none" rtlCol="0">
            <a:spAutoFit/>
          </a:bodyPr>
          <a:lstStyle/>
          <a:p>
            <a:pPr>
              <a:buNone/>
            </a:pPr>
            <a:r>
              <a:rPr lang="en-US" altLang="zh-CN" sz="1800" b="1" i="1" dirty="0" smtClean="0">
                <a:solidFill>
                  <a:srgbClr val="9900CC"/>
                </a:solidFill>
              </a:rPr>
              <a:t>Constraint factor h</a:t>
            </a:r>
            <a:endParaRPr lang="zh-CN" altLang="en-US" sz="1800" b="1" i="1" dirty="0">
              <a:solidFill>
                <a:srgbClr val="9900CC"/>
              </a:solidFill>
            </a:endParaRPr>
          </a:p>
        </p:txBody>
      </p:sp>
      <p:cxnSp>
        <p:nvCxnSpPr>
          <p:cNvPr id="57" name="直接箭头连接符 56"/>
          <p:cNvCxnSpPr>
            <a:stCxn id="55" idx="1"/>
            <a:endCxn id="56" idx="3"/>
          </p:cNvCxnSpPr>
          <p:nvPr/>
        </p:nvCxnSpPr>
        <p:spPr bwMode="auto">
          <a:xfrm flipH="1" flipV="1">
            <a:off x="2604170" y="1556266"/>
            <a:ext cx="1044302" cy="77315"/>
          </a:xfrm>
          <a:prstGeom prst="straightConnector1">
            <a:avLst/>
          </a:prstGeom>
          <a:noFill/>
          <a:ln w="28575" cap="flat" cmpd="sng" algn="ctr">
            <a:solidFill>
              <a:srgbClr val="C00000"/>
            </a:solidFill>
            <a:prstDash val="solid"/>
            <a:round/>
            <a:headEnd type="none" w="med" len="med"/>
            <a:tailEnd type="arrow"/>
          </a:ln>
          <a:effectLst/>
        </p:spPr>
      </p:cxnSp>
      <p:sp>
        <p:nvSpPr>
          <p:cNvPr id="62" name="TextBox 61"/>
          <p:cNvSpPr txBox="1"/>
          <p:nvPr/>
        </p:nvSpPr>
        <p:spPr>
          <a:xfrm>
            <a:off x="7318385" y="1415949"/>
            <a:ext cx="2073670" cy="646331"/>
          </a:xfrm>
          <a:prstGeom prst="rect">
            <a:avLst/>
          </a:prstGeom>
          <a:noFill/>
        </p:spPr>
        <p:txBody>
          <a:bodyPr wrap="none" rtlCol="0">
            <a:spAutoFit/>
          </a:bodyPr>
          <a:lstStyle/>
          <a:p>
            <a:pPr algn="ctr">
              <a:buNone/>
            </a:pPr>
            <a:r>
              <a:rPr lang="en-US" altLang="zh-CN" sz="1800" b="1" i="1" dirty="0" smtClean="0">
                <a:solidFill>
                  <a:srgbClr val="C00000"/>
                </a:solidFill>
              </a:rPr>
              <a:t>Partially Labeled</a:t>
            </a:r>
          </a:p>
          <a:p>
            <a:pPr algn="ctr">
              <a:buNone/>
            </a:pPr>
            <a:r>
              <a:rPr lang="en-US" altLang="zh-CN" sz="1800" b="1" i="1" dirty="0" smtClean="0">
                <a:solidFill>
                  <a:srgbClr val="C00000"/>
                </a:solidFill>
              </a:rPr>
              <a:t>Model</a:t>
            </a:r>
            <a:endParaRPr lang="zh-CN" altLang="en-US" sz="1800" b="1" i="1" dirty="0">
              <a:solidFill>
                <a:srgbClr val="C00000"/>
              </a:solidFill>
            </a:endParaRPr>
          </a:p>
        </p:txBody>
      </p:sp>
      <p:sp>
        <p:nvSpPr>
          <p:cNvPr id="21" name="TextBox 20"/>
          <p:cNvSpPr txBox="1"/>
          <p:nvPr/>
        </p:nvSpPr>
        <p:spPr>
          <a:xfrm>
            <a:off x="1471732" y="4988703"/>
            <a:ext cx="810850" cy="369332"/>
          </a:xfrm>
          <a:prstGeom prst="rect">
            <a:avLst/>
          </a:prstGeom>
          <a:noFill/>
        </p:spPr>
        <p:txBody>
          <a:bodyPr wrap="none" rtlCol="0">
            <a:spAutoFit/>
          </a:bodyPr>
          <a:lstStyle/>
          <a:p>
            <a:pPr>
              <a:buNone/>
            </a:pPr>
            <a:r>
              <a:rPr lang="en-US" altLang="zh-CN" sz="1800" b="1" i="1" dirty="0" smtClean="0">
                <a:solidFill>
                  <a:srgbClr val="800000"/>
                </a:solidFill>
              </a:rPr>
              <a:t>Input</a:t>
            </a:r>
            <a:endParaRPr lang="zh-CN" altLang="en-US" sz="1800" b="1" i="1" dirty="0">
              <a:solidFill>
                <a:srgbClr val="800000"/>
              </a:solidFill>
            </a:endParaRPr>
          </a:p>
        </p:txBody>
      </p:sp>
      <p:sp>
        <p:nvSpPr>
          <p:cNvPr id="24" name="TextBox 23"/>
          <p:cNvSpPr txBox="1"/>
          <p:nvPr/>
        </p:nvSpPr>
        <p:spPr>
          <a:xfrm>
            <a:off x="4562959" y="5060711"/>
            <a:ext cx="913642" cy="369332"/>
          </a:xfrm>
          <a:prstGeom prst="rect">
            <a:avLst/>
          </a:prstGeom>
          <a:noFill/>
        </p:spPr>
        <p:txBody>
          <a:bodyPr wrap="none" rtlCol="0">
            <a:spAutoFit/>
          </a:bodyPr>
          <a:lstStyle/>
          <a:p>
            <a:pPr>
              <a:buNone/>
            </a:pPr>
            <a:r>
              <a:rPr lang="en-US" altLang="zh-CN" sz="1800" b="1" i="1" dirty="0" smtClean="0">
                <a:solidFill>
                  <a:srgbClr val="800000"/>
                </a:solidFill>
              </a:rPr>
              <a:t>Model</a:t>
            </a:r>
            <a:endParaRPr lang="zh-CN" altLang="en-US" sz="1800" b="1" i="1" dirty="0">
              <a:solidFill>
                <a:srgbClr val="800000"/>
              </a:solidFill>
            </a:endParaRPr>
          </a:p>
        </p:txBody>
      </p:sp>
      <p:sp>
        <p:nvSpPr>
          <p:cNvPr id="26" name="椭圆 25"/>
          <p:cNvSpPr/>
          <p:nvPr/>
        </p:nvSpPr>
        <p:spPr bwMode="auto">
          <a:xfrm>
            <a:off x="3294845" y="3917875"/>
            <a:ext cx="722058" cy="375018"/>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Verdana" pitchFamily="34" charset="0"/>
              <a:ea typeface="黑体" pitchFamily="2" charset="-122"/>
            </a:endParaRPr>
          </a:p>
        </p:txBody>
      </p:sp>
      <p:sp>
        <p:nvSpPr>
          <p:cNvPr id="27" name="TextBox 26"/>
          <p:cNvSpPr txBox="1"/>
          <p:nvPr/>
        </p:nvSpPr>
        <p:spPr>
          <a:xfrm>
            <a:off x="1964226" y="2405707"/>
            <a:ext cx="2442713" cy="369332"/>
          </a:xfrm>
          <a:prstGeom prst="rect">
            <a:avLst/>
          </a:prstGeom>
          <a:noFill/>
        </p:spPr>
        <p:txBody>
          <a:bodyPr wrap="square" rtlCol="0">
            <a:spAutoFit/>
          </a:bodyPr>
          <a:lstStyle/>
          <a:p>
            <a:pPr>
              <a:buNone/>
            </a:pPr>
            <a:r>
              <a:rPr lang="en-US" altLang="zh-CN" sz="1800" b="1" i="1" dirty="0" smtClean="0">
                <a:solidFill>
                  <a:srgbClr val="C00000"/>
                </a:solidFill>
              </a:rPr>
              <a:t>Latent Variable</a:t>
            </a:r>
            <a:endParaRPr lang="zh-CN" altLang="en-US" sz="1800" b="1" i="1" dirty="0">
              <a:solidFill>
                <a:srgbClr val="C00000"/>
              </a:solidFill>
            </a:endParaRPr>
          </a:p>
        </p:txBody>
      </p:sp>
      <p:sp>
        <p:nvSpPr>
          <p:cNvPr id="4" name="TextBox 3"/>
          <p:cNvSpPr txBox="1"/>
          <p:nvPr/>
        </p:nvSpPr>
        <p:spPr>
          <a:xfrm>
            <a:off x="2667984" y="5592435"/>
            <a:ext cx="3588204"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800" b="1" dirty="0" smtClean="0"/>
              <a:t>Example</a:t>
            </a:r>
            <a:r>
              <a:rPr lang="en-US" altLang="zh-CN" sz="1800" dirty="0"/>
              <a:t>:</a:t>
            </a:r>
            <a:br>
              <a:rPr lang="en-US" altLang="zh-CN" sz="1800" dirty="0"/>
            </a:br>
            <a:r>
              <a:rPr lang="en-US" altLang="zh-CN" sz="1800" dirty="0"/>
              <a:t>   Call frequency between two users</a:t>
            </a:r>
            <a:r>
              <a:rPr lang="en-US" altLang="zh-CN" sz="1800" dirty="0" smtClean="0"/>
              <a:t>?</a:t>
            </a:r>
            <a:endParaRPr lang="en-US" altLang="zh-CN" sz="1800" dirty="0"/>
          </a:p>
        </p:txBody>
      </p:sp>
      <p:sp>
        <p:nvSpPr>
          <p:cNvPr id="32" name="TextBox 31"/>
          <p:cNvSpPr txBox="1"/>
          <p:nvPr/>
        </p:nvSpPr>
        <p:spPr>
          <a:xfrm>
            <a:off x="2690763" y="5579451"/>
            <a:ext cx="4915491"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800" b="1" dirty="0" smtClean="0"/>
              <a:t>Example</a:t>
            </a:r>
            <a:r>
              <a:rPr lang="en-US" altLang="zh-CN" sz="1800" dirty="0" smtClean="0"/>
              <a:t>:</a:t>
            </a:r>
            <a:br>
              <a:rPr lang="en-US" altLang="zh-CN" sz="1800" dirty="0" smtClean="0"/>
            </a:br>
            <a:r>
              <a:rPr lang="en-US" altLang="zh-CN" sz="1800" dirty="0" smtClean="0"/>
              <a:t>   A </a:t>
            </a:r>
            <a:r>
              <a:rPr lang="en-US" altLang="zh-CN" sz="1800" dirty="0"/>
              <a:t>makes call to B immediately after the call to C.</a:t>
            </a:r>
          </a:p>
        </p:txBody>
      </p:sp>
      <p:pic>
        <p:nvPicPr>
          <p:cNvPr id="5" name="Picture 4"/>
          <p:cNvPicPr>
            <a:picLocks noChangeAspect="1"/>
          </p:cNvPicPr>
          <p:nvPr/>
        </p:nvPicPr>
        <p:blipFill>
          <a:blip r:embed="rId4" cstate="print"/>
          <a:stretch>
            <a:fillRect/>
          </a:stretch>
        </p:blipFill>
        <p:spPr>
          <a:xfrm>
            <a:off x="506513" y="2837755"/>
            <a:ext cx="2293474" cy="1895996"/>
          </a:xfrm>
          <a:prstGeom prst="rect">
            <a:avLst/>
          </a:prstGeom>
        </p:spPr>
      </p:pic>
      <p:cxnSp>
        <p:nvCxnSpPr>
          <p:cNvPr id="18" name="直接箭头连接符 17"/>
          <p:cNvCxnSpPr/>
          <p:nvPr/>
        </p:nvCxnSpPr>
        <p:spPr bwMode="auto">
          <a:xfrm flipV="1">
            <a:off x="2612740" y="4061891"/>
            <a:ext cx="624069" cy="72008"/>
          </a:xfrm>
          <a:prstGeom prst="straightConnector1">
            <a:avLst/>
          </a:prstGeom>
          <a:noFill/>
          <a:ln w="28575" cap="flat" cmpd="sng" algn="ctr">
            <a:solidFill>
              <a:srgbClr val="FF6600"/>
            </a:solidFill>
            <a:prstDash val="solid"/>
            <a:round/>
            <a:headEnd type="none" w="med" len="med"/>
            <a:tailEnd type="arrow"/>
          </a:ln>
          <a:effectLst/>
        </p:spPr>
      </p:cxnSp>
      <p:sp>
        <p:nvSpPr>
          <p:cNvPr id="2053" name="TextBox 2052"/>
          <p:cNvSpPr txBox="1"/>
          <p:nvPr/>
        </p:nvSpPr>
        <p:spPr>
          <a:xfrm>
            <a:off x="2438967" y="2097957"/>
            <a:ext cx="97301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Times"/>
                <a:cs typeface="Times"/>
              </a:rPr>
              <a:t>y</a:t>
            </a:r>
            <a:r>
              <a:rPr lang="en-US" sz="1400" i="1" baseline="-25000" dirty="0" smtClean="0">
                <a:solidFill>
                  <a:srgbClr val="003300"/>
                </a:solidFill>
                <a:latin typeface="Times"/>
                <a:cs typeface="Times"/>
              </a:rPr>
              <a:t>12</a:t>
            </a:r>
            <a:r>
              <a:rPr lang="en-US" sz="1400" dirty="0" smtClean="0">
                <a:solidFill>
                  <a:srgbClr val="003300"/>
                </a:solidFill>
                <a:latin typeface="Times"/>
                <a:cs typeface="Times"/>
              </a:rPr>
              <a:t>=Friend</a:t>
            </a:r>
            <a:endParaRPr lang="en-US" sz="1400" dirty="0">
              <a:solidFill>
                <a:srgbClr val="003300"/>
              </a:solidFill>
              <a:latin typeface="Times"/>
              <a:cs typeface="Times"/>
            </a:endParaRPr>
          </a:p>
        </p:txBody>
      </p:sp>
      <p:cxnSp>
        <p:nvCxnSpPr>
          <p:cNvPr id="54" name="直接箭头连接符 17"/>
          <p:cNvCxnSpPr/>
          <p:nvPr/>
        </p:nvCxnSpPr>
        <p:spPr bwMode="auto">
          <a:xfrm>
            <a:off x="1988671" y="4565947"/>
            <a:ext cx="2340260" cy="0"/>
          </a:xfrm>
          <a:prstGeom prst="straightConnector1">
            <a:avLst/>
          </a:prstGeom>
          <a:noFill/>
          <a:ln w="28575" cap="flat" cmpd="sng" algn="ctr">
            <a:solidFill>
              <a:srgbClr val="FF6600"/>
            </a:solidFill>
            <a:prstDash val="solid"/>
            <a:round/>
            <a:headEnd type="none" w="med" len="med"/>
            <a:tailEnd type="arrow"/>
          </a:ln>
          <a:effectLst/>
        </p:spPr>
      </p:cxnSp>
      <p:sp>
        <p:nvSpPr>
          <p:cNvPr id="25" name="椭圆 24"/>
          <p:cNvSpPr/>
          <p:nvPr/>
        </p:nvSpPr>
        <p:spPr bwMode="auto">
          <a:xfrm>
            <a:off x="3374726" y="2045644"/>
            <a:ext cx="547511" cy="455523"/>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Verdana" pitchFamily="34" charset="0"/>
              <a:ea typeface="黑体" pitchFamily="2" charset="-122"/>
            </a:endParaRPr>
          </a:p>
        </p:txBody>
      </p:sp>
      <p:sp>
        <p:nvSpPr>
          <p:cNvPr id="34" name="TextBox 33"/>
          <p:cNvSpPr txBox="1"/>
          <p:nvPr/>
        </p:nvSpPr>
        <p:spPr>
          <a:xfrm>
            <a:off x="4889961" y="1479719"/>
            <a:ext cx="97301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Times"/>
                <a:cs typeface="Times"/>
              </a:rPr>
              <a:t>y</a:t>
            </a:r>
            <a:r>
              <a:rPr lang="en-US" sz="1400" i="1" baseline="-25000" dirty="0" smtClean="0">
                <a:solidFill>
                  <a:srgbClr val="003300"/>
                </a:solidFill>
                <a:latin typeface="Times"/>
                <a:cs typeface="Times"/>
              </a:rPr>
              <a:t>21</a:t>
            </a:r>
            <a:r>
              <a:rPr lang="en-US" sz="1400" dirty="0" smtClean="0">
                <a:solidFill>
                  <a:srgbClr val="003300"/>
                </a:solidFill>
                <a:latin typeface="Times"/>
                <a:cs typeface="Times"/>
              </a:rPr>
              <a:t>=Friend</a:t>
            </a:r>
            <a:endParaRPr lang="en-US" sz="1400" dirty="0">
              <a:solidFill>
                <a:srgbClr val="003300"/>
              </a:solidFill>
              <a:latin typeface="Times"/>
              <a:cs typeface="Times"/>
            </a:endParaRPr>
          </a:p>
        </p:txBody>
      </p:sp>
      <p:sp>
        <p:nvSpPr>
          <p:cNvPr id="38" name="TextBox 37"/>
          <p:cNvSpPr txBox="1"/>
          <p:nvPr/>
        </p:nvSpPr>
        <p:spPr>
          <a:xfrm>
            <a:off x="5792315" y="2870341"/>
            <a:ext cx="1032907" cy="307777"/>
          </a:xfrm>
          <a:prstGeom prst="rect">
            <a:avLst/>
          </a:prstGeom>
          <a:solidFill>
            <a:srgbClr val="CCCCFF"/>
          </a:solidFill>
          <a:ln>
            <a:solidFill>
              <a:srgbClr val="003300"/>
            </a:solidFill>
          </a:ln>
        </p:spPr>
        <p:txBody>
          <a:bodyPr wrap="square" rtlCol="0">
            <a:spAutoFit/>
          </a:bodyPr>
          <a:lstStyle/>
          <a:p>
            <a:pPr>
              <a:buNone/>
            </a:pPr>
            <a:r>
              <a:rPr lang="en-US" sz="1400" i="1" dirty="0" smtClean="0">
                <a:solidFill>
                  <a:srgbClr val="003300"/>
                </a:solidFill>
                <a:latin typeface="Times"/>
                <a:cs typeface="Times"/>
              </a:rPr>
              <a:t>y</a:t>
            </a:r>
            <a:r>
              <a:rPr lang="en-US" sz="1400" i="1" baseline="-25000" dirty="0" smtClean="0">
                <a:solidFill>
                  <a:srgbClr val="003300"/>
                </a:solidFill>
                <a:latin typeface="Times"/>
                <a:cs typeface="Times"/>
              </a:rPr>
              <a:t>16</a:t>
            </a:r>
            <a:r>
              <a:rPr lang="en-US" sz="1400" dirty="0" smtClean="0">
                <a:solidFill>
                  <a:srgbClr val="003300"/>
                </a:solidFill>
                <a:latin typeface="Times"/>
                <a:cs typeface="Times"/>
              </a:rPr>
              <a:t>=Other</a:t>
            </a:r>
            <a:endParaRPr lang="en-US" sz="1400" dirty="0">
              <a:solidFill>
                <a:srgbClr val="003300"/>
              </a:solidFill>
              <a:latin typeface="Times"/>
              <a:cs typeface="Times"/>
            </a:endParaRPr>
          </a:p>
        </p:txBody>
      </p:sp>
      <p:cxnSp>
        <p:nvCxnSpPr>
          <p:cNvPr id="48" name="直接箭头连接符 47"/>
          <p:cNvCxnSpPr>
            <a:stCxn id="43" idx="5"/>
            <a:endCxn id="2059" idx="3"/>
          </p:cNvCxnSpPr>
          <p:nvPr/>
        </p:nvCxnSpPr>
        <p:spPr bwMode="auto">
          <a:xfrm>
            <a:off x="5055273" y="2432622"/>
            <a:ext cx="2746690" cy="851099"/>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35" name="椭圆 34"/>
          <p:cNvSpPr/>
          <p:nvPr/>
        </p:nvSpPr>
        <p:spPr bwMode="auto">
          <a:xfrm>
            <a:off x="5031009" y="2930676"/>
            <a:ext cx="1100438"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0" name="TextBox 29"/>
          <p:cNvSpPr txBox="1"/>
          <p:nvPr/>
        </p:nvSpPr>
        <p:spPr>
          <a:xfrm>
            <a:off x="236476" y="4601952"/>
            <a:ext cx="5459474"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buNone/>
            </a:pPr>
            <a:r>
              <a:rPr lang="en-US" altLang="zh-CN" b="1" dirty="0" smtClean="0">
                <a:solidFill>
                  <a:srgbClr val="C00000"/>
                </a:solidFill>
              </a:rPr>
              <a:t>Problem:</a:t>
            </a:r>
          </a:p>
          <a:p>
            <a:pPr>
              <a:buNone/>
            </a:pPr>
            <a:r>
              <a:rPr lang="en-US" altLang="zh-CN" dirty="0">
                <a:solidFill>
                  <a:srgbClr val="003399"/>
                </a:solidFill>
              </a:rPr>
              <a:t> </a:t>
            </a:r>
            <a:r>
              <a:rPr lang="en-US" altLang="zh-CN" dirty="0" smtClean="0">
                <a:solidFill>
                  <a:srgbClr val="003399"/>
                </a:solidFill>
              </a:rPr>
              <a:t>   For each relationship, identify which type </a:t>
            </a:r>
          </a:p>
          <a:p>
            <a:pPr>
              <a:buNone/>
            </a:pPr>
            <a:r>
              <a:rPr lang="en-US" altLang="zh-CN" dirty="0" smtClean="0">
                <a:solidFill>
                  <a:srgbClr val="003399"/>
                </a:solidFill>
              </a:rPr>
              <a:t>has the highest probability?</a:t>
            </a:r>
            <a:endParaRPr lang="en-US" altLang="zh-CN" dirty="0">
              <a:solidFill>
                <a:srgbClr val="003399"/>
              </a:solidFill>
            </a:endParaRPr>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a:t>
            </a:r>
            <a:r>
              <a:rPr lang="en-US" altLang="zh-CN" sz="1400" kern="0" dirty="0" err="1" smtClean="0">
                <a:latin typeface="+mn-lt"/>
                <a:ea typeface="+mn-ea"/>
              </a:rPr>
              <a:t>Wenbin</a:t>
            </a:r>
            <a:r>
              <a:rPr lang="en-US" altLang="zh-CN" sz="1400" kern="0" dirty="0" smtClean="0">
                <a:latin typeface="+mn-lt"/>
                <a:ea typeface="+mn-ea"/>
              </a:rPr>
              <a:t> Tang, </a:t>
            </a:r>
            <a:r>
              <a:rPr lang="en-US" altLang="zh-CN" sz="1400" kern="0" dirty="0" err="1" smtClean="0">
                <a:latin typeface="+mn-lt"/>
                <a:ea typeface="+mn-ea"/>
              </a:rPr>
              <a:t>Honglei</a:t>
            </a:r>
            <a:r>
              <a:rPr lang="en-US" altLang="zh-CN" sz="1400" kern="0" dirty="0" smtClean="0">
                <a:latin typeface="+mn-lt"/>
                <a:ea typeface="+mn-ea"/>
              </a:rPr>
              <a:t> </a:t>
            </a:r>
            <a:r>
              <a:rPr lang="en-US" altLang="zh-CN" sz="1400" kern="0" dirty="0" err="1" smtClean="0">
                <a:latin typeface="+mn-lt"/>
                <a:ea typeface="+mn-ea"/>
              </a:rPr>
              <a:t>Zhuang</a:t>
            </a:r>
            <a:r>
              <a:rPr lang="en-US" altLang="zh-CN" sz="1400" kern="0" dirty="0" smtClean="0">
                <a:latin typeface="+mn-lt"/>
                <a:ea typeface="+mn-ea"/>
              </a:rPr>
              <a:t>, and Jie Tang. Learning to Infer Social Ties in Large Networks. In ECML/PKDD'2011. pp. 381-397. (</a:t>
            </a:r>
            <a:r>
              <a:rPr lang="en-US" altLang="zh-CN" sz="1400" b="1" kern="0" dirty="0" smtClean="0">
                <a:latin typeface="+mn-lt"/>
                <a:ea typeface="+mn-ea"/>
              </a:rPr>
              <a:t>Best Student Paper Runner-up</a:t>
            </a:r>
            <a:r>
              <a:rPr lang="en-US" altLang="zh-CN" sz="1400" kern="0" dirty="0" smtClean="0">
                <a:latin typeface="+mn-lt"/>
                <a:ea typeface="+mn-ea"/>
              </a:rPr>
              <a:t>)</a:t>
            </a:r>
            <a:endParaRPr kumimoji="0" lang="zh-CN" altLang="en-US" sz="1400" i="0" u="none" strike="noStrike" kern="0" cap="none" spc="0" normalizeH="0" baseline="0" noProof="0" dirty="0" smtClean="0">
              <a:ln>
                <a:noFill/>
              </a:ln>
              <a:solidFill>
                <a:schemeClr val="tx1"/>
              </a:solidFill>
              <a:effectLst/>
              <a:uLnTx/>
              <a:uFillTx/>
              <a:latin typeface="+mn-lt"/>
              <a:ea typeface="+mn-ea"/>
            </a:endParaRPr>
          </a:p>
        </p:txBody>
      </p:sp>
    </p:spTree>
    <p:extLst>
      <p:ext uri="{BB962C8B-B14F-4D97-AF65-F5344CB8AC3E}">
        <p14:creationId xmlns:p14="http://schemas.microsoft.com/office/powerpoint/2010/main" val="104306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par>
                                <p:cTn id="45" presetID="14" presetClass="entr" presetSubtype="1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randombar(horizontal)">
                                      <p:cBhvr>
                                        <p:cTn id="47" dur="500"/>
                                        <p:tgtEl>
                                          <p:spTgt spid="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randombar(horizontal)">
                                      <p:cBhvr>
                                        <p:cTn id="64" dur="500"/>
                                        <p:tgtEl>
                                          <p:spTgt spid="45"/>
                                        </p:tgtEl>
                                      </p:cBhvr>
                                    </p:animEffect>
                                  </p:childTnLst>
                                </p:cTn>
                              </p:par>
                              <p:par>
                                <p:cTn id="65" presetID="14" presetClass="entr" presetSubtype="1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4"/>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ssolve">
                                      <p:cBhvr>
                                        <p:cTn id="72" dur="500"/>
                                        <p:tgtEl>
                                          <p:spTgt spid="32"/>
                                        </p:tgtEl>
                                      </p:cBhvr>
                                    </p:animEffect>
                                  </p:childTnLst>
                                </p:cTn>
                              </p:par>
                            </p:childTnLst>
                          </p:cTn>
                        </p:par>
                        <p:par>
                          <p:cTn id="73" fill="hold">
                            <p:stCondLst>
                              <p:cond delay="500"/>
                            </p:stCondLst>
                            <p:childTnLst>
                              <p:par>
                                <p:cTn id="74" presetID="14" presetClass="entr" presetSubtype="10" fill="hold" grpId="0" nodeType="after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randombar(horizontal)">
                                      <p:cBhvr>
                                        <p:cTn id="76" dur="500"/>
                                        <p:tgtEl>
                                          <p:spTgt spid="56"/>
                                        </p:tgtEl>
                                      </p:cBhvr>
                                    </p:animEffect>
                                  </p:childTnLst>
                                </p:cTn>
                              </p:par>
                              <p:par>
                                <p:cTn id="77" presetID="14" presetClass="entr" presetSubtype="1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randombar(horizontal)">
                                      <p:cBhvr>
                                        <p:cTn id="79" dur="500"/>
                                        <p:tgtEl>
                                          <p:spTgt spid="57"/>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randombar(horizontal)">
                                      <p:cBhvr>
                                        <p:cTn id="82" dur="500"/>
                                        <p:tgtEl>
                                          <p:spTgt spid="55"/>
                                        </p:tgtEl>
                                      </p:cBhvr>
                                    </p:animEffect>
                                  </p:childTnLst>
                                </p:cTn>
                              </p:par>
                              <p:par>
                                <p:cTn id="83" presetID="1" presetClass="exit" presetSubtype="0" fill="hold" grpId="1" nodeType="withEffect">
                                  <p:stCondLst>
                                    <p:cond delay="0"/>
                                  </p:stCondLst>
                                  <p:childTnLst>
                                    <p:set>
                                      <p:cBhvr>
                                        <p:cTn id="84" dur="1" fill="hold">
                                          <p:stCondLst>
                                            <p:cond delay="0"/>
                                          </p:stCondLst>
                                        </p:cTn>
                                        <p:tgtEl>
                                          <p:spTgt spid="3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randombar(horizontal)">
                                      <p:cBhvr>
                                        <p:cTn id="89" dur="500"/>
                                        <p:tgtEl>
                                          <p:spTgt spid="62"/>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dissolve">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42" grpId="0"/>
      <p:bldP spid="43" grpId="0" animBg="1"/>
      <p:bldP spid="44" grpId="0" animBg="1"/>
      <p:bldP spid="52" grpId="0"/>
      <p:bldP spid="55" grpId="0" animBg="1"/>
      <p:bldP spid="56" grpId="0"/>
      <p:bldP spid="62" grpId="0"/>
      <p:bldP spid="21" grpId="0"/>
      <p:bldP spid="24" grpId="0"/>
      <p:bldP spid="26" grpId="0" animBg="1"/>
      <p:bldP spid="27" grpId="0"/>
      <p:bldP spid="4" grpId="0" animBg="1"/>
      <p:bldP spid="4" grpId="1" animBg="1"/>
      <p:bldP spid="32" grpId="0" animBg="1"/>
      <p:bldP spid="32" grpId="1" animBg="1"/>
      <p:bldP spid="25" grpId="0" animBg="1"/>
      <p:bldP spid="35" grpId="0" animBg="1"/>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021" y="3284984"/>
            <a:ext cx="4063230" cy="129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r>
              <a:rPr lang="en-US" altLang="zh-CN" sz="4000" dirty="0" smtClean="0"/>
              <a:t>Solutions</a:t>
            </a:r>
            <a:r>
              <a:rPr lang="en-US" altLang="zh-CN" sz="4000" baseline="-25000" dirty="0" smtClean="0"/>
              <a:t>(</a:t>
            </a:r>
            <a:r>
              <a:rPr lang="en-US" altLang="zh-CN" sz="4000" baseline="-25000" dirty="0" err="1" smtClean="0"/>
              <a:t>con’t</a:t>
            </a:r>
            <a:r>
              <a:rPr lang="en-US" altLang="zh-CN" sz="4000" baseline="-25000" dirty="0" smtClean="0"/>
              <a:t>)</a:t>
            </a:r>
            <a:endParaRPr lang="zh-CN" altLang="en-US" sz="4000" baseline="-25000" dirty="0"/>
          </a:p>
        </p:txBody>
      </p:sp>
      <p:sp>
        <p:nvSpPr>
          <p:cNvPr id="3" name="内容占位符 2"/>
          <p:cNvSpPr>
            <a:spLocks noGrp="1"/>
          </p:cNvSpPr>
          <p:nvPr>
            <p:ph idx="1"/>
          </p:nvPr>
        </p:nvSpPr>
        <p:spPr/>
        <p:txBody>
          <a:bodyPr/>
          <a:lstStyle/>
          <a:p>
            <a:r>
              <a:rPr lang="en-US" altLang="zh-CN" sz="2400" dirty="0" smtClean="0"/>
              <a:t>Different ways to instantiate factors</a:t>
            </a:r>
          </a:p>
          <a:p>
            <a:pPr lvl="1"/>
            <a:r>
              <a:rPr lang="en-US" altLang="zh-CN" sz="2000" dirty="0" smtClean="0"/>
              <a:t>We use exponential-linear functions</a:t>
            </a:r>
          </a:p>
          <a:p>
            <a:pPr lvl="2"/>
            <a:r>
              <a:rPr lang="en-US" altLang="zh-CN" sz="1600" dirty="0" smtClean="0"/>
              <a:t>Attribute Factor:	</a:t>
            </a:r>
          </a:p>
          <a:p>
            <a:pPr lvl="1"/>
            <a:endParaRPr lang="en-US" altLang="zh-CN" sz="1600" dirty="0" smtClean="0"/>
          </a:p>
          <a:p>
            <a:pPr lvl="1"/>
            <a:endParaRPr lang="en-US" altLang="zh-CN" sz="2000" dirty="0" smtClean="0"/>
          </a:p>
          <a:p>
            <a:pPr lvl="2"/>
            <a:r>
              <a:rPr lang="en-US" altLang="zh-CN" sz="1600" dirty="0" smtClean="0"/>
              <a:t>Correlation / Constraint Factor:</a:t>
            </a:r>
            <a:endParaRPr lang="en-US" altLang="zh-CN" sz="1600" dirty="0"/>
          </a:p>
          <a:p>
            <a:pPr lvl="1"/>
            <a:endParaRPr lang="en-US" altLang="zh-CN" sz="2000" dirty="0" smtClean="0"/>
          </a:p>
          <a:p>
            <a:pPr lvl="1"/>
            <a:endParaRPr lang="en-US" altLang="zh-CN" sz="2000" dirty="0" smtClean="0"/>
          </a:p>
          <a:p>
            <a:pPr lvl="1"/>
            <a:endParaRPr lang="en-US" altLang="zh-CN" sz="2000" dirty="0" smtClean="0"/>
          </a:p>
          <a:p>
            <a:pPr lvl="1"/>
            <a:endParaRPr lang="en-US" altLang="zh-CN" dirty="0" smtClean="0"/>
          </a:p>
          <a:p>
            <a:pPr lvl="1"/>
            <a:endParaRPr lang="en-US" altLang="zh-CN" sz="2000" dirty="0" smtClean="0"/>
          </a:p>
          <a:p>
            <a:pPr lvl="1"/>
            <a:r>
              <a:rPr lang="en-US" altLang="zh-CN" sz="2000" dirty="0" smtClean="0"/>
              <a:t>Log-Likelihood of labeled Data:</a:t>
            </a:r>
            <a:endParaRPr lang="zh-CN" altLang="en-US" sz="2000" dirty="0"/>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4820" y="2240894"/>
            <a:ext cx="3324707" cy="62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组合 4"/>
          <p:cNvGrpSpPr/>
          <p:nvPr/>
        </p:nvGrpSpPr>
        <p:grpSpPr>
          <a:xfrm>
            <a:off x="2123008" y="5661248"/>
            <a:ext cx="5872330" cy="821750"/>
            <a:chOff x="1035300" y="5518268"/>
            <a:chExt cx="3995626" cy="605726"/>
          </a:xfrm>
        </p:grpSpPr>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709" b="1261"/>
            <a:stretch/>
          </p:blipFill>
          <p:spPr bwMode="auto">
            <a:xfrm>
              <a:off x="1064628" y="5589240"/>
              <a:ext cx="3966298" cy="53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7082" b="74424"/>
            <a:stretch/>
          </p:blipFill>
          <p:spPr bwMode="auto">
            <a:xfrm>
              <a:off x="1035300" y="5518268"/>
              <a:ext cx="512364" cy="44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005" y="4653162"/>
            <a:ext cx="420661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5556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11" dur="500"/>
                                        <p:tgtEl>
                                          <p:spTgt spid="3">
                                            <p:txEl>
                                              <p:pRg st="11" end="1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Learning Algorithm</a:t>
            </a:r>
            <a:endParaRPr lang="zh-CN" altLang="en-US" dirty="0"/>
          </a:p>
        </p:txBody>
      </p:sp>
      <p:sp>
        <p:nvSpPr>
          <p:cNvPr id="3" name="内容占位符 2"/>
          <p:cNvSpPr>
            <a:spLocks noGrp="1"/>
          </p:cNvSpPr>
          <p:nvPr>
            <p:ph idx="1"/>
          </p:nvPr>
        </p:nvSpPr>
        <p:spPr/>
        <p:txBody>
          <a:bodyPr/>
          <a:lstStyle/>
          <a:p>
            <a:r>
              <a:rPr lang="en-US" altLang="zh-CN" sz="2000" dirty="0" smtClean="0"/>
              <a:t>Maximize the log-likelihood of labeled relationships</a:t>
            </a:r>
          </a:p>
          <a:p>
            <a:endParaRPr lang="en-US" altLang="zh-CN" sz="2000" dirty="0" smtClean="0"/>
          </a:p>
          <a:p>
            <a:endParaRPr lang="zh-CN" alt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758" y="2057368"/>
            <a:ext cx="6965632" cy="317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41102" y="5301208"/>
            <a:ext cx="2843747" cy="369332"/>
          </a:xfrm>
          <a:prstGeom prst="rect">
            <a:avLst/>
          </a:prstGeom>
          <a:noFill/>
        </p:spPr>
        <p:txBody>
          <a:bodyPr wrap="none" rtlCol="0">
            <a:spAutoFit/>
          </a:bodyPr>
          <a:lstStyle/>
          <a:p>
            <a:pPr algn="ctr">
              <a:buNone/>
            </a:pPr>
            <a:r>
              <a:rPr lang="en-US" sz="1800" b="1" dirty="0" smtClean="0"/>
              <a:t>Gradient </a:t>
            </a:r>
            <a:r>
              <a:rPr lang="en-US" altLang="zh-CN" sz="1800" b="1" dirty="0" smtClean="0"/>
              <a:t>As</a:t>
            </a:r>
            <a:r>
              <a:rPr lang="en-US" sz="1800" b="1" dirty="0" smtClean="0"/>
              <a:t>cent Method</a:t>
            </a:r>
            <a:endParaRPr lang="en-US" sz="1800" b="1" dirty="0"/>
          </a:p>
        </p:txBody>
      </p:sp>
      <p:sp>
        <p:nvSpPr>
          <p:cNvPr id="7" name="矩形 6"/>
          <p:cNvSpPr/>
          <p:nvPr/>
        </p:nvSpPr>
        <p:spPr bwMode="auto">
          <a:xfrm>
            <a:off x="2066679" y="3622264"/>
            <a:ext cx="6162685" cy="433788"/>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2" name="TextBox 11"/>
          <p:cNvSpPr txBox="1"/>
          <p:nvPr/>
        </p:nvSpPr>
        <p:spPr>
          <a:xfrm>
            <a:off x="5982730" y="4005091"/>
            <a:ext cx="2980466" cy="646331"/>
          </a:xfrm>
          <a:prstGeom prst="rect">
            <a:avLst/>
          </a:prstGeom>
          <a:noFill/>
        </p:spPr>
        <p:txBody>
          <a:bodyPr wrap="none" rtlCol="0">
            <a:spAutoFit/>
          </a:bodyPr>
          <a:lstStyle/>
          <a:p>
            <a:pPr>
              <a:buNone/>
            </a:pPr>
            <a:r>
              <a:rPr lang="en-US" sz="1800" dirty="0" smtClean="0">
                <a:solidFill>
                  <a:srgbClr val="C00000"/>
                </a:solidFill>
              </a:rPr>
              <a:t>Expectation Computing</a:t>
            </a:r>
          </a:p>
          <a:p>
            <a:pPr>
              <a:buNone/>
            </a:pPr>
            <a:r>
              <a:rPr lang="en-US" sz="1800" b="1" dirty="0" smtClean="0">
                <a:solidFill>
                  <a:srgbClr val="C00000"/>
                </a:solidFill>
              </a:rPr>
              <a:t>Loopy Belief Propagation</a:t>
            </a:r>
            <a:endParaRPr lang="en-US" sz="1800" b="1" dirty="0">
              <a:solidFill>
                <a:srgbClr val="C00000"/>
              </a:solidFill>
            </a:endParaRPr>
          </a:p>
        </p:txBody>
      </p:sp>
    </p:spTree>
    <p:extLst>
      <p:ext uri="{BB962C8B-B14F-4D97-AF65-F5344CB8AC3E}">
        <p14:creationId xmlns:p14="http://schemas.microsoft.com/office/powerpoint/2010/main" val="42251886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Still Challenges?</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矩形 3"/>
          <p:cNvSpPr/>
          <p:nvPr/>
        </p:nvSpPr>
        <p:spPr>
          <a:xfrm>
            <a:off x="622684" y="2204864"/>
            <a:ext cx="8540366" cy="2743200"/>
          </a:xfrm>
          <a:prstGeom prst="rect">
            <a:avLst/>
          </a:prstGeom>
          <a:solidFill>
            <a:srgbClr val="FFFFCC"/>
          </a:solidFill>
          <a:ln>
            <a:solidFill>
              <a:srgbClr val="C00000"/>
            </a:solidFill>
          </a:ln>
        </p:spPr>
        <p:style>
          <a:lnRef idx="2">
            <a:schemeClr val="accent3"/>
          </a:lnRef>
          <a:fillRef idx="1">
            <a:schemeClr val="lt1"/>
          </a:fillRef>
          <a:effectRef idx="0">
            <a:schemeClr val="accent3"/>
          </a:effectRef>
          <a:fontRef idx="minor">
            <a:schemeClr val="dk1"/>
          </a:fontRef>
        </p:style>
        <p:txBody>
          <a:bodyPr lIns="360000" rIns="360000" rtlCol="0" anchor="ctr"/>
          <a:lstStyle/>
          <a:p>
            <a:r>
              <a:rPr lang="en-US" altLang="zh-CN" sz="3200" b="1" dirty="0" smtClean="0">
                <a:solidFill>
                  <a:srgbClr val="FF0000"/>
                </a:solidFill>
                <a:latin typeface="Arial" pitchFamily="34" charset="0"/>
                <a:cs typeface="Arial" pitchFamily="34" charset="0"/>
              </a:rPr>
              <a:t>Questions:</a:t>
            </a:r>
          </a:p>
          <a:p>
            <a:r>
              <a:rPr lang="en-US" altLang="zh-CN" sz="2400" dirty="0" smtClean="0">
                <a:solidFill>
                  <a:schemeClr val="tx1"/>
                </a:solidFill>
                <a:latin typeface="Arial" pitchFamily="34" charset="0"/>
                <a:cs typeface="Arial" pitchFamily="34" charset="0"/>
              </a:rPr>
              <a:t>  - How to obtain sufficiently training data?</a:t>
            </a:r>
          </a:p>
          <a:p>
            <a:r>
              <a:rPr lang="en-US" altLang="zh-CN" sz="2400" dirty="0" smtClean="0">
                <a:solidFill>
                  <a:schemeClr val="tx1"/>
                </a:solidFill>
                <a:latin typeface="Arial" pitchFamily="34" charset="0"/>
                <a:cs typeface="Arial" pitchFamily="34" charset="0"/>
              </a:rPr>
              <a:t>  - Can we leverage knowledge from other network?</a:t>
            </a:r>
          </a:p>
        </p:txBody>
      </p:sp>
    </p:spTree>
    <p:extLst>
      <p:ext uri="{BB962C8B-B14F-4D97-AF65-F5344CB8AC3E}">
        <p14:creationId xmlns:p14="http://schemas.microsoft.com/office/powerpoint/2010/main" val="33773462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Social Tie</a:t>
            </a:r>
          </a:p>
          <a:p>
            <a:r>
              <a:rPr kumimoji="1" lang="en-US" altLang="zh-CN" sz="1800" dirty="0" smtClean="0">
                <a:solidFill>
                  <a:schemeClr val="tx1"/>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rgbClr val="000000"/>
                </a:solidFill>
              </a:rPr>
              <a:t>- Structural hole</a:t>
            </a:r>
          </a:p>
        </p:txBody>
      </p:sp>
    </p:spTree>
    <p:extLst>
      <p:ext uri="{BB962C8B-B14F-4D97-AF65-F5344CB8AC3E}">
        <p14:creationId xmlns:p14="http://schemas.microsoft.com/office/powerpoint/2010/main" val="1793261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smtClean="0">
                <a:latin typeface="+mn-lt"/>
                <a:ea typeface="+mn-ea"/>
              </a:rPr>
              <a:t>Jie Tang, Tiancheng Lou, and Jon Kleinberg. Inferring Social Ties across Heterogeneous Networks. In WSDM'2012. pp. 743-752.</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
        <p:nvSpPr>
          <p:cNvPr id="2" name="标题 1"/>
          <p:cNvSpPr>
            <a:spLocks noGrp="1"/>
          </p:cNvSpPr>
          <p:nvPr>
            <p:ph type="title"/>
          </p:nvPr>
        </p:nvSpPr>
        <p:spPr>
          <a:xfrm>
            <a:off x="2" y="188913"/>
            <a:ext cx="9905998" cy="792162"/>
          </a:xfrm>
        </p:spPr>
        <p:txBody>
          <a:bodyPr/>
          <a:lstStyle/>
          <a:p>
            <a:r>
              <a:rPr lang="en-US" altLang="zh-CN" dirty="0" smtClean="0"/>
              <a:t>Inferring Social Ties Across Networks </a:t>
            </a:r>
            <a:endParaRPr lang="zh-CN" altLang="en-US" dirty="0"/>
          </a:p>
        </p:txBody>
      </p:sp>
      <p:pic>
        <p:nvPicPr>
          <p:cNvPr id="88066" name="Picture 2" descr="C:\JieTang\Papers\social-network\wsdm12-relation-balance\figs\relation_mining.emf"/>
          <p:cNvPicPr>
            <a:picLocks noChangeAspect="1" noChangeArrowheads="1"/>
          </p:cNvPicPr>
          <p:nvPr/>
        </p:nvPicPr>
        <p:blipFill>
          <a:blip r:embed="rId3" cstate="print"/>
          <a:srcRect/>
          <a:stretch>
            <a:fillRect/>
          </a:stretch>
        </p:blipFill>
        <p:spPr bwMode="auto">
          <a:xfrm>
            <a:off x="1790925" y="914400"/>
            <a:ext cx="6381539" cy="5410200"/>
          </a:xfrm>
          <a:prstGeom prst="rect">
            <a:avLst/>
          </a:prstGeom>
          <a:noFill/>
        </p:spPr>
      </p:pic>
      <p:sp>
        <p:nvSpPr>
          <p:cNvPr id="5" name="云形标注 4"/>
          <p:cNvSpPr/>
          <p:nvPr/>
        </p:nvSpPr>
        <p:spPr>
          <a:xfrm>
            <a:off x="2641600" y="5164088"/>
            <a:ext cx="5004556" cy="1008112"/>
          </a:xfrm>
          <a:prstGeom prst="cloudCallout">
            <a:avLst>
              <a:gd name="adj1" fmla="val -833"/>
              <a:gd name="adj2" fmla="val -9863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What is the </a:t>
            </a:r>
            <a:r>
              <a:rPr lang="en-US" altLang="zh-CN" dirty="0" smtClean="0">
                <a:solidFill>
                  <a:srgbClr val="C00000"/>
                </a:solidFill>
              </a:rPr>
              <a:t>knowledge</a:t>
            </a:r>
            <a:r>
              <a:rPr lang="en-US" altLang="zh-CN" dirty="0" smtClean="0"/>
              <a:t> to </a:t>
            </a:r>
            <a:r>
              <a:rPr lang="en-US" altLang="zh-CN" dirty="0" smtClean="0">
                <a:solidFill>
                  <a:srgbClr val="C00000"/>
                </a:solidFill>
              </a:rPr>
              <a:t>transfer</a:t>
            </a:r>
            <a:r>
              <a:rPr lang="en-US" altLang="zh-CN" dirty="0" smtClean="0"/>
              <a:t>?</a:t>
            </a:r>
            <a:endParaRPr lang="zh-CN" altLang="en-US" dirty="0"/>
          </a:p>
        </p:txBody>
      </p:sp>
      <p:sp>
        <p:nvSpPr>
          <p:cNvPr id="6" name="矩形 5"/>
          <p:cNvSpPr/>
          <p:nvPr/>
        </p:nvSpPr>
        <p:spPr>
          <a:xfrm>
            <a:off x="272483" y="1228352"/>
            <a:ext cx="1368153" cy="4320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solidFill>
                  <a:srgbClr val="0000CC"/>
                </a:solidFill>
              </a:rPr>
              <a:t>Epinions</a:t>
            </a:r>
            <a:endParaRPr lang="zh-CN" altLang="en-US" dirty="0">
              <a:solidFill>
                <a:srgbClr val="0000CC"/>
              </a:solidFill>
            </a:endParaRPr>
          </a:p>
        </p:txBody>
      </p:sp>
      <p:sp>
        <p:nvSpPr>
          <p:cNvPr id="7" name="矩形 6"/>
          <p:cNvSpPr/>
          <p:nvPr/>
        </p:nvSpPr>
        <p:spPr>
          <a:xfrm>
            <a:off x="272483" y="4036664"/>
            <a:ext cx="1368153" cy="4320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Mobile</a:t>
            </a:r>
            <a:endParaRPr lang="zh-CN" altLang="en-US" dirty="0">
              <a:solidFill>
                <a:srgbClr val="0000CC"/>
              </a:solidFill>
            </a:endParaRPr>
          </a:p>
        </p:txBody>
      </p:sp>
    </p:spTree>
    <p:custDataLst>
      <p:tags r:id="rId1"/>
    </p:custDataLst>
    <p:extLst>
      <p:ext uri="{BB962C8B-B14F-4D97-AF65-F5344CB8AC3E}">
        <p14:creationId xmlns:p14="http://schemas.microsoft.com/office/powerpoint/2010/main" val="36777045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endParaRPr lang="zh-CN" altLang="en-US" dirty="0"/>
          </a:p>
        </p:txBody>
      </p:sp>
      <p:sp>
        <p:nvSpPr>
          <p:cNvPr id="3" name="内容占位符 2"/>
          <p:cNvSpPr>
            <a:spLocks noGrp="1"/>
          </p:cNvSpPr>
          <p:nvPr>
            <p:ph idx="1"/>
          </p:nvPr>
        </p:nvSpPr>
        <p:spPr/>
        <p:txBody>
          <a:bodyPr/>
          <a:lstStyle/>
          <a:p>
            <a:r>
              <a:rPr lang="en-US" altLang="zh-CN" dirty="0" smtClean="0">
                <a:solidFill>
                  <a:srgbClr val="FF0000"/>
                </a:solidFill>
              </a:rPr>
              <a:t>Social balance theory</a:t>
            </a:r>
          </a:p>
          <a:p>
            <a:r>
              <a:rPr lang="en-US" altLang="zh-CN" dirty="0" smtClean="0"/>
              <a:t>Structural hole theory</a:t>
            </a:r>
          </a:p>
          <a:p>
            <a:r>
              <a:rPr lang="en-US" altLang="zh-CN" dirty="0" smtClean="0"/>
              <a:t>Social status theory</a:t>
            </a:r>
          </a:p>
          <a:p>
            <a:r>
              <a:rPr lang="en-US" altLang="zh-CN" dirty="0" smtClean="0"/>
              <a:t>Two-step-flow theory</a:t>
            </a:r>
          </a:p>
        </p:txBody>
      </p:sp>
      <p:pic>
        <p:nvPicPr>
          <p:cNvPr id="1027" name="Picture 3" descr="C:\JieTang\Talks\casin2011\pic\balance.emf"/>
          <p:cNvPicPr>
            <a:picLocks noChangeAspect="1" noChangeArrowheads="1"/>
          </p:cNvPicPr>
          <p:nvPr/>
        </p:nvPicPr>
        <p:blipFill>
          <a:blip r:embed="rId4" cstate="print"/>
          <a:srcRect/>
          <a:stretch>
            <a:fillRect/>
          </a:stretch>
        </p:blipFill>
        <p:spPr bwMode="auto">
          <a:xfrm>
            <a:off x="920567" y="4797178"/>
            <a:ext cx="8407703" cy="1716111"/>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5205042" y="1484810"/>
            <a:ext cx="4314825" cy="2162175"/>
          </a:xfrm>
          <a:prstGeom prst="rect">
            <a:avLst/>
          </a:prstGeom>
          <a:noFill/>
          <a:ln w="9525">
            <a:noFill/>
            <a:miter lim="800000"/>
            <a:headEnd/>
            <a:tailEnd/>
          </a:ln>
        </p:spPr>
      </p:pic>
      <p:sp>
        <p:nvSpPr>
          <p:cNvPr id="6" name="TextBox 5"/>
          <p:cNvSpPr txBox="1"/>
          <p:nvPr/>
        </p:nvSpPr>
        <p:spPr>
          <a:xfrm>
            <a:off x="3996444" y="3681029"/>
            <a:ext cx="5925108" cy="1015663"/>
          </a:xfrm>
          <a:prstGeom prst="rect">
            <a:avLst/>
          </a:prstGeom>
          <a:noFill/>
        </p:spPr>
        <p:txBody>
          <a:bodyPr wrap="square" rtlCol="0">
            <a:spAutoFit/>
          </a:bodyPr>
          <a:lstStyle/>
          <a:p>
            <a:r>
              <a:rPr lang="en-US" altLang="zh-CN" b="1" dirty="0" smtClean="0"/>
              <a:t>Observations: </a:t>
            </a:r>
          </a:p>
          <a:p>
            <a:r>
              <a:rPr lang="en-US" altLang="zh-CN" dirty="0" smtClean="0"/>
              <a:t>(1) The </a:t>
            </a:r>
            <a:r>
              <a:rPr lang="en-US" altLang="zh-CN" dirty="0" smtClean="0">
                <a:solidFill>
                  <a:srgbClr val="0000CC"/>
                </a:solidFill>
              </a:rPr>
              <a:t>underlying</a:t>
            </a:r>
            <a:r>
              <a:rPr lang="en-US" altLang="zh-CN" dirty="0" smtClean="0"/>
              <a:t> networks are </a:t>
            </a:r>
            <a:r>
              <a:rPr lang="en-US" altLang="zh-CN" dirty="0" smtClean="0">
                <a:solidFill>
                  <a:srgbClr val="0000CC"/>
                </a:solidFill>
              </a:rPr>
              <a:t>unbalanced;</a:t>
            </a:r>
          </a:p>
          <a:p>
            <a:r>
              <a:rPr lang="en-US" altLang="zh-CN" dirty="0" smtClean="0"/>
              <a:t>(2) While the </a:t>
            </a:r>
            <a:r>
              <a:rPr lang="en-US" altLang="zh-CN" dirty="0" smtClean="0">
                <a:solidFill>
                  <a:srgbClr val="0000CC"/>
                </a:solidFill>
              </a:rPr>
              <a:t>friendship</a:t>
            </a:r>
            <a:r>
              <a:rPr lang="en-US" altLang="zh-CN" dirty="0" smtClean="0"/>
              <a:t> networks are </a:t>
            </a:r>
            <a:r>
              <a:rPr lang="en-US" altLang="zh-CN" dirty="0" smtClean="0">
                <a:solidFill>
                  <a:srgbClr val="0000CC"/>
                </a:solidFill>
              </a:rPr>
              <a:t>balanced</a:t>
            </a:r>
            <a:r>
              <a:rPr lang="en-US" altLang="zh-CN" dirty="0" smtClean="0"/>
              <a:t>.</a:t>
            </a:r>
          </a:p>
        </p:txBody>
      </p:sp>
    </p:spTree>
    <p:custDataLst>
      <p:tags r:id="rId1"/>
    </p:custDataLst>
    <p:extLst>
      <p:ext uri="{BB962C8B-B14F-4D97-AF65-F5344CB8AC3E}">
        <p14:creationId xmlns:p14="http://schemas.microsoft.com/office/powerpoint/2010/main" val="6996332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up)">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linds(horizontal)">
                                      <p:cBhvr>
                                        <p:cTn id="15" dur="500"/>
                                        <p:tgtEl>
                                          <p:spTgt spid="102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—Structural hole</a:t>
            </a:r>
            <a:endParaRPr lang="zh-CN" altLang="en-US" sz="3200" dirty="0"/>
          </a:p>
        </p:txBody>
      </p:sp>
      <p:sp>
        <p:nvSpPr>
          <p:cNvPr id="3" name="内容占位符 2"/>
          <p:cNvSpPr>
            <a:spLocks noGrp="1"/>
          </p:cNvSpPr>
          <p:nvPr>
            <p:ph idx="1"/>
          </p:nvPr>
        </p:nvSpPr>
        <p:spPr/>
        <p:txBody>
          <a:bodyPr/>
          <a:lstStyle/>
          <a:p>
            <a:r>
              <a:rPr lang="en-US" altLang="zh-CN" dirty="0" smtClean="0"/>
              <a:t>Social balance theory</a:t>
            </a:r>
          </a:p>
          <a:p>
            <a:r>
              <a:rPr lang="en-US" altLang="zh-CN" dirty="0" smtClean="0">
                <a:solidFill>
                  <a:srgbClr val="FF0000"/>
                </a:solidFill>
              </a:rPr>
              <a:t>Structural hole theory</a:t>
            </a:r>
          </a:p>
          <a:p>
            <a:r>
              <a:rPr lang="en-US" altLang="zh-CN" dirty="0" smtClean="0"/>
              <a:t>Social status theory</a:t>
            </a:r>
          </a:p>
          <a:p>
            <a:r>
              <a:rPr lang="en-US" altLang="zh-CN" dirty="0" smtClean="0"/>
              <a:t>Two-step-flow theory</a:t>
            </a:r>
          </a:p>
          <a:p>
            <a:pPr>
              <a:buNone/>
            </a:pPr>
            <a:endParaRPr lang="zh-CN" altLang="en-US" dirty="0"/>
          </a:p>
        </p:txBody>
      </p:sp>
      <p:pic>
        <p:nvPicPr>
          <p:cNvPr id="3074" name="Picture 2" descr="http://petewarden.typepad.com/photos/uncategorized/2008/05/15/broker.png"/>
          <p:cNvPicPr>
            <a:picLocks noChangeAspect="1" noChangeArrowheads="1"/>
          </p:cNvPicPr>
          <p:nvPr/>
        </p:nvPicPr>
        <p:blipFill>
          <a:blip r:embed="rId4" cstate="print"/>
          <a:srcRect/>
          <a:stretch>
            <a:fillRect/>
          </a:stretch>
        </p:blipFill>
        <p:spPr bwMode="auto">
          <a:xfrm rot="406878">
            <a:off x="115872" y="4344834"/>
            <a:ext cx="5580621" cy="2293252"/>
          </a:xfrm>
          <a:prstGeom prst="rect">
            <a:avLst/>
          </a:prstGeom>
          <a:noFill/>
        </p:spPr>
      </p:pic>
      <p:sp>
        <p:nvSpPr>
          <p:cNvPr id="6" name="矩形 5"/>
          <p:cNvSpPr/>
          <p:nvPr/>
        </p:nvSpPr>
        <p:spPr>
          <a:xfrm>
            <a:off x="2216696" y="5906808"/>
            <a:ext cx="2196244" cy="5400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FF0000"/>
                </a:solidFill>
              </a:rPr>
              <a:t>Structural hole</a:t>
            </a:r>
            <a:endParaRPr lang="zh-CN" altLang="en-US" sz="2000" dirty="0">
              <a:solidFill>
                <a:srgbClr val="FF0000"/>
              </a:solidFill>
            </a:endParaRPr>
          </a:p>
        </p:txBody>
      </p:sp>
      <p:cxnSp>
        <p:nvCxnSpPr>
          <p:cNvPr id="8" name="直接箭头连接符 7"/>
          <p:cNvCxnSpPr>
            <a:stCxn id="6" idx="0"/>
          </p:cNvCxnSpPr>
          <p:nvPr/>
        </p:nvCxnSpPr>
        <p:spPr>
          <a:xfrm flipH="1" flipV="1">
            <a:off x="3116795" y="5186728"/>
            <a:ext cx="198023" cy="72008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5" cstate="print"/>
          <a:srcRect/>
          <a:stretch>
            <a:fillRect/>
          </a:stretch>
        </p:blipFill>
        <p:spPr bwMode="auto">
          <a:xfrm>
            <a:off x="5061026" y="1088740"/>
            <a:ext cx="4314825" cy="2495550"/>
          </a:xfrm>
          <a:prstGeom prst="rect">
            <a:avLst/>
          </a:prstGeom>
          <a:noFill/>
          <a:ln w="9525">
            <a:noFill/>
            <a:miter lim="800000"/>
            <a:headEnd/>
            <a:tailEnd/>
          </a:ln>
        </p:spPr>
      </p:pic>
      <p:sp>
        <p:nvSpPr>
          <p:cNvPr id="16" name="TextBox 15"/>
          <p:cNvSpPr txBox="1"/>
          <p:nvPr/>
        </p:nvSpPr>
        <p:spPr>
          <a:xfrm>
            <a:off x="4292600" y="3573024"/>
            <a:ext cx="5549516" cy="1631216"/>
          </a:xfrm>
          <a:prstGeom prst="rect">
            <a:avLst/>
          </a:prstGeom>
          <a:noFill/>
        </p:spPr>
        <p:txBody>
          <a:bodyPr wrap="square" rtlCol="0">
            <a:spAutoFit/>
          </a:bodyPr>
          <a:lstStyle/>
          <a:p>
            <a:r>
              <a:rPr lang="en-US" altLang="zh-CN" b="1" dirty="0" smtClean="0"/>
              <a:t>Observations: </a:t>
            </a:r>
            <a:r>
              <a:rPr lang="en-US" altLang="zh-CN" dirty="0" smtClean="0"/>
              <a:t>Users are </a:t>
            </a:r>
            <a:r>
              <a:rPr lang="en-US" altLang="zh-CN" dirty="0" smtClean="0">
                <a:solidFill>
                  <a:srgbClr val="0000CC"/>
                </a:solidFill>
              </a:rPr>
              <a:t>more likely </a:t>
            </a:r>
            <a:r>
              <a:rPr lang="en-US" altLang="zh-CN" dirty="0" smtClean="0"/>
              <a:t>(+25-150% higher than change) to have the same type of  relationship with C if C </a:t>
            </a:r>
            <a:r>
              <a:rPr lang="en-US" altLang="zh-CN" b="1" dirty="0" smtClean="0">
                <a:solidFill>
                  <a:srgbClr val="0000CC"/>
                </a:solidFill>
              </a:rPr>
              <a:t>spans structural holes</a:t>
            </a:r>
          </a:p>
          <a:p>
            <a:endParaRPr lang="en-US" altLang="zh-CN" dirty="0" smtClean="0"/>
          </a:p>
        </p:txBody>
      </p:sp>
    </p:spTree>
    <p:custDataLst>
      <p:tags r:id="rId1"/>
    </p:custDataLst>
    <p:extLst>
      <p:ext uri="{BB962C8B-B14F-4D97-AF65-F5344CB8AC3E}">
        <p14:creationId xmlns:p14="http://schemas.microsoft.com/office/powerpoint/2010/main" val="9392239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linds(horizontal)">
                                      <p:cBhvr>
                                        <p:cTn id="18" dur="500"/>
                                        <p:tgtEl>
                                          <p:spTgt spid="205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—Social status</a:t>
            </a:r>
            <a:endParaRPr lang="zh-CN" altLang="en-US" sz="3200" dirty="0"/>
          </a:p>
        </p:txBody>
      </p:sp>
      <p:sp>
        <p:nvSpPr>
          <p:cNvPr id="3" name="内容占位符 2"/>
          <p:cNvSpPr>
            <a:spLocks noGrp="1"/>
          </p:cNvSpPr>
          <p:nvPr>
            <p:ph idx="1"/>
          </p:nvPr>
        </p:nvSpPr>
        <p:spPr/>
        <p:txBody>
          <a:bodyPr/>
          <a:lstStyle/>
          <a:p>
            <a:r>
              <a:rPr lang="en-US" altLang="zh-CN" dirty="0" smtClean="0"/>
              <a:t>Social balance theory</a:t>
            </a:r>
          </a:p>
          <a:p>
            <a:r>
              <a:rPr lang="en-US" altLang="zh-CN" dirty="0" smtClean="0"/>
              <a:t>Structural hole theory</a:t>
            </a:r>
          </a:p>
          <a:p>
            <a:r>
              <a:rPr lang="en-US" altLang="zh-CN" dirty="0" smtClean="0">
                <a:solidFill>
                  <a:srgbClr val="FF0000"/>
                </a:solidFill>
              </a:rPr>
              <a:t>Social status theory</a:t>
            </a:r>
          </a:p>
          <a:p>
            <a:r>
              <a:rPr lang="en-US" altLang="zh-CN" dirty="0" smtClean="0"/>
              <a:t>Two-step-flow theory</a:t>
            </a:r>
          </a:p>
        </p:txBody>
      </p:sp>
      <p:pic>
        <p:nvPicPr>
          <p:cNvPr id="3075" name="Picture 3"/>
          <p:cNvPicPr>
            <a:picLocks noChangeAspect="1" noChangeArrowheads="1"/>
          </p:cNvPicPr>
          <p:nvPr/>
        </p:nvPicPr>
        <p:blipFill>
          <a:blip r:embed="rId4" cstate="print"/>
          <a:srcRect/>
          <a:stretch>
            <a:fillRect/>
          </a:stretch>
        </p:blipFill>
        <p:spPr bwMode="auto">
          <a:xfrm>
            <a:off x="524508" y="3573016"/>
            <a:ext cx="4140460" cy="2556284"/>
          </a:xfrm>
          <a:prstGeom prst="rect">
            <a:avLst/>
          </a:prstGeom>
          <a:noFill/>
          <a:ln w="9525">
            <a:noFill/>
            <a:miter lim="800000"/>
            <a:headEnd/>
            <a:tailEnd/>
          </a:ln>
        </p:spPr>
      </p:pic>
      <p:sp>
        <p:nvSpPr>
          <p:cNvPr id="7" name="TextBox 6"/>
          <p:cNvSpPr txBox="1"/>
          <p:nvPr/>
        </p:nvSpPr>
        <p:spPr>
          <a:xfrm>
            <a:off x="5205028" y="4689141"/>
            <a:ext cx="3852428" cy="1015663"/>
          </a:xfrm>
          <a:prstGeom prst="rect">
            <a:avLst/>
          </a:prstGeom>
          <a:noFill/>
        </p:spPr>
        <p:txBody>
          <a:bodyPr wrap="square" rtlCol="0">
            <a:spAutoFit/>
          </a:bodyPr>
          <a:lstStyle/>
          <a:p>
            <a:r>
              <a:rPr lang="en-US" altLang="zh-CN" b="1" dirty="0" smtClean="0"/>
              <a:t>Observations:  </a:t>
            </a:r>
            <a:r>
              <a:rPr lang="en-US" altLang="zh-CN" dirty="0" smtClean="0">
                <a:solidFill>
                  <a:srgbClr val="0000CC"/>
                </a:solidFill>
              </a:rPr>
              <a:t>99% of triads </a:t>
            </a:r>
            <a:r>
              <a:rPr lang="en-US" altLang="zh-CN" dirty="0" smtClean="0"/>
              <a:t>in the networks satisfy the social status theory</a:t>
            </a:r>
          </a:p>
        </p:txBody>
      </p:sp>
      <p:sp>
        <p:nvSpPr>
          <p:cNvPr id="8" name="TextBox 7"/>
          <p:cNvSpPr txBox="1"/>
          <p:nvPr/>
        </p:nvSpPr>
        <p:spPr>
          <a:xfrm>
            <a:off x="0" y="6304002"/>
            <a:ext cx="9906000" cy="553998"/>
          </a:xfrm>
          <a:prstGeom prst="rect">
            <a:avLst/>
          </a:prstGeom>
          <a:solidFill>
            <a:schemeClr val="bg1"/>
          </a:solidFill>
          <a:ln>
            <a:solidFill>
              <a:schemeClr val="bg1"/>
            </a:solidFill>
          </a:ln>
        </p:spPr>
        <p:txBody>
          <a:bodyPr wrap="square" rtlCol="0">
            <a:spAutoFit/>
          </a:bodyPr>
          <a:lstStyle/>
          <a:p>
            <a:r>
              <a:rPr lang="en-US" altLang="zh-CN" sz="1600" b="1" dirty="0" smtClean="0"/>
              <a:t>Note: </a:t>
            </a:r>
            <a:r>
              <a:rPr lang="en-US" altLang="zh-CN" sz="1400" dirty="0" smtClean="0"/>
              <a:t>Given a triad (A,B,C), let us use 1 to denote the advisor-advisee relationship and 0 colleague relationship. Thus the number 011 to denote A and B are colleagues, B is C’s advisor and A is C’s advisor.</a:t>
            </a:r>
            <a:endParaRPr lang="en-US" altLang="zh-CN" sz="1600" dirty="0" smtClean="0"/>
          </a:p>
        </p:txBody>
      </p:sp>
      <p:pic>
        <p:nvPicPr>
          <p:cNvPr id="3076" name="Picture 4"/>
          <p:cNvPicPr>
            <a:picLocks noChangeAspect="1" noChangeArrowheads="1"/>
          </p:cNvPicPr>
          <p:nvPr/>
        </p:nvPicPr>
        <p:blipFill>
          <a:blip r:embed="rId5" cstate="print"/>
          <a:srcRect/>
          <a:stretch>
            <a:fillRect/>
          </a:stretch>
        </p:blipFill>
        <p:spPr bwMode="auto">
          <a:xfrm>
            <a:off x="5637076" y="1088741"/>
            <a:ext cx="3276364" cy="1473755"/>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5637076" y="2600935"/>
            <a:ext cx="3301461" cy="14761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66025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Social Theories</a:t>
            </a:r>
            <a:r>
              <a:rPr lang="en-US" altLang="zh-CN" sz="3200" dirty="0" smtClean="0"/>
              <a:t>—Two-step-flow</a:t>
            </a:r>
            <a:endParaRPr lang="zh-CN" altLang="en-US" sz="3200" dirty="0"/>
          </a:p>
        </p:txBody>
      </p:sp>
      <p:sp>
        <p:nvSpPr>
          <p:cNvPr id="3" name="内容占位符 2"/>
          <p:cNvSpPr>
            <a:spLocks noGrp="1"/>
          </p:cNvSpPr>
          <p:nvPr>
            <p:ph idx="1"/>
          </p:nvPr>
        </p:nvSpPr>
        <p:spPr/>
        <p:txBody>
          <a:bodyPr/>
          <a:lstStyle/>
          <a:p>
            <a:r>
              <a:rPr lang="en-US" altLang="zh-CN" dirty="0" smtClean="0"/>
              <a:t>Social balance theory</a:t>
            </a:r>
          </a:p>
          <a:p>
            <a:r>
              <a:rPr lang="en-US" altLang="zh-CN" dirty="0" smtClean="0"/>
              <a:t>Structural hole theory</a:t>
            </a:r>
          </a:p>
          <a:p>
            <a:r>
              <a:rPr lang="en-US" altLang="zh-CN" dirty="0" smtClean="0"/>
              <a:t>Social status theory</a:t>
            </a:r>
          </a:p>
          <a:p>
            <a:r>
              <a:rPr lang="en-US" altLang="zh-CN" dirty="0" smtClean="0">
                <a:solidFill>
                  <a:srgbClr val="FF0000"/>
                </a:solidFill>
              </a:rPr>
              <a:t>Two-step-flow theory</a:t>
            </a:r>
          </a:p>
        </p:txBody>
      </p:sp>
      <p:pic>
        <p:nvPicPr>
          <p:cNvPr id="1027" name="Picture 3"/>
          <p:cNvPicPr>
            <a:picLocks noChangeAspect="1" noChangeArrowheads="1"/>
          </p:cNvPicPr>
          <p:nvPr/>
        </p:nvPicPr>
        <p:blipFill>
          <a:blip r:embed="rId4" cstate="print"/>
          <a:srcRect/>
          <a:stretch>
            <a:fillRect/>
          </a:stretch>
        </p:blipFill>
        <p:spPr bwMode="auto">
          <a:xfrm>
            <a:off x="712406" y="3791302"/>
            <a:ext cx="4600638" cy="2698038"/>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5169038" y="1057487"/>
            <a:ext cx="4238625" cy="2695575"/>
          </a:xfrm>
          <a:prstGeom prst="rect">
            <a:avLst/>
          </a:prstGeom>
          <a:noFill/>
          <a:ln w="9525">
            <a:noFill/>
            <a:miter lim="800000"/>
            <a:headEnd/>
            <a:tailEnd/>
          </a:ln>
        </p:spPr>
      </p:pic>
      <p:sp>
        <p:nvSpPr>
          <p:cNvPr id="7" name="TextBox 6"/>
          <p:cNvSpPr txBox="1"/>
          <p:nvPr/>
        </p:nvSpPr>
        <p:spPr>
          <a:xfrm>
            <a:off x="5421052" y="3886042"/>
            <a:ext cx="4484948" cy="2246769"/>
          </a:xfrm>
          <a:prstGeom prst="rect">
            <a:avLst/>
          </a:prstGeom>
          <a:noFill/>
        </p:spPr>
        <p:txBody>
          <a:bodyPr wrap="square" rtlCol="0">
            <a:spAutoFit/>
          </a:bodyPr>
          <a:lstStyle/>
          <a:p>
            <a:r>
              <a:rPr lang="en-US" altLang="zh-CN" b="1" dirty="0" smtClean="0"/>
              <a:t>OL </a:t>
            </a:r>
            <a:r>
              <a:rPr lang="en-US" altLang="zh-CN" dirty="0" smtClean="0"/>
              <a:t>: Opinion leader;     </a:t>
            </a:r>
          </a:p>
          <a:p>
            <a:r>
              <a:rPr lang="en-US" altLang="zh-CN" b="1" dirty="0" smtClean="0"/>
              <a:t>OU </a:t>
            </a:r>
            <a:r>
              <a:rPr lang="en-US" altLang="zh-CN" dirty="0" smtClean="0"/>
              <a:t>: Ordinary user.</a:t>
            </a:r>
          </a:p>
          <a:p>
            <a:endParaRPr lang="en-US" altLang="zh-CN" dirty="0" smtClean="0"/>
          </a:p>
          <a:p>
            <a:r>
              <a:rPr lang="en-US" altLang="zh-CN" b="1" dirty="0" smtClean="0"/>
              <a:t>Observations:  </a:t>
            </a:r>
            <a:r>
              <a:rPr lang="en-US" altLang="zh-CN" dirty="0" smtClean="0">
                <a:solidFill>
                  <a:srgbClr val="0000CC"/>
                </a:solidFill>
              </a:rPr>
              <a:t>Opinion leaders </a:t>
            </a:r>
            <a:r>
              <a:rPr lang="en-US" altLang="zh-CN" dirty="0" smtClean="0"/>
              <a:t>are more likely (+71%-84% higher than</a:t>
            </a:r>
          </a:p>
          <a:p>
            <a:r>
              <a:rPr lang="en-US" altLang="zh-CN" dirty="0" smtClean="0"/>
              <a:t>chance) to have a </a:t>
            </a:r>
            <a:r>
              <a:rPr lang="en-US" altLang="zh-CN" dirty="0" smtClean="0">
                <a:solidFill>
                  <a:srgbClr val="0000CC"/>
                </a:solidFill>
              </a:rPr>
              <a:t>higher social-status </a:t>
            </a:r>
            <a:r>
              <a:rPr lang="en-US" altLang="zh-CN" dirty="0" smtClean="0"/>
              <a:t>than ordinary users.</a:t>
            </a:r>
          </a:p>
        </p:txBody>
      </p:sp>
    </p:spTree>
    <p:custDataLst>
      <p:tags r:id="rId1"/>
    </p:custDataLst>
    <p:extLst>
      <p:ext uri="{BB962C8B-B14F-4D97-AF65-F5344CB8AC3E}">
        <p14:creationId xmlns:p14="http://schemas.microsoft.com/office/powerpoint/2010/main" val="5631649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898650" y="1143000"/>
            <a:ext cx="4457700" cy="25146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smtClean="0"/>
              <a:t>Transfer Factor Graph Model</a:t>
            </a:r>
            <a:endParaRPr lang="zh-CN" altLang="en-US" dirty="0"/>
          </a:p>
        </p:txBody>
      </p:sp>
      <p:pic>
        <p:nvPicPr>
          <p:cNvPr id="87043" name="Picture 3" descr="C:\JieTang\Talks\casin2011\pic\triad model.emf"/>
          <p:cNvPicPr>
            <a:picLocks noChangeAspect="1" noChangeArrowheads="1"/>
          </p:cNvPicPr>
          <p:nvPr/>
        </p:nvPicPr>
        <p:blipFill>
          <a:blip r:embed="rId3" cstate="print"/>
          <a:srcRect/>
          <a:stretch>
            <a:fillRect/>
          </a:stretch>
        </p:blipFill>
        <p:spPr bwMode="auto">
          <a:xfrm>
            <a:off x="1981212" y="1219227"/>
            <a:ext cx="4304639" cy="2328863"/>
          </a:xfrm>
          <a:prstGeom prst="rect">
            <a:avLst/>
          </a:prstGeom>
          <a:noFill/>
        </p:spPr>
      </p:pic>
      <p:pic>
        <p:nvPicPr>
          <p:cNvPr id="6" name="Picture 3" descr="C:\JieTang\Talks\casin2011\pic\triad model.emf"/>
          <p:cNvPicPr>
            <a:picLocks noChangeAspect="1" noChangeArrowheads="1"/>
          </p:cNvPicPr>
          <p:nvPr/>
        </p:nvPicPr>
        <p:blipFill>
          <a:blip r:embed="rId3" cstate="print"/>
          <a:srcRect/>
          <a:stretch>
            <a:fillRect/>
          </a:stretch>
        </p:blipFill>
        <p:spPr bwMode="auto">
          <a:xfrm>
            <a:off x="1981212" y="4191027"/>
            <a:ext cx="4304639" cy="2328863"/>
          </a:xfrm>
          <a:prstGeom prst="rect">
            <a:avLst/>
          </a:prstGeom>
          <a:noFill/>
          <a:ln>
            <a:solidFill>
              <a:srgbClr val="006600"/>
            </a:solidFill>
          </a:ln>
        </p:spPr>
      </p:pic>
      <p:sp>
        <p:nvSpPr>
          <p:cNvPr id="7" name="云形 6"/>
          <p:cNvSpPr/>
          <p:nvPr/>
        </p:nvSpPr>
        <p:spPr>
          <a:xfrm>
            <a:off x="7181850" y="3352800"/>
            <a:ext cx="2063750" cy="12192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C00000"/>
                </a:solidFill>
              </a:rPr>
              <a:t>Bridge via social theories</a:t>
            </a:r>
            <a:endParaRPr lang="zh-CN" altLang="en-US" b="1" dirty="0">
              <a:solidFill>
                <a:srgbClr val="C00000"/>
              </a:solidFill>
            </a:endParaRPr>
          </a:p>
        </p:txBody>
      </p:sp>
      <p:sp>
        <p:nvSpPr>
          <p:cNvPr id="9" name="矩形 8"/>
          <p:cNvSpPr/>
          <p:nvPr/>
        </p:nvSpPr>
        <p:spPr>
          <a:xfrm>
            <a:off x="495300" y="1600200"/>
            <a:ext cx="140335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Coauthor network</a:t>
            </a:r>
            <a:endParaRPr lang="zh-CN" altLang="en-US" dirty="0">
              <a:solidFill>
                <a:schemeClr val="tx1"/>
              </a:solidFill>
            </a:endParaRPr>
          </a:p>
        </p:txBody>
      </p:sp>
      <p:sp>
        <p:nvSpPr>
          <p:cNvPr id="10" name="矩形 9"/>
          <p:cNvSpPr/>
          <p:nvPr/>
        </p:nvSpPr>
        <p:spPr>
          <a:xfrm>
            <a:off x="495300" y="5105400"/>
            <a:ext cx="140335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mobile</a:t>
            </a:r>
            <a:endParaRPr lang="zh-CN" altLang="en-US" dirty="0">
              <a:solidFill>
                <a:schemeClr val="tx1"/>
              </a:solidFill>
            </a:endParaRPr>
          </a:p>
        </p:txBody>
      </p:sp>
      <p:cxnSp>
        <p:nvCxnSpPr>
          <p:cNvPr id="12" name="直接箭头连接符 11"/>
          <p:cNvCxnSpPr>
            <a:stCxn id="8" idx="3"/>
            <a:endCxn id="7" idx="2"/>
          </p:cNvCxnSpPr>
          <p:nvPr/>
        </p:nvCxnSpPr>
        <p:spPr>
          <a:xfrm>
            <a:off x="6356365" y="2400300"/>
            <a:ext cx="831901" cy="1562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6" idx="3"/>
            <a:endCxn id="7" idx="2"/>
          </p:cNvCxnSpPr>
          <p:nvPr/>
        </p:nvCxnSpPr>
        <p:spPr>
          <a:xfrm flipV="1">
            <a:off x="6285839" y="3962400"/>
            <a:ext cx="902412" cy="13930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16858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Mathematical Formulation</a:t>
            </a:r>
            <a:endParaRPr lang="zh-CN" altLang="en-US" dirty="0"/>
          </a:p>
        </p:txBody>
      </p:sp>
      <p:pic>
        <p:nvPicPr>
          <p:cNvPr id="88066" name="Picture 2"/>
          <p:cNvPicPr>
            <a:picLocks noChangeAspect="1" noChangeArrowheads="1"/>
          </p:cNvPicPr>
          <p:nvPr/>
        </p:nvPicPr>
        <p:blipFill>
          <a:blip r:embed="rId2" cstate="print"/>
          <a:srcRect/>
          <a:stretch>
            <a:fillRect/>
          </a:stretch>
        </p:blipFill>
        <p:spPr bwMode="auto">
          <a:xfrm>
            <a:off x="1305323" y="2124075"/>
            <a:ext cx="7295356" cy="2609850"/>
          </a:xfrm>
          <a:prstGeom prst="rect">
            <a:avLst/>
          </a:prstGeom>
          <a:noFill/>
          <a:ln w="9525">
            <a:noFill/>
            <a:miter lim="800000"/>
            <a:headEnd/>
            <a:tailEnd/>
          </a:ln>
        </p:spPr>
      </p:pic>
      <p:sp>
        <p:nvSpPr>
          <p:cNvPr id="5" name="矩形 4"/>
          <p:cNvSpPr/>
          <p:nvPr/>
        </p:nvSpPr>
        <p:spPr>
          <a:xfrm>
            <a:off x="4127500" y="2819400"/>
            <a:ext cx="156845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0000"/>
              </a:solidFill>
            </a:endParaRPr>
          </a:p>
        </p:txBody>
      </p:sp>
      <p:cxnSp>
        <p:nvCxnSpPr>
          <p:cNvPr id="6" name="直接箭头连接符 5"/>
          <p:cNvCxnSpPr>
            <a:stCxn id="5" idx="0"/>
            <a:endCxn id="11" idx="2"/>
          </p:cNvCxnSpPr>
          <p:nvPr/>
        </p:nvCxnSpPr>
        <p:spPr>
          <a:xfrm flipH="1" flipV="1">
            <a:off x="4334860" y="1810544"/>
            <a:ext cx="576870" cy="1008856"/>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972780" y="1124744"/>
            <a:ext cx="27241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Features defined in source network</a:t>
            </a:r>
            <a:endParaRPr lang="zh-CN" altLang="en-US" sz="2000" dirty="0">
              <a:solidFill>
                <a:schemeClr val="tx1"/>
              </a:solidFill>
            </a:endParaRPr>
          </a:p>
        </p:txBody>
      </p:sp>
      <p:sp>
        <p:nvSpPr>
          <p:cNvPr id="14" name="矩形 13"/>
          <p:cNvSpPr/>
          <p:nvPr/>
        </p:nvSpPr>
        <p:spPr>
          <a:xfrm>
            <a:off x="6851650" y="2819400"/>
            <a:ext cx="1733550" cy="53340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0000"/>
              </a:solidFill>
            </a:endParaRPr>
          </a:p>
        </p:txBody>
      </p:sp>
      <p:cxnSp>
        <p:nvCxnSpPr>
          <p:cNvPr id="15" name="直接箭头连接符 14"/>
          <p:cNvCxnSpPr>
            <a:stCxn id="14" idx="0"/>
            <a:endCxn id="20" idx="2"/>
          </p:cNvCxnSpPr>
          <p:nvPr/>
        </p:nvCxnSpPr>
        <p:spPr>
          <a:xfrm flipH="1" flipV="1">
            <a:off x="7323194" y="1918556"/>
            <a:ext cx="395238" cy="900844"/>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870450" y="3581400"/>
            <a:ext cx="107315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C00000"/>
              </a:solidFill>
            </a:endParaRPr>
          </a:p>
        </p:txBody>
      </p:sp>
      <p:sp>
        <p:nvSpPr>
          <p:cNvPr id="23" name="矩形 22"/>
          <p:cNvSpPr/>
          <p:nvPr/>
        </p:nvSpPr>
        <p:spPr>
          <a:xfrm>
            <a:off x="6851650" y="3581400"/>
            <a:ext cx="107315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C00000"/>
              </a:solidFill>
            </a:endParaRPr>
          </a:p>
        </p:txBody>
      </p:sp>
      <p:cxnSp>
        <p:nvCxnSpPr>
          <p:cNvPr id="24" name="直接箭头连接符 23"/>
          <p:cNvCxnSpPr>
            <a:stCxn id="22" idx="2"/>
            <a:endCxn id="31" idx="0"/>
          </p:cNvCxnSpPr>
          <p:nvPr/>
        </p:nvCxnSpPr>
        <p:spPr>
          <a:xfrm rot="16200000" flipH="1">
            <a:off x="5362575" y="4159250"/>
            <a:ext cx="914400" cy="8255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3" idx="2"/>
            <a:endCxn id="31" idx="0"/>
          </p:cNvCxnSpPr>
          <p:nvPr/>
        </p:nvCxnSpPr>
        <p:spPr>
          <a:xfrm rot="5400000">
            <a:off x="6353175" y="3994150"/>
            <a:ext cx="914400" cy="11557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4375150" y="5029200"/>
            <a:ext cx="371475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C00000"/>
                </a:solidFill>
              </a:rPr>
              <a:t>Triad-based features shared across networks</a:t>
            </a:r>
            <a:endParaRPr lang="zh-CN" altLang="en-US" sz="2000" dirty="0">
              <a:solidFill>
                <a:srgbClr val="C00000"/>
              </a:solidFill>
            </a:endParaRPr>
          </a:p>
        </p:txBody>
      </p:sp>
      <p:sp>
        <p:nvSpPr>
          <p:cNvPr id="20" name="矩形 19"/>
          <p:cNvSpPr/>
          <p:nvPr/>
        </p:nvSpPr>
        <p:spPr>
          <a:xfrm>
            <a:off x="5961112" y="1232756"/>
            <a:ext cx="27241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Features defined in target network</a:t>
            </a:r>
            <a:endParaRPr lang="zh-CN" altLang="en-US" sz="2000" dirty="0">
              <a:solidFill>
                <a:schemeClr val="tx1"/>
              </a:solidFill>
            </a:endParaRPr>
          </a:p>
        </p:txBody>
      </p:sp>
      <p:sp>
        <p:nvSpPr>
          <p:cNvPr id="16"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dirty="0" smtClean="0">
                <a:latin typeface="+mn-lt"/>
                <a:ea typeface="+mn-ea"/>
              </a:rPr>
              <a:t>Jie Tang, </a:t>
            </a:r>
            <a:r>
              <a:rPr lang="en-US" altLang="zh-CN" sz="1600" kern="0" dirty="0" err="1" smtClean="0">
                <a:latin typeface="+mn-lt"/>
                <a:ea typeface="+mn-ea"/>
              </a:rPr>
              <a:t>Tiancheng</a:t>
            </a:r>
            <a:r>
              <a:rPr lang="en-US" altLang="zh-CN" sz="1600" kern="0" dirty="0" smtClean="0">
                <a:latin typeface="+mn-lt"/>
                <a:ea typeface="+mn-ea"/>
              </a:rPr>
              <a:t> Lou, and Jon Kleinberg. Inferring Social Ties across Heterogeneous Networks. In WSDM'2012. pp. 743-752.</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38992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Experiments</a:t>
            </a:r>
            <a:endParaRPr lang="zh-CN" altLang="en-US"/>
          </a:p>
        </p:txBody>
      </p:sp>
      <p:sp>
        <p:nvSpPr>
          <p:cNvPr id="3" name="内容占位符 2"/>
          <p:cNvSpPr>
            <a:spLocks noGrp="1"/>
          </p:cNvSpPr>
          <p:nvPr>
            <p:ph idx="1"/>
          </p:nvPr>
        </p:nvSpPr>
        <p:spPr>
          <a:xfrm>
            <a:off x="350852" y="1196982"/>
            <a:ext cx="9139237" cy="5280025"/>
          </a:xfrm>
        </p:spPr>
        <p:txBody>
          <a:bodyPr/>
          <a:lstStyle/>
          <a:p>
            <a:r>
              <a:rPr lang="en-US" altLang="zh-CN" sz="2800" b="1" smtClean="0"/>
              <a:t>Data sets</a:t>
            </a:r>
          </a:p>
          <a:p>
            <a:pPr lvl="1"/>
            <a:r>
              <a:rPr lang="en-US" altLang="zh-CN" sz="2400" b="1" smtClean="0"/>
              <a:t>Epinions: </a:t>
            </a:r>
            <a:r>
              <a:rPr lang="en-US" altLang="zh-CN" sz="2400" smtClean="0"/>
              <a:t>131,828 nodes (users) and 841,372 edges</a:t>
            </a:r>
          </a:p>
          <a:p>
            <a:pPr lvl="1"/>
            <a:r>
              <a:rPr lang="en-US" altLang="zh-CN" sz="2400" b="1" smtClean="0"/>
              <a:t>Slashdot</a:t>
            </a:r>
            <a:r>
              <a:rPr lang="en-US" altLang="zh-CN" sz="2400" smtClean="0"/>
              <a:t>: 82,144 users and 59,202 edges </a:t>
            </a:r>
          </a:p>
          <a:p>
            <a:pPr lvl="1"/>
            <a:r>
              <a:rPr lang="en-US" altLang="zh-CN" sz="2400" b="1" smtClean="0"/>
              <a:t>Mobile</a:t>
            </a:r>
            <a:r>
              <a:rPr lang="en-US" altLang="zh-CN" sz="2400" smtClean="0"/>
              <a:t>: 107 mobile users and 5,436 edges</a:t>
            </a:r>
          </a:p>
          <a:p>
            <a:pPr lvl="1"/>
            <a:r>
              <a:rPr lang="en-US" altLang="zh-CN" sz="2400" b="1" smtClean="0"/>
              <a:t>Coauthor</a:t>
            </a:r>
            <a:r>
              <a:rPr lang="en-US" altLang="zh-CN" sz="2400" smtClean="0"/>
              <a:t>: 815,946 authors and 2,792,833 coauthor relationships</a:t>
            </a:r>
          </a:p>
          <a:p>
            <a:pPr lvl="1"/>
            <a:r>
              <a:rPr lang="en-US" altLang="zh-CN" sz="2400" b="1" smtClean="0"/>
              <a:t>Enron</a:t>
            </a:r>
            <a:r>
              <a:rPr lang="en-US" altLang="zh-CN" sz="2400" smtClean="0"/>
              <a:t>: 151 Enron employees and 3572 edges</a:t>
            </a:r>
          </a:p>
          <a:p>
            <a:r>
              <a:rPr lang="en-US" altLang="zh-CN" sz="2800" smtClean="0"/>
              <a:t>Comparison methods</a:t>
            </a:r>
          </a:p>
          <a:p>
            <a:pPr lvl="1"/>
            <a:r>
              <a:rPr lang="en-US" altLang="zh-CN" sz="2400" b="1" smtClean="0"/>
              <a:t>SVM</a:t>
            </a:r>
            <a:r>
              <a:rPr lang="en-US" altLang="zh-CN" sz="2400" smtClean="0"/>
              <a:t> and </a:t>
            </a:r>
            <a:r>
              <a:rPr lang="en-US" altLang="zh-CN" sz="2400" b="1" smtClean="0"/>
              <a:t>CRF</a:t>
            </a:r>
            <a:r>
              <a:rPr lang="en-US" altLang="zh-CN" sz="2400" smtClean="0"/>
              <a:t> are two baseline methods</a:t>
            </a:r>
          </a:p>
          <a:p>
            <a:pPr lvl="1"/>
            <a:r>
              <a:rPr lang="en-US" altLang="zh-CN" sz="2400" b="1" smtClean="0"/>
              <a:t>PFG</a:t>
            </a:r>
            <a:r>
              <a:rPr lang="en-US" altLang="zh-CN" sz="2400" smtClean="0"/>
              <a:t> is the partially-labeled factor graph model</a:t>
            </a:r>
          </a:p>
          <a:p>
            <a:pPr lvl="1"/>
            <a:r>
              <a:rPr lang="en-US" altLang="zh-CN" sz="2400" b="1" smtClean="0"/>
              <a:t>TranFG</a:t>
            </a:r>
            <a:r>
              <a:rPr lang="en-US" altLang="zh-CN" sz="2400" smtClean="0"/>
              <a:t> is the transfer–based factor graph model</a:t>
            </a:r>
          </a:p>
          <a:p>
            <a:endParaRPr lang="zh-CN" altLang="en-US" sz="3600"/>
          </a:p>
        </p:txBody>
      </p:sp>
    </p:spTree>
    <p:extLst>
      <p:ext uri="{BB962C8B-B14F-4D97-AF65-F5344CB8AC3E}">
        <p14:creationId xmlns:p14="http://schemas.microsoft.com/office/powerpoint/2010/main" val="1780326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 </a:t>
            </a:r>
            <a:r>
              <a:rPr lang="en-US" altLang="zh-CN" sz="3200" dirty="0" smtClean="0"/>
              <a:t>– undirected networks</a:t>
            </a:r>
            <a:endParaRPr lang="zh-CN" altLang="en-US" sz="3200" dirty="0"/>
          </a:p>
        </p:txBody>
      </p:sp>
      <p:sp>
        <p:nvSpPr>
          <p:cNvPr id="6" name="Content Placeholder 5"/>
          <p:cNvSpPr>
            <a:spLocks noGrp="1"/>
          </p:cNvSpPr>
          <p:nvPr>
            <p:ph idx="1"/>
          </p:nvPr>
        </p:nvSpPr>
        <p:spPr>
          <a:xfrm>
            <a:off x="350860" y="1196975"/>
            <a:ext cx="2593939" cy="4678396"/>
          </a:xfrm>
        </p:spPr>
        <p:txBody>
          <a:bodyPr/>
          <a:lstStyle/>
          <a:p>
            <a:pPr>
              <a:buNone/>
            </a:pPr>
            <a:r>
              <a:rPr lang="en-US" sz="2000" b="1" dirty="0" smtClean="0"/>
              <a:t>SVM </a:t>
            </a:r>
            <a:r>
              <a:rPr lang="en-US" sz="2000" dirty="0" smtClean="0"/>
              <a:t>and</a:t>
            </a:r>
            <a:r>
              <a:rPr lang="en-US" sz="2000" b="1" dirty="0" smtClean="0"/>
              <a:t> CRF</a:t>
            </a:r>
            <a:r>
              <a:rPr lang="en-US" sz="2000" dirty="0" smtClean="0"/>
              <a:t> are two baseline methods</a:t>
            </a:r>
          </a:p>
          <a:p>
            <a:pPr>
              <a:buNone/>
            </a:pPr>
            <a:r>
              <a:rPr lang="en-US" sz="2000" b="1" dirty="0" smtClean="0"/>
              <a:t>PFG </a:t>
            </a:r>
            <a:r>
              <a:rPr lang="en-US" sz="2000" dirty="0" smtClean="0"/>
              <a:t>is the proposed partially-labeled factor graph model</a:t>
            </a:r>
          </a:p>
          <a:p>
            <a:pPr>
              <a:buNone/>
            </a:pPr>
            <a:r>
              <a:rPr lang="en-US" sz="2000" b="1" dirty="0" err="1" smtClean="0"/>
              <a:t>TranFG</a:t>
            </a:r>
            <a:r>
              <a:rPr lang="en-US" sz="2000" b="1" dirty="0" smtClean="0"/>
              <a:t> </a:t>
            </a:r>
            <a:r>
              <a:rPr lang="en-US" sz="2000" dirty="0" smtClean="0"/>
              <a:t>is the proposed transfer–based factor graph model.</a:t>
            </a:r>
          </a:p>
          <a:p>
            <a:endParaRPr lang="zh-CN" altLang="en-US" sz="2000" dirty="0"/>
          </a:p>
        </p:txBody>
      </p:sp>
      <p:pic>
        <p:nvPicPr>
          <p:cNvPr id="9218" name="Picture 2"/>
          <p:cNvPicPr>
            <a:picLocks noChangeAspect="1" noChangeArrowheads="1"/>
          </p:cNvPicPr>
          <p:nvPr/>
        </p:nvPicPr>
        <p:blipFill>
          <a:blip r:embed="rId2" cstate="print"/>
          <a:srcRect/>
          <a:stretch>
            <a:fillRect/>
          </a:stretch>
        </p:blipFill>
        <p:spPr bwMode="auto">
          <a:xfrm>
            <a:off x="3127364" y="909610"/>
            <a:ext cx="6353175" cy="5514975"/>
          </a:xfrm>
          <a:prstGeom prst="rect">
            <a:avLst/>
          </a:prstGeom>
          <a:noFill/>
          <a:ln w="9525">
            <a:noFill/>
            <a:miter lim="800000"/>
            <a:headEnd/>
            <a:tailEnd/>
          </a:ln>
          <a:effectLst/>
        </p:spPr>
      </p:pic>
      <p:sp>
        <p:nvSpPr>
          <p:cNvPr id="5" name="矩形 4"/>
          <p:cNvSpPr/>
          <p:nvPr/>
        </p:nvSpPr>
        <p:spPr>
          <a:xfrm>
            <a:off x="5241031" y="2204864"/>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41031" y="3465004"/>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241031" y="4725144"/>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241031" y="5985284"/>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0952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 – </a:t>
            </a:r>
            <a:r>
              <a:rPr lang="en-US" altLang="zh-CN" sz="3200" dirty="0" smtClean="0"/>
              <a:t>directed networks</a:t>
            </a:r>
            <a:endParaRPr lang="zh-CN" altLang="en-US" sz="3200" dirty="0"/>
          </a:p>
        </p:txBody>
      </p:sp>
      <p:sp>
        <p:nvSpPr>
          <p:cNvPr id="6" name="Content Placeholder 5"/>
          <p:cNvSpPr>
            <a:spLocks noGrp="1"/>
          </p:cNvSpPr>
          <p:nvPr>
            <p:ph idx="1"/>
          </p:nvPr>
        </p:nvSpPr>
        <p:spPr>
          <a:xfrm>
            <a:off x="350860" y="1196975"/>
            <a:ext cx="2593939" cy="4678396"/>
          </a:xfrm>
        </p:spPr>
        <p:txBody>
          <a:bodyPr/>
          <a:lstStyle/>
          <a:p>
            <a:pPr>
              <a:buNone/>
            </a:pPr>
            <a:r>
              <a:rPr lang="en-US" sz="2000" b="1" dirty="0" smtClean="0"/>
              <a:t>SVM </a:t>
            </a:r>
            <a:r>
              <a:rPr lang="en-US" sz="2000" dirty="0" smtClean="0"/>
              <a:t>and</a:t>
            </a:r>
            <a:r>
              <a:rPr lang="en-US" sz="2000" b="1" dirty="0" smtClean="0"/>
              <a:t> CRF</a:t>
            </a:r>
            <a:r>
              <a:rPr lang="en-US" sz="2000" dirty="0" smtClean="0"/>
              <a:t> are two baseline methods</a:t>
            </a:r>
          </a:p>
          <a:p>
            <a:pPr>
              <a:buNone/>
            </a:pPr>
            <a:r>
              <a:rPr lang="en-US" sz="2000" b="1" dirty="0" smtClean="0"/>
              <a:t>PFG </a:t>
            </a:r>
            <a:r>
              <a:rPr lang="en-US" sz="2000" dirty="0" smtClean="0"/>
              <a:t>is the proposed partially-labeled factor graph model</a:t>
            </a:r>
          </a:p>
          <a:p>
            <a:pPr>
              <a:buNone/>
            </a:pPr>
            <a:r>
              <a:rPr lang="en-US" sz="2000" b="1" dirty="0" err="1" smtClean="0"/>
              <a:t>TranFG</a:t>
            </a:r>
            <a:r>
              <a:rPr lang="en-US" sz="2000" b="1" dirty="0" smtClean="0"/>
              <a:t> </a:t>
            </a:r>
            <a:r>
              <a:rPr lang="en-US" sz="2000" dirty="0" smtClean="0"/>
              <a:t>is the proposed transfer–based factor graph model.</a:t>
            </a:r>
          </a:p>
          <a:p>
            <a:endParaRPr lang="zh-CN" altLang="en-US" sz="2000" dirty="0"/>
          </a:p>
        </p:txBody>
      </p:sp>
      <p:pic>
        <p:nvPicPr>
          <p:cNvPr id="10242" name="Picture 2"/>
          <p:cNvPicPr>
            <a:picLocks noChangeAspect="1" noChangeArrowheads="1"/>
          </p:cNvPicPr>
          <p:nvPr/>
        </p:nvPicPr>
        <p:blipFill>
          <a:blip r:embed="rId2" cstate="print"/>
          <a:srcRect/>
          <a:stretch>
            <a:fillRect/>
          </a:stretch>
        </p:blipFill>
        <p:spPr bwMode="auto">
          <a:xfrm>
            <a:off x="2908286" y="1128707"/>
            <a:ext cx="6410325" cy="3305175"/>
          </a:xfrm>
          <a:prstGeom prst="rect">
            <a:avLst/>
          </a:prstGeom>
          <a:noFill/>
          <a:ln w="9525">
            <a:noFill/>
            <a:miter lim="800000"/>
            <a:headEnd/>
            <a:tailEnd/>
          </a:ln>
          <a:effectLst/>
        </p:spPr>
      </p:pic>
      <p:sp>
        <p:nvSpPr>
          <p:cNvPr id="5" name="矩形 4"/>
          <p:cNvSpPr/>
          <p:nvPr/>
        </p:nvSpPr>
        <p:spPr>
          <a:xfrm>
            <a:off x="5061011" y="4005064"/>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61011" y="2420888"/>
            <a:ext cx="4176465"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2755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Let us start with a case study…</a:t>
            </a:r>
            <a:endParaRPr lang="en-US" dirty="0"/>
          </a:p>
        </p:txBody>
      </p:sp>
    </p:spTree>
    <p:extLst>
      <p:ext uri="{BB962C8B-B14F-4D97-AF65-F5344CB8AC3E}">
        <p14:creationId xmlns:p14="http://schemas.microsoft.com/office/powerpoint/2010/main" val="761396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sz="3600" smtClean="0"/>
              <a:t>Parasocial vs. Reciprocal</a:t>
            </a:r>
            <a:endParaRPr lang="zh-CN" altLang="en-US" sz="3600" dirty="0" smtClean="0"/>
          </a:p>
        </p:txBody>
      </p:sp>
      <p:cxnSp>
        <p:nvCxnSpPr>
          <p:cNvPr id="8" name="直接连接符 7"/>
          <p:cNvCxnSpPr/>
          <p:nvPr/>
        </p:nvCxnSpPr>
        <p:spPr>
          <a:xfrm>
            <a:off x="2343845" y="4780757"/>
            <a:ext cx="882716" cy="0"/>
          </a:xfrm>
          <a:prstGeom prst="line">
            <a:avLst/>
          </a:prstGeom>
          <a:noFill/>
          <a:ln w="57150" cap="flat" cmpd="sng" algn="ctr">
            <a:solidFill>
              <a:schemeClr val="tx1"/>
            </a:solidFill>
            <a:prstDash val="solid"/>
            <a:headEnd type="none" w="med" len="med"/>
            <a:tailEnd type="arrow" w="med" len="med"/>
          </a:ln>
          <a:effectLst/>
        </p:spPr>
      </p:cxnSp>
      <p:sp>
        <p:nvSpPr>
          <p:cNvPr id="21" name="矩形 20"/>
          <p:cNvSpPr/>
          <p:nvPr/>
        </p:nvSpPr>
        <p:spPr>
          <a:xfrm>
            <a:off x="1073150" y="3733800"/>
            <a:ext cx="7594600"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7" descr="iphone2-ryan.jpg"/>
          <p:cNvPicPr>
            <a:picLocks noChangeAspect="1"/>
          </p:cNvPicPr>
          <p:nvPr/>
        </p:nvPicPr>
        <p:blipFill>
          <a:blip r:embed="rId2" cstate="print"/>
          <a:srcRect/>
          <a:stretch>
            <a:fillRect/>
          </a:stretch>
        </p:blipFill>
        <p:spPr bwMode="auto">
          <a:xfrm>
            <a:off x="1485913" y="4302728"/>
            <a:ext cx="639205" cy="726497"/>
          </a:xfrm>
          <a:prstGeom prst="rect">
            <a:avLst/>
          </a:prstGeom>
          <a:noFill/>
          <a:ln w="9525">
            <a:noFill/>
            <a:miter lim="800000"/>
            <a:headEnd/>
            <a:tailEnd/>
          </a:ln>
        </p:spPr>
      </p:pic>
      <p:pic>
        <p:nvPicPr>
          <p:cNvPr id="28" name="Picture 2" descr="C:\Users\ThinkPad\Desktop\srawpdk72vrzndqdtpmk_reasonably_small.png"/>
          <p:cNvPicPr>
            <a:picLocks noChangeAspect="1" noChangeArrowheads="1"/>
          </p:cNvPicPr>
          <p:nvPr/>
        </p:nvPicPr>
        <p:blipFill>
          <a:blip r:embed="rId3" cstate="print"/>
          <a:srcRect/>
          <a:stretch>
            <a:fillRect/>
          </a:stretch>
        </p:blipFill>
        <p:spPr bwMode="auto">
          <a:xfrm>
            <a:off x="3219450" y="4114800"/>
            <a:ext cx="1073150" cy="990600"/>
          </a:xfrm>
          <a:prstGeom prst="rect">
            <a:avLst/>
          </a:prstGeom>
          <a:noFill/>
        </p:spPr>
      </p:pic>
      <p:sp>
        <p:nvSpPr>
          <p:cNvPr id="29" name="圆角矩形 28"/>
          <p:cNvSpPr/>
          <p:nvPr/>
        </p:nvSpPr>
        <p:spPr>
          <a:xfrm>
            <a:off x="3219450" y="5110336"/>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30" name="圆角矩形 29"/>
          <p:cNvSpPr/>
          <p:nvPr/>
        </p:nvSpPr>
        <p:spPr>
          <a:xfrm>
            <a:off x="1271651" y="5110336"/>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sp>
        <p:nvSpPr>
          <p:cNvPr id="17" name="右箭头 16"/>
          <p:cNvSpPr/>
          <p:nvPr/>
        </p:nvSpPr>
        <p:spPr>
          <a:xfrm>
            <a:off x="4292600" y="4648200"/>
            <a:ext cx="1084943" cy="396240"/>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6388795" y="4856957"/>
            <a:ext cx="882716" cy="0"/>
          </a:xfrm>
          <a:prstGeom prst="line">
            <a:avLst/>
          </a:prstGeom>
          <a:noFill/>
          <a:ln w="57150" cap="flat" cmpd="sng" algn="ctr">
            <a:solidFill>
              <a:schemeClr val="tx1"/>
            </a:solidFill>
            <a:prstDash val="solid"/>
            <a:headEnd type="none" w="med" len="med"/>
            <a:tailEnd type="arrow" w="med" len="med"/>
          </a:ln>
          <a:effectLst/>
        </p:spPr>
      </p:cxnSp>
      <p:pic>
        <p:nvPicPr>
          <p:cNvPr id="32" name="图片 7" descr="iphone2-ryan.jpg"/>
          <p:cNvPicPr>
            <a:picLocks noChangeAspect="1"/>
          </p:cNvPicPr>
          <p:nvPr/>
        </p:nvPicPr>
        <p:blipFill>
          <a:blip r:embed="rId2" cstate="print"/>
          <a:srcRect/>
          <a:stretch>
            <a:fillRect/>
          </a:stretch>
        </p:blipFill>
        <p:spPr bwMode="auto">
          <a:xfrm>
            <a:off x="5530852" y="4302728"/>
            <a:ext cx="639205" cy="726497"/>
          </a:xfrm>
          <a:prstGeom prst="rect">
            <a:avLst/>
          </a:prstGeom>
          <a:noFill/>
          <a:ln w="9525">
            <a:noFill/>
            <a:miter lim="800000"/>
            <a:headEnd/>
            <a:tailEnd/>
          </a:ln>
        </p:spPr>
      </p:pic>
      <p:pic>
        <p:nvPicPr>
          <p:cNvPr id="33" name="Picture 2" descr="C:\Users\ThinkPad\Desktop\srawpdk72vrzndqdtpmk_reasonably_small.png"/>
          <p:cNvPicPr>
            <a:picLocks noChangeAspect="1" noChangeArrowheads="1"/>
          </p:cNvPicPr>
          <p:nvPr/>
        </p:nvPicPr>
        <p:blipFill>
          <a:blip r:embed="rId3" cstate="print"/>
          <a:srcRect/>
          <a:stretch>
            <a:fillRect/>
          </a:stretch>
        </p:blipFill>
        <p:spPr bwMode="auto">
          <a:xfrm>
            <a:off x="7264400" y="4114800"/>
            <a:ext cx="1073150" cy="990600"/>
          </a:xfrm>
          <a:prstGeom prst="rect">
            <a:avLst/>
          </a:prstGeom>
          <a:noFill/>
        </p:spPr>
      </p:pic>
      <p:sp>
        <p:nvSpPr>
          <p:cNvPr id="34" name="圆角矩形 33"/>
          <p:cNvSpPr/>
          <p:nvPr/>
        </p:nvSpPr>
        <p:spPr>
          <a:xfrm>
            <a:off x="7264400" y="5110336"/>
            <a:ext cx="1326147"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Lady Gaga</a:t>
            </a:r>
            <a:endParaRPr lang="zh-CN" altLang="en-US" sz="1400">
              <a:solidFill>
                <a:schemeClr val="tx1"/>
              </a:solidFill>
            </a:endParaRPr>
          </a:p>
        </p:txBody>
      </p:sp>
      <p:sp>
        <p:nvSpPr>
          <p:cNvPr id="35" name="圆角矩形 34"/>
          <p:cNvSpPr/>
          <p:nvPr/>
        </p:nvSpPr>
        <p:spPr>
          <a:xfrm>
            <a:off x="5316601" y="5110336"/>
            <a:ext cx="1039749" cy="3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smtClean="0">
                <a:solidFill>
                  <a:schemeClr val="tx1"/>
                </a:solidFill>
              </a:rPr>
              <a:t>You</a:t>
            </a:r>
            <a:endParaRPr lang="zh-CN" altLang="en-US" sz="1400">
              <a:solidFill>
                <a:schemeClr val="tx1"/>
              </a:solidFill>
            </a:endParaRPr>
          </a:p>
        </p:txBody>
      </p:sp>
      <p:cxnSp>
        <p:nvCxnSpPr>
          <p:cNvPr id="36" name="直接连接符 35"/>
          <p:cNvCxnSpPr/>
          <p:nvPr/>
        </p:nvCxnSpPr>
        <p:spPr>
          <a:xfrm flipH="1">
            <a:off x="6273800" y="4572000"/>
            <a:ext cx="990600" cy="0"/>
          </a:xfrm>
          <a:prstGeom prst="line">
            <a:avLst/>
          </a:prstGeom>
          <a:ln w="57150">
            <a:solidFill>
              <a:srgbClr val="C00000"/>
            </a:solidFill>
            <a:prstDash val="sysDash"/>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7" name="圆角矩形 36"/>
          <p:cNvSpPr/>
          <p:nvPr/>
        </p:nvSpPr>
        <p:spPr>
          <a:xfrm>
            <a:off x="6512367" y="4139952"/>
            <a:ext cx="546061"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C00000"/>
                </a:solidFill>
              </a:rPr>
              <a:t>?</a:t>
            </a:r>
            <a:endParaRPr lang="zh-CN" altLang="en-US" sz="1400">
              <a:solidFill>
                <a:srgbClr val="C00000"/>
              </a:solidFill>
            </a:endParaRPr>
          </a:p>
        </p:txBody>
      </p:sp>
      <p:sp>
        <p:nvSpPr>
          <p:cNvPr id="2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dirty="0">
                <a:latin typeface="+mn-lt"/>
                <a:ea typeface="+mn-ea"/>
              </a:rPr>
              <a:t>John E. </a:t>
            </a:r>
            <a:r>
              <a:rPr lang="en-US" altLang="zh-CN" sz="1600" kern="0" dirty="0" err="1">
                <a:latin typeface="+mn-lt"/>
                <a:ea typeface="+mn-ea"/>
              </a:rPr>
              <a:t>Hopcroft</a:t>
            </a:r>
            <a:r>
              <a:rPr lang="en-US" altLang="zh-CN" sz="1600" kern="0" dirty="0">
                <a:latin typeface="+mn-lt"/>
                <a:ea typeface="+mn-ea"/>
              </a:rPr>
              <a:t>, </a:t>
            </a:r>
            <a:r>
              <a:rPr lang="en-US" altLang="zh-CN" sz="1600" kern="0" dirty="0" err="1">
                <a:latin typeface="+mn-lt"/>
                <a:ea typeface="+mn-ea"/>
              </a:rPr>
              <a:t>Tiancheng</a:t>
            </a:r>
            <a:r>
              <a:rPr lang="en-US" altLang="zh-CN" sz="1600" kern="0" dirty="0">
                <a:latin typeface="+mn-lt"/>
                <a:ea typeface="+mn-ea"/>
              </a:rPr>
              <a:t> Lou, and Jie Tang. Who Will Follow You Back? Reciprocal Relationship Prediction. In </a:t>
            </a:r>
            <a:r>
              <a:rPr lang="en-US" altLang="zh-CN" sz="1600" kern="0" dirty="0" smtClean="0">
                <a:latin typeface="+mn-lt"/>
                <a:ea typeface="+mn-ea"/>
              </a:rPr>
              <a:t>CIKM</a:t>
            </a:r>
            <a:r>
              <a:rPr lang="en-US" altLang="zh-CN" sz="1600" kern="0" dirty="0">
                <a:latin typeface="+mn-lt"/>
                <a:ea typeface="+mn-ea"/>
              </a:rPr>
              <a:t>'</a:t>
            </a:r>
            <a:r>
              <a:rPr lang="en-US" altLang="zh-CN" sz="1600" kern="0" dirty="0" smtClean="0">
                <a:latin typeface="+mn-lt"/>
                <a:ea typeface="+mn-ea"/>
              </a:rPr>
              <a:t>11. </a:t>
            </a:r>
            <a:r>
              <a:rPr lang="en-US" altLang="zh-CN" sz="1600" kern="0" dirty="0">
                <a:latin typeface="+mn-lt"/>
                <a:ea typeface="+mn-ea"/>
              </a:rPr>
              <a:t>pp. 1137-1146.</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92675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2889264" y="2209801"/>
            <a:ext cx="3439583" cy="2000250"/>
            <a:chOff x="1814" y="1776"/>
            <a:chExt cx="2000" cy="1260"/>
          </a:xfrm>
        </p:grpSpPr>
        <p:sp>
          <p:nvSpPr>
            <p:cNvPr id="6175" name="Text Box 41"/>
            <p:cNvSpPr txBox="1">
              <a:spLocks noChangeArrowheads="1"/>
            </p:cNvSpPr>
            <p:nvPr/>
          </p:nvSpPr>
          <p:spPr bwMode="auto">
            <a:xfrm>
              <a:off x="1814" y="2150"/>
              <a:ext cx="489" cy="252"/>
            </a:xfrm>
            <a:prstGeom prst="rect">
              <a:avLst/>
            </a:prstGeom>
            <a:noFill/>
            <a:ln w="9525">
              <a:noFill/>
              <a:miter lim="800000"/>
              <a:headEnd/>
              <a:tailEnd/>
            </a:ln>
          </p:spPr>
          <p:txBody>
            <a:bodyPr wrap="none">
              <a:spAutoFit/>
            </a:bodyPr>
            <a:lstStyle/>
            <a:p>
              <a:r>
                <a:rPr lang="en-US" altLang="zh-CN" sz="2000" b="1">
                  <a:solidFill>
                    <a:srgbClr val="C00000"/>
                  </a:solidFill>
                </a:rPr>
                <a:t>100%</a:t>
              </a:r>
            </a:p>
          </p:txBody>
        </p:sp>
        <p:sp>
          <p:nvSpPr>
            <p:cNvPr id="6176" name="Text Box 42"/>
            <p:cNvSpPr txBox="1">
              <a:spLocks noChangeArrowheads="1"/>
            </p:cNvSpPr>
            <p:nvPr/>
          </p:nvSpPr>
          <p:spPr bwMode="auto">
            <a:xfrm>
              <a:off x="3216" y="1776"/>
              <a:ext cx="406" cy="252"/>
            </a:xfrm>
            <a:prstGeom prst="rect">
              <a:avLst/>
            </a:prstGeom>
            <a:noFill/>
            <a:ln w="9525">
              <a:noFill/>
              <a:miter lim="800000"/>
              <a:headEnd/>
              <a:tailEnd/>
            </a:ln>
          </p:spPr>
          <p:txBody>
            <a:bodyPr wrap="none">
              <a:spAutoFit/>
            </a:bodyPr>
            <a:lstStyle/>
            <a:p>
              <a:r>
                <a:rPr lang="en-US" altLang="zh-CN" sz="2000" b="1">
                  <a:solidFill>
                    <a:srgbClr val="C00000"/>
                  </a:solidFill>
                </a:rPr>
                <a:t>30%</a:t>
              </a:r>
            </a:p>
          </p:txBody>
        </p:sp>
        <p:sp>
          <p:nvSpPr>
            <p:cNvPr id="6177" name="Text Box 43"/>
            <p:cNvSpPr txBox="1">
              <a:spLocks noChangeArrowheads="1"/>
            </p:cNvSpPr>
            <p:nvPr/>
          </p:nvSpPr>
          <p:spPr bwMode="auto">
            <a:xfrm>
              <a:off x="2112" y="2784"/>
              <a:ext cx="323" cy="252"/>
            </a:xfrm>
            <a:prstGeom prst="rect">
              <a:avLst/>
            </a:prstGeom>
            <a:noFill/>
            <a:ln w="9525">
              <a:noFill/>
              <a:miter lim="800000"/>
              <a:headEnd/>
              <a:tailEnd/>
            </a:ln>
          </p:spPr>
          <p:txBody>
            <a:bodyPr wrap="none">
              <a:spAutoFit/>
            </a:bodyPr>
            <a:lstStyle/>
            <a:p>
              <a:r>
                <a:rPr lang="en-US" altLang="zh-CN" sz="2000" b="1">
                  <a:solidFill>
                    <a:srgbClr val="C00000"/>
                  </a:solidFill>
                </a:rPr>
                <a:t>1%</a:t>
              </a:r>
            </a:p>
          </p:txBody>
        </p:sp>
        <p:sp>
          <p:nvSpPr>
            <p:cNvPr id="6178" name="Text Box 44"/>
            <p:cNvSpPr txBox="1">
              <a:spLocks noChangeArrowheads="1"/>
            </p:cNvSpPr>
            <p:nvPr/>
          </p:nvSpPr>
          <p:spPr bwMode="auto">
            <a:xfrm>
              <a:off x="3408" y="2448"/>
              <a:ext cx="406" cy="252"/>
            </a:xfrm>
            <a:prstGeom prst="rect">
              <a:avLst/>
            </a:prstGeom>
            <a:noFill/>
            <a:ln w="9525">
              <a:noFill/>
              <a:miter lim="800000"/>
              <a:headEnd/>
              <a:tailEnd/>
            </a:ln>
          </p:spPr>
          <p:txBody>
            <a:bodyPr wrap="none">
              <a:spAutoFit/>
            </a:bodyPr>
            <a:lstStyle/>
            <a:p>
              <a:r>
                <a:rPr lang="en-US" altLang="zh-CN" sz="2000" b="1">
                  <a:solidFill>
                    <a:srgbClr val="C00000"/>
                  </a:solidFill>
                </a:rPr>
                <a:t>60%</a:t>
              </a:r>
            </a:p>
          </p:txBody>
        </p:sp>
      </p:grpSp>
      <p:sp>
        <p:nvSpPr>
          <p:cNvPr id="6147" name="Rectangle 2"/>
          <p:cNvSpPr>
            <a:spLocks noGrp="1" noChangeArrowheads="1"/>
          </p:cNvSpPr>
          <p:nvPr>
            <p:ph type="title"/>
          </p:nvPr>
        </p:nvSpPr>
        <p:spPr/>
        <p:txBody>
          <a:bodyPr/>
          <a:lstStyle/>
          <a:p>
            <a:r>
              <a:rPr lang="en-US" altLang="zh-CN" smtClean="0"/>
              <a:t>Who will follow you back?</a:t>
            </a:r>
          </a:p>
        </p:txBody>
      </p:sp>
      <p:sp>
        <p:nvSpPr>
          <p:cNvPr id="6148" name="Rectangle 4"/>
          <p:cNvSpPr>
            <a:spLocks noChangeArrowheads="1"/>
          </p:cNvSpPr>
          <p:nvPr/>
        </p:nvSpPr>
        <p:spPr bwMode="auto">
          <a:xfrm>
            <a:off x="1238263" y="1143025"/>
            <a:ext cx="1889309" cy="461665"/>
          </a:xfrm>
          <a:prstGeom prst="rect">
            <a:avLst/>
          </a:prstGeom>
          <a:noFill/>
          <a:ln w="9525">
            <a:noFill/>
            <a:miter lim="800000"/>
            <a:headEnd/>
            <a:tailEnd/>
          </a:ln>
        </p:spPr>
        <p:txBody>
          <a:bodyPr wrap="none">
            <a:spAutoFit/>
          </a:bodyPr>
          <a:lstStyle/>
          <a:p>
            <a:r>
              <a:rPr lang="en-US" altLang="zh-CN" sz="2400">
                <a:solidFill>
                  <a:schemeClr val="tx2"/>
                </a:solidFill>
              </a:rPr>
              <a:t>On </a:t>
            </a:r>
            <a:r>
              <a:rPr lang="en-US" altLang="zh-CN" sz="2400" smtClean="0">
                <a:solidFill>
                  <a:schemeClr val="tx2"/>
                </a:solidFill>
              </a:rPr>
              <a:t>Twitter…</a:t>
            </a:r>
            <a:endParaRPr lang="en-US" altLang="zh-CN" sz="2400">
              <a:solidFill>
                <a:schemeClr val="tx2"/>
              </a:solidFill>
            </a:endParaRPr>
          </a:p>
        </p:txBody>
      </p:sp>
      <p:grpSp>
        <p:nvGrpSpPr>
          <p:cNvPr id="3" name="Group 22"/>
          <p:cNvGrpSpPr>
            <a:grpSpLocks/>
          </p:cNvGrpSpPr>
          <p:nvPr/>
        </p:nvGrpSpPr>
        <p:grpSpPr bwMode="auto">
          <a:xfrm>
            <a:off x="1155707" y="2438402"/>
            <a:ext cx="1312201" cy="1771651"/>
            <a:chOff x="288" y="1824"/>
            <a:chExt cx="763" cy="1116"/>
          </a:xfrm>
        </p:grpSpPr>
        <p:pic>
          <p:nvPicPr>
            <p:cNvPr id="6173" name="Picture 6" descr="ladygaga"/>
            <p:cNvPicPr>
              <a:picLocks noChangeAspect="1" noChangeArrowheads="1"/>
            </p:cNvPicPr>
            <p:nvPr/>
          </p:nvPicPr>
          <p:blipFill>
            <a:blip r:embed="rId3" cstate="print"/>
            <a:srcRect/>
            <a:stretch>
              <a:fillRect/>
            </a:stretch>
          </p:blipFill>
          <p:spPr bwMode="auto">
            <a:xfrm>
              <a:off x="336" y="1824"/>
              <a:ext cx="672" cy="840"/>
            </a:xfrm>
            <a:prstGeom prst="rect">
              <a:avLst/>
            </a:prstGeom>
            <a:noFill/>
            <a:ln w="9525">
              <a:noFill/>
              <a:miter lim="800000"/>
              <a:headEnd/>
              <a:tailEnd/>
            </a:ln>
          </p:spPr>
        </p:pic>
        <p:sp>
          <p:nvSpPr>
            <p:cNvPr id="6174" name="Text Box 11"/>
            <p:cNvSpPr txBox="1">
              <a:spLocks noChangeArrowheads="1"/>
            </p:cNvSpPr>
            <p:nvPr/>
          </p:nvSpPr>
          <p:spPr bwMode="auto">
            <a:xfrm>
              <a:off x="288" y="2688"/>
              <a:ext cx="763" cy="252"/>
            </a:xfrm>
            <a:prstGeom prst="rect">
              <a:avLst/>
            </a:prstGeom>
            <a:noFill/>
            <a:ln w="9525">
              <a:noFill/>
              <a:miter lim="800000"/>
              <a:headEnd/>
              <a:tailEnd/>
            </a:ln>
          </p:spPr>
          <p:txBody>
            <a:bodyPr wrap="none">
              <a:spAutoFit/>
            </a:bodyPr>
            <a:lstStyle/>
            <a:p>
              <a:r>
                <a:rPr lang="en-US" altLang="zh-CN"/>
                <a:t>Ladygaga</a:t>
              </a:r>
            </a:p>
          </p:txBody>
        </p:sp>
      </p:grpSp>
      <p:grpSp>
        <p:nvGrpSpPr>
          <p:cNvPr id="4" name="Group 28"/>
          <p:cNvGrpSpPr>
            <a:grpSpLocks/>
          </p:cNvGrpSpPr>
          <p:nvPr/>
        </p:nvGrpSpPr>
        <p:grpSpPr bwMode="auto">
          <a:xfrm>
            <a:off x="2393950" y="2676530"/>
            <a:ext cx="4540250" cy="1833563"/>
            <a:chOff x="1392" y="2070"/>
            <a:chExt cx="2640" cy="1155"/>
          </a:xfrm>
        </p:grpSpPr>
        <p:cxnSp>
          <p:nvCxnSpPr>
            <p:cNvPr id="6169" name="AutoShape 17"/>
            <p:cNvCxnSpPr>
              <a:cxnSpLocks noChangeShapeType="1"/>
            </p:cNvCxnSpPr>
            <p:nvPr/>
          </p:nvCxnSpPr>
          <p:spPr bwMode="auto">
            <a:xfrm rot="10800000">
              <a:off x="1392" y="2340"/>
              <a:ext cx="912" cy="228"/>
            </a:xfrm>
            <a:prstGeom prst="curvedConnector3">
              <a:avLst>
                <a:gd name="adj1" fmla="val 50000"/>
              </a:avLst>
            </a:prstGeom>
            <a:noFill/>
            <a:ln w="38100">
              <a:solidFill>
                <a:schemeClr val="tx1"/>
              </a:solidFill>
              <a:round/>
              <a:headEnd/>
              <a:tailEnd type="triangle" w="med" len="med"/>
            </a:ln>
          </p:spPr>
        </p:cxnSp>
        <p:cxnSp>
          <p:nvCxnSpPr>
            <p:cNvPr id="6170" name="AutoShape 19"/>
            <p:cNvCxnSpPr>
              <a:cxnSpLocks noChangeShapeType="1"/>
            </p:cNvCxnSpPr>
            <p:nvPr/>
          </p:nvCxnSpPr>
          <p:spPr bwMode="auto">
            <a:xfrm rot="5400000">
              <a:off x="2089" y="2670"/>
              <a:ext cx="249" cy="861"/>
            </a:xfrm>
            <a:prstGeom prst="curvedConnector3">
              <a:avLst>
                <a:gd name="adj1" fmla="val 49801"/>
              </a:avLst>
            </a:prstGeom>
            <a:noFill/>
            <a:ln w="38100">
              <a:solidFill>
                <a:schemeClr val="tx1"/>
              </a:solidFill>
              <a:round/>
              <a:headEnd/>
              <a:tailEnd type="triangle" w="med" len="med"/>
            </a:ln>
          </p:spPr>
        </p:cxnSp>
        <p:cxnSp>
          <p:nvCxnSpPr>
            <p:cNvPr id="6171" name="AutoShape 20"/>
            <p:cNvCxnSpPr>
              <a:cxnSpLocks noChangeShapeType="1"/>
            </p:cNvCxnSpPr>
            <p:nvPr/>
          </p:nvCxnSpPr>
          <p:spPr bwMode="auto">
            <a:xfrm>
              <a:off x="2984" y="2568"/>
              <a:ext cx="765" cy="657"/>
            </a:xfrm>
            <a:prstGeom prst="curvedConnector2">
              <a:avLst/>
            </a:prstGeom>
            <a:noFill/>
            <a:ln w="38100">
              <a:solidFill>
                <a:schemeClr val="tx1"/>
              </a:solidFill>
              <a:round/>
              <a:headEnd/>
              <a:tailEnd type="triangle" w="med" len="med"/>
            </a:ln>
          </p:spPr>
        </p:cxnSp>
        <p:cxnSp>
          <p:nvCxnSpPr>
            <p:cNvPr id="6172" name="AutoShape 21"/>
            <p:cNvCxnSpPr>
              <a:cxnSpLocks noChangeShapeType="1"/>
            </p:cNvCxnSpPr>
            <p:nvPr/>
          </p:nvCxnSpPr>
          <p:spPr bwMode="auto">
            <a:xfrm rot="-5400000">
              <a:off x="3293" y="1421"/>
              <a:ext cx="90" cy="1388"/>
            </a:xfrm>
            <a:prstGeom prst="curvedConnector2">
              <a:avLst/>
            </a:prstGeom>
            <a:noFill/>
            <a:ln w="38100">
              <a:solidFill>
                <a:schemeClr val="tx1"/>
              </a:solidFill>
              <a:round/>
              <a:headEnd/>
              <a:tailEnd type="triangle" w="med" len="med"/>
            </a:ln>
          </p:spPr>
        </p:cxnSp>
      </p:grpSp>
      <p:grpSp>
        <p:nvGrpSpPr>
          <p:cNvPr id="5" name="Group 29"/>
          <p:cNvGrpSpPr>
            <a:grpSpLocks/>
          </p:cNvGrpSpPr>
          <p:nvPr/>
        </p:nvGrpSpPr>
        <p:grpSpPr bwMode="auto">
          <a:xfrm>
            <a:off x="2393950" y="2571297"/>
            <a:ext cx="4540250" cy="1833563"/>
            <a:chOff x="1392" y="2070"/>
            <a:chExt cx="2640" cy="1155"/>
          </a:xfrm>
        </p:grpSpPr>
        <p:cxnSp>
          <p:nvCxnSpPr>
            <p:cNvPr id="6165" name="AutoShape 30"/>
            <p:cNvCxnSpPr>
              <a:cxnSpLocks noChangeShapeType="1"/>
            </p:cNvCxnSpPr>
            <p:nvPr/>
          </p:nvCxnSpPr>
          <p:spPr bwMode="auto">
            <a:xfrm rot="10800000">
              <a:off x="1392" y="2340"/>
              <a:ext cx="912" cy="228"/>
            </a:xfrm>
            <a:prstGeom prst="curvedConnector3">
              <a:avLst>
                <a:gd name="adj1" fmla="val 50000"/>
              </a:avLst>
            </a:prstGeom>
            <a:noFill/>
            <a:ln w="38100">
              <a:solidFill>
                <a:srgbClr val="FF0000"/>
              </a:solidFill>
              <a:round/>
              <a:headEnd type="triangle" w="med" len="med"/>
              <a:tailEnd/>
            </a:ln>
          </p:spPr>
        </p:cxnSp>
        <p:cxnSp>
          <p:nvCxnSpPr>
            <p:cNvPr id="6166" name="AutoShape 31"/>
            <p:cNvCxnSpPr>
              <a:cxnSpLocks noChangeShapeType="1"/>
            </p:cNvCxnSpPr>
            <p:nvPr/>
          </p:nvCxnSpPr>
          <p:spPr bwMode="auto">
            <a:xfrm rot="5400000">
              <a:off x="2089" y="2670"/>
              <a:ext cx="249" cy="861"/>
            </a:xfrm>
            <a:prstGeom prst="curvedConnector3">
              <a:avLst>
                <a:gd name="adj1" fmla="val 49801"/>
              </a:avLst>
            </a:prstGeom>
            <a:noFill/>
            <a:ln w="38100">
              <a:solidFill>
                <a:srgbClr val="FF0000"/>
              </a:solidFill>
              <a:round/>
              <a:headEnd type="triangle" w="med" len="med"/>
              <a:tailEnd/>
            </a:ln>
          </p:spPr>
        </p:cxnSp>
        <p:cxnSp>
          <p:nvCxnSpPr>
            <p:cNvPr id="6167" name="AutoShape 32"/>
            <p:cNvCxnSpPr>
              <a:cxnSpLocks noChangeShapeType="1"/>
            </p:cNvCxnSpPr>
            <p:nvPr/>
          </p:nvCxnSpPr>
          <p:spPr bwMode="auto">
            <a:xfrm>
              <a:off x="2984" y="2568"/>
              <a:ext cx="765" cy="657"/>
            </a:xfrm>
            <a:prstGeom prst="curvedConnector2">
              <a:avLst/>
            </a:prstGeom>
            <a:noFill/>
            <a:ln w="38100">
              <a:solidFill>
                <a:srgbClr val="FF0000"/>
              </a:solidFill>
              <a:round/>
              <a:headEnd type="triangle" w="med" len="med"/>
              <a:tailEnd/>
            </a:ln>
          </p:spPr>
        </p:cxnSp>
        <p:cxnSp>
          <p:nvCxnSpPr>
            <p:cNvPr id="6168" name="AutoShape 33"/>
            <p:cNvCxnSpPr>
              <a:cxnSpLocks noChangeShapeType="1"/>
            </p:cNvCxnSpPr>
            <p:nvPr/>
          </p:nvCxnSpPr>
          <p:spPr bwMode="auto">
            <a:xfrm rot="-5400000">
              <a:off x="3293" y="1421"/>
              <a:ext cx="90" cy="1388"/>
            </a:xfrm>
            <a:prstGeom prst="curvedConnector2">
              <a:avLst/>
            </a:prstGeom>
            <a:noFill/>
            <a:ln w="38100">
              <a:solidFill>
                <a:srgbClr val="FF0000"/>
              </a:solidFill>
              <a:round/>
              <a:headEnd type="triangle" w="med" len="med"/>
              <a:tailEnd/>
            </a:ln>
          </p:spPr>
        </p:cxnSp>
      </p:grpSp>
      <p:grpSp>
        <p:nvGrpSpPr>
          <p:cNvPr id="6" name="Group 39"/>
          <p:cNvGrpSpPr>
            <a:grpSpLocks/>
          </p:cNvGrpSpPr>
          <p:nvPr/>
        </p:nvGrpSpPr>
        <p:grpSpPr bwMode="auto">
          <a:xfrm>
            <a:off x="3119702" y="2209801"/>
            <a:ext cx="3081866" cy="2000250"/>
            <a:chOff x="1814" y="1776"/>
            <a:chExt cx="1792" cy="1260"/>
          </a:xfrm>
        </p:grpSpPr>
        <p:sp>
          <p:nvSpPr>
            <p:cNvPr id="6161" name="Text Box 34"/>
            <p:cNvSpPr txBox="1">
              <a:spLocks noChangeArrowheads="1"/>
            </p:cNvSpPr>
            <p:nvPr/>
          </p:nvSpPr>
          <p:spPr bwMode="auto">
            <a:xfrm>
              <a:off x="1814" y="2150"/>
              <a:ext cx="198" cy="252"/>
            </a:xfrm>
            <a:prstGeom prst="rect">
              <a:avLst/>
            </a:prstGeom>
            <a:noFill/>
            <a:ln w="9525">
              <a:noFill/>
              <a:miter lim="800000"/>
              <a:headEnd/>
              <a:tailEnd/>
            </a:ln>
          </p:spPr>
          <p:txBody>
            <a:bodyPr wrap="none">
              <a:spAutoFit/>
            </a:bodyPr>
            <a:lstStyle/>
            <a:p>
              <a:r>
                <a:rPr lang="en-US" altLang="zh-CN" sz="2000" b="1">
                  <a:solidFill>
                    <a:schemeClr val="hlink"/>
                  </a:solidFill>
                </a:rPr>
                <a:t>?</a:t>
              </a:r>
            </a:p>
          </p:txBody>
        </p:sp>
        <p:sp>
          <p:nvSpPr>
            <p:cNvPr id="6162" name="Text Box 35"/>
            <p:cNvSpPr txBox="1">
              <a:spLocks noChangeArrowheads="1"/>
            </p:cNvSpPr>
            <p:nvPr/>
          </p:nvSpPr>
          <p:spPr bwMode="auto">
            <a:xfrm>
              <a:off x="3216" y="1776"/>
              <a:ext cx="198" cy="252"/>
            </a:xfrm>
            <a:prstGeom prst="rect">
              <a:avLst/>
            </a:prstGeom>
            <a:noFill/>
            <a:ln w="9525">
              <a:noFill/>
              <a:miter lim="800000"/>
              <a:headEnd/>
              <a:tailEnd/>
            </a:ln>
          </p:spPr>
          <p:txBody>
            <a:bodyPr wrap="none">
              <a:spAutoFit/>
            </a:bodyPr>
            <a:lstStyle/>
            <a:p>
              <a:r>
                <a:rPr lang="en-US" altLang="zh-CN" sz="2000" b="1">
                  <a:solidFill>
                    <a:schemeClr val="hlink"/>
                  </a:solidFill>
                </a:rPr>
                <a:t>?</a:t>
              </a:r>
            </a:p>
          </p:txBody>
        </p:sp>
        <p:sp>
          <p:nvSpPr>
            <p:cNvPr id="6163" name="Text Box 36"/>
            <p:cNvSpPr txBox="1">
              <a:spLocks noChangeArrowheads="1"/>
            </p:cNvSpPr>
            <p:nvPr/>
          </p:nvSpPr>
          <p:spPr bwMode="auto">
            <a:xfrm>
              <a:off x="2112" y="2784"/>
              <a:ext cx="198" cy="252"/>
            </a:xfrm>
            <a:prstGeom prst="rect">
              <a:avLst/>
            </a:prstGeom>
            <a:noFill/>
            <a:ln w="9525">
              <a:noFill/>
              <a:miter lim="800000"/>
              <a:headEnd/>
              <a:tailEnd/>
            </a:ln>
          </p:spPr>
          <p:txBody>
            <a:bodyPr wrap="none">
              <a:spAutoFit/>
            </a:bodyPr>
            <a:lstStyle/>
            <a:p>
              <a:r>
                <a:rPr lang="en-US" altLang="zh-CN" sz="2000" b="1">
                  <a:solidFill>
                    <a:schemeClr val="hlink"/>
                  </a:solidFill>
                </a:rPr>
                <a:t>?</a:t>
              </a:r>
            </a:p>
          </p:txBody>
        </p:sp>
        <p:sp>
          <p:nvSpPr>
            <p:cNvPr id="6164" name="Text Box 37"/>
            <p:cNvSpPr txBox="1">
              <a:spLocks noChangeArrowheads="1"/>
            </p:cNvSpPr>
            <p:nvPr/>
          </p:nvSpPr>
          <p:spPr bwMode="auto">
            <a:xfrm>
              <a:off x="3408" y="2448"/>
              <a:ext cx="198" cy="252"/>
            </a:xfrm>
            <a:prstGeom prst="rect">
              <a:avLst/>
            </a:prstGeom>
            <a:noFill/>
            <a:ln w="9525">
              <a:noFill/>
              <a:miter lim="800000"/>
              <a:headEnd/>
              <a:tailEnd/>
            </a:ln>
          </p:spPr>
          <p:txBody>
            <a:bodyPr wrap="none">
              <a:spAutoFit/>
            </a:bodyPr>
            <a:lstStyle/>
            <a:p>
              <a:r>
                <a:rPr lang="en-US" altLang="zh-CN" sz="2000" b="1">
                  <a:solidFill>
                    <a:schemeClr val="hlink"/>
                  </a:solidFill>
                </a:rPr>
                <a:t>?</a:t>
              </a:r>
            </a:p>
          </p:txBody>
        </p:sp>
      </p:grpSp>
      <p:pic>
        <p:nvPicPr>
          <p:cNvPr id="6153" name="Picture 45" descr="dou"/>
          <p:cNvPicPr>
            <a:picLocks noChangeAspect="1" noChangeArrowheads="1"/>
          </p:cNvPicPr>
          <p:nvPr/>
        </p:nvPicPr>
        <p:blipFill>
          <a:blip r:embed="rId4" cstate="print"/>
          <a:srcRect/>
          <a:stretch>
            <a:fillRect/>
          </a:stretch>
        </p:blipFill>
        <p:spPr bwMode="auto">
          <a:xfrm>
            <a:off x="4012996" y="2743225"/>
            <a:ext cx="1073150" cy="1267967"/>
          </a:xfrm>
          <a:prstGeom prst="rect">
            <a:avLst/>
          </a:prstGeom>
          <a:noFill/>
          <a:ln w="9525">
            <a:noFill/>
            <a:miter lim="800000"/>
            <a:headEnd/>
            <a:tailEnd/>
          </a:ln>
        </p:spPr>
      </p:pic>
      <p:sp>
        <p:nvSpPr>
          <p:cNvPr id="6154" name="Text Box 49"/>
          <p:cNvSpPr txBox="1">
            <a:spLocks noChangeArrowheads="1"/>
          </p:cNvSpPr>
          <p:nvPr/>
        </p:nvSpPr>
        <p:spPr bwMode="auto">
          <a:xfrm>
            <a:off x="3996796" y="4205288"/>
            <a:ext cx="1054546" cy="400110"/>
          </a:xfrm>
          <a:prstGeom prst="rect">
            <a:avLst/>
          </a:prstGeom>
          <a:noFill/>
          <a:ln w="9525">
            <a:noFill/>
            <a:miter lim="800000"/>
            <a:headEnd/>
            <a:tailEnd/>
          </a:ln>
        </p:spPr>
        <p:txBody>
          <a:bodyPr wrap="none">
            <a:spAutoFit/>
          </a:bodyPr>
          <a:lstStyle/>
          <a:p>
            <a:r>
              <a:rPr lang="en-US" altLang="zh-CN"/>
              <a:t>Shiteng</a:t>
            </a:r>
          </a:p>
        </p:txBody>
      </p:sp>
      <p:pic>
        <p:nvPicPr>
          <p:cNvPr id="6155" name="Picture 50" descr="obama"/>
          <p:cNvPicPr>
            <a:picLocks noChangeAspect="1" noChangeArrowheads="1"/>
          </p:cNvPicPr>
          <p:nvPr/>
        </p:nvPicPr>
        <p:blipFill>
          <a:blip r:embed="rId5" cstate="print"/>
          <a:srcRect/>
          <a:stretch>
            <a:fillRect/>
          </a:stretch>
        </p:blipFill>
        <p:spPr bwMode="auto">
          <a:xfrm>
            <a:off x="2559050" y="4495800"/>
            <a:ext cx="1019837" cy="1295400"/>
          </a:xfrm>
          <a:prstGeom prst="rect">
            <a:avLst/>
          </a:prstGeom>
          <a:noFill/>
          <a:ln w="9525">
            <a:noFill/>
            <a:miter lim="800000"/>
            <a:headEnd/>
            <a:tailEnd/>
          </a:ln>
        </p:spPr>
      </p:pic>
      <p:sp>
        <p:nvSpPr>
          <p:cNvPr id="6156" name="Text Box 51"/>
          <p:cNvSpPr txBox="1">
            <a:spLocks noChangeArrowheads="1"/>
          </p:cNvSpPr>
          <p:nvPr/>
        </p:nvSpPr>
        <p:spPr bwMode="auto">
          <a:xfrm>
            <a:off x="2559050" y="5729288"/>
            <a:ext cx="1025742" cy="400110"/>
          </a:xfrm>
          <a:prstGeom prst="rect">
            <a:avLst/>
          </a:prstGeom>
          <a:noFill/>
          <a:ln w="9525">
            <a:noFill/>
            <a:miter lim="800000"/>
            <a:headEnd/>
            <a:tailEnd/>
          </a:ln>
        </p:spPr>
        <p:txBody>
          <a:bodyPr wrap="none">
            <a:spAutoFit/>
          </a:bodyPr>
          <a:lstStyle/>
          <a:p>
            <a:r>
              <a:rPr lang="en-US" altLang="zh-CN"/>
              <a:t>Obama</a:t>
            </a:r>
          </a:p>
        </p:txBody>
      </p:sp>
      <p:pic>
        <p:nvPicPr>
          <p:cNvPr id="6157" name="Picture 52" descr="huwei"/>
          <p:cNvPicPr>
            <a:picLocks noChangeAspect="1" noChangeArrowheads="1"/>
          </p:cNvPicPr>
          <p:nvPr/>
        </p:nvPicPr>
        <p:blipFill>
          <a:blip r:embed="rId6" cstate="print"/>
          <a:srcRect/>
          <a:stretch>
            <a:fillRect/>
          </a:stretch>
        </p:blipFill>
        <p:spPr bwMode="auto">
          <a:xfrm>
            <a:off x="5861064" y="4495800"/>
            <a:ext cx="1133343" cy="1371600"/>
          </a:xfrm>
          <a:prstGeom prst="rect">
            <a:avLst/>
          </a:prstGeom>
          <a:noFill/>
          <a:ln w="9525">
            <a:noFill/>
            <a:miter lim="800000"/>
            <a:headEnd/>
            <a:tailEnd/>
          </a:ln>
        </p:spPr>
      </p:pic>
      <p:sp>
        <p:nvSpPr>
          <p:cNvPr id="6158" name="Text Box 56"/>
          <p:cNvSpPr txBox="1">
            <a:spLocks noChangeArrowheads="1"/>
          </p:cNvSpPr>
          <p:nvPr/>
        </p:nvSpPr>
        <p:spPr bwMode="auto">
          <a:xfrm>
            <a:off x="6026167" y="5791201"/>
            <a:ext cx="897376" cy="400110"/>
          </a:xfrm>
          <a:prstGeom prst="rect">
            <a:avLst/>
          </a:prstGeom>
          <a:noFill/>
          <a:ln w="9525">
            <a:noFill/>
            <a:miter lim="800000"/>
            <a:headEnd/>
            <a:tailEnd/>
          </a:ln>
        </p:spPr>
        <p:txBody>
          <a:bodyPr wrap="none">
            <a:spAutoFit/>
          </a:bodyPr>
          <a:lstStyle/>
          <a:p>
            <a:r>
              <a:rPr lang="en-US" altLang="zh-CN"/>
              <a:t>Huwei</a:t>
            </a:r>
          </a:p>
        </p:txBody>
      </p:sp>
      <p:pic>
        <p:nvPicPr>
          <p:cNvPr id="6159" name="Picture 57" descr="youmingqiao"/>
          <p:cNvPicPr>
            <a:picLocks noChangeAspect="1" noChangeArrowheads="1"/>
          </p:cNvPicPr>
          <p:nvPr/>
        </p:nvPicPr>
        <p:blipFill>
          <a:blip r:embed="rId7" cstate="print"/>
          <a:srcRect/>
          <a:stretch>
            <a:fillRect/>
          </a:stretch>
        </p:blipFill>
        <p:spPr bwMode="auto">
          <a:xfrm>
            <a:off x="6934214" y="1905000"/>
            <a:ext cx="1215893" cy="1447800"/>
          </a:xfrm>
          <a:prstGeom prst="rect">
            <a:avLst/>
          </a:prstGeom>
          <a:noFill/>
          <a:ln w="9525">
            <a:noFill/>
            <a:miter lim="800000"/>
            <a:headEnd/>
            <a:tailEnd/>
          </a:ln>
        </p:spPr>
      </p:pic>
      <p:sp>
        <p:nvSpPr>
          <p:cNvPr id="6160" name="Text Box 58"/>
          <p:cNvSpPr txBox="1">
            <a:spLocks noChangeArrowheads="1"/>
          </p:cNvSpPr>
          <p:nvPr/>
        </p:nvSpPr>
        <p:spPr bwMode="auto">
          <a:xfrm>
            <a:off x="6851663" y="3313113"/>
            <a:ext cx="1467193" cy="400110"/>
          </a:xfrm>
          <a:prstGeom prst="rect">
            <a:avLst/>
          </a:prstGeom>
          <a:noFill/>
          <a:ln w="9525">
            <a:noFill/>
            <a:miter lim="800000"/>
            <a:headEnd/>
            <a:tailEnd/>
          </a:ln>
        </p:spPr>
        <p:txBody>
          <a:bodyPr wrap="none">
            <a:spAutoFit/>
          </a:bodyPr>
          <a:lstStyle/>
          <a:p>
            <a:r>
              <a:rPr lang="en-US" altLang="zh-CN"/>
              <a:t>JimmyQiao</a:t>
            </a:r>
          </a:p>
        </p:txBody>
      </p:sp>
    </p:spTree>
    <p:extLst>
      <p:ext uri="{BB962C8B-B14F-4D97-AF65-F5344CB8AC3E}">
        <p14:creationId xmlns:p14="http://schemas.microsoft.com/office/powerpoint/2010/main" val="393167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93957" y="3581400"/>
            <a:ext cx="2146300" cy="2667000"/>
            <a:chOff x="4390" y="2427"/>
            <a:chExt cx="1082" cy="1632"/>
          </a:xfrm>
        </p:grpSpPr>
        <p:grpSp>
          <p:nvGrpSpPr>
            <p:cNvPr id="3" name="Group 3"/>
            <p:cNvGrpSpPr>
              <a:grpSpLocks/>
            </p:cNvGrpSpPr>
            <p:nvPr/>
          </p:nvGrpSpPr>
          <p:grpSpPr bwMode="auto">
            <a:xfrm>
              <a:off x="4390" y="2427"/>
              <a:ext cx="1082" cy="1632"/>
              <a:chOff x="4390" y="2537"/>
              <a:chExt cx="1082" cy="1632"/>
            </a:xfrm>
          </p:grpSpPr>
          <p:pic>
            <p:nvPicPr>
              <p:cNvPr id="16408" name="Picture 4" descr="local"/>
              <p:cNvPicPr>
                <a:picLocks noChangeAspect="1" noChangeArrowheads="1"/>
              </p:cNvPicPr>
              <p:nvPr/>
            </p:nvPicPr>
            <p:blipFill>
              <a:blip r:embed="rId3" cstate="print"/>
              <a:srcRect/>
              <a:stretch>
                <a:fillRect/>
              </a:stretch>
            </p:blipFill>
            <p:spPr bwMode="auto">
              <a:xfrm>
                <a:off x="4390" y="2976"/>
                <a:ext cx="1082" cy="1193"/>
              </a:xfrm>
              <a:prstGeom prst="rect">
                <a:avLst/>
              </a:prstGeom>
              <a:noFill/>
              <a:ln w="9525">
                <a:noFill/>
                <a:miter lim="800000"/>
                <a:headEnd/>
                <a:tailEnd/>
              </a:ln>
            </p:spPr>
          </p:pic>
          <p:sp>
            <p:nvSpPr>
              <p:cNvPr id="16409" name="AutoShape 5"/>
              <p:cNvSpPr>
                <a:spLocks noChangeArrowheads="1"/>
              </p:cNvSpPr>
              <p:nvPr/>
            </p:nvSpPr>
            <p:spPr bwMode="auto">
              <a:xfrm>
                <a:off x="4896" y="2537"/>
                <a:ext cx="191" cy="384"/>
              </a:xfrm>
              <a:prstGeom prst="downArrow">
                <a:avLst>
                  <a:gd name="adj1" fmla="val 50000"/>
                  <a:gd name="adj2" fmla="val 50262"/>
                </a:avLst>
              </a:prstGeom>
              <a:solidFill>
                <a:schemeClr val="accent1"/>
              </a:solidFill>
              <a:ln w="9525">
                <a:solidFill>
                  <a:schemeClr val="tx1"/>
                </a:solidFill>
                <a:miter lim="800000"/>
                <a:headEnd/>
                <a:tailEnd/>
              </a:ln>
            </p:spPr>
            <p:txBody>
              <a:bodyPr wrap="none" anchor="ctr"/>
              <a:lstStyle/>
              <a:p>
                <a:endParaRPr lang="zh-CN" altLang="en-US"/>
              </a:p>
            </p:txBody>
          </p:sp>
        </p:grpSp>
        <p:sp>
          <p:nvSpPr>
            <p:cNvPr id="16407" name="Text Box 6"/>
            <p:cNvSpPr txBox="1">
              <a:spLocks noChangeArrowheads="1"/>
            </p:cNvSpPr>
            <p:nvPr/>
          </p:nvSpPr>
          <p:spPr bwMode="auto">
            <a:xfrm>
              <a:off x="5097" y="2474"/>
              <a:ext cx="363" cy="207"/>
            </a:xfrm>
            <a:prstGeom prst="rect">
              <a:avLst/>
            </a:prstGeom>
            <a:noFill/>
            <a:ln w="9525">
              <a:noFill/>
              <a:miter lim="800000"/>
              <a:headEnd/>
              <a:tailEnd/>
            </a:ln>
          </p:spPr>
          <p:txBody>
            <a:bodyPr wrap="none">
              <a:spAutoFit/>
            </a:bodyPr>
            <a:lstStyle/>
            <a:p>
              <a:r>
                <a:rPr lang="en-US" altLang="zh-CN" sz="1600" b="1" dirty="0"/>
                <a:t>Local</a:t>
              </a:r>
              <a:endParaRPr lang="en-US" altLang="zh-CN" sz="1400" b="1" dirty="0"/>
            </a:p>
          </p:txBody>
        </p:sp>
      </p:grpSp>
      <p:grpSp>
        <p:nvGrpSpPr>
          <p:cNvPr id="4" name="Group 7"/>
          <p:cNvGrpSpPr>
            <a:grpSpLocks/>
          </p:cNvGrpSpPr>
          <p:nvPr/>
        </p:nvGrpSpPr>
        <p:grpSpPr bwMode="auto">
          <a:xfrm>
            <a:off x="6273800" y="3581400"/>
            <a:ext cx="2146300" cy="2667000"/>
            <a:chOff x="2907" y="2434"/>
            <a:chExt cx="1104" cy="1581"/>
          </a:xfrm>
        </p:grpSpPr>
        <p:pic>
          <p:nvPicPr>
            <p:cNvPr id="16403" name="Picture 8" descr="global"/>
            <p:cNvPicPr>
              <a:picLocks noChangeAspect="1" noChangeArrowheads="1"/>
            </p:cNvPicPr>
            <p:nvPr/>
          </p:nvPicPr>
          <p:blipFill>
            <a:blip r:embed="rId4" cstate="print"/>
            <a:srcRect/>
            <a:stretch>
              <a:fillRect/>
            </a:stretch>
          </p:blipFill>
          <p:spPr bwMode="auto">
            <a:xfrm>
              <a:off x="2907" y="2910"/>
              <a:ext cx="1104" cy="1105"/>
            </a:xfrm>
            <a:prstGeom prst="rect">
              <a:avLst/>
            </a:prstGeom>
            <a:noFill/>
            <a:ln w="9525">
              <a:noFill/>
              <a:miter lim="800000"/>
              <a:headEnd/>
              <a:tailEnd/>
            </a:ln>
          </p:spPr>
        </p:pic>
        <p:sp>
          <p:nvSpPr>
            <p:cNvPr id="16404" name="AutoShape 9"/>
            <p:cNvSpPr>
              <a:spLocks noChangeArrowheads="1"/>
            </p:cNvSpPr>
            <p:nvPr/>
          </p:nvSpPr>
          <p:spPr bwMode="auto">
            <a:xfrm>
              <a:off x="3360" y="2434"/>
              <a:ext cx="191" cy="384"/>
            </a:xfrm>
            <a:prstGeom prst="downArrow">
              <a:avLst>
                <a:gd name="adj1" fmla="val 50000"/>
                <a:gd name="adj2" fmla="val 50262"/>
              </a:avLst>
            </a:prstGeom>
            <a:solidFill>
              <a:schemeClr val="accent1"/>
            </a:solidFill>
            <a:ln w="9525">
              <a:solidFill>
                <a:schemeClr val="tx1"/>
              </a:solidFill>
              <a:miter lim="800000"/>
              <a:headEnd/>
              <a:tailEnd/>
            </a:ln>
          </p:spPr>
          <p:txBody>
            <a:bodyPr wrap="none" anchor="ctr"/>
            <a:lstStyle/>
            <a:p>
              <a:endParaRPr lang="zh-CN" altLang="en-US"/>
            </a:p>
          </p:txBody>
        </p:sp>
        <p:sp>
          <p:nvSpPr>
            <p:cNvPr id="16405" name="Text Box 10"/>
            <p:cNvSpPr txBox="1">
              <a:spLocks noChangeArrowheads="1"/>
            </p:cNvSpPr>
            <p:nvPr/>
          </p:nvSpPr>
          <p:spPr bwMode="auto">
            <a:xfrm>
              <a:off x="2907" y="2479"/>
              <a:ext cx="423" cy="201"/>
            </a:xfrm>
            <a:prstGeom prst="rect">
              <a:avLst/>
            </a:prstGeom>
            <a:noFill/>
            <a:ln w="9525">
              <a:noFill/>
              <a:miter lim="800000"/>
              <a:headEnd/>
              <a:tailEnd/>
            </a:ln>
          </p:spPr>
          <p:txBody>
            <a:bodyPr wrap="none">
              <a:spAutoFit/>
            </a:bodyPr>
            <a:lstStyle/>
            <a:p>
              <a:r>
                <a:rPr lang="en-US" altLang="zh-CN" sz="1600" b="1" dirty="0"/>
                <a:t>Global</a:t>
              </a:r>
              <a:endParaRPr lang="en-US" altLang="zh-CN" sz="1400" b="1" dirty="0"/>
            </a:p>
          </p:txBody>
        </p:sp>
      </p:grpSp>
      <p:pic>
        <p:nvPicPr>
          <p:cNvPr id="16401" name="Picture 12"/>
          <p:cNvPicPr>
            <a:picLocks noChangeAspect="1" noChangeArrowheads="1"/>
          </p:cNvPicPr>
          <p:nvPr/>
        </p:nvPicPr>
        <p:blipFill>
          <a:blip r:embed="rId5" cstate="print"/>
          <a:srcRect/>
          <a:stretch>
            <a:fillRect/>
          </a:stretch>
        </p:blipFill>
        <p:spPr bwMode="auto">
          <a:xfrm>
            <a:off x="5448300" y="1060680"/>
            <a:ext cx="3384550" cy="2386318"/>
          </a:xfrm>
          <a:prstGeom prst="rect">
            <a:avLst/>
          </a:prstGeom>
          <a:noFill/>
          <a:ln w="9525">
            <a:noFill/>
            <a:miter lim="800000"/>
            <a:headEnd/>
            <a:tailEnd/>
          </a:ln>
        </p:spPr>
      </p:pic>
      <p:pic>
        <p:nvPicPr>
          <p:cNvPr id="16402" name="Picture 13"/>
          <p:cNvPicPr>
            <a:picLocks noChangeAspect="1" noChangeArrowheads="1"/>
          </p:cNvPicPr>
          <p:nvPr/>
        </p:nvPicPr>
        <p:blipFill>
          <a:blip r:embed="rId6" cstate="print"/>
          <a:srcRect/>
          <a:stretch>
            <a:fillRect/>
          </a:stretch>
        </p:blipFill>
        <p:spPr bwMode="auto">
          <a:xfrm>
            <a:off x="1403350" y="990600"/>
            <a:ext cx="3467100" cy="2504294"/>
          </a:xfrm>
          <a:prstGeom prst="rect">
            <a:avLst/>
          </a:prstGeom>
          <a:noFill/>
          <a:ln w="9525">
            <a:noFill/>
            <a:miter lim="800000"/>
            <a:headEnd/>
            <a:tailEnd/>
          </a:ln>
        </p:spPr>
      </p:pic>
      <p:sp>
        <p:nvSpPr>
          <p:cNvPr id="16389" name="Rectangle 14"/>
          <p:cNvSpPr>
            <a:spLocks noGrp="1" noChangeArrowheads="1"/>
          </p:cNvSpPr>
          <p:nvPr>
            <p:ph type="title"/>
          </p:nvPr>
        </p:nvSpPr>
        <p:spPr/>
        <p:txBody>
          <a:bodyPr/>
          <a:lstStyle/>
          <a:p>
            <a:r>
              <a:rPr lang="en-US" altLang="zh-CN" sz="3200" smtClean="0"/>
              <a:t>Geographic Distance</a:t>
            </a:r>
          </a:p>
        </p:txBody>
      </p:sp>
      <p:sp>
        <p:nvSpPr>
          <p:cNvPr id="89103" name="Rectangle 15"/>
          <p:cNvSpPr>
            <a:spLocks noGrp="1" noChangeArrowheads="1"/>
          </p:cNvSpPr>
          <p:nvPr>
            <p:ph type="body" idx="1"/>
          </p:nvPr>
        </p:nvSpPr>
        <p:spPr>
          <a:xfrm>
            <a:off x="4787902" y="3733800"/>
            <a:ext cx="947605" cy="609600"/>
          </a:xfrm>
        </p:spPr>
        <p:txBody>
          <a:bodyPr/>
          <a:lstStyle/>
          <a:p>
            <a:pPr>
              <a:lnSpc>
                <a:spcPct val="80000"/>
              </a:lnSpc>
              <a:buNone/>
            </a:pPr>
            <a:r>
              <a:rPr lang="en-US" altLang="zh-CN" sz="2400" smtClean="0"/>
              <a:t>vs</a:t>
            </a:r>
          </a:p>
        </p:txBody>
      </p:sp>
      <p:sp>
        <p:nvSpPr>
          <p:cNvPr id="26"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600" kern="0" dirty="0" smtClean="0">
                <a:latin typeface="+mn-lt"/>
                <a:ea typeface="+mn-ea"/>
              </a:rPr>
              <a:t>John E. </a:t>
            </a:r>
            <a:r>
              <a:rPr lang="en-US" altLang="zh-CN" sz="1600" kern="0" dirty="0" err="1" smtClean="0">
                <a:latin typeface="+mn-lt"/>
                <a:ea typeface="+mn-ea"/>
              </a:rPr>
              <a:t>Hopcroft</a:t>
            </a:r>
            <a:r>
              <a:rPr lang="en-US" altLang="zh-CN" sz="1600" kern="0" dirty="0" smtClean="0">
                <a:latin typeface="+mn-lt"/>
                <a:ea typeface="+mn-ea"/>
              </a:rPr>
              <a:t>, </a:t>
            </a:r>
            <a:r>
              <a:rPr lang="en-US" altLang="zh-CN" sz="1600" kern="0" dirty="0" err="1" smtClean="0">
                <a:latin typeface="+mn-lt"/>
                <a:ea typeface="+mn-ea"/>
              </a:rPr>
              <a:t>Tiancheng</a:t>
            </a:r>
            <a:r>
              <a:rPr lang="en-US" altLang="zh-CN" sz="1600" kern="0" dirty="0" smtClean="0">
                <a:latin typeface="+mn-lt"/>
                <a:ea typeface="+mn-ea"/>
              </a:rPr>
              <a:t> Lou, and Jie Tang. Who Will Follow You Back? Reciprocal Relationship Prediction. In CIKM'2011. pp. 1137-1146. </a:t>
            </a:r>
            <a:endParaRPr kumimoji="0" lang="zh-CN" altLang="en-US" sz="16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8620267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4"/>
          <p:cNvSpPr>
            <a:spLocks noGrp="1" noChangeArrowheads="1"/>
          </p:cNvSpPr>
          <p:nvPr>
            <p:ph type="title"/>
          </p:nvPr>
        </p:nvSpPr>
        <p:spPr/>
        <p:txBody>
          <a:bodyPr/>
          <a:lstStyle/>
          <a:p>
            <a:r>
              <a:rPr lang="en-US" altLang="zh-CN" smtClean="0"/>
              <a:t>Homophily</a:t>
            </a:r>
          </a:p>
        </p:txBody>
      </p:sp>
      <p:grpSp>
        <p:nvGrpSpPr>
          <p:cNvPr id="27" name="组合 26"/>
          <p:cNvGrpSpPr/>
          <p:nvPr/>
        </p:nvGrpSpPr>
        <p:grpSpPr>
          <a:xfrm>
            <a:off x="825677" y="1295402"/>
            <a:ext cx="8419930" cy="4724401"/>
            <a:chOff x="762157" y="1295399"/>
            <a:chExt cx="7772243" cy="4724401"/>
          </a:xfrm>
        </p:grpSpPr>
        <p:grpSp>
          <p:nvGrpSpPr>
            <p:cNvPr id="7" name="Group 20"/>
            <p:cNvGrpSpPr>
              <a:grpSpLocks/>
            </p:cNvGrpSpPr>
            <p:nvPr/>
          </p:nvGrpSpPr>
          <p:grpSpPr bwMode="auto">
            <a:xfrm>
              <a:off x="762157" y="1295400"/>
              <a:ext cx="3845850" cy="4723700"/>
              <a:chOff x="2543" y="1200"/>
              <a:chExt cx="1633" cy="1812"/>
            </a:xfrm>
          </p:grpSpPr>
          <p:pic>
            <p:nvPicPr>
              <p:cNvPr id="16399" name="Picture 18"/>
              <p:cNvPicPr>
                <a:picLocks noChangeAspect="1" noChangeArrowheads="1"/>
              </p:cNvPicPr>
              <p:nvPr/>
            </p:nvPicPr>
            <p:blipFill>
              <a:blip r:embed="rId3" cstate="print"/>
              <a:srcRect/>
              <a:stretch>
                <a:fillRect/>
              </a:stretch>
            </p:blipFill>
            <p:spPr bwMode="auto">
              <a:xfrm>
                <a:off x="2543" y="1200"/>
                <a:ext cx="1633" cy="1124"/>
              </a:xfrm>
              <a:prstGeom prst="rect">
                <a:avLst/>
              </a:prstGeom>
              <a:noFill/>
              <a:ln w="9525">
                <a:noFill/>
                <a:miter lim="800000"/>
                <a:headEnd/>
                <a:tailEnd/>
              </a:ln>
            </p:spPr>
          </p:pic>
          <p:sp>
            <p:nvSpPr>
              <p:cNvPr id="16400" name="Text Box 19"/>
              <p:cNvSpPr txBox="1">
                <a:spLocks noChangeArrowheads="1"/>
              </p:cNvSpPr>
              <p:nvPr/>
            </p:nvSpPr>
            <p:spPr bwMode="auto">
              <a:xfrm>
                <a:off x="2704" y="2481"/>
                <a:ext cx="1392" cy="531"/>
              </a:xfrm>
              <a:prstGeom prst="rect">
                <a:avLst/>
              </a:prstGeom>
              <a:noFill/>
              <a:ln w="9525">
                <a:noFill/>
                <a:miter lim="800000"/>
                <a:headEnd/>
                <a:tailEnd/>
              </a:ln>
            </p:spPr>
            <p:txBody>
              <a:bodyPr>
                <a:spAutoFit/>
              </a:bodyPr>
              <a:lstStyle/>
              <a:p>
                <a:r>
                  <a:rPr lang="en-US" altLang="zh-CN" sz="2400" b="1" dirty="0" smtClean="0"/>
                  <a:t>Link </a:t>
                </a:r>
                <a:r>
                  <a:rPr lang="en-US" altLang="zh-CN" sz="2400" b="1" dirty="0" err="1" smtClean="0"/>
                  <a:t>homophily</a:t>
                </a:r>
                <a:r>
                  <a:rPr lang="en-US" altLang="zh-CN" sz="2400" b="1" dirty="0" smtClean="0"/>
                  <a:t>: </a:t>
                </a:r>
                <a:r>
                  <a:rPr lang="en-US" altLang="zh-CN" sz="2000" dirty="0" smtClean="0"/>
                  <a:t>users </a:t>
                </a:r>
                <a:r>
                  <a:rPr lang="en-US" altLang="zh-CN" sz="2000" dirty="0"/>
                  <a:t>who share common links will have a tendency to follow each other.</a:t>
                </a:r>
              </a:p>
            </p:txBody>
          </p:sp>
        </p:grpSp>
        <p:pic>
          <p:nvPicPr>
            <p:cNvPr id="16397" name="Picture 21"/>
            <p:cNvPicPr>
              <a:picLocks noChangeAspect="1" noChangeArrowheads="1"/>
            </p:cNvPicPr>
            <p:nvPr/>
          </p:nvPicPr>
          <p:blipFill>
            <a:blip r:embed="rId4" cstate="print"/>
            <a:srcRect/>
            <a:stretch>
              <a:fillRect/>
            </a:stretch>
          </p:blipFill>
          <p:spPr bwMode="auto">
            <a:xfrm>
              <a:off x="4849167" y="1295399"/>
              <a:ext cx="3685233" cy="2759847"/>
            </a:xfrm>
            <a:prstGeom prst="rect">
              <a:avLst/>
            </a:prstGeom>
            <a:noFill/>
            <a:ln w="9525">
              <a:noFill/>
              <a:miter lim="800000"/>
              <a:headEnd/>
              <a:tailEnd/>
            </a:ln>
          </p:spPr>
        </p:pic>
        <p:sp>
          <p:nvSpPr>
            <p:cNvPr id="16398" name="Text Box 25"/>
            <p:cNvSpPr txBox="1">
              <a:spLocks noChangeArrowheads="1"/>
            </p:cNvSpPr>
            <p:nvPr/>
          </p:nvSpPr>
          <p:spPr bwMode="auto">
            <a:xfrm>
              <a:off x="5257800" y="4634805"/>
              <a:ext cx="3048000" cy="1384995"/>
            </a:xfrm>
            <a:prstGeom prst="rect">
              <a:avLst/>
            </a:prstGeom>
            <a:noFill/>
            <a:ln w="9525">
              <a:noFill/>
              <a:miter lim="800000"/>
              <a:headEnd/>
              <a:tailEnd/>
            </a:ln>
          </p:spPr>
          <p:txBody>
            <a:bodyPr wrap="square">
              <a:spAutoFit/>
            </a:bodyPr>
            <a:lstStyle/>
            <a:p>
              <a:r>
                <a:rPr lang="en-US" altLang="zh-CN" sz="2400" b="1" smtClean="0"/>
                <a:t>Status homophily:</a:t>
              </a:r>
              <a:r>
                <a:rPr lang="en-US" altLang="zh-CN" sz="2000" smtClean="0"/>
                <a:t> Elite </a:t>
              </a:r>
              <a:r>
                <a:rPr lang="en-US" altLang="zh-CN" sz="2000"/>
                <a:t>users have a much stronger tendency to follow each </a:t>
              </a:r>
              <a:r>
                <a:rPr lang="en-US" altLang="zh-CN" sz="2000" smtClean="0"/>
                <a:t>other.</a:t>
              </a:r>
              <a:endParaRPr lang="en-US" altLang="zh-CN" sz="2000"/>
            </a:p>
          </p:txBody>
        </p:sp>
      </p:grpSp>
    </p:spTree>
    <p:extLst>
      <p:ext uri="{BB962C8B-B14F-4D97-AF65-F5344CB8AC3E}">
        <p14:creationId xmlns:p14="http://schemas.microsoft.com/office/powerpoint/2010/main" val="108570380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4"/>
          <p:cNvSpPr>
            <a:spLocks noGrp="1" noChangeArrowheads="1"/>
          </p:cNvSpPr>
          <p:nvPr>
            <p:ph type="title"/>
          </p:nvPr>
        </p:nvSpPr>
        <p:spPr/>
        <p:txBody>
          <a:bodyPr/>
          <a:lstStyle/>
          <a:p>
            <a:r>
              <a:rPr lang="en-US" altLang="zh-CN" smtClean="0"/>
              <a:t>Interaction</a:t>
            </a:r>
          </a:p>
        </p:txBody>
      </p:sp>
      <p:sp>
        <p:nvSpPr>
          <p:cNvPr id="89103" name="Rectangle 15"/>
          <p:cNvSpPr>
            <a:spLocks noGrp="1" noChangeArrowheads="1"/>
          </p:cNvSpPr>
          <p:nvPr>
            <p:ph type="body" idx="1"/>
          </p:nvPr>
        </p:nvSpPr>
        <p:spPr>
          <a:xfrm>
            <a:off x="1898650" y="5218138"/>
            <a:ext cx="6769100" cy="1182687"/>
          </a:xfrm>
        </p:spPr>
        <p:txBody>
          <a:bodyPr/>
          <a:lstStyle/>
          <a:p>
            <a:pPr lvl="1" algn="ctr" eaLnBrk="1" hangingPunct="1">
              <a:lnSpc>
                <a:spcPct val="80000"/>
              </a:lnSpc>
              <a:buNone/>
            </a:pPr>
            <a:r>
              <a:rPr lang="en-US" altLang="zh-CN" sz="2400" smtClean="0"/>
              <a:t>Retweet vs. reply </a:t>
            </a:r>
          </a:p>
          <a:p>
            <a:pPr lvl="1" eaLnBrk="1" hangingPunct="1">
              <a:lnSpc>
                <a:spcPct val="80000"/>
              </a:lnSpc>
              <a:buNone/>
            </a:pPr>
            <a:endParaRPr lang="en-US" altLang="zh-CN" sz="2400" smtClean="0"/>
          </a:p>
          <a:p>
            <a:pPr lvl="1" eaLnBrk="1" hangingPunct="1">
              <a:lnSpc>
                <a:spcPct val="80000"/>
              </a:lnSpc>
              <a:buNone/>
            </a:pPr>
            <a:r>
              <a:rPr lang="en-US" altLang="zh-CN" sz="2400" smtClean="0"/>
              <a:t>*Retweeting seems to be more helpful</a:t>
            </a:r>
          </a:p>
        </p:txBody>
      </p:sp>
      <p:pic>
        <p:nvPicPr>
          <p:cNvPr id="89116" name="Picture 28"/>
          <p:cNvPicPr>
            <a:picLocks noChangeAspect="1" noChangeArrowheads="1"/>
          </p:cNvPicPr>
          <p:nvPr/>
        </p:nvPicPr>
        <p:blipFill>
          <a:blip r:embed="rId3" cstate="print"/>
          <a:srcRect/>
          <a:stretch>
            <a:fillRect/>
          </a:stretch>
        </p:blipFill>
        <p:spPr bwMode="auto">
          <a:xfrm>
            <a:off x="2476500" y="1371625"/>
            <a:ext cx="5283200" cy="3600027"/>
          </a:xfrm>
          <a:prstGeom prst="rect">
            <a:avLst/>
          </a:prstGeom>
          <a:noFill/>
          <a:ln w="9525">
            <a:noFill/>
            <a:miter lim="800000"/>
            <a:headEnd/>
            <a:tailEnd/>
          </a:ln>
        </p:spPr>
      </p:pic>
    </p:spTree>
    <p:extLst>
      <p:ext uri="{BB962C8B-B14F-4D97-AF65-F5344CB8AC3E}">
        <p14:creationId xmlns:p14="http://schemas.microsoft.com/office/powerpoint/2010/main" val="244850054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4"/>
          <p:cNvSpPr>
            <a:spLocks noGrp="1" noChangeArrowheads="1"/>
          </p:cNvSpPr>
          <p:nvPr>
            <p:ph type="title"/>
          </p:nvPr>
        </p:nvSpPr>
        <p:spPr/>
        <p:txBody>
          <a:bodyPr/>
          <a:lstStyle/>
          <a:p>
            <a:r>
              <a:rPr lang="en-US" altLang="zh-CN" smtClean="0"/>
              <a:t>Structural Balance</a:t>
            </a:r>
          </a:p>
        </p:txBody>
      </p:sp>
      <p:sp>
        <p:nvSpPr>
          <p:cNvPr id="89103" name="Rectangle 15"/>
          <p:cNvSpPr>
            <a:spLocks noGrp="1" noChangeArrowheads="1"/>
          </p:cNvSpPr>
          <p:nvPr>
            <p:ph type="body" idx="1"/>
          </p:nvPr>
        </p:nvSpPr>
        <p:spPr>
          <a:xfrm>
            <a:off x="5035550" y="3429000"/>
            <a:ext cx="3962400" cy="2057400"/>
          </a:xfrm>
        </p:spPr>
        <p:txBody>
          <a:bodyPr/>
          <a:lstStyle/>
          <a:p>
            <a:pPr eaLnBrk="1" hangingPunct="1">
              <a:lnSpc>
                <a:spcPct val="80000"/>
              </a:lnSpc>
            </a:pPr>
            <a:r>
              <a:rPr lang="en-US" altLang="zh-CN" sz="2400" dirty="0" smtClean="0"/>
              <a:t>Structural balance</a:t>
            </a:r>
          </a:p>
          <a:p>
            <a:pPr lvl="1" eaLnBrk="1" hangingPunct="1">
              <a:lnSpc>
                <a:spcPct val="80000"/>
              </a:lnSpc>
              <a:spcBef>
                <a:spcPts val="1200"/>
              </a:spcBef>
            </a:pPr>
            <a:r>
              <a:rPr lang="en-US" altLang="zh-CN" sz="2000" dirty="0" smtClean="0"/>
              <a:t>Reciprocal relationships are balanced (</a:t>
            </a:r>
            <a:r>
              <a:rPr lang="en-US" altLang="zh-CN" sz="2000" b="1" dirty="0" smtClean="0">
                <a:solidFill>
                  <a:srgbClr val="0000CC"/>
                </a:solidFill>
              </a:rPr>
              <a:t>88%</a:t>
            </a:r>
            <a:r>
              <a:rPr lang="en-US" altLang="zh-CN" sz="2000" dirty="0" smtClean="0"/>
              <a:t>);</a:t>
            </a:r>
          </a:p>
          <a:p>
            <a:pPr lvl="1" eaLnBrk="1" hangingPunct="1">
              <a:lnSpc>
                <a:spcPct val="80000"/>
              </a:lnSpc>
              <a:spcBef>
                <a:spcPts val="1200"/>
              </a:spcBef>
            </a:pPr>
            <a:r>
              <a:rPr lang="en-US" altLang="zh-CN" sz="2000" dirty="0" err="1" smtClean="0"/>
              <a:t>Parasocial</a:t>
            </a:r>
            <a:r>
              <a:rPr lang="en-US" altLang="zh-CN" sz="2000" dirty="0" smtClean="0"/>
              <a:t> relationships are not (</a:t>
            </a:r>
            <a:r>
              <a:rPr lang="en-US" altLang="zh-CN" sz="2000" b="1" dirty="0" smtClean="0">
                <a:solidFill>
                  <a:srgbClr val="C00000"/>
                </a:solidFill>
              </a:rPr>
              <a:t>only 29%</a:t>
            </a:r>
            <a:r>
              <a:rPr lang="en-US" altLang="zh-CN" sz="2000" dirty="0" smtClean="0"/>
              <a:t>)</a:t>
            </a:r>
            <a:r>
              <a:rPr lang="en-US" altLang="zh-CN" sz="2000" dirty="0" smtClean="0">
                <a:solidFill>
                  <a:srgbClr val="C00000"/>
                </a:solidFill>
              </a:rPr>
              <a:t>.</a:t>
            </a:r>
          </a:p>
        </p:txBody>
      </p:sp>
      <p:pic>
        <p:nvPicPr>
          <p:cNvPr id="89117" name="Picture 29"/>
          <p:cNvPicPr>
            <a:picLocks noChangeAspect="1" noChangeArrowheads="1"/>
          </p:cNvPicPr>
          <p:nvPr/>
        </p:nvPicPr>
        <p:blipFill>
          <a:blip r:embed="rId3" cstate="print"/>
          <a:srcRect/>
          <a:stretch>
            <a:fillRect/>
          </a:stretch>
        </p:blipFill>
        <p:spPr bwMode="auto">
          <a:xfrm>
            <a:off x="2146300" y="1020763"/>
            <a:ext cx="5628779" cy="1295400"/>
          </a:xfrm>
          <a:prstGeom prst="rect">
            <a:avLst/>
          </a:prstGeom>
          <a:noFill/>
          <a:ln w="9525">
            <a:noFill/>
            <a:miter lim="800000"/>
            <a:headEnd/>
            <a:tailEnd/>
          </a:ln>
        </p:spPr>
      </p:pic>
      <p:sp>
        <p:nvSpPr>
          <p:cNvPr id="89118" name="Text Box 30"/>
          <p:cNvSpPr txBox="1">
            <a:spLocks noChangeArrowheads="1"/>
          </p:cNvSpPr>
          <p:nvPr/>
        </p:nvSpPr>
        <p:spPr bwMode="auto">
          <a:xfrm>
            <a:off x="2806716" y="2316188"/>
            <a:ext cx="3707115" cy="276999"/>
          </a:xfrm>
          <a:prstGeom prst="rect">
            <a:avLst/>
          </a:prstGeom>
          <a:noFill/>
          <a:ln w="9525">
            <a:noFill/>
            <a:miter lim="800000"/>
            <a:headEnd/>
            <a:tailEnd/>
          </a:ln>
        </p:spPr>
        <p:txBody>
          <a:bodyPr wrap="none">
            <a:spAutoFit/>
          </a:bodyPr>
          <a:lstStyle/>
          <a:p>
            <a:r>
              <a:rPr lang="en-US" altLang="zh-CN" sz="1200" b="1"/>
              <a:t>(A) and (B) are balanced, but (C) and (D) are not.</a:t>
            </a:r>
          </a:p>
        </p:txBody>
      </p:sp>
      <p:pic>
        <p:nvPicPr>
          <p:cNvPr id="89119" name="Picture 31"/>
          <p:cNvPicPr>
            <a:picLocks noChangeAspect="1" noChangeArrowheads="1"/>
          </p:cNvPicPr>
          <p:nvPr/>
        </p:nvPicPr>
        <p:blipFill>
          <a:blip r:embed="rId4" cstate="print"/>
          <a:srcRect/>
          <a:stretch>
            <a:fillRect/>
          </a:stretch>
        </p:blipFill>
        <p:spPr bwMode="auto">
          <a:xfrm>
            <a:off x="330200" y="2971825"/>
            <a:ext cx="4292600" cy="3001093"/>
          </a:xfrm>
          <a:prstGeom prst="rect">
            <a:avLst/>
          </a:prstGeom>
          <a:noFill/>
          <a:ln w="9525">
            <a:noFill/>
            <a:miter lim="800000"/>
            <a:headEnd/>
            <a:tailEnd/>
          </a:ln>
        </p:spPr>
      </p:pic>
    </p:spTree>
    <p:extLst>
      <p:ext uri="{BB962C8B-B14F-4D97-AF65-F5344CB8AC3E}">
        <p14:creationId xmlns:p14="http://schemas.microsoft.com/office/powerpoint/2010/main" val="347435849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Triad Factor Graph (TriFG)</a:t>
            </a:r>
            <a:endParaRPr lang="zh-CN" altLang="en-US"/>
          </a:p>
        </p:txBody>
      </p:sp>
      <p:pic>
        <p:nvPicPr>
          <p:cNvPr id="96258" name="Picture 2" descr="C:\JieTang\Papers\social-network\cikm11-follow-back\pic\trifg.emf"/>
          <p:cNvPicPr>
            <a:picLocks noChangeAspect="1" noChangeArrowheads="1"/>
          </p:cNvPicPr>
          <p:nvPr/>
        </p:nvPicPr>
        <p:blipFill>
          <a:blip r:embed="rId2" cstate="print"/>
          <a:srcRect/>
          <a:stretch>
            <a:fillRect/>
          </a:stretch>
        </p:blipFill>
        <p:spPr bwMode="auto">
          <a:xfrm>
            <a:off x="908055" y="1447800"/>
            <a:ext cx="8079986" cy="4375150"/>
          </a:xfrm>
          <a:prstGeom prst="rect">
            <a:avLst/>
          </a:prstGeom>
          <a:noFill/>
        </p:spPr>
      </p:pic>
    </p:spTree>
    <p:extLst>
      <p:ext uri="{BB962C8B-B14F-4D97-AF65-F5344CB8AC3E}">
        <p14:creationId xmlns:p14="http://schemas.microsoft.com/office/powerpoint/2010/main" val="104440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Experiments</a:t>
            </a:r>
            <a:endParaRPr lang="zh-CN" altLang="en-US"/>
          </a:p>
        </p:txBody>
      </p:sp>
      <p:sp>
        <p:nvSpPr>
          <p:cNvPr id="3" name="内容占位符 2"/>
          <p:cNvSpPr>
            <a:spLocks noGrp="1"/>
          </p:cNvSpPr>
          <p:nvPr>
            <p:ph idx="1"/>
          </p:nvPr>
        </p:nvSpPr>
        <p:spPr>
          <a:xfrm>
            <a:off x="350852" y="914404"/>
            <a:ext cx="9139237" cy="5135563"/>
          </a:xfrm>
        </p:spPr>
        <p:txBody>
          <a:bodyPr/>
          <a:lstStyle/>
          <a:p>
            <a:r>
              <a:rPr lang="en-US" altLang="zh-CN" sz="1800" dirty="0" smtClean="0"/>
              <a:t>Huge sub-network of twitter</a:t>
            </a:r>
          </a:p>
          <a:p>
            <a:pPr lvl="1"/>
            <a:r>
              <a:rPr lang="en-US" altLang="zh-CN" sz="1600" dirty="0" smtClean="0"/>
              <a:t>13,442,659 users and 56,893,234 following links.</a:t>
            </a:r>
          </a:p>
          <a:p>
            <a:pPr lvl="1"/>
            <a:r>
              <a:rPr lang="en-US" altLang="zh-CN" sz="1600" dirty="0" smtClean="0"/>
              <a:t>Extracted 35,746,366 tweets.</a:t>
            </a:r>
          </a:p>
          <a:p>
            <a:r>
              <a:rPr lang="en-US" altLang="zh-CN" sz="1800" dirty="0" smtClean="0"/>
              <a:t>Dynamic networks</a:t>
            </a:r>
          </a:p>
          <a:p>
            <a:pPr lvl="1"/>
            <a:r>
              <a:rPr lang="en-US" altLang="zh-CN" sz="1600" dirty="0" smtClean="0"/>
              <a:t>With an average of 728,509 new links per day.</a:t>
            </a:r>
          </a:p>
          <a:p>
            <a:pPr lvl="1"/>
            <a:r>
              <a:rPr lang="en-US" altLang="zh-CN" sz="1600" dirty="0" smtClean="0"/>
              <a:t>Averagely 3,337 new follow-back links per day.</a:t>
            </a:r>
          </a:p>
          <a:p>
            <a:pPr lvl="1"/>
            <a:r>
              <a:rPr lang="en-US" altLang="zh-CN" sz="1600" dirty="0" smtClean="0"/>
              <a:t>13 time stamps by viewing every four days as a time stamp</a:t>
            </a:r>
          </a:p>
          <a:p>
            <a:endParaRPr lang="zh-CN" altLang="en-US" dirty="0"/>
          </a:p>
        </p:txBody>
      </p:sp>
      <p:graphicFrame>
        <p:nvGraphicFramePr>
          <p:cNvPr id="4" name="Group 209"/>
          <p:cNvGraphicFramePr>
            <a:graphicFrameLocks/>
          </p:cNvGraphicFramePr>
          <p:nvPr/>
        </p:nvGraphicFramePr>
        <p:xfrm>
          <a:off x="742964" y="3185160"/>
          <a:ext cx="8255001" cy="3291840"/>
        </p:xfrm>
        <a:graphic>
          <a:graphicData uri="http://schemas.openxmlformats.org/drawingml/2006/table">
            <a:tbl>
              <a:tblPr/>
              <a:tblGrid>
                <a:gridCol w="1084122"/>
                <a:gridCol w="2168243"/>
                <a:gridCol w="1251748"/>
                <a:gridCol w="1027522"/>
                <a:gridCol w="1467266"/>
                <a:gridCol w="1256100"/>
              </a:tblGrid>
              <a:tr h="29686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chemeClr val="tx1"/>
                          </a:solidFill>
                          <a:effectLst/>
                          <a:latin typeface="Tahoma" pitchFamily="34" charset="0"/>
                          <a:ea typeface="宋体" pitchFamily="2" charset="-122"/>
                        </a:rPr>
                        <a:t>Data</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Algotithm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Precision</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Recall</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chemeClr val="tx1"/>
                          </a:solidFill>
                          <a:effectLst/>
                          <a:latin typeface="Tahoma" pitchFamily="34" charset="0"/>
                          <a:ea typeface="宋体" pitchFamily="2" charset="-122"/>
                        </a:rPr>
                        <a:t>F1Measure</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Accuracy</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rowSpan="4">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800" b="0" i="0" u="none" strike="noStrike" cap="none" normalizeH="0" baseline="0" smtClean="0">
                        <a:ln>
                          <a:noFill/>
                        </a:ln>
                        <a:solidFill>
                          <a:schemeClr val="tx1"/>
                        </a:solidFill>
                        <a:effectLst/>
                        <a:latin typeface="Tahoma" pitchFamily="34" charset="0"/>
                        <a:ea typeface="宋体" pitchFamily="2" charset="-12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Test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Case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1</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SVM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0.6908</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0.6129</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0.6495</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0.9590</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LRC</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0.6957</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0.2581</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0.3765</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0.9510</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CRF</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1.0000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0.6290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0.7723</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0.9770</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TriFG</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1.0000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0.8548</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smtClean="0">
                          <a:ln>
                            <a:noFill/>
                          </a:ln>
                          <a:solidFill>
                            <a:schemeClr val="tx1"/>
                          </a:solidFill>
                          <a:effectLst/>
                          <a:latin typeface="Tahoma" pitchFamily="34" charset="0"/>
                          <a:ea typeface="宋体" pitchFamily="2" charset="-122"/>
                        </a:rPr>
                        <a:t>0.9217</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smtClean="0">
                          <a:ln>
                            <a:noFill/>
                          </a:ln>
                          <a:solidFill>
                            <a:schemeClr val="tx1"/>
                          </a:solidFill>
                          <a:effectLst/>
                          <a:latin typeface="Tahoma" pitchFamily="34" charset="0"/>
                          <a:ea typeface="宋体" pitchFamily="2" charset="-122"/>
                        </a:rPr>
                        <a:t>0.9910</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rowSpan="4">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altLang="zh-CN" sz="1800" b="0" i="0" u="none" strike="noStrike" cap="none" normalizeH="0" baseline="0" dirty="0" smtClean="0">
                        <a:ln>
                          <a:noFill/>
                        </a:ln>
                        <a:solidFill>
                          <a:schemeClr val="tx1"/>
                        </a:solidFill>
                        <a:effectLst/>
                        <a:latin typeface="Tahoma" pitchFamily="34" charset="0"/>
                        <a:ea typeface="宋体" pitchFamily="2" charset="-12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chemeClr val="tx1"/>
                          </a:solidFill>
                          <a:effectLst/>
                          <a:latin typeface="Tahoma" pitchFamily="34" charset="0"/>
                          <a:ea typeface="宋体" pitchFamily="2" charset="-122"/>
                        </a:rPr>
                        <a:t>Test</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chemeClr val="tx1"/>
                          </a:solidFill>
                          <a:effectLst/>
                          <a:latin typeface="Tahoma" pitchFamily="34" charset="0"/>
                          <a:ea typeface="宋体" pitchFamily="2" charset="-122"/>
                        </a:rPr>
                        <a:t>Case</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chemeClr val="tx1"/>
                          </a:solidFill>
                          <a:effectLst/>
                          <a:latin typeface="Tahoma" pitchFamily="34" charset="0"/>
                          <a:ea typeface="宋体" pitchFamily="2" charset="-122"/>
                        </a:rPr>
                        <a:t>2</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SVM</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0.7323</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0.6212</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0.6722</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0.9534</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LRC</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0.8333</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0.3030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0.4444</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0.9417</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CRF</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1.0000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0.6333</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0.7755</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0.9717</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TriFG</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1.0000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chemeClr val="tx1"/>
                          </a:solidFill>
                          <a:effectLst/>
                          <a:latin typeface="Tahoma" pitchFamily="34" charset="0"/>
                          <a:ea typeface="宋体" pitchFamily="2" charset="-122"/>
                        </a:rPr>
                        <a:t>0.8788</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smtClean="0">
                          <a:ln>
                            <a:noFill/>
                          </a:ln>
                          <a:solidFill>
                            <a:schemeClr val="tx1"/>
                          </a:solidFill>
                          <a:effectLst/>
                          <a:latin typeface="Tahoma" pitchFamily="34" charset="0"/>
                          <a:ea typeface="宋体" pitchFamily="2" charset="-122"/>
                        </a:rPr>
                        <a:t>0.9355</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1" i="0" u="none" strike="noStrike" cap="none" normalizeH="0" baseline="0" dirty="0" smtClean="0">
                          <a:ln>
                            <a:noFill/>
                          </a:ln>
                          <a:solidFill>
                            <a:schemeClr val="tx1"/>
                          </a:solidFill>
                          <a:effectLst/>
                          <a:latin typeface="Tahoma" pitchFamily="34" charset="0"/>
                          <a:ea typeface="宋体" pitchFamily="2" charset="-122"/>
                        </a:rPr>
                        <a:t>0.9907</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52359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zh-CN" sz="3200" smtClean="0"/>
              <a:t>Effect of Time Span</a:t>
            </a:r>
          </a:p>
        </p:txBody>
      </p:sp>
      <p:sp>
        <p:nvSpPr>
          <p:cNvPr id="21507" name="Rectangle 3"/>
          <p:cNvSpPr>
            <a:spLocks noGrp="1" noChangeArrowheads="1"/>
          </p:cNvSpPr>
          <p:nvPr>
            <p:ph type="body" idx="1"/>
          </p:nvPr>
        </p:nvSpPr>
        <p:spPr/>
        <p:txBody>
          <a:bodyPr/>
          <a:lstStyle/>
          <a:p>
            <a:pPr eaLnBrk="1" hangingPunct="1"/>
            <a:r>
              <a:rPr lang="en-US" altLang="zh-CN" sz="2000" smtClean="0"/>
              <a:t>Distribution of follow back time</a:t>
            </a:r>
          </a:p>
          <a:p>
            <a:pPr lvl="1" eaLnBrk="1" hangingPunct="1"/>
            <a:r>
              <a:rPr lang="en-US" altLang="zh-CN" sz="1800" smtClean="0"/>
              <a:t>60% for next-time stamp;</a:t>
            </a:r>
          </a:p>
          <a:p>
            <a:pPr lvl="1" eaLnBrk="1" hangingPunct="1"/>
            <a:r>
              <a:rPr lang="en-US" altLang="zh-CN" sz="1800" smtClean="0"/>
              <a:t>37% for following 3 time stamps. </a:t>
            </a:r>
          </a:p>
          <a:p>
            <a:pPr eaLnBrk="1" hangingPunct="1"/>
            <a:r>
              <a:rPr lang="en-US" altLang="zh-CN" sz="2000" smtClean="0"/>
              <a:t>Different settings of the time span</a:t>
            </a:r>
          </a:p>
          <a:p>
            <a:pPr lvl="1" eaLnBrk="1" hangingPunct="1"/>
            <a:r>
              <a:rPr lang="en-US" altLang="zh-CN" sz="1800" smtClean="0"/>
              <a:t>Performance drops sharply when two or less;</a:t>
            </a:r>
          </a:p>
          <a:p>
            <a:pPr lvl="1" eaLnBrk="1" hangingPunct="1"/>
            <a:r>
              <a:rPr lang="en-US" altLang="zh-CN" sz="1800" smtClean="0"/>
              <a:t>Acceptable for three time stamps.</a:t>
            </a:r>
          </a:p>
        </p:txBody>
      </p:sp>
      <p:pic>
        <p:nvPicPr>
          <p:cNvPr id="21508" name="Picture 8"/>
          <p:cNvPicPr>
            <a:picLocks noChangeAspect="1" noChangeArrowheads="1"/>
          </p:cNvPicPr>
          <p:nvPr/>
        </p:nvPicPr>
        <p:blipFill>
          <a:blip r:embed="rId3" cstate="print"/>
          <a:srcRect/>
          <a:stretch>
            <a:fillRect/>
          </a:stretch>
        </p:blipFill>
        <p:spPr bwMode="auto">
          <a:xfrm>
            <a:off x="165100" y="3505200"/>
            <a:ext cx="4762818" cy="2743200"/>
          </a:xfrm>
          <a:prstGeom prst="rect">
            <a:avLst/>
          </a:prstGeom>
          <a:noFill/>
          <a:ln w="9525">
            <a:noFill/>
            <a:miter lim="800000"/>
            <a:headEnd/>
            <a:tailEnd/>
          </a:ln>
        </p:spPr>
      </p:pic>
      <p:pic>
        <p:nvPicPr>
          <p:cNvPr id="21509" name="Picture 9"/>
          <p:cNvPicPr>
            <a:picLocks noChangeAspect="1" noChangeArrowheads="1"/>
          </p:cNvPicPr>
          <p:nvPr/>
        </p:nvPicPr>
        <p:blipFill>
          <a:blip r:embed="rId4" cstate="print"/>
          <a:srcRect/>
          <a:stretch>
            <a:fillRect/>
          </a:stretch>
        </p:blipFill>
        <p:spPr bwMode="auto">
          <a:xfrm>
            <a:off x="4870464" y="3581400"/>
            <a:ext cx="4847107" cy="2514600"/>
          </a:xfrm>
          <a:prstGeom prst="rect">
            <a:avLst/>
          </a:prstGeom>
          <a:noFill/>
          <a:ln w="9525">
            <a:noFill/>
            <a:miter lim="800000"/>
            <a:headEnd/>
            <a:tailEnd/>
          </a:ln>
        </p:spPr>
      </p:pic>
    </p:spTree>
    <p:extLst>
      <p:ext uri="{BB962C8B-B14F-4D97-AF65-F5344CB8AC3E}">
        <p14:creationId xmlns:p14="http://schemas.microsoft.com/office/powerpoint/2010/main" val="247648665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Case Study</a:t>
            </a:r>
            <a:endParaRPr lang="zh-CN" altLang="en-US"/>
          </a:p>
        </p:txBody>
      </p:sp>
      <p:pic>
        <p:nvPicPr>
          <p:cNvPr id="97282" name="Picture 2"/>
          <p:cNvPicPr>
            <a:picLocks noChangeAspect="1" noChangeArrowheads="1"/>
          </p:cNvPicPr>
          <p:nvPr/>
        </p:nvPicPr>
        <p:blipFill>
          <a:blip r:embed="rId2" cstate="print"/>
          <a:srcRect/>
          <a:stretch>
            <a:fillRect/>
          </a:stretch>
        </p:blipFill>
        <p:spPr bwMode="auto">
          <a:xfrm>
            <a:off x="165100" y="1524000"/>
            <a:ext cx="9493473" cy="4343400"/>
          </a:xfrm>
          <a:prstGeom prst="rect">
            <a:avLst/>
          </a:prstGeom>
          <a:noFill/>
          <a:ln w="9525">
            <a:noFill/>
            <a:miter lim="800000"/>
            <a:headEnd/>
            <a:tailEnd/>
          </a:ln>
        </p:spPr>
      </p:pic>
    </p:spTree>
    <p:extLst>
      <p:ext uri="{BB962C8B-B14F-4D97-AF65-F5344CB8AC3E}">
        <p14:creationId xmlns:p14="http://schemas.microsoft.com/office/powerpoint/2010/main" val="3762191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“Happy” System (2009)</a:t>
            </a:r>
            <a:endParaRPr lang="zh-CN" altLang="en-US" dirty="0"/>
          </a:p>
        </p:txBody>
      </p:sp>
      <p:pic>
        <p:nvPicPr>
          <p:cNvPr id="430083" name="Picture 3" descr="C:\JieTang\Privacy\Paper\social-learning\icdm10-moodpred\Figures\ui.emf"/>
          <p:cNvPicPr>
            <a:picLocks noChangeAspect="1" noChangeArrowheads="1"/>
          </p:cNvPicPr>
          <p:nvPr/>
        </p:nvPicPr>
        <p:blipFill>
          <a:blip r:embed="rId2" cstate="print"/>
          <a:srcRect/>
          <a:stretch>
            <a:fillRect/>
          </a:stretch>
        </p:blipFill>
        <p:spPr bwMode="auto">
          <a:xfrm>
            <a:off x="1568624" y="1190326"/>
            <a:ext cx="7056784" cy="5082990"/>
          </a:xfrm>
          <a:prstGeom prst="rect">
            <a:avLst/>
          </a:prstGeom>
          <a:noFill/>
        </p:spPr>
      </p:pic>
      <p:sp>
        <p:nvSpPr>
          <p:cNvPr id="6" name="矩形标注 5"/>
          <p:cNvSpPr/>
          <p:nvPr/>
        </p:nvSpPr>
        <p:spPr>
          <a:xfrm>
            <a:off x="524508" y="1736812"/>
            <a:ext cx="2364110" cy="698376"/>
          </a:xfrm>
          <a:prstGeom prst="wedgeRectCallout">
            <a:avLst>
              <a:gd name="adj1" fmla="val 120790"/>
              <a:gd name="adj2" fmla="val -2383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Location</a:t>
            </a:r>
            <a:endParaRPr lang="zh-CN" altLang="en-US" sz="2800" b="1" dirty="0">
              <a:ln>
                <a:solidFill>
                  <a:srgbClr val="FF0000"/>
                </a:solidFill>
                <a:prstDash val="solid"/>
              </a:ln>
              <a:solidFill>
                <a:srgbClr val="FF3300"/>
              </a:solidFill>
            </a:endParaRPr>
          </a:p>
        </p:txBody>
      </p:sp>
      <p:sp>
        <p:nvSpPr>
          <p:cNvPr id="7" name="矩形标注 6"/>
          <p:cNvSpPr/>
          <p:nvPr/>
        </p:nvSpPr>
        <p:spPr>
          <a:xfrm>
            <a:off x="6645191" y="1592796"/>
            <a:ext cx="2880320" cy="698376"/>
          </a:xfrm>
          <a:prstGeom prst="wedgeRectCallout">
            <a:avLst>
              <a:gd name="adj1" fmla="val -71061"/>
              <a:gd name="adj2" fmla="val 246954"/>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SMS &amp; Calling</a:t>
            </a:r>
            <a:endParaRPr lang="zh-CN" altLang="en-US" sz="2800" b="1" dirty="0">
              <a:ln>
                <a:solidFill>
                  <a:srgbClr val="FF0000"/>
                </a:solidFill>
                <a:prstDash val="solid"/>
              </a:ln>
              <a:solidFill>
                <a:srgbClr val="FF3300"/>
              </a:solidFill>
            </a:endParaRPr>
          </a:p>
        </p:txBody>
      </p:sp>
      <p:sp>
        <p:nvSpPr>
          <p:cNvPr id="8" name="矩形标注 7"/>
          <p:cNvSpPr/>
          <p:nvPr/>
        </p:nvSpPr>
        <p:spPr>
          <a:xfrm>
            <a:off x="7541895" y="4257092"/>
            <a:ext cx="2364110" cy="698376"/>
          </a:xfrm>
          <a:prstGeom prst="wedgeRectCallout">
            <a:avLst>
              <a:gd name="adj1" fmla="val -71723"/>
              <a:gd name="adj2" fmla="val 82863"/>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0000"/>
                </a:solidFill>
              </a:rPr>
              <a:t>Emotion?</a:t>
            </a:r>
            <a:endParaRPr lang="zh-CN" altLang="en-US" sz="2800" b="1" dirty="0">
              <a:ln>
                <a:solidFill>
                  <a:srgbClr val="FF0000"/>
                </a:solidFill>
                <a:prstDash val="solid"/>
              </a:ln>
              <a:solidFill>
                <a:srgbClr val="FF0000"/>
              </a:solidFill>
            </a:endParaRPr>
          </a:p>
        </p:txBody>
      </p:sp>
      <p:sp>
        <p:nvSpPr>
          <p:cNvPr id="9" name="矩形标注 8"/>
          <p:cNvSpPr/>
          <p:nvPr/>
        </p:nvSpPr>
        <p:spPr>
          <a:xfrm>
            <a:off x="104619" y="4257092"/>
            <a:ext cx="2364110" cy="698376"/>
          </a:xfrm>
          <a:prstGeom prst="wedgeRectCallout">
            <a:avLst>
              <a:gd name="adj1" fmla="val 91719"/>
              <a:gd name="adj2" fmla="val 74998"/>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rot lat="0" lon="0" rev="0"/>
              </a:camera>
              <a:lightRig rig="glow" dir="t">
                <a:rot lat="0" lon="0" rev="3600000"/>
              </a:lightRig>
            </a:scene3d>
            <a:sp3d extrusionH="57150" prstMaterial="softEdge">
              <a:bevelT w="29210" h="16510" prst="divot"/>
              <a:contourClr>
                <a:schemeClr val="accent4">
                  <a:alpha val="95000"/>
                </a:schemeClr>
              </a:contourClr>
            </a:sp3d>
          </a:bodyPr>
          <a:lstStyle/>
          <a:p>
            <a:pPr algn="ctr"/>
            <a:r>
              <a:rPr lang="en-US" altLang="zh-CN" sz="2800" b="1" dirty="0" smtClean="0">
                <a:ln>
                  <a:solidFill>
                    <a:srgbClr val="FF0000"/>
                  </a:solidFill>
                  <a:prstDash val="solid"/>
                </a:ln>
                <a:solidFill>
                  <a:srgbClr val="FF3300"/>
                </a:solidFill>
              </a:rPr>
              <a:t>Activities</a:t>
            </a:r>
            <a:endParaRPr lang="zh-CN" altLang="en-US" sz="2800" b="1" dirty="0">
              <a:ln>
                <a:solidFill>
                  <a:srgbClr val="FF0000"/>
                </a:solidFill>
                <a:prstDash val="solid"/>
              </a:ln>
              <a:solidFill>
                <a:srgbClr val="FF3300"/>
              </a:solidFill>
            </a:endParaRPr>
          </a:p>
        </p:txBody>
      </p:sp>
      <p:sp>
        <p:nvSpPr>
          <p:cNvPr id="11" name="云形标注 10"/>
          <p:cNvSpPr/>
          <p:nvPr/>
        </p:nvSpPr>
        <p:spPr>
          <a:xfrm>
            <a:off x="2612740" y="5699720"/>
            <a:ext cx="4788532" cy="933636"/>
          </a:xfrm>
          <a:prstGeom prst="cloudCallout">
            <a:avLst>
              <a:gd name="adj1" fmla="val 4150"/>
              <a:gd name="adj2" fmla="val -932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Can we predict users’ emotion?</a:t>
            </a:r>
            <a:endParaRPr lang="zh-CN" altLang="en-US" dirty="0"/>
          </a:p>
        </p:txBody>
      </p:sp>
    </p:spTree>
    <p:extLst>
      <p:ext uri="{BB962C8B-B14F-4D97-AF65-F5344CB8AC3E}">
        <p14:creationId xmlns:p14="http://schemas.microsoft.com/office/powerpoint/2010/main" val="13225401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1028564" y="2702919"/>
            <a:ext cx="654632" cy="709185"/>
          </a:xfrm>
          <a:prstGeom prst="rect">
            <a:avLst/>
          </a:prstGeom>
        </p:spPr>
      </p:pic>
      <p:sp>
        <p:nvSpPr>
          <p:cNvPr id="5" name="右箭头 16"/>
          <p:cNvSpPr/>
          <p:nvPr/>
        </p:nvSpPr>
        <p:spPr>
          <a:xfrm>
            <a:off x="2108684"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右箭头 16"/>
          <p:cNvSpPr/>
          <p:nvPr/>
        </p:nvSpPr>
        <p:spPr>
          <a:xfrm>
            <a:off x="5637076" y="2918943"/>
            <a:ext cx="720080" cy="360236"/>
          </a:xfrm>
          <a:prstGeom prst="right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tie</a:t>
            </a:r>
            <a:endParaRPr kumimoji="1" lang="zh-CN" altLang="en-US" sz="1800" dirty="0">
              <a:solidFill>
                <a:schemeClr val="tx1"/>
              </a:solidFill>
            </a:endParaRPr>
          </a:p>
        </p:txBody>
      </p:sp>
      <p:sp>
        <p:nvSpPr>
          <p:cNvPr id="43" name="矩形 42"/>
          <p:cNvSpPr/>
          <p:nvPr/>
        </p:nvSpPr>
        <p:spPr>
          <a:xfrm>
            <a:off x="6465168" y="273892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chemeClr val="tx1"/>
                </a:solidFill>
              </a:rPr>
              <a:t>Social role</a:t>
            </a:r>
            <a:endParaRPr kumimoji="1" lang="zh-CN" altLang="en-US" sz="1800" dirty="0">
              <a:solidFill>
                <a:schemeClr val="tx1"/>
              </a:solidFill>
            </a:endParaRPr>
          </a:p>
        </p:txBody>
      </p:sp>
      <p:sp>
        <p:nvSpPr>
          <p:cNvPr id="44" name="矩形 43"/>
          <p:cNvSpPr/>
          <p:nvPr/>
        </p:nvSpPr>
        <p:spPr>
          <a:xfrm>
            <a:off x="704527"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User-level</a:t>
            </a:r>
            <a:endParaRPr kumimoji="1" lang="zh-CN" altLang="en-US" sz="2400" dirty="0">
              <a:solidFill>
                <a:srgbClr val="FF0000"/>
              </a:solidFill>
            </a:endParaRPr>
          </a:p>
        </p:txBody>
      </p:sp>
      <p:sp>
        <p:nvSpPr>
          <p:cNvPr id="45" name="矩形 44"/>
          <p:cNvSpPr/>
          <p:nvPr/>
        </p:nvSpPr>
        <p:spPr>
          <a:xfrm>
            <a:off x="3332819" y="1268760"/>
            <a:ext cx="1709171"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solidFill>
                  <a:srgbClr val="FF0000"/>
                </a:solidFill>
              </a:rPr>
              <a:t>T</a:t>
            </a:r>
            <a:r>
              <a:rPr kumimoji="1" lang="en-US" altLang="zh-CN" sz="2400" dirty="0" smtClean="0">
                <a:solidFill>
                  <a:srgbClr val="FF0000"/>
                </a:solidFill>
              </a:rPr>
              <a:t>ie-level</a:t>
            </a:r>
            <a:endParaRPr kumimoji="1" lang="zh-CN" altLang="en-US" sz="2400" dirty="0">
              <a:solidFill>
                <a:srgbClr val="FF0000"/>
              </a:solidFill>
            </a:endParaRPr>
          </a:p>
        </p:txBody>
      </p:sp>
      <p:sp>
        <p:nvSpPr>
          <p:cNvPr id="46" name="矩形 45"/>
          <p:cNvSpPr/>
          <p:nvPr/>
        </p:nvSpPr>
        <p:spPr>
          <a:xfrm>
            <a:off x="6969224" y="1268760"/>
            <a:ext cx="2448272"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smtClean="0">
                <a:solidFill>
                  <a:srgbClr val="FF0000"/>
                </a:solidFill>
              </a:rPr>
              <a:t>Structure-level</a:t>
            </a:r>
            <a:endParaRPr kumimoji="1" lang="zh-CN" altLang="en-US" sz="2400" dirty="0">
              <a:solidFill>
                <a:srgbClr val="FF0000"/>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rgbClr val="0000FF"/>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800" dirty="0" smtClean="0">
                <a:solidFill>
                  <a:srgbClr val="0000FF"/>
                </a:solidFill>
              </a:rPr>
              <a:t>Influence</a:t>
            </a:r>
            <a:endParaRPr kumimoji="1" lang="zh-CN" altLang="en-US" sz="1800" dirty="0">
              <a:solidFill>
                <a:srgbClr val="0000FF"/>
              </a:solidFill>
            </a:endParaRPr>
          </a:p>
        </p:txBody>
      </p:sp>
      <p:sp>
        <p:nvSpPr>
          <p:cNvPr id="36" name="矩形 35"/>
          <p:cNvSpPr/>
          <p:nvPr/>
        </p:nvSpPr>
        <p:spPr>
          <a:xfrm>
            <a:off x="992560" y="4077072"/>
            <a:ext cx="165618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Emotion</a:t>
            </a:r>
          </a:p>
          <a:p>
            <a:r>
              <a:rPr kumimoji="1" lang="en-US" altLang="zh-CN" sz="1800" dirty="0" smtClean="0">
                <a:solidFill>
                  <a:schemeClr val="tx1"/>
                </a:solidFill>
              </a:rPr>
              <a:t>- Demographics</a:t>
            </a:r>
          </a:p>
        </p:txBody>
      </p:sp>
      <p:cxnSp>
        <p:nvCxnSpPr>
          <p:cNvPr id="47" name="Straight Connector 13"/>
          <p:cNvCxnSpPr/>
          <p:nvPr/>
        </p:nvCxnSpPr>
        <p:spPr>
          <a:xfrm>
            <a:off x="560512" y="5147084"/>
            <a:ext cx="8748972"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16"/>
          <p:cNvSpPr/>
          <p:nvPr/>
        </p:nvSpPr>
        <p:spPr>
          <a:xfrm rot="16200000" flipH="1">
            <a:off x="4649434" y="4483478"/>
            <a:ext cx="324036" cy="1219200"/>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1"/>
          <p:cNvSpPr/>
          <p:nvPr/>
        </p:nvSpPr>
        <p:spPr>
          <a:xfrm>
            <a:off x="2072680" y="5435116"/>
            <a:ext cx="5508612" cy="8382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2000" dirty="0">
              <a:solidFill>
                <a:srgbClr val="800000"/>
              </a:solidFill>
            </a:endParaRPr>
          </a:p>
        </p:txBody>
      </p:sp>
      <p:sp>
        <p:nvSpPr>
          <p:cNvPr id="50" name="Rectangle 22"/>
          <p:cNvSpPr/>
          <p:nvPr/>
        </p:nvSpPr>
        <p:spPr>
          <a:xfrm>
            <a:off x="2649484" y="558579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Tencent</a:t>
            </a:r>
            <a:endParaRPr lang="en-US" dirty="0">
              <a:solidFill>
                <a:schemeClr val="tx1"/>
              </a:solidFill>
            </a:endParaRPr>
          </a:p>
        </p:txBody>
      </p:sp>
      <p:sp>
        <p:nvSpPr>
          <p:cNvPr id="51" name="Rectangle 22"/>
          <p:cNvSpPr/>
          <p:nvPr/>
        </p:nvSpPr>
        <p:spPr>
          <a:xfrm>
            <a:off x="5313040" y="5579132"/>
            <a:ext cx="1803648" cy="533400"/>
          </a:xfrm>
          <a:prstGeom prst="rect">
            <a:avLst/>
          </a:prstGeom>
          <a:solidFill>
            <a:srgbClr val="CCFF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MOOC</a:t>
            </a:r>
            <a:endParaRPr lang="en-US" dirty="0">
              <a:solidFill>
                <a:schemeClr val="tx1"/>
              </a:solidFill>
            </a:endParaRPr>
          </a:p>
        </p:txBody>
      </p:sp>
      <p:sp>
        <p:nvSpPr>
          <p:cNvPr id="52" name="矩形 51"/>
          <p:cNvSpPr/>
          <p:nvPr/>
        </p:nvSpPr>
        <p:spPr>
          <a:xfrm>
            <a:off x="3764868" y="4077072"/>
            <a:ext cx="2016224"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rgbClr val="000000"/>
                </a:solidFill>
              </a:rPr>
              <a:t>- Social Tie</a:t>
            </a:r>
          </a:p>
          <a:p>
            <a:r>
              <a:rPr kumimoji="1" lang="en-US" altLang="zh-CN" sz="1800" dirty="0" smtClean="0">
                <a:solidFill>
                  <a:srgbClr val="FF0000"/>
                </a:solidFill>
              </a:rPr>
              <a:t>- Social Influence</a:t>
            </a:r>
          </a:p>
        </p:txBody>
      </p:sp>
      <p:sp>
        <p:nvSpPr>
          <p:cNvPr id="38" name="矩形 37"/>
          <p:cNvSpPr/>
          <p:nvPr/>
        </p:nvSpPr>
        <p:spPr>
          <a:xfrm>
            <a:off x="6789204" y="4077072"/>
            <a:ext cx="2124236" cy="9721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kumimoji="1" lang="en-US" altLang="zh-CN" sz="1800" dirty="0" smtClean="0">
                <a:solidFill>
                  <a:schemeClr val="tx1"/>
                </a:solidFill>
              </a:rPr>
              <a:t>- Triad Formation</a:t>
            </a:r>
          </a:p>
          <a:p>
            <a:r>
              <a:rPr kumimoji="1" lang="en-US" altLang="zh-CN" sz="1800" dirty="0" smtClean="0">
                <a:solidFill>
                  <a:schemeClr val="tx1"/>
                </a:solidFill>
              </a:rPr>
              <a:t>- Kernel Community</a:t>
            </a:r>
          </a:p>
          <a:p>
            <a:r>
              <a:rPr kumimoji="1" lang="en-US" altLang="zh-CN" sz="1800" dirty="0" smtClean="0">
                <a:solidFill>
                  <a:srgbClr val="000000"/>
                </a:solidFill>
              </a:rPr>
              <a:t>- Structural hole</a:t>
            </a:r>
          </a:p>
        </p:txBody>
      </p:sp>
    </p:spTree>
    <p:extLst>
      <p:ext uri="{BB962C8B-B14F-4D97-AF65-F5344CB8AC3E}">
        <p14:creationId xmlns:p14="http://schemas.microsoft.com/office/powerpoint/2010/main" val="3342503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152400"/>
            <a:ext cx="9363076" cy="792162"/>
          </a:xfrm>
        </p:spPr>
        <p:txBody>
          <a:bodyPr/>
          <a:lstStyle/>
          <a:p>
            <a:r>
              <a:rPr lang="en-US" dirty="0" smtClean="0"/>
              <a:t>“Love Obama”</a:t>
            </a:r>
            <a:br>
              <a:rPr lang="en-US" dirty="0" smtClean="0"/>
            </a:br>
            <a:r>
              <a:rPr lang="en-US" sz="3200" dirty="0" smtClean="0"/>
              <a:t>—social influence in online social networks</a:t>
            </a:r>
            <a:endParaRPr lang="en-US" sz="3200" dirty="0"/>
          </a:p>
        </p:txBody>
      </p:sp>
      <p:pic>
        <p:nvPicPr>
          <p:cNvPr id="14" name="Picture 13"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570" y="1782440"/>
            <a:ext cx="1251351" cy="1148522"/>
          </a:xfrm>
          <a:prstGeom prst="rect">
            <a:avLst/>
          </a:prstGeom>
        </p:spPr>
      </p:pic>
      <p:pic>
        <p:nvPicPr>
          <p:cNvPr id="4" name="Picture 3"/>
          <p:cNvPicPr>
            <a:picLocks noChangeAspect="1"/>
          </p:cNvPicPr>
          <p:nvPr/>
        </p:nvPicPr>
        <p:blipFill>
          <a:blip r:embed="rId4"/>
          <a:stretch>
            <a:fillRect/>
          </a:stretch>
        </p:blipFill>
        <p:spPr>
          <a:xfrm>
            <a:off x="1528988" y="2013232"/>
            <a:ext cx="1271776" cy="1186957"/>
          </a:xfrm>
          <a:prstGeom prst="rect">
            <a:avLst/>
          </a:prstGeom>
        </p:spPr>
      </p:pic>
      <p:pic>
        <p:nvPicPr>
          <p:cNvPr id="5" name="Picture 4"/>
          <p:cNvPicPr>
            <a:picLocks noChangeAspect="1"/>
          </p:cNvPicPr>
          <p:nvPr/>
        </p:nvPicPr>
        <p:blipFill>
          <a:blip r:embed="rId5"/>
          <a:stretch>
            <a:fillRect/>
          </a:stretch>
        </p:blipFill>
        <p:spPr>
          <a:xfrm>
            <a:off x="4990032" y="4166710"/>
            <a:ext cx="1271776" cy="1186957"/>
          </a:xfrm>
          <a:prstGeom prst="rect">
            <a:avLst/>
          </a:prstGeom>
        </p:spPr>
      </p:pic>
      <p:pic>
        <p:nvPicPr>
          <p:cNvPr id="6" name="Picture 5"/>
          <p:cNvPicPr>
            <a:picLocks noChangeAspect="1"/>
          </p:cNvPicPr>
          <p:nvPr/>
        </p:nvPicPr>
        <p:blipFill>
          <a:blip r:embed="rId6"/>
          <a:stretch>
            <a:fillRect/>
          </a:stretch>
        </p:blipFill>
        <p:spPr>
          <a:xfrm>
            <a:off x="3605613" y="2802841"/>
            <a:ext cx="1271776" cy="1186957"/>
          </a:xfrm>
          <a:prstGeom prst="rect">
            <a:avLst/>
          </a:prstGeom>
        </p:spPr>
      </p:pic>
      <p:pic>
        <p:nvPicPr>
          <p:cNvPr id="7" name="Picture 6"/>
          <p:cNvPicPr>
            <a:picLocks noChangeAspect="1"/>
          </p:cNvPicPr>
          <p:nvPr/>
        </p:nvPicPr>
        <p:blipFill>
          <a:blip r:embed="rId7"/>
          <a:stretch>
            <a:fillRect/>
          </a:stretch>
        </p:blipFill>
        <p:spPr>
          <a:xfrm>
            <a:off x="2375019" y="4382058"/>
            <a:ext cx="1271776" cy="1186957"/>
          </a:xfrm>
          <a:prstGeom prst="rect">
            <a:avLst/>
          </a:prstGeom>
        </p:spPr>
      </p:pic>
      <p:pic>
        <p:nvPicPr>
          <p:cNvPr id="9" name="Picture 8"/>
          <p:cNvPicPr>
            <a:picLocks noChangeAspect="1"/>
          </p:cNvPicPr>
          <p:nvPr/>
        </p:nvPicPr>
        <p:blipFill>
          <a:blip r:embed="rId8"/>
          <a:stretch>
            <a:fillRect/>
          </a:stretch>
        </p:blipFill>
        <p:spPr>
          <a:xfrm>
            <a:off x="5912980" y="2587493"/>
            <a:ext cx="1271776" cy="1186957"/>
          </a:xfrm>
          <a:prstGeom prst="rect">
            <a:avLst/>
          </a:prstGeom>
        </p:spPr>
      </p:pic>
      <p:pic>
        <p:nvPicPr>
          <p:cNvPr id="10" name="Picture 9"/>
          <p:cNvPicPr>
            <a:picLocks noChangeAspect="1"/>
          </p:cNvPicPr>
          <p:nvPr/>
        </p:nvPicPr>
        <p:blipFill>
          <a:blip r:embed="rId9"/>
          <a:stretch>
            <a:fillRect/>
          </a:stretch>
        </p:blipFill>
        <p:spPr>
          <a:xfrm>
            <a:off x="7681957" y="3736015"/>
            <a:ext cx="1271776" cy="1186957"/>
          </a:xfrm>
          <a:prstGeom prst="rect">
            <a:avLst/>
          </a:prstGeom>
        </p:spPr>
      </p:pic>
      <p:cxnSp>
        <p:nvCxnSpPr>
          <p:cNvPr id="12" name="Straight Connector 11"/>
          <p:cNvCxnSpPr>
            <a:stCxn id="42" idx="4"/>
            <a:endCxn id="10" idx="0"/>
          </p:cNvCxnSpPr>
          <p:nvPr/>
        </p:nvCxnSpPr>
        <p:spPr>
          <a:xfrm flipH="1">
            <a:off x="8317848" y="2946406"/>
            <a:ext cx="133234" cy="78960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7184756" y="2731058"/>
            <a:ext cx="651028" cy="44991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6297548" y="4525617"/>
            <a:ext cx="1307508" cy="32302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836503" y="2946400"/>
            <a:ext cx="692210" cy="28713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5759156" y="3700868"/>
            <a:ext cx="279654" cy="53762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605479" y="3951357"/>
            <a:ext cx="461474" cy="50247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297967" y="3951357"/>
            <a:ext cx="461473" cy="4306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221197" y="3305316"/>
            <a:ext cx="538385" cy="107673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066660" y="3664226"/>
            <a:ext cx="692209" cy="28713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758873" y="1726096"/>
            <a:ext cx="1384419" cy="12203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605048" y="3736009"/>
            <a:ext cx="1384419" cy="12203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836069" y="2659270"/>
            <a:ext cx="1384419" cy="12203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479062" y="2072416"/>
            <a:ext cx="1384419" cy="122030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298110" y="4382052"/>
            <a:ext cx="1384419" cy="122030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565137" y="2824245"/>
            <a:ext cx="1384419" cy="122030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913123" y="4238487"/>
            <a:ext cx="1384419" cy="122030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Callout 56"/>
          <p:cNvSpPr/>
          <p:nvPr/>
        </p:nvSpPr>
        <p:spPr>
          <a:xfrm>
            <a:off x="1375161" y="1367189"/>
            <a:ext cx="1999716" cy="574261"/>
          </a:xfrm>
          <a:prstGeom prst="wedgeEllipseCallout">
            <a:avLst>
              <a:gd name="adj1" fmla="val -8687"/>
              <a:gd name="adj2" fmla="val 8004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 love Obama</a:t>
            </a:r>
            <a:endParaRPr lang="en-US" sz="1600" dirty="0">
              <a:solidFill>
                <a:schemeClr val="tx1"/>
              </a:solidFill>
            </a:endParaRPr>
          </a:p>
        </p:txBody>
      </p:sp>
      <p:sp>
        <p:nvSpPr>
          <p:cNvPr id="58" name="Oval Callout 57"/>
          <p:cNvSpPr/>
          <p:nvPr/>
        </p:nvSpPr>
        <p:spPr>
          <a:xfrm>
            <a:off x="990600" y="3807795"/>
            <a:ext cx="1999716" cy="574261"/>
          </a:xfrm>
          <a:prstGeom prst="wedgeEllipseCallout">
            <a:avLst>
              <a:gd name="adj1" fmla="val 29100"/>
              <a:gd name="adj2" fmla="val 9100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great!</a:t>
            </a:r>
            <a:endParaRPr lang="en-US" sz="1600" dirty="0">
              <a:solidFill>
                <a:schemeClr val="tx1"/>
              </a:solidFill>
            </a:endParaRPr>
          </a:p>
        </p:txBody>
      </p:sp>
      <p:sp>
        <p:nvSpPr>
          <p:cNvPr id="59" name="Oval Callout 58"/>
          <p:cNvSpPr/>
          <p:nvPr/>
        </p:nvSpPr>
        <p:spPr>
          <a:xfrm>
            <a:off x="3297964" y="2085015"/>
            <a:ext cx="1999716" cy="574261"/>
          </a:xfrm>
          <a:prstGeom prst="wedgeEllipseCallout">
            <a:avLst>
              <a:gd name="adj1" fmla="val 1434"/>
              <a:gd name="adj2" fmla="val 99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Obama is fantastic</a:t>
            </a:r>
            <a:endParaRPr lang="en-US" sz="1600" dirty="0">
              <a:solidFill>
                <a:schemeClr val="tx1"/>
              </a:solidFill>
            </a:endParaRPr>
          </a:p>
        </p:txBody>
      </p:sp>
      <p:sp>
        <p:nvSpPr>
          <p:cNvPr id="60" name="Oval Callout 59"/>
          <p:cNvSpPr/>
          <p:nvPr/>
        </p:nvSpPr>
        <p:spPr>
          <a:xfrm>
            <a:off x="5682244" y="1295406"/>
            <a:ext cx="2691925" cy="646043"/>
          </a:xfrm>
          <a:prstGeom prst="wedgeEllipseCallout">
            <a:avLst>
              <a:gd name="adj1" fmla="val 29947"/>
              <a:gd name="adj2" fmla="val 9027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hate Obama, the worst president ever</a:t>
            </a:r>
            <a:endParaRPr lang="en-US" sz="1600" dirty="0">
              <a:solidFill>
                <a:schemeClr val="tx1"/>
              </a:solidFill>
            </a:endParaRPr>
          </a:p>
        </p:txBody>
      </p:sp>
      <p:sp>
        <p:nvSpPr>
          <p:cNvPr id="61" name="Oval Callout 60"/>
          <p:cNvSpPr/>
          <p:nvPr/>
        </p:nvSpPr>
        <p:spPr>
          <a:xfrm>
            <a:off x="6989751" y="5171667"/>
            <a:ext cx="2230452" cy="646043"/>
          </a:xfrm>
          <a:prstGeom prst="wedgeEllipseCallout">
            <a:avLst>
              <a:gd name="adj1" fmla="val 7391"/>
              <a:gd name="adj2" fmla="val -9880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He cannot be the next president!</a:t>
            </a:r>
            <a:endParaRPr lang="en-US" sz="1600" dirty="0">
              <a:solidFill>
                <a:schemeClr val="tx1"/>
              </a:solidFill>
            </a:endParaRPr>
          </a:p>
        </p:txBody>
      </p:sp>
      <p:sp>
        <p:nvSpPr>
          <p:cNvPr id="62" name="Oval Callout 61"/>
          <p:cNvSpPr/>
          <p:nvPr/>
        </p:nvSpPr>
        <p:spPr>
          <a:xfrm>
            <a:off x="5989893" y="3951363"/>
            <a:ext cx="1692067" cy="646043"/>
          </a:xfrm>
          <a:prstGeom prst="wedgeEllipseCallout">
            <a:avLst>
              <a:gd name="adj1" fmla="val -10153"/>
              <a:gd name="adj2" fmla="val -8516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No Obama in 2012!</a:t>
            </a:r>
            <a:endParaRPr lang="en-US" sz="1600" dirty="0">
              <a:solidFill>
                <a:schemeClr val="tx1"/>
              </a:solidFill>
            </a:endParaRPr>
          </a:p>
        </p:txBody>
      </p:sp>
      <p:sp>
        <p:nvSpPr>
          <p:cNvPr id="63" name="Oval 62"/>
          <p:cNvSpPr/>
          <p:nvPr/>
        </p:nvSpPr>
        <p:spPr>
          <a:xfrm>
            <a:off x="3297965" y="5961270"/>
            <a:ext cx="230736" cy="215348"/>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682528" y="5889493"/>
            <a:ext cx="1538243" cy="358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4836207" y="5961270"/>
            <a:ext cx="230736" cy="21534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5220772" y="5889493"/>
            <a:ext cx="1538243" cy="358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pic>
        <p:nvPicPr>
          <p:cNvPr id="36" name="Picture 2"/>
          <p:cNvPicPr>
            <a:picLocks noChangeAspect="1" noChangeArrowheads="1"/>
          </p:cNvPicPr>
          <p:nvPr/>
        </p:nvPicPr>
        <p:blipFill>
          <a:blip r:embed="rId10" cstate="print"/>
          <a:srcRect/>
          <a:stretch>
            <a:fillRect/>
          </a:stretch>
        </p:blipFill>
        <p:spPr bwMode="auto">
          <a:xfrm>
            <a:off x="228600" y="6324600"/>
            <a:ext cx="1447800" cy="533400"/>
          </a:xfrm>
          <a:prstGeom prst="rect">
            <a:avLst/>
          </a:prstGeom>
          <a:noFill/>
          <a:ln w="9525">
            <a:noFill/>
            <a:miter lim="800000"/>
            <a:headEnd/>
            <a:tailEnd/>
          </a:ln>
        </p:spPr>
      </p:pic>
      <p:pic>
        <p:nvPicPr>
          <p:cNvPr id="39" name="Picture 3"/>
          <p:cNvPicPr>
            <a:picLocks noChangeAspect="1" noChangeArrowheads="1"/>
          </p:cNvPicPr>
          <p:nvPr/>
        </p:nvPicPr>
        <p:blipFill>
          <a:blip r:embed="rId11" cstate="print"/>
          <a:srcRect/>
          <a:stretch>
            <a:fillRect/>
          </a:stretch>
        </p:blipFill>
        <p:spPr bwMode="auto">
          <a:xfrm>
            <a:off x="2057400" y="6324600"/>
            <a:ext cx="1158240" cy="533400"/>
          </a:xfrm>
          <a:prstGeom prst="rect">
            <a:avLst/>
          </a:prstGeom>
          <a:noFill/>
          <a:ln w="9525">
            <a:noFill/>
            <a:miter lim="800000"/>
            <a:headEnd/>
            <a:tailEnd/>
          </a:ln>
        </p:spPr>
      </p:pic>
    </p:spTree>
    <p:extLst>
      <p:ext uri="{BB962C8B-B14F-4D97-AF65-F5344CB8AC3E}">
        <p14:creationId xmlns:p14="http://schemas.microsoft.com/office/powerpoint/2010/main" val="29679547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blinds(horizontal)">
                                      <p:cBhvr>
                                        <p:cTn id="14" dur="1000"/>
                                        <p:tgtEl>
                                          <p:spTgt spid="59"/>
                                        </p:tgtEl>
                                      </p:cBhvr>
                                    </p:animEffect>
                                  </p:childTnLst>
                                </p:cTn>
                              </p:par>
                            </p:childTnLst>
                          </p:cTn>
                        </p:par>
                        <p:par>
                          <p:cTn id="15" fill="hold">
                            <p:stCondLst>
                              <p:cond delay="1500"/>
                            </p:stCondLst>
                            <p:childTnLst>
                              <p:par>
                                <p:cTn id="16" presetID="3" presetClass="entr" presetSubtype="10"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childTnLst>
                          </p:cTn>
                        </p:par>
                        <p:par>
                          <p:cTn id="19" fill="hold">
                            <p:stCondLst>
                              <p:cond delay="2000"/>
                            </p:stCondLst>
                            <p:childTnLst>
                              <p:par>
                                <p:cTn id="20" presetID="3" presetClass="entr" presetSubtype="1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childTnLst>
                          </p:cTn>
                        </p:par>
                        <p:par>
                          <p:cTn id="23" fill="hold">
                            <p:stCondLst>
                              <p:cond delay="2500"/>
                            </p:stCondLst>
                            <p:childTnLst>
                              <p:par>
                                <p:cTn id="24" presetID="3" presetClass="entr" presetSubtype="10"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childTnLst>
                          </p:cTn>
                        </p:par>
                        <p:par>
                          <p:cTn id="27" fill="hold">
                            <p:stCondLst>
                              <p:cond delay="3000"/>
                            </p:stCondLst>
                            <p:childTnLst>
                              <p:par>
                                <p:cTn id="28" presetID="3" presetClass="entr" presetSubtype="10"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linds(horizont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blinds(horizontal)">
                                      <p:cBhvr>
                                        <p:cTn id="35" dur="500"/>
                                        <p:tgtEl>
                                          <p:spTgt spid="6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linds(horizontal)">
                                      <p:cBhvr>
                                        <p:cTn id="38" dur="500"/>
                                        <p:tgtEl>
                                          <p:spTgt spid="42"/>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linds(horizontal)">
                                      <p:cBhvr>
                                        <p:cTn id="42" dur="500"/>
                                        <p:tgtEl>
                                          <p:spTgt spid="47"/>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blinds(horizontal)">
                                      <p:cBhvr>
                                        <p:cTn id="46" dur="500"/>
                                        <p:tgtEl>
                                          <p:spTgt spid="62"/>
                                        </p:tgtEl>
                                      </p:cBhvr>
                                    </p:animEffect>
                                  </p:childTnLst>
                                </p:cTn>
                              </p:par>
                            </p:childTnLst>
                          </p:cTn>
                        </p:par>
                        <p:par>
                          <p:cTn id="47" fill="hold">
                            <p:stCondLst>
                              <p:cond delay="1500"/>
                            </p:stCondLst>
                            <p:childTnLst>
                              <p:par>
                                <p:cTn id="48" presetID="3"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linds(horizontal)">
                                      <p:cBhvr>
                                        <p:cTn id="50" dur="500"/>
                                        <p:tgtEl>
                                          <p:spTgt spid="46"/>
                                        </p:tgtEl>
                                      </p:cBhvr>
                                    </p:animEffect>
                                  </p:childTnLst>
                                </p:cTn>
                              </p:par>
                            </p:childTnLst>
                          </p:cTn>
                        </p:par>
                        <p:par>
                          <p:cTn id="51" fill="hold">
                            <p:stCondLst>
                              <p:cond delay="2000"/>
                            </p:stCondLst>
                            <p:childTnLst>
                              <p:par>
                                <p:cTn id="52" presetID="3" presetClass="entr" presetSubtype="10" fill="hold" grpId="0"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blinds(horizontal)">
                                      <p:cBhvr>
                                        <p:cTn id="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50" grpId="0" animBg="1"/>
      <p:bldP spid="52" grpId="0" animBg="1"/>
      <p:bldP spid="54" grpId="0" animBg="1"/>
      <p:bldP spid="55" grpId="0" animBg="1"/>
      <p:bldP spid="57" grpId="0" animBg="1"/>
      <p:bldP spid="58" grpId="0" animBg="1"/>
      <p:bldP spid="59" grpId="0" animBg="1"/>
      <p:bldP spid="60" grpId="0" animBg="1"/>
      <p:bldP spid="61" grpId="0" animBg="1"/>
      <p:bldP spid="6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Influence</a:t>
            </a:r>
            <a:endParaRPr lang="en-US" dirty="0"/>
          </a:p>
        </p:txBody>
      </p:sp>
      <p:grpSp>
        <p:nvGrpSpPr>
          <p:cNvPr id="3" name="Group 2"/>
          <p:cNvGrpSpPr/>
          <p:nvPr/>
        </p:nvGrpSpPr>
        <p:grpSpPr>
          <a:xfrm>
            <a:off x="2311401" y="1371600"/>
            <a:ext cx="4221772" cy="2148114"/>
            <a:chOff x="712536" y="1676400"/>
            <a:chExt cx="7593264" cy="4114800"/>
          </a:xfrm>
        </p:grpSpPr>
        <p:pic>
          <p:nvPicPr>
            <p:cNvPr id="14" name="Picture 13"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4" name="Picture 3"/>
            <p:cNvPicPr>
              <a:picLocks noChangeAspect="1"/>
            </p:cNvPicPr>
            <p:nvPr/>
          </p:nvPicPr>
          <p:blipFill>
            <a:blip r:embed="rId3"/>
            <a:stretch>
              <a:fillRect/>
            </a:stretch>
          </p:blipFill>
          <p:spPr>
            <a:xfrm>
              <a:off x="762000" y="1981200"/>
              <a:ext cx="1260000" cy="1260000"/>
            </a:xfrm>
            <a:prstGeom prst="rect">
              <a:avLst/>
            </a:prstGeom>
          </p:spPr>
        </p:pic>
        <p:pic>
          <p:nvPicPr>
            <p:cNvPr id="5" name="Picture 4"/>
            <p:cNvPicPr>
              <a:picLocks noChangeAspect="1"/>
            </p:cNvPicPr>
            <p:nvPr/>
          </p:nvPicPr>
          <p:blipFill>
            <a:blip r:embed="rId4"/>
            <a:stretch>
              <a:fillRect/>
            </a:stretch>
          </p:blipFill>
          <p:spPr>
            <a:xfrm>
              <a:off x="4191000" y="4267200"/>
              <a:ext cx="1260000" cy="1260000"/>
            </a:xfrm>
            <a:prstGeom prst="rect">
              <a:avLst/>
            </a:prstGeom>
          </p:spPr>
        </p:pic>
        <p:pic>
          <p:nvPicPr>
            <p:cNvPr id="6" name="Picture 5"/>
            <p:cNvPicPr>
              <a:picLocks noChangeAspect="1"/>
            </p:cNvPicPr>
            <p:nvPr/>
          </p:nvPicPr>
          <p:blipFill>
            <a:blip r:embed="rId5"/>
            <a:stretch>
              <a:fillRect/>
            </a:stretch>
          </p:blipFill>
          <p:spPr>
            <a:xfrm>
              <a:off x="2819400" y="2819400"/>
              <a:ext cx="1260000" cy="1260000"/>
            </a:xfrm>
            <a:prstGeom prst="rect">
              <a:avLst/>
            </a:prstGeom>
          </p:spPr>
        </p:pic>
        <p:pic>
          <p:nvPicPr>
            <p:cNvPr id="7" name="Picture 6"/>
            <p:cNvPicPr>
              <a:picLocks noChangeAspect="1"/>
            </p:cNvPicPr>
            <p:nvPr/>
          </p:nvPicPr>
          <p:blipFill>
            <a:blip r:embed="rId6"/>
            <a:stretch>
              <a:fillRect/>
            </a:stretch>
          </p:blipFill>
          <p:spPr>
            <a:xfrm>
              <a:off x="1600200" y="4495800"/>
              <a:ext cx="1260000" cy="1260000"/>
            </a:xfrm>
            <a:prstGeom prst="rect">
              <a:avLst/>
            </a:prstGeom>
          </p:spPr>
        </p:pic>
        <p:pic>
          <p:nvPicPr>
            <p:cNvPr id="9" name="Picture 8"/>
            <p:cNvPicPr>
              <a:picLocks noChangeAspect="1"/>
            </p:cNvPicPr>
            <p:nvPr/>
          </p:nvPicPr>
          <p:blipFill>
            <a:blip r:embed="rId7"/>
            <a:stretch>
              <a:fillRect/>
            </a:stretch>
          </p:blipFill>
          <p:spPr>
            <a:xfrm>
              <a:off x="5105400" y="2590800"/>
              <a:ext cx="1260000" cy="1260000"/>
            </a:xfrm>
            <a:prstGeom prst="rect">
              <a:avLst/>
            </a:prstGeom>
          </p:spPr>
        </p:pic>
        <p:pic>
          <p:nvPicPr>
            <p:cNvPr id="10" name="Picture 9"/>
            <p:cNvPicPr>
              <a:picLocks noChangeAspect="1"/>
            </p:cNvPicPr>
            <p:nvPr/>
          </p:nvPicPr>
          <p:blipFill>
            <a:blip r:embed="rId8"/>
            <a:stretch>
              <a:fillRect/>
            </a:stretch>
          </p:blipFill>
          <p:spPr>
            <a:xfrm>
              <a:off x="6858000" y="3810000"/>
              <a:ext cx="1260000" cy="1260000"/>
            </a:xfrm>
            <a:prstGeom prst="rect">
              <a:avLst/>
            </a:prstGeom>
          </p:spPr>
        </p:pic>
        <p:cxnSp>
          <p:nvCxnSpPr>
            <p:cNvPr id="12" name="Straight Connector 11"/>
            <p:cNvCxnSpPr>
              <a:stCxn id="42" idx="4"/>
              <a:endCxn id="10" idx="0"/>
            </p:cNvCxnSpPr>
            <p:nvPr/>
          </p:nvCxnSpPr>
          <p:spPr>
            <a:xfrm flipH="1">
              <a:off x="7488000" y="2971800"/>
              <a:ext cx="132000" cy="838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365400" y="2743200"/>
              <a:ext cx="645000" cy="4776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486400" y="4648200"/>
              <a:ext cx="1295401" cy="3429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057400" y="2971800"/>
              <a:ext cx="685801"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4953002" y="3772693"/>
              <a:ext cx="277064" cy="57070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810000" y="4038600"/>
              <a:ext cx="457201" cy="5334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14600" y="4038600"/>
              <a:ext cx="457200" cy="4572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47800" y="3352800"/>
              <a:ext cx="533400" cy="11430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8400" y="3733800"/>
              <a:ext cx="685800" cy="30480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6" name="Oval 45"/>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7" name="Oval 4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0" name="Oval 49"/>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2" name="Oval 51"/>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4" name="Oval 53"/>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5" name="Oval 54"/>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63" name="Oval 62"/>
          <p:cNvSpPr/>
          <p:nvPr/>
        </p:nvSpPr>
        <p:spPr>
          <a:xfrm>
            <a:off x="6769100" y="1600200"/>
            <a:ext cx="247650" cy="2286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181850" y="15240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Positive</a:t>
            </a:r>
            <a:endParaRPr lang="en-US" sz="1600" dirty="0">
              <a:solidFill>
                <a:srgbClr val="000000"/>
              </a:solidFill>
            </a:endParaRPr>
          </a:p>
        </p:txBody>
      </p:sp>
      <p:sp>
        <p:nvSpPr>
          <p:cNvPr id="65" name="Oval 64"/>
          <p:cNvSpPr/>
          <p:nvPr/>
        </p:nvSpPr>
        <p:spPr>
          <a:xfrm>
            <a:off x="6769100" y="2057400"/>
            <a:ext cx="247650" cy="228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7181850" y="1981200"/>
            <a:ext cx="1651000" cy="381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solidFill>
                  <a:srgbClr val="000000"/>
                </a:solidFill>
              </a:rPr>
              <a:t>Negative</a:t>
            </a:r>
            <a:endParaRPr lang="en-US" sz="1600" dirty="0">
              <a:solidFill>
                <a:srgbClr val="000000"/>
              </a:solidFill>
            </a:endParaRPr>
          </a:p>
        </p:txBody>
      </p:sp>
      <p:cxnSp>
        <p:nvCxnSpPr>
          <p:cNvPr id="11" name="Straight Connector 10"/>
          <p:cNvCxnSpPr/>
          <p:nvPr/>
        </p:nvCxnSpPr>
        <p:spPr>
          <a:xfrm>
            <a:off x="1733550" y="3810000"/>
            <a:ext cx="6521450" cy="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3714750" y="3657600"/>
            <a:ext cx="2063750" cy="381000"/>
          </a:xfrm>
          <a:prstGeom prst="downArrow">
            <a:avLst/>
          </a:prstGeom>
          <a:solidFill>
            <a:srgbClr val="FFCC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output</a:t>
            </a:r>
            <a:endParaRPr lang="en-US" b="1" dirty="0">
              <a:solidFill>
                <a:schemeClr val="tx1"/>
              </a:solidFill>
            </a:endParaRPr>
          </a:p>
        </p:txBody>
      </p:sp>
      <p:grpSp>
        <p:nvGrpSpPr>
          <p:cNvPr id="34" name="Group 33"/>
          <p:cNvGrpSpPr/>
          <p:nvPr/>
        </p:nvGrpSpPr>
        <p:grpSpPr>
          <a:xfrm>
            <a:off x="2311401" y="4191000"/>
            <a:ext cx="4221772" cy="2148114"/>
            <a:chOff x="712536" y="1676400"/>
            <a:chExt cx="7593264" cy="4114800"/>
          </a:xfrm>
        </p:grpSpPr>
        <p:pic>
          <p:nvPicPr>
            <p:cNvPr id="36" name="Picture 35"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37" name="Picture 36"/>
            <p:cNvPicPr>
              <a:picLocks noChangeAspect="1"/>
            </p:cNvPicPr>
            <p:nvPr/>
          </p:nvPicPr>
          <p:blipFill>
            <a:blip r:embed="rId3"/>
            <a:stretch>
              <a:fillRect/>
            </a:stretch>
          </p:blipFill>
          <p:spPr>
            <a:xfrm>
              <a:off x="762000" y="1981200"/>
              <a:ext cx="1260000" cy="1260000"/>
            </a:xfrm>
            <a:prstGeom prst="rect">
              <a:avLst/>
            </a:prstGeom>
          </p:spPr>
        </p:pic>
        <p:pic>
          <p:nvPicPr>
            <p:cNvPr id="39" name="Picture 38"/>
            <p:cNvPicPr>
              <a:picLocks noChangeAspect="1"/>
            </p:cNvPicPr>
            <p:nvPr/>
          </p:nvPicPr>
          <p:blipFill>
            <a:blip r:embed="rId4"/>
            <a:stretch>
              <a:fillRect/>
            </a:stretch>
          </p:blipFill>
          <p:spPr>
            <a:xfrm>
              <a:off x="4191000" y="4267200"/>
              <a:ext cx="1260000" cy="1260000"/>
            </a:xfrm>
            <a:prstGeom prst="rect">
              <a:avLst/>
            </a:prstGeom>
          </p:spPr>
        </p:pic>
        <p:pic>
          <p:nvPicPr>
            <p:cNvPr id="41" name="Picture 40"/>
            <p:cNvPicPr>
              <a:picLocks noChangeAspect="1"/>
            </p:cNvPicPr>
            <p:nvPr/>
          </p:nvPicPr>
          <p:blipFill>
            <a:blip r:embed="rId5"/>
            <a:stretch>
              <a:fillRect/>
            </a:stretch>
          </p:blipFill>
          <p:spPr>
            <a:xfrm>
              <a:off x="2819400" y="2819400"/>
              <a:ext cx="1260000" cy="1260000"/>
            </a:xfrm>
            <a:prstGeom prst="rect">
              <a:avLst/>
            </a:prstGeom>
          </p:spPr>
        </p:pic>
        <p:pic>
          <p:nvPicPr>
            <p:cNvPr id="43" name="Picture 42"/>
            <p:cNvPicPr>
              <a:picLocks noChangeAspect="1"/>
            </p:cNvPicPr>
            <p:nvPr/>
          </p:nvPicPr>
          <p:blipFill>
            <a:blip r:embed="rId6"/>
            <a:stretch>
              <a:fillRect/>
            </a:stretch>
          </p:blipFill>
          <p:spPr>
            <a:xfrm>
              <a:off x="1600200" y="4495800"/>
              <a:ext cx="1260000" cy="1260000"/>
            </a:xfrm>
            <a:prstGeom prst="rect">
              <a:avLst/>
            </a:prstGeom>
          </p:spPr>
        </p:pic>
        <p:pic>
          <p:nvPicPr>
            <p:cNvPr id="44" name="Picture 43"/>
            <p:cNvPicPr>
              <a:picLocks noChangeAspect="1"/>
            </p:cNvPicPr>
            <p:nvPr/>
          </p:nvPicPr>
          <p:blipFill>
            <a:blip r:embed="rId7"/>
            <a:stretch>
              <a:fillRect/>
            </a:stretch>
          </p:blipFill>
          <p:spPr>
            <a:xfrm>
              <a:off x="5105400" y="2590800"/>
              <a:ext cx="1260000" cy="1260000"/>
            </a:xfrm>
            <a:prstGeom prst="rect">
              <a:avLst/>
            </a:prstGeom>
          </p:spPr>
        </p:pic>
        <p:pic>
          <p:nvPicPr>
            <p:cNvPr id="45" name="Picture 44"/>
            <p:cNvPicPr>
              <a:picLocks noChangeAspect="1"/>
            </p:cNvPicPr>
            <p:nvPr/>
          </p:nvPicPr>
          <p:blipFill>
            <a:blip r:embed="rId8"/>
            <a:stretch>
              <a:fillRect/>
            </a:stretch>
          </p:blipFill>
          <p:spPr>
            <a:xfrm>
              <a:off x="6858000" y="3810000"/>
              <a:ext cx="1260000" cy="1260000"/>
            </a:xfrm>
            <a:prstGeom prst="rect">
              <a:avLst/>
            </a:prstGeom>
          </p:spPr>
        </p:pic>
        <p:cxnSp>
          <p:nvCxnSpPr>
            <p:cNvPr id="48" name="Straight Connector 47"/>
            <p:cNvCxnSpPr>
              <a:stCxn id="61" idx="4"/>
              <a:endCxn id="45" idx="0"/>
            </p:cNvCxnSpPr>
            <p:nvPr/>
          </p:nvCxnSpPr>
          <p:spPr>
            <a:xfrm flipH="1">
              <a:off x="7488000" y="2971800"/>
              <a:ext cx="132000" cy="838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4" idx="3"/>
            </p:cNvCxnSpPr>
            <p:nvPr/>
          </p:nvCxnSpPr>
          <p:spPr>
            <a:xfrm flipH="1">
              <a:off x="6365400" y="2743200"/>
              <a:ext cx="645000" cy="4776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71" idx="6"/>
            </p:cNvCxnSpPr>
            <p:nvPr/>
          </p:nvCxnSpPr>
          <p:spPr>
            <a:xfrm flipH="1">
              <a:off x="5486400" y="4648200"/>
              <a:ext cx="1295401" cy="3429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2057400" y="2971800"/>
              <a:ext cx="685801" cy="304800"/>
            </a:xfrm>
            <a:prstGeom prst="line">
              <a:avLst/>
            </a:prstGeom>
            <a:ln w="38100" cmpd="sng">
              <a:solidFill>
                <a:srgbClr val="0000C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7" idx="3"/>
            </p:cNvCxnSpPr>
            <p:nvPr/>
          </p:nvCxnSpPr>
          <p:spPr>
            <a:xfrm flipH="1">
              <a:off x="4953002" y="3772693"/>
              <a:ext cx="277064" cy="570707"/>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3810000" y="4038600"/>
              <a:ext cx="457201" cy="5334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514600" y="4038600"/>
              <a:ext cx="457200" cy="457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447800" y="3352800"/>
              <a:ext cx="533400" cy="11430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248400" y="3733800"/>
              <a:ext cx="685800" cy="3048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934200" y="16764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2" name="Oval 61"/>
            <p:cNvSpPr/>
            <p:nvPr/>
          </p:nvSpPr>
          <p:spPr>
            <a:xfrm>
              <a:off x="6781800" y="3810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7" name="Oval 66"/>
            <p:cNvSpPr/>
            <p:nvPr/>
          </p:nvSpPr>
          <p:spPr>
            <a:xfrm>
              <a:off x="5029200" y="2667000"/>
              <a:ext cx="1371600" cy="1295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8" name="Oval 67"/>
            <p:cNvSpPr/>
            <p:nvPr/>
          </p:nvSpPr>
          <p:spPr>
            <a:xfrm>
              <a:off x="712536" y="2044032"/>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9" name="Oval 68"/>
            <p:cNvSpPr/>
            <p:nvPr/>
          </p:nvSpPr>
          <p:spPr>
            <a:xfrm>
              <a:off x="1524000" y="44958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0" name="Oval 69"/>
            <p:cNvSpPr/>
            <p:nvPr/>
          </p:nvSpPr>
          <p:spPr>
            <a:xfrm>
              <a:off x="2779296" y="2842128"/>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1" name="Oval 70"/>
            <p:cNvSpPr/>
            <p:nvPr/>
          </p:nvSpPr>
          <p:spPr>
            <a:xfrm>
              <a:off x="4114800" y="4343400"/>
              <a:ext cx="1371600" cy="1295400"/>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76" name="矩形 21"/>
          <p:cNvSpPr/>
          <p:nvPr/>
        </p:nvSpPr>
        <p:spPr>
          <a:xfrm>
            <a:off x="3136900" y="4419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0.3</a:t>
            </a:r>
            <a:endParaRPr lang="zh-CN" altLang="en-US" dirty="0">
              <a:solidFill>
                <a:srgbClr val="FF0000"/>
              </a:solidFill>
            </a:endParaRPr>
          </a:p>
        </p:txBody>
      </p:sp>
      <p:sp>
        <p:nvSpPr>
          <p:cNvPr id="77" name="矩形 21"/>
          <p:cNvSpPr/>
          <p:nvPr/>
        </p:nvSpPr>
        <p:spPr>
          <a:xfrm>
            <a:off x="2806700" y="5105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0.2</a:t>
            </a:r>
            <a:endParaRPr lang="zh-CN" altLang="en-US" dirty="0">
              <a:solidFill>
                <a:srgbClr val="FF0000"/>
              </a:solidFill>
            </a:endParaRPr>
          </a:p>
        </p:txBody>
      </p:sp>
      <p:sp>
        <p:nvSpPr>
          <p:cNvPr id="78" name="矩形 21"/>
          <p:cNvSpPr/>
          <p:nvPr/>
        </p:nvSpPr>
        <p:spPr>
          <a:xfrm>
            <a:off x="3467100" y="54864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0.5</a:t>
            </a:r>
            <a:endParaRPr lang="zh-CN" altLang="en-US" dirty="0">
              <a:solidFill>
                <a:srgbClr val="FF0000"/>
              </a:solidFill>
            </a:endParaRPr>
          </a:p>
        </p:txBody>
      </p:sp>
      <p:sp>
        <p:nvSpPr>
          <p:cNvPr id="79" name="矩形 21"/>
          <p:cNvSpPr/>
          <p:nvPr/>
        </p:nvSpPr>
        <p:spPr>
          <a:xfrm>
            <a:off x="4044950" y="5181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0.4</a:t>
            </a:r>
            <a:endParaRPr lang="zh-CN" altLang="en-US" dirty="0">
              <a:solidFill>
                <a:srgbClr val="FF0000"/>
              </a:solidFill>
            </a:endParaRPr>
          </a:p>
        </p:txBody>
      </p:sp>
      <p:sp>
        <p:nvSpPr>
          <p:cNvPr id="80" name="矩形 21"/>
          <p:cNvSpPr/>
          <p:nvPr/>
        </p:nvSpPr>
        <p:spPr>
          <a:xfrm>
            <a:off x="5200650" y="44196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0.7</a:t>
            </a:r>
            <a:endParaRPr lang="zh-CN" altLang="en-US" dirty="0">
              <a:solidFill>
                <a:srgbClr val="FF0000"/>
              </a:solidFill>
            </a:endParaRPr>
          </a:p>
        </p:txBody>
      </p:sp>
      <p:sp>
        <p:nvSpPr>
          <p:cNvPr id="81" name="矩形 21"/>
          <p:cNvSpPr/>
          <p:nvPr/>
        </p:nvSpPr>
        <p:spPr>
          <a:xfrm>
            <a:off x="6026150" y="4953000"/>
            <a:ext cx="7429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0.74</a:t>
            </a:r>
            <a:endParaRPr lang="zh-CN" altLang="en-US" dirty="0">
              <a:solidFill>
                <a:srgbClr val="FF0000"/>
              </a:solidFill>
            </a:endParaRPr>
          </a:p>
        </p:txBody>
      </p:sp>
      <p:sp>
        <p:nvSpPr>
          <p:cNvPr id="82" name="矩形 21"/>
          <p:cNvSpPr/>
          <p:nvPr/>
        </p:nvSpPr>
        <p:spPr>
          <a:xfrm>
            <a:off x="5448300" y="5029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0.1</a:t>
            </a:r>
            <a:endParaRPr lang="zh-CN" altLang="en-US" dirty="0">
              <a:solidFill>
                <a:srgbClr val="FF0000"/>
              </a:solidFill>
            </a:endParaRPr>
          </a:p>
        </p:txBody>
      </p:sp>
      <p:sp>
        <p:nvSpPr>
          <p:cNvPr id="83" name="矩形 21"/>
          <p:cNvSpPr/>
          <p:nvPr/>
        </p:nvSpPr>
        <p:spPr>
          <a:xfrm>
            <a:off x="5200650" y="5791200"/>
            <a:ext cx="57785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0.1</a:t>
            </a:r>
            <a:endParaRPr lang="zh-CN" altLang="en-US" dirty="0">
              <a:solidFill>
                <a:srgbClr val="FF0000"/>
              </a:solidFill>
            </a:endParaRPr>
          </a:p>
        </p:txBody>
      </p:sp>
      <p:sp>
        <p:nvSpPr>
          <p:cNvPr id="84" name="矩形 21"/>
          <p:cNvSpPr/>
          <p:nvPr/>
        </p:nvSpPr>
        <p:spPr>
          <a:xfrm>
            <a:off x="4705350" y="5334000"/>
            <a:ext cx="8255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FF0000"/>
                </a:solidFill>
              </a:rPr>
              <a:t>0.05</a:t>
            </a:r>
            <a:endParaRPr lang="zh-CN" altLang="en-US" dirty="0">
              <a:solidFill>
                <a:srgbClr val="FF0000"/>
              </a:solidFill>
            </a:endParaRPr>
          </a:p>
        </p:txBody>
      </p:sp>
      <p:sp>
        <p:nvSpPr>
          <p:cNvPr id="72" name="Oval Callout 71"/>
          <p:cNvSpPr/>
          <p:nvPr/>
        </p:nvSpPr>
        <p:spPr>
          <a:xfrm>
            <a:off x="1066799" y="2286000"/>
            <a:ext cx="1739901" cy="609600"/>
          </a:xfrm>
          <a:prstGeom prst="wedgeEllipseCallout">
            <a:avLst>
              <a:gd name="adj1" fmla="val 24338"/>
              <a:gd name="adj2" fmla="val -7849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love Obama</a:t>
            </a:r>
            <a:endParaRPr lang="en-US" sz="1600" dirty="0">
              <a:solidFill>
                <a:schemeClr val="tx1"/>
              </a:solidFill>
            </a:endParaRPr>
          </a:p>
        </p:txBody>
      </p:sp>
      <p:sp>
        <p:nvSpPr>
          <p:cNvPr id="73" name="Oval Callout 72"/>
          <p:cNvSpPr/>
          <p:nvPr/>
        </p:nvSpPr>
        <p:spPr>
          <a:xfrm>
            <a:off x="3886202" y="1219200"/>
            <a:ext cx="1746250" cy="533400"/>
          </a:xfrm>
          <a:prstGeom prst="wedgeEllipseCallout">
            <a:avLst>
              <a:gd name="adj1" fmla="val 57198"/>
              <a:gd name="adj2" fmla="val 3128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chemeClr val="tx1"/>
                </a:solidFill>
              </a:rPr>
              <a:t>I hate Obama</a:t>
            </a:r>
            <a:endParaRPr lang="en-US" sz="1600" dirty="0">
              <a:solidFill>
                <a:schemeClr val="tx1"/>
              </a:solidFill>
            </a:endParaRPr>
          </a:p>
        </p:txBody>
      </p:sp>
      <p:sp>
        <p:nvSpPr>
          <p:cNvPr id="74" name="副标题 4"/>
          <p:cNvSpPr txBox="1">
            <a:spLocks/>
          </p:cNvSpPr>
          <p:nvPr/>
        </p:nvSpPr>
        <p:spPr bwMode="auto">
          <a:xfrm>
            <a:off x="0" y="6489340"/>
            <a:ext cx="9906000" cy="36866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Seminar </a:t>
            </a:r>
            <a:r>
              <a:rPr lang="en-US" altLang="zh-CN" sz="1400" kern="0" dirty="0">
                <a:latin typeface="+mn-lt"/>
                <a:ea typeface="+mn-ea"/>
              </a:rPr>
              <a:t>given at the 46</a:t>
            </a:r>
            <a:r>
              <a:rPr lang="en-US" altLang="zh-CN" sz="1400" kern="0" baseline="30000" dirty="0">
                <a:latin typeface="+mn-lt"/>
                <a:ea typeface="+mn-ea"/>
              </a:rPr>
              <a:t>th</a:t>
            </a:r>
            <a:r>
              <a:rPr lang="en-US" altLang="zh-CN" sz="1400" kern="0" dirty="0">
                <a:latin typeface="+mn-lt"/>
                <a:ea typeface="+mn-ea"/>
              </a:rPr>
              <a:t> </a:t>
            </a:r>
            <a:r>
              <a:rPr lang="en-US" altLang="zh-CN" sz="1400" kern="0" dirty="0" smtClean="0">
                <a:latin typeface="+mn-lt"/>
                <a:ea typeface="+mn-ea"/>
              </a:rPr>
              <a:t>CCF ADL. http</a:t>
            </a:r>
            <a:r>
              <a:rPr lang="en-US" altLang="zh-CN" sz="1400" kern="0" dirty="0">
                <a:latin typeface="+mn-lt"/>
                <a:ea typeface="+mn-ea"/>
              </a:rPr>
              <a:t>://</a:t>
            </a:r>
            <a:r>
              <a:rPr lang="en-US" altLang="zh-CN" sz="1400" kern="0" dirty="0" err="1">
                <a:latin typeface="+mn-lt"/>
                <a:ea typeface="+mn-ea"/>
              </a:rPr>
              <a:t>keg.cs.tsinghua.edu.cn</a:t>
            </a:r>
            <a:r>
              <a:rPr lang="en-US" altLang="zh-CN" sz="1400" kern="0" dirty="0">
                <a:latin typeface="+mn-lt"/>
                <a:ea typeface="+mn-ea"/>
              </a:rPr>
              <a:t>/</a:t>
            </a:r>
            <a:r>
              <a:rPr lang="en-US" altLang="zh-CN" sz="1400" kern="0" dirty="0" err="1">
                <a:latin typeface="+mn-lt"/>
                <a:ea typeface="+mn-ea"/>
              </a:rPr>
              <a:t>jietang</a:t>
            </a:r>
            <a:r>
              <a:rPr lang="en-US" altLang="zh-CN" sz="1400" kern="0" dirty="0">
                <a:latin typeface="+mn-lt"/>
                <a:ea typeface="+mn-ea"/>
              </a:rPr>
              <a:t>/publications/2013-social-network-models.pdf</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325769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linds(horizontal)">
                                      <p:cBhvr>
                                        <p:cTn id="7" dur="500"/>
                                        <p:tgtEl>
                                          <p:spTgt spid="7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linds(horizontal)">
                                      <p:cBhvr>
                                        <p:cTn id="10" dur="500"/>
                                        <p:tgtEl>
                                          <p:spTgt spid="7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blinds(horizontal)">
                                      <p:cBhvr>
                                        <p:cTn id="13" dur="500"/>
                                        <p:tgtEl>
                                          <p:spTgt spid="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blinds(horizontal)">
                                      <p:cBhvr>
                                        <p:cTn id="16" dur="500"/>
                                        <p:tgtEl>
                                          <p:spTgt spid="7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linds(horizontal)">
                                      <p:cBhvr>
                                        <p:cTn id="19" dur="500"/>
                                        <p:tgtEl>
                                          <p:spTgt spid="8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linds(horizontal)">
                                      <p:cBhvr>
                                        <p:cTn id="22" dur="500"/>
                                        <p:tgtEl>
                                          <p:spTgt spid="8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blinds(horizontal)">
                                      <p:cBhvr>
                                        <p:cTn id="25" dur="500"/>
                                        <p:tgtEl>
                                          <p:spTgt spid="8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linds(horizontal)">
                                      <p:cBhvr>
                                        <p:cTn id="28" dur="500"/>
                                        <p:tgtEl>
                                          <p:spTgt spid="8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blinds(horizontal)">
                                      <p:cBhvr>
                                        <p:cTn id="3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P spid="82" grpId="0"/>
      <p:bldP spid="83" grpId="0"/>
      <p:bldP spid="8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r>
              <a:rPr lang="en-US" dirty="0"/>
              <a:t>: </a:t>
            </a:r>
            <a:r>
              <a:rPr lang="en-US" dirty="0" smtClean="0"/>
              <a:t>Political </a:t>
            </a:r>
            <a:r>
              <a:rPr lang="en-US" dirty="0"/>
              <a:t>mobilization</a:t>
            </a:r>
          </a:p>
        </p:txBody>
      </p:sp>
      <p:sp>
        <p:nvSpPr>
          <p:cNvPr id="3" name="Content Placeholder 2"/>
          <p:cNvSpPr>
            <a:spLocks noGrp="1"/>
          </p:cNvSpPr>
          <p:nvPr>
            <p:ph idx="1"/>
          </p:nvPr>
        </p:nvSpPr>
        <p:spPr>
          <a:xfrm>
            <a:off x="350856" y="1066808"/>
            <a:ext cx="9139237" cy="5059363"/>
          </a:xfrm>
        </p:spPr>
        <p:txBody>
          <a:bodyPr/>
          <a:lstStyle/>
          <a:p>
            <a:r>
              <a:rPr lang="en-US" sz="2800" dirty="0" smtClean="0"/>
              <a:t>There are two kinds of treatments.</a:t>
            </a:r>
            <a:endParaRPr lang="en-US" sz="2400" baseline="30000" dirty="0" smtClean="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R. </a:t>
            </a:r>
            <a:r>
              <a:rPr lang="en-US" altLang="zh-CN" sz="1400" kern="0" dirty="0">
                <a:latin typeface="+mn-lt"/>
                <a:ea typeface="+mn-ea"/>
              </a:rPr>
              <a:t>M. </a:t>
            </a:r>
            <a:r>
              <a:rPr lang="en-US" altLang="zh-CN" sz="1400" kern="0" dirty="0" smtClean="0">
                <a:latin typeface="+mn-lt"/>
                <a:ea typeface="+mn-ea"/>
              </a:rPr>
              <a:t>Bond, C. </a:t>
            </a:r>
            <a:r>
              <a:rPr lang="en-US" altLang="zh-CN" sz="1400" kern="0" dirty="0">
                <a:latin typeface="+mn-lt"/>
                <a:ea typeface="+mn-ea"/>
              </a:rPr>
              <a:t>J. </a:t>
            </a:r>
            <a:r>
              <a:rPr lang="en-US" altLang="zh-CN" sz="1400" kern="0" dirty="0" err="1" smtClean="0">
                <a:latin typeface="+mn-lt"/>
                <a:ea typeface="+mn-ea"/>
              </a:rPr>
              <a:t>Fariss</a:t>
            </a:r>
            <a:r>
              <a:rPr lang="en-US" altLang="zh-CN" sz="1400" kern="0" dirty="0" smtClean="0">
                <a:latin typeface="+mn-lt"/>
                <a:ea typeface="+mn-ea"/>
              </a:rPr>
              <a:t>, J. </a:t>
            </a:r>
            <a:r>
              <a:rPr lang="en-US" altLang="zh-CN" sz="1400" kern="0" dirty="0">
                <a:latin typeface="+mn-lt"/>
                <a:ea typeface="+mn-ea"/>
              </a:rPr>
              <a:t>J. </a:t>
            </a:r>
            <a:r>
              <a:rPr lang="en-US" altLang="zh-CN" sz="1400" kern="0" dirty="0" smtClean="0">
                <a:latin typeface="+mn-lt"/>
                <a:ea typeface="+mn-ea"/>
              </a:rPr>
              <a:t>Jones, A. D</a:t>
            </a:r>
            <a:r>
              <a:rPr lang="en-US" altLang="zh-CN" sz="1400" kern="0" dirty="0">
                <a:latin typeface="+mn-lt"/>
                <a:ea typeface="+mn-ea"/>
              </a:rPr>
              <a:t>. I. </a:t>
            </a:r>
            <a:r>
              <a:rPr lang="en-US" altLang="zh-CN" sz="1400" kern="0" dirty="0" smtClean="0">
                <a:latin typeface="+mn-lt"/>
                <a:ea typeface="+mn-ea"/>
              </a:rPr>
              <a:t>Kramer, C. Marlow, J. </a:t>
            </a:r>
            <a:r>
              <a:rPr lang="en-US" altLang="zh-CN" sz="1400" kern="0" dirty="0">
                <a:latin typeface="+mn-lt"/>
                <a:ea typeface="+mn-ea"/>
              </a:rPr>
              <a:t>E. </a:t>
            </a:r>
            <a:r>
              <a:rPr lang="en-US" altLang="zh-CN" sz="1400" kern="0" dirty="0" smtClean="0">
                <a:latin typeface="+mn-lt"/>
                <a:ea typeface="+mn-ea"/>
              </a:rPr>
              <a:t>Settle and J. </a:t>
            </a:r>
            <a:r>
              <a:rPr lang="en-US" altLang="zh-CN" sz="1400" kern="0" dirty="0">
                <a:latin typeface="+mn-lt"/>
                <a:ea typeface="+mn-ea"/>
              </a:rPr>
              <a:t>H. </a:t>
            </a:r>
            <a:r>
              <a:rPr lang="en-US" altLang="zh-CN" sz="1400" kern="0" dirty="0" smtClean="0">
                <a:latin typeface="+mn-lt"/>
                <a:ea typeface="+mn-ea"/>
              </a:rPr>
              <a:t>Fowler. A </a:t>
            </a:r>
            <a:r>
              <a:rPr lang="en-US" altLang="zh-CN" sz="1400" kern="0" dirty="0">
                <a:latin typeface="+mn-lt"/>
                <a:ea typeface="+mn-ea"/>
              </a:rPr>
              <a:t>61-million-person experiment in social </a:t>
            </a:r>
            <a:r>
              <a:rPr lang="en-US" altLang="zh-CN" sz="1400" kern="0" dirty="0" smtClean="0">
                <a:latin typeface="+mn-lt"/>
                <a:ea typeface="+mn-ea"/>
              </a:rPr>
              <a:t>influence and </a:t>
            </a:r>
            <a:r>
              <a:rPr lang="en-US" altLang="zh-CN" sz="1400" kern="0" dirty="0">
                <a:latin typeface="+mn-lt"/>
                <a:ea typeface="+mn-ea"/>
              </a:rPr>
              <a:t>political </a:t>
            </a:r>
            <a:r>
              <a:rPr lang="en-US" altLang="zh-CN" sz="1400" kern="0" dirty="0" smtClean="0">
                <a:latin typeface="+mn-lt"/>
                <a:ea typeface="+mn-ea"/>
              </a:rPr>
              <a:t>mobilization. Nature, 489:295-298, 2012.</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7" descr="Screen Shot 2012-12-31 at 10.2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850" y="1828801"/>
            <a:ext cx="3962400" cy="3308564"/>
          </a:xfrm>
          <a:prstGeom prst="rect">
            <a:avLst/>
          </a:prstGeom>
        </p:spPr>
      </p:pic>
      <p:sp>
        <p:nvSpPr>
          <p:cNvPr id="9" name="Rectangle 8"/>
          <p:cNvSpPr/>
          <p:nvPr/>
        </p:nvSpPr>
        <p:spPr>
          <a:xfrm>
            <a:off x="412750" y="1828800"/>
            <a:ext cx="5035550" cy="327660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108000" tIns="187200" rtlCol="0" anchor="t"/>
          <a:lstStyle/>
          <a:p>
            <a:r>
              <a:rPr lang="en-US" sz="2000" b="1" dirty="0" smtClean="0">
                <a:solidFill>
                  <a:srgbClr val="800000"/>
                </a:solidFill>
              </a:rPr>
              <a:t>A controlled trial</a:t>
            </a:r>
          </a:p>
          <a:p>
            <a:pPr marL="285750" indent="-285750">
              <a:spcBef>
                <a:spcPts val="1200"/>
              </a:spcBef>
              <a:buFontTx/>
              <a:buChar char="-"/>
            </a:pPr>
            <a:r>
              <a:rPr lang="en-US" dirty="0" smtClean="0">
                <a:solidFill>
                  <a:srgbClr val="0000CC"/>
                </a:solidFill>
              </a:rPr>
              <a:t>Social </a:t>
            </a:r>
            <a:r>
              <a:rPr lang="en-US" dirty="0" err="1" smtClean="0">
                <a:solidFill>
                  <a:srgbClr val="0000CC"/>
                </a:solidFill>
              </a:rPr>
              <a:t>msg</a:t>
            </a:r>
            <a:r>
              <a:rPr lang="en-US" dirty="0" smtClean="0">
                <a:solidFill>
                  <a:srgbClr val="0000CC"/>
                </a:solidFill>
              </a:rPr>
              <a:t> group: </a:t>
            </a:r>
            <a:r>
              <a:rPr lang="en-US" dirty="0" smtClean="0">
                <a:solidFill>
                  <a:schemeClr val="tx1"/>
                </a:solidFill>
              </a:rPr>
              <a:t>was shown with </a:t>
            </a:r>
            <a:r>
              <a:rPr lang="en-US" dirty="0" err="1" smtClean="0">
                <a:solidFill>
                  <a:schemeClr val="tx1"/>
                </a:solidFill>
              </a:rPr>
              <a:t>msg</a:t>
            </a:r>
            <a:r>
              <a:rPr lang="en-US" dirty="0" smtClean="0">
                <a:solidFill>
                  <a:schemeClr val="tx1"/>
                </a:solidFill>
              </a:rPr>
              <a:t> that indicates one’s friends who have made the votes.</a:t>
            </a:r>
          </a:p>
          <a:p>
            <a:pPr marL="285750" indent="-285750">
              <a:spcBef>
                <a:spcPts val="1200"/>
              </a:spcBef>
              <a:buFontTx/>
              <a:buChar char="-"/>
            </a:pPr>
            <a:r>
              <a:rPr lang="en-US" dirty="0" smtClean="0">
                <a:solidFill>
                  <a:srgbClr val="0000CC"/>
                </a:solidFill>
              </a:rPr>
              <a:t>Informational </a:t>
            </a:r>
            <a:r>
              <a:rPr lang="en-US" dirty="0" err="1" smtClean="0">
                <a:solidFill>
                  <a:srgbClr val="0000CC"/>
                </a:solidFill>
              </a:rPr>
              <a:t>msg</a:t>
            </a:r>
            <a:r>
              <a:rPr lang="en-US" dirty="0" smtClean="0">
                <a:solidFill>
                  <a:srgbClr val="0000CC"/>
                </a:solidFill>
              </a:rPr>
              <a:t> group: </a:t>
            </a:r>
            <a:r>
              <a:rPr lang="en-US" dirty="0" smtClean="0">
                <a:solidFill>
                  <a:srgbClr val="000000"/>
                </a:solidFill>
              </a:rPr>
              <a:t>was shown with </a:t>
            </a:r>
            <a:r>
              <a:rPr lang="en-US" dirty="0" err="1" smtClean="0">
                <a:solidFill>
                  <a:srgbClr val="000000"/>
                </a:solidFill>
              </a:rPr>
              <a:t>msg</a:t>
            </a:r>
            <a:r>
              <a:rPr lang="en-US" dirty="0" smtClean="0">
                <a:solidFill>
                  <a:srgbClr val="000000"/>
                </a:solidFill>
              </a:rPr>
              <a:t> that indicates how many other.</a:t>
            </a:r>
          </a:p>
          <a:p>
            <a:pPr marL="285750" indent="-285750">
              <a:spcBef>
                <a:spcPts val="1200"/>
              </a:spcBef>
              <a:buFontTx/>
              <a:buChar char="-"/>
            </a:pPr>
            <a:r>
              <a:rPr lang="en-US" dirty="0" smtClean="0">
                <a:solidFill>
                  <a:srgbClr val="0000CC"/>
                </a:solidFill>
              </a:rPr>
              <a:t>Control group: </a:t>
            </a:r>
            <a:r>
              <a:rPr lang="en-US" dirty="0" smtClean="0">
                <a:solidFill>
                  <a:srgbClr val="000000"/>
                </a:solidFill>
              </a:rPr>
              <a:t>did not receive any msg.</a:t>
            </a:r>
          </a:p>
          <a:p>
            <a:pPr marL="285750" indent="-285750">
              <a:buFontTx/>
              <a:buChar char="-"/>
            </a:pPr>
            <a:endParaRPr lang="en-US" dirty="0" smtClean="0">
              <a:solidFill>
                <a:srgbClr val="0000CC"/>
              </a:solidFill>
            </a:endParaRPr>
          </a:p>
          <a:p>
            <a:endParaRPr lang="en-US" dirty="0">
              <a:solidFill>
                <a:srgbClr val="0000CC"/>
              </a:solidFill>
            </a:endParaRPr>
          </a:p>
        </p:txBody>
      </p:sp>
      <p:sp>
        <p:nvSpPr>
          <p:cNvPr id="10" name="Rectangle 9"/>
          <p:cNvSpPr/>
          <p:nvPr/>
        </p:nvSpPr>
        <p:spPr>
          <a:xfrm>
            <a:off x="8288410" y="3844020"/>
            <a:ext cx="1073150" cy="2286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95950" y="4648200"/>
            <a:ext cx="3632200" cy="38100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54350" y="21336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Group 1</a:t>
            </a:r>
            <a:endParaRPr lang="en-US" sz="1400" dirty="0">
              <a:solidFill>
                <a:srgbClr val="000000"/>
              </a:solidFill>
              <a:latin typeface="Times New Roman"/>
              <a:cs typeface="Times New Roman"/>
            </a:endParaRPr>
          </a:p>
        </p:txBody>
      </p:sp>
      <p:sp>
        <p:nvSpPr>
          <p:cNvPr id="14" name="Rectangle 13"/>
          <p:cNvSpPr/>
          <p:nvPr/>
        </p:nvSpPr>
        <p:spPr>
          <a:xfrm>
            <a:off x="3054350" y="31242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2</a:t>
            </a:r>
            <a:endParaRPr lang="en-US" sz="1400" dirty="0">
              <a:solidFill>
                <a:srgbClr val="000000"/>
              </a:solidFill>
              <a:latin typeface="Times New Roman"/>
              <a:cs typeface="Times New Roman"/>
            </a:endParaRPr>
          </a:p>
        </p:txBody>
      </p:sp>
      <p:sp>
        <p:nvSpPr>
          <p:cNvPr id="17" name="Rectangle 16"/>
          <p:cNvSpPr/>
          <p:nvPr/>
        </p:nvSpPr>
        <p:spPr>
          <a:xfrm>
            <a:off x="5200650" y="5638800"/>
            <a:ext cx="198120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1</a:t>
            </a:r>
            <a:endParaRPr lang="en-US" sz="1400" dirty="0">
              <a:solidFill>
                <a:srgbClr val="000000"/>
              </a:solidFill>
              <a:latin typeface="Times New Roman"/>
              <a:cs typeface="Times New Roman"/>
            </a:endParaRPr>
          </a:p>
        </p:txBody>
      </p:sp>
      <p:cxnSp>
        <p:nvCxnSpPr>
          <p:cNvPr id="19" name="Straight Arrow Connector 18"/>
          <p:cNvCxnSpPr>
            <a:stCxn id="17" idx="0"/>
            <a:endCxn id="11" idx="2"/>
          </p:cNvCxnSpPr>
          <p:nvPr/>
        </p:nvCxnSpPr>
        <p:spPr>
          <a:xfrm flipV="1">
            <a:off x="6191250" y="5029200"/>
            <a:ext cx="1320800" cy="609600"/>
          </a:xfrm>
          <a:prstGeom prst="straightConnector1">
            <a:avLst/>
          </a:prstGeom>
          <a:ln w="1905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12050" y="5562600"/>
            <a:ext cx="2228850" cy="3810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imes New Roman"/>
                <a:cs typeface="Times New Roman"/>
              </a:rPr>
              <a:t>Treatment for Group 1&amp;2</a:t>
            </a:r>
            <a:endParaRPr lang="en-US" sz="1400" dirty="0">
              <a:solidFill>
                <a:srgbClr val="000000"/>
              </a:solidFill>
              <a:latin typeface="Times New Roman"/>
              <a:cs typeface="Times New Roman"/>
            </a:endParaRPr>
          </a:p>
        </p:txBody>
      </p:sp>
      <p:cxnSp>
        <p:nvCxnSpPr>
          <p:cNvPr id="23" name="Straight Arrow Connector 22"/>
          <p:cNvCxnSpPr>
            <a:stCxn id="21" idx="0"/>
            <a:endCxn id="10" idx="2"/>
          </p:cNvCxnSpPr>
          <p:nvPr/>
        </p:nvCxnSpPr>
        <p:spPr>
          <a:xfrm flipV="1">
            <a:off x="8626475" y="4072620"/>
            <a:ext cx="198510" cy="1489980"/>
          </a:xfrm>
          <a:prstGeom prst="straightConnector1">
            <a:avLst/>
          </a:prstGeom>
          <a:ln w="19050" cmpd="sng">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92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7" grpId="0" animBg="1"/>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rPr>
              <a:t>Case 1: </a:t>
            </a:r>
            <a:r>
              <a:rPr lang="en-US" sz="3600" dirty="0" smtClean="0"/>
              <a:t>Social </a:t>
            </a:r>
            <a:r>
              <a:rPr lang="en-US" sz="3600" dirty="0"/>
              <a:t>I</a:t>
            </a:r>
            <a:r>
              <a:rPr lang="en-US" sz="3600" dirty="0" smtClean="0"/>
              <a:t>nfluence </a:t>
            </a:r>
            <a:r>
              <a:rPr lang="en-US" sz="3600" dirty="0"/>
              <a:t>and </a:t>
            </a:r>
            <a:r>
              <a:rPr lang="en-US" sz="3600" dirty="0" smtClean="0"/>
              <a:t>Political Mobilization</a:t>
            </a:r>
            <a:endParaRPr lang="en-US" sz="3600" dirty="0"/>
          </a:p>
        </p:txBody>
      </p:sp>
      <p:pic>
        <p:nvPicPr>
          <p:cNvPr id="4" name="Picture 3" descr="Screen Shot 2012-12-31 at 10.24.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2133608"/>
            <a:ext cx="4210050" cy="3617907"/>
          </a:xfrm>
          <a:prstGeom prst="rect">
            <a:avLst/>
          </a:prstGeom>
        </p:spPr>
      </p:pic>
      <p:sp>
        <p:nvSpPr>
          <p:cNvPr id="6" name="Rectangle 5"/>
          <p:cNvSpPr/>
          <p:nvPr/>
        </p:nvSpPr>
        <p:spPr>
          <a:xfrm>
            <a:off x="308484" y="1295400"/>
            <a:ext cx="3901566" cy="1981200"/>
          </a:xfrm>
          <a:prstGeom prst="rect">
            <a:avLst/>
          </a:prstGeom>
          <a:solidFill>
            <a:srgbClr val="FFFFFF"/>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Social </a:t>
            </a:r>
            <a:r>
              <a:rPr lang="en-US" sz="2000" dirty="0" err="1" smtClean="0">
                <a:solidFill>
                  <a:srgbClr val="000000"/>
                </a:solidFill>
              </a:rPr>
              <a:t>msg</a:t>
            </a:r>
            <a:r>
              <a:rPr lang="en-US" sz="2000" dirty="0" smtClean="0">
                <a:solidFill>
                  <a:srgbClr val="000000"/>
                </a:solidFill>
              </a:rPr>
              <a:t> group </a:t>
            </a:r>
            <a:r>
              <a:rPr lang="en-US" sz="2000" dirty="0" err="1" smtClean="0">
                <a:solidFill>
                  <a:srgbClr val="0000CC"/>
                </a:solidFill>
              </a:rPr>
              <a:t>v.s</a:t>
            </a:r>
            <a:r>
              <a:rPr lang="en-US" sz="2000" dirty="0" smtClean="0">
                <a:solidFill>
                  <a:srgbClr val="0000CC"/>
                </a:solidFill>
              </a:rPr>
              <a:t>.</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Info </a:t>
            </a:r>
            <a:r>
              <a:rPr lang="en-US" sz="2000" dirty="0" err="1" smtClean="0">
                <a:solidFill>
                  <a:srgbClr val="000000"/>
                </a:solidFill>
              </a:rPr>
              <a:t>msg</a:t>
            </a:r>
            <a:r>
              <a:rPr lang="en-US" sz="2000" dirty="0" smtClean="0">
                <a:solidFill>
                  <a:srgbClr val="000000"/>
                </a:solidFill>
              </a:rPr>
              <a:t> group</a:t>
            </a:r>
          </a:p>
          <a:p>
            <a:pPr algn="ctr"/>
            <a:endParaRPr lang="en-US" dirty="0">
              <a:solidFill>
                <a:srgbClr val="000000"/>
              </a:solidFill>
            </a:endParaRPr>
          </a:p>
          <a:p>
            <a:pPr algn="ctr"/>
            <a:r>
              <a:rPr lang="en-US" b="1" dirty="0" smtClean="0">
                <a:solidFill>
                  <a:srgbClr val="000000"/>
                </a:solidFill>
              </a:rPr>
              <a:t>Result: </a:t>
            </a:r>
            <a:r>
              <a:rPr lang="en-US" dirty="0" smtClean="0">
                <a:solidFill>
                  <a:srgbClr val="000000"/>
                </a:solidFill>
              </a:rPr>
              <a:t>The former were 2.08% (</a:t>
            </a: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&lt;0.01) more likely to click on the “I Voted” button</a:t>
            </a:r>
            <a:endParaRPr lang="en-US" dirty="0">
              <a:solidFill>
                <a:srgbClr val="000000"/>
              </a:solidFill>
            </a:endParaRPr>
          </a:p>
        </p:txBody>
      </p:sp>
      <p:cxnSp>
        <p:nvCxnSpPr>
          <p:cNvPr id="8" name="Straight Arrow Connector 7"/>
          <p:cNvCxnSpPr>
            <a:stCxn id="6" idx="3"/>
          </p:cNvCxnSpPr>
          <p:nvPr/>
        </p:nvCxnSpPr>
        <p:spPr>
          <a:xfrm>
            <a:off x="4210050" y="2286000"/>
            <a:ext cx="1320800" cy="30480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8484" y="3962400"/>
            <a:ext cx="3901566" cy="2209800"/>
          </a:xfrm>
          <a:prstGeom prst="rect">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Social </a:t>
            </a:r>
            <a:r>
              <a:rPr lang="en-US" sz="2000" dirty="0" err="1" smtClean="0">
                <a:solidFill>
                  <a:srgbClr val="000000"/>
                </a:solidFill>
              </a:rPr>
              <a:t>msg</a:t>
            </a:r>
            <a:r>
              <a:rPr lang="en-US" sz="2000" dirty="0" smtClean="0">
                <a:solidFill>
                  <a:srgbClr val="000000"/>
                </a:solidFill>
              </a:rPr>
              <a:t> group </a:t>
            </a:r>
            <a:r>
              <a:rPr lang="en-US" sz="2000" dirty="0" err="1" smtClean="0">
                <a:solidFill>
                  <a:srgbClr val="800000"/>
                </a:solidFill>
              </a:rPr>
              <a:t>v.s</a:t>
            </a:r>
            <a:r>
              <a:rPr lang="en-US" sz="2000" dirty="0" smtClean="0">
                <a:solidFill>
                  <a:srgbClr val="800000"/>
                </a:solidFill>
              </a:rPr>
              <a:t>.</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Control group</a:t>
            </a:r>
          </a:p>
          <a:p>
            <a:pPr algn="ctr"/>
            <a:endParaRPr lang="en-US" dirty="0" smtClean="0">
              <a:solidFill>
                <a:srgbClr val="000000"/>
              </a:solidFill>
            </a:endParaRPr>
          </a:p>
          <a:p>
            <a:pPr algn="ctr"/>
            <a:r>
              <a:rPr lang="en-US" b="1" dirty="0" smtClean="0">
                <a:solidFill>
                  <a:srgbClr val="000000"/>
                </a:solidFill>
              </a:rPr>
              <a:t>Result:</a:t>
            </a:r>
            <a:r>
              <a:rPr lang="en-US" dirty="0" smtClean="0">
                <a:solidFill>
                  <a:srgbClr val="000000"/>
                </a:solidFill>
              </a:rPr>
              <a:t> The former were 0.39% (</a:t>
            </a:r>
            <a:r>
              <a:rPr lang="en-US" i="1" dirty="0" smtClean="0">
                <a:solidFill>
                  <a:srgbClr val="000000"/>
                </a:solidFill>
              </a:rPr>
              <a:t>t</a:t>
            </a:r>
            <a:r>
              <a:rPr lang="en-US" dirty="0" smtClean="0">
                <a:solidFill>
                  <a:srgbClr val="000000"/>
                </a:solidFill>
              </a:rPr>
              <a:t>-test, </a:t>
            </a:r>
            <a:r>
              <a:rPr lang="en-US" i="1" dirty="0" smtClean="0">
                <a:solidFill>
                  <a:srgbClr val="000000"/>
                </a:solidFill>
              </a:rPr>
              <a:t>P</a:t>
            </a:r>
            <a:r>
              <a:rPr lang="en-US" dirty="0" smtClean="0">
                <a:solidFill>
                  <a:srgbClr val="000000"/>
                </a:solidFill>
              </a:rPr>
              <a:t>=0.02) more likely to </a:t>
            </a:r>
            <a:r>
              <a:rPr lang="en-US" b="1" dirty="0" smtClean="0">
                <a:solidFill>
                  <a:srgbClr val="000000"/>
                </a:solidFill>
              </a:rPr>
              <a:t>actually vote </a:t>
            </a:r>
            <a:r>
              <a:rPr lang="en-US" dirty="0" smtClean="0">
                <a:solidFill>
                  <a:srgbClr val="000000"/>
                </a:solidFill>
              </a:rPr>
              <a:t>(via examination of public voting records)</a:t>
            </a:r>
            <a:endParaRPr lang="en-US" dirty="0">
              <a:solidFill>
                <a:srgbClr val="000000"/>
              </a:solidFill>
            </a:endParaRPr>
          </a:p>
        </p:txBody>
      </p:sp>
      <p:cxnSp>
        <p:nvCxnSpPr>
          <p:cNvPr id="12" name="Straight Arrow Connector 11"/>
          <p:cNvCxnSpPr>
            <a:stCxn id="11" idx="3"/>
          </p:cNvCxnSpPr>
          <p:nvPr/>
        </p:nvCxnSpPr>
        <p:spPr>
          <a:xfrm flipV="1">
            <a:off x="4210050" y="4876800"/>
            <a:ext cx="3467100" cy="19050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0"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a:latin typeface="+mn-lt"/>
                <a:ea typeface="+mn-ea"/>
              </a:rPr>
              <a:t>[1] </a:t>
            </a:r>
            <a:r>
              <a:rPr lang="en-US" altLang="zh-CN" sz="1400" kern="0" dirty="0" smtClean="0">
                <a:latin typeface="+mn-lt"/>
                <a:ea typeface="+mn-ea"/>
              </a:rPr>
              <a:t>R. </a:t>
            </a:r>
            <a:r>
              <a:rPr lang="en-US" altLang="zh-CN" sz="1400" kern="0" dirty="0">
                <a:latin typeface="+mn-lt"/>
                <a:ea typeface="+mn-ea"/>
              </a:rPr>
              <a:t>M. </a:t>
            </a:r>
            <a:r>
              <a:rPr lang="en-US" altLang="zh-CN" sz="1400" kern="0" dirty="0" smtClean="0">
                <a:latin typeface="+mn-lt"/>
                <a:ea typeface="+mn-ea"/>
              </a:rPr>
              <a:t>Bond, C. </a:t>
            </a:r>
            <a:r>
              <a:rPr lang="en-US" altLang="zh-CN" sz="1400" kern="0" dirty="0">
                <a:latin typeface="+mn-lt"/>
                <a:ea typeface="+mn-ea"/>
              </a:rPr>
              <a:t>J. </a:t>
            </a:r>
            <a:r>
              <a:rPr lang="en-US" altLang="zh-CN" sz="1400" kern="0" dirty="0" err="1" smtClean="0">
                <a:latin typeface="+mn-lt"/>
                <a:ea typeface="+mn-ea"/>
              </a:rPr>
              <a:t>Fariss</a:t>
            </a:r>
            <a:r>
              <a:rPr lang="en-US" altLang="zh-CN" sz="1400" kern="0" dirty="0" smtClean="0">
                <a:latin typeface="+mn-lt"/>
                <a:ea typeface="+mn-ea"/>
              </a:rPr>
              <a:t>, J. </a:t>
            </a:r>
            <a:r>
              <a:rPr lang="en-US" altLang="zh-CN" sz="1400" kern="0" dirty="0">
                <a:latin typeface="+mn-lt"/>
                <a:ea typeface="+mn-ea"/>
              </a:rPr>
              <a:t>J. </a:t>
            </a:r>
            <a:r>
              <a:rPr lang="en-US" altLang="zh-CN" sz="1400" kern="0" dirty="0" smtClean="0">
                <a:latin typeface="+mn-lt"/>
                <a:ea typeface="+mn-ea"/>
              </a:rPr>
              <a:t>Jones, A. D</a:t>
            </a:r>
            <a:r>
              <a:rPr lang="en-US" altLang="zh-CN" sz="1400" kern="0" dirty="0">
                <a:latin typeface="+mn-lt"/>
                <a:ea typeface="+mn-ea"/>
              </a:rPr>
              <a:t>. I. </a:t>
            </a:r>
            <a:r>
              <a:rPr lang="en-US" altLang="zh-CN" sz="1400" kern="0" dirty="0" smtClean="0">
                <a:latin typeface="+mn-lt"/>
                <a:ea typeface="+mn-ea"/>
              </a:rPr>
              <a:t>Kramer, C. Marlow, J. </a:t>
            </a:r>
            <a:r>
              <a:rPr lang="en-US" altLang="zh-CN" sz="1400" kern="0" dirty="0">
                <a:latin typeface="+mn-lt"/>
                <a:ea typeface="+mn-ea"/>
              </a:rPr>
              <a:t>E. </a:t>
            </a:r>
            <a:r>
              <a:rPr lang="en-US" altLang="zh-CN" sz="1400" kern="0" dirty="0" smtClean="0">
                <a:latin typeface="+mn-lt"/>
                <a:ea typeface="+mn-ea"/>
              </a:rPr>
              <a:t>Settle and J. </a:t>
            </a:r>
            <a:r>
              <a:rPr lang="en-US" altLang="zh-CN" sz="1400" kern="0" dirty="0">
                <a:latin typeface="+mn-lt"/>
                <a:ea typeface="+mn-ea"/>
              </a:rPr>
              <a:t>H. </a:t>
            </a:r>
            <a:r>
              <a:rPr lang="en-US" altLang="zh-CN" sz="1400" kern="0" dirty="0" smtClean="0">
                <a:latin typeface="+mn-lt"/>
                <a:ea typeface="+mn-ea"/>
              </a:rPr>
              <a:t>Fowler. A </a:t>
            </a:r>
            <a:r>
              <a:rPr lang="en-US" altLang="zh-CN" sz="1400" kern="0" dirty="0">
                <a:latin typeface="+mn-lt"/>
                <a:ea typeface="+mn-ea"/>
              </a:rPr>
              <a:t>61-million-person experiment in social </a:t>
            </a:r>
            <a:r>
              <a:rPr lang="en-US" altLang="zh-CN" sz="1400" kern="0" dirty="0" smtClean="0">
                <a:latin typeface="+mn-lt"/>
                <a:ea typeface="+mn-ea"/>
              </a:rPr>
              <a:t>influence and </a:t>
            </a:r>
            <a:r>
              <a:rPr lang="en-US" altLang="zh-CN" sz="1400" kern="0" dirty="0">
                <a:latin typeface="+mn-lt"/>
                <a:ea typeface="+mn-ea"/>
              </a:rPr>
              <a:t>political </a:t>
            </a:r>
            <a:r>
              <a:rPr lang="en-US" altLang="zh-CN" sz="1400" kern="0" dirty="0" smtClean="0">
                <a:latin typeface="+mn-lt"/>
                <a:ea typeface="+mn-ea"/>
              </a:rPr>
              <a:t>mobilization. Nature, 489:295-298, 2012.</a:t>
            </a:r>
            <a:endParaRPr kumimoji="0" lang="zh-CN" altLang="en-US" sz="1400"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83368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88913"/>
            <a:ext cx="9906000" cy="792162"/>
          </a:xfrm>
        </p:spPr>
        <p:txBody>
          <a:bodyPr/>
          <a:lstStyle/>
          <a:p>
            <a:pPr eaLnBrk="1" hangingPunct="1"/>
            <a:r>
              <a:rPr lang="en-US" altLang="zh-CN" sz="4000" dirty="0" smtClean="0"/>
              <a:t>Topic-based Social Influence Analysis </a:t>
            </a:r>
            <a:endParaRPr lang="zh-CN" altLang="en-US" sz="4000" dirty="0" smtClean="0"/>
          </a:p>
        </p:txBody>
      </p:sp>
      <p:sp>
        <p:nvSpPr>
          <p:cNvPr id="18435" name="Rectangle 3"/>
          <p:cNvSpPr>
            <a:spLocks noGrp="1" noChangeArrowheads="1"/>
          </p:cNvSpPr>
          <p:nvPr>
            <p:ph type="body" idx="1"/>
          </p:nvPr>
        </p:nvSpPr>
        <p:spPr>
          <a:xfrm>
            <a:off x="247650" y="1219201"/>
            <a:ext cx="9328150" cy="5427693"/>
          </a:xfrm>
        </p:spPr>
        <p:txBody>
          <a:bodyPr/>
          <a:lstStyle/>
          <a:p>
            <a:pPr eaLnBrk="1" hangingPunct="1"/>
            <a:r>
              <a:rPr lang="en-US" altLang="zh-CN" dirty="0" smtClean="0"/>
              <a:t>Social network -&gt; Topical influence network</a:t>
            </a:r>
            <a:endParaRPr lang="zh-CN" altLang="en-US" dirty="0" smtClean="0"/>
          </a:p>
        </p:txBody>
      </p:sp>
      <p:pic>
        <p:nvPicPr>
          <p:cNvPr id="2051" name="Picture 3" descr="C:\JieTang\Privacy\Paper\Topic Model\social influence analysis\pic\example2.emf"/>
          <p:cNvPicPr>
            <a:picLocks noChangeAspect="1" noChangeArrowheads="1"/>
          </p:cNvPicPr>
          <p:nvPr/>
        </p:nvPicPr>
        <p:blipFill>
          <a:blip r:embed="rId3" cstate="print"/>
          <a:srcRect/>
          <a:stretch>
            <a:fillRect/>
          </a:stretch>
        </p:blipFill>
        <p:spPr bwMode="auto">
          <a:xfrm>
            <a:off x="488511" y="2057401"/>
            <a:ext cx="9042574" cy="4284476"/>
          </a:xfrm>
          <a:prstGeom prst="rect">
            <a:avLst/>
          </a:prstGeom>
          <a:noFill/>
        </p:spPr>
      </p:pic>
      <p:sp>
        <p:nvSpPr>
          <p:cNvPr id="5"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 </a:t>
            </a:r>
            <a:r>
              <a:rPr lang="en-US" altLang="zh-CN" sz="1400" kern="0" dirty="0">
                <a:latin typeface="+mn-lt"/>
                <a:ea typeface="+mn-ea"/>
              </a:rPr>
              <a:t>Tang, </a:t>
            </a:r>
            <a:r>
              <a:rPr lang="en-US" altLang="zh-CN" sz="1400" kern="0" dirty="0" smtClean="0">
                <a:latin typeface="+mn-lt"/>
                <a:ea typeface="+mn-ea"/>
              </a:rPr>
              <a:t>J. Sun</a:t>
            </a:r>
            <a:r>
              <a:rPr lang="en-US" altLang="zh-CN" sz="1400" kern="0" dirty="0">
                <a:latin typeface="+mn-lt"/>
                <a:ea typeface="+mn-ea"/>
              </a:rPr>
              <a:t>, </a:t>
            </a:r>
            <a:r>
              <a:rPr lang="en-US" altLang="zh-CN" sz="1400" kern="0" dirty="0" smtClean="0">
                <a:latin typeface="+mn-lt"/>
                <a:ea typeface="+mn-ea"/>
              </a:rPr>
              <a:t>C. </a:t>
            </a:r>
            <a:r>
              <a:rPr lang="en-US" altLang="zh-CN" sz="1400" kern="0" dirty="0">
                <a:latin typeface="+mn-lt"/>
                <a:ea typeface="+mn-ea"/>
              </a:rPr>
              <a:t>Wang, and </a:t>
            </a:r>
            <a:r>
              <a:rPr lang="en-US" altLang="zh-CN" sz="1400" kern="0" dirty="0" smtClean="0">
                <a:latin typeface="+mn-lt"/>
                <a:ea typeface="+mn-ea"/>
              </a:rPr>
              <a:t>Z. </a:t>
            </a:r>
            <a:r>
              <a:rPr lang="en-US" altLang="zh-CN" sz="1400" kern="0" dirty="0">
                <a:latin typeface="+mn-lt"/>
                <a:ea typeface="+mn-ea"/>
              </a:rPr>
              <a:t>Yang. Social Influence Analysis in Large-scale Networks. </a:t>
            </a:r>
            <a:r>
              <a:rPr lang="en-US" altLang="zh-CN" sz="1400" kern="0" dirty="0" smtClean="0">
                <a:latin typeface="+mn-lt"/>
                <a:ea typeface="+mn-ea"/>
              </a:rPr>
              <a:t>In KDD’09,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3443707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altLang="zh-CN" sz="3600" dirty="0" smtClean="0"/>
              <a:t>The Solution: Topical Affinity Propagation</a:t>
            </a:r>
            <a:endParaRPr lang="zh-CN" altLang="en-US" sz="3600" dirty="0" smtClean="0"/>
          </a:p>
        </p:txBody>
      </p:sp>
      <p:sp>
        <p:nvSpPr>
          <p:cNvPr id="58371" name="Rectangle 3"/>
          <p:cNvSpPr>
            <a:spLocks noGrp="1" noChangeArrowheads="1"/>
          </p:cNvSpPr>
          <p:nvPr>
            <p:ph type="body" idx="4294967295"/>
          </p:nvPr>
        </p:nvSpPr>
        <p:spPr>
          <a:xfrm>
            <a:off x="1073162" y="2209800"/>
            <a:ext cx="8416933" cy="3916362"/>
          </a:xfrm>
        </p:spPr>
        <p:txBody>
          <a:bodyPr/>
          <a:lstStyle/>
          <a:p>
            <a:pPr eaLnBrk="1" hangingPunct="1">
              <a:spcBef>
                <a:spcPts val="1200"/>
              </a:spcBef>
            </a:pPr>
            <a:r>
              <a:rPr lang="en-US" altLang="zh-CN" dirty="0" smtClean="0"/>
              <a:t>Topical Affinity Propagation </a:t>
            </a:r>
            <a:endParaRPr lang="zh-CN" altLang="en-US" dirty="0" smtClean="0"/>
          </a:p>
          <a:p>
            <a:pPr lvl="1" eaLnBrk="1" hangingPunct="1">
              <a:spcBef>
                <a:spcPts val="1200"/>
              </a:spcBef>
            </a:pPr>
            <a:r>
              <a:rPr lang="en-US" altLang="zh-CN" dirty="0" smtClean="0"/>
              <a:t>Topical Factor Graph model</a:t>
            </a:r>
            <a:endParaRPr lang="zh-CN" altLang="en-US" dirty="0" smtClean="0"/>
          </a:p>
          <a:p>
            <a:pPr lvl="1" eaLnBrk="1" hangingPunct="1">
              <a:spcBef>
                <a:spcPts val="1200"/>
              </a:spcBef>
            </a:pPr>
            <a:r>
              <a:rPr lang="en-US" altLang="zh-CN" dirty="0" smtClean="0"/>
              <a:t>Efficient learning algorithm</a:t>
            </a:r>
          </a:p>
          <a:p>
            <a:pPr lvl="1" eaLnBrk="1" hangingPunct="1">
              <a:spcBef>
                <a:spcPts val="1200"/>
              </a:spcBef>
            </a:pPr>
            <a:r>
              <a:rPr lang="en-US" altLang="zh-CN" dirty="0" smtClean="0"/>
              <a:t>Distributed implementation</a:t>
            </a:r>
            <a:endParaRPr lang="zh-CN" altLang="en-US" dirty="0" smtClean="0"/>
          </a:p>
        </p:txBody>
      </p:sp>
      <p:sp>
        <p:nvSpPr>
          <p:cNvPr id="4"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mn-lt"/>
                <a:ea typeface="+mn-ea"/>
              </a:rPr>
              <a:t>[1] Jie </a:t>
            </a:r>
            <a:r>
              <a:rPr lang="en-US" altLang="zh-CN" sz="1400" kern="0" dirty="0">
                <a:latin typeface="+mn-lt"/>
                <a:ea typeface="+mn-ea"/>
              </a:rPr>
              <a:t>Tang, </a:t>
            </a:r>
            <a:r>
              <a:rPr lang="en-US" altLang="zh-CN" sz="1400" kern="0" dirty="0" err="1">
                <a:latin typeface="+mn-lt"/>
                <a:ea typeface="+mn-ea"/>
              </a:rPr>
              <a:t>Jimeng</a:t>
            </a:r>
            <a:r>
              <a:rPr lang="en-US" altLang="zh-CN" sz="1400" kern="0" dirty="0">
                <a:latin typeface="+mn-lt"/>
                <a:ea typeface="+mn-ea"/>
              </a:rPr>
              <a:t> Sun, Chi Wang, and </a:t>
            </a:r>
            <a:r>
              <a:rPr lang="en-US" altLang="zh-CN" sz="1400" kern="0" dirty="0" err="1">
                <a:latin typeface="+mn-lt"/>
                <a:ea typeface="+mn-ea"/>
              </a:rPr>
              <a:t>Zi</a:t>
            </a:r>
            <a:r>
              <a:rPr lang="en-US" altLang="zh-CN" sz="1400" kern="0" dirty="0">
                <a:latin typeface="+mn-lt"/>
                <a:ea typeface="+mn-ea"/>
              </a:rPr>
              <a:t> Yang. Social Influence Analysis in Large-scale Networks. </a:t>
            </a:r>
            <a:r>
              <a:rPr lang="en-US" altLang="zh-CN" sz="1400" kern="0" dirty="0" smtClean="0">
                <a:latin typeface="+mn-lt"/>
                <a:ea typeface="+mn-ea"/>
              </a:rPr>
              <a:t>In KDD, pages </a:t>
            </a:r>
            <a:r>
              <a:rPr lang="en-US" altLang="zh-CN" sz="1400" kern="0" dirty="0">
                <a:latin typeface="+mn-lt"/>
                <a:ea typeface="+mn-ea"/>
              </a:rPr>
              <a:t>807-</a:t>
            </a:r>
            <a:r>
              <a:rPr lang="en-US" altLang="zh-CN" sz="1400" kern="0" dirty="0" smtClean="0">
                <a:latin typeface="+mn-lt"/>
                <a:ea typeface="+mn-ea"/>
              </a:rPr>
              <a:t>816, 2009. </a:t>
            </a:r>
            <a:endParaRPr lang="en-US" altLang="zh-CN" sz="1400" kern="0" dirty="0">
              <a:latin typeface="+mn-lt"/>
              <a:ea typeface="+mn-ea"/>
            </a:endParaRPr>
          </a:p>
        </p:txBody>
      </p:sp>
    </p:spTree>
    <p:extLst>
      <p:ext uri="{BB962C8B-B14F-4D97-AF65-F5344CB8AC3E}">
        <p14:creationId xmlns:p14="http://schemas.microsoft.com/office/powerpoint/2010/main" val="3748731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Topical Factor Graph (TFG) Model</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858994" y="1116045"/>
            <a:ext cx="6038850" cy="4686300"/>
          </a:xfrm>
          <a:prstGeom prst="rect">
            <a:avLst/>
          </a:prstGeom>
          <a:noFill/>
          <a:ln w="9525">
            <a:noFill/>
            <a:miter lim="800000"/>
            <a:headEnd/>
            <a:tailEnd/>
          </a:ln>
        </p:spPr>
      </p:pic>
      <p:sp>
        <p:nvSpPr>
          <p:cNvPr id="5" name="Oval 4"/>
          <p:cNvSpPr/>
          <p:nvPr/>
        </p:nvSpPr>
        <p:spPr>
          <a:xfrm>
            <a:off x="3662282" y="4840394"/>
            <a:ext cx="474669" cy="4746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14" idx="3"/>
            <a:endCxn id="12" idx="2"/>
          </p:cNvCxnSpPr>
          <p:nvPr/>
        </p:nvCxnSpPr>
        <p:spPr>
          <a:xfrm flipV="1">
            <a:off x="2785967" y="2594823"/>
            <a:ext cx="876312" cy="308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61968" y="4451364"/>
            <a:ext cx="1716112" cy="5842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Node/user</a:t>
            </a:r>
            <a:endParaRPr lang="en-US" dirty="0">
              <a:solidFill>
                <a:schemeClr val="tx1"/>
              </a:solidFill>
            </a:endParaRPr>
          </a:p>
        </p:txBody>
      </p:sp>
      <p:sp>
        <p:nvSpPr>
          <p:cNvPr id="12" name="Oval 11"/>
          <p:cNvSpPr/>
          <p:nvPr/>
        </p:nvSpPr>
        <p:spPr>
          <a:xfrm>
            <a:off x="3662282" y="2357510"/>
            <a:ext cx="474669" cy="4746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5394" y="2078019"/>
            <a:ext cx="2360578" cy="109539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chemeClr val="tx1"/>
                </a:solidFill>
              </a:rPr>
              <a:t>Nodes that have the highest influence on the current node</a:t>
            </a:r>
            <a:endParaRPr lang="en-US" dirty="0">
              <a:solidFill>
                <a:schemeClr val="tx1"/>
              </a:solidFill>
            </a:endParaRPr>
          </a:p>
        </p:txBody>
      </p:sp>
      <p:cxnSp>
        <p:nvCxnSpPr>
          <p:cNvPr id="19" name="Straight Arrow Connector 18"/>
          <p:cNvCxnSpPr>
            <a:stCxn id="9" idx="3"/>
            <a:endCxn id="5" idx="2"/>
          </p:cNvCxnSpPr>
          <p:nvPr/>
        </p:nvCxnSpPr>
        <p:spPr>
          <a:xfrm>
            <a:off x="3078070" y="4743469"/>
            <a:ext cx="584208" cy="3342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8427" y="5619803"/>
            <a:ext cx="9151995" cy="76355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CC"/>
                </a:solidFill>
              </a:rPr>
              <a:t>The problem is cast as</a:t>
            </a:r>
            <a:r>
              <a:rPr lang="en-US" dirty="0" smtClean="0">
                <a:solidFill>
                  <a:srgbClr val="0000CC"/>
                </a:solidFill>
              </a:rPr>
              <a:t> identifying which node has the </a:t>
            </a:r>
            <a:r>
              <a:rPr lang="en-US" b="1" dirty="0" smtClean="0">
                <a:solidFill>
                  <a:srgbClr val="0000CC"/>
                </a:solidFill>
              </a:rPr>
              <a:t>highest probability </a:t>
            </a:r>
            <a:r>
              <a:rPr lang="en-US" dirty="0" smtClean="0">
                <a:solidFill>
                  <a:srgbClr val="0000CC"/>
                </a:solidFill>
              </a:rPr>
              <a:t>to </a:t>
            </a:r>
            <a:r>
              <a:rPr lang="en-US" b="1" dirty="0" smtClean="0">
                <a:solidFill>
                  <a:srgbClr val="0000CC"/>
                </a:solidFill>
              </a:rPr>
              <a:t>influence</a:t>
            </a:r>
            <a:r>
              <a:rPr lang="en-US" dirty="0" smtClean="0">
                <a:solidFill>
                  <a:srgbClr val="0000CC"/>
                </a:solidFill>
              </a:rPr>
              <a:t> another node on a </a:t>
            </a:r>
            <a:r>
              <a:rPr lang="en-US" b="1" dirty="0" smtClean="0">
                <a:solidFill>
                  <a:srgbClr val="0000CC"/>
                </a:solidFill>
              </a:rPr>
              <a:t>specific topic </a:t>
            </a:r>
            <a:r>
              <a:rPr lang="en-US" dirty="0" smtClean="0">
                <a:solidFill>
                  <a:srgbClr val="0000CC"/>
                </a:solidFill>
              </a:rPr>
              <a:t>along with the edge.</a:t>
            </a:r>
            <a:endParaRPr lang="en-US" dirty="0">
              <a:solidFill>
                <a:srgbClr val="0000CC"/>
              </a:solidFill>
            </a:endParaRPr>
          </a:p>
        </p:txBody>
      </p:sp>
      <p:cxnSp>
        <p:nvCxnSpPr>
          <p:cNvPr id="26" name="Straight Arrow Connector 25"/>
          <p:cNvCxnSpPr>
            <a:stCxn id="29" idx="3"/>
          </p:cNvCxnSpPr>
          <p:nvPr/>
        </p:nvCxnSpPr>
        <p:spPr>
          <a:xfrm>
            <a:off x="3017812" y="1566842"/>
            <a:ext cx="1424007" cy="6937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01701" y="1274733"/>
            <a:ext cx="1716112" cy="5842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Social link</a:t>
            </a:r>
            <a:endParaRPr lang="en-US" dirty="0">
              <a:solidFill>
                <a:schemeClr val="tx1"/>
              </a:solidFill>
            </a:endParaRPr>
          </a:p>
        </p:txBody>
      </p:sp>
    </p:spTree>
    <p:custDataLst>
      <p:tags r:id="rId1"/>
    </p:custDataLst>
    <p:extLst>
      <p:ext uri="{BB962C8B-B14F-4D97-AF65-F5344CB8AC3E}">
        <p14:creationId xmlns:p14="http://schemas.microsoft.com/office/powerpoint/2010/main" val="36203939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4" grpId="0" animBg="1"/>
      <p:bldP spid="25" grpId="0" animBg="1"/>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350859" y="1196998"/>
            <a:ext cx="9139237" cy="4422805"/>
          </a:xfrm>
        </p:spPr>
        <p:txBody>
          <a:bodyPr/>
          <a:lstStyle/>
          <a:p>
            <a:endParaRPr lang="en-US" dirty="0" smtClean="0">
              <a:solidFill>
                <a:srgbClr val="0000CC"/>
              </a:solidFill>
            </a:endParaRPr>
          </a:p>
          <a:p>
            <a:endParaRPr lang="en-US" dirty="0" smtClean="0">
              <a:solidFill>
                <a:srgbClr val="0000CC"/>
              </a:solidFill>
            </a:endParaRPr>
          </a:p>
          <a:p>
            <a:pPr>
              <a:buFontTx/>
              <a:buNone/>
            </a:pPr>
            <a:endParaRPr lang="en-US" i="1" dirty="0" smtClean="0">
              <a:solidFill>
                <a:srgbClr val="0000CC"/>
              </a:solidFill>
            </a:endParaRPr>
          </a:p>
          <a:p>
            <a:pPr>
              <a:buFontTx/>
              <a:buNone/>
            </a:pPr>
            <a:endParaRPr lang="en-US" i="1" dirty="0" smtClean="0">
              <a:solidFill>
                <a:srgbClr val="0000CC"/>
              </a:solidFill>
            </a:endParaRPr>
          </a:p>
          <a:p>
            <a:pPr>
              <a:buFontTx/>
              <a:buNone/>
            </a:pPr>
            <a:endParaRPr lang="en-US" sz="2800" i="1" dirty="0" smtClean="0">
              <a:solidFill>
                <a:srgbClr val="0000CC"/>
              </a:solidFill>
            </a:endParaRPr>
          </a:p>
          <a:p>
            <a:pPr>
              <a:buFontTx/>
              <a:buNone/>
            </a:pPr>
            <a:endParaRPr lang="en-US" sz="2800" i="1" dirty="0" smtClean="0">
              <a:solidFill>
                <a:srgbClr val="0000CC"/>
              </a:solidFill>
            </a:endParaRPr>
          </a:p>
          <a:p>
            <a:r>
              <a:rPr lang="en-US" altLang="zh-CN" dirty="0" smtClean="0">
                <a:solidFill>
                  <a:srgbClr val="0000CC"/>
                </a:solidFill>
              </a:rPr>
              <a:t>The learning task is to find a configuration for all </a:t>
            </a:r>
            <a:r>
              <a:rPr lang="en-US" altLang="zh-CN" dirty="0" smtClean="0">
                <a:solidFill>
                  <a:srgbClr val="FF0000"/>
                </a:solidFill>
              </a:rPr>
              <a:t>{</a:t>
            </a:r>
            <a:r>
              <a:rPr lang="en-US" altLang="zh-CN" dirty="0" err="1" smtClean="0">
                <a:solidFill>
                  <a:srgbClr val="FF0000"/>
                </a:solidFill>
              </a:rPr>
              <a:t>y</a:t>
            </a:r>
            <a:r>
              <a:rPr lang="en-US" altLang="zh-CN" baseline="-25000" dirty="0" err="1" smtClean="0">
                <a:solidFill>
                  <a:srgbClr val="FF0000"/>
                </a:solidFill>
              </a:rPr>
              <a:t>i</a:t>
            </a:r>
            <a:r>
              <a:rPr lang="en-US" altLang="zh-CN" dirty="0" smtClean="0">
                <a:solidFill>
                  <a:srgbClr val="FF0000"/>
                </a:solidFill>
              </a:rPr>
              <a:t>} </a:t>
            </a:r>
            <a:r>
              <a:rPr lang="en-US" altLang="zh-CN" dirty="0" smtClean="0">
                <a:solidFill>
                  <a:srgbClr val="0000CC"/>
                </a:solidFill>
              </a:rPr>
              <a:t>to maximize the joint probability.</a:t>
            </a:r>
          </a:p>
        </p:txBody>
      </p:sp>
      <p:sp>
        <p:nvSpPr>
          <p:cNvPr id="14341" name="Title 7"/>
          <p:cNvSpPr>
            <a:spLocks noGrp="1"/>
          </p:cNvSpPr>
          <p:nvPr>
            <p:ph type="title"/>
          </p:nvPr>
        </p:nvSpPr>
        <p:spPr>
          <a:xfrm>
            <a:off x="498415" y="69804"/>
            <a:ext cx="8915400" cy="1143000"/>
          </a:xfrm>
        </p:spPr>
        <p:txBody>
          <a:bodyPr/>
          <a:lstStyle/>
          <a:p>
            <a:r>
              <a:rPr lang="en-US" altLang="zh-CN" dirty="0" smtClean="0"/>
              <a:t>Topical Factor Graph (TFG)</a:t>
            </a:r>
            <a:endParaRPr lang="en-US" sz="3200" dirty="0" smtClean="0"/>
          </a:p>
        </p:txBody>
      </p:sp>
      <p:pic>
        <p:nvPicPr>
          <p:cNvPr id="111619" name="Picture 3"/>
          <p:cNvPicPr>
            <a:picLocks noChangeAspect="1" noChangeArrowheads="1"/>
          </p:cNvPicPr>
          <p:nvPr/>
        </p:nvPicPr>
        <p:blipFill>
          <a:blip r:embed="rId4" cstate="print">
            <a:duotone>
              <a:prstClr val="black"/>
              <a:schemeClr val="accent2">
                <a:tint val="45000"/>
                <a:satMod val="400000"/>
              </a:schemeClr>
            </a:duotone>
            <a:lum bright="6000" contrast="6000"/>
          </a:blip>
          <a:srcRect/>
          <a:stretch>
            <a:fillRect/>
          </a:stretch>
        </p:blipFill>
        <p:spPr bwMode="auto">
          <a:xfrm>
            <a:off x="1265192" y="2202028"/>
            <a:ext cx="5549976" cy="2103307"/>
          </a:xfrm>
          <a:prstGeom prst="rect">
            <a:avLst/>
          </a:prstGeom>
          <a:solidFill>
            <a:srgbClr val="FFFFCC"/>
          </a:solidFill>
          <a:ln w="9525">
            <a:noFill/>
            <a:miter lim="800000"/>
            <a:headEnd/>
            <a:tailEnd/>
          </a:ln>
          <a:effectLst/>
        </p:spPr>
      </p:pic>
      <p:sp>
        <p:nvSpPr>
          <p:cNvPr id="5" name="Rectangle 4"/>
          <p:cNvSpPr/>
          <p:nvPr/>
        </p:nvSpPr>
        <p:spPr>
          <a:xfrm>
            <a:off x="388886" y="1530324"/>
            <a:ext cx="3979919" cy="58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CC"/>
                </a:solidFill>
              </a:rPr>
              <a:t>Objective function:</a:t>
            </a:r>
            <a:endParaRPr lang="en-US" sz="3200" dirty="0">
              <a:solidFill>
                <a:srgbClr val="0000CC"/>
              </a:solidFill>
            </a:endParaRPr>
          </a:p>
        </p:txBody>
      </p:sp>
      <p:sp>
        <p:nvSpPr>
          <p:cNvPr id="6" name="Rectangle 5"/>
          <p:cNvSpPr/>
          <p:nvPr/>
        </p:nvSpPr>
        <p:spPr>
          <a:xfrm>
            <a:off x="7326350" y="2676674"/>
            <a:ext cx="2178012" cy="584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FF0000"/>
                </a:solidFill>
              </a:rPr>
              <a:t>1. How to define?</a:t>
            </a:r>
            <a:endParaRPr lang="en-US" dirty="0">
              <a:solidFill>
                <a:srgbClr val="FF0000"/>
              </a:solidFill>
            </a:endParaRPr>
          </a:p>
        </p:txBody>
      </p:sp>
      <p:sp>
        <p:nvSpPr>
          <p:cNvPr id="7" name="Rectangle 6"/>
          <p:cNvSpPr/>
          <p:nvPr/>
        </p:nvSpPr>
        <p:spPr>
          <a:xfrm>
            <a:off x="4113210" y="2384570"/>
            <a:ext cx="2665450"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ectangle 7"/>
          <p:cNvSpPr/>
          <p:nvPr/>
        </p:nvSpPr>
        <p:spPr>
          <a:xfrm>
            <a:off x="5099053" y="3443447"/>
            <a:ext cx="1606574"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8"/>
          <p:cNvSpPr/>
          <p:nvPr/>
        </p:nvSpPr>
        <p:spPr>
          <a:xfrm>
            <a:off x="2324072" y="3406934"/>
            <a:ext cx="1606574" cy="584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1" name="Straight Arrow Connector 10"/>
          <p:cNvCxnSpPr>
            <a:stCxn id="6" idx="1"/>
            <a:endCxn id="7" idx="3"/>
          </p:cNvCxnSpPr>
          <p:nvPr/>
        </p:nvCxnSpPr>
        <p:spPr>
          <a:xfrm rot="10800000">
            <a:off x="6778664" y="2676674"/>
            <a:ext cx="547695" cy="2921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1"/>
            <a:endCxn id="8" idx="3"/>
          </p:cNvCxnSpPr>
          <p:nvPr/>
        </p:nvCxnSpPr>
        <p:spPr>
          <a:xfrm rot="10800000" flipV="1">
            <a:off x="6705626" y="2968799"/>
            <a:ext cx="620720" cy="7667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a:endCxn id="9" idx="3"/>
          </p:cNvCxnSpPr>
          <p:nvPr/>
        </p:nvCxnSpPr>
        <p:spPr>
          <a:xfrm rot="10800000" flipV="1">
            <a:off x="3930650" y="2968778"/>
            <a:ext cx="3395709" cy="730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1"/>
          </p:cNvCxnSpPr>
          <p:nvPr/>
        </p:nvCxnSpPr>
        <p:spPr>
          <a:xfrm rot="10800000" flipV="1">
            <a:off x="6815172" y="3662529"/>
            <a:ext cx="474669" cy="1095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289844" y="3370421"/>
            <a:ext cx="2446371" cy="584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FF0000"/>
                </a:solidFill>
              </a:rPr>
              <a:t>2. How to optimize?</a:t>
            </a:r>
            <a:endParaRPr lang="en-US" dirty="0">
              <a:solidFill>
                <a:srgbClr val="FF0000"/>
              </a:solidFill>
            </a:endParaRPr>
          </a:p>
        </p:txBody>
      </p:sp>
    </p:spTree>
    <p:custDataLst>
      <p:tags r:id="rId1"/>
    </p:custDataLst>
    <p:extLst>
      <p:ext uri="{BB962C8B-B14F-4D97-AF65-F5344CB8AC3E}">
        <p14:creationId xmlns:p14="http://schemas.microsoft.com/office/powerpoint/2010/main" val="33028080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P spid="6" grpId="0" animBg="1"/>
      <p:bldP spid="7" grpId="0" animBg="1"/>
      <p:bldP spid="8" grpId="0" animBg="1"/>
      <p:bldP spid="9" grpId="0" animBg="1"/>
      <p:bldP spid="2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1" name="Picture 25"/>
          <p:cNvPicPr>
            <a:picLocks noChangeAspect="1" noChangeArrowheads="1"/>
          </p:cNvPicPr>
          <p:nvPr/>
        </p:nvPicPr>
        <p:blipFill>
          <a:blip r:embed="rId4" cstate="print"/>
          <a:srcRect/>
          <a:stretch>
            <a:fillRect/>
          </a:stretch>
        </p:blipFill>
        <p:spPr bwMode="auto">
          <a:xfrm>
            <a:off x="4222741" y="3292485"/>
            <a:ext cx="5613400" cy="903288"/>
          </a:xfrm>
          <a:prstGeom prst="rect">
            <a:avLst/>
          </a:prstGeom>
          <a:noFill/>
          <a:ln w="9525">
            <a:noFill/>
            <a:miter lim="800000"/>
            <a:headEnd/>
            <a:tailEnd/>
          </a:ln>
        </p:spPr>
      </p:pic>
      <p:pic>
        <p:nvPicPr>
          <p:cNvPr id="109570" name="Picture 2"/>
          <p:cNvPicPr>
            <a:picLocks noChangeAspect="1" noChangeArrowheads="1"/>
          </p:cNvPicPr>
          <p:nvPr/>
        </p:nvPicPr>
        <p:blipFill>
          <a:blip r:embed="rId5" cstate="print"/>
          <a:srcRect/>
          <a:stretch>
            <a:fillRect/>
          </a:stretch>
        </p:blipFill>
        <p:spPr bwMode="auto">
          <a:xfrm>
            <a:off x="1123793" y="5175436"/>
            <a:ext cx="7845642" cy="1028552"/>
          </a:xfrm>
          <a:prstGeom prst="rect">
            <a:avLst/>
          </a:prstGeom>
          <a:ln>
            <a:noFill/>
            <a:headEnd/>
            <a:tailEnd/>
          </a:ln>
          <a:effectLst/>
        </p:spPr>
        <p:style>
          <a:lnRef idx="1">
            <a:schemeClr val="accent2"/>
          </a:lnRef>
          <a:fillRef idx="2">
            <a:schemeClr val="accent2"/>
          </a:fillRef>
          <a:effectRef idx="1">
            <a:schemeClr val="accent2"/>
          </a:effectRef>
          <a:fontRef idx="minor">
            <a:schemeClr val="dk1"/>
          </a:fontRef>
        </p:style>
      </p:pic>
      <p:sp>
        <p:nvSpPr>
          <p:cNvPr id="15362" name="Rectangle 2"/>
          <p:cNvSpPr>
            <a:spLocks noGrp="1" noChangeArrowheads="1"/>
          </p:cNvSpPr>
          <p:nvPr>
            <p:ph type="title"/>
          </p:nvPr>
        </p:nvSpPr>
        <p:spPr>
          <a:xfrm>
            <a:off x="0" y="-3222"/>
            <a:ext cx="9906000" cy="1143000"/>
          </a:xfrm>
        </p:spPr>
        <p:txBody>
          <a:bodyPr/>
          <a:lstStyle/>
          <a:p>
            <a:pPr eaLnBrk="1" hangingPunct="1"/>
            <a:r>
              <a:rPr lang="en-US" sz="3600" dirty="0" smtClean="0"/>
              <a:t>How to define (topical) feature functions?</a:t>
            </a:r>
            <a:endParaRPr lang="en-US" altLang="zh-CN" sz="3600" dirty="0" smtClean="0"/>
          </a:p>
        </p:txBody>
      </p:sp>
      <p:sp>
        <p:nvSpPr>
          <p:cNvPr id="4100" name="Rectangle 3"/>
          <p:cNvSpPr>
            <a:spLocks noGrp="1" noChangeArrowheads="1"/>
          </p:cNvSpPr>
          <p:nvPr>
            <p:ph type="body" sz="half" idx="1"/>
          </p:nvPr>
        </p:nvSpPr>
        <p:spPr>
          <a:xfrm>
            <a:off x="-122306" y="1371606"/>
            <a:ext cx="4514844" cy="4525963"/>
          </a:xfrm>
        </p:spPr>
        <p:txBody>
          <a:bodyPr/>
          <a:lstStyle/>
          <a:p>
            <a:pPr lvl="1">
              <a:defRPr/>
            </a:pPr>
            <a:r>
              <a:rPr lang="en-US" sz="2400" dirty="0" smtClean="0">
                <a:cs typeface="+mn-cs"/>
              </a:rPr>
              <a:t>Node feature function</a:t>
            </a:r>
            <a:endParaRPr lang="en-US" sz="2400" i="1" dirty="0" smtClean="0">
              <a:cs typeface="+mn-cs"/>
            </a:endParaRPr>
          </a:p>
          <a:p>
            <a:pPr lvl="1">
              <a:defRPr/>
            </a:pPr>
            <a:endParaRPr lang="en-US" sz="2400" i="1" dirty="0" smtClean="0">
              <a:cs typeface="+mn-cs"/>
            </a:endParaRPr>
          </a:p>
          <a:p>
            <a:pPr lvl="1">
              <a:defRPr/>
            </a:pPr>
            <a:endParaRPr lang="en-US" sz="2400" i="1" dirty="0" smtClean="0">
              <a:cs typeface="+mn-cs"/>
            </a:endParaRPr>
          </a:p>
          <a:p>
            <a:pPr lvl="1">
              <a:defRPr/>
            </a:pPr>
            <a:endParaRPr lang="en-US" sz="2400" dirty="0" smtClean="0">
              <a:cs typeface="+mn-cs"/>
            </a:endParaRPr>
          </a:p>
          <a:p>
            <a:pPr lvl="1">
              <a:defRPr/>
            </a:pPr>
            <a:r>
              <a:rPr lang="en-US" sz="2400" dirty="0" smtClean="0">
                <a:cs typeface="+mn-cs"/>
              </a:rPr>
              <a:t>Edge feature function</a:t>
            </a:r>
          </a:p>
          <a:p>
            <a:pPr lvl="1">
              <a:buNone/>
              <a:defRPr/>
            </a:pPr>
            <a:endParaRPr lang="en-US" sz="2000" dirty="0" smtClean="0">
              <a:cs typeface="+mn-cs"/>
            </a:endParaRPr>
          </a:p>
          <a:p>
            <a:pPr lvl="1">
              <a:buNone/>
              <a:defRPr/>
            </a:pPr>
            <a:endParaRPr lang="en-US" sz="1200" i="1" dirty="0" smtClean="0">
              <a:cs typeface="+mn-cs"/>
            </a:endParaRPr>
          </a:p>
          <a:p>
            <a:pPr lvl="1">
              <a:buNone/>
              <a:defRPr/>
            </a:pPr>
            <a:endParaRPr lang="en-US" sz="1200" i="1" dirty="0" smtClean="0">
              <a:cs typeface="+mn-cs"/>
            </a:endParaRPr>
          </a:p>
          <a:p>
            <a:pPr lvl="1">
              <a:buNone/>
              <a:defRPr/>
            </a:pPr>
            <a:endParaRPr lang="en-US" sz="1200" i="1" dirty="0" smtClean="0">
              <a:cs typeface="+mn-cs"/>
            </a:endParaRPr>
          </a:p>
          <a:p>
            <a:pPr lvl="1">
              <a:defRPr/>
            </a:pPr>
            <a:r>
              <a:rPr lang="en-US" altLang="zh-CN" sz="2400" dirty="0" smtClean="0">
                <a:cs typeface="+mn-cs"/>
              </a:rPr>
              <a:t>Global feature function</a:t>
            </a:r>
            <a:endParaRPr lang="zh-CN" altLang="en-US" sz="2400" dirty="0" smtClean="0"/>
          </a:p>
        </p:txBody>
      </p:sp>
      <p:sp>
        <p:nvSpPr>
          <p:cNvPr id="15364" name="Rectangle 5"/>
          <p:cNvSpPr>
            <a:spLocks noChangeArrowheads="1"/>
          </p:cNvSpPr>
          <p:nvPr/>
        </p:nvSpPr>
        <p:spPr bwMode="auto">
          <a:xfrm>
            <a:off x="1" y="-184666"/>
            <a:ext cx="184666" cy="369332"/>
          </a:xfrm>
          <a:prstGeom prst="rect">
            <a:avLst/>
          </a:prstGeom>
          <a:noFill/>
          <a:ln w="9525">
            <a:noFill/>
            <a:miter lim="800000"/>
            <a:headEnd/>
            <a:tailEnd/>
          </a:ln>
        </p:spPr>
        <p:txBody>
          <a:bodyPr wrap="none" anchor="ctr">
            <a:spAutoFit/>
          </a:bodyPr>
          <a:lstStyle/>
          <a:p>
            <a:endParaRPr lang="zh-CN" altLang="en-US"/>
          </a:p>
        </p:txBody>
      </p:sp>
      <p:pic>
        <p:nvPicPr>
          <p:cNvPr id="4122" name="Picture 26"/>
          <p:cNvPicPr>
            <a:picLocks noChangeAspect="1" noChangeArrowheads="1"/>
          </p:cNvPicPr>
          <p:nvPr/>
        </p:nvPicPr>
        <p:blipFill>
          <a:blip r:embed="rId6" cstate="print"/>
          <a:srcRect/>
          <a:stretch>
            <a:fillRect/>
          </a:stretch>
        </p:blipFill>
        <p:spPr bwMode="auto">
          <a:xfrm>
            <a:off x="4514857" y="1371600"/>
            <a:ext cx="4894527" cy="1371600"/>
          </a:xfrm>
          <a:prstGeom prst="rect">
            <a:avLst/>
          </a:prstGeom>
          <a:noFill/>
          <a:ln w="9525">
            <a:noFill/>
            <a:miter lim="800000"/>
            <a:headEnd/>
            <a:tailEnd/>
          </a:ln>
        </p:spPr>
      </p:pic>
      <p:pic>
        <p:nvPicPr>
          <p:cNvPr id="109569" name="Picture 1"/>
          <p:cNvPicPr>
            <a:picLocks noChangeAspect="1" noChangeArrowheads="1"/>
          </p:cNvPicPr>
          <p:nvPr/>
        </p:nvPicPr>
        <p:blipFill>
          <a:blip r:embed="rId7" cstate="print"/>
          <a:srcRect/>
          <a:stretch>
            <a:fillRect/>
          </a:stretch>
        </p:blipFill>
        <p:spPr bwMode="auto">
          <a:xfrm>
            <a:off x="4368792" y="1420789"/>
            <a:ext cx="5365750" cy="1277955"/>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pic>
      <p:sp>
        <p:nvSpPr>
          <p:cNvPr id="9" name="Rectangle 8"/>
          <p:cNvSpPr/>
          <p:nvPr/>
        </p:nvSpPr>
        <p:spPr>
          <a:xfrm>
            <a:off x="7947080" y="982629"/>
            <a:ext cx="1265187" cy="438156"/>
          </a:xfrm>
          <a:prstGeom prst="rect">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solidFill>
                  <a:srgbClr val="000000"/>
                </a:solidFill>
              </a:rPr>
              <a:t>similarity</a:t>
            </a:r>
            <a:endParaRPr lang="en-US" dirty="0">
              <a:solidFill>
                <a:srgbClr val="000000"/>
              </a:solidFill>
            </a:endParaRPr>
          </a:p>
        </p:txBody>
      </p:sp>
      <p:sp>
        <p:nvSpPr>
          <p:cNvPr id="10" name="Rectangle 9"/>
          <p:cNvSpPr/>
          <p:nvPr/>
        </p:nvSpPr>
        <p:spPr>
          <a:xfrm>
            <a:off x="7216806" y="1457298"/>
            <a:ext cx="511182" cy="3871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1" name="Straight Arrow Connector 10"/>
          <p:cNvCxnSpPr>
            <a:stCxn id="9" idx="2"/>
            <a:endCxn id="10" idx="3"/>
          </p:cNvCxnSpPr>
          <p:nvPr/>
        </p:nvCxnSpPr>
        <p:spPr>
          <a:xfrm rot="5400000">
            <a:off x="8038783" y="1110016"/>
            <a:ext cx="230111" cy="851672"/>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45114" y="4122747"/>
            <a:ext cx="2117755" cy="43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dirty="0" smtClean="0">
                <a:solidFill>
                  <a:schemeClr val="tx1"/>
                </a:solidFill>
              </a:rPr>
              <a:t> or simply binary</a:t>
            </a:r>
            <a:endParaRPr lang="en-US" dirty="0">
              <a:solidFill>
                <a:schemeClr val="tx1"/>
              </a:solidFill>
            </a:endParaRPr>
          </a:p>
        </p:txBody>
      </p:sp>
    </p:spTree>
    <p:custDataLst>
      <p:tags r:id="rId1"/>
    </p:custDataLst>
    <p:extLst>
      <p:ext uri="{BB962C8B-B14F-4D97-AF65-F5344CB8AC3E}">
        <p14:creationId xmlns:p14="http://schemas.microsoft.com/office/powerpoint/2010/main" val="32768398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121"/>
                                        </p:tgtEl>
                                        <p:attrNameLst>
                                          <p:attrName>style.visibility</p:attrName>
                                        </p:attrNameLst>
                                      </p:cBhvr>
                                      <p:to>
                                        <p:strVal val="visible"/>
                                      </p:to>
                                    </p:set>
                                    <p:animEffect transition="in" filter="blinds(horizontal)">
                                      <p:cBhvr>
                                        <p:cTn id="18" dur="500"/>
                                        <p:tgtEl>
                                          <p:spTgt spid="412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9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2|1.2|2|2"/>
</p:tagLst>
</file>

<file path=ppt/tags/tag10.xml><?xml version="1.0" encoding="utf-8"?>
<p:tagLst xmlns:a="http://schemas.openxmlformats.org/drawingml/2006/main" xmlns:r="http://schemas.openxmlformats.org/officeDocument/2006/relationships" xmlns:p="http://schemas.openxmlformats.org/presentationml/2006/main">
  <p:tag name="TIMING" val="|5.2|7|13.3|37.7"/>
</p:tagLst>
</file>

<file path=ppt/tags/tag11.xml><?xml version="1.0" encoding="utf-8"?>
<p:tagLst xmlns:a="http://schemas.openxmlformats.org/drawingml/2006/main" xmlns:r="http://schemas.openxmlformats.org/officeDocument/2006/relationships" xmlns:p="http://schemas.openxmlformats.org/presentationml/2006/main">
  <p:tag name="TIMING" val="|7.7|10.6"/>
</p:tagLst>
</file>

<file path=ppt/tags/tag12.xml><?xml version="1.0" encoding="utf-8"?>
<p:tagLst xmlns:a="http://schemas.openxmlformats.org/drawingml/2006/main" xmlns:r="http://schemas.openxmlformats.org/officeDocument/2006/relationships" xmlns:p="http://schemas.openxmlformats.org/presentationml/2006/main">
  <p:tag name="TIMING" val="|8.7|17.6|13.4|10.6"/>
</p:tagLst>
</file>

<file path=ppt/tags/tag13.xml><?xml version="1.0" encoding="utf-8"?>
<p:tagLst xmlns:a="http://schemas.openxmlformats.org/drawingml/2006/main" xmlns:r="http://schemas.openxmlformats.org/officeDocument/2006/relationships" xmlns:p="http://schemas.openxmlformats.org/presentationml/2006/main">
  <p:tag name="TIMING" val="|8.9|13"/>
</p:tagLst>
</file>

<file path=ppt/tags/tag14.xml><?xml version="1.0" encoding="utf-8"?>
<p:tagLst xmlns:a="http://schemas.openxmlformats.org/drawingml/2006/main" xmlns:r="http://schemas.openxmlformats.org/officeDocument/2006/relationships" xmlns:p="http://schemas.openxmlformats.org/presentationml/2006/main">
  <p:tag name="TIMING" val="|2.1|3.3|3.4"/>
</p:tagLst>
</file>

<file path=ppt/tags/tag15.xml><?xml version="1.0" encoding="utf-8"?>
<p:tagLst xmlns:a="http://schemas.openxmlformats.org/drawingml/2006/main" xmlns:r="http://schemas.openxmlformats.org/officeDocument/2006/relationships" xmlns:p="http://schemas.openxmlformats.org/presentationml/2006/main">
  <p:tag name="TIMING" val="|25.8"/>
</p:tagLst>
</file>

<file path=ppt/tags/tag16.xml><?xml version="1.0" encoding="utf-8"?>
<p:tagLst xmlns:a="http://schemas.openxmlformats.org/drawingml/2006/main" xmlns:r="http://schemas.openxmlformats.org/officeDocument/2006/relationships" xmlns:p="http://schemas.openxmlformats.org/presentationml/2006/main">
  <p:tag name="TIMING" val="|16.7|1.8|2.2|2.9|2.9"/>
</p:tagLst>
</file>

<file path=ppt/tags/tag17.xml><?xml version="1.0" encoding="utf-8"?>
<p:tagLst xmlns:a="http://schemas.openxmlformats.org/drawingml/2006/main" xmlns:r="http://schemas.openxmlformats.org/officeDocument/2006/relationships" xmlns:p="http://schemas.openxmlformats.org/presentationml/2006/main">
  <p:tag name="TIMING" val="|20.3|27|13.9|10.5|8.6|8.2|8|7.5"/>
</p:tagLst>
</file>

<file path=ppt/tags/tag18.xml><?xml version="1.0" encoding="utf-8"?>
<p:tagLst xmlns:a="http://schemas.openxmlformats.org/drawingml/2006/main" xmlns:r="http://schemas.openxmlformats.org/officeDocument/2006/relationships" xmlns:p="http://schemas.openxmlformats.org/presentationml/2006/main">
  <p:tag name="TIMING" val="|6.7|3.5|15.1|5.2"/>
</p:tagLst>
</file>

<file path=ppt/tags/tag2.xml><?xml version="1.0" encoding="utf-8"?>
<p:tagLst xmlns:a="http://schemas.openxmlformats.org/drawingml/2006/main" xmlns:r="http://schemas.openxmlformats.org/officeDocument/2006/relationships" xmlns:p="http://schemas.openxmlformats.org/presentationml/2006/main">
  <p:tag name="TIMING" val="|37.4|3.1|52.9"/>
</p:tagLst>
</file>

<file path=ppt/tags/tag3.xml><?xml version="1.0" encoding="utf-8"?>
<p:tagLst xmlns:a="http://schemas.openxmlformats.org/drawingml/2006/main" xmlns:r="http://schemas.openxmlformats.org/officeDocument/2006/relationships" xmlns:p="http://schemas.openxmlformats.org/presentationml/2006/main">
  <p:tag name="TIMING" val="|17.3|4.2|16.7"/>
</p:tagLst>
</file>

<file path=ppt/tags/tag4.xml><?xml version="1.0" encoding="utf-8"?>
<p:tagLst xmlns:a="http://schemas.openxmlformats.org/drawingml/2006/main" xmlns:r="http://schemas.openxmlformats.org/officeDocument/2006/relationships" xmlns:p="http://schemas.openxmlformats.org/presentationml/2006/main">
  <p:tag name="TIMING" val="|36.7"/>
</p:tagLst>
</file>

<file path=ppt/tags/tag5.xml><?xml version="1.0" encoding="utf-8"?>
<p:tagLst xmlns:a="http://schemas.openxmlformats.org/drawingml/2006/main" xmlns:r="http://schemas.openxmlformats.org/officeDocument/2006/relationships" xmlns:p="http://schemas.openxmlformats.org/presentationml/2006/main">
  <p:tag name="TIMING" val="|44.1"/>
</p:tagLst>
</file>

<file path=ppt/tags/tag6.xml><?xml version="1.0" encoding="utf-8"?>
<p:tagLst xmlns:a="http://schemas.openxmlformats.org/drawingml/2006/main" xmlns:r="http://schemas.openxmlformats.org/officeDocument/2006/relationships" xmlns:p="http://schemas.openxmlformats.org/presentationml/2006/main">
  <p:tag name="TIMING" val="|25.7"/>
</p:tagLst>
</file>

<file path=ppt/tags/tag7.xml><?xml version="1.0" encoding="utf-8"?>
<p:tagLst xmlns:a="http://schemas.openxmlformats.org/drawingml/2006/main" xmlns:r="http://schemas.openxmlformats.org/officeDocument/2006/relationships" xmlns:p="http://schemas.openxmlformats.org/presentationml/2006/main">
  <p:tag name="TIMING" val="|56.9"/>
</p:tagLst>
</file>

<file path=ppt/tags/tag8.xml><?xml version="1.0" encoding="utf-8"?>
<p:tagLst xmlns:a="http://schemas.openxmlformats.org/drawingml/2006/main" xmlns:r="http://schemas.openxmlformats.org/officeDocument/2006/relationships" xmlns:p="http://schemas.openxmlformats.org/presentationml/2006/main">
  <p:tag name="TIMING" val="|8.6"/>
</p:tagLst>
</file>

<file path=ppt/tags/tag9.xml><?xml version="1.0" encoding="utf-8"?>
<p:tagLst xmlns:a="http://schemas.openxmlformats.org/drawingml/2006/main" xmlns:r="http://schemas.openxmlformats.org/officeDocument/2006/relationships" xmlns:p="http://schemas.openxmlformats.org/presentationml/2006/main">
  <p:tag name="TIMING" val="|2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57472</TotalTime>
  <Words>20102</Words>
  <Application>Microsoft Macintosh PowerPoint</Application>
  <PresentationFormat>A4 纸张(210x297 毫米)</PresentationFormat>
  <Paragraphs>3015</Paragraphs>
  <Slides>235</Slides>
  <Notes>104</Notes>
  <HiddenSlides>0</HiddenSlides>
  <MMClips>0</MMClips>
  <ScaleCrop>false</ScaleCrop>
  <HeadingPairs>
    <vt:vector size="6" baseType="variant">
      <vt:variant>
        <vt:lpstr>主题</vt:lpstr>
      </vt:variant>
      <vt:variant>
        <vt:i4>1</vt:i4>
      </vt:variant>
      <vt:variant>
        <vt:lpstr>嵌入的 OLE 服务器</vt:lpstr>
      </vt:variant>
      <vt:variant>
        <vt:i4>1</vt:i4>
      </vt:variant>
      <vt:variant>
        <vt:lpstr>幻灯片标题</vt:lpstr>
      </vt:variant>
      <vt:variant>
        <vt:i4>235</vt:i4>
      </vt:variant>
    </vt:vector>
  </HeadingPairs>
  <TitlesOfParts>
    <vt:vector size="237" baseType="lpstr">
      <vt:lpstr>Default Design</vt:lpstr>
      <vt:lpstr>Equation</vt:lpstr>
      <vt:lpstr>Computational Models for Social Network Analysis —User Modeling, Social Tie, and Group Formation</vt:lpstr>
      <vt:lpstr>Networked World</vt:lpstr>
      <vt:lpstr>PowerPoint 演示文稿</vt:lpstr>
      <vt:lpstr>Big Social Analytics</vt:lpstr>
      <vt:lpstr>Revolutionary Changes</vt:lpstr>
      <vt:lpstr>Core Research in Social Network</vt:lpstr>
      <vt:lpstr>Roadmap</vt:lpstr>
      <vt:lpstr>Let us start with a case study…</vt:lpstr>
      <vt:lpstr>“Happy” System (2009)</vt:lpstr>
      <vt:lpstr>分析结果</vt:lpstr>
      <vt:lpstr>分析结果</vt:lpstr>
      <vt:lpstr>分析结果</vt:lpstr>
      <vt:lpstr>MoodCast: 动态情感预测模型</vt:lpstr>
      <vt:lpstr>Problem Formulation</vt:lpstr>
      <vt:lpstr>Dynamic Continuous Factor Graph Model</vt:lpstr>
      <vt:lpstr>Learning with Factor Graphs</vt:lpstr>
      <vt:lpstr>MH-based Learning algorithm</vt:lpstr>
      <vt:lpstr>Experiment</vt:lpstr>
      <vt:lpstr>Performance Result</vt:lpstr>
      <vt:lpstr>Roadmap</vt:lpstr>
      <vt:lpstr>用户模型—预测用户属性及社交策略</vt:lpstr>
      <vt:lpstr>Our Data</vt:lpstr>
      <vt:lpstr>What We Do</vt:lpstr>
      <vt:lpstr>Infer human social strategies  on demographics</vt:lpstr>
      <vt:lpstr>Social Strategy</vt:lpstr>
      <vt:lpstr>Social Strategy</vt:lpstr>
      <vt:lpstr>Social Strategy</vt:lpstr>
      <vt:lpstr>Social Strategy: Ego Network</vt:lpstr>
      <vt:lpstr>Social Strategy: Ego Network</vt:lpstr>
      <vt:lpstr>Social Strategy: Ego Network</vt:lpstr>
      <vt:lpstr>Social Strategy: Ego Network</vt:lpstr>
      <vt:lpstr>Social Strategy: Ego Network</vt:lpstr>
      <vt:lpstr>Social Strategy: Ego Network</vt:lpstr>
      <vt:lpstr>Social Strategy: Social Tie</vt:lpstr>
      <vt:lpstr>Social Strategy: Social Tie</vt:lpstr>
      <vt:lpstr>Social Strategy: Social Tie</vt:lpstr>
      <vt:lpstr>Social Strategy: Social Tie</vt:lpstr>
      <vt:lpstr>Social Strategy: Social Tie</vt:lpstr>
      <vt:lpstr>Social Strategy: Social Triad</vt:lpstr>
      <vt:lpstr>Social Strategy: Social Triad</vt:lpstr>
      <vt:lpstr>Social Strategy: Social Triad</vt:lpstr>
      <vt:lpstr>Social Strategy: Social Triad</vt:lpstr>
      <vt:lpstr>What Else?</vt:lpstr>
      <vt:lpstr>Infer user demographics based on social strategies </vt:lpstr>
      <vt:lpstr>Problem: Demographic Prediction</vt:lpstr>
      <vt:lpstr>WhoAmI Method ---A double dependent-variable factor graph</vt:lpstr>
      <vt:lpstr>WhoAmI: Model Initialization</vt:lpstr>
      <vt:lpstr>WhoAmI: Objective Function</vt:lpstr>
      <vt:lpstr>WhoAmI: Distributed Learning</vt:lpstr>
      <vt:lpstr>Experiment: Setup</vt:lpstr>
      <vt:lpstr>Experiment: Features</vt:lpstr>
      <vt:lpstr>Experiment: Results</vt:lpstr>
      <vt:lpstr>Experiment: Results</vt:lpstr>
      <vt:lpstr>Experiment: Results</vt:lpstr>
      <vt:lpstr>Roadmap</vt:lpstr>
      <vt:lpstr>Social Tie Analysis</vt:lpstr>
      <vt:lpstr>Inferring Social Ties</vt:lpstr>
      <vt:lpstr>Real social networks are complex...</vt:lpstr>
      <vt:lpstr>Even complex than we imaged!</vt:lpstr>
      <vt:lpstr>Example 1: finding boss in email networks (PKDD’11, Best Paper Runnerup)</vt:lpstr>
      <vt:lpstr>Example 2: finding friends in mobile networks</vt:lpstr>
      <vt:lpstr>Challenges</vt:lpstr>
      <vt:lpstr>Networks</vt:lpstr>
      <vt:lpstr>Problem Formulation</vt:lpstr>
      <vt:lpstr>Basic Idea</vt:lpstr>
      <vt:lpstr>Partially Labeled Pairwise Factor Graph Model (PLP-FGM)</vt:lpstr>
      <vt:lpstr>Solutions(con’t)</vt:lpstr>
      <vt:lpstr>Learning Algorithm</vt:lpstr>
      <vt:lpstr>Still Challenges?</vt:lpstr>
      <vt:lpstr>Inferring Social Ties Across Networks </vt:lpstr>
      <vt:lpstr>Social Theories</vt:lpstr>
      <vt:lpstr>Social Theories—Structural hole</vt:lpstr>
      <vt:lpstr>Social Theories—Social status</vt:lpstr>
      <vt:lpstr>Social Theories—Two-step-flow</vt:lpstr>
      <vt:lpstr>Transfer Factor Graph Model</vt:lpstr>
      <vt:lpstr>Mathematical Formulation</vt:lpstr>
      <vt:lpstr>Experiments</vt:lpstr>
      <vt:lpstr>Results – undirected networks</vt:lpstr>
      <vt:lpstr>Results – directed networks</vt:lpstr>
      <vt:lpstr>Parasocial vs. Reciprocal</vt:lpstr>
      <vt:lpstr>Who will follow you back?</vt:lpstr>
      <vt:lpstr>Geographic Distance</vt:lpstr>
      <vt:lpstr>Homophily</vt:lpstr>
      <vt:lpstr>Interaction</vt:lpstr>
      <vt:lpstr>Structural Balance</vt:lpstr>
      <vt:lpstr>Triad Factor Graph (TriFG)</vt:lpstr>
      <vt:lpstr>Experiments</vt:lpstr>
      <vt:lpstr>Effect of Time Span</vt:lpstr>
      <vt:lpstr>Case Study</vt:lpstr>
      <vt:lpstr>Roadmap</vt:lpstr>
      <vt:lpstr>“Love Obama” —social influence in online social networks</vt:lpstr>
      <vt:lpstr>Social Influence</vt:lpstr>
      <vt:lpstr>Example: Political mobilization</vt:lpstr>
      <vt:lpstr>Case 1: Social Influence and Political Mobilization</vt:lpstr>
      <vt:lpstr>Topic-based Social Influence Analysis </vt:lpstr>
      <vt:lpstr>The Solution: Topical Affinity Propagation</vt:lpstr>
      <vt:lpstr>Topical Factor Graph (TFG) Model</vt:lpstr>
      <vt:lpstr>Topical Factor Graph (TFG)</vt:lpstr>
      <vt:lpstr>How to define (topical) feature functions?</vt:lpstr>
      <vt:lpstr>Model Learning Algorithm</vt:lpstr>
      <vt:lpstr>New TAP Learning Algorithm</vt:lpstr>
      <vt:lpstr>The TAP Learning Algorithm</vt:lpstr>
      <vt:lpstr>Distributed TAP Learning</vt:lpstr>
      <vt:lpstr>Experiments</vt:lpstr>
      <vt:lpstr>Social Influence Sub-graph on “Data mining”</vt:lpstr>
      <vt:lpstr>Results on Coauthor and Citation</vt:lpstr>
      <vt:lpstr>Scalability Performance</vt:lpstr>
      <vt:lpstr>Speedup results</vt:lpstr>
      <vt:lpstr>Still Challenges</vt:lpstr>
      <vt:lpstr>Dynamic Influence Analysis</vt:lpstr>
      <vt:lpstr>Social Influence &amp; Action Modeling[1]</vt:lpstr>
      <vt:lpstr>A Discriminative Model: NTT-FGM</vt:lpstr>
      <vt:lpstr>Model Instantiation</vt:lpstr>
      <vt:lpstr>Model Learning—Two-step learning</vt:lpstr>
      <vt:lpstr>Learning Algorithm Details</vt:lpstr>
      <vt:lpstr>Experiment</vt:lpstr>
      <vt:lpstr>Results</vt:lpstr>
      <vt:lpstr>Roadmap</vt:lpstr>
      <vt:lpstr>Triadic Closure</vt:lpstr>
      <vt:lpstr>Triadic Closure</vt:lpstr>
      <vt:lpstr>PowerPoint 演示文稿</vt:lpstr>
      <vt:lpstr>Open Triad to Triadic Closure</vt:lpstr>
      <vt:lpstr>Weibo Data</vt:lpstr>
      <vt:lpstr>Open Triad to Triadic Closure</vt:lpstr>
      <vt:lpstr>Location &amp; Gender</vt:lpstr>
      <vt:lpstr>Social Role</vt:lpstr>
      <vt:lpstr>Triad Factor Graph (TriFG)</vt:lpstr>
      <vt:lpstr>Triad Closure Prediction Result</vt:lpstr>
      <vt:lpstr>Follow Influence</vt:lpstr>
      <vt:lpstr>Will the “following” be Influenced?</vt:lpstr>
      <vt:lpstr>Influence Test via Triad Formation</vt:lpstr>
      <vt:lpstr>24 Triads in Following Influence  </vt:lpstr>
      <vt:lpstr>Test Result</vt:lpstr>
      <vt:lpstr>Example: Following Influence Test</vt:lpstr>
      <vt:lpstr>Twitter Data</vt:lpstr>
      <vt:lpstr>Test 1: Timing Shuffle Test</vt:lpstr>
      <vt:lpstr>Test 2: Influence Decay Test</vt:lpstr>
      <vt:lpstr>Test 3: Influence Propagation Test</vt:lpstr>
      <vt:lpstr>Follow Influence Model</vt:lpstr>
      <vt:lpstr>Follower Diffusion: Power of Reciprocity</vt:lpstr>
      <vt:lpstr>Followee Diffusion: One-way Relationship</vt:lpstr>
      <vt:lpstr>Reversed Relationship</vt:lpstr>
      <vt:lpstr>Social Theories: Structural Balance[1]</vt:lpstr>
      <vt:lpstr>Social Theories: Social Status</vt:lpstr>
      <vt:lpstr>Influence Learning Model</vt:lpstr>
      <vt:lpstr>Applications: Influence Maximization</vt:lpstr>
      <vt:lpstr>Applications: Friend Recommendation</vt:lpstr>
      <vt:lpstr>Roadmap</vt:lpstr>
      <vt:lpstr>Community Kernel[1]</vt:lpstr>
      <vt:lpstr>Approach (Greedy &amp; WeBA)</vt:lpstr>
      <vt:lpstr>Unbalanced Weakly-Bipartite Structure</vt:lpstr>
      <vt:lpstr>Greedy Algorithm</vt:lpstr>
      <vt:lpstr>Greedy Algorithm</vt:lpstr>
      <vt:lpstr>Weight-Balanced Algorithm (WeBA)</vt:lpstr>
      <vt:lpstr>Weight-Balanced Algorithm (WeBA)</vt:lpstr>
      <vt:lpstr>WeBA</vt:lpstr>
      <vt:lpstr>An Example</vt:lpstr>
      <vt:lpstr>Weight-Balanced Algorithm (WeBA)</vt:lpstr>
      <vt:lpstr>Weight-Balanced Algorithm (WeBA)</vt:lpstr>
      <vt:lpstr>Weight-Balanced Algorithm (WeBA)</vt:lpstr>
      <vt:lpstr>WeBA</vt:lpstr>
      <vt:lpstr>Finding Auxiliary Community</vt:lpstr>
      <vt:lpstr>Finding Auxiliary Community</vt:lpstr>
      <vt:lpstr>Experimental Results</vt:lpstr>
      <vt:lpstr>Case Study on Twitter</vt:lpstr>
      <vt:lpstr>Results on Coauthor &amp; Wikipedia</vt:lpstr>
      <vt:lpstr>Efficiency — Twitter &amp; Coauthor</vt:lpstr>
      <vt:lpstr>Roadmap</vt:lpstr>
      <vt:lpstr>Social Role:  Opinion leader vs. Structural hole spanner</vt:lpstr>
      <vt:lpstr>Structural Hole in Citation Network</vt:lpstr>
      <vt:lpstr>Problem Definition</vt:lpstr>
      <vt:lpstr>Problem definition</vt:lpstr>
      <vt:lpstr>Data</vt:lpstr>
      <vt:lpstr>Our first questions</vt:lpstr>
      <vt:lpstr>Structural hole spanners vs  Opinion leaders</vt:lpstr>
      <vt:lpstr>Structural hole spanners control the information diffusion</vt:lpstr>
      <vt:lpstr>Structural hole spanners influence the information diffusion</vt:lpstr>
      <vt:lpstr>Intuitions</vt:lpstr>
      <vt:lpstr>Mining structural hole spanners</vt:lpstr>
      <vt:lpstr>Model One : HIS</vt:lpstr>
      <vt:lpstr>Model One : HIS</vt:lpstr>
      <vt:lpstr>Algorithm for HIS</vt:lpstr>
      <vt:lpstr>Theoretical Analysis—Existence</vt:lpstr>
      <vt:lpstr>Theoretical Analysis—Existence</vt:lpstr>
      <vt:lpstr>Theoretical Analysis—Convergence </vt:lpstr>
      <vt:lpstr>Convergence Analysis</vt:lpstr>
      <vt:lpstr>Model Two: MaxD</vt:lpstr>
      <vt:lpstr>Model Two: MaxD</vt:lpstr>
      <vt:lpstr>Hardness Analysis</vt:lpstr>
      <vt:lpstr>Hardness Analysis</vt:lpstr>
      <vt:lpstr>Hardness Analysis (cont.)</vt:lpstr>
      <vt:lpstr>Proof: NP-hardness (cont.)</vt:lpstr>
      <vt:lpstr>Proof: NP-hardness (cont.)</vt:lpstr>
      <vt:lpstr>Approximation Algorithm</vt:lpstr>
      <vt:lpstr>Approximation Algorithm</vt:lpstr>
      <vt:lpstr>Mining structural hole spanners</vt:lpstr>
      <vt:lpstr>Experiment </vt:lpstr>
      <vt:lpstr>Experiments</vt:lpstr>
      <vt:lpstr>Maximization of Information Spread</vt:lpstr>
      <vt:lpstr>Case study on the inventor network</vt:lpstr>
      <vt:lpstr>Efficiency</vt:lpstr>
      <vt:lpstr>Roadmap</vt:lpstr>
      <vt:lpstr>Big Data Analytics in Game Data</vt:lpstr>
      <vt:lpstr>Two games: DNF</vt:lpstr>
      <vt:lpstr>Two games: QQ Speed</vt:lpstr>
      <vt:lpstr>Task</vt:lpstr>
      <vt:lpstr>The Big social data</vt:lpstr>
      <vt:lpstr>Demographics Analysis</vt:lpstr>
      <vt:lpstr>Analysis – Social influence</vt:lpstr>
      <vt:lpstr>Social Influence</vt:lpstr>
      <vt:lpstr>Influence + Tie Strength</vt:lpstr>
      <vt:lpstr>Structural Influence</vt:lpstr>
      <vt:lpstr>Factorization Machines</vt:lpstr>
      <vt:lpstr>Online Test</vt:lpstr>
      <vt:lpstr>Big Data Analytics in MOOC</vt:lpstr>
      <vt:lpstr>XuetangX.com</vt:lpstr>
      <vt:lpstr>In Service</vt:lpstr>
      <vt:lpstr>User enrolment in the past months</vt:lpstr>
      <vt:lpstr>Rich tracking logs of student behaviors</vt:lpstr>
      <vt:lpstr>One particular question</vt:lpstr>
      <vt:lpstr>Age+Education vs. Certificate</vt:lpstr>
      <vt:lpstr>Gender+Age vs. Certificate</vt:lpstr>
      <vt:lpstr>Gender+Location vs. Certificate</vt:lpstr>
      <vt:lpstr>Forum vs. Certificate</vt:lpstr>
      <vt:lpstr>#friends vs. Certificate</vt:lpstr>
      <vt:lpstr>Influence vs. Certificate</vt:lpstr>
      <vt:lpstr>Can we predict who  will/could receive the certificate</vt:lpstr>
      <vt:lpstr>Factorization Machines</vt:lpstr>
      <vt:lpstr>Preliminary Results</vt:lpstr>
      <vt:lpstr>小结</vt:lpstr>
      <vt:lpstr>Related Publications</vt:lpstr>
      <vt:lpstr>References</vt:lpstr>
      <vt:lpstr>References(cont.)</vt:lpstr>
      <vt:lpstr>References(cont.)</vt:lpstr>
      <vt:lpstr>PowerPoint 演示文稿</vt:lpstr>
    </vt:vector>
  </TitlesOfParts>
  <Company>Tsinghua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Web社会网络的信息理论及其在舆情分析中的应用</dc:title>
  <dc:creator>Jie Tang</dc:creator>
  <cp:lastModifiedBy>Jie Tang</cp:lastModifiedBy>
  <cp:revision>2465</cp:revision>
  <cp:lastPrinted>2013-06-26T14:48:19Z</cp:lastPrinted>
  <dcterms:created xsi:type="dcterms:W3CDTF">2006-10-23T13:46:31Z</dcterms:created>
  <dcterms:modified xsi:type="dcterms:W3CDTF">2014-08-13T02:17:02Z</dcterms:modified>
</cp:coreProperties>
</file>