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MOV" ContentType="video/quicktime"/>
  <Default Extension="rels" ContentType="application/vnd.openxmlformats-package.relationships+xml"/>
  <Default Extension="xml" ContentType="application/xml"/>
  <Default Extension="tiff" ContentType="image/tif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373" r:id="rId2"/>
    <p:sldId id="1194" r:id="rId3"/>
    <p:sldId id="287" r:id="rId4"/>
    <p:sldId id="289" r:id="rId5"/>
    <p:sldId id="290" r:id="rId6"/>
    <p:sldId id="292" r:id="rId7"/>
    <p:sldId id="293" r:id="rId8"/>
    <p:sldId id="1177" r:id="rId9"/>
    <p:sldId id="1178" r:id="rId10"/>
    <p:sldId id="1179" r:id="rId11"/>
    <p:sldId id="305" r:id="rId12"/>
    <p:sldId id="307" r:id="rId13"/>
    <p:sldId id="1180" r:id="rId14"/>
    <p:sldId id="311" r:id="rId15"/>
    <p:sldId id="312" r:id="rId16"/>
    <p:sldId id="313" r:id="rId17"/>
    <p:sldId id="1181" r:id="rId18"/>
    <p:sldId id="1176" r:id="rId19"/>
    <p:sldId id="1183" r:id="rId20"/>
    <p:sldId id="1182" r:id="rId21"/>
    <p:sldId id="343" r:id="rId22"/>
    <p:sldId id="342" r:id="rId23"/>
    <p:sldId id="258" r:id="rId24"/>
    <p:sldId id="298" r:id="rId25"/>
    <p:sldId id="299" r:id="rId26"/>
    <p:sldId id="300" r:id="rId27"/>
    <p:sldId id="301" r:id="rId28"/>
    <p:sldId id="302" r:id="rId29"/>
    <p:sldId id="303" r:id="rId30"/>
    <p:sldId id="304" r:id="rId31"/>
    <p:sldId id="1196" r:id="rId32"/>
    <p:sldId id="1199" r:id="rId33"/>
    <p:sldId id="1200" r:id="rId34"/>
    <p:sldId id="363" r:id="rId35"/>
    <p:sldId id="268" r:id="rId36"/>
    <p:sldId id="269" r:id="rId37"/>
    <p:sldId id="270" r:id="rId38"/>
    <p:sldId id="1201" r:id="rId39"/>
    <p:sldId id="271" r:id="rId40"/>
    <p:sldId id="260" r:id="rId41"/>
    <p:sldId id="272" r:id="rId42"/>
    <p:sldId id="273" r:id="rId43"/>
    <p:sldId id="274" r:id="rId44"/>
    <p:sldId id="639" r:id="rId45"/>
    <p:sldId id="640" r:id="rId46"/>
    <p:sldId id="646" r:id="rId47"/>
    <p:sldId id="637" r:id="rId48"/>
    <p:sldId id="658" r:id="rId49"/>
    <p:sldId id="494" r:id="rId50"/>
    <p:sldId id="487" r:id="rId51"/>
    <p:sldId id="497" r:id="rId52"/>
    <p:sldId id="498" r:id="rId53"/>
    <p:sldId id="499" r:id="rId54"/>
    <p:sldId id="642" r:id="rId55"/>
    <p:sldId id="643" r:id="rId56"/>
    <p:sldId id="644" r:id="rId57"/>
    <p:sldId id="645" r:id="rId58"/>
    <p:sldId id="623" r:id="rId59"/>
    <p:sldId id="624" r:id="rId60"/>
    <p:sldId id="625" r:id="rId61"/>
    <p:sldId id="626" r:id="rId62"/>
    <p:sldId id="627" r:id="rId63"/>
    <p:sldId id="628" r:id="rId64"/>
    <p:sldId id="635" r:id="rId65"/>
    <p:sldId id="636" r:id="rId66"/>
    <p:sldId id="630" r:id="rId67"/>
    <p:sldId id="631" r:id="rId68"/>
    <p:sldId id="632" r:id="rId69"/>
    <p:sldId id="633" r:id="rId70"/>
    <p:sldId id="634" r:id="rId71"/>
    <p:sldId id="1203" r:id="rId72"/>
    <p:sldId id="543" r:id="rId73"/>
    <p:sldId id="569" r:id="rId74"/>
    <p:sldId id="536" r:id="rId75"/>
    <p:sldId id="537" r:id="rId76"/>
    <p:sldId id="538" r:id="rId77"/>
    <p:sldId id="539" r:id="rId78"/>
    <p:sldId id="524" r:id="rId79"/>
    <p:sldId id="525" r:id="rId80"/>
    <p:sldId id="526" r:id="rId81"/>
    <p:sldId id="1212" r:id="rId82"/>
    <p:sldId id="1204" r:id="rId83"/>
    <p:sldId id="586" r:id="rId84"/>
    <p:sldId id="579" r:id="rId85"/>
    <p:sldId id="580" r:id="rId86"/>
    <p:sldId id="581" r:id="rId87"/>
    <p:sldId id="582" r:id="rId88"/>
    <p:sldId id="583" r:id="rId89"/>
    <p:sldId id="584" r:id="rId90"/>
    <p:sldId id="585" r:id="rId91"/>
    <p:sldId id="1205" r:id="rId92"/>
    <p:sldId id="297" r:id="rId93"/>
    <p:sldId id="1208" r:id="rId94"/>
    <p:sldId id="282" r:id="rId95"/>
    <p:sldId id="1209" r:id="rId96"/>
    <p:sldId id="1211" r:id="rId97"/>
    <p:sldId id="1191" r:id="rId98"/>
    <p:sldId id="1158" r:id="rId99"/>
    <p:sldId id="394" r:id="rId100"/>
    <p:sldId id="484" r:id="rId101"/>
  </p:sldIdLst>
  <p:sldSz cx="9906000" cy="6858000" type="A4"/>
  <p:notesSz cx="6858000" cy="9144000"/>
  <p:defaultTextStyle>
    <a:defPPr>
      <a:defRPr lang="zh-CN"/>
    </a:defPPr>
    <a:lvl1pPr algn="l" rtl="0" eaLnBrk="0" fontAlgn="base" hangingPunct="0">
      <a:spcBef>
        <a:spcPct val="0"/>
      </a:spcBef>
      <a:spcAft>
        <a:spcPct val="0"/>
      </a:spcAft>
      <a:defRPr kern="1200">
        <a:solidFill>
          <a:schemeClr val="tx1"/>
        </a:solidFill>
        <a:latin typeface="Arial" charset="0"/>
        <a:ea typeface="宋体" charset="-122"/>
        <a:cs typeface="+mn-cs"/>
      </a:defRPr>
    </a:lvl1pPr>
    <a:lvl2pPr marL="457200" algn="l" rtl="0" eaLnBrk="0" fontAlgn="base" hangingPunct="0">
      <a:spcBef>
        <a:spcPct val="0"/>
      </a:spcBef>
      <a:spcAft>
        <a:spcPct val="0"/>
      </a:spcAft>
      <a:defRPr kern="1200">
        <a:solidFill>
          <a:schemeClr val="tx1"/>
        </a:solidFill>
        <a:latin typeface="Arial" charset="0"/>
        <a:ea typeface="宋体" charset="-122"/>
        <a:cs typeface="+mn-cs"/>
      </a:defRPr>
    </a:lvl2pPr>
    <a:lvl3pPr marL="914400" algn="l" rtl="0" eaLnBrk="0" fontAlgn="base" hangingPunct="0">
      <a:spcBef>
        <a:spcPct val="0"/>
      </a:spcBef>
      <a:spcAft>
        <a:spcPct val="0"/>
      </a:spcAft>
      <a:defRPr kern="1200">
        <a:solidFill>
          <a:schemeClr val="tx1"/>
        </a:solidFill>
        <a:latin typeface="Arial" charset="0"/>
        <a:ea typeface="宋体" charset="-122"/>
        <a:cs typeface="+mn-cs"/>
      </a:defRPr>
    </a:lvl3pPr>
    <a:lvl4pPr marL="1371600" algn="l" rtl="0" eaLnBrk="0" fontAlgn="base" hangingPunct="0">
      <a:spcBef>
        <a:spcPct val="0"/>
      </a:spcBef>
      <a:spcAft>
        <a:spcPct val="0"/>
      </a:spcAft>
      <a:defRPr kern="1200">
        <a:solidFill>
          <a:schemeClr val="tx1"/>
        </a:solidFill>
        <a:latin typeface="Arial" charset="0"/>
        <a:ea typeface="宋体" charset="-122"/>
        <a:cs typeface="+mn-cs"/>
      </a:defRPr>
    </a:lvl4pPr>
    <a:lvl5pPr marL="1828800" algn="l" rtl="0" eaLnBrk="0" fontAlgn="base" hangingPunct="0">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 Jiezhong" initials="Q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88D2"/>
    <a:srgbClr val="C8EEFF"/>
    <a:srgbClr val="FF8787"/>
    <a:srgbClr val="619CD4"/>
    <a:srgbClr val="3470C0"/>
    <a:srgbClr val="2B00CC"/>
    <a:srgbClr val="FAFFD4"/>
    <a:srgbClr val="D9D9D9"/>
    <a:srgbClr val="C7EEFE"/>
    <a:srgbClr val="3C87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433"/>
    <p:restoredTop sz="95742"/>
  </p:normalViewPr>
  <p:slideViewPr>
    <p:cSldViewPr>
      <p:cViewPr varScale="1">
        <p:scale>
          <a:sx n="127" d="100"/>
          <a:sy n="127" d="100"/>
        </p:scale>
        <p:origin x="184" y="736"/>
      </p:cViewPr>
      <p:guideLst>
        <p:guide orient="horz" pos="2160"/>
        <p:guide pos="312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image" Target="../media/image13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image" Target="../media/image135.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image" Target="../media/image139.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emf"/><Relationship Id="rId1" Type="http://schemas.openxmlformats.org/officeDocument/2006/relationships/image" Target="../media/image14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4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kumimoji="1" sz="1200">
                <a:ea typeface="宋体" charset="0"/>
                <a:cs typeface="宋体" charset="0"/>
              </a:defRPr>
            </a:lvl1pPr>
          </a:lstStyle>
          <a:p>
            <a:pPr>
              <a:defRPr/>
            </a:pPr>
            <a:endParaRPr lang="zh-CN" altLang="en-US" dirty="0">
              <a:ea typeface="SimHei" panose="02010609060101010101" pitchFamily="49" charset="-122"/>
            </a:endParaRPr>
          </a:p>
        </p:txBody>
      </p:sp>
      <p:sp>
        <p:nvSpPr>
          <p:cNvPr id="3" name="日期占位符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kumimoji="1" sz="1200">
                <a:ea typeface="宋体" charset="0"/>
              </a:defRPr>
            </a:lvl1pPr>
          </a:lstStyle>
          <a:p>
            <a:pPr>
              <a:defRPr/>
            </a:pPr>
            <a:fld id="{DFB29DEB-A172-CC41-B065-4231C17208F1}" type="datetimeFigureOut">
              <a:rPr lang="zh-CN" altLang="en-US">
                <a:ea typeface="SimHei" panose="02010609060101010101" pitchFamily="49" charset="-122"/>
              </a:rPr>
              <a:pPr>
                <a:defRPr/>
              </a:pPr>
              <a:t>2019/10/30</a:t>
            </a:fld>
            <a:endParaRPr lang="zh-CN" altLang="en-US" dirty="0">
              <a:ea typeface="SimHei" panose="02010609060101010101" pitchFamily="49" charset="-122"/>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kumimoji="1" sz="1200">
                <a:ea typeface="宋体" charset="0"/>
                <a:cs typeface="宋体" charset="0"/>
              </a:defRPr>
            </a:lvl1pPr>
          </a:lstStyle>
          <a:p>
            <a:pPr>
              <a:defRPr/>
            </a:pPr>
            <a:endParaRPr lang="zh-CN" altLang="en-US" dirty="0">
              <a:ea typeface="SimHei" panose="02010609060101010101" pitchFamily="49" charset="-122"/>
            </a:endParaRPr>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1" sz="1200">
                <a:ea typeface="宋体" charset="0"/>
              </a:defRPr>
            </a:lvl1pPr>
          </a:lstStyle>
          <a:p>
            <a:pPr>
              <a:defRPr/>
            </a:pPr>
            <a:fld id="{2F4CBABB-A084-0E4E-B3DE-17E8C11BFA3B}" type="slidenum">
              <a:rPr lang="zh-CN" altLang="en-US">
                <a:ea typeface="SimHei" panose="02010609060101010101" pitchFamily="49" charset="-122"/>
              </a:rPr>
              <a:pPr>
                <a:defRPr/>
              </a:pPr>
              <a:t>‹#›</a:t>
            </a:fld>
            <a:endParaRPr lang="zh-CN" altLang="en-US" dirty="0">
              <a:ea typeface="SimHei" panose="02010609060101010101" pitchFamily="49"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i="0">
                <a:latin typeface="Arial" charset="0"/>
                <a:ea typeface="SimHei" panose="02010609060101010101" pitchFamily="49" charset="-122"/>
                <a:cs typeface="+mn-cs"/>
              </a:defRPr>
            </a:lvl1pPr>
          </a:lstStyle>
          <a:p>
            <a:pPr>
              <a:defRPr/>
            </a:pPr>
            <a:endParaRPr lang="en-US" altLang="zh-CN" dirty="0"/>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i="0">
                <a:latin typeface="Arial" charset="0"/>
                <a:ea typeface="SimHei" panose="02010609060101010101" pitchFamily="49" charset="-122"/>
                <a:cs typeface="+mn-cs"/>
              </a:defRPr>
            </a:lvl1pPr>
          </a:lstStyle>
          <a:p>
            <a:pPr>
              <a:defRPr/>
            </a:pPr>
            <a:endParaRPr lang="en-US" altLang="zh-CN" dirty="0"/>
          </a:p>
        </p:txBody>
      </p:sp>
      <p:sp>
        <p:nvSpPr>
          <p:cNvPr id="4100"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dirty="0"/>
              <a:t>Click to edit Master text styles</a:t>
            </a:r>
          </a:p>
          <a:p>
            <a:pPr lvl="1"/>
            <a:r>
              <a:rPr lang="en-US" altLang="zh-CN" noProof="0" dirty="0"/>
              <a:t>Second level</a:t>
            </a:r>
          </a:p>
          <a:p>
            <a:pPr lvl="2"/>
            <a:r>
              <a:rPr lang="en-US" altLang="zh-CN" noProof="0" dirty="0"/>
              <a:t>Third level</a:t>
            </a:r>
          </a:p>
          <a:p>
            <a:pPr lvl="3"/>
            <a:r>
              <a:rPr lang="en-US" altLang="zh-CN" noProof="0" dirty="0"/>
              <a:t>Fourth level</a:t>
            </a:r>
          </a:p>
          <a:p>
            <a:pPr lvl="4"/>
            <a:r>
              <a:rPr lang="en-US" altLang="zh-CN" noProof="0" dirty="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i="0">
                <a:latin typeface="Arial" charset="0"/>
                <a:ea typeface="SimHei" panose="02010609060101010101" pitchFamily="49" charset="-122"/>
                <a:cs typeface="+mn-cs"/>
              </a:defRPr>
            </a:lvl1pPr>
          </a:lstStyle>
          <a:p>
            <a:pPr>
              <a:defRPr/>
            </a:pPr>
            <a:endParaRPr lang="en-US" altLang="zh-CN" dirty="0"/>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i="0">
                <a:ea typeface="SimHei" panose="02010609060101010101" pitchFamily="49" charset="-122"/>
              </a:defRPr>
            </a:lvl1pPr>
          </a:lstStyle>
          <a:p>
            <a:pPr>
              <a:defRPr/>
            </a:pPr>
            <a:fld id="{8D0EB22F-76D4-DA4E-B375-AE891F67E33C}" type="slidenum">
              <a:rPr lang="en-US" altLang="zh-CN" smtClean="0"/>
              <a:pPr>
                <a:defRPr/>
              </a:pPr>
              <a:t>‹#›</a:t>
            </a:fld>
            <a:endParaRPr lang="en-US" altLang="zh-CN"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b="0" i="0" kern="1200">
        <a:solidFill>
          <a:schemeClr val="tx1"/>
        </a:solidFill>
        <a:latin typeface="Arial" charset="0"/>
        <a:ea typeface="SimHei" panose="02010609060101010101" pitchFamily="49" charset="-122"/>
        <a:cs typeface="SimHei" panose="02010609060101010101" pitchFamily="49" charset="-122"/>
      </a:defRPr>
    </a:lvl1pPr>
    <a:lvl2pPr marL="457200" algn="l" rtl="0" eaLnBrk="0" fontAlgn="base" hangingPunct="0">
      <a:spcBef>
        <a:spcPct val="30000"/>
      </a:spcBef>
      <a:spcAft>
        <a:spcPct val="0"/>
      </a:spcAft>
      <a:defRPr kumimoji="1" sz="1200" b="0" i="0" kern="1200">
        <a:solidFill>
          <a:schemeClr val="tx1"/>
        </a:solidFill>
        <a:latin typeface="Arial" charset="0"/>
        <a:ea typeface="SimHei" panose="02010609060101010101" pitchFamily="49" charset="-122"/>
        <a:cs typeface="+mn-cs"/>
      </a:defRPr>
    </a:lvl2pPr>
    <a:lvl3pPr marL="914400" algn="l" rtl="0" eaLnBrk="0" fontAlgn="base" hangingPunct="0">
      <a:spcBef>
        <a:spcPct val="30000"/>
      </a:spcBef>
      <a:spcAft>
        <a:spcPct val="0"/>
      </a:spcAft>
      <a:defRPr kumimoji="1" sz="1200" b="0" i="0" kern="1200">
        <a:solidFill>
          <a:schemeClr val="tx1"/>
        </a:solidFill>
        <a:latin typeface="Arial" charset="0"/>
        <a:ea typeface="SimHei" panose="02010609060101010101" pitchFamily="49" charset="-122"/>
        <a:cs typeface="+mn-cs"/>
      </a:defRPr>
    </a:lvl3pPr>
    <a:lvl4pPr marL="1371600" algn="l" rtl="0" eaLnBrk="0" fontAlgn="base" hangingPunct="0">
      <a:spcBef>
        <a:spcPct val="30000"/>
      </a:spcBef>
      <a:spcAft>
        <a:spcPct val="0"/>
      </a:spcAft>
      <a:defRPr kumimoji="1" sz="1200" b="0" i="0" kern="1200">
        <a:solidFill>
          <a:schemeClr val="tx1"/>
        </a:solidFill>
        <a:latin typeface="Arial" charset="0"/>
        <a:ea typeface="SimHei" panose="02010609060101010101" pitchFamily="49" charset="-122"/>
        <a:cs typeface="+mn-cs"/>
      </a:defRPr>
    </a:lvl4pPr>
    <a:lvl5pPr marL="1828800" algn="l" rtl="0" eaLnBrk="0" fontAlgn="base" hangingPunct="0">
      <a:spcBef>
        <a:spcPct val="30000"/>
      </a:spcBef>
      <a:spcAft>
        <a:spcPct val="0"/>
      </a:spcAft>
      <a:defRPr kumimoji="1" sz="1200" b="0" i="0" kern="1200">
        <a:solidFill>
          <a:schemeClr val="tx1"/>
        </a:solidFill>
        <a:latin typeface="Arial" charset="0"/>
        <a:ea typeface="SimHei" panose="020106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arnetminer.org/viewperson.do?naid=996398&amp;name=Geoffrey%20Hinton"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E79F43-6908-4B1A-A9AD-43D028E4EDC1}" type="slidenum">
              <a:rPr lang="en-US" altLang="zh-CN" smtClean="0"/>
              <a:pPr>
                <a:defRPr/>
              </a:pPr>
              <a:t>1</a:t>
            </a:fld>
            <a:endParaRPr lang="en-US" altLang="zh-CN"/>
          </a:p>
        </p:txBody>
      </p:sp>
    </p:spTree>
    <p:extLst>
      <p:ext uri="{BB962C8B-B14F-4D97-AF65-F5344CB8AC3E}">
        <p14:creationId xmlns:p14="http://schemas.microsoft.com/office/powerpoint/2010/main" val="1919604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96B773-F572-435B-BB7B-091B1E6DF2FD}" type="slidenum">
              <a:rPr lang="en-US" altLang="zh-CN" smtClean="0"/>
              <a:pPr>
                <a:defRPr/>
              </a:pPr>
              <a:t>45</a:t>
            </a:fld>
            <a:endParaRPr lang="en-US" altLang="zh-CN"/>
          </a:p>
        </p:txBody>
      </p:sp>
    </p:spTree>
    <p:extLst>
      <p:ext uri="{BB962C8B-B14F-4D97-AF65-F5344CB8AC3E}">
        <p14:creationId xmlns:p14="http://schemas.microsoft.com/office/powerpoint/2010/main" val="706993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96B773-F572-435B-BB7B-091B1E6DF2FD}" type="slidenum">
              <a:rPr lang="en-US" altLang="zh-CN" smtClean="0"/>
              <a:pPr>
                <a:defRPr/>
              </a:pPr>
              <a:t>46</a:t>
            </a:fld>
            <a:endParaRPr lang="en-US" altLang="zh-CN"/>
          </a:p>
        </p:txBody>
      </p:sp>
    </p:spTree>
    <p:extLst>
      <p:ext uri="{BB962C8B-B14F-4D97-AF65-F5344CB8AC3E}">
        <p14:creationId xmlns:p14="http://schemas.microsoft.com/office/powerpoint/2010/main" val="2285687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p:spPr>
      </p:sp>
      <p:sp>
        <p:nvSpPr>
          <p:cNvPr id="90115" name="备注占位符 2"/>
          <p:cNvSpPr>
            <a:spLocks noGrp="1"/>
          </p:cNvSpPr>
          <p:nvPr>
            <p:ph type="body" idx="1"/>
          </p:nvPr>
        </p:nvSpPr>
        <p:spPr>
          <a:noFill/>
          <a:ln/>
        </p:spPr>
        <p:txBody>
          <a:bodyPr/>
          <a:lstStyle/>
          <a:p>
            <a:r>
              <a:rPr lang="en-US" altLang="zh-CN" b="1" dirty="0">
                <a:ea typeface="宋体" charset="-122"/>
              </a:rPr>
              <a:t>John Ross Quinlan (Sydney</a:t>
            </a:r>
            <a:r>
              <a:rPr lang="en-US" altLang="zh-CN" b="1" baseline="0" dirty="0">
                <a:ea typeface="宋体" charset="-122"/>
              </a:rPr>
              <a:t> U.-&gt;</a:t>
            </a:r>
            <a:r>
              <a:rPr lang="en-US" altLang="zh-CN" b="1" dirty="0" err="1">
                <a:ea typeface="宋体" charset="-122"/>
              </a:rPr>
              <a:t>RuleQuest</a:t>
            </a:r>
            <a:r>
              <a:rPr lang="en-US" altLang="zh-CN" b="1" dirty="0">
                <a:ea typeface="宋体" charset="-122"/>
              </a:rPr>
              <a:t>)</a:t>
            </a:r>
          </a:p>
          <a:p>
            <a:endParaRPr lang="en-US" altLang="zh-CN" b="1" dirty="0">
              <a:ea typeface="宋体" charset="-122"/>
            </a:endParaRPr>
          </a:p>
          <a:p>
            <a:r>
              <a:rPr lang="en-US" altLang="zh-CN" b="1" dirty="0" err="1">
                <a:ea typeface="宋体" charset="-122"/>
              </a:rPr>
              <a:t>Svm</a:t>
            </a:r>
            <a:r>
              <a:rPr lang="en-US" altLang="zh-CN" b="1" dirty="0">
                <a:ea typeface="宋体" charset="-122"/>
              </a:rPr>
              <a:t>: John </a:t>
            </a:r>
            <a:r>
              <a:rPr lang="en-US" altLang="zh-CN" b="1" dirty="0" err="1">
                <a:ea typeface="宋体" charset="-122"/>
              </a:rPr>
              <a:t>Shawe</a:t>
            </a:r>
            <a:r>
              <a:rPr lang="en-US" altLang="zh-CN" b="1" dirty="0">
                <a:ea typeface="宋体" charset="-122"/>
              </a:rPr>
              <a:t>-Taylor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dirty="0">
                <a:ea typeface="宋体" charset="-122"/>
              </a:rPr>
              <a:t>Deep learning: </a:t>
            </a:r>
            <a:r>
              <a:rPr lang="en-US" altLang="zh-CN" b="1" dirty="0">
                <a:ea typeface="宋体" charset="-122"/>
                <a:hlinkClick r:id="rId3" invalidUrl="http://arnetminer.org/viewperson.do?naid=996398&amp;name=Geoffrey Hinton"/>
              </a:rPr>
              <a:t>Geoffrey Hinton</a:t>
            </a:r>
            <a:r>
              <a:rPr lang="en-US" altLang="zh-CN" b="1" dirty="0">
                <a:ea typeface="宋体" charset="-122"/>
              </a:rPr>
              <a:t> (DNN),</a:t>
            </a:r>
            <a:r>
              <a:rPr lang="en-US" altLang="zh-CN" b="1" baseline="0" dirty="0">
                <a:ea typeface="宋体" charset="-122"/>
              </a:rPr>
              <a:t> </a:t>
            </a:r>
            <a:r>
              <a:rPr lang="en-US" altLang="zh-CN" b="1" baseline="0" dirty="0" err="1">
                <a:ea typeface="宋体" charset="-122"/>
              </a:rPr>
              <a:t>Yoshua</a:t>
            </a:r>
            <a:r>
              <a:rPr lang="en-US" altLang="zh-CN" b="1" baseline="0" dirty="0">
                <a:ea typeface="宋体" charset="-122"/>
              </a:rPr>
              <a:t> </a:t>
            </a:r>
            <a:r>
              <a:rPr lang="en-US" altLang="zh-CN" b="1" baseline="0" dirty="0" err="1">
                <a:ea typeface="宋体" charset="-122"/>
              </a:rPr>
              <a:t>Bengio</a:t>
            </a:r>
            <a:r>
              <a:rPr lang="en-US" altLang="zh-CN" b="1" baseline="0" dirty="0">
                <a:ea typeface="宋体" charset="-122"/>
              </a:rPr>
              <a:t> (DNN), Andrew Ng, Yann </a:t>
            </a:r>
            <a:r>
              <a:rPr lang="en-US" altLang="zh-CN" b="1" baseline="0" dirty="0" err="1">
                <a:ea typeface="宋体" charset="-122"/>
              </a:rPr>
              <a:t>LeCun</a:t>
            </a:r>
            <a:r>
              <a:rPr lang="en-US" altLang="zh-CN" b="1" baseline="0" dirty="0">
                <a:ea typeface="宋体" charset="-122"/>
              </a:rPr>
              <a:t> (CNN)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b="1" dirty="0">
              <a:ea typeface="宋体" charset="-122"/>
            </a:endParaRPr>
          </a:p>
          <a:p>
            <a:r>
              <a:rPr lang="en-US" altLang="zh-CN" b="1" dirty="0">
                <a:ea typeface="宋体" charset="-122"/>
              </a:rPr>
              <a:t>TM: </a:t>
            </a:r>
            <a:r>
              <a:rPr lang="en-US" altLang="zh-CN" b="1" dirty="0" err="1">
                <a:ea typeface="宋体" charset="-122"/>
              </a:rPr>
              <a:t>thomas</a:t>
            </a:r>
            <a:r>
              <a:rPr lang="en-US" altLang="zh-CN" b="1" dirty="0">
                <a:ea typeface="宋体" charset="-122"/>
              </a:rPr>
              <a:t> </a:t>
            </a:r>
            <a:r>
              <a:rPr lang="en-US" altLang="zh-CN" b="1" dirty="0" err="1">
                <a:ea typeface="宋体" charset="-122"/>
              </a:rPr>
              <a:t>hofmann</a:t>
            </a:r>
            <a:r>
              <a:rPr lang="en-US" altLang="zh-CN" b="1" baseline="0" dirty="0">
                <a:ea typeface="宋体" charset="-122"/>
              </a:rPr>
              <a:t>, </a:t>
            </a:r>
            <a:r>
              <a:rPr lang="en-US" altLang="zh-CN" b="1" dirty="0" err="1">
                <a:ea typeface="宋体" charset="-122"/>
              </a:rPr>
              <a:t>Padhraic</a:t>
            </a:r>
            <a:r>
              <a:rPr lang="en-US" altLang="zh-CN" b="1" dirty="0">
                <a:ea typeface="宋体" charset="-122"/>
              </a:rPr>
              <a:t> Smyth, </a:t>
            </a:r>
          </a:p>
          <a:p>
            <a:endParaRPr lang="en-US" altLang="zh-CN" b="1" dirty="0">
              <a:ea typeface="宋体" charset="-122"/>
            </a:endParaRPr>
          </a:p>
          <a:p>
            <a:r>
              <a:rPr lang="en-US" altLang="zh-CN" b="1" dirty="0">
                <a:ea typeface="宋体" charset="-122"/>
              </a:rPr>
              <a:t>HMM:</a:t>
            </a:r>
            <a:r>
              <a:rPr lang="en-US" altLang="zh-CN" b="1" baseline="0" dirty="0">
                <a:ea typeface="宋体" charset="-122"/>
              </a:rPr>
              <a:t> math (Leonard Esau Baum), </a:t>
            </a:r>
          </a:p>
          <a:p>
            <a:endParaRPr lang="en-US" altLang="zh-CN" b="1" dirty="0">
              <a:ea typeface="宋体" charset="-122"/>
            </a:endParaRPr>
          </a:p>
          <a:p>
            <a:r>
              <a:rPr lang="en-US" altLang="zh-CN" b="1" dirty="0">
                <a:ea typeface="宋体" charset="-122"/>
              </a:rPr>
              <a:t>GM: Brendan J. Frey, </a:t>
            </a:r>
            <a:r>
              <a:rPr lang="en-US" altLang="zh-CN" b="1" dirty="0" err="1">
                <a:ea typeface="宋体" charset="-122"/>
              </a:rPr>
              <a:t>Zoubin</a:t>
            </a:r>
            <a:r>
              <a:rPr lang="en-US" altLang="zh-CN" b="1" dirty="0">
                <a:ea typeface="宋体" charset="-122"/>
              </a:rPr>
              <a:t> </a:t>
            </a:r>
            <a:r>
              <a:rPr lang="en-US" altLang="zh-CN" b="1" dirty="0" err="1">
                <a:ea typeface="宋体" charset="-122"/>
              </a:rPr>
              <a:t>Ghahramani</a:t>
            </a:r>
            <a:r>
              <a:rPr lang="en-US" altLang="zh-CN" b="1" dirty="0">
                <a:ea typeface="宋体" charset="-122"/>
              </a:rPr>
              <a:t> (Iran, in Cambridge), </a:t>
            </a:r>
            <a:r>
              <a:rPr lang="en-US" altLang="zh-CN" dirty="0" err="1">
                <a:ea typeface="宋体" charset="-122"/>
              </a:rPr>
              <a:t>daphne</a:t>
            </a:r>
            <a:r>
              <a:rPr lang="en-US" altLang="zh-CN" dirty="0">
                <a:ea typeface="宋体" charset="-122"/>
              </a:rPr>
              <a:t> </a:t>
            </a:r>
            <a:r>
              <a:rPr lang="en-US" altLang="zh-CN" dirty="0" err="1">
                <a:ea typeface="宋体" charset="-122"/>
              </a:rPr>
              <a:t>koller</a:t>
            </a:r>
            <a:r>
              <a:rPr lang="en-US" altLang="zh-CN" dirty="0">
                <a:ea typeface="宋体" charset="-122"/>
              </a:rPr>
              <a:t>, Michael</a:t>
            </a:r>
            <a:r>
              <a:rPr lang="en-US" altLang="zh-CN" baseline="0" dirty="0">
                <a:ea typeface="宋体" charset="-122"/>
              </a:rPr>
              <a:t> Jordan, David </a:t>
            </a:r>
            <a:r>
              <a:rPr lang="en-US" altLang="zh-CN" baseline="0" dirty="0" err="1">
                <a:ea typeface="宋体" charset="-122"/>
              </a:rPr>
              <a:t>Blei</a:t>
            </a:r>
            <a:endParaRPr lang="en-US" altLang="zh-CN" baseline="0" dirty="0">
              <a:ea typeface="宋体" charset="-122"/>
            </a:endParaRPr>
          </a:p>
          <a:p>
            <a:endParaRPr lang="en-US" altLang="zh-CN" baseline="0" dirty="0">
              <a:ea typeface="宋体" charset="-122"/>
            </a:endParaRPr>
          </a:p>
          <a:p>
            <a:r>
              <a:rPr lang="en-US" altLang="zh-CN" b="1" baseline="0" dirty="0">
                <a:ea typeface="宋体" charset="-122"/>
              </a:rPr>
              <a:t>RNN:</a:t>
            </a:r>
          </a:p>
          <a:p>
            <a:r>
              <a:rPr lang="en-US" altLang="zh-CN" b="0" baseline="0" dirty="0">
                <a:ea typeface="宋体" charset="-122"/>
              </a:rPr>
              <a:t>LSTM</a:t>
            </a:r>
            <a:r>
              <a:rPr lang="en-US" altLang="zh-CN" b="1" baseline="0" dirty="0">
                <a:ea typeface="宋体" charset="-122"/>
              </a:rPr>
              <a:t>: Jürgen </a:t>
            </a:r>
            <a:r>
              <a:rPr lang="en-US" altLang="zh-CN" b="1" baseline="0" dirty="0" err="1">
                <a:ea typeface="宋体" charset="-122"/>
              </a:rPr>
              <a:t>Schmidhuber</a:t>
            </a:r>
            <a:endParaRPr lang="en-US" altLang="zh-CN" b="1" baseline="0" dirty="0">
              <a:ea typeface="宋体" charset="-122"/>
            </a:endParaRPr>
          </a:p>
          <a:p>
            <a:r>
              <a:rPr lang="en-US" altLang="zh-CN" b="0" baseline="0" dirty="0">
                <a:ea typeface="宋体" charset="-122"/>
              </a:rPr>
              <a:t>GRU: </a:t>
            </a:r>
            <a:r>
              <a:rPr lang="en-US" sz="1200" b="1" i="0" kern="1200" dirty="0" err="1">
                <a:solidFill>
                  <a:schemeClr val="tx1"/>
                </a:solidFill>
                <a:effectLst/>
                <a:latin typeface="Arial" charset="0"/>
                <a:ea typeface="宋体" pitchFamily="2" charset="-122"/>
                <a:cs typeface="+mn-cs"/>
              </a:rPr>
              <a:t>Kyunghyun</a:t>
            </a:r>
            <a:r>
              <a:rPr lang="en-US" sz="1200" b="1" i="0" kern="1200" dirty="0">
                <a:solidFill>
                  <a:schemeClr val="tx1"/>
                </a:solidFill>
                <a:effectLst/>
                <a:latin typeface="Arial" charset="0"/>
                <a:ea typeface="宋体" pitchFamily="2" charset="-122"/>
                <a:cs typeface="+mn-cs"/>
              </a:rPr>
              <a:t> Cho, </a:t>
            </a:r>
            <a:r>
              <a:rPr lang="en-US" sz="1200" b="0" i="0" kern="1200" dirty="0">
                <a:solidFill>
                  <a:schemeClr val="tx1"/>
                </a:solidFill>
                <a:effectLst/>
                <a:latin typeface="Arial" charset="0"/>
                <a:ea typeface="宋体" pitchFamily="2" charset="-122"/>
                <a:cs typeface="+mn-cs"/>
              </a:rPr>
              <a:t>AP at NYU, FAIR, postdoc at University of Montreal (</a:t>
            </a:r>
            <a:r>
              <a:rPr lang="en-US" sz="1200" b="0" i="0" kern="1200" dirty="0" err="1">
                <a:solidFill>
                  <a:schemeClr val="tx1"/>
                </a:solidFill>
                <a:effectLst/>
                <a:latin typeface="Arial" charset="0"/>
                <a:ea typeface="宋体" pitchFamily="2" charset="-122"/>
                <a:cs typeface="+mn-cs"/>
              </a:rPr>
              <a:t>Yoshua</a:t>
            </a:r>
            <a:r>
              <a:rPr lang="en-US" sz="1200" b="0" i="0" kern="1200" dirty="0">
                <a:solidFill>
                  <a:schemeClr val="tx1"/>
                </a:solidFill>
                <a:effectLst/>
                <a:latin typeface="Arial" charset="0"/>
                <a:ea typeface="宋体" pitchFamily="2" charset="-122"/>
                <a:cs typeface="+mn-cs"/>
              </a:rPr>
              <a:t> </a:t>
            </a:r>
            <a:r>
              <a:rPr lang="en-US" sz="1200" b="0" i="0" kern="1200" dirty="0" err="1">
                <a:solidFill>
                  <a:schemeClr val="tx1"/>
                </a:solidFill>
                <a:effectLst/>
                <a:latin typeface="Arial" charset="0"/>
                <a:ea typeface="宋体" pitchFamily="2" charset="-122"/>
                <a:cs typeface="+mn-cs"/>
              </a:rPr>
              <a:t>Bengio</a:t>
            </a:r>
            <a:r>
              <a:rPr lang="en-US" sz="1200" b="0" i="0" kern="1200" dirty="0">
                <a:solidFill>
                  <a:schemeClr val="tx1"/>
                </a:solidFill>
                <a:effectLst/>
                <a:latin typeface="Arial" charset="0"/>
                <a:ea typeface="宋体" pitchFamily="2" charset="-122"/>
                <a:cs typeface="+mn-cs"/>
              </a:rPr>
              <a:t>)</a:t>
            </a:r>
            <a:endParaRPr lang="en-US" altLang="zh-CN" b="0" baseline="0" dirty="0">
              <a:ea typeface="宋体" charset="-122"/>
            </a:endParaRPr>
          </a:p>
          <a:p>
            <a:endParaRPr lang="en-US" altLang="zh-CN" b="0" baseline="0" dirty="0">
              <a:ea typeface="宋体" charset="-122"/>
            </a:endParaRPr>
          </a:p>
          <a:p>
            <a:r>
              <a:rPr lang="en-US" altLang="zh-CN" b="1" baseline="0" dirty="0">
                <a:ea typeface="宋体" charset="-122"/>
              </a:rPr>
              <a:t>RL</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ea typeface="宋体" charset="-122"/>
              </a:rPr>
              <a:t>Policy gradient:</a:t>
            </a:r>
            <a:r>
              <a:rPr lang="zh-CN" altLang="en-US" baseline="0" dirty="0">
                <a:ea typeface="宋体" charset="-122"/>
              </a:rPr>
              <a:t> </a:t>
            </a:r>
            <a:r>
              <a:rPr lang="en-US" altLang="zh-CN" b="1" baseline="0" dirty="0">
                <a:ea typeface="宋体" charset="-122"/>
              </a:rPr>
              <a:t>Richard</a:t>
            </a:r>
            <a:r>
              <a:rPr lang="zh-CN" altLang="en-US" b="1" baseline="0" dirty="0">
                <a:ea typeface="宋体" charset="-122"/>
              </a:rPr>
              <a:t> </a:t>
            </a:r>
            <a:r>
              <a:rPr lang="en-US" altLang="zh-CN" b="1" baseline="0" dirty="0">
                <a:ea typeface="宋体" charset="-122"/>
              </a:rPr>
              <a:t>S.</a:t>
            </a:r>
            <a:r>
              <a:rPr lang="zh-CN" altLang="en-US" b="1" baseline="0" dirty="0">
                <a:ea typeface="宋体" charset="-122"/>
              </a:rPr>
              <a:t> </a:t>
            </a:r>
            <a:r>
              <a:rPr lang="en-US" altLang="zh-CN" b="1" baseline="0" dirty="0">
                <a:ea typeface="宋体" charset="-122"/>
              </a:rPr>
              <a:t>Sutton</a:t>
            </a:r>
            <a:r>
              <a:rPr lang="en-US" altLang="zh-CN" baseline="0" dirty="0">
                <a:ea typeface="宋体" charset="-122"/>
              </a:rPr>
              <a:t>, Prof. at University of Alberta, considered one the </a:t>
            </a:r>
            <a:r>
              <a:rPr lang="en-US" sz="1200" b="0" i="0" kern="1200" dirty="0">
                <a:solidFill>
                  <a:schemeClr val="tx1"/>
                </a:solidFill>
                <a:effectLst/>
                <a:latin typeface="Arial" charset="0"/>
                <a:ea typeface="宋体" pitchFamily="2" charset="-122"/>
                <a:cs typeface="+mn-cs"/>
              </a:rPr>
              <a:t>founding fathers of modern computational reinforcement learning</a:t>
            </a:r>
            <a:endParaRPr lang="en-US" altLang="zh-CN" baseline="0" dirty="0">
              <a:ea typeface="宋体" charset="-122"/>
            </a:endParaRPr>
          </a:p>
          <a:p>
            <a:r>
              <a:rPr lang="en-US" altLang="zh-CN" baseline="0" dirty="0">
                <a:ea typeface="宋体" charset="-122"/>
              </a:rPr>
              <a:t>Trust region policy optimization (TRPO):</a:t>
            </a:r>
            <a:r>
              <a:rPr lang="zh-CN" altLang="en-US" baseline="0" dirty="0">
                <a:ea typeface="宋体" charset="-122"/>
              </a:rPr>
              <a:t> </a:t>
            </a:r>
            <a:r>
              <a:rPr lang="en-US" sz="1200" b="1" i="0" kern="1200" dirty="0">
                <a:solidFill>
                  <a:schemeClr val="tx1"/>
                </a:solidFill>
                <a:effectLst/>
                <a:latin typeface="Arial" charset="0"/>
                <a:ea typeface="宋体" pitchFamily="2" charset="-122"/>
                <a:cs typeface="+mn-cs"/>
              </a:rPr>
              <a:t>Pieter </a:t>
            </a:r>
            <a:r>
              <a:rPr lang="en-US" sz="1200" b="1" i="0" kern="1200" dirty="0" err="1">
                <a:solidFill>
                  <a:schemeClr val="tx1"/>
                </a:solidFill>
                <a:effectLst/>
                <a:latin typeface="Arial" charset="0"/>
                <a:ea typeface="宋体" pitchFamily="2" charset="-122"/>
                <a:cs typeface="+mn-cs"/>
              </a:rPr>
              <a:t>Abbeel</a:t>
            </a:r>
            <a:r>
              <a:rPr lang="en-US" sz="1200" b="0" i="0" kern="1200" dirty="0">
                <a:solidFill>
                  <a:schemeClr val="tx1"/>
                </a:solidFill>
                <a:effectLst/>
                <a:latin typeface="Arial" charset="0"/>
                <a:ea typeface="宋体" pitchFamily="2" charset="-122"/>
                <a:cs typeface="+mn-cs"/>
              </a:rPr>
              <a:t>, Prof. at UCB, </a:t>
            </a:r>
            <a:r>
              <a:rPr lang="en-US" sz="1200" b="0" i="0" kern="1200" dirty="0" err="1">
                <a:solidFill>
                  <a:schemeClr val="tx1"/>
                </a:solidFill>
                <a:effectLst/>
                <a:latin typeface="Arial" charset="0"/>
                <a:ea typeface="宋体" pitchFamily="2" charset="-122"/>
                <a:cs typeface="+mn-cs"/>
              </a:rPr>
              <a:t>OpenAI</a:t>
            </a:r>
            <a:r>
              <a:rPr lang="en-US" sz="1200" b="0" i="0" kern="1200" dirty="0">
                <a:solidFill>
                  <a:schemeClr val="tx1"/>
                </a:solidFill>
                <a:effectLst/>
                <a:latin typeface="Arial" charset="0"/>
                <a:ea typeface="宋体" pitchFamily="2" charset="-122"/>
                <a:cs typeface="+mn-cs"/>
              </a:rPr>
              <a:t> advisor, advised by Prof. Andrew Ng</a:t>
            </a:r>
          </a:p>
          <a:p>
            <a:endParaRPr lang="en-US" altLang="zh-CN" sz="1200" b="1" i="0" kern="1200" baseline="0" dirty="0">
              <a:solidFill>
                <a:schemeClr val="tx1"/>
              </a:solidFill>
              <a:effectLst/>
              <a:latin typeface="Arial" charset="0"/>
              <a:ea typeface="宋体" pitchFamily="2" charset="-122"/>
              <a:cs typeface="+mn-cs"/>
            </a:endParaRPr>
          </a:p>
          <a:p>
            <a:r>
              <a:rPr lang="en-US" altLang="zh-CN" sz="1200" b="1" i="0" kern="1200" baseline="0" dirty="0">
                <a:solidFill>
                  <a:schemeClr val="tx1"/>
                </a:solidFill>
                <a:effectLst/>
                <a:latin typeface="Arial" charset="0"/>
                <a:ea typeface="宋体" pitchFamily="2" charset="-122"/>
                <a:cs typeface="+mn-cs"/>
              </a:rPr>
              <a:t>DRL</a:t>
            </a:r>
            <a:endParaRPr lang="en-US" altLang="zh-CN" b="1" baseline="0" dirty="0">
              <a:ea typeface="宋体" charset="-122"/>
            </a:endParaRPr>
          </a:p>
          <a:p>
            <a:r>
              <a:rPr lang="en-US" altLang="zh-CN" baseline="0" dirty="0">
                <a:ea typeface="宋体" charset="-122"/>
              </a:rPr>
              <a:t>Deep Q-learning Network (DQN):</a:t>
            </a:r>
            <a:r>
              <a:rPr lang="zh-CN" altLang="en-US" baseline="0" dirty="0">
                <a:ea typeface="宋体" charset="-122"/>
              </a:rPr>
              <a:t> </a:t>
            </a:r>
            <a:r>
              <a:rPr lang="en-US" altLang="zh-CN" b="1" baseline="0" dirty="0">
                <a:ea typeface="宋体" charset="-122"/>
              </a:rPr>
              <a:t>David</a:t>
            </a:r>
            <a:r>
              <a:rPr lang="zh-CN" altLang="en-US" b="1" baseline="0" dirty="0">
                <a:ea typeface="宋体" charset="-122"/>
              </a:rPr>
              <a:t> </a:t>
            </a:r>
            <a:r>
              <a:rPr lang="en-US" altLang="zh-CN" b="1" baseline="0" dirty="0">
                <a:ea typeface="宋体" charset="-122"/>
              </a:rPr>
              <a:t>Silver</a:t>
            </a:r>
            <a:r>
              <a:rPr lang="en-US" altLang="zh-CN" baseline="0" dirty="0">
                <a:ea typeface="宋体" charset="-122"/>
              </a:rPr>
              <a:t>, Prof. at UCL, DeepMind</a:t>
            </a:r>
          </a:p>
          <a:p>
            <a:r>
              <a:rPr lang="en-US" altLang="zh-CN" baseline="0" dirty="0">
                <a:ea typeface="宋体" charset="-122"/>
              </a:rPr>
              <a:t>Asynchronous Advantage Actor-Critic (A3C) :</a:t>
            </a:r>
            <a:r>
              <a:rPr lang="zh-CN" altLang="en-US" baseline="0" dirty="0">
                <a:ea typeface="宋体" charset="-122"/>
              </a:rPr>
              <a:t> </a:t>
            </a:r>
            <a:r>
              <a:rPr lang="en-US" altLang="zh-CN" b="1" baseline="0" dirty="0" err="1">
                <a:ea typeface="宋体" charset="-122"/>
              </a:rPr>
              <a:t>Volodymyr</a:t>
            </a:r>
            <a:r>
              <a:rPr lang="en-US" altLang="zh-CN" b="1" baseline="0" dirty="0">
                <a:ea typeface="宋体" charset="-122"/>
              </a:rPr>
              <a:t> </a:t>
            </a:r>
            <a:r>
              <a:rPr lang="en-US" altLang="zh-CN" b="1" baseline="0" dirty="0" err="1">
                <a:ea typeface="宋体" charset="-122"/>
              </a:rPr>
              <a:t>Mnih</a:t>
            </a:r>
            <a:r>
              <a:rPr lang="en-US" altLang="zh-CN" baseline="0" dirty="0">
                <a:ea typeface="宋体" charset="-122"/>
              </a:rPr>
              <a:t>, DeepMind, advised by Prof. Geoffrey Hinton</a:t>
            </a:r>
          </a:p>
          <a:p>
            <a:endParaRPr lang="en-US" altLang="zh-CN" b="1" baseline="0" dirty="0">
              <a:ea typeface="宋体" charset="-122"/>
            </a:endParaRPr>
          </a:p>
          <a:p>
            <a:r>
              <a:rPr lang="en-US" altLang="zh-CN" b="1" baseline="0" dirty="0">
                <a:ea typeface="宋体" charset="-122"/>
              </a:rPr>
              <a:t>DGM</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a:ea typeface="宋体" charset="-122"/>
              </a:rPr>
              <a:t>VAE:</a:t>
            </a:r>
            <a:r>
              <a:rPr lang="zh-CN" altLang="en-US" baseline="0" dirty="0">
                <a:ea typeface="宋体" charset="-122"/>
              </a:rPr>
              <a:t> </a:t>
            </a:r>
            <a:r>
              <a:rPr lang="en-US" altLang="zh-CN" b="1" baseline="0" dirty="0">
                <a:ea typeface="宋体" charset="-122"/>
              </a:rPr>
              <a:t>Max</a:t>
            </a:r>
            <a:r>
              <a:rPr lang="zh-CN" altLang="en-US" b="1" baseline="0" dirty="0">
                <a:ea typeface="宋体" charset="-122"/>
              </a:rPr>
              <a:t> </a:t>
            </a:r>
            <a:r>
              <a:rPr lang="en-US" altLang="zh-CN" b="1" baseline="0" dirty="0">
                <a:ea typeface="宋体" charset="-122"/>
              </a:rPr>
              <a:t>Welling</a:t>
            </a:r>
            <a:r>
              <a:rPr lang="en-US" altLang="zh-CN" baseline="0" dirty="0">
                <a:ea typeface="宋体" charset="-122"/>
              </a:rPr>
              <a:t>, Prof. at the University of Amsterdam</a:t>
            </a:r>
          </a:p>
          <a:p>
            <a:r>
              <a:rPr lang="en-US" altLang="zh-CN" baseline="0" dirty="0">
                <a:ea typeface="宋体" charset="-122"/>
              </a:rPr>
              <a:t>GAN:</a:t>
            </a:r>
            <a:r>
              <a:rPr lang="zh-CN" altLang="en-US" baseline="0" dirty="0">
                <a:ea typeface="宋体" charset="-122"/>
              </a:rPr>
              <a:t> </a:t>
            </a:r>
            <a:r>
              <a:rPr lang="en-US" altLang="zh-CN" b="1" baseline="0" dirty="0">
                <a:ea typeface="宋体" charset="-122"/>
              </a:rPr>
              <a:t>Ian</a:t>
            </a:r>
            <a:r>
              <a:rPr lang="zh-CN" altLang="en-US" b="1" baseline="0" dirty="0">
                <a:ea typeface="宋体" charset="-122"/>
              </a:rPr>
              <a:t> </a:t>
            </a:r>
            <a:r>
              <a:rPr lang="en-US" altLang="zh-CN" b="1" baseline="0" dirty="0" err="1">
                <a:ea typeface="宋体" charset="-122"/>
              </a:rPr>
              <a:t>Goodfellow</a:t>
            </a:r>
            <a:r>
              <a:rPr lang="en-US" altLang="zh-CN" baseline="0" dirty="0">
                <a:ea typeface="宋体" charset="-122"/>
              </a:rPr>
              <a:t>, Google Brain</a:t>
            </a:r>
            <a:endParaRPr lang="zh-CN" altLang="en-US" dirty="0">
              <a:ea typeface="宋体" charset="-122"/>
            </a:endParaRPr>
          </a:p>
        </p:txBody>
      </p:sp>
      <p:sp>
        <p:nvSpPr>
          <p:cNvPr id="90116" name="灯片编号占位符 3"/>
          <p:cNvSpPr>
            <a:spLocks noGrp="1"/>
          </p:cNvSpPr>
          <p:nvPr>
            <p:ph type="sldNum" sz="quarter" idx="5"/>
          </p:nvPr>
        </p:nvSpPr>
        <p:spPr>
          <a:noFill/>
        </p:spPr>
        <p:txBody>
          <a:bodyPr/>
          <a:lstStyle/>
          <a:p>
            <a:fld id="{E3DCEAF3-D58C-4B86-9E2E-F2DDD9535D3C}" type="slidenum">
              <a:rPr lang="en-US" altLang="zh-CN" smtClean="0">
                <a:ea typeface="宋体" charset="-122"/>
              </a:rPr>
              <a:pPr/>
              <a:t>47</a:t>
            </a:fld>
            <a:endParaRPr lang="en-US" altLang="zh-CN">
              <a:ea typeface="宋体" charset="-122"/>
            </a:endParaRPr>
          </a:p>
        </p:txBody>
      </p:sp>
    </p:spTree>
    <p:extLst>
      <p:ext uri="{BB962C8B-B14F-4D97-AF65-F5344CB8AC3E}">
        <p14:creationId xmlns:p14="http://schemas.microsoft.com/office/powerpoint/2010/main" val="4206534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96B773-F572-435B-BB7B-091B1E6DF2FD}" type="slidenum">
              <a:rPr lang="en-US" altLang="zh-CN" smtClean="0"/>
              <a:pPr>
                <a:defRPr/>
              </a:pPr>
              <a:t>57</a:t>
            </a:fld>
            <a:endParaRPr lang="en-US" altLang="zh-CN"/>
          </a:p>
        </p:txBody>
      </p:sp>
    </p:spTree>
    <p:extLst>
      <p:ext uri="{BB962C8B-B14F-4D97-AF65-F5344CB8AC3E}">
        <p14:creationId xmlns:p14="http://schemas.microsoft.com/office/powerpoint/2010/main" val="3138908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96B773-F572-435B-BB7B-091B1E6DF2FD}" type="slidenum">
              <a:rPr lang="en-US" altLang="zh-CN" smtClean="0"/>
              <a:pPr>
                <a:defRPr/>
              </a:pPr>
              <a:t>72</a:t>
            </a:fld>
            <a:endParaRPr lang="en-US" altLang="zh-CN"/>
          </a:p>
        </p:txBody>
      </p:sp>
    </p:spTree>
    <p:extLst>
      <p:ext uri="{BB962C8B-B14F-4D97-AF65-F5344CB8AC3E}">
        <p14:creationId xmlns:p14="http://schemas.microsoft.com/office/powerpoint/2010/main" val="1749913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FD650EE-5A62-40AF-9E0A-808AF31257FB}" type="slidenum">
              <a:rPr lang="zh-CN" altLang="en-US" smtClean="0">
                <a:latin typeface="Arial" pitchFamily="34" charset="0"/>
              </a:rPr>
              <a:pPr/>
              <a:t>73</a:t>
            </a:fld>
            <a:endParaRPr lang="en-US" altLang="zh-CN">
              <a:latin typeface="Arial" pitchFamily="34" charset="0"/>
            </a:endParaRPr>
          </a:p>
        </p:txBody>
      </p:sp>
      <p:sp>
        <p:nvSpPr>
          <p:cNvPr id="74755" name="Rectangle 2"/>
          <p:cNvSpPr>
            <a:spLocks noGrp="1" noRot="1" noChangeAspect="1" noChangeArrowheads="1" noTextEdit="1"/>
          </p:cNvSpPr>
          <p:nvPr>
            <p:ph type="sldImg"/>
          </p:nvPr>
        </p:nvSpPr>
        <p:spPr>
          <a:xfrm>
            <a:off x="966788" y="692150"/>
            <a:ext cx="4932362" cy="3416300"/>
          </a:xfrm>
          <a:ln w="12700" cap="flat">
            <a:solidFill>
              <a:schemeClr val="tx1"/>
            </a:solidFill>
          </a:ln>
        </p:spPr>
      </p:sp>
      <p:sp>
        <p:nvSpPr>
          <p:cNvPr id="74756" name="Rectangle 3"/>
          <p:cNvSpPr>
            <a:spLocks noGrp="1" noChangeArrowheads="1"/>
          </p:cNvSpPr>
          <p:nvPr>
            <p:ph type="body" idx="1"/>
          </p:nvPr>
        </p:nvSpPr>
        <p:spPr>
          <a:xfrm>
            <a:off x="914400" y="4344988"/>
            <a:ext cx="5029200" cy="4114800"/>
          </a:xfrm>
          <a:noFill/>
          <a:ln/>
        </p:spPr>
        <p:txBody>
          <a:bodyPr lIns="84282" tIns="42141" rIns="84282" bIns="42141"/>
          <a:lstStyle/>
          <a:p>
            <a:endParaRPr lang="zh-CN" altLang="en-US">
              <a:latin typeface="Arial" pitchFamily="34" charset="0"/>
            </a:endParaRPr>
          </a:p>
        </p:txBody>
      </p:sp>
    </p:spTree>
    <p:extLst>
      <p:ext uri="{BB962C8B-B14F-4D97-AF65-F5344CB8AC3E}">
        <p14:creationId xmlns:p14="http://schemas.microsoft.com/office/powerpoint/2010/main" val="2687456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幻灯片图像占位符 1"/>
          <p:cNvSpPr>
            <a:spLocks noGrp="1" noRot="1" noChangeAspect="1" noTextEdit="1"/>
          </p:cNvSpPr>
          <p:nvPr>
            <p:ph type="sldImg"/>
          </p:nvPr>
        </p:nvSpPr>
        <p:spPr>
          <a:ln/>
        </p:spPr>
      </p:sp>
      <p:sp>
        <p:nvSpPr>
          <p:cNvPr id="73731" name="备注占位符 2"/>
          <p:cNvSpPr>
            <a:spLocks noGrp="1"/>
          </p:cNvSpPr>
          <p:nvPr>
            <p:ph type="body" idx="1"/>
          </p:nvPr>
        </p:nvSpPr>
        <p:spPr>
          <a:noFill/>
          <a:ln/>
        </p:spPr>
        <p:txBody>
          <a:bodyPr/>
          <a:lstStyle/>
          <a:p>
            <a:endParaRPr lang="zh-CN" altLang="en-US">
              <a:latin typeface="Arial" pitchFamily="34" charset="0"/>
            </a:endParaRPr>
          </a:p>
        </p:txBody>
      </p:sp>
      <p:sp>
        <p:nvSpPr>
          <p:cNvPr id="73732" name="灯片编号占位符 3"/>
          <p:cNvSpPr>
            <a:spLocks noGrp="1"/>
          </p:cNvSpPr>
          <p:nvPr>
            <p:ph type="sldNum" sz="quarter" idx="5"/>
          </p:nvPr>
        </p:nvSpPr>
        <p:spPr>
          <a:noFill/>
        </p:spPr>
        <p:txBody>
          <a:bodyPr/>
          <a:lstStyle/>
          <a:p>
            <a:fld id="{06BFE308-A012-4B11-AC5E-5CE38F6ED2B2}" type="slidenum">
              <a:rPr lang="en-US" altLang="zh-CN" smtClean="0">
                <a:latin typeface="Arial" pitchFamily="34" charset="0"/>
              </a:rPr>
              <a:pPr/>
              <a:t>75</a:t>
            </a:fld>
            <a:endParaRPr lang="en-US" altLang="zh-CN">
              <a:latin typeface="Arial" pitchFamily="34" charset="0"/>
            </a:endParaRPr>
          </a:p>
        </p:txBody>
      </p:sp>
    </p:spTree>
    <p:extLst>
      <p:ext uri="{BB962C8B-B14F-4D97-AF65-F5344CB8AC3E}">
        <p14:creationId xmlns:p14="http://schemas.microsoft.com/office/powerpoint/2010/main" val="2620090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96B773-F572-435B-BB7B-091B1E6DF2FD}" type="slidenum">
              <a:rPr lang="en-US" altLang="zh-CN" smtClean="0"/>
              <a:pPr>
                <a:defRPr/>
              </a:pPr>
              <a:t>76</a:t>
            </a:fld>
            <a:endParaRPr lang="en-US" altLang="zh-CN"/>
          </a:p>
        </p:txBody>
      </p:sp>
    </p:spTree>
    <p:extLst>
      <p:ext uri="{BB962C8B-B14F-4D97-AF65-F5344CB8AC3E}">
        <p14:creationId xmlns:p14="http://schemas.microsoft.com/office/powerpoint/2010/main" val="4097504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p:spPr>
      </p:sp>
      <p:sp>
        <p:nvSpPr>
          <p:cNvPr id="14339" name="备注占位符 2"/>
          <p:cNvSpPr>
            <a:spLocks noGrp="1"/>
          </p:cNvSpPr>
          <p:nvPr>
            <p:ph type="body" idx="1"/>
          </p:nvPr>
        </p:nvSpPr>
        <p:spPr>
          <a:noFill/>
          <a:ln/>
        </p:spPr>
        <p:txBody>
          <a:bodyPr/>
          <a:lstStyle/>
          <a:p>
            <a:r>
              <a:rPr lang="zh-CN" altLang="en-US">
                <a:latin typeface="Arial" pitchFamily="34" charset="0"/>
              </a:rPr>
              <a:t>分类模型的评估主要通过测试数据集的精度和错误率，精度描述的是分类模型在测试数据集上分类正确的样本的比例；错误率则相反，描述的是分类错误的百分比，具体计算的时候一般通过建立一个混淆矩阵来实现。这里的右边给出了混淆矩阵的建立方法，上面的两列表示模型预测的正样本和副样本，左边描述的是测试集中的正样本和副样本，而矩阵中的四个元素分别表示为</a:t>
            </a:r>
            <a:r>
              <a:rPr lang="en-US" altLang="zh-CN">
                <a:latin typeface="Arial" pitchFamily="34" charset="0"/>
              </a:rPr>
              <a:t>TP</a:t>
            </a:r>
            <a:r>
              <a:rPr lang="zh-CN" altLang="en-US">
                <a:latin typeface="Arial" pitchFamily="34" charset="0"/>
              </a:rPr>
              <a:t>、</a:t>
            </a:r>
            <a:r>
              <a:rPr lang="en-US" altLang="zh-CN">
                <a:latin typeface="Arial" pitchFamily="34" charset="0"/>
              </a:rPr>
              <a:t>FN</a:t>
            </a:r>
            <a:r>
              <a:rPr lang="zh-CN" altLang="en-US">
                <a:latin typeface="Arial" pitchFamily="34" charset="0"/>
              </a:rPr>
              <a:t>、</a:t>
            </a:r>
            <a:r>
              <a:rPr lang="en-US" altLang="zh-CN">
                <a:latin typeface="Arial" pitchFamily="34" charset="0"/>
              </a:rPr>
              <a:t>FP</a:t>
            </a:r>
            <a:r>
              <a:rPr lang="zh-CN" altLang="en-US">
                <a:latin typeface="Arial" pitchFamily="34" charset="0"/>
              </a:rPr>
              <a:t>和</a:t>
            </a:r>
            <a:r>
              <a:rPr lang="en-US" altLang="zh-CN">
                <a:latin typeface="Arial" pitchFamily="34" charset="0"/>
              </a:rPr>
              <a:t>TN</a:t>
            </a:r>
            <a:r>
              <a:rPr lang="zh-CN" altLang="en-US">
                <a:latin typeface="Arial" pitchFamily="34" charset="0"/>
              </a:rPr>
              <a:t>。</a:t>
            </a:r>
            <a:r>
              <a:rPr lang="en-US" altLang="zh-CN">
                <a:latin typeface="Arial" pitchFamily="34" charset="0"/>
              </a:rPr>
              <a:t>TP</a:t>
            </a:r>
            <a:r>
              <a:rPr lang="zh-CN" altLang="en-US">
                <a:latin typeface="Arial" pitchFamily="34" charset="0"/>
              </a:rPr>
              <a:t>分别表示在测试集中本身的类标号就是正而分类模型预测的值也是正，</a:t>
            </a:r>
            <a:r>
              <a:rPr lang="en-US" altLang="zh-CN">
                <a:latin typeface="Arial" pitchFamily="34" charset="0"/>
              </a:rPr>
              <a:t>FN</a:t>
            </a:r>
            <a:r>
              <a:rPr lang="zh-CN" altLang="en-US">
                <a:latin typeface="Arial" pitchFamily="34" charset="0"/>
              </a:rPr>
              <a:t>表示在测试集中是正而模型预测的是副，</a:t>
            </a:r>
            <a:r>
              <a:rPr lang="en-US" altLang="zh-CN">
                <a:latin typeface="Arial" pitchFamily="34" charset="0"/>
              </a:rPr>
              <a:t>FP</a:t>
            </a:r>
            <a:r>
              <a:rPr lang="zh-CN" altLang="en-US">
                <a:latin typeface="Arial" pitchFamily="34" charset="0"/>
              </a:rPr>
              <a:t>表示在测试集中的类标号是副而模型预测的时候正，</a:t>
            </a:r>
            <a:r>
              <a:rPr lang="en-US" altLang="zh-CN">
                <a:latin typeface="Arial" pitchFamily="34" charset="0"/>
              </a:rPr>
              <a:t>TN</a:t>
            </a:r>
            <a:r>
              <a:rPr lang="zh-CN" altLang="en-US">
                <a:latin typeface="Arial" pitchFamily="34" charset="0"/>
              </a:rPr>
              <a:t>则表示的是测试集中是副而模型预测的也是副。</a:t>
            </a:r>
            <a:endParaRPr lang="en-US" altLang="zh-CN">
              <a:latin typeface="Arial" pitchFamily="34" charset="0"/>
            </a:endParaRPr>
          </a:p>
          <a:p>
            <a:r>
              <a:rPr lang="zh-CN" altLang="en-US">
                <a:latin typeface="Arial" pitchFamily="34" charset="0"/>
              </a:rPr>
              <a:t>最后可以通过以下公式计算精度和错误率。</a:t>
            </a:r>
          </a:p>
        </p:txBody>
      </p:sp>
      <p:sp>
        <p:nvSpPr>
          <p:cNvPr id="14340" name="灯片编号占位符 3"/>
          <p:cNvSpPr>
            <a:spLocks noGrp="1"/>
          </p:cNvSpPr>
          <p:nvPr>
            <p:ph type="sldNum" sz="quarter" idx="5"/>
          </p:nvPr>
        </p:nvSpPr>
        <p:spPr>
          <a:noFill/>
        </p:spPr>
        <p:txBody>
          <a:bodyPr/>
          <a:lstStyle/>
          <a:p>
            <a:fld id="{CF83562C-10A6-4641-BDAF-0678A88EEAC6}" type="slidenum">
              <a:rPr lang="en-US" altLang="zh-CN" smtClean="0">
                <a:latin typeface="Arial" pitchFamily="34" charset="0"/>
              </a:rPr>
              <a:pPr/>
              <a:t>78</a:t>
            </a:fld>
            <a:endParaRPr lang="en-US" altLang="zh-CN">
              <a:latin typeface="Arial" pitchFamily="34" charset="0"/>
            </a:endParaRPr>
          </a:p>
        </p:txBody>
      </p:sp>
    </p:spTree>
    <p:extLst>
      <p:ext uri="{BB962C8B-B14F-4D97-AF65-F5344CB8AC3E}">
        <p14:creationId xmlns:p14="http://schemas.microsoft.com/office/powerpoint/2010/main" val="39167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a:ln/>
        </p:spPr>
      </p:sp>
      <p:sp>
        <p:nvSpPr>
          <p:cNvPr id="15363" name="备注占位符 2"/>
          <p:cNvSpPr>
            <a:spLocks noGrp="1"/>
          </p:cNvSpPr>
          <p:nvPr>
            <p:ph type="body" idx="1"/>
          </p:nvPr>
        </p:nvSpPr>
        <p:spPr>
          <a:noFill/>
          <a:ln/>
        </p:spPr>
        <p:txBody>
          <a:bodyPr/>
          <a:lstStyle/>
          <a:p>
            <a:r>
              <a:rPr lang="zh-CN" altLang="en-US">
                <a:latin typeface="Arial" pitchFamily="34" charset="0"/>
              </a:rPr>
              <a:t>在评估的时候，首先要保证测试集和训练集的独立性，其次还要避免测试集和训练集选择的随机性，因此通常采用</a:t>
            </a:r>
            <a:r>
              <a:rPr lang="en-US" altLang="zh-CN">
                <a:latin typeface="Arial" pitchFamily="34" charset="0"/>
              </a:rPr>
              <a:t>k-fold</a:t>
            </a:r>
            <a:r>
              <a:rPr lang="zh-CN" altLang="en-US">
                <a:latin typeface="Arial" pitchFamily="34" charset="0"/>
              </a:rPr>
              <a:t>交叉验证方法，也翻译成</a:t>
            </a:r>
            <a:r>
              <a:rPr lang="en-US" altLang="zh-CN">
                <a:latin typeface="Arial" pitchFamily="34" charset="0"/>
              </a:rPr>
              <a:t>k</a:t>
            </a:r>
            <a:r>
              <a:rPr lang="zh-CN" altLang="en-US">
                <a:latin typeface="Arial" pitchFamily="34" charset="0"/>
              </a:rPr>
              <a:t>折交叉验证。该方法是首先将数据集分为</a:t>
            </a:r>
            <a:r>
              <a:rPr lang="en-US" altLang="zh-CN">
                <a:latin typeface="Arial" pitchFamily="34" charset="0"/>
              </a:rPr>
              <a:t>k</a:t>
            </a:r>
            <a:r>
              <a:rPr lang="zh-CN" altLang="en-US">
                <a:latin typeface="Arial" pitchFamily="34" charset="0"/>
              </a:rPr>
              <a:t>份，然后每次都使用其中的</a:t>
            </a:r>
            <a:r>
              <a:rPr lang="en-US" altLang="zh-CN">
                <a:latin typeface="Arial" pitchFamily="34" charset="0"/>
              </a:rPr>
              <a:t>k-1</a:t>
            </a:r>
            <a:r>
              <a:rPr lang="zh-CN" altLang="en-US">
                <a:latin typeface="Arial" pitchFamily="34" charset="0"/>
              </a:rPr>
              <a:t>份进行训练，剩下的</a:t>
            </a:r>
            <a:r>
              <a:rPr lang="en-US" altLang="zh-CN">
                <a:latin typeface="Arial" pitchFamily="34" charset="0"/>
              </a:rPr>
              <a:t>1</a:t>
            </a:r>
            <a:r>
              <a:rPr lang="zh-CN" altLang="en-US">
                <a:latin typeface="Arial" pitchFamily="34" charset="0"/>
              </a:rPr>
              <a:t>份进行测试，依次循环</a:t>
            </a:r>
            <a:r>
              <a:rPr lang="en-US" altLang="zh-CN">
                <a:latin typeface="Arial" pitchFamily="34" charset="0"/>
              </a:rPr>
              <a:t>k</a:t>
            </a:r>
            <a:r>
              <a:rPr lang="zh-CN" altLang="en-US">
                <a:latin typeface="Arial" pitchFamily="34" charset="0"/>
              </a:rPr>
              <a:t>次，最后用</a:t>
            </a:r>
            <a:r>
              <a:rPr lang="en-US" altLang="zh-CN">
                <a:latin typeface="Arial" pitchFamily="34" charset="0"/>
              </a:rPr>
              <a:t>k</a:t>
            </a:r>
            <a:r>
              <a:rPr lang="zh-CN" altLang="en-US">
                <a:latin typeface="Arial" pitchFamily="34" charset="0"/>
              </a:rPr>
              <a:t>次的平均值作为最终的评估结果。</a:t>
            </a:r>
            <a:r>
              <a:rPr lang="en-US" altLang="zh-CN">
                <a:latin typeface="Arial" pitchFamily="34" charset="0"/>
              </a:rPr>
              <a:t>K-fold</a:t>
            </a:r>
            <a:r>
              <a:rPr lang="zh-CN" altLang="en-US">
                <a:latin typeface="Arial" pitchFamily="34" charset="0"/>
              </a:rPr>
              <a:t>交叉验证方法可以有效的降低数据划分的随机性。</a:t>
            </a:r>
            <a:endParaRPr lang="en-US" altLang="zh-CN">
              <a:latin typeface="Arial" pitchFamily="34" charset="0"/>
            </a:endParaRPr>
          </a:p>
        </p:txBody>
      </p:sp>
      <p:sp>
        <p:nvSpPr>
          <p:cNvPr id="15364" name="灯片编号占位符 3"/>
          <p:cNvSpPr>
            <a:spLocks noGrp="1"/>
          </p:cNvSpPr>
          <p:nvPr>
            <p:ph type="sldNum" sz="quarter" idx="5"/>
          </p:nvPr>
        </p:nvSpPr>
        <p:spPr>
          <a:noFill/>
        </p:spPr>
        <p:txBody>
          <a:bodyPr/>
          <a:lstStyle/>
          <a:p>
            <a:fld id="{40EF936B-B348-4C6D-81F0-48178EF16395}" type="slidenum">
              <a:rPr lang="en-US" altLang="zh-CN" smtClean="0">
                <a:latin typeface="Arial" pitchFamily="34" charset="0"/>
              </a:rPr>
              <a:pPr/>
              <a:t>79</a:t>
            </a:fld>
            <a:endParaRPr lang="en-US" altLang="zh-CN">
              <a:latin typeface="Arial" pitchFamily="34" charset="0"/>
            </a:endParaRPr>
          </a:p>
        </p:txBody>
      </p:sp>
    </p:spTree>
    <p:extLst>
      <p:ext uri="{BB962C8B-B14F-4D97-AF65-F5344CB8AC3E}">
        <p14:creationId xmlns:p14="http://schemas.microsoft.com/office/powerpoint/2010/main" val="2347057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9DC8DA69-6575-47D4-9D43-5CD7B7238FE2}" type="slidenum">
              <a:rPr lang="en-US" altLang="zh-CN" smtClean="0"/>
              <a:pPr>
                <a:defRPr/>
              </a:pPr>
              <a:t>2</a:t>
            </a:fld>
            <a:endParaRPr lang="en-US" altLang="zh-CN"/>
          </a:p>
        </p:txBody>
      </p:sp>
    </p:spTree>
    <p:extLst>
      <p:ext uri="{BB962C8B-B14F-4D97-AF65-F5344CB8AC3E}">
        <p14:creationId xmlns:p14="http://schemas.microsoft.com/office/powerpoint/2010/main" val="2051335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a:ln/>
        </p:spPr>
      </p:sp>
      <p:sp>
        <p:nvSpPr>
          <p:cNvPr id="16387" name="备注占位符 2"/>
          <p:cNvSpPr>
            <a:spLocks noGrp="1"/>
          </p:cNvSpPr>
          <p:nvPr>
            <p:ph type="body" idx="1"/>
          </p:nvPr>
        </p:nvSpPr>
        <p:spPr>
          <a:noFill/>
          <a:ln/>
        </p:spPr>
        <p:txBody>
          <a:bodyPr/>
          <a:lstStyle/>
          <a:p>
            <a:r>
              <a:rPr lang="zh-CN" altLang="en-US">
                <a:latin typeface="Arial" pitchFamily="34" charset="0"/>
              </a:rPr>
              <a:t>这里用一个图例来说明交叉验证方法的过程，这是一个</a:t>
            </a:r>
            <a:r>
              <a:rPr lang="en-US" altLang="zh-CN">
                <a:latin typeface="Arial" pitchFamily="34" charset="0"/>
              </a:rPr>
              <a:t>5-</a:t>
            </a:r>
            <a:r>
              <a:rPr lang="zh-CN" altLang="en-US">
                <a:latin typeface="Arial" pitchFamily="34" charset="0"/>
              </a:rPr>
              <a:t>折交叉验证方法，首先将数据均分为</a:t>
            </a:r>
            <a:r>
              <a:rPr lang="en-US" altLang="zh-CN">
                <a:latin typeface="Arial" pitchFamily="34" charset="0"/>
              </a:rPr>
              <a:t>5</a:t>
            </a:r>
            <a:r>
              <a:rPr lang="zh-CN" altLang="en-US">
                <a:latin typeface="Arial" pitchFamily="34" charset="0"/>
              </a:rPr>
              <a:t>份，然后执行</a:t>
            </a:r>
            <a:r>
              <a:rPr lang="en-US" altLang="zh-CN">
                <a:latin typeface="Arial" pitchFamily="34" charset="0"/>
              </a:rPr>
              <a:t>5</a:t>
            </a:r>
            <a:r>
              <a:rPr lang="zh-CN" altLang="en-US">
                <a:latin typeface="Arial" pitchFamily="34" charset="0"/>
              </a:rPr>
              <a:t>次</a:t>
            </a:r>
            <a:endParaRPr lang="en-US" altLang="zh-CN">
              <a:latin typeface="Arial" pitchFamily="34" charset="0"/>
            </a:endParaRPr>
          </a:p>
          <a:p>
            <a:r>
              <a:rPr lang="zh-CN" altLang="en-US">
                <a:latin typeface="Arial" pitchFamily="34" charset="0"/>
              </a:rPr>
              <a:t>第一次的时候取第一份作为测试集，其他四分作为训练集，然后评估训练得到的模型的精度，</a:t>
            </a:r>
            <a:endParaRPr lang="en-US" altLang="zh-CN">
              <a:latin typeface="Arial" pitchFamily="34" charset="0"/>
            </a:endParaRPr>
          </a:p>
          <a:p>
            <a:r>
              <a:rPr lang="zh-CN" altLang="en-US">
                <a:latin typeface="Arial" pitchFamily="34" charset="0"/>
              </a:rPr>
              <a:t>第二次则取第二份作为测试集，依次类推。最后</a:t>
            </a:r>
            <a:r>
              <a:rPr lang="en-US" altLang="zh-CN">
                <a:latin typeface="Arial" pitchFamily="34" charset="0"/>
              </a:rPr>
              <a:t>5</a:t>
            </a:r>
            <a:r>
              <a:rPr lang="zh-CN" altLang="en-US">
                <a:latin typeface="Arial" pitchFamily="34" charset="0"/>
              </a:rPr>
              <a:t>次实验的平均值作为分类模型在该数据集上的精度。</a:t>
            </a:r>
          </a:p>
        </p:txBody>
      </p:sp>
      <p:sp>
        <p:nvSpPr>
          <p:cNvPr id="16388" name="灯片编号占位符 3"/>
          <p:cNvSpPr>
            <a:spLocks noGrp="1"/>
          </p:cNvSpPr>
          <p:nvPr>
            <p:ph type="sldNum" sz="quarter" idx="5"/>
          </p:nvPr>
        </p:nvSpPr>
        <p:spPr>
          <a:noFill/>
        </p:spPr>
        <p:txBody>
          <a:bodyPr/>
          <a:lstStyle/>
          <a:p>
            <a:fld id="{A8DB9564-D002-414C-927B-676C49F76DD9}" type="slidenum">
              <a:rPr lang="en-US" altLang="zh-CN" smtClean="0">
                <a:latin typeface="Arial" pitchFamily="34" charset="0"/>
              </a:rPr>
              <a:pPr/>
              <a:t>80</a:t>
            </a:fld>
            <a:endParaRPr lang="en-US" altLang="zh-CN">
              <a:latin typeface="Arial" pitchFamily="34" charset="0"/>
            </a:endParaRPr>
          </a:p>
        </p:txBody>
      </p:sp>
    </p:spTree>
    <p:extLst>
      <p:ext uri="{BB962C8B-B14F-4D97-AF65-F5344CB8AC3E}">
        <p14:creationId xmlns:p14="http://schemas.microsoft.com/office/powerpoint/2010/main" val="2155847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96B773-F572-435B-BB7B-091B1E6DF2FD}" type="slidenum">
              <a:rPr lang="en-US" altLang="zh-CN" smtClean="0"/>
              <a:pPr>
                <a:defRPr/>
              </a:pPr>
              <a:t>81</a:t>
            </a:fld>
            <a:endParaRPr lang="en-US" altLang="zh-CN"/>
          </a:p>
        </p:txBody>
      </p:sp>
    </p:spTree>
    <p:extLst>
      <p:ext uri="{BB962C8B-B14F-4D97-AF65-F5344CB8AC3E}">
        <p14:creationId xmlns:p14="http://schemas.microsoft.com/office/powerpoint/2010/main" val="2418847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8B486AE6-B43A-4E74-957A-E6BA030B9C56}" type="slidenum">
              <a:rPr lang="en-US" altLang="zh-CN" smtClean="0"/>
              <a:pPr/>
              <a:t>84</a:t>
            </a:fld>
            <a:endParaRPr lang="en-US" altLang="zh-CN"/>
          </a:p>
        </p:txBody>
      </p:sp>
    </p:spTree>
    <p:extLst>
      <p:ext uri="{BB962C8B-B14F-4D97-AF65-F5344CB8AC3E}">
        <p14:creationId xmlns:p14="http://schemas.microsoft.com/office/powerpoint/2010/main" val="3459558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B74F8F1-2375-488D-B188-C921C7F6105C}" type="slidenum">
              <a:rPr lang="en-US" altLang="zh-CN" smtClean="0"/>
              <a:pPr/>
              <a:t>85</a:t>
            </a:fld>
            <a:endParaRPr lang="en-US" altLang="zh-CN"/>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14400" y="4343400"/>
            <a:ext cx="5029200" cy="4114800"/>
          </a:xfrm>
          <a:noFill/>
          <a:ln/>
        </p:spPr>
        <p:txBody>
          <a:bodyPr/>
          <a:lstStyle/>
          <a:p>
            <a:pPr eaLnBrk="1" hangingPunct="1"/>
            <a:endParaRPr lang="en-US" altLang="zh-CN"/>
          </a:p>
        </p:txBody>
      </p:sp>
    </p:spTree>
    <p:extLst>
      <p:ext uri="{BB962C8B-B14F-4D97-AF65-F5344CB8AC3E}">
        <p14:creationId xmlns:p14="http://schemas.microsoft.com/office/powerpoint/2010/main" val="3860710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FAA3AAAA-5885-4BD6-82B5-265267FB01A4}" type="slidenum">
              <a:rPr lang="en-US" altLang="zh-CN" smtClean="0"/>
              <a:pPr/>
              <a:t>86</a:t>
            </a:fld>
            <a:endParaRPr lang="en-US" altLang="zh-CN"/>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4400" y="4343400"/>
            <a:ext cx="5029200" cy="4114800"/>
          </a:xfrm>
          <a:noFill/>
          <a:ln/>
        </p:spPr>
        <p:txBody>
          <a:bodyPr/>
          <a:lstStyle/>
          <a:p>
            <a:pPr eaLnBrk="1" hangingPunct="1"/>
            <a:endParaRPr lang="en-US" altLang="zh-CN"/>
          </a:p>
        </p:txBody>
      </p:sp>
    </p:spTree>
    <p:extLst>
      <p:ext uri="{BB962C8B-B14F-4D97-AF65-F5344CB8AC3E}">
        <p14:creationId xmlns:p14="http://schemas.microsoft.com/office/powerpoint/2010/main" val="2456584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0FD03C5E-6E6C-4763-99FB-ECEAA4855997}" type="slidenum">
              <a:rPr lang="en-US" altLang="zh-CN" smtClean="0"/>
              <a:pPr/>
              <a:t>87</a:t>
            </a:fld>
            <a:endParaRPr lang="en-US" altLang="zh-CN"/>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4400" y="4343400"/>
            <a:ext cx="5029200" cy="4114800"/>
          </a:xfrm>
          <a:noFill/>
          <a:ln/>
        </p:spPr>
        <p:txBody>
          <a:bodyPr/>
          <a:lstStyle/>
          <a:p>
            <a:pPr eaLnBrk="1" hangingPunct="1"/>
            <a:endParaRPr lang="en-US" altLang="zh-CN"/>
          </a:p>
        </p:txBody>
      </p:sp>
    </p:spTree>
    <p:extLst>
      <p:ext uri="{BB962C8B-B14F-4D97-AF65-F5344CB8AC3E}">
        <p14:creationId xmlns:p14="http://schemas.microsoft.com/office/powerpoint/2010/main" val="14678869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D9992F1-10FE-496D-BE96-DB1CE10B6EC9}" type="slidenum">
              <a:rPr lang="en-US" altLang="zh-CN" smtClean="0"/>
              <a:pPr/>
              <a:t>88</a:t>
            </a:fld>
            <a:endParaRPr lang="en-US" altLang="zh-CN"/>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400" y="4343400"/>
            <a:ext cx="5029200" cy="4114800"/>
          </a:xfrm>
          <a:noFill/>
          <a:ln/>
        </p:spPr>
        <p:txBody>
          <a:bodyPr/>
          <a:lstStyle/>
          <a:p>
            <a:pPr eaLnBrk="1" hangingPunct="1"/>
            <a:endParaRPr lang="en-US" altLang="zh-CN"/>
          </a:p>
        </p:txBody>
      </p:sp>
    </p:spTree>
    <p:extLst>
      <p:ext uri="{BB962C8B-B14F-4D97-AF65-F5344CB8AC3E}">
        <p14:creationId xmlns:p14="http://schemas.microsoft.com/office/powerpoint/2010/main" val="2802995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59703A0-ACF8-4528-B3E0-19C47C25FA6F}" type="slidenum">
              <a:rPr lang="en-US" altLang="zh-CN" smtClean="0"/>
              <a:pPr/>
              <a:t>89</a:t>
            </a:fld>
            <a:endParaRPr lang="en-US" altLang="zh-CN"/>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914400" y="4343400"/>
            <a:ext cx="5029200" cy="4114800"/>
          </a:xfrm>
          <a:noFill/>
          <a:ln/>
        </p:spPr>
        <p:txBody>
          <a:bodyPr/>
          <a:lstStyle/>
          <a:p>
            <a:pPr eaLnBrk="1" hangingPunct="1"/>
            <a:endParaRPr lang="en-US" altLang="zh-CN"/>
          </a:p>
        </p:txBody>
      </p:sp>
    </p:spTree>
    <p:extLst>
      <p:ext uri="{BB962C8B-B14F-4D97-AF65-F5344CB8AC3E}">
        <p14:creationId xmlns:p14="http://schemas.microsoft.com/office/powerpoint/2010/main" val="762102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263A3F0-D8FC-4B76-90E6-F58FC789CE94}" type="slidenum">
              <a:rPr lang="en-US" altLang="zh-CN" smtClean="0"/>
              <a:pPr/>
              <a:t>90</a:t>
            </a:fld>
            <a:endParaRPr lang="en-US" altLang="zh-CN"/>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4400" y="4343400"/>
            <a:ext cx="5029200" cy="4114800"/>
          </a:xfrm>
          <a:noFill/>
          <a:ln/>
        </p:spPr>
        <p:txBody>
          <a:bodyPr/>
          <a:lstStyle/>
          <a:p>
            <a:pPr eaLnBrk="1" hangingPunct="1"/>
            <a:endParaRPr lang="en-US" altLang="zh-CN"/>
          </a:p>
        </p:txBody>
      </p:sp>
    </p:spTree>
    <p:extLst>
      <p:ext uri="{BB962C8B-B14F-4D97-AF65-F5344CB8AC3E}">
        <p14:creationId xmlns:p14="http://schemas.microsoft.com/office/powerpoint/2010/main" val="26532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331649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p:spPr>
      </p:sp>
      <p:sp>
        <p:nvSpPr>
          <p:cNvPr id="112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dirty="0">
                <a:ea typeface="宋体" charset="0"/>
              </a:rPr>
              <a:t>Why prior distribution:</a:t>
            </a:r>
          </a:p>
          <a:p>
            <a:pPr lvl="1"/>
            <a:r>
              <a:rPr lang="en-US" altLang="zh-CN" dirty="0">
                <a:ea typeface="宋体" charset="0"/>
              </a:rPr>
              <a:t>To make prediction about new documents</a:t>
            </a:r>
            <a:endParaRPr lang="zh-CN" altLang="en-US" dirty="0">
              <a:ea typeface="宋体" charset="0"/>
            </a:endParaRPr>
          </a:p>
          <a:p>
            <a:endParaRPr lang="en-US" altLang="zh-CN" dirty="0">
              <a:ea typeface="宋体" charset="0"/>
            </a:endParaRPr>
          </a:p>
        </p:txBody>
      </p:sp>
      <p:sp>
        <p:nvSpPr>
          <p:cNvPr id="112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宋体" charset="0"/>
              </a:defRPr>
            </a:lvl1pPr>
            <a:lvl2pPr marL="742950" indent="-285750">
              <a:spcBef>
                <a:spcPct val="30000"/>
              </a:spcBef>
              <a:defRPr sz="1200">
                <a:solidFill>
                  <a:schemeClr val="tx1"/>
                </a:solidFill>
                <a:latin typeface="Arial" charset="0"/>
                <a:ea typeface="宋体" charset="0"/>
              </a:defRPr>
            </a:lvl2pPr>
            <a:lvl3pPr marL="1143000" indent="-228600">
              <a:spcBef>
                <a:spcPct val="30000"/>
              </a:spcBef>
              <a:defRPr sz="1200">
                <a:solidFill>
                  <a:schemeClr val="tx1"/>
                </a:solidFill>
                <a:latin typeface="Arial" charset="0"/>
                <a:ea typeface="宋体" charset="0"/>
              </a:defRPr>
            </a:lvl3pPr>
            <a:lvl4pPr marL="1600200" indent="-228600">
              <a:spcBef>
                <a:spcPct val="30000"/>
              </a:spcBef>
              <a:defRPr sz="1200">
                <a:solidFill>
                  <a:schemeClr val="tx1"/>
                </a:solidFill>
                <a:latin typeface="Arial" charset="0"/>
                <a:ea typeface="宋体" charset="0"/>
              </a:defRPr>
            </a:lvl4pPr>
            <a:lvl5pPr marL="2057400" indent="-228600">
              <a:spcBef>
                <a:spcPct val="30000"/>
              </a:spcBef>
              <a:defRPr sz="1200">
                <a:solidFill>
                  <a:schemeClr val="tx1"/>
                </a:solidFill>
                <a:latin typeface="Arial" charset="0"/>
                <a:ea typeface="宋体" charset="0"/>
              </a:defRPr>
            </a:lvl5pPr>
            <a:lvl6pPr marL="2514600" indent="-228600" eaLnBrk="0" fontAlgn="base" hangingPunct="0">
              <a:spcBef>
                <a:spcPct val="30000"/>
              </a:spcBef>
              <a:spcAft>
                <a:spcPct val="0"/>
              </a:spcAft>
              <a:defRPr sz="1200">
                <a:solidFill>
                  <a:schemeClr val="tx1"/>
                </a:solidFill>
                <a:latin typeface="Arial" charset="0"/>
                <a:ea typeface="宋体" charset="0"/>
              </a:defRPr>
            </a:lvl6pPr>
            <a:lvl7pPr marL="2971800" indent="-228600" eaLnBrk="0" fontAlgn="base" hangingPunct="0">
              <a:spcBef>
                <a:spcPct val="30000"/>
              </a:spcBef>
              <a:spcAft>
                <a:spcPct val="0"/>
              </a:spcAft>
              <a:defRPr sz="1200">
                <a:solidFill>
                  <a:schemeClr val="tx1"/>
                </a:solidFill>
                <a:latin typeface="Arial" charset="0"/>
                <a:ea typeface="宋体" charset="0"/>
              </a:defRPr>
            </a:lvl7pPr>
            <a:lvl8pPr marL="3429000" indent="-228600" eaLnBrk="0" fontAlgn="base" hangingPunct="0">
              <a:spcBef>
                <a:spcPct val="30000"/>
              </a:spcBef>
              <a:spcAft>
                <a:spcPct val="0"/>
              </a:spcAft>
              <a:defRPr sz="1200">
                <a:solidFill>
                  <a:schemeClr val="tx1"/>
                </a:solidFill>
                <a:latin typeface="Arial" charset="0"/>
                <a:ea typeface="宋体" charset="0"/>
              </a:defRPr>
            </a:lvl8pPr>
            <a:lvl9pPr marL="3886200" indent="-228600" eaLnBrk="0" fontAlgn="base" hangingPunct="0">
              <a:spcBef>
                <a:spcPct val="30000"/>
              </a:spcBef>
              <a:spcAft>
                <a:spcPct val="0"/>
              </a:spcAft>
              <a:defRPr sz="1200">
                <a:solidFill>
                  <a:schemeClr val="tx1"/>
                </a:solidFill>
                <a:latin typeface="Arial" charset="0"/>
                <a:ea typeface="宋体" charset="0"/>
              </a:defRPr>
            </a:lvl9pPr>
          </a:lstStyle>
          <a:p>
            <a:pPr>
              <a:spcBef>
                <a:spcPct val="0"/>
              </a:spcBef>
            </a:pPr>
            <a:fld id="{F201A8A3-6CD2-9747-8F76-F14004EFA4E6}" type="slidenum">
              <a:rPr lang="en-US" altLang="zh-CN"/>
              <a:pPr>
                <a:spcBef>
                  <a:spcPct val="0"/>
                </a:spcBef>
              </a:pPr>
              <a:t>21</a:t>
            </a:fld>
            <a:endParaRPr lang="en-US" altLang="zh-CN"/>
          </a:p>
        </p:txBody>
      </p:sp>
    </p:spTree>
    <p:extLst>
      <p:ext uri="{BB962C8B-B14F-4D97-AF65-F5344CB8AC3E}">
        <p14:creationId xmlns:p14="http://schemas.microsoft.com/office/powerpoint/2010/main" val="3691912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12788" y="744538"/>
            <a:ext cx="5375275" cy="3722687"/>
          </a:xfrm>
        </p:spPr>
      </p:sp>
      <p:sp>
        <p:nvSpPr>
          <p:cNvPr id="3" name="备注占位符 2"/>
          <p:cNvSpPr>
            <a:spLocks noGrp="1"/>
          </p:cNvSpPr>
          <p:nvPr>
            <p:ph type="body" idx="1"/>
          </p:nvPr>
        </p:nvSpPr>
        <p:spPr/>
        <p:txBody>
          <a:bodyPr>
            <a:normAutofit/>
          </a:bodyPr>
          <a:lstStyle/>
          <a:p>
            <a:endParaRPr lang="en-US" altLang="zh-CN" baseline="0" dirty="0"/>
          </a:p>
        </p:txBody>
      </p:sp>
      <p:sp>
        <p:nvSpPr>
          <p:cNvPr id="4" name="灯片编号占位符 3"/>
          <p:cNvSpPr>
            <a:spLocks noGrp="1"/>
          </p:cNvSpPr>
          <p:nvPr>
            <p:ph type="sldNum" sz="quarter" idx="10"/>
          </p:nvPr>
        </p:nvSpPr>
        <p:spPr/>
        <p:txBody>
          <a:bodyPr/>
          <a:lstStyle/>
          <a:p>
            <a:pPr>
              <a:defRPr/>
            </a:pPr>
            <a:fld id="{A3804948-14D2-43DA-B3DB-CF1972FFF4B7}" type="slidenum">
              <a:rPr lang="en-US" altLang="zh-CN" smtClean="0"/>
              <a:pPr>
                <a:defRPr/>
              </a:pPr>
              <a:t>100</a:t>
            </a:fld>
            <a:endParaRPr lang="en-US" altLang="zh-CN"/>
          </a:p>
        </p:txBody>
      </p:sp>
    </p:spTree>
    <p:extLst>
      <p:ext uri="{BB962C8B-B14F-4D97-AF65-F5344CB8AC3E}">
        <p14:creationId xmlns:p14="http://schemas.microsoft.com/office/powerpoint/2010/main" val="2990850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a:ln/>
        </p:spPr>
      </p:sp>
      <p:sp>
        <p:nvSpPr>
          <p:cNvPr id="112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ea typeface="宋体" charset="0"/>
              </a:rPr>
              <a:t>Why prior distribution:</a:t>
            </a:r>
          </a:p>
          <a:p>
            <a:pPr lvl="1"/>
            <a:r>
              <a:rPr lang="en-US" altLang="zh-CN">
                <a:ea typeface="宋体" charset="0"/>
              </a:rPr>
              <a:t>To make prediction about new documents</a:t>
            </a:r>
            <a:endParaRPr lang="zh-CN" altLang="en-US">
              <a:ea typeface="宋体" charset="0"/>
            </a:endParaRPr>
          </a:p>
          <a:p>
            <a:endParaRPr lang="en-US" altLang="zh-CN">
              <a:ea typeface="宋体" charset="0"/>
            </a:endParaRPr>
          </a:p>
        </p:txBody>
      </p:sp>
      <p:sp>
        <p:nvSpPr>
          <p:cNvPr id="112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宋体" charset="0"/>
              </a:defRPr>
            </a:lvl1pPr>
            <a:lvl2pPr marL="742950" indent="-285750">
              <a:spcBef>
                <a:spcPct val="30000"/>
              </a:spcBef>
              <a:defRPr sz="1200">
                <a:solidFill>
                  <a:schemeClr val="tx1"/>
                </a:solidFill>
                <a:latin typeface="Arial" charset="0"/>
                <a:ea typeface="宋体" charset="0"/>
              </a:defRPr>
            </a:lvl2pPr>
            <a:lvl3pPr marL="1143000" indent="-228600">
              <a:spcBef>
                <a:spcPct val="30000"/>
              </a:spcBef>
              <a:defRPr sz="1200">
                <a:solidFill>
                  <a:schemeClr val="tx1"/>
                </a:solidFill>
                <a:latin typeface="Arial" charset="0"/>
                <a:ea typeface="宋体" charset="0"/>
              </a:defRPr>
            </a:lvl3pPr>
            <a:lvl4pPr marL="1600200" indent="-228600">
              <a:spcBef>
                <a:spcPct val="30000"/>
              </a:spcBef>
              <a:defRPr sz="1200">
                <a:solidFill>
                  <a:schemeClr val="tx1"/>
                </a:solidFill>
                <a:latin typeface="Arial" charset="0"/>
                <a:ea typeface="宋体" charset="0"/>
              </a:defRPr>
            </a:lvl4pPr>
            <a:lvl5pPr marL="2057400" indent="-228600">
              <a:spcBef>
                <a:spcPct val="30000"/>
              </a:spcBef>
              <a:defRPr sz="1200">
                <a:solidFill>
                  <a:schemeClr val="tx1"/>
                </a:solidFill>
                <a:latin typeface="Arial" charset="0"/>
                <a:ea typeface="宋体" charset="0"/>
              </a:defRPr>
            </a:lvl5pPr>
            <a:lvl6pPr marL="2514600" indent="-228600" eaLnBrk="0" fontAlgn="base" hangingPunct="0">
              <a:spcBef>
                <a:spcPct val="30000"/>
              </a:spcBef>
              <a:spcAft>
                <a:spcPct val="0"/>
              </a:spcAft>
              <a:defRPr sz="1200">
                <a:solidFill>
                  <a:schemeClr val="tx1"/>
                </a:solidFill>
                <a:latin typeface="Arial" charset="0"/>
                <a:ea typeface="宋体" charset="0"/>
              </a:defRPr>
            </a:lvl6pPr>
            <a:lvl7pPr marL="2971800" indent="-228600" eaLnBrk="0" fontAlgn="base" hangingPunct="0">
              <a:spcBef>
                <a:spcPct val="30000"/>
              </a:spcBef>
              <a:spcAft>
                <a:spcPct val="0"/>
              </a:spcAft>
              <a:defRPr sz="1200">
                <a:solidFill>
                  <a:schemeClr val="tx1"/>
                </a:solidFill>
                <a:latin typeface="Arial" charset="0"/>
                <a:ea typeface="宋体" charset="0"/>
              </a:defRPr>
            </a:lvl7pPr>
            <a:lvl8pPr marL="3429000" indent="-228600" eaLnBrk="0" fontAlgn="base" hangingPunct="0">
              <a:spcBef>
                <a:spcPct val="30000"/>
              </a:spcBef>
              <a:spcAft>
                <a:spcPct val="0"/>
              </a:spcAft>
              <a:defRPr sz="1200">
                <a:solidFill>
                  <a:schemeClr val="tx1"/>
                </a:solidFill>
                <a:latin typeface="Arial" charset="0"/>
                <a:ea typeface="宋体" charset="0"/>
              </a:defRPr>
            </a:lvl8pPr>
            <a:lvl9pPr marL="3886200" indent="-228600" eaLnBrk="0" fontAlgn="base" hangingPunct="0">
              <a:spcBef>
                <a:spcPct val="30000"/>
              </a:spcBef>
              <a:spcAft>
                <a:spcPct val="0"/>
              </a:spcAft>
              <a:defRPr sz="1200">
                <a:solidFill>
                  <a:schemeClr val="tx1"/>
                </a:solidFill>
                <a:latin typeface="Arial" charset="0"/>
                <a:ea typeface="宋体" charset="0"/>
              </a:defRPr>
            </a:lvl9pPr>
          </a:lstStyle>
          <a:p>
            <a:pPr>
              <a:spcBef>
                <a:spcPct val="0"/>
              </a:spcBef>
            </a:pPr>
            <a:fld id="{F201A8A3-6CD2-9747-8F76-F14004EFA4E6}" type="slidenum">
              <a:rPr lang="en-US" altLang="zh-CN"/>
              <a:pPr>
                <a:spcBef>
                  <a:spcPct val="0"/>
                </a:spcBef>
              </a:pPr>
              <a:t>22</a:t>
            </a:fld>
            <a:endParaRPr lang="en-US" altLang="zh-CN"/>
          </a:p>
        </p:txBody>
      </p:sp>
    </p:spTree>
    <p:extLst>
      <p:ext uri="{BB962C8B-B14F-4D97-AF65-F5344CB8AC3E}">
        <p14:creationId xmlns:p14="http://schemas.microsoft.com/office/powerpoint/2010/main" val="426521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a:t>which, the company says, haven't resulted in a single accident that wasn't the result of human error. </a:t>
            </a:r>
            <a:endParaRPr lang="zh-CN" altLang="en-US" dirty="0"/>
          </a:p>
          <a:p>
            <a:r>
              <a:rPr lang="zh-CN" altLang="en-US" dirty="0"/>
              <a:t>当时还无人说到</a:t>
            </a:r>
            <a:r>
              <a:rPr lang="en-US" altLang="zh-CN" dirty="0"/>
              <a:t>deep</a:t>
            </a:r>
            <a:r>
              <a:rPr lang="zh-CN" altLang="en-US" dirty="0"/>
              <a:t> </a:t>
            </a:r>
            <a:r>
              <a:rPr lang="en-US" altLang="zh-CN" dirty="0"/>
              <a:t>learning</a:t>
            </a:r>
            <a:r>
              <a:rPr lang="zh-CN" altLang="en-US" dirty="0"/>
              <a:t>说到</a:t>
            </a:r>
            <a:r>
              <a:rPr lang="en-US" altLang="zh-CN" dirty="0"/>
              <a:t>collective</a:t>
            </a:r>
            <a:r>
              <a:rPr lang="zh-CN" altLang="en-US" dirty="0"/>
              <a:t> </a:t>
            </a:r>
            <a:r>
              <a:rPr lang="en-US" altLang="zh-CN" dirty="0"/>
              <a:t>learning</a:t>
            </a:r>
            <a:endParaRPr lang="zh-CN" altLang="en-US" dirty="0"/>
          </a:p>
        </p:txBody>
      </p:sp>
      <p:sp>
        <p:nvSpPr>
          <p:cNvPr id="4" name="灯片编号占位符 3"/>
          <p:cNvSpPr>
            <a:spLocks noGrp="1"/>
          </p:cNvSpPr>
          <p:nvPr>
            <p:ph type="sldNum" sz="quarter" idx="10"/>
          </p:nvPr>
        </p:nvSpPr>
        <p:spPr/>
        <p:txBody>
          <a:bodyPr/>
          <a:lstStyle/>
          <a:p>
            <a:pPr>
              <a:defRPr/>
            </a:pPr>
            <a:fld id="{9C366F7A-1C94-4634-B981-6A141FEEFB03}" type="slidenum">
              <a:rPr lang="en-US" altLang="zh-CN" smtClean="0"/>
              <a:pPr>
                <a:defRPr/>
              </a:pPr>
              <a:t>24</a:t>
            </a:fld>
            <a:endParaRPr lang="en-US" altLang="zh-CN"/>
          </a:p>
        </p:txBody>
      </p:sp>
    </p:spTree>
    <p:extLst>
      <p:ext uri="{BB962C8B-B14F-4D97-AF65-F5344CB8AC3E}">
        <p14:creationId xmlns:p14="http://schemas.microsoft.com/office/powerpoint/2010/main" val="84944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C340444-9B11-482F-BFF4-CAD257D9AC6E}" type="slidenum">
              <a:rPr lang="zh-CN" altLang="en-US" smtClean="0"/>
              <a:pPr/>
              <a:t>35</a:t>
            </a:fld>
            <a:endParaRPr lang="en-US" altLang="zh-CN"/>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zh-CN" altLang="en-US"/>
          </a:p>
        </p:txBody>
      </p:sp>
    </p:spTree>
    <p:extLst>
      <p:ext uri="{BB962C8B-B14F-4D97-AF65-F5344CB8AC3E}">
        <p14:creationId xmlns:p14="http://schemas.microsoft.com/office/powerpoint/2010/main" val="346424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9C366F7A-1C94-4634-B981-6A141FEEFB03}" type="slidenum">
              <a:rPr lang="en-US" altLang="zh-CN" smtClean="0"/>
              <a:pPr>
                <a:defRPr/>
              </a:pPr>
              <a:t>39</a:t>
            </a:fld>
            <a:endParaRPr lang="en-US" altLang="zh-CN"/>
          </a:p>
        </p:txBody>
      </p:sp>
    </p:spTree>
    <p:extLst>
      <p:ext uri="{BB962C8B-B14F-4D97-AF65-F5344CB8AC3E}">
        <p14:creationId xmlns:p14="http://schemas.microsoft.com/office/powerpoint/2010/main" val="416768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b="1" u="sng">
                <a:solidFill>
                  <a:srgbClr val="FF0000"/>
                </a:solidFill>
              </a:rPr>
              <a:t>Microsoft Corporation</a:t>
            </a:r>
            <a:r>
              <a:rPr lang="en-US" altLang="zh-CN" sz="1200" b="1"/>
              <a:t> </a:t>
            </a:r>
            <a:r>
              <a:rPr lang="en-US" altLang="zh-CN" sz="1200" b="1" u="sng">
                <a:solidFill>
                  <a:schemeClr val="hlink"/>
                </a:solidFill>
              </a:rPr>
              <a:t>CEO</a:t>
            </a:r>
            <a:r>
              <a:rPr lang="en-US" altLang="zh-CN" sz="1200" b="1"/>
              <a:t> </a:t>
            </a:r>
            <a:r>
              <a:rPr lang="en-US" altLang="zh-CN" sz="1200" b="1" u="sng">
                <a:solidFill>
                  <a:schemeClr val="accent2"/>
                </a:solidFill>
              </a:rPr>
              <a:t>Bill Gates</a:t>
            </a:r>
            <a:r>
              <a:rPr lang="en-US" altLang="zh-CN" sz="1200" b="1"/>
              <a:t> railed against</a:t>
            </a:r>
            <a:endParaRPr lang="zh-CN" altLang="en-US"/>
          </a:p>
        </p:txBody>
      </p:sp>
      <p:sp>
        <p:nvSpPr>
          <p:cNvPr id="4" name="灯片编号占位符 3"/>
          <p:cNvSpPr>
            <a:spLocks noGrp="1"/>
          </p:cNvSpPr>
          <p:nvPr>
            <p:ph type="sldNum" sz="quarter" idx="10"/>
          </p:nvPr>
        </p:nvSpPr>
        <p:spPr/>
        <p:txBody>
          <a:bodyPr/>
          <a:lstStyle/>
          <a:p>
            <a:pPr>
              <a:defRPr/>
            </a:pPr>
            <a:fld id="{9C366F7A-1C94-4634-B981-6A141FEEFB03}" type="slidenum">
              <a:rPr lang="en-US" altLang="zh-CN" smtClean="0"/>
              <a:pPr>
                <a:defRPr/>
              </a:pPr>
              <a:t>43</a:t>
            </a:fld>
            <a:endParaRPr lang="en-US" altLang="zh-CN"/>
          </a:p>
        </p:txBody>
      </p:sp>
    </p:spTree>
    <p:extLst>
      <p:ext uri="{BB962C8B-B14F-4D97-AF65-F5344CB8AC3E}">
        <p14:creationId xmlns:p14="http://schemas.microsoft.com/office/powerpoint/2010/main" val="2966519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96B773-F572-435B-BB7B-091B1E6DF2FD}" type="slidenum">
              <a:rPr lang="en-US" altLang="zh-CN" smtClean="0"/>
              <a:pPr>
                <a:defRPr/>
              </a:pPr>
              <a:t>44</a:t>
            </a:fld>
            <a:endParaRPr lang="en-US" altLang="zh-CN"/>
          </a:p>
        </p:txBody>
      </p:sp>
    </p:spTree>
    <p:extLst>
      <p:ext uri="{BB962C8B-B14F-4D97-AF65-F5344CB8AC3E}">
        <p14:creationId xmlns:p14="http://schemas.microsoft.com/office/powerpoint/2010/main" val="3036096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906000" cy="360363"/>
          </a:xfrm>
          <a:prstGeom prst="rect">
            <a:avLst/>
          </a:prstGeom>
          <a:gradFill rotWithShape="1">
            <a:gsLst>
              <a:gs pos="0">
                <a:srgbClr val="99CC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charset="0"/>
                <a:ea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1" hangingPunct="1">
              <a:defRPr/>
            </a:pPr>
            <a:endParaRPr kumimoji="0" lang="zh-CN" altLang="en-US" sz="1800" b="0" i="0" dirty="0">
              <a:ea typeface="SimHei" panose="02010609060101010101" pitchFamily="49" charset="-122"/>
            </a:endParaRPr>
          </a:p>
        </p:txBody>
      </p:sp>
      <p:pic>
        <p:nvPicPr>
          <p:cNvPr id="5" name="Picture 27" descr="Picture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90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3"/>
          <p:cNvGrpSpPr>
            <a:grpSpLocks/>
          </p:cNvGrpSpPr>
          <p:nvPr userDrawn="1"/>
        </p:nvGrpSpPr>
        <p:grpSpPr bwMode="auto">
          <a:xfrm>
            <a:off x="-39688" y="-26988"/>
            <a:ext cx="1443038" cy="995363"/>
            <a:chOff x="0" y="0"/>
            <a:chExt cx="5557" cy="4150"/>
          </a:xfrm>
        </p:grpSpPr>
        <p:pic>
          <p:nvPicPr>
            <p:cNvPr id="8" name="Picture 14" descr="リング_2_0924"/>
            <p:cNvPicPr>
              <a:picLocks noChangeAspect="1" noChangeArrowheads="1"/>
            </p:cNvPicPr>
            <p:nvPr userDrawn="1"/>
          </p:nvPicPr>
          <p:blipFill>
            <a:blip r:embed="rId3" cstate="screen">
              <a:extLst>
                <a:ext uri="{28A0092B-C50C-407E-A947-70E740481C1C}">
                  <a14:useLocalDpi xmlns:a14="http://schemas.microsoft.com/office/drawing/2010/main"/>
                </a:ext>
              </a:extLst>
            </a:blip>
            <a:srcRect t="9818"/>
            <a:stretch>
              <a:fillRect/>
            </a:stretch>
          </p:blipFill>
          <p:spPr bwMode="auto">
            <a:xfrm>
              <a:off x="249" y="0"/>
              <a:ext cx="3991" cy="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リング_2_092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332" y="122"/>
              <a:ext cx="1225"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6" descr="リング_2_0924"/>
            <p:cNvPicPr>
              <a:picLocks noChangeAspect="1" noChangeArrowheads="1"/>
            </p:cNvPicPr>
            <p:nvPr userDrawn="1"/>
          </p:nvPicPr>
          <p:blipFill>
            <a:blip r:embed="rId3" cstate="screen">
              <a:extLst>
                <a:ext uri="{28A0092B-C50C-407E-A947-70E740481C1C}">
                  <a14:useLocalDpi xmlns:a14="http://schemas.microsoft.com/office/drawing/2010/main"/>
                </a:ext>
              </a:extLst>
            </a:blip>
            <a:srcRect l="15576"/>
            <a:stretch>
              <a:fillRect/>
            </a:stretch>
          </p:blipFill>
          <p:spPr bwMode="auto">
            <a:xfrm>
              <a:off x="0" y="1389"/>
              <a:ext cx="2336"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0"/>
          <p:cNvGrpSpPr>
            <a:grpSpLocks/>
          </p:cNvGrpSpPr>
          <p:nvPr userDrawn="1"/>
        </p:nvGrpSpPr>
        <p:grpSpPr bwMode="auto">
          <a:xfrm>
            <a:off x="-39688" y="-26988"/>
            <a:ext cx="1443038" cy="995363"/>
            <a:chOff x="0" y="0"/>
            <a:chExt cx="5557" cy="4150"/>
          </a:xfrm>
        </p:grpSpPr>
        <p:pic>
          <p:nvPicPr>
            <p:cNvPr id="12" name="Picture 21" descr="リング_2_0924"/>
            <p:cNvPicPr>
              <a:picLocks noChangeAspect="1" noChangeArrowheads="1"/>
            </p:cNvPicPr>
            <p:nvPr userDrawn="1"/>
          </p:nvPicPr>
          <p:blipFill>
            <a:blip r:embed="rId3" cstate="screen">
              <a:extLst>
                <a:ext uri="{28A0092B-C50C-407E-A947-70E740481C1C}">
                  <a14:useLocalDpi xmlns:a14="http://schemas.microsoft.com/office/drawing/2010/main"/>
                </a:ext>
              </a:extLst>
            </a:blip>
            <a:srcRect t="9818"/>
            <a:stretch>
              <a:fillRect/>
            </a:stretch>
          </p:blipFill>
          <p:spPr bwMode="auto">
            <a:xfrm>
              <a:off x="249" y="0"/>
              <a:ext cx="3991" cy="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リング_2_0924"/>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332" y="122"/>
              <a:ext cx="1225" cy="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descr="リング_2_0924"/>
            <p:cNvPicPr>
              <a:picLocks noChangeAspect="1" noChangeArrowheads="1"/>
            </p:cNvPicPr>
            <p:nvPr userDrawn="1"/>
          </p:nvPicPr>
          <p:blipFill>
            <a:blip r:embed="rId3" cstate="screen">
              <a:extLst>
                <a:ext uri="{28A0092B-C50C-407E-A947-70E740481C1C}">
                  <a14:useLocalDpi xmlns:a14="http://schemas.microsoft.com/office/drawing/2010/main"/>
                </a:ext>
              </a:extLst>
            </a:blip>
            <a:srcRect l="15576"/>
            <a:stretch>
              <a:fillRect/>
            </a:stretch>
          </p:blipFill>
          <p:spPr bwMode="auto">
            <a:xfrm>
              <a:off x="0" y="1389"/>
              <a:ext cx="2336" cy="2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Rectangle 12"/>
          <p:cNvSpPr>
            <a:spLocks noChangeArrowheads="1"/>
          </p:cNvSpPr>
          <p:nvPr userDrawn="1"/>
        </p:nvSpPr>
        <p:spPr bwMode="auto">
          <a:xfrm>
            <a:off x="9417496" y="6453188"/>
            <a:ext cx="79171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defTabSz="762000">
              <a:defRPr kumimoji="1" sz="2400">
                <a:solidFill>
                  <a:schemeClr val="tx1"/>
                </a:solidFill>
                <a:latin typeface="Arial" charset="0"/>
                <a:ea typeface="宋体" charset="0"/>
              </a:defRPr>
            </a:lvl1pPr>
            <a:lvl2pPr marL="742950" indent="-285750" defTabSz="762000">
              <a:defRPr kumimoji="1" sz="2400">
                <a:solidFill>
                  <a:schemeClr val="tx1"/>
                </a:solidFill>
                <a:latin typeface="Arial" charset="0"/>
                <a:ea typeface="宋体" charset="0"/>
              </a:defRPr>
            </a:lvl2pPr>
            <a:lvl3pPr marL="1143000" indent="-228600" defTabSz="762000">
              <a:defRPr kumimoji="1" sz="2400">
                <a:solidFill>
                  <a:schemeClr val="tx1"/>
                </a:solidFill>
                <a:latin typeface="Arial" charset="0"/>
                <a:ea typeface="宋体" charset="0"/>
              </a:defRPr>
            </a:lvl3pPr>
            <a:lvl4pPr marL="1600200" indent="-228600" defTabSz="762000">
              <a:defRPr kumimoji="1" sz="2400">
                <a:solidFill>
                  <a:schemeClr val="tx1"/>
                </a:solidFill>
                <a:latin typeface="Arial" charset="0"/>
                <a:ea typeface="宋体" charset="0"/>
              </a:defRPr>
            </a:lvl4pPr>
            <a:lvl5pPr marL="2057400" indent="-228600" defTabSz="762000">
              <a:defRPr kumimoji="1" sz="2400">
                <a:solidFill>
                  <a:schemeClr val="tx1"/>
                </a:solidFill>
                <a:latin typeface="Arial" charset="0"/>
                <a:ea typeface="宋体" charset="0"/>
              </a:defRPr>
            </a:lvl5pPr>
            <a:lvl6pPr marL="2514600" indent="-228600" defTabSz="762000" fontAlgn="base">
              <a:spcBef>
                <a:spcPct val="0"/>
              </a:spcBef>
              <a:spcAft>
                <a:spcPct val="0"/>
              </a:spcAft>
              <a:defRPr kumimoji="1" sz="2400">
                <a:solidFill>
                  <a:schemeClr val="tx1"/>
                </a:solidFill>
                <a:latin typeface="Arial" charset="0"/>
                <a:ea typeface="宋体" charset="0"/>
              </a:defRPr>
            </a:lvl6pPr>
            <a:lvl7pPr marL="2971800" indent="-228600" defTabSz="762000" fontAlgn="base">
              <a:spcBef>
                <a:spcPct val="0"/>
              </a:spcBef>
              <a:spcAft>
                <a:spcPct val="0"/>
              </a:spcAft>
              <a:defRPr kumimoji="1" sz="2400">
                <a:solidFill>
                  <a:schemeClr val="tx1"/>
                </a:solidFill>
                <a:latin typeface="Arial" charset="0"/>
                <a:ea typeface="宋体" charset="0"/>
              </a:defRPr>
            </a:lvl7pPr>
            <a:lvl8pPr marL="3429000" indent="-228600" defTabSz="762000" fontAlgn="base">
              <a:spcBef>
                <a:spcPct val="0"/>
              </a:spcBef>
              <a:spcAft>
                <a:spcPct val="0"/>
              </a:spcAft>
              <a:defRPr kumimoji="1" sz="2400">
                <a:solidFill>
                  <a:schemeClr val="tx1"/>
                </a:solidFill>
                <a:latin typeface="Arial" charset="0"/>
                <a:ea typeface="宋体" charset="0"/>
              </a:defRPr>
            </a:lvl8pPr>
            <a:lvl9pPr marL="3886200" indent="-228600" defTabSz="762000" fontAlgn="base">
              <a:spcBef>
                <a:spcPct val="0"/>
              </a:spcBef>
              <a:spcAft>
                <a:spcPct val="0"/>
              </a:spcAft>
              <a:defRPr kumimoji="1" sz="2400">
                <a:solidFill>
                  <a:schemeClr val="tx1"/>
                </a:solidFill>
                <a:latin typeface="Arial" charset="0"/>
                <a:ea typeface="宋体" charset="0"/>
              </a:defRPr>
            </a:lvl9pPr>
          </a:lstStyle>
          <a:p>
            <a:pPr eaLnBrk="1" hangingPunct="1">
              <a:defRPr/>
            </a:pPr>
            <a:fld id="{8344503F-D229-3844-AEC4-511EF6A9AF1D}" type="slidenum">
              <a:rPr lang="en-US" altLang="ja-JP" sz="1200" smtClean="0">
                <a:solidFill>
                  <a:schemeClr val="bg1">
                    <a:lumMod val="50000"/>
                  </a:schemeClr>
                </a:solidFill>
                <a:latin typeface="Times New Roman" charset="0"/>
                <a:ea typeface="MS PGothic" charset="-128"/>
              </a:rPr>
              <a:pPr eaLnBrk="1" hangingPunct="1">
                <a:defRPr/>
              </a:pPr>
              <a:t>‹#›</a:t>
            </a:fld>
            <a:endParaRPr lang="en-US" altLang="ja-JP" sz="1200" dirty="0">
              <a:solidFill>
                <a:schemeClr val="bg1">
                  <a:lumMod val="50000"/>
                </a:schemeClr>
              </a:solidFill>
              <a:latin typeface="Times New Roman" charset="0"/>
              <a:ea typeface="MS PGothic" charset="-128"/>
            </a:endParaRPr>
          </a:p>
        </p:txBody>
      </p:sp>
      <p:sp>
        <p:nvSpPr>
          <p:cNvPr id="124931"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en-US" altLang="zh-CN"/>
              <a:t>Click to edit Master subtitle style</a:t>
            </a:r>
          </a:p>
        </p:txBody>
      </p:sp>
      <p:sp>
        <p:nvSpPr>
          <p:cNvPr id="124934" name="Rectangle 6"/>
          <p:cNvSpPr>
            <a:spLocks noGrp="1" noChangeArrowheads="1"/>
          </p:cNvSpPr>
          <p:nvPr>
            <p:ph type="ctrTitle"/>
          </p:nvPr>
        </p:nvSpPr>
        <p:spPr>
          <a:xfrm>
            <a:off x="742950" y="2130433"/>
            <a:ext cx="8420100" cy="1470025"/>
          </a:xfrm>
        </p:spPr>
        <p:txBody>
          <a:bodyPr/>
          <a:lstStyle>
            <a:lvl1pPr>
              <a:defRPr/>
            </a:lvl1pPr>
          </a:lstStyle>
          <a:p>
            <a:r>
              <a:rPr lang="en-US" altLang="zh-CN"/>
              <a:t>Click to edit Master title style</a:t>
            </a:r>
          </a:p>
        </p:txBody>
      </p:sp>
      <p:pic>
        <p:nvPicPr>
          <p:cNvPr id="3" name="Picture 2">
            <a:extLst>
              <a:ext uri="{FF2B5EF4-FFF2-40B4-BE49-F238E27FC236}">
                <a16:creationId xmlns:a16="http://schemas.microsoft.com/office/drawing/2014/main" id="{93B8EF3F-C6C6-974A-9BE9-C35B2A4173C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697416" y="201600"/>
            <a:ext cx="982984" cy="980470"/>
          </a:xfrm>
          <a:prstGeom prst="ellipse">
            <a:avLst/>
          </a:prstGeom>
        </p:spPr>
      </p:pic>
    </p:spTree>
    <p:extLst>
      <p:ext uri="{BB962C8B-B14F-4D97-AF65-F5344CB8AC3E}">
        <p14:creationId xmlns:p14="http://schemas.microsoft.com/office/powerpoint/2010/main" val="449216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523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94567" y="188913"/>
            <a:ext cx="2339975" cy="593725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71467" y="188913"/>
            <a:ext cx="6870700" cy="593725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5662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71467" y="188913"/>
            <a:ext cx="9363075" cy="792162"/>
          </a:xfrm>
        </p:spPr>
        <p:txBody>
          <a:bodyPr/>
          <a:lstStyle/>
          <a:p>
            <a:r>
              <a:rPr lang="zh-CN" altLang="en-US"/>
              <a:t>单击此处编辑母版标题样式</a:t>
            </a:r>
          </a:p>
        </p:txBody>
      </p:sp>
      <p:sp>
        <p:nvSpPr>
          <p:cNvPr id="3" name="表格占位符 2"/>
          <p:cNvSpPr>
            <a:spLocks noGrp="1"/>
          </p:cNvSpPr>
          <p:nvPr>
            <p:ph type="tbl" idx="1"/>
          </p:nvPr>
        </p:nvSpPr>
        <p:spPr>
          <a:xfrm>
            <a:off x="350843" y="1196975"/>
            <a:ext cx="9139237" cy="4929188"/>
          </a:xfrm>
        </p:spPr>
        <p:txBody>
          <a:bodyPr/>
          <a:lstStyle/>
          <a:p>
            <a:pPr lvl="0"/>
            <a:endParaRPr lang="zh-CN" altLang="en-US" noProof="0"/>
          </a:p>
        </p:txBody>
      </p:sp>
    </p:spTree>
    <p:extLst>
      <p:ext uri="{BB962C8B-B14F-4D97-AF65-F5344CB8AC3E}">
        <p14:creationId xmlns:p14="http://schemas.microsoft.com/office/powerpoint/2010/main" val="2071962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271467" y="188913"/>
            <a:ext cx="9363075" cy="5937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18367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271467" y="188913"/>
            <a:ext cx="9363075" cy="792162"/>
          </a:xfrm>
        </p:spPr>
        <p:txBody>
          <a:bodyPr/>
          <a:lstStyle/>
          <a:p>
            <a:r>
              <a:rPr lang="zh-CN" altLang="en-US"/>
              <a:t>单击此处编辑母版标题样式</a:t>
            </a:r>
          </a:p>
        </p:txBody>
      </p:sp>
      <p:sp>
        <p:nvSpPr>
          <p:cNvPr id="3" name="内容占位符 2"/>
          <p:cNvSpPr>
            <a:spLocks noGrp="1"/>
          </p:cNvSpPr>
          <p:nvPr>
            <p:ph sz="quarter" idx="1"/>
          </p:nvPr>
        </p:nvSpPr>
        <p:spPr>
          <a:xfrm>
            <a:off x="350838" y="1196975"/>
            <a:ext cx="4492625" cy="2387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995867" y="1196975"/>
            <a:ext cx="4494212" cy="23876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350838" y="3736975"/>
            <a:ext cx="4492625" cy="238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内容占位符 5"/>
          <p:cNvSpPr>
            <a:spLocks noGrp="1"/>
          </p:cNvSpPr>
          <p:nvPr>
            <p:ph sz="quarter" idx="4"/>
          </p:nvPr>
        </p:nvSpPr>
        <p:spPr>
          <a:xfrm>
            <a:off x="4995867" y="3736975"/>
            <a:ext cx="4494212" cy="238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53388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半闭框 7"/>
          <p:cNvSpPr>
            <a:spLocks/>
          </p:cNvSpPr>
          <p:nvPr userDrawn="1"/>
        </p:nvSpPr>
        <p:spPr bwMode="auto">
          <a:xfrm>
            <a:off x="1238250" y="1571625"/>
            <a:ext cx="357188" cy="1863725"/>
          </a:xfrm>
          <a:custGeom>
            <a:avLst/>
            <a:gdLst>
              <a:gd name="T0" fmla="*/ 0 w 357717"/>
              <a:gd name="T1" fmla="*/ 0 h 1862667"/>
              <a:gd name="T2" fmla="*/ 354031 w 357717"/>
              <a:gd name="T3" fmla="*/ 0 h 1862667"/>
              <a:gd name="T4" fmla="*/ 331368 w 357717"/>
              <a:gd name="T5" fmla="*/ 119714 h 1862667"/>
              <a:gd name="T6" fmla="*/ 118009 w 357717"/>
              <a:gd name="T7" fmla="*/ 119714 h 1862667"/>
              <a:gd name="T8" fmla="*/ 118009 w 357717"/>
              <a:gd name="T9" fmla="*/ 1246730 h 1862667"/>
              <a:gd name="T10" fmla="*/ 0 w 357717"/>
              <a:gd name="T11" fmla="*/ 1870086 h 1862667"/>
              <a:gd name="T12" fmla="*/ 0 w 357717"/>
              <a:gd name="T13" fmla="*/ 0 h 18626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717" h="1862667">
                <a:moveTo>
                  <a:pt x="0" y="0"/>
                </a:moveTo>
                <a:lnTo>
                  <a:pt x="357717" y="0"/>
                </a:lnTo>
                <a:lnTo>
                  <a:pt x="334818" y="119238"/>
                </a:lnTo>
                <a:lnTo>
                  <a:pt x="119238" y="119238"/>
                </a:lnTo>
                <a:lnTo>
                  <a:pt x="119238" y="1241784"/>
                </a:lnTo>
                <a:lnTo>
                  <a:pt x="0" y="1862667"/>
                </a:lnTo>
                <a:lnTo>
                  <a:pt x="0" y="0"/>
                </a:lnTo>
                <a:close/>
              </a:path>
            </a:pathLst>
          </a:custGeom>
          <a:solidFill>
            <a:schemeClr val="accent1"/>
          </a:solidFill>
          <a:ln>
            <a:noFill/>
          </a:ln>
          <a:effectLst>
            <a:outerShdw blurRad="50800" dist="50800" dir="2700000" sx="97000" sy="97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b="0" i="0" dirty="0">
              <a:ea typeface="SimHei" panose="02010609060101010101" pitchFamily="49" charset="-122"/>
            </a:endParaRPr>
          </a:p>
        </p:txBody>
      </p:sp>
      <p:sp>
        <p:nvSpPr>
          <p:cNvPr id="4" name="半闭框 8"/>
          <p:cNvSpPr>
            <a:spLocks/>
          </p:cNvSpPr>
          <p:nvPr userDrawn="1"/>
        </p:nvSpPr>
        <p:spPr bwMode="auto">
          <a:xfrm rot="10800000">
            <a:off x="8310563" y="1643063"/>
            <a:ext cx="357187" cy="1862137"/>
          </a:xfrm>
          <a:custGeom>
            <a:avLst/>
            <a:gdLst>
              <a:gd name="T0" fmla="*/ 0 w 357717"/>
              <a:gd name="T1" fmla="*/ 0 h 1862667"/>
              <a:gd name="T2" fmla="*/ 354024 w 357717"/>
              <a:gd name="T3" fmla="*/ 0 h 1862667"/>
              <a:gd name="T4" fmla="*/ 331361 w 357717"/>
              <a:gd name="T5" fmla="*/ 119000 h 1862667"/>
              <a:gd name="T6" fmla="*/ 118007 w 357717"/>
              <a:gd name="T7" fmla="*/ 119000 h 1862667"/>
              <a:gd name="T8" fmla="*/ 118007 w 357717"/>
              <a:gd name="T9" fmla="*/ 1239313 h 1862667"/>
              <a:gd name="T10" fmla="*/ 0 w 357717"/>
              <a:gd name="T11" fmla="*/ 1858960 h 1862667"/>
              <a:gd name="T12" fmla="*/ 0 w 357717"/>
              <a:gd name="T13" fmla="*/ 0 h 18626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7717" h="1862667">
                <a:moveTo>
                  <a:pt x="0" y="0"/>
                </a:moveTo>
                <a:lnTo>
                  <a:pt x="357717" y="0"/>
                </a:lnTo>
                <a:lnTo>
                  <a:pt x="334818" y="119238"/>
                </a:lnTo>
                <a:lnTo>
                  <a:pt x="119238" y="119238"/>
                </a:lnTo>
                <a:lnTo>
                  <a:pt x="119238" y="1241784"/>
                </a:lnTo>
                <a:lnTo>
                  <a:pt x="0" y="1862667"/>
                </a:lnTo>
                <a:lnTo>
                  <a:pt x="0" y="0"/>
                </a:lnTo>
                <a:close/>
              </a:path>
            </a:pathLst>
          </a:custGeom>
          <a:solidFill>
            <a:schemeClr val="accent1"/>
          </a:solidFill>
          <a:ln>
            <a:noFill/>
          </a:ln>
          <a:effectLst>
            <a:outerShdw blurRad="50800" dist="50800" dir="2700000" sx="97000" sy="97000" algn="tl" rotWithShape="0">
              <a:srgbClr val="000000">
                <a:alpha val="39998"/>
              </a:srgbClr>
            </a:outerShdw>
          </a:effectLst>
          <a:extLst>
            <a:ext uri="{91240B29-F687-4F45-9708-019B960494DF}">
              <a14:hiddenLine xmlns:a14="http://schemas.microsoft.com/office/drawing/2010/main" w="25400" cap="flat" cmpd="sng">
                <a:solidFill>
                  <a:srgbClr val="000000"/>
                </a:solidFill>
                <a:prstDash val="solid"/>
                <a:round/>
                <a:headEnd/>
                <a:tailEnd/>
              </a14:hiddenLine>
            </a:ext>
          </a:extLst>
        </p:spPr>
        <p:txBody>
          <a:bodyPr anchor="ctr"/>
          <a:lstStyle/>
          <a:p>
            <a:endParaRPr lang="en-US" b="0" i="0" dirty="0">
              <a:ea typeface="SimHei" panose="02010609060101010101" pitchFamily="49" charset="-122"/>
            </a:endParaRPr>
          </a:p>
        </p:txBody>
      </p:sp>
      <p:cxnSp>
        <p:nvCxnSpPr>
          <p:cNvPr id="5" name="直线连接符 12"/>
          <p:cNvCxnSpPr/>
          <p:nvPr userDrawn="1"/>
        </p:nvCxnSpPr>
        <p:spPr>
          <a:xfrm>
            <a:off x="4953000" y="4953000"/>
            <a:ext cx="3714750" cy="0"/>
          </a:xfrm>
          <a:prstGeom prst="line">
            <a:avLst/>
          </a:prstGeom>
          <a:ln w="38100" cap="rnd">
            <a:solidFill>
              <a:schemeClr val="tx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文本框 15"/>
          <p:cNvSpPr txBox="1"/>
          <p:nvPr userDrawn="1"/>
        </p:nvSpPr>
        <p:spPr>
          <a:xfrm>
            <a:off x="4946650" y="4076700"/>
            <a:ext cx="4741863" cy="693738"/>
          </a:xfrm>
          <a:prstGeom prst="rect">
            <a:avLst/>
          </a:prstGeom>
          <a:noFill/>
        </p:spPr>
        <p:txBody>
          <a:bodyPr>
            <a:spAutoFit/>
          </a:bodyPr>
          <a:lstStyle/>
          <a:p>
            <a:pPr>
              <a:defRPr/>
            </a:pPr>
            <a:r>
              <a:rPr kumimoji="1" lang="zh-CN" altLang="en-US" sz="1950" b="0" i="0" dirty="0">
                <a:ea typeface="SimHei" panose="02010609060101010101" pitchFamily="49" charset="-122"/>
              </a:rPr>
              <a:t>清华大学计算机系 丁铭、陈齐斌、唐杰</a:t>
            </a:r>
            <a:endParaRPr kumimoji="1" lang="en-US" altLang="zh-CN" sz="1950" b="0" i="0" dirty="0">
              <a:ea typeface="SimHei" panose="02010609060101010101" pitchFamily="49" charset="-122"/>
            </a:endParaRPr>
          </a:p>
          <a:p>
            <a:pPr>
              <a:defRPr/>
            </a:pPr>
            <a:r>
              <a:rPr kumimoji="1" lang="zh-CN" altLang="en-US" sz="1950" b="0" i="0" dirty="0">
                <a:ea typeface="SimHei" panose="02010609060101010101" pitchFamily="49" charset="-122"/>
              </a:rPr>
              <a:t>阿里巴巴达摩院      周畅、杨红霞</a:t>
            </a:r>
            <a:endParaRPr kumimoji="1" lang="en-US" altLang="zh-CN" sz="1950" b="0" i="0" dirty="0">
              <a:ea typeface="SimHei" panose="02010609060101010101" pitchFamily="49" charset="-122"/>
            </a:endParaRPr>
          </a:p>
        </p:txBody>
      </p:sp>
      <p:sp>
        <p:nvSpPr>
          <p:cNvPr id="2" name="标题 1"/>
          <p:cNvSpPr>
            <a:spLocks noGrp="1"/>
          </p:cNvSpPr>
          <p:nvPr>
            <p:ph type="ctrTitle"/>
          </p:nvPr>
        </p:nvSpPr>
        <p:spPr>
          <a:xfrm>
            <a:off x="1458383" y="1642534"/>
            <a:ext cx="6975475" cy="1659466"/>
          </a:xfrm>
        </p:spPr>
        <p:txBody>
          <a:bodyPr tIns="180000"/>
          <a:lstStyle>
            <a:lvl1pPr algn="ctr">
              <a:defRPr sz="4875"/>
            </a:lvl1pPr>
          </a:lstStyle>
          <a:p>
            <a:endParaRPr lang="zh-CN" altLang="en-US" dirty="0"/>
          </a:p>
        </p:txBody>
      </p:sp>
      <p:sp>
        <p:nvSpPr>
          <p:cNvPr id="7" name="日期占位符 3"/>
          <p:cNvSpPr>
            <a:spLocks noGrp="1"/>
          </p:cNvSpPr>
          <p:nvPr>
            <p:ph type="dt" sz="half" idx="10"/>
          </p:nvPr>
        </p:nvSpPr>
        <p:spPr>
          <a:xfrm>
            <a:off x="681038" y="6356350"/>
            <a:ext cx="2228850" cy="365125"/>
          </a:xfrm>
          <a:prstGeom prst="rect">
            <a:avLst/>
          </a:prstGeom>
        </p:spPr>
        <p:txBody>
          <a:bodyPr/>
          <a:lstStyle>
            <a:lvl1pPr>
              <a:defRPr kumimoji="1" b="0" i="0">
                <a:ea typeface="SimHei" panose="02010609060101010101" pitchFamily="49" charset="-122"/>
              </a:defRPr>
            </a:lvl1pPr>
          </a:lstStyle>
          <a:p>
            <a:pPr>
              <a:defRPr/>
            </a:pPr>
            <a:fld id="{13539B15-33E9-BF46-9D5C-4EC216ED7B13}" type="datetimeFigureOut">
              <a:rPr lang="zh-CN" altLang="en-US" smtClean="0"/>
              <a:pPr>
                <a:defRPr/>
              </a:pPr>
              <a:t>2019/10/30</a:t>
            </a:fld>
            <a:endParaRPr lang="zh-CN" altLang="en-US" dirty="0"/>
          </a:p>
        </p:txBody>
      </p:sp>
      <p:sp>
        <p:nvSpPr>
          <p:cNvPr id="8" name="页脚占位符 4"/>
          <p:cNvSpPr>
            <a:spLocks noGrp="1"/>
          </p:cNvSpPr>
          <p:nvPr>
            <p:ph type="ftr" sz="quarter" idx="11"/>
          </p:nvPr>
        </p:nvSpPr>
        <p:spPr>
          <a:xfrm>
            <a:off x="3281363" y="6356350"/>
            <a:ext cx="3343275" cy="365125"/>
          </a:xfrm>
          <a:prstGeom prst="rect">
            <a:avLst/>
          </a:prstGeom>
        </p:spPr>
        <p:txBody>
          <a:bodyPr/>
          <a:lstStyle>
            <a:lvl1pPr>
              <a:defRPr kumimoji="1" b="0" i="0">
                <a:ea typeface="SimHei" panose="02010609060101010101" pitchFamily="49" charset="-122"/>
              </a:defRPr>
            </a:lvl1pPr>
          </a:lstStyle>
          <a:p>
            <a:pPr>
              <a:defRPr/>
            </a:pPr>
            <a:endParaRPr lang="zh-CN" altLang="en-US" dirty="0"/>
          </a:p>
        </p:txBody>
      </p:sp>
      <p:sp>
        <p:nvSpPr>
          <p:cNvPr id="9" name="幻灯片编号占位符 5"/>
          <p:cNvSpPr>
            <a:spLocks noGrp="1"/>
          </p:cNvSpPr>
          <p:nvPr>
            <p:ph type="sldNum" sz="quarter" idx="12"/>
          </p:nvPr>
        </p:nvSpPr>
        <p:spPr>
          <a:xfrm>
            <a:off x="6996113" y="6356350"/>
            <a:ext cx="2228850" cy="365125"/>
          </a:xfrm>
          <a:prstGeom prst="rect">
            <a:avLst/>
          </a:prstGeom>
        </p:spPr>
        <p:txBody>
          <a:bodyPr/>
          <a:lstStyle>
            <a:lvl1pPr>
              <a:defRPr kumimoji="1" b="0" i="0">
                <a:ea typeface="SimHei" panose="02010609060101010101" pitchFamily="49" charset="-122"/>
              </a:defRPr>
            </a:lvl1pPr>
          </a:lstStyle>
          <a:p>
            <a:pPr>
              <a:defRPr/>
            </a:pPr>
            <a:fld id="{B47BF8E0-B908-AE40-B81C-100AFD5B52B3}" type="slidenum">
              <a:rPr lang="zh-CN" altLang="en-US" smtClean="0"/>
              <a:pPr>
                <a:defRPr/>
              </a:pPr>
              <a:t>‹#›</a:t>
            </a:fld>
            <a:endParaRPr lang="zh-CN" altLang="en-US" dirty="0"/>
          </a:p>
        </p:txBody>
      </p:sp>
    </p:spTree>
    <p:extLst>
      <p:ext uri="{BB962C8B-B14F-4D97-AF65-F5344CB8AC3E}">
        <p14:creationId xmlns:p14="http://schemas.microsoft.com/office/powerpoint/2010/main" val="1569116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458383" y="1642534"/>
            <a:ext cx="6975475" cy="1659466"/>
          </a:xfrm>
        </p:spPr>
        <p:txBody>
          <a:bodyPr tIns="180000" anchor="ctr" anchorCtr="0"/>
          <a:lstStyle>
            <a:lvl1pPr algn="ctr">
              <a:defRPr sz="4875"/>
            </a:lvl1pPr>
          </a:lstStyle>
          <a:p>
            <a:endParaRPr kumimoji="1" lang="zh-CN" altLang="en-US" dirty="0"/>
          </a:p>
        </p:txBody>
      </p:sp>
      <p:sp>
        <p:nvSpPr>
          <p:cNvPr id="4" name="日期占位符 3"/>
          <p:cNvSpPr>
            <a:spLocks noGrp="1"/>
          </p:cNvSpPr>
          <p:nvPr>
            <p:ph type="dt" sz="half" idx="10"/>
          </p:nvPr>
        </p:nvSpPr>
        <p:spPr>
          <a:xfrm>
            <a:off x="681038" y="6356351"/>
            <a:ext cx="2228850" cy="365125"/>
          </a:xfrm>
          <a:prstGeom prst="rect">
            <a:avLst/>
          </a:prstGeom>
        </p:spPr>
        <p:txBody>
          <a:bodyPr/>
          <a:lstStyle>
            <a:lvl1pPr>
              <a:defRPr b="0" i="0">
                <a:ea typeface="SimHei" panose="02010609060101010101" pitchFamily="49" charset="-122"/>
              </a:defRPr>
            </a:lvl1pPr>
          </a:lstStyle>
          <a:p>
            <a:fld id="{DF4F500C-5B42-4B48-AF51-9CF4E0BB039F}" type="datetimeFigureOut">
              <a:rPr kumimoji="1" lang="zh-CN" altLang="en-US" smtClean="0"/>
              <a:pPr/>
              <a:t>2019/10/30</a:t>
            </a:fld>
            <a:endParaRPr kumimoji="1" lang="zh-CN" altLang="en-US" dirty="0"/>
          </a:p>
        </p:txBody>
      </p:sp>
      <p:sp>
        <p:nvSpPr>
          <p:cNvPr id="5" name="页脚占位符 4"/>
          <p:cNvSpPr>
            <a:spLocks noGrp="1"/>
          </p:cNvSpPr>
          <p:nvPr>
            <p:ph type="ftr" sz="quarter" idx="11"/>
          </p:nvPr>
        </p:nvSpPr>
        <p:spPr>
          <a:xfrm>
            <a:off x="3281363" y="6356351"/>
            <a:ext cx="3343275" cy="365125"/>
          </a:xfrm>
          <a:prstGeom prst="rect">
            <a:avLst/>
          </a:prstGeom>
        </p:spPr>
        <p:txBody>
          <a:bodyPr/>
          <a:lstStyle>
            <a:lvl1pPr>
              <a:defRPr b="0" i="0">
                <a:ea typeface="SimHei" panose="02010609060101010101" pitchFamily="49" charset="-122"/>
              </a:defRPr>
            </a:lvl1pPr>
          </a:lstStyle>
          <a:p>
            <a:endParaRPr kumimoji="1" lang="zh-CN" altLang="en-US" dirty="0"/>
          </a:p>
        </p:txBody>
      </p:sp>
      <p:sp>
        <p:nvSpPr>
          <p:cNvPr id="6" name="幻灯片编号占位符 5"/>
          <p:cNvSpPr>
            <a:spLocks noGrp="1"/>
          </p:cNvSpPr>
          <p:nvPr>
            <p:ph type="sldNum" sz="quarter" idx="12"/>
          </p:nvPr>
        </p:nvSpPr>
        <p:spPr>
          <a:xfrm>
            <a:off x="6996113" y="6356351"/>
            <a:ext cx="2228850" cy="365125"/>
          </a:xfrm>
          <a:prstGeom prst="rect">
            <a:avLst/>
          </a:prstGeom>
        </p:spPr>
        <p:txBody>
          <a:bodyPr/>
          <a:lstStyle>
            <a:lvl1pPr>
              <a:defRPr b="0" i="0">
                <a:ea typeface="SimHei" panose="02010609060101010101" pitchFamily="49" charset="-122"/>
              </a:defRPr>
            </a:lvl1pPr>
          </a:lstStyle>
          <a:p>
            <a:fld id="{BE098251-C56B-694C-A4E8-67BD1E70D9B8}" type="slidenum">
              <a:rPr kumimoji="1" lang="zh-CN" altLang="en-US" smtClean="0"/>
              <a:pPr/>
              <a:t>‹#›</a:t>
            </a:fld>
            <a:endParaRPr kumimoji="1" lang="zh-CN" altLang="en-US" dirty="0"/>
          </a:p>
        </p:txBody>
      </p:sp>
      <p:sp>
        <p:nvSpPr>
          <p:cNvPr id="8" name="半闭框 7"/>
          <p:cNvSpPr/>
          <p:nvPr userDrawn="1"/>
        </p:nvSpPr>
        <p:spPr>
          <a:xfrm>
            <a:off x="1238250" y="1572155"/>
            <a:ext cx="357717" cy="1862667"/>
          </a:xfrm>
          <a:prstGeom prst="halfFrame">
            <a:avLst/>
          </a:prstGeom>
          <a:ln>
            <a:noFill/>
          </a:ln>
          <a:effectLst>
            <a:outerShdw blurRad="50800" dist="508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solidFill>
                <a:schemeClr val="tx1"/>
              </a:solidFill>
              <a:ea typeface="SimHei" panose="02010609060101010101" pitchFamily="49" charset="-122"/>
            </a:endParaRPr>
          </a:p>
        </p:txBody>
      </p:sp>
      <p:sp>
        <p:nvSpPr>
          <p:cNvPr id="9" name="半闭框 8"/>
          <p:cNvSpPr/>
          <p:nvPr userDrawn="1"/>
        </p:nvSpPr>
        <p:spPr>
          <a:xfrm rot="10800000">
            <a:off x="8310033" y="1642536"/>
            <a:ext cx="357717" cy="1862667"/>
          </a:xfrm>
          <a:prstGeom prst="halfFrame">
            <a:avLst/>
          </a:prstGeom>
          <a:ln>
            <a:noFill/>
          </a:ln>
          <a:effectLst>
            <a:outerShdw blurRad="50800" dist="50800" dir="2700000" sx="97000" sy="97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0" i="0" dirty="0">
              <a:solidFill>
                <a:schemeClr val="tx1"/>
              </a:solidFill>
              <a:ea typeface="SimHei" panose="02010609060101010101" pitchFamily="49" charset="-122"/>
            </a:endParaRPr>
          </a:p>
        </p:txBody>
      </p:sp>
      <p:cxnSp>
        <p:nvCxnSpPr>
          <p:cNvPr id="13" name="直线连接符 12"/>
          <p:cNvCxnSpPr/>
          <p:nvPr userDrawn="1"/>
        </p:nvCxnSpPr>
        <p:spPr>
          <a:xfrm>
            <a:off x="4953000" y="4953093"/>
            <a:ext cx="3714750" cy="0"/>
          </a:xfrm>
          <a:prstGeom prst="line">
            <a:avLst/>
          </a:prstGeom>
          <a:ln w="38100" cap="rnd">
            <a:solidFill>
              <a:schemeClr val="tx2">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4865365" y="4121290"/>
            <a:ext cx="4742906" cy="967637"/>
          </a:xfrm>
          <a:prstGeom prst="rect">
            <a:avLst/>
          </a:prstGeom>
          <a:noFill/>
        </p:spPr>
        <p:txBody>
          <a:bodyPr wrap="square" rtlCol="0">
            <a:spAutoFit/>
          </a:bodyPr>
          <a:lstStyle/>
          <a:p>
            <a:r>
              <a:rPr kumimoji="1" lang="en-US" altLang="zh-CN" sz="1950" b="0" i="0" baseline="0" dirty="0">
                <a:ea typeface="SimHei" panose="02010609060101010101" pitchFamily="49" charset="-122"/>
              </a:rPr>
              <a:t>Tsinghua KEG  &amp;  Alibaba DAMO Academy</a:t>
            </a:r>
          </a:p>
          <a:p>
            <a:endParaRPr kumimoji="1" lang="en-US" altLang="zh-CN" sz="488" b="0" i="0" baseline="0" dirty="0">
              <a:ea typeface="SimHei" panose="02010609060101010101" pitchFamily="49" charset="-122"/>
            </a:endParaRPr>
          </a:p>
          <a:p>
            <a:r>
              <a:rPr kumimoji="1" lang="en-US" altLang="zh-CN" sz="1300" b="0" i="0" baseline="0" dirty="0">
                <a:ea typeface="SimHei" panose="02010609060101010101" pitchFamily="49" charset="-122"/>
              </a:rPr>
              <a:t>Ming Ding, Chang Zhou, </a:t>
            </a:r>
            <a:r>
              <a:rPr kumimoji="1" lang="en-US" altLang="zh-CN" sz="1300" b="0" i="0" baseline="0" dirty="0" err="1">
                <a:ea typeface="SimHei" panose="02010609060101010101" pitchFamily="49" charset="-122"/>
              </a:rPr>
              <a:t>Qiben</a:t>
            </a:r>
            <a:r>
              <a:rPr kumimoji="1" lang="en-US" altLang="zh-CN" sz="1300" b="0" i="0" baseline="0" dirty="0">
                <a:ea typeface="SimHei" panose="02010609060101010101" pitchFamily="49" charset="-122"/>
              </a:rPr>
              <a:t> Chen, </a:t>
            </a:r>
            <a:r>
              <a:rPr kumimoji="1" lang="en-US" altLang="zh-CN" sz="1300" b="0" i="0" baseline="0" dirty="0" err="1">
                <a:ea typeface="SimHei" panose="02010609060101010101" pitchFamily="49" charset="-122"/>
              </a:rPr>
              <a:t>Hongxia</a:t>
            </a:r>
            <a:r>
              <a:rPr kumimoji="1" lang="en-US" altLang="zh-CN" sz="1300" b="0" i="0" baseline="0" dirty="0">
                <a:ea typeface="SimHei" panose="02010609060101010101" pitchFamily="49" charset="-122"/>
              </a:rPr>
              <a:t> Yang, </a:t>
            </a:r>
            <a:r>
              <a:rPr kumimoji="1" lang="en-US" altLang="zh-CN" sz="1300" b="0" i="0" baseline="0" dirty="0" err="1">
                <a:ea typeface="SimHei" panose="02010609060101010101" pitchFamily="49" charset="-122"/>
              </a:rPr>
              <a:t>Jie</a:t>
            </a:r>
            <a:r>
              <a:rPr kumimoji="1" lang="en-US" altLang="zh-CN" sz="1300" b="0" i="0" baseline="0" dirty="0">
                <a:ea typeface="SimHei" panose="02010609060101010101" pitchFamily="49" charset="-122"/>
              </a:rPr>
              <a:t> Tang</a:t>
            </a:r>
          </a:p>
        </p:txBody>
      </p:sp>
    </p:spTree>
    <p:extLst>
      <p:ext uri="{BB962C8B-B14F-4D97-AF65-F5344CB8AC3E}">
        <p14:creationId xmlns:p14="http://schemas.microsoft.com/office/powerpoint/2010/main" val="468291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271464" y="188913"/>
            <a:ext cx="9363075" cy="792162"/>
          </a:xfrm>
        </p:spPr>
        <p:txBody>
          <a:bodyPr/>
          <a:lstStyle/>
          <a:p>
            <a:r>
              <a:rPr lang="zh-CN" altLang="en-US"/>
              <a:t>单击此处编辑母版标题样式</a:t>
            </a:r>
          </a:p>
        </p:txBody>
      </p:sp>
      <p:sp>
        <p:nvSpPr>
          <p:cNvPr id="3" name="文本占位符 2"/>
          <p:cNvSpPr>
            <a:spLocks noGrp="1"/>
          </p:cNvSpPr>
          <p:nvPr>
            <p:ph type="body" sz="half" idx="1"/>
          </p:nvPr>
        </p:nvSpPr>
        <p:spPr>
          <a:xfrm>
            <a:off x="350838" y="1196975"/>
            <a:ext cx="4492625" cy="492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995864" y="1196975"/>
            <a:ext cx="4494212" cy="49291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36406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标题 1">
            <a:extLst>
              <a:ext uri="{FF2B5EF4-FFF2-40B4-BE49-F238E27FC236}">
                <a16:creationId xmlns:a16="http://schemas.microsoft.com/office/drawing/2014/main" id="{8DFB158B-20FB-1242-BD2C-100951E7B400}"/>
              </a:ext>
            </a:extLst>
          </p:cNvPr>
          <p:cNvSpPr>
            <a:spLocks noGrp="1"/>
          </p:cNvSpPr>
          <p:nvPr>
            <p:ph type="title"/>
          </p:nvPr>
        </p:nvSpPr>
        <p:spPr/>
        <p:txBody>
          <a:bodyPr/>
          <a:lstStyle/>
          <a:p>
            <a:r>
              <a:rPr kumimoji="1" lang="zh-CN" altLang="en-US"/>
              <a:t>单击此处编辑母版标题样式</a:t>
            </a:r>
          </a:p>
        </p:txBody>
      </p:sp>
    </p:spTree>
    <p:extLst>
      <p:ext uri="{BB962C8B-B14F-4D97-AF65-F5344CB8AC3E}">
        <p14:creationId xmlns:p14="http://schemas.microsoft.com/office/powerpoint/2010/main" val="211965038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标题 1">
            <a:extLst>
              <a:ext uri="{FF2B5EF4-FFF2-40B4-BE49-F238E27FC236}">
                <a16:creationId xmlns:a16="http://schemas.microsoft.com/office/drawing/2014/main" id="{8DFB158B-20FB-1242-BD2C-100951E7B400}"/>
              </a:ext>
            </a:extLst>
          </p:cNvPr>
          <p:cNvSpPr>
            <a:spLocks noGrp="1"/>
          </p:cNvSpPr>
          <p:nvPr>
            <p:ph type="title"/>
          </p:nvPr>
        </p:nvSpPr>
        <p:spPr/>
        <p:txBody>
          <a:bodyPr/>
          <a:lstStyle/>
          <a:p>
            <a:r>
              <a:rPr kumimoji="1" lang="zh-CN" altLang="en-US"/>
              <a:t>单击此处编辑母版标题样式</a:t>
            </a:r>
          </a:p>
        </p:txBody>
      </p:sp>
    </p:spTree>
    <p:extLst>
      <p:ext uri="{BB962C8B-B14F-4D97-AF65-F5344CB8AC3E}">
        <p14:creationId xmlns:p14="http://schemas.microsoft.com/office/powerpoint/2010/main" val="26920053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664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标题 1">
            <a:extLst>
              <a:ext uri="{FF2B5EF4-FFF2-40B4-BE49-F238E27FC236}">
                <a16:creationId xmlns:a16="http://schemas.microsoft.com/office/drawing/2014/main" id="{8DFB158B-20FB-1242-BD2C-100951E7B400}"/>
              </a:ext>
            </a:extLst>
          </p:cNvPr>
          <p:cNvSpPr>
            <a:spLocks noGrp="1"/>
          </p:cNvSpPr>
          <p:nvPr>
            <p:ph type="title"/>
          </p:nvPr>
        </p:nvSpPr>
        <p:spPr/>
        <p:txBody>
          <a:bodyPr/>
          <a:lstStyle/>
          <a:p>
            <a:r>
              <a:rPr kumimoji="1" lang="zh-CN" altLang="en-US"/>
              <a:t>单击此处编辑母版标题样式</a:t>
            </a:r>
          </a:p>
        </p:txBody>
      </p:sp>
    </p:spTree>
    <p:extLst>
      <p:ext uri="{BB962C8B-B14F-4D97-AF65-F5344CB8AC3E}">
        <p14:creationId xmlns:p14="http://schemas.microsoft.com/office/powerpoint/2010/main" val="384737694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标题 1">
            <a:extLst>
              <a:ext uri="{FF2B5EF4-FFF2-40B4-BE49-F238E27FC236}">
                <a16:creationId xmlns:a16="http://schemas.microsoft.com/office/drawing/2014/main" id="{8DFB158B-20FB-1242-BD2C-100951E7B400}"/>
              </a:ext>
            </a:extLst>
          </p:cNvPr>
          <p:cNvSpPr>
            <a:spLocks noGrp="1"/>
          </p:cNvSpPr>
          <p:nvPr>
            <p:ph type="title"/>
          </p:nvPr>
        </p:nvSpPr>
        <p:spPr/>
        <p:txBody>
          <a:bodyPr/>
          <a:lstStyle/>
          <a:p>
            <a:r>
              <a:rPr kumimoji="1" lang="zh-CN" altLang="en-US"/>
              <a:t>单击此处编辑母版标题样式</a:t>
            </a:r>
          </a:p>
        </p:txBody>
      </p:sp>
    </p:spTree>
    <p:extLst>
      <p:ext uri="{BB962C8B-B14F-4D97-AF65-F5344CB8AC3E}">
        <p14:creationId xmlns:p14="http://schemas.microsoft.com/office/powerpoint/2010/main" val="109558674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5_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 name="标题 1">
            <a:extLst>
              <a:ext uri="{FF2B5EF4-FFF2-40B4-BE49-F238E27FC236}">
                <a16:creationId xmlns:a16="http://schemas.microsoft.com/office/drawing/2014/main" id="{8DFB158B-20FB-1242-BD2C-100951E7B400}"/>
              </a:ext>
            </a:extLst>
          </p:cNvPr>
          <p:cNvSpPr>
            <a:spLocks noGrp="1"/>
          </p:cNvSpPr>
          <p:nvPr>
            <p:ph type="title"/>
          </p:nvPr>
        </p:nvSpPr>
        <p:spPr/>
        <p:txBody>
          <a:bodyPr/>
          <a:lstStyle/>
          <a:p>
            <a:r>
              <a:rPr kumimoji="1" lang="zh-CN" altLang="en-US"/>
              <a:t>单击此处编辑母版标题样式</a:t>
            </a:r>
          </a:p>
        </p:txBody>
      </p:sp>
    </p:spTree>
    <p:extLst>
      <p:ext uri="{BB962C8B-B14F-4D97-AF65-F5344CB8AC3E}">
        <p14:creationId xmlns:p14="http://schemas.microsoft.com/office/powerpoint/2010/main" val="350569395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638" y="4406908"/>
            <a:ext cx="84201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2522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350838" y="1196975"/>
            <a:ext cx="4492625"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995867" y="1196975"/>
            <a:ext cx="4494212"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94475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95300" y="274638"/>
            <a:ext cx="89154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032380"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5032380"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4943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692560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603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304" y="273050"/>
            <a:ext cx="3259138"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873499" y="273058"/>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95304"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20910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513" y="4800600"/>
            <a:ext cx="59436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87763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350838" y="1196975"/>
            <a:ext cx="9139237"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11"/>
          <p:cNvSpPr>
            <a:spLocks noChangeArrowheads="1"/>
          </p:cNvSpPr>
          <p:nvPr userDrawn="1"/>
        </p:nvSpPr>
        <p:spPr bwMode="auto">
          <a:xfrm>
            <a:off x="0" y="0"/>
            <a:ext cx="9906000" cy="360363"/>
          </a:xfrm>
          <a:prstGeom prst="rect">
            <a:avLst/>
          </a:prstGeom>
          <a:gradFill rotWithShape="1">
            <a:gsLst>
              <a:gs pos="0">
                <a:srgbClr val="99CCFF"/>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charset="0"/>
                <a:ea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defRPr kumimoji="1" sz="2400">
                <a:solidFill>
                  <a:schemeClr val="tx1"/>
                </a:solidFill>
                <a:latin typeface="Arial" charset="0"/>
                <a:ea typeface="宋体" charset="0"/>
              </a:defRPr>
            </a:lvl6pPr>
            <a:lvl7pPr marL="2971800" indent="-228600" fontAlgn="base">
              <a:spcBef>
                <a:spcPct val="0"/>
              </a:spcBef>
              <a:spcAft>
                <a:spcPct val="0"/>
              </a:spcAft>
              <a:defRPr kumimoji="1" sz="2400">
                <a:solidFill>
                  <a:schemeClr val="tx1"/>
                </a:solidFill>
                <a:latin typeface="Arial" charset="0"/>
                <a:ea typeface="宋体" charset="0"/>
              </a:defRPr>
            </a:lvl7pPr>
            <a:lvl8pPr marL="3429000" indent="-228600" fontAlgn="base">
              <a:spcBef>
                <a:spcPct val="0"/>
              </a:spcBef>
              <a:spcAft>
                <a:spcPct val="0"/>
              </a:spcAft>
              <a:defRPr kumimoji="1" sz="2400">
                <a:solidFill>
                  <a:schemeClr val="tx1"/>
                </a:solidFill>
                <a:latin typeface="Arial" charset="0"/>
                <a:ea typeface="宋体" charset="0"/>
              </a:defRPr>
            </a:lvl8pPr>
            <a:lvl9pPr marL="3886200" indent="-228600" fontAlgn="base">
              <a:spcBef>
                <a:spcPct val="0"/>
              </a:spcBef>
              <a:spcAft>
                <a:spcPct val="0"/>
              </a:spcAft>
              <a:defRPr kumimoji="1" sz="2400">
                <a:solidFill>
                  <a:schemeClr val="tx1"/>
                </a:solidFill>
                <a:latin typeface="Arial" charset="0"/>
                <a:ea typeface="宋体" charset="0"/>
              </a:defRPr>
            </a:lvl9pPr>
          </a:lstStyle>
          <a:p>
            <a:pPr eaLnBrk="1" hangingPunct="1">
              <a:defRPr/>
            </a:pPr>
            <a:endParaRPr kumimoji="0" lang="zh-CN" altLang="en-US" sz="1800" b="0" i="0" dirty="0">
              <a:ea typeface="SimHei" panose="02010609060101010101" pitchFamily="49" charset="-122"/>
            </a:endParaRPr>
          </a:p>
        </p:txBody>
      </p:sp>
      <p:sp>
        <p:nvSpPr>
          <p:cNvPr id="2" name="Rectangle 2"/>
          <p:cNvSpPr>
            <a:spLocks noGrp="1" noChangeArrowheads="1"/>
          </p:cNvSpPr>
          <p:nvPr>
            <p:ph type="title"/>
          </p:nvPr>
        </p:nvSpPr>
        <p:spPr bwMode="auto">
          <a:xfrm>
            <a:off x="271463" y="188913"/>
            <a:ext cx="93630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30" name="Rectangle 12"/>
          <p:cNvSpPr>
            <a:spLocks noChangeArrowheads="1"/>
          </p:cNvSpPr>
          <p:nvPr/>
        </p:nvSpPr>
        <p:spPr bwMode="auto">
          <a:xfrm>
            <a:off x="9490075" y="6453188"/>
            <a:ext cx="719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defTabSz="762000">
              <a:defRPr kumimoji="1" sz="2400">
                <a:solidFill>
                  <a:schemeClr val="tx1"/>
                </a:solidFill>
                <a:latin typeface="Arial" charset="0"/>
                <a:ea typeface="宋体" charset="0"/>
              </a:defRPr>
            </a:lvl1pPr>
            <a:lvl2pPr marL="742950" indent="-285750" defTabSz="762000">
              <a:defRPr kumimoji="1" sz="2400">
                <a:solidFill>
                  <a:schemeClr val="tx1"/>
                </a:solidFill>
                <a:latin typeface="Arial" charset="0"/>
                <a:ea typeface="宋体" charset="0"/>
              </a:defRPr>
            </a:lvl2pPr>
            <a:lvl3pPr marL="1143000" indent="-228600" defTabSz="762000">
              <a:defRPr kumimoji="1" sz="2400">
                <a:solidFill>
                  <a:schemeClr val="tx1"/>
                </a:solidFill>
                <a:latin typeface="Arial" charset="0"/>
                <a:ea typeface="宋体" charset="0"/>
              </a:defRPr>
            </a:lvl3pPr>
            <a:lvl4pPr marL="1600200" indent="-228600" defTabSz="762000">
              <a:defRPr kumimoji="1" sz="2400">
                <a:solidFill>
                  <a:schemeClr val="tx1"/>
                </a:solidFill>
                <a:latin typeface="Arial" charset="0"/>
                <a:ea typeface="宋体" charset="0"/>
              </a:defRPr>
            </a:lvl4pPr>
            <a:lvl5pPr marL="2057400" indent="-228600" defTabSz="762000">
              <a:defRPr kumimoji="1" sz="2400">
                <a:solidFill>
                  <a:schemeClr val="tx1"/>
                </a:solidFill>
                <a:latin typeface="Arial" charset="0"/>
                <a:ea typeface="宋体" charset="0"/>
              </a:defRPr>
            </a:lvl5pPr>
            <a:lvl6pPr marL="2514600" indent="-228600" defTabSz="762000" fontAlgn="base">
              <a:spcBef>
                <a:spcPct val="0"/>
              </a:spcBef>
              <a:spcAft>
                <a:spcPct val="0"/>
              </a:spcAft>
              <a:defRPr kumimoji="1" sz="2400">
                <a:solidFill>
                  <a:schemeClr val="tx1"/>
                </a:solidFill>
                <a:latin typeface="Arial" charset="0"/>
                <a:ea typeface="宋体" charset="0"/>
              </a:defRPr>
            </a:lvl6pPr>
            <a:lvl7pPr marL="2971800" indent="-228600" defTabSz="762000" fontAlgn="base">
              <a:spcBef>
                <a:spcPct val="0"/>
              </a:spcBef>
              <a:spcAft>
                <a:spcPct val="0"/>
              </a:spcAft>
              <a:defRPr kumimoji="1" sz="2400">
                <a:solidFill>
                  <a:schemeClr val="tx1"/>
                </a:solidFill>
                <a:latin typeface="Arial" charset="0"/>
                <a:ea typeface="宋体" charset="0"/>
              </a:defRPr>
            </a:lvl7pPr>
            <a:lvl8pPr marL="3429000" indent="-228600" defTabSz="762000" fontAlgn="base">
              <a:spcBef>
                <a:spcPct val="0"/>
              </a:spcBef>
              <a:spcAft>
                <a:spcPct val="0"/>
              </a:spcAft>
              <a:defRPr kumimoji="1" sz="2400">
                <a:solidFill>
                  <a:schemeClr val="tx1"/>
                </a:solidFill>
                <a:latin typeface="Arial" charset="0"/>
                <a:ea typeface="宋体" charset="0"/>
              </a:defRPr>
            </a:lvl8pPr>
            <a:lvl9pPr marL="3886200" indent="-228600" defTabSz="762000" fontAlgn="base">
              <a:spcBef>
                <a:spcPct val="0"/>
              </a:spcBef>
              <a:spcAft>
                <a:spcPct val="0"/>
              </a:spcAft>
              <a:defRPr kumimoji="1" sz="2400">
                <a:solidFill>
                  <a:schemeClr val="tx1"/>
                </a:solidFill>
                <a:latin typeface="Arial" charset="0"/>
                <a:ea typeface="宋体" charset="0"/>
              </a:defRPr>
            </a:lvl9pPr>
          </a:lstStyle>
          <a:p>
            <a:pPr eaLnBrk="1" hangingPunct="1">
              <a:defRPr/>
            </a:pPr>
            <a:fld id="{00E93E34-BC81-D641-8951-02C27D1DE994}" type="slidenum">
              <a:rPr lang="en-US" altLang="ja-JP" sz="1200" smtClean="0">
                <a:solidFill>
                  <a:schemeClr val="bg1">
                    <a:lumMod val="50000"/>
                  </a:schemeClr>
                </a:solidFill>
                <a:latin typeface="Times New Roman" charset="0"/>
                <a:ea typeface="MS PGothic" charset="-128"/>
              </a:rPr>
              <a:pPr eaLnBrk="1" hangingPunct="1">
                <a:defRPr/>
              </a:pPr>
              <a:t>‹#›</a:t>
            </a:fld>
            <a:endParaRPr lang="en-US" altLang="ja-JP" sz="1200" dirty="0">
              <a:solidFill>
                <a:schemeClr val="bg1">
                  <a:lumMod val="50000"/>
                </a:schemeClr>
              </a:solidFill>
              <a:latin typeface="Times New Roman" charset="0"/>
              <a:ea typeface="MS PGothic" charset="-128"/>
            </a:endParaRPr>
          </a:p>
        </p:txBody>
      </p:sp>
    </p:spTree>
  </p:cSld>
  <p:clrMap bg1="lt1" tx1="dk1" bg2="lt2" tx2="dk2" accent1="accent1" accent2="accent2" accent3="accent3" accent4="accent4" accent5="accent5" accent6="accent6" hlink="hlink" folHlink="folHlink"/>
  <p:sldLayoutIdLst>
    <p:sldLayoutId id="2147484281"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 id="2147484278" r:id="rId12"/>
    <p:sldLayoutId id="2147484279" r:id="rId13"/>
    <p:sldLayoutId id="2147484280" r:id="rId14"/>
    <p:sldLayoutId id="2147484282" r:id="rId15"/>
    <p:sldLayoutId id="2147484283" r:id="rId16"/>
    <p:sldLayoutId id="2147484285" r:id="rId17"/>
    <p:sldLayoutId id="2147484286" r:id="rId18"/>
    <p:sldLayoutId id="2147484287" r:id="rId19"/>
    <p:sldLayoutId id="2147484288" r:id="rId20"/>
    <p:sldLayoutId id="2147484289" r:id="rId21"/>
    <p:sldLayoutId id="2147484290" r:id="rId22"/>
  </p:sldLayoutIdLst>
  <p:txStyles>
    <p:titleStyle>
      <a:lvl1pPr algn="ctr" rtl="0" eaLnBrk="0" fontAlgn="base" hangingPunct="0">
        <a:spcBef>
          <a:spcPct val="0"/>
        </a:spcBef>
        <a:spcAft>
          <a:spcPct val="0"/>
        </a:spcAft>
        <a:defRPr kumimoji="1" sz="3600" b="0" i="0">
          <a:solidFill>
            <a:schemeClr val="tx2"/>
          </a:solidFill>
          <a:latin typeface="+mj-lt"/>
          <a:ea typeface="SimHei" panose="02010609060101010101" pitchFamily="49" charset="-122"/>
          <a:cs typeface="SimHei" panose="02010609060101010101" pitchFamily="49" charset="-122"/>
        </a:defRPr>
      </a:lvl1pPr>
      <a:lvl2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2pPr>
      <a:lvl3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3pPr>
      <a:lvl4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4pPr>
      <a:lvl5pPr algn="ctr" rtl="0" eaLnBrk="0" fontAlgn="base" hangingPunct="0">
        <a:spcBef>
          <a:spcPct val="0"/>
        </a:spcBef>
        <a:spcAft>
          <a:spcPct val="0"/>
        </a:spcAft>
        <a:defRPr kumimoji="1" sz="3600">
          <a:solidFill>
            <a:schemeClr val="tx2"/>
          </a:solidFill>
          <a:latin typeface="Arial" charset="0"/>
          <a:ea typeface="宋体" pitchFamily="2" charset="-122"/>
          <a:cs typeface="宋体" charset="0"/>
        </a:defRPr>
      </a:lvl5pPr>
      <a:lvl6pPr marL="457200" algn="ctr" rtl="0" fontAlgn="base">
        <a:spcBef>
          <a:spcPct val="0"/>
        </a:spcBef>
        <a:spcAft>
          <a:spcPct val="0"/>
        </a:spcAft>
        <a:defRPr sz="4000">
          <a:solidFill>
            <a:schemeClr val="tx2"/>
          </a:solidFill>
          <a:latin typeface="Arial" charset="0"/>
          <a:ea typeface="宋体" pitchFamily="2" charset="-122"/>
        </a:defRPr>
      </a:lvl6pPr>
      <a:lvl7pPr marL="914400" algn="ctr" rtl="0" fontAlgn="base">
        <a:spcBef>
          <a:spcPct val="0"/>
        </a:spcBef>
        <a:spcAft>
          <a:spcPct val="0"/>
        </a:spcAft>
        <a:defRPr sz="4000">
          <a:solidFill>
            <a:schemeClr val="tx2"/>
          </a:solidFill>
          <a:latin typeface="Arial" charset="0"/>
          <a:ea typeface="宋体" pitchFamily="2" charset="-122"/>
        </a:defRPr>
      </a:lvl7pPr>
      <a:lvl8pPr marL="1371600" algn="ctr" rtl="0" fontAlgn="base">
        <a:spcBef>
          <a:spcPct val="0"/>
        </a:spcBef>
        <a:spcAft>
          <a:spcPct val="0"/>
        </a:spcAft>
        <a:defRPr sz="4000">
          <a:solidFill>
            <a:schemeClr val="tx2"/>
          </a:solidFill>
          <a:latin typeface="Arial" charset="0"/>
          <a:ea typeface="宋体" pitchFamily="2" charset="-122"/>
        </a:defRPr>
      </a:lvl8pPr>
      <a:lvl9pPr marL="1828800" algn="ctr" rtl="0" fontAlgn="base">
        <a:spcBef>
          <a:spcPct val="0"/>
        </a:spcBef>
        <a:spcAft>
          <a:spcPct val="0"/>
        </a:spcAft>
        <a:defRPr sz="40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kumimoji="1" sz="3200" b="0" i="0">
          <a:solidFill>
            <a:schemeClr val="tx1"/>
          </a:solidFill>
          <a:latin typeface="+mn-lt"/>
          <a:ea typeface="SimHei" panose="02010609060101010101" pitchFamily="49" charset="-122"/>
          <a:cs typeface="SimHei" panose="02010609060101010101" pitchFamily="49" charset="-122"/>
        </a:defRPr>
      </a:lvl1pPr>
      <a:lvl2pPr marL="742950" indent="-285750" algn="l" rtl="0" eaLnBrk="0" fontAlgn="base" hangingPunct="0">
        <a:spcBef>
          <a:spcPct val="20000"/>
        </a:spcBef>
        <a:spcAft>
          <a:spcPct val="0"/>
        </a:spcAft>
        <a:buChar char="–"/>
        <a:defRPr kumimoji="1" sz="2800" b="0" i="0">
          <a:solidFill>
            <a:schemeClr val="tx1"/>
          </a:solidFill>
          <a:latin typeface="+mn-lt"/>
          <a:ea typeface="SimHei" panose="02010609060101010101" pitchFamily="49" charset="-122"/>
        </a:defRPr>
      </a:lvl2pPr>
      <a:lvl3pPr marL="1143000" indent="-228600" algn="l" rtl="0" eaLnBrk="0" fontAlgn="base" hangingPunct="0">
        <a:spcBef>
          <a:spcPct val="20000"/>
        </a:spcBef>
        <a:spcAft>
          <a:spcPct val="0"/>
        </a:spcAft>
        <a:buChar char="•"/>
        <a:defRPr kumimoji="1" sz="2400" b="0" i="0">
          <a:solidFill>
            <a:schemeClr val="tx1"/>
          </a:solidFill>
          <a:latin typeface="+mn-lt"/>
          <a:ea typeface="SimHei" panose="02010609060101010101" pitchFamily="49" charset="-122"/>
        </a:defRPr>
      </a:lvl3pPr>
      <a:lvl4pPr marL="1600200" indent="-228600" algn="l" rtl="0" eaLnBrk="0" fontAlgn="base" hangingPunct="0">
        <a:spcBef>
          <a:spcPct val="20000"/>
        </a:spcBef>
        <a:spcAft>
          <a:spcPct val="0"/>
        </a:spcAft>
        <a:buChar char="–"/>
        <a:defRPr kumimoji="1" sz="2000" b="0" i="0">
          <a:solidFill>
            <a:schemeClr val="tx1"/>
          </a:solidFill>
          <a:latin typeface="+mn-lt"/>
          <a:ea typeface="SimHei" panose="02010609060101010101" pitchFamily="49" charset="-122"/>
        </a:defRPr>
      </a:lvl4pPr>
      <a:lvl5pPr marL="2057400" indent="-228600" algn="l" rtl="0" eaLnBrk="0" fontAlgn="base" hangingPunct="0">
        <a:spcBef>
          <a:spcPct val="20000"/>
        </a:spcBef>
        <a:spcAft>
          <a:spcPct val="0"/>
        </a:spcAft>
        <a:buChar char="»"/>
        <a:defRPr kumimoji="1" sz="2000" b="0" i="0">
          <a:solidFill>
            <a:schemeClr val="tx1"/>
          </a:solidFill>
          <a:latin typeface="+mn-lt"/>
          <a:ea typeface="SimHei" panose="02010609060101010101" pitchFamily="49"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2.emf"/></Relationships>
</file>

<file path=ppt/slides/_rels/slide100.xml.rels><?xml version="1.0" encoding="UTF-8" standalone="yes"?>
<Relationships xmlns="http://schemas.openxmlformats.org/package/2006/relationships"><Relationship Id="rId3" Type="http://schemas.openxmlformats.org/officeDocument/2006/relationships/hyperlink" Target="http://keg.cs.tsinghua.edu.cn/jietang"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keg.cs.tsinghua.edu.cn/cogd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3.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6.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keg.cs.tsinghua.edu.cn/persons/tj"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8.tiff"/><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hyperlink" Target="http://money.cnn.com/2017/02/10/technology/ford-argo-self-driving-cars/" TargetMode="External"/><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audio" Target="file:////Users/JT/JieTang/new%20Talks/AI/Tsinghua-preliminary/music.mp3" TargetMode="External"/><Relationship Id="rId7" Type="http://schemas.openxmlformats.org/officeDocument/2006/relationships/oleObject" Target="../embeddings/oleObject1.bin"/><Relationship Id="rId2" Type="http://schemas.microsoft.com/office/2007/relationships/media" Target="file:////Users/JT/JieTang/new%20Talks/AI/Tsinghua-preliminary/music.mp3" TargetMode="Externa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9.png"/><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tif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4.w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7.xml"/><Relationship Id="rId1" Type="http://schemas.openxmlformats.org/officeDocument/2006/relationships/vmlDrawing" Target="../drawings/vmlDrawing3.vml"/><Relationship Id="rId4" Type="http://schemas.openxmlformats.org/officeDocument/2006/relationships/image" Target="../media/image66.wmf"/></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tiff"/><Relationship Id="rId18" Type="http://schemas.openxmlformats.org/officeDocument/2006/relationships/image" Target="../media/image90.jpeg"/><Relationship Id="rId26" Type="http://schemas.openxmlformats.org/officeDocument/2006/relationships/image" Target="../media/image98.tiff"/><Relationship Id="rId3" Type="http://schemas.openxmlformats.org/officeDocument/2006/relationships/hyperlink" Target="http://arnetminer.org/expertisesearch.do?keyword=Machine%20Learning" TargetMode="External"/><Relationship Id="rId21" Type="http://schemas.openxmlformats.org/officeDocument/2006/relationships/image" Target="../media/image93.tiff"/><Relationship Id="rId7" Type="http://schemas.openxmlformats.org/officeDocument/2006/relationships/image" Target="../media/image79.jpeg"/><Relationship Id="rId12" Type="http://schemas.openxmlformats.org/officeDocument/2006/relationships/image" Target="../media/image84.tiff"/><Relationship Id="rId17" Type="http://schemas.openxmlformats.org/officeDocument/2006/relationships/image" Target="../media/image89.jpeg"/><Relationship Id="rId25" Type="http://schemas.openxmlformats.org/officeDocument/2006/relationships/image" Target="../media/image97.tiff"/><Relationship Id="rId2" Type="http://schemas.openxmlformats.org/officeDocument/2006/relationships/notesSlide" Target="../notesSlides/notesSlide12.xml"/><Relationship Id="rId16" Type="http://schemas.openxmlformats.org/officeDocument/2006/relationships/image" Target="../media/image88.tiff"/><Relationship Id="rId20" Type="http://schemas.openxmlformats.org/officeDocument/2006/relationships/image" Target="../media/image92.tiff"/><Relationship Id="rId29"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78.jpeg"/><Relationship Id="rId11" Type="http://schemas.openxmlformats.org/officeDocument/2006/relationships/image" Target="../media/image83.jpeg"/><Relationship Id="rId24" Type="http://schemas.openxmlformats.org/officeDocument/2006/relationships/image" Target="../media/image96.tiff"/><Relationship Id="rId5" Type="http://schemas.openxmlformats.org/officeDocument/2006/relationships/image" Target="../media/image77.jpeg"/><Relationship Id="rId15" Type="http://schemas.openxmlformats.org/officeDocument/2006/relationships/image" Target="../media/image87.tiff"/><Relationship Id="rId23" Type="http://schemas.openxmlformats.org/officeDocument/2006/relationships/image" Target="../media/image95.tiff"/><Relationship Id="rId28" Type="http://schemas.openxmlformats.org/officeDocument/2006/relationships/image" Target="../media/image100.tiff"/><Relationship Id="rId10" Type="http://schemas.openxmlformats.org/officeDocument/2006/relationships/image" Target="../media/image82.jpeg"/><Relationship Id="rId19" Type="http://schemas.openxmlformats.org/officeDocument/2006/relationships/image" Target="../media/image91.jpe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86.tiff"/><Relationship Id="rId22" Type="http://schemas.openxmlformats.org/officeDocument/2006/relationships/image" Target="../media/image94.tiff"/><Relationship Id="rId27" Type="http://schemas.openxmlformats.org/officeDocument/2006/relationships/image" Target="../media/image99.tiff"/></Relationships>
</file>

<file path=ppt/slides/_rels/slide48.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1.png"/><Relationship Id="rId7"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2.emf"/><Relationship Id="rId9"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slideLayout" Target="../slideLayouts/slideLayout17.xml"/><Relationship Id="rId1" Type="http://schemas.openxmlformats.org/officeDocument/2006/relationships/vmlDrawing" Target="../drawings/vmlDrawing4.vml"/><Relationship Id="rId6" Type="http://schemas.openxmlformats.org/officeDocument/2006/relationships/image" Target="../media/image390.png"/><Relationship Id="rId5" Type="http://schemas.openxmlformats.org/officeDocument/2006/relationships/image" Target="../media/image66.wmf"/><Relationship Id="rId4" Type="http://schemas.openxmlformats.org/officeDocument/2006/relationships/oleObject" Target="../embeddings/oleObject4.bin"/></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3.jpeg"/><Relationship Id="rId1" Type="http://schemas.openxmlformats.org/officeDocument/2006/relationships/slideLayout" Target="../slideLayouts/slideLayout17.xml"/><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05.wmf"/><Relationship Id="rId2" Type="http://schemas.openxmlformats.org/officeDocument/2006/relationships/slideLayout" Target="../slideLayouts/slideLayout17.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460.png"/><Relationship Id="rId4" Type="http://schemas.openxmlformats.org/officeDocument/2006/relationships/image" Target="../media/image450.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106.jpeg"/><Relationship Id="rId4" Type="http://schemas.openxmlformats.org/officeDocument/2006/relationships/image" Target="../media/image107.emf"/></Relationships>
</file>

<file path=ppt/slides/_rels/slide54.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09.png"/><Relationship Id="rId5" Type="http://schemas.openxmlformats.org/officeDocument/2006/relationships/image" Target="../media/image108.emf"/><Relationship Id="rId4" Type="http://schemas.openxmlformats.org/officeDocument/2006/relationships/oleObject" Target="../embeddings/oleObject7.bin"/></Relationships>
</file>

<file path=ppt/slides/_rels/slide55.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4.png"/><Relationship Id="rId5" Type="http://schemas.openxmlformats.org/officeDocument/2006/relationships/image" Target="../media/image110.emf"/><Relationship Id="rId4" Type="http://schemas.openxmlformats.org/officeDocument/2006/relationships/oleObject" Target="../embeddings/oleObject8.bin"/></Relationships>
</file>

<file path=ppt/slides/_rels/slide56.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80.png"/></Relationships>
</file>

<file path=ppt/slides/_rels/slide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12.emf"/></Relationships>
</file>

<file path=ppt/slides/_rels/slide6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15.wmf"/><Relationship Id="rId4" Type="http://schemas.openxmlformats.org/officeDocument/2006/relationships/oleObject" Target="../embeddings/oleObject9.bin"/></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9.jpe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1.jpe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22.emf"/></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24.jpeg"/></Relationships>
</file>

<file path=ppt/slides/_rels/slide6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26.jpe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12.emf"/></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1.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slideLayout" Target="../slideLayouts/slideLayout17.xml"/><Relationship Id="rId1" Type="http://schemas.openxmlformats.org/officeDocument/2006/relationships/vmlDrawing" Target="../drawings/vmlDrawing11.vml"/><Relationship Id="rId6" Type="http://schemas.openxmlformats.org/officeDocument/2006/relationships/image" Target="../media/image131.png"/><Relationship Id="rId5" Type="http://schemas.openxmlformats.org/officeDocument/2006/relationships/image" Target="../media/image66.wmf"/><Relationship Id="rId4" Type="http://schemas.openxmlformats.org/officeDocument/2006/relationships/oleObject" Target="../embeddings/oleObject4.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32.e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131.emf"/><Relationship Id="rId4" Type="http://schemas.openxmlformats.org/officeDocument/2006/relationships/oleObject" Target="../embeddings/oleObject11.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41.tiff"/><Relationship Id="rId5" Type="http://schemas.openxmlformats.org/officeDocument/2006/relationships/image" Target="../media/image133.emf"/><Relationship Id="rId4" Type="http://schemas.openxmlformats.org/officeDocument/2006/relationships/oleObject" Target="../embeddings/oleObject13.bin"/></Relationships>
</file>

<file path=ppt/slides/_rels/slide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134.emf"/><Relationship Id="rId4" Type="http://schemas.openxmlformats.org/officeDocument/2006/relationships/oleObject" Target="../embeddings/oleObject14.bin"/></Relationships>
</file>

<file path=ppt/slides/_rels/slide75.xml.rels><?xml version="1.0" encoding="UTF-8" standalone="yes"?>
<Relationships xmlns="http://schemas.openxmlformats.org/package/2006/relationships"><Relationship Id="rId8" Type="http://schemas.openxmlformats.org/officeDocument/2006/relationships/image" Target="../media/image136.emf"/><Relationship Id="rId3" Type="http://schemas.openxmlformats.org/officeDocument/2006/relationships/notesSlide" Target="../notesSlides/notesSlide16.xml"/><Relationship Id="rId7"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35.emf"/><Relationship Id="rId5" Type="http://schemas.openxmlformats.org/officeDocument/2006/relationships/oleObject" Target="../embeddings/oleObject15.bin"/><Relationship Id="rId10" Type="http://schemas.openxmlformats.org/officeDocument/2006/relationships/image" Target="../media/image137.emf"/><Relationship Id="rId4" Type="http://schemas.openxmlformats.org/officeDocument/2006/relationships/image" Target="../media/image101.png"/><Relationship Id="rId9" Type="http://schemas.openxmlformats.org/officeDocument/2006/relationships/oleObject" Target="../embeddings/oleObject17.bin"/></Relationships>
</file>

<file path=ppt/slides/_rels/slide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40.wmf"/><Relationship Id="rId5" Type="http://schemas.openxmlformats.org/officeDocument/2006/relationships/oleObject" Target="../embeddings/oleObject19.bin"/><Relationship Id="rId4" Type="http://schemas.openxmlformats.org/officeDocument/2006/relationships/image" Target="../media/image139.w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vmlDrawing" Target="../drawings/vmlDrawing17.vml"/><Relationship Id="rId5" Type="http://schemas.openxmlformats.org/officeDocument/2006/relationships/image" Target="../media/image141.wmf"/><Relationship Id="rId4" Type="http://schemas.openxmlformats.org/officeDocument/2006/relationships/oleObject" Target="../embeddings/oleObject20.bin"/></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12.emf"/></Relationships>
</file>

<file path=ppt/slides/_rels/slide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41.tiff"/><Relationship Id="rId5" Type="http://schemas.openxmlformats.org/officeDocument/2006/relationships/image" Target="../media/image131.emf"/><Relationship Id="rId4" Type="http://schemas.openxmlformats.org/officeDocument/2006/relationships/oleObject" Target="../embeddings/oleObject11.bin"/></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24.xml"/><Relationship Id="rId7" Type="http://schemas.openxmlformats.org/officeDocument/2006/relationships/image" Target="../media/image146.e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22.bin"/><Relationship Id="rId5" Type="http://schemas.openxmlformats.org/officeDocument/2006/relationships/image" Target="../media/image145.emf"/><Relationship Id="rId4" Type="http://schemas.openxmlformats.org/officeDocument/2006/relationships/oleObject" Target="../embeddings/oleObject21.bin"/><Relationship Id="rId9" Type="http://schemas.openxmlformats.org/officeDocument/2006/relationships/image" Target="../media/image147.e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12.emf"/></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25.bin"/><Relationship Id="rId5" Type="http://schemas.openxmlformats.org/officeDocument/2006/relationships/image" Target="../media/image148.emf"/><Relationship Id="rId4" Type="http://schemas.openxmlformats.org/officeDocument/2006/relationships/oleObject" Target="../embeddings/oleObject24.bin"/></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9.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g"/><Relationship Id="rId1" Type="http://schemas.openxmlformats.org/officeDocument/2006/relationships/slideLayout" Target="../slideLayouts/slideLayout20.xml"/><Relationship Id="rId4" Type="http://schemas.openxmlformats.org/officeDocument/2006/relationships/image" Target="../media/image152.jp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3.png"/></Relationships>
</file>

<file path=ppt/slides/_rels/slide9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hyperlink" Target="http://keg.cs.tsinghua.edu.cn/jietan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28464" y="1808820"/>
            <a:ext cx="9649072" cy="2299965"/>
          </a:xfrm>
        </p:spPr>
        <p:txBody>
          <a:bodyPr/>
          <a:lstStyle/>
          <a:p>
            <a:pPr>
              <a:spcBef>
                <a:spcPts val="1200"/>
              </a:spcBef>
            </a:pPr>
            <a:r>
              <a:rPr lang="ja-JP" altLang="en-US" sz="4000">
                <a:solidFill>
                  <a:schemeClr val="tx1"/>
                </a:solidFill>
                <a:ea typeface="SimHei" charset="-122"/>
                <a:cs typeface="SimHei" charset="-122"/>
              </a:rPr>
              <a:t>人工智能与机器学习</a:t>
            </a:r>
            <a:endParaRPr lang="zh-CN" altLang="en-US" sz="4000" dirty="0">
              <a:solidFill>
                <a:schemeClr val="tx1"/>
              </a:solidFill>
              <a:ea typeface="SimHei" charset="-122"/>
              <a:cs typeface="SimHei" charset="-122"/>
            </a:endParaRPr>
          </a:p>
        </p:txBody>
      </p:sp>
      <p:sp>
        <p:nvSpPr>
          <p:cNvPr id="3" name="副标题 2"/>
          <p:cNvSpPr>
            <a:spLocks noGrp="1"/>
          </p:cNvSpPr>
          <p:nvPr>
            <p:ph type="subTitle" idx="1"/>
          </p:nvPr>
        </p:nvSpPr>
        <p:spPr>
          <a:xfrm>
            <a:off x="380492" y="4437112"/>
            <a:ext cx="9037004" cy="1728192"/>
          </a:xfrm>
        </p:spPr>
        <p:txBody>
          <a:bodyPr/>
          <a:lstStyle/>
          <a:p>
            <a:r>
              <a:rPr lang="en-US" altLang="zh-CN" sz="3600" dirty="0" err="1"/>
              <a:t>Jie</a:t>
            </a:r>
            <a:r>
              <a:rPr lang="en-US" altLang="zh-CN" sz="3600" dirty="0"/>
              <a:t> Tang</a:t>
            </a:r>
            <a:endParaRPr lang="en-US" altLang="zh-CN" sz="3600" baseline="30000" dirty="0"/>
          </a:p>
          <a:p>
            <a:r>
              <a:rPr lang="en-US" altLang="zh-CN" sz="2400" dirty="0"/>
              <a:t>Computer Science</a:t>
            </a:r>
          </a:p>
          <a:p>
            <a:r>
              <a:rPr lang="en-US" altLang="zh-CN" sz="2400" dirty="0"/>
              <a:t>Tsinghua University</a:t>
            </a:r>
          </a:p>
        </p:txBody>
      </p:sp>
    </p:spTree>
    <p:extLst>
      <p:ext uri="{BB962C8B-B14F-4D97-AF65-F5344CB8AC3E}">
        <p14:creationId xmlns:p14="http://schemas.microsoft.com/office/powerpoint/2010/main" val="260153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sp>
        <p:nvSpPr>
          <p:cNvPr id="7"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8"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Isosceles Triangle 8"/>
          <p:cNvSpPr/>
          <p:nvPr/>
        </p:nvSpPr>
        <p:spPr>
          <a:xfrm rot="16200000">
            <a:off x="2743475" y="3274296"/>
            <a:ext cx="6857999" cy="309408"/>
          </a:xfrm>
          <a:prstGeom prst="triangle">
            <a:avLst>
              <a:gd name="adj" fmla="val 62771"/>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429" dirty="0">
              <a:solidFill>
                <a:prstClr val="white"/>
              </a:solidFill>
              <a:latin typeface="Calibri"/>
              <a:ea typeface="SimHei" panose="02010609060101010101" pitchFamily="49" charset="-122"/>
            </a:endParaRPr>
          </a:p>
        </p:txBody>
      </p:sp>
      <p:pic>
        <p:nvPicPr>
          <p:cNvPr id="14" name="图片 13"/>
          <p:cNvPicPr>
            <a:picLocks noChangeAspect="1"/>
          </p:cNvPicPr>
          <p:nvPr/>
        </p:nvPicPr>
        <p:blipFill>
          <a:blip r:embed="rId4"/>
          <a:stretch>
            <a:fillRect/>
          </a:stretch>
        </p:blipFill>
        <p:spPr>
          <a:xfrm>
            <a:off x="6327178" y="40257"/>
            <a:ext cx="3200400" cy="6817743"/>
          </a:xfrm>
          <a:prstGeom prst="rect">
            <a:avLst/>
          </a:prstGeom>
        </p:spPr>
      </p:pic>
      <p:sp>
        <p:nvSpPr>
          <p:cNvPr id="15" name="矩形 14"/>
          <p:cNvSpPr/>
          <p:nvPr/>
        </p:nvSpPr>
        <p:spPr>
          <a:xfrm>
            <a:off x="6077263" y="3558289"/>
            <a:ext cx="3007011" cy="954107"/>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Brooks R. A robust layered control system for a mobile robot[J]. Robotics and Automation, IEEE Journal of, 1986, 2(1): 14-23</a:t>
            </a:r>
          </a:p>
        </p:txBody>
      </p:sp>
      <p:sp>
        <p:nvSpPr>
          <p:cNvPr id="16" name="矩形 15"/>
          <p:cNvSpPr/>
          <p:nvPr/>
        </p:nvSpPr>
        <p:spPr>
          <a:xfrm>
            <a:off x="6440991" y="876952"/>
            <a:ext cx="2688675" cy="707886"/>
          </a:xfrm>
          <a:prstGeom prst="rect">
            <a:avLst/>
          </a:prstGeom>
        </p:spPr>
        <p:txBody>
          <a:bodyPr wrap="squar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1987 </a:t>
            </a:r>
            <a:r>
              <a:rPr lang="zh-CN" altLang="en-US" sz="2000" dirty="0">
                <a:solidFill>
                  <a:srgbClr val="FFFF00"/>
                </a:solidFill>
                <a:latin typeface="方正兰亭中黑_GBK" panose="02000000000000000000" pitchFamily="2" charset="-122"/>
                <a:ea typeface="方正兰亭中黑_GBK" panose="02000000000000000000" pitchFamily="2" charset="-122"/>
              </a:rPr>
              <a:t>基于行为的机器人学</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sp>
        <p:nvSpPr>
          <p:cNvPr id="17" name="矩形 16"/>
          <p:cNvSpPr/>
          <p:nvPr/>
        </p:nvSpPr>
        <p:spPr>
          <a:xfrm>
            <a:off x="6059983" y="3133570"/>
            <a:ext cx="2374384" cy="338554"/>
          </a:xfrm>
          <a:prstGeom prst="rect">
            <a:avLst/>
          </a:prstGeom>
        </p:spPr>
        <p:txBody>
          <a:bodyPr wrap="square">
            <a:spAutoFit/>
          </a:bodyPr>
          <a:lstStyle/>
          <a:p>
            <a:pPr marL="362880" lvl="1" defTabSz="725759"/>
            <a:r>
              <a:rPr lang="en-US" altLang="zh-CN" sz="1600" dirty="0">
                <a:solidFill>
                  <a:srgbClr val="FFFF00"/>
                </a:solidFill>
                <a:latin typeface="方正兰亭中黑_GBK" panose="02000000000000000000" pitchFamily="2" charset="-122"/>
                <a:ea typeface="方正兰亭中黑_GBK" panose="02000000000000000000" pitchFamily="2" charset="-122"/>
              </a:rPr>
              <a:t>Rodney Brooks</a:t>
            </a:r>
          </a:p>
        </p:txBody>
      </p:sp>
      <p:pic>
        <p:nvPicPr>
          <p:cNvPr id="18" name="Picture 3"/>
          <p:cNvPicPr>
            <a:picLocks noChangeAspect="1"/>
          </p:cNvPicPr>
          <p:nvPr/>
        </p:nvPicPr>
        <p:blipFill>
          <a:blip r:embed="rId5"/>
          <a:stretch>
            <a:fillRect/>
          </a:stretch>
        </p:blipFill>
        <p:spPr>
          <a:xfrm>
            <a:off x="6552082" y="1700760"/>
            <a:ext cx="1097919" cy="1301237"/>
          </a:xfrm>
          <a:prstGeom prst="rect">
            <a:avLst/>
          </a:prstGeom>
        </p:spPr>
      </p:pic>
      <p:grpSp>
        <p:nvGrpSpPr>
          <p:cNvPr id="19" name="组 18"/>
          <p:cNvGrpSpPr/>
          <p:nvPr/>
        </p:nvGrpSpPr>
        <p:grpSpPr>
          <a:xfrm>
            <a:off x="5108338" y="2332156"/>
            <a:ext cx="193213" cy="2726690"/>
            <a:chOff x="1167466" y="2004488"/>
            <a:chExt cx="243428" cy="3435345"/>
          </a:xfrm>
          <a:effectLst>
            <a:glow rad="50800">
              <a:schemeClr val="accent5">
                <a:lumMod val="40000"/>
                <a:lumOff val="60000"/>
                <a:alpha val="69000"/>
              </a:schemeClr>
            </a:glow>
          </a:effectLst>
        </p:grpSpPr>
        <p:cxnSp>
          <p:nvCxnSpPr>
            <p:cNvPr id="20"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
        <p:nvSpPr>
          <p:cNvPr id="6" name="Oval 11"/>
          <p:cNvSpPr/>
          <p:nvPr/>
        </p:nvSpPr>
        <p:spPr>
          <a:xfrm>
            <a:off x="5935149" y="2497458"/>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Tree>
    <p:extLst>
      <p:ext uri="{BB962C8B-B14F-4D97-AF65-F5344CB8AC3E}">
        <p14:creationId xmlns:p14="http://schemas.microsoft.com/office/powerpoint/2010/main" val="4212977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16667E-6 1.11111E-6 L 0.09098 -0.00046 " pathEditMode="relative" rAng="0" ptsTypes="AA">
                                      <p:cBhvr>
                                        <p:cTn id="6" dur="2000" fill="hold"/>
                                        <p:tgtEl>
                                          <p:spTgt spid="19"/>
                                        </p:tgtEl>
                                        <p:attrNameLst>
                                          <p:attrName>ppt_x</p:attrName>
                                          <p:attrName>ppt_y</p:attrName>
                                        </p:attrNameLst>
                                      </p:cBhvr>
                                      <p:rCtr x="4549" y="-23"/>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26" presetClass="emph" presetSubtype="0" fill="hold" grpId="1"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7" grpId="0"/>
      <p:bldP spid="6" grpId="0" animBg="1"/>
      <p:bldP spid="6"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0492" y="5589240"/>
            <a:ext cx="9220192" cy="864096"/>
          </a:xfrm>
          <a:prstGeom prst="rect">
            <a:avLst/>
          </a:prstGeom>
          <a:noFill/>
          <a:ln>
            <a:solidFill>
              <a:srgbClr val="3C87D2"/>
            </a:solidFill>
          </a:ln>
          <a:effectLst/>
        </p:spPr>
        <p:style>
          <a:lnRef idx="1">
            <a:schemeClr val="accent1"/>
          </a:lnRef>
          <a:fillRef idx="3">
            <a:schemeClr val="accent1"/>
          </a:fillRef>
          <a:effectRef idx="2">
            <a:schemeClr val="accent1"/>
          </a:effectRef>
          <a:fontRef idx="minor">
            <a:schemeClr val="lt1"/>
          </a:fontRef>
        </p:style>
        <p:txBody>
          <a:bodyPr lIns="324000" rtlCol="0" anchor="ctr"/>
          <a:lstStyle/>
          <a:p>
            <a:pPr marL="0" lvl="1"/>
            <a:r>
              <a:rPr lang="en-US" dirty="0">
                <a:solidFill>
                  <a:schemeClr val="tx1"/>
                </a:solidFill>
                <a:ea typeface="SimHei" panose="02010609060101010101" pitchFamily="49" charset="-122"/>
              </a:rPr>
              <a:t>Jie Tang, KEG, Tsinghua U                    </a:t>
            </a:r>
            <a:r>
              <a:rPr lang="en-US" dirty="0">
                <a:solidFill>
                  <a:schemeClr val="tx1"/>
                </a:solidFill>
                <a:ea typeface="SimHei" panose="02010609060101010101" pitchFamily="49" charset="-122"/>
                <a:hlinkClick r:id="rId3"/>
              </a:rPr>
              <a:t>http://keg.cs.tsinghua.edu.cn/jietang</a:t>
            </a:r>
            <a:endParaRPr lang="en-US" dirty="0">
              <a:solidFill>
                <a:schemeClr val="tx1"/>
              </a:solidFill>
              <a:ea typeface="SimHei" panose="02010609060101010101" pitchFamily="49" charset="-122"/>
            </a:endParaRPr>
          </a:p>
          <a:p>
            <a:pPr marL="0" lvl="1"/>
            <a:r>
              <a:rPr lang="en-US" dirty="0">
                <a:solidFill>
                  <a:srgbClr val="000090"/>
                </a:solidFill>
                <a:ea typeface="SimHei" panose="02010609060101010101" pitchFamily="49" charset="-122"/>
              </a:rPr>
              <a:t>Download all data &amp; Codes</a:t>
            </a:r>
            <a:r>
              <a:rPr lang="en-US" dirty="0">
                <a:solidFill>
                  <a:schemeClr val="tx1"/>
                </a:solidFill>
                <a:ea typeface="SimHei" panose="02010609060101010101" pitchFamily="49" charset="-122"/>
              </a:rPr>
              <a:t>                   </a:t>
            </a:r>
            <a:r>
              <a:rPr lang="en-US" dirty="0">
                <a:solidFill>
                  <a:schemeClr val="tx1"/>
                </a:solidFill>
                <a:ea typeface="SimHei" panose="02010609060101010101" pitchFamily="49" charset="-122"/>
                <a:hlinkClick r:id="rId4"/>
              </a:rPr>
              <a:t>https://keg.cs.tsinghua.edu.cn/cogdl/</a:t>
            </a:r>
            <a:r>
              <a:rPr lang="en-US" dirty="0">
                <a:solidFill>
                  <a:schemeClr val="tx1"/>
                </a:solidFill>
                <a:ea typeface="SimHei" panose="02010609060101010101" pitchFamily="49" charset="-122"/>
              </a:rPr>
              <a:t> </a:t>
            </a:r>
          </a:p>
        </p:txBody>
      </p:sp>
      <p:sp>
        <p:nvSpPr>
          <p:cNvPr id="4" name="Text Box 24">
            <a:extLst>
              <a:ext uri="{FF2B5EF4-FFF2-40B4-BE49-F238E27FC236}">
                <a16:creationId xmlns:a16="http://schemas.microsoft.com/office/drawing/2014/main" id="{3F771512-0BA5-6449-8D5D-6C4EC25201EE}"/>
              </a:ext>
            </a:extLst>
          </p:cNvPr>
          <p:cNvSpPr txBox="1">
            <a:spLocks noChangeArrowheads="1"/>
          </p:cNvSpPr>
          <p:nvPr/>
        </p:nvSpPr>
        <p:spPr bwMode="auto">
          <a:xfrm>
            <a:off x="344488" y="2211055"/>
            <a:ext cx="9144000" cy="2708434"/>
          </a:xfrm>
          <a:prstGeom prst="rect">
            <a:avLst/>
          </a:prstGeom>
          <a:noFill/>
          <a:ln w="9525">
            <a:noFill/>
            <a:miter lim="800000"/>
            <a:headEnd/>
            <a:tailEnd/>
          </a:ln>
        </p:spPr>
        <p:txBody>
          <a:bodyPr wrap="square">
            <a:spAutoFit/>
          </a:bodyPr>
          <a:lstStyle/>
          <a:p>
            <a:pPr algn="ctr">
              <a:spcBef>
                <a:spcPct val="50000"/>
              </a:spcBef>
            </a:pPr>
            <a:r>
              <a:rPr lang="en-US" altLang="zh-CN" sz="4000" dirty="0">
                <a:ea typeface="SimHei" panose="02010609060101010101" pitchFamily="49" charset="-122"/>
                <a:sym typeface="Wingdings" pitchFamily="2" charset="2"/>
              </a:rPr>
              <a:t>Thank you</a:t>
            </a:r>
            <a:r>
              <a:rPr lang="zh-CN" altLang="en-US" sz="4000" dirty="0">
                <a:ea typeface="SimHei" panose="02010609060101010101" pitchFamily="49" charset="-122"/>
                <a:sym typeface="Wingdings" pitchFamily="2" charset="2"/>
              </a:rPr>
              <a:t>！</a:t>
            </a:r>
            <a:endParaRPr lang="en-US" altLang="zh-CN" sz="4000" dirty="0">
              <a:ea typeface="SimHei" panose="02010609060101010101" pitchFamily="49" charset="-122"/>
              <a:sym typeface="Wingdings" pitchFamily="2" charset="2"/>
            </a:endParaRPr>
          </a:p>
          <a:p>
            <a:pPr algn="ctr">
              <a:spcBef>
                <a:spcPts val="960"/>
              </a:spcBef>
            </a:pPr>
            <a:r>
              <a:rPr lang="en-US" altLang="zh-CN" sz="2000" dirty="0">
                <a:ea typeface="SimHei" panose="02010609060101010101" pitchFamily="49" charset="-122"/>
                <a:sym typeface="Wingdings" pitchFamily="2" charset="2"/>
              </a:rPr>
              <a:t>Collaborators:</a:t>
            </a:r>
            <a:endParaRPr lang="de-DE" altLang="zh-CN" sz="2000" dirty="0">
              <a:ea typeface="SimHei" panose="02010609060101010101" pitchFamily="49" charset="-122"/>
              <a:sym typeface="Wingdings" pitchFamily="2" charset="2"/>
            </a:endParaRPr>
          </a:p>
          <a:p>
            <a:pPr algn="ctr">
              <a:spcBef>
                <a:spcPts val="600"/>
              </a:spcBef>
            </a:pPr>
            <a:r>
              <a:rPr lang="de-DE" altLang="zh-CN" sz="2000" dirty="0">
                <a:ea typeface="SimHei" panose="02010609060101010101" pitchFamily="49" charset="-122"/>
                <a:sym typeface="Wingdings" pitchFamily="2" charset="2"/>
              </a:rPr>
              <a:t>Jie Zhang, </a:t>
            </a:r>
            <a:r>
              <a:rPr lang="de-DE" altLang="zh-CN" sz="2000" dirty="0" err="1">
                <a:ea typeface="SimHei" panose="02010609060101010101" pitchFamily="49" charset="-122"/>
                <a:sym typeface="Wingdings" pitchFamily="2" charset="2"/>
              </a:rPr>
              <a:t>Jiezhong</a:t>
            </a:r>
            <a:r>
              <a:rPr lang="de-DE" altLang="zh-CN" sz="2000" dirty="0">
                <a:ea typeface="SimHei" panose="02010609060101010101" pitchFamily="49" charset="-122"/>
                <a:sym typeface="Wingdings" pitchFamily="2" charset="2"/>
              </a:rPr>
              <a:t> Qiu, Ming Ding, </a:t>
            </a:r>
            <a:r>
              <a:rPr lang="de-DE" altLang="zh-CN" sz="2000" dirty="0" err="1">
                <a:ea typeface="SimHei" panose="02010609060101010101" pitchFamily="49" charset="-122"/>
                <a:sym typeface="Wingdings" pitchFamily="2" charset="2"/>
              </a:rPr>
              <a:t>Qibin</a:t>
            </a:r>
            <a:r>
              <a:rPr lang="de-DE" altLang="zh-CN" sz="2000" dirty="0">
                <a:ea typeface="SimHei" panose="02010609060101010101" pitchFamily="49" charset="-122"/>
                <a:sym typeface="Wingdings" pitchFamily="2" charset="2"/>
              </a:rPr>
              <a:t> Chen, </a:t>
            </a:r>
            <a:r>
              <a:rPr lang="de-DE" altLang="zh-CN" sz="2000" dirty="0" err="1">
                <a:ea typeface="SimHei" panose="02010609060101010101" pitchFamily="49" charset="-122"/>
                <a:sym typeface="Wingdings" pitchFamily="2" charset="2"/>
              </a:rPr>
              <a:t>Yifeng</a:t>
            </a:r>
            <a:r>
              <a:rPr lang="de-DE" altLang="zh-CN" sz="2000" dirty="0">
                <a:ea typeface="SimHei" panose="02010609060101010101" pitchFamily="49" charset="-122"/>
                <a:sym typeface="Wingdings" pitchFamily="2" charset="2"/>
              </a:rPr>
              <a:t> Zhao, </a:t>
            </a:r>
            <a:r>
              <a:rPr lang="de-DE" altLang="zh-CN" sz="2000" dirty="0" err="1">
                <a:ea typeface="SimHei" panose="02010609060101010101" pitchFamily="49" charset="-122"/>
                <a:sym typeface="Wingdings" pitchFamily="2" charset="2"/>
              </a:rPr>
              <a:t>Yukuo</a:t>
            </a:r>
            <a:r>
              <a:rPr lang="de-DE" altLang="zh-CN" sz="2000" dirty="0">
                <a:ea typeface="SimHei" panose="02010609060101010101" pitchFamily="49" charset="-122"/>
                <a:sym typeface="Wingdings" pitchFamily="2" charset="2"/>
              </a:rPr>
              <a:t> </a:t>
            </a:r>
            <a:r>
              <a:rPr lang="de-DE" altLang="zh-CN" sz="2000" dirty="0" err="1">
                <a:ea typeface="SimHei" panose="02010609060101010101" pitchFamily="49" charset="-122"/>
                <a:sym typeface="Wingdings" pitchFamily="2" charset="2"/>
              </a:rPr>
              <a:t>Cen</a:t>
            </a:r>
            <a:r>
              <a:rPr lang="de-DE" altLang="zh-CN" sz="2000" dirty="0">
                <a:ea typeface="SimHei" panose="02010609060101010101" pitchFamily="49" charset="-122"/>
                <a:sym typeface="Wingdings" pitchFamily="2" charset="2"/>
              </a:rPr>
              <a:t>, </a:t>
            </a:r>
            <a:r>
              <a:rPr lang="de-DE" altLang="zh-CN" sz="2000" dirty="0" err="1">
                <a:ea typeface="SimHei" panose="02010609060101010101" pitchFamily="49" charset="-122"/>
                <a:sym typeface="Wingdings" pitchFamily="2" charset="2"/>
              </a:rPr>
              <a:t>Yu</a:t>
            </a:r>
            <a:r>
              <a:rPr lang="de-DE" altLang="zh-CN" sz="2000" dirty="0">
                <a:ea typeface="SimHei" panose="02010609060101010101" pitchFamily="49" charset="-122"/>
                <a:sym typeface="Wingdings" pitchFamily="2" charset="2"/>
              </a:rPr>
              <a:t> Han, </a:t>
            </a:r>
            <a:r>
              <a:rPr lang="de-DE" altLang="zh-CN" sz="2000" dirty="0" err="1">
                <a:ea typeface="SimHei" panose="02010609060101010101" pitchFamily="49" charset="-122"/>
                <a:sym typeface="Wingdings" pitchFamily="2" charset="2"/>
              </a:rPr>
              <a:t>Fanjin</a:t>
            </a:r>
            <a:r>
              <a:rPr lang="de-DE" altLang="zh-CN" sz="2000" dirty="0">
                <a:ea typeface="SimHei" panose="02010609060101010101" pitchFamily="49" charset="-122"/>
                <a:sym typeface="Wingdings" pitchFamily="2" charset="2"/>
              </a:rPr>
              <a:t> Zhang, </a:t>
            </a:r>
            <a:r>
              <a:rPr lang="de-DE" altLang="zh-CN" sz="2000" dirty="0" err="1">
                <a:ea typeface="SimHei" panose="02010609060101010101" pitchFamily="49" charset="-122"/>
                <a:sym typeface="Wingdings" pitchFamily="2" charset="2"/>
              </a:rPr>
              <a:t>Xu</a:t>
            </a:r>
            <a:r>
              <a:rPr lang="de-DE" altLang="zh-CN" sz="2000" dirty="0">
                <a:ea typeface="SimHei" panose="02010609060101010101" pitchFamily="49" charset="-122"/>
                <a:sym typeface="Wingdings" pitchFamily="2" charset="2"/>
              </a:rPr>
              <a:t> Zou, Yan Wang, et al. (</a:t>
            </a:r>
            <a:r>
              <a:rPr lang="de-DE" altLang="zh-CN" sz="2000" dirty="0">
                <a:solidFill>
                  <a:srgbClr val="FF6600"/>
                </a:solidFill>
                <a:ea typeface="SimHei" panose="02010609060101010101" pitchFamily="49" charset="-122"/>
                <a:sym typeface="Wingdings" pitchFamily="2" charset="2"/>
              </a:rPr>
              <a:t>THU</a:t>
            </a:r>
            <a:r>
              <a:rPr lang="de-DE" altLang="zh-CN" sz="2000" dirty="0">
                <a:ea typeface="SimHei" panose="02010609060101010101" pitchFamily="49" charset="-122"/>
                <a:sym typeface="Wingdings" pitchFamily="2" charset="2"/>
              </a:rPr>
              <a:t>)</a:t>
            </a:r>
          </a:p>
          <a:p>
            <a:pPr algn="ctr">
              <a:spcBef>
                <a:spcPts val="960"/>
              </a:spcBef>
            </a:pPr>
            <a:r>
              <a:rPr lang="en-US" altLang="zh-CN" sz="2000" dirty="0">
                <a:ea typeface="SimHei" panose="02010609060101010101" pitchFamily="49" charset="-122"/>
                <a:sym typeface="Wingdings" pitchFamily="2" charset="2"/>
              </a:rPr>
              <a:t>Yuxiao Dong, Chi Wang, Hao Ma, </a:t>
            </a:r>
            <a:r>
              <a:rPr lang="en-US" altLang="zh-CN" sz="2000" dirty="0" err="1">
                <a:ea typeface="SimHei" panose="02010609060101010101" pitchFamily="49" charset="-122"/>
                <a:sym typeface="Wingdings" pitchFamily="2" charset="2"/>
              </a:rPr>
              <a:t>Kuansan</a:t>
            </a:r>
            <a:r>
              <a:rPr lang="en-US" altLang="zh-CN" sz="2000" dirty="0">
                <a:ea typeface="SimHei" panose="02010609060101010101" pitchFamily="49" charset="-122"/>
                <a:sym typeface="Wingdings" pitchFamily="2" charset="2"/>
              </a:rPr>
              <a:t> Wang (</a:t>
            </a:r>
            <a:r>
              <a:rPr lang="en-US" altLang="zh-CN" sz="2000" dirty="0">
                <a:solidFill>
                  <a:srgbClr val="FF6600"/>
                </a:solidFill>
                <a:ea typeface="SimHei" panose="02010609060101010101" pitchFamily="49" charset="-122"/>
                <a:sym typeface="Wingdings" pitchFamily="2" charset="2"/>
              </a:rPr>
              <a:t>Microsoft</a:t>
            </a:r>
            <a:r>
              <a:rPr lang="en-US" altLang="zh-CN" sz="2000" dirty="0">
                <a:ea typeface="SimHei" panose="02010609060101010101" pitchFamily="49" charset="-122"/>
                <a:sym typeface="Wingdings" pitchFamily="2" charset="2"/>
              </a:rPr>
              <a:t>)</a:t>
            </a:r>
          </a:p>
          <a:p>
            <a:pPr algn="ctr">
              <a:spcBef>
                <a:spcPts val="960"/>
              </a:spcBef>
            </a:pPr>
            <a:r>
              <a:rPr lang="de-DE" altLang="zh-CN" sz="2000" dirty="0" err="1">
                <a:ea typeface="SimHei" panose="02010609060101010101" pitchFamily="49" charset="-122"/>
                <a:sym typeface="Wingdings" pitchFamily="2" charset="2"/>
              </a:rPr>
              <a:t>Hongxiao</a:t>
            </a:r>
            <a:r>
              <a:rPr lang="de-DE" altLang="zh-CN" sz="2000" dirty="0">
                <a:ea typeface="SimHei" panose="02010609060101010101" pitchFamily="49" charset="-122"/>
                <a:sym typeface="Wingdings" pitchFamily="2" charset="2"/>
              </a:rPr>
              <a:t> Yang, Chang Zhou, Le Song, </a:t>
            </a:r>
            <a:r>
              <a:rPr lang="de-DE" altLang="zh-CN" sz="2000" dirty="0" err="1">
                <a:ea typeface="SimHei" panose="02010609060101010101" pitchFamily="49" charset="-122"/>
                <a:sym typeface="Wingdings" pitchFamily="2" charset="2"/>
              </a:rPr>
              <a:t>Jingren</a:t>
            </a:r>
            <a:r>
              <a:rPr lang="de-DE" altLang="zh-CN" sz="2000" dirty="0">
                <a:ea typeface="SimHei" panose="02010609060101010101" pitchFamily="49" charset="-122"/>
                <a:sym typeface="Wingdings" pitchFamily="2" charset="2"/>
              </a:rPr>
              <a:t> Zhou, et al. (</a:t>
            </a:r>
            <a:r>
              <a:rPr lang="de-DE" altLang="zh-CN" sz="2000" dirty="0" err="1">
                <a:solidFill>
                  <a:srgbClr val="FF6600"/>
                </a:solidFill>
                <a:ea typeface="SimHei" panose="02010609060101010101" pitchFamily="49" charset="-122"/>
                <a:sym typeface="Wingdings" pitchFamily="2" charset="2"/>
              </a:rPr>
              <a:t>Alibaba</a:t>
            </a:r>
            <a:r>
              <a:rPr lang="de-DE" altLang="zh-CN" sz="2000" dirty="0">
                <a:ea typeface="SimHei" panose="02010609060101010101" pitchFamily="49" charset="-122"/>
                <a:sym typeface="Wingdings" pitchFamily="2" charset="2"/>
              </a:rPr>
              <a:t>)</a:t>
            </a:r>
          </a:p>
        </p:txBody>
      </p:sp>
    </p:spTree>
    <p:extLst>
      <p:ext uri="{BB962C8B-B14F-4D97-AF65-F5344CB8AC3E}">
        <p14:creationId xmlns:p14="http://schemas.microsoft.com/office/powerpoint/2010/main" val="382116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sp>
        <p:nvSpPr>
          <p:cNvPr id="7"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8"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Isosceles Triangle 8"/>
          <p:cNvSpPr/>
          <p:nvPr/>
        </p:nvSpPr>
        <p:spPr>
          <a:xfrm rot="16200000">
            <a:off x="2742186" y="3275585"/>
            <a:ext cx="6857999" cy="306830"/>
          </a:xfrm>
          <a:prstGeom prst="triangle">
            <a:avLst>
              <a:gd name="adj" fmla="val 35422"/>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429" dirty="0">
              <a:solidFill>
                <a:prstClr val="white"/>
              </a:solidFill>
              <a:latin typeface="Calibri"/>
              <a:ea typeface="SimHei" panose="02010609060101010101" pitchFamily="49" charset="-122"/>
            </a:endParaRPr>
          </a:p>
        </p:txBody>
      </p:sp>
      <p:pic>
        <p:nvPicPr>
          <p:cNvPr id="14" name="图片 13"/>
          <p:cNvPicPr>
            <a:picLocks noChangeAspect="1"/>
          </p:cNvPicPr>
          <p:nvPr/>
        </p:nvPicPr>
        <p:blipFill>
          <a:blip r:embed="rId4"/>
          <a:stretch>
            <a:fillRect/>
          </a:stretch>
        </p:blipFill>
        <p:spPr>
          <a:xfrm>
            <a:off x="6324600" y="0"/>
            <a:ext cx="3200400" cy="6858000"/>
          </a:xfrm>
          <a:prstGeom prst="rect">
            <a:avLst/>
          </a:prstGeom>
        </p:spPr>
      </p:pic>
      <p:sp>
        <p:nvSpPr>
          <p:cNvPr id="15" name="矩形 14"/>
          <p:cNvSpPr/>
          <p:nvPr/>
        </p:nvSpPr>
        <p:spPr>
          <a:xfrm>
            <a:off x="6059983" y="3368205"/>
            <a:ext cx="3465021" cy="954107"/>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Tesauro G. TD-Gammon, a self-teaching backgammon program, achieves master-level play[J]. Neural computation, 1994, 6(2): 215-219.</a:t>
            </a:r>
          </a:p>
        </p:txBody>
      </p:sp>
      <p:sp>
        <p:nvSpPr>
          <p:cNvPr id="16" name="矩形 15"/>
          <p:cNvSpPr/>
          <p:nvPr/>
        </p:nvSpPr>
        <p:spPr>
          <a:xfrm>
            <a:off x="6440991" y="876952"/>
            <a:ext cx="2688675" cy="707886"/>
          </a:xfrm>
          <a:prstGeom prst="rect">
            <a:avLst/>
          </a:prstGeom>
        </p:spPr>
        <p:txBody>
          <a:bodyPr wrap="squar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1987 </a:t>
            </a:r>
            <a:r>
              <a:rPr lang="zh-CN" altLang="en-US" sz="2000" dirty="0">
                <a:solidFill>
                  <a:srgbClr val="FFFF00"/>
                </a:solidFill>
                <a:latin typeface="方正兰亭中黑_GBK" panose="02000000000000000000" pitchFamily="2" charset="-122"/>
                <a:ea typeface="方正兰亭中黑_GBK" panose="02000000000000000000" pitchFamily="2" charset="-122"/>
              </a:rPr>
              <a:t>自我学习双陆棋程序</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sp>
        <p:nvSpPr>
          <p:cNvPr id="17" name="矩形 16"/>
          <p:cNvSpPr/>
          <p:nvPr/>
        </p:nvSpPr>
        <p:spPr>
          <a:xfrm>
            <a:off x="6042703" y="2995326"/>
            <a:ext cx="2374384" cy="338554"/>
          </a:xfrm>
          <a:prstGeom prst="rect">
            <a:avLst/>
          </a:prstGeom>
        </p:spPr>
        <p:txBody>
          <a:bodyPr wrap="square">
            <a:spAutoFit/>
          </a:bodyPr>
          <a:lstStyle/>
          <a:p>
            <a:pPr marL="362880" lvl="1" defTabSz="725759"/>
            <a:r>
              <a:rPr lang="en-US" altLang="zh-CN" sz="1600" dirty="0">
                <a:solidFill>
                  <a:srgbClr val="FFFF00"/>
                </a:solidFill>
                <a:latin typeface="方正兰亭中黑_GBK" panose="02000000000000000000" pitchFamily="2" charset="-122"/>
                <a:ea typeface="方正兰亭中黑_GBK" panose="02000000000000000000" pitchFamily="2" charset="-122"/>
              </a:rPr>
              <a:t>Gerry Tesauro</a:t>
            </a:r>
          </a:p>
        </p:txBody>
      </p:sp>
      <p:pic>
        <p:nvPicPr>
          <p:cNvPr id="18" name="Picture 2"/>
          <p:cNvPicPr>
            <a:picLocks noChangeAspect="1"/>
          </p:cNvPicPr>
          <p:nvPr/>
        </p:nvPicPr>
        <p:blipFill>
          <a:blip r:embed="rId5"/>
          <a:stretch>
            <a:fillRect/>
          </a:stretch>
        </p:blipFill>
        <p:spPr>
          <a:xfrm>
            <a:off x="6536818" y="1618782"/>
            <a:ext cx="1086483" cy="1292342"/>
          </a:xfrm>
          <a:prstGeom prst="rect">
            <a:avLst/>
          </a:prstGeom>
        </p:spPr>
      </p:pic>
      <p:grpSp>
        <p:nvGrpSpPr>
          <p:cNvPr id="19" name="组 18"/>
          <p:cNvGrpSpPr/>
          <p:nvPr/>
        </p:nvGrpSpPr>
        <p:grpSpPr>
          <a:xfrm>
            <a:off x="5892780" y="2396386"/>
            <a:ext cx="193213" cy="2726690"/>
            <a:chOff x="1167466" y="2004488"/>
            <a:chExt cx="243428" cy="3435345"/>
          </a:xfrm>
          <a:effectLst>
            <a:glow rad="50800">
              <a:schemeClr val="accent5">
                <a:lumMod val="40000"/>
                <a:lumOff val="60000"/>
                <a:alpha val="69000"/>
              </a:schemeClr>
            </a:glow>
          </a:effectLst>
        </p:grpSpPr>
        <p:cxnSp>
          <p:nvCxnSpPr>
            <p:cNvPr id="20"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
        <p:nvSpPr>
          <p:cNvPr id="6" name="Oval 11"/>
          <p:cNvSpPr/>
          <p:nvPr/>
        </p:nvSpPr>
        <p:spPr>
          <a:xfrm>
            <a:off x="5930350" y="4414476"/>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Tree>
    <p:extLst>
      <p:ext uri="{BB962C8B-B14F-4D97-AF65-F5344CB8AC3E}">
        <p14:creationId xmlns:p14="http://schemas.microsoft.com/office/powerpoint/2010/main" val="29977295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7" grpId="0"/>
      <p:bldP spid="6" grpId="0" animBg="1"/>
      <p:bldP spid="6"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sp>
        <p:nvSpPr>
          <p:cNvPr id="8"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9"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Isosceles Triangle 8"/>
          <p:cNvSpPr/>
          <p:nvPr/>
        </p:nvSpPr>
        <p:spPr>
          <a:xfrm rot="5400000">
            <a:off x="2030028" y="1551375"/>
            <a:ext cx="6858001" cy="3755256"/>
          </a:xfrm>
          <a:prstGeom prst="triangle">
            <a:avLst>
              <a:gd name="adj" fmla="val 61910"/>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429" dirty="0">
              <a:solidFill>
                <a:prstClr val="white"/>
              </a:solidFill>
              <a:latin typeface="Calibri"/>
              <a:ea typeface="SimHei" panose="02010609060101010101" pitchFamily="49" charset="-122"/>
            </a:endParaRPr>
          </a:p>
        </p:txBody>
      </p:sp>
      <p:pic>
        <p:nvPicPr>
          <p:cNvPr id="15" name="图片 14"/>
          <p:cNvPicPr>
            <a:picLocks/>
          </p:cNvPicPr>
          <p:nvPr/>
        </p:nvPicPr>
        <p:blipFill>
          <a:blip r:embed="rId4"/>
          <a:stretch>
            <a:fillRect/>
          </a:stretch>
        </p:blipFill>
        <p:spPr>
          <a:xfrm>
            <a:off x="381000" y="0"/>
            <a:ext cx="3200400" cy="6858000"/>
          </a:xfrm>
          <a:prstGeom prst="rect">
            <a:avLst/>
          </a:prstGeom>
        </p:spPr>
      </p:pic>
      <p:sp>
        <p:nvSpPr>
          <p:cNvPr id="16" name="矩形 15"/>
          <p:cNvSpPr/>
          <p:nvPr/>
        </p:nvSpPr>
        <p:spPr>
          <a:xfrm>
            <a:off x="1234057" y="1323728"/>
            <a:ext cx="1983300" cy="307777"/>
          </a:xfrm>
          <a:prstGeom prst="rect">
            <a:avLst/>
          </a:prstGeom>
        </p:spPr>
        <p:txBody>
          <a:bodyPr wrap="none">
            <a:spAutoFit/>
          </a:bodyPr>
          <a:lstStyle/>
          <a:p>
            <a:pPr marL="362880" lvl="1" defTabSz="725759"/>
            <a:r>
              <a:rPr lang="en-US" altLang="zh-CN" sz="1400" dirty="0">
                <a:solidFill>
                  <a:srgbClr val="FFFF00"/>
                </a:solidFill>
                <a:latin typeface="方正兰亭中黑_GBK" panose="02000000000000000000" pitchFamily="2" charset="-122"/>
                <a:ea typeface="方正兰亭中黑_GBK" panose="02000000000000000000" pitchFamily="2" charset="-122"/>
              </a:rPr>
              <a:t>Tim Berners-Lee</a:t>
            </a:r>
            <a:r>
              <a:rPr lang="en-US" altLang="zh-CN" sz="1400" dirty="0">
                <a:solidFill>
                  <a:prstClr val="black"/>
                </a:solidFill>
                <a:latin typeface="Calibri"/>
                <a:ea typeface="SimHei" panose="02010609060101010101" pitchFamily="49" charset="-122"/>
              </a:rPr>
              <a:t> </a:t>
            </a:r>
          </a:p>
        </p:txBody>
      </p:sp>
      <p:sp>
        <p:nvSpPr>
          <p:cNvPr id="17" name="矩形 16"/>
          <p:cNvSpPr/>
          <p:nvPr/>
        </p:nvSpPr>
        <p:spPr>
          <a:xfrm>
            <a:off x="1231891" y="1679105"/>
            <a:ext cx="2012435" cy="738664"/>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Berners-Lee, Tim. "Semantic web road map." (1998).</a:t>
            </a:r>
          </a:p>
        </p:txBody>
      </p:sp>
      <p:sp>
        <p:nvSpPr>
          <p:cNvPr id="18" name="矩形 17"/>
          <p:cNvSpPr/>
          <p:nvPr/>
        </p:nvSpPr>
        <p:spPr>
          <a:xfrm>
            <a:off x="209353" y="4851963"/>
            <a:ext cx="2904538" cy="1169551"/>
          </a:xfrm>
          <a:prstGeom prst="rect">
            <a:avLst/>
          </a:prstGeom>
        </p:spPr>
        <p:txBody>
          <a:bodyPr wrap="square">
            <a:spAutoFit/>
          </a:bodyPr>
          <a:lstStyle/>
          <a:p>
            <a:pPr marL="362880" lvl="1" defTabSz="725759"/>
            <a:r>
              <a:rPr lang="en-US" altLang="zh-CN" sz="1400" dirty="0" err="1">
                <a:solidFill>
                  <a:prstClr val="white"/>
                </a:solidFill>
                <a:latin typeface="Calibri"/>
                <a:ea typeface="SimHei" panose="02010609060101010101" pitchFamily="49" charset="-122"/>
              </a:rPr>
              <a:t>McGuinness</a:t>
            </a:r>
            <a:r>
              <a:rPr lang="en-US" altLang="zh-CN" sz="1400" dirty="0">
                <a:solidFill>
                  <a:prstClr val="white"/>
                </a:solidFill>
                <a:latin typeface="Calibri"/>
                <a:ea typeface="SimHei" panose="02010609060101010101" pitchFamily="49" charset="-122"/>
              </a:rPr>
              <a:t>, Deborah L., and Frank Van </a:t>
            </a:r>
            <a:r>
              <a:rPr lang="en-US" altLang="zh-CN" sz="1400" dirty="0" err="1">
                <a:solidFill>
                  <a:prstClr val="white"/>
                </a:solidFill>
                <a:latin typeface="Calibri"/>
                <a:ea typeface="SimHei" panose="02010609060101010101" pitchFamily="49" charset="-122"/>
              </a:rPr>
              <a:t>Harmelen</a:t>
            </a:r>
            <a:r>
              <a:rPr lang="en-US" altLang="zh-CN" sz="1400" dirty="0">
                <a:solidFill>
                  <a:prstClr val="white"/>
                </a:solidFill>
                <a:latin typeface="Calibri"/>
                <a:ea typeface="SimHei" panose="02010609060101010101" pitchFamily="49" charset="-122"/>
              </a:rPr>
              <a:t>. "OWL web ontology language overview." W3C recommendation 10.2004-03 (2004): 10. </a:t>
            </a:r>
          </a:p>
        </p:txBody>
      </p:sp>
      <p:sp>
        <p:nvSpPr>
          <p:cNvPr id="19" name="矩形 18"/>
          <p:cNvSpPr/>
          <p:nvPr/>
        </p:nvSpPr>
        <p:spPr>
          <a:xfrm>
            <a:off x="571209" y="876953"/>
            <a:ext cx="2884392" cy="400110"/>
          </a:xfrm>
          <a:prstGeom prst="rect">
            <a:avLst/>
          </a:prstGeom>
        </p:spPr>
        <p:txBody>
          <a:bodyPr wrap="squar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1998</a:t>
            </a:r>
            <a:r>
              <a:rPr lang="en-US" altLang="zh-CN" sz="2000" dirty="0">
                <a:solidFill>
                  <a:srgbClr val="FFFF00"/>
                </a:solidFill>
                <a:latin typeface="方正兰亭中黑_GBK" panose="02000000000000000000" pitchFamily="2" charset="-122"/>
                <a:ea typeface="方正兰亭中黑_GBK" panose="02000000000000000000" pitchFamily="2" charset="-122"/>
              </a:rPr>
              <a:t> </a:t>
            </a:r>
            <a:r>
              <a:rPr lang="zh-CN" altLang="en-US" sz="2000" dirty="0">
                <a:solidFill>
                  <a:srgbClr val="FFFF00"/>
                </a:solidFill>
                <a:latin typeface="方正兰亭中黑_GBK" panose="02000000000000000000" pitchFamily="2" charset="-122"/>
                <a:ea typeface="方正兰亭中黑_GBK" panose="02000000000000000000" pitchFamily="2" charset="-122"/>
              </a:rPr>
              <a:t>语义互联网路线图</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sp>
        <p:nvSpPr>
          <p:cNvPr id="20" name="矩形 19"/>
          <p:cNvSpPr/>
          <p:nvPr/>
        </p:nvSpPr>
        <p:spPr>
          <a:xfrm>
            <a:off x="571209" y="3070142"/>
            <a:ext cx="1970411" cy="400110"/>
          </a:xfrm>
          <a:prstGeom prst="rect">
            <a:avLst/>
          </a:prstGeom>
        </p:spPr>
        <p:txBody>
          <a:bodyPr wrap="non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2004</a:t>
            </a:r>
            <a:r>
              <a:rPr lang="en-US" altLang="zh-CN" sz="2000" dirty="0">
                <a:solidFill>
                  <a:srgbClr val="FFFF00"/>
                </a:solidFill>
                <a:latin typeface="方正兰亭中黑_GBK" panose="02000000000000000000" pitchFamily="2" charset="-122"/>
                <a:ea typeface="方正兰亭中黑_GBK" panose="02000000000000000000" pitchFamily="2" charset="-122"/>
              </a:rPr>
              <a:t> OWL</a:t>
            </a:r>
            <a:r>
              <a:rPr lang="zh-CN" altLang="en-US" sz="2000" dirty="0">
                <a:solidFill>
                  <a:srgbClr val="FFFF00"/>
                </a:solidFill>
                <a:latin typeface="方正兰亭中黑_GBK" panose="02000000000000000000" pitchFamily="2" charset="-122"/>
                <a:ea typeface="方正兰亭中黑_GBK" panose="02000000000000000000" pitchFamily="2" charset="-122"/>
              </a:rPr>
              <a:t>语言</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pic>
        <p:nvPicPr>
          <p:cNvPr id="21"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632" y="1363730"/>
            <a:ext cx="923222" cy="1232911"/>
          </a:xfrm>
          <a:prstGeom prst="rect">
            <a:avLst/>
          </a:prstGeom>
        </p:spPr>
      </p:pic>
      <p:pic>
        <p:nvPicPr>
          <p:cNvPr id="22" name="Picture 4"/>
          <p:cNvPicPr>
            <a:picLocks noChangeAspect="1"/>
          </p:cNvPicPr>
          <p:nvPr/>
        </p:nvPicPr>
        <p:blipFill>
          <a:blip r:embed="rId6"/>
          <a:stretch>
            <a:fillRect/>
          </a:stretch>
        </p:blipFill>
        <p:spPr>
          <a:xfrm>
            <a:off x="621456" y="3473723"/>
            <a:ext cx="960398" cy="1115774"/>
          </a:xfrm>
          <a:prstGeom prst="rect">
            <a:avLst/>
          </a:prstGeom>
        </p:spPr>
      </p:pic>
      <p:pic>
        <p:nvPicPr>
          <p:cNvPr id="23" name="Picture 3"/>
          <p:cNvPicPr>
            <a:picLocks noChangeAspect="1"/>
          </p:cNvPicPr>
          <p:nvPr/>
        </p:nvPicPr>
        <p:blipFill>
          <a:blip r:embed="rId7"/>
          <a:stretch>
            <a:fillRect/>
          </a:stretch>
        </p:blipFill>
        <p:spPr>
          <a:xfrm>
            <a:off x="1786015" y="3473724"/>
            <a:ext cx="819495" cy="1124759"/>
          </a:xfrm>
          <a:prstGeom prst="rect">
            <a:avLst/>
          </a:prstGeom>
        </p:spPr>
      </p:pic>
      <p:grpSp>
        <p:nvGrpSpPr>
          <p:cNvPr id="24" name="组 23"/>
          <p:cNvGrpSpPr/>
          <p:nvPr/>
        </p:nvGrpSpPr>
        <p:grpSpPr>
          <a:xfrm>
            <a:off x="5850269" y="2389666"/>
            <a:ext cx="193213" cy="2726690"/>
            <a:chOff x="1167466" y="2004488"/>
            <a:chExt cx="243428" cy="3435345"/>
          </a:xfrm>
          <a:effectLst>
            <a:glow rad="50800">
              <a:schemeClr val="accent5">
                <a:lumMod val="40000"/>
                <a:lumOff val="60000"/>
                <a:alpha val="69000"/>
              </a:schemeClr>
            </a:glow>
          </a:effectLst>
        </p:grpSpPr>
        <p:cxnSp>
          <p:nvCxnSpPr>
            <p:cNvPr id="25"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26"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
        <p:nvSpPr>
          <p:cNvPr id="6" name="Oval 11"/>
          <p:cNvSpPr/>
          <p:nvPr/>
        </p:nvSpPr>
        <p:spPr>
          <a:xfrm>
            <a:off x="7368741" y="4189349"/>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Tree>
    <p:extLst>
      <p:ext uri="{BB962C8B-B14F-4D97-AF65-F5344CB8AC3E}">
        <p14:creationId xmlns:p14="http://schemas.microsoft.com/office/powerpoint/2010/main" val="3164665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5.55556E-7 -2.22222E-6 L 0.15556 -0.00139 " pathEditMode="relative" rAng="0" ptsTypes="AA">
                                      <p:cBhvr>
                                        <p:cTn id="6" dur="2000" fill="hold"/>
                                        <p:tgtEl>
                                          <p:spTgt spid="24"/>
                                        </p:tgtEl>
                                        <p:attrNameLst>
                                          <p:attrName>ppt_x</p:attrName>
                                          <p:attrName>ppt_y</p:attrName>
                                        </p:attrNameLst>
                                      </p:cBhvr>
                                      <p:rCtr x="7778" y="-69"/>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26" presetClass="emph" presetSubtype="0" fill="hold" grpId="1"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5000"/>
                            </p:stCondLst>
                            <p:childTnLst>
                              <p:par>
                                <p:cTn id="35" presetID="22" presetClass="entr" presetSubtype="1"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par>
                          <p:cTn id="49" fill="hold">
                            <p:stCondLst>
                              <p:cond delay="6500"/>
                            </p:stCondLst>
                            <p:childTnLst>
                              <p:par>
                                <p:cTn id="50" presetID="22" presetClass="entr" presetSubtype="1"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7" grpId="0"/>
      <p:bldP spid="18" grpId="0"/>
      <p:bldP spid="19" grpId="0"/>
      <p:bldP spid="20" grpId="0"/>
      <p:bldP spid="6" grpId="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sp>
        <p:nvSpPr>
          <p:cNvPr id="8"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9"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Isosceles Triangle 8"/>
          <p:cNvSpPr/>
          <p:nvPr/>
        </p:nvSpPr>
        <p:spPr>
          <a:xfrm rot="5400000">
            <a:off x="2486656" y="1094746"/>
            <a:ext cx="6858000" cy="4668513"/>
          </a:xfrm>
          <a:prstGeom prst="triangle">
            <a:avLst>
              <a:gd name="adj" fmla="val 39501"/>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429" dirty="0">
              <a:solidFill>
                <a:prstClr val="white"/>
              </a:solidFill>
              <a:latin typeface="Calibri"/>
              <a:ea typeface="SimHei" panose="02010609060101010101" pitchFamily="49" charset="-122"/>
            </a:endParaRPr>
          </a:p>
        </p:txBody>
      </p:sp>
      <p:pic>
        <p:nvPicPr>
          <p:cNvPr id="15" name="图片 14"/>
          <p:cNvPicPr>
            <a:picLocks noChangeAspect="1"/>
          </p:cNvPicPr>
          <p:nvPr/>
        </p:nvPicPr>
        <p:blipFill>
          <a:blip r:embed="rId4"/>
          <a:stretch>
            <a:fillRect/>
          </a:stretch>
        </p:blipFill>
        <p:spPr>
          <a:xfrm>
            <a:off x="381000" y="-20946"/>
            <a:ext cx="3200400" cy="6878946"/>
          </a:xfrm>
          <a:prstGeom prst="rect">
            <a:avLst/>
          </a:prstGeom>
        </p:spPr>
      </p:pic>
      <p:sp>
        <p:nvSpPr>
          <p:cNvPr id="16" name="矩形 15"/>
          <p:cNvSpPr/>
          <p:nvPr/>
        </p:nvSpPr>
        <p:spPr>
          <a:xfrm>
            <a:off x="1234058" y="1254154"/>
            <a:ext cx="2228495" cy="338554"/>
          </a:xfrm>
          <a:prstGeom prst="rect">
            <a:avLst/>
          </a:prstGeom>
        </p:spPr>
        <p:txBody>
          <a:bodyPr wrap="none">
            <a:spAutoFit/>
          </a:bodyPr>
          <a:lstStyle/>
          <a:p>
            <a:pPr marL="362880" lvl="1" defTabSz="725759"/>
            <a:r>
              <a:rPr lang="en-US" altLang="zh-CN" sz="1600" dirty="0">
                <a:solidFill>
                  <a:srgbClr val="FFFF00"/>
                </a:solidFill>
                <a:latin typeface="方正兰亭中黑_GBK" panose="02000000000000000000" pitchFamily="2" charset="-122"/>
                <a:ea typeface="方正兰亭中黑_GBK" panose="02000000000000000000" pitchFamily="2" charset="-122"/>
              </a:rPr>
              <a:t>Geoffrey Hinton </a:t>
            </a:r>
            <a:r>
              <a:rPr lang="en-US" altLang="zh-CN" sz="1600" dirty="0">
                <a:solidFill>
                  <a:prstClr val="black"/>
                </a:solidFill>
                <a:latin typeface="Calibri"/>
                <a:ea typeface="SimHei" panose="02010609060101010101" pitchFamily="49" charset="-122"/>
              </a:rPr>
              <a:t> </a:t>
            </a:r>
          </a:p>
        </p:txBody>
      </p:sp>
      <p:sp>
        <p:nvSpPr>
          <p:cNvPr id="17" name="矩形 16"/>
          <p:cNvSpPr/>
          <p:nvPr/>
        </p:nvSpPr>
        <p:spPr>
          <a:xfrm>
            <a:off x="1231890" y="1609532"/>
            <a:ext cx="2349508" cy="1600438"/>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Hinton, Geoffrey E., Simon </a:t>
            </a:r>
            <a:r>
              <a:rPr lang="en-US" altLang="zh-CN" sz="1400" dirty="0" err="1">
                <a:solidFill>
                  <a:prstClr val="white"/>
                </a:solidFill>
                <a:latin typeface="Calibri"/>
                <a:ea typeface="SimHei" panose="02010609060101010101" pitchFamily="49" charset="-122"/>
              </a:rPr>
              <a:t>Osindero</a:t>
            </a:r>
            <a:r>
              <a:rPr lang="en-US" altLang="zh-CN" sz="1400" dirty="0">
                <a:solidFill>
                  <a:prstClr val="white"/>
                </a:solidFill>
                <a:latin typeface="Calibri"/>
                <a:ea typeface="SimHei" panose="02010609060101010101" pitchFamily="49" charset="-122"/>
              </a:rPr>
              <a:t>, and Yee-</a:t>
            </a:r>
            <a:r>
              <a:rPr lang="en-US" altLang="zh-CN" sz="1400" dirty="0" err="1">
                <a:solidFill>
                  <a:prstClr val="white"/>
                </a:solidFill>
                <a:latin typeface="Calibri"/>
                <a:ea typeface="SimHei" panose="02010609060101010101" pitchFamily="49" charset="-122"/>
              </a:rPr>
              <a:t>Whye</a:t>
            </a:r>
            <a:r>
              <a:rPr lang="en-US" altLang="zh-CN" sz="1400" dirty="0">
                <a:solidFill>
                  <a:prstClr val="white"/>
                </a:solidFill>
                <a:latin typeface="Calibri"/>
                <a:ea typeface="SimHei" panose="02010609060101010101" pitchFamily="49" charset="-122"/>
              </a:rPr>
              <a:t> </a:t>
            </a:r>
            <a:r>
              <a:rPr lang="en-US" altLang="zh-CN" sz="1400" dirty="0" err="1">
                <a:solidFill>
                  <a:prstClr val="white"/>
                </a:solidFill>
                <a:latin typeface="Calibri"/>
                <a:ea typeface="SimHei" panose="02010609060101010101" pitchFamily="49" charset="-122"/>
              </a:rPr>
              <a:t>Teh</a:t>
            </a:r>
            <a:r>
              <a:rPr lang="en-US" altLang="zh-CN" sz="1400" dirty="0">
                <a:solidFill>
                  <a:prstClr val="white"/>
                </a:solidFill>
                <a:latin typeface="Calibri"/>
                <a:ea typeface="SimHei" panose="02010609060101010101" pitchFamily="49" charset="-122"/>
              </a:rPr>
              <a:t>. "A fast learning algorithm for deep belief nets." Neural computation 18.7 (2006): 1527-1554.</a:t>
            </a:r>
          </a:p>
        </p:txBody>
      </p:sp>
      <p:sp>
        <p:nvSpPr>
          <p:cNvPr id="18" name="矩形 17"/>
          <p:cNvSpPr/>
          <p:nvPr/>
        </p:nvSpPr>
        <p:spPr>
          <a:xfrm>
            <a:off x="209353" y="4921083"/>
            <a:ext cx="2988199" cy="954107"/>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Le, </a:t>
            </a:r>
            <a:r>
              <a:rPr lang="en-US" altLang="zh-CN" sz="1400" dirty="0" err="1">
                <a:solidFill>
                  <a:prstClr val="white"/>
                </a:solidFill>
                <a:latin typeface="Calibri"/>
                <a:ea typeface="SimHei" panose="02010609060101010101" pitchFamily="49" charset="-122"/>
              </a:rPr>
              <a:t>Quoc</a:t>
            </a:r>
            <a:r>
              <a:rPr lang="en-US" altLang="zh-CN" sz="1400" dirty="0">
                <a:solidFill>
                  <a:prstClr val="white"/>
                </a:solidFill>
                <a:latin typeface="Calibri"/>
                <a:ea typeface="SimHei" panose="02010609060101010101" pitchFamily="49" charset="-122"/>
              </a:rPr>
              <a:t> V., et al. "Building high-level features using large scale unsupervised learning." </a:t>
            </a:r>
            <a:r>
              <a:rPr lang="en-US" altLang="zh-CN" sz="1400" dirty="0" err="1">
                <a:solidFill>
                  <a:prstClr val="white"/>
                </a:solidFill>
                <a:latin typeface="Calibri"/>
                <a:ea typeface="SimHei" panose="02010609060101010101" pitchFamily="49" charset="-122"/>
              </a:rPr>
              <a:t>arXiv</a:t>
            </a:r>
            <a:r>
              <a:rPr lang="en-US" altLang="zh-CN" sz="1400" dirty="0">
                <a:solidFill>
                  <a:prstClr val="white"/>
                </a:solidFill>
                <a:latin typeface="Calibri"/>
                <a:ea typeface="SimHei" panose="02010609060101010101" pitchFamily="49" charset="-122"/>
              </a:rPr>
              <a:t> preprint arXiv:1112.6209 (2011).</a:t>
            </a:r>
            <a:endParaRPr lang="fr-FR" altLang="zh-CN" sz="1400" dirty="0">
              <a:solidFill>
                <a:prstClr val="white"/>
              </a:solidFill>
              <a:latin typeface="Calibri"/>
              <a:ea typeface="SimHei" panose="02010609060101010101" pitchFamily="49" charset="-122"/>
            </a:endParaRPr>
          </a:p>
        </p:txBody>
      </p:sp>
      <p:sp>
        <p:nvSpPr>
          <p:cNvPr id="19" name="矩形 18"/>
          <p:cNvSpPr/>
          <p:nvPr/>
        </p:nvSpPr>
        <p:spPr>
          <a:xfrm>
            <a:off x="571210" y="876953"/>
            <a:ext cx="2673115" cy="400110"/>
          </a:xfrm>
          <a:prstGeom prst="rect">
            <a:avLst/>
          </a:prstGeom>
        </p:spPr>
        <p:txBody>
          <a:bodyPr wrap="squar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2006</a:t>
            </a:r>
            <a:r>
              <a:rPr lang="en-US" altLang="zh-CN" sz="2000" dirty="0">
                <a:solidFill>
                  <a:srgbClr val="FFFF00"/>
                </a:solidFill>
                <a:latin typeface="方正兰亭中黑_GBK" panose="02000000000000000000" pitchFamily="2" charset="-122"/>
                <a:ea typeface="方正兰亭中黑_GBK" panose="02000000000000000000" pitchFamily="2" charset="-122"/>
              </a:rPr>
              <a:t> </a:t>
            </a:r>
            <a:r>
              <a:rPr lang="zh-CN" altLang="en-US" sz="2000" dirty="0">
                <a:solidFill>
                  <a:srgbClr val="FFFF00"/>
                </a:solidFill>
                <a:latin typeface="方正兰亭中黑_GBK" panose="02000000000000000000" pitchFamily="2" charset="-122"/>
                <a:ea typeface="方正兰亭中黑_GBK" panose="02000000000000000000" pitchFamily="2" charset="-122"/>
              </a:rPr>
              <a:t>深度学习</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sp>
        <p:nvSpPr>
          <p:cNvPr id="20" name="矩形 19"/>
          <p:cNvSpPr/>
          <p:nvPr/>
        </p:nvSpPr>
        <p:spPr>
          <a:xfrm>
            <a:off x="571207" y="3315679"/>
            <a:ext cx="2908168" cy="400110"/>
          </a:xfrm>
          <a:prstGeom prst="rect">
            <a:avLst/>
          </a:prstGeom>
        </p:spPr>
        <p:txBody>
          <a:bodyPr wrap="non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2011</a:t>
            </a:r>
            <a:r>
              <a:rPr lang="en-US" altLang="zh-CN" sz="2000" dirty="0">
                <a:solidFill>
                  <a:srgbClr val="FFFF00"/>
                </a:solidFill>
                <a:latin typeface="方正兰亭中黑_GBK" panose="02000000000000000000" pitchFamily="2" charset="-122"/>
                <a:ea typeface="方正兰亭中黑_GBK" panose="02000000000000000000" pitchFamily="2" charset="-122"/>
              </a:rPr>
              <a:t> </a:t>
            </a:r>
            <a:r>
              <a:rPr lang="zh-CN" altLang="en-US" sz="2000" dirty="0">
                <a:solidFill>
                  <a:srgbClr val="FFFF00"/>
                </a:solidFill>
                <a:latin typeface="方正兰亭中黑_GBK" panose="02000000000000000000" pitchFamily="2" charset="-122"/>
                <a:ea typeface="方正兰亭中黑_GBK" panose="02000000000000000000" pitchFamily="2" charset="-122"/>
              </a:rPr>
              <a:t>高层抽象特征构建</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pic>
        <p:nvPicPr>
          <p:cNvPr id="21"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799" y="1341656"/>
            <a:ext cx="942784" cy="1142597"/>
          </a:xfrm>
          <a:prstGeom prst="rect">
            <a:avLst/>
          </a:prstGeom>
        </p:spPr>
      </p:pic>
      <p:grpSp>
        <p:nvGrpSpPr>
          <p:cNvPr id="22" name="组合 1"/>
          <p:cNvGrpSpPr/>
          <p:nvPr/>
        </p:nvGrpSpPr>
        <p:grpSpPr>
          <a:xfrm>
            <a:off x="626731" y="3808712"/>
            <a:ext cx="2570820" cy="971807"/>
            <a:chOff x="7955353" y="3380516"/>
            <a:chExt cx="2989312" cy="1069687"/>
          </a:xfrm>
        </p:grpSpPr>
        <p:pic>
          <p:nvPicPr>
            <p:cNvPr id="23"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55353" y="3380516"/>
              <a:ext cx="874175" cy="1066603"/>
            </a:xfrm>
            <a:prstGeom prst="rect">
              <a:avLst/>
            </a:prstGeom>
          </p:spPr>
        </p:pic>
        <p:pic>
          <p:nvPicPr>
            <p:cNvPr id="24"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72744" y="3380516"/>
              <a:ext cx="836782" cy="1066603"/>
            </a:xfrm>
            <a:prstGeom prst="rect">
              <a:avLst/>
            </a:prstGeom>
          </p:spPr>
        </p:pic>
        <p:pic>
          <p:nvPicPr>
            <p:cNvPr id="25"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52742" y="3380516"/>
              <a:ext cx="791923" cy="1069687"/>
            </a:xfrm>
            <a:prstGeom prst="rect">
              <a:avLst/>
            </a:prstGeom>
          </p:spPr>
        </p:pic>
      </p:grpSp>
      <p:grpSp>
        <p:nvGrpSpPr>
          <p:cNvPr id="27" name="组 26"/>
          <p:cNvGrpSpPr/>
          <p:nvPr/>
        </p:nvGrpSpPr>
        <p:grpSpPr>
          <a:xfrm>
            <a:off x="7287805" y="2363818"/>
            <a:ext cx="193213" cy="2726690"/>
            <a:chOff x="1167466" y="2004488"/>
            <a:chExt cx="243428" cy="3435345"/>
          </a:xfrm>
          <a:effectLst>
            <a:glow rad="50800">
              <a:schemeClr val="accent5">
                <a:lumMod val="40000"/>
                <a:lumOff val="60000"/>
                <a:alpha val="69000"/>
              </a:schemeClr>
            </a:glow>
          </a:effectLst>
        </p:grpSpPr>
        <p:cxnSp>
          <p:nvCxnSpPr>
            <p:cNvPr id="28"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29"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
        <p:nvSpPr>
          <p:cNvPr id="6" name="Oval 11"/>
          <p:cNvSpPr/>
          <p:nvPr/>
        </p:nvSpPr>
        <p:spPr>
          <a:xfrm>
            <a:off x="8276072" y="2658430"/>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Tree>
    <p:extLst>
      <p:ext uri="{BB962C8B-B14F-4D97-AF65-F5344CB8AC3E}">
        <p14:creationId xmlns:p14="http://schemas.microsoft.com/office/powerpoint/2010/main" val="3003253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38889E-6 1.48148E-6 L 0.09757 -0.00162 " pathEditMode="relative" rAng="0" ptsTypes="AA">
                                      <p:cBhvr>
                                        <p:cTn id="6" dur="2000" fill="hold"/>
                                        <p:tgtEl>
                                          <p:spTgt spid="27"/>
                                        </p:tgtEl>
                                        <p:attrNameLst>
                                          <p:attrName>ppt_x</p:attrName>
                                          <p:attrName>ppt_y</p:attrName>
                                        </p:attrNameLst>
                                      </p:cBhvr>
                                      <p:rCtr x="4878" y="-93"/>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26" presetClass="emph" presetSubtype="0" fill="hold" grpId="1"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par>
                          <p:cTn id="34" fill="hold">
                            <p:stCondLst>
                              <p:cond delay="5000"/>
                            </p:stCondLst>
                            <p:childTnLst>
                              <p:par>
                                <p:cTn id="35" presetID="22" presetClass="entr" presetSubtype="1"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6500"/>
                            </p:stCondLst>
                            <p:childTnLst>
                              <p:par>
                                <p:cTn id="47" presetID="22" presetClass="entr" presetSubtype="1"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up)">
                                      <p:cBhvr>
                                        <p:cTn id="4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7" grpId="0"/>
      <p:bldP spid="18" grpId="0"/>
      <p:bldP spid="19" grpId="0"/>
      <p:bldP spid="20" grpId="0"/>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sp>
        <p:nvSpPr>
          <p:cNvPr id="8"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9"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Isosceles Triangle 8"/>
          <p:cNvSpPr/>
          <p:nvPr/>
        </p:nvSpPr>
        <p:spPr>
          <a:xfrm rot="5400000">
            <a:off x="2706272" y="875130"/>
            <a:ext cx="6857997" cy="5107742"/>
          </a:xfrm>
          <a:prstGeom prst="triangle">
            <a:avLst>
              <a:gd name="adj" fmla="val 36557"/>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600" dirty="0">
              <a:solidFill>
                <a:prstClr val="white"/>
              </a:solidFill>
              <a:latin typeface="Calibri"/>
              <a:ea typeface="SimHei" panose="02010609060101010101" pitchFamily="49" charset="-122"/>
            </a:endParaRPr>
          </a:p>
        </p:txBody>
      </p:sp>
      <p:pic>
        <p:nvPicPr>
          <p:cNvPr id="14" name="图片 13"/>
          <p:cNvPicPr>
            <a:picLocks noChangeAspect="1"/>
          </p:cNvPicPr>
          <p:nvPr/>
        </p:nvPicPr>
        <p:blipFill>
          <a:blip r:embed="rId4"/>
          <a:stretch>
            <a:fillRect/>
          </a:stretch>
        </p:blipFill>
        <p:spPr>
          <a:xfrm>
            <a:off x="381000" y="-20946"/>
            <a:ext cx="3200400" cy="6878945"/>
          </a:xfrm>
          <a:prstGeom prst="rect">
            <a:avLst/>
          </a:prstGeom>
        </p:spPr>
      </p:pic>
      <p:sp>
        <p:nvSpPr>
          <p:cNvPr id="15" name="矩形 14"/>
          <p:cNvSpPr/>
          <p:nvPr/>
        </p:nvSpPr>
        <p:spPr>
          <a:xfrm>
            <a:off x="183753" y="3409369"/>
            <a:ext cx="3007011" cy="954107"/>
          </a:xfrm>
          <a:prstGeom prst="rect">
            <a:avLst/>
          </a:prstGeom>
        </p:spPr>
        <p:txBody>
          <a:bodyPr wrap="square">
            <a:spAutoFit/>
          </a:bodyPr>
          <a:lstStyle/>
          <a:p>
            <a:pPr marL="362880" lvl="1" defTabSz="725759"/>
            <a:r>
              <a:rPr lang="en-US" altLang="zh-CN" sz="1400" dirty="0" err="1">
                <a:solidFill>
                  <a:prstClr val="white"/>
                </a:solidFill>
                <a:latin typeface="Calibri"/>
                <a:ea typeface="SimHei" panose="02010609060101010101" pitchFamily="49" charset="-122"/>
              </a:rPr>
              <a:t>Markoff</a:t>
            </a:r>
            <a:r>
              <a:rPr lang="en-US" altLang="zh-CN" sz="1400" dirty="0">
                <a:solidFill>
                  <a:prstClr val="white"/>
                </a:solidFill>
                <a:latin typeface="Calibri"/>
                <a:ea typeface="SimHei" panose="02010609060101010101" pitchFamily="49" charset="-122"/>
              </a:rPr>
              <a:t>, John. "Google cars drive themselves, in traffic." The New York Times 10 (2010): A1.</a:t>
            </a:r>
          </a:p>
          <a:p>
            <a:pPr marL="362880" lvl="2" defTabSz="725759"/>
            <a:endParaRPr lang="en-US" altLang="zh-CN" sz="1400" dirty="0">
              <a:solidFill>
                <a:prstClr val="white"/>
              </a:solidFill>
              <a:latin typeface="Calibri"/>
              <a:ea typeface="SimHei" panose="02010609060101010101" pitchFamily="49" charset="-122"/>
            </a:endParaRPr>
          </a:p>
        </p:txBody>
      </p:sp>
      <p:sp>
        <p:nvSpPr>
          <p:cNvPr id="16" name="矩形 15"/>
          <p:cNvSpPr/>
          <p:nvPr/>
        </p:nvSpPr>
        <p:spPr>
          <a:xfrm>
            <a:off x="571209" y="876953"/>
            <a:ext cx="2688675" cy="369332"/>
          </a:xfrm>
          <a:prstGeom prst="rect">
            <a:avLst/>
          </a:prstGeom>
        </p:spPr>
        <p:txBody>
          <a:bodyPr wrap="square">
            <a:spAutoFit/>
          </a:bodyPr>
          <a:lstStyle/>
          <a:p>
            <a:pPr defTabSz="725759"/>
            <a:r>
              <a:rPr lang="en-US" altLang="zh-CN" dirty="0">
                <a:solidFill>
                  <a:srgbClr val="FFFF00"/>
                </a:solidFill>
                <a:latin typeface="Chekiang Sung" panose="02020600000000000000" pitchFamily="18" charset="-120"/>
                <a:ea typeface="Chekiang Sung" panose="02020600000000000000" pitchFamily="18" charset="-120"/>
              </a:rPr>
              <a:t>2009 </a:t>
            </a:r>
            <a:r>
              <a:rPr lang="zh-CN" altLang="en-US" dirty="0">
                <a:solidFill>
                  <a:srgbClr val="FFFF00"/>
                </a:solidFill>
                <a:latin typeface="方正兰亭中黑_GBK" panose="02000000000000000000" pitchFamily="2" charset="-122"/>
                <a:ea typeface="方正兰亭中黑_GBK" panose="02000000000000000000" pitchFamily="2" charset="-122"/>
              </a:rPr>
              <a:t>谷歌自动驾驶汽车</a:t>
            </a:r>
            <a:endParaRPr lang="en-US" altLang="zh-CN" dirty="0">
              <a:solidFill>
                <a:srgbClr val="FFFF00"/>
              </a:solidFill>
              <a:latin typeface="方正兰亭中黑_GBK" panose="02000000000000000000" pitchFamily="2" charset="-122"/>
              <a:ea typeface="方正兰亭中黑_GBK" panose="02000000000000000000" pitchFamily="2" charset="-122"/>
            </a:endParaRPr>
          </a:p>
        </p:txBody>
      </p:sp>
      <p:sp>
        <p:nvSpPr>
          <p:cNvPr id="17" name="矩形 16"/>
          <p:cNvSpPr/>
          <p:nvPr/>
        </p:nvSpPr>
        <p:spPr>
          <a:xfrm>
            <a:off x="183753" y="3021188"/>
            <a:ext cx="2561786" cy="338554"/>
          </a:xfrm>
          <a:prstGeom prst="rect">
            <a:avLst/>
          </a:prstGeom>
        </p:spPr>
        <p:txBody>
          <a:bodyPr wrap="square">
            <a:spAutoFit/>
          </a:bodyPr>
          <a:lstStyle/>
          <a:p>
            <a:pPr marL="362880" lvl="1" defTabSz="725759"/>
            <a:r>
              <a:rPr lang="en-US" altLang="zh-CN" sz="1600" dirty="0">
                <a:solidFill>
                  <a:srgbClr val="FFFF00"/>
                </a:solidFill>
                <a:latin typeface="方正兰亭中黑_GBK" panose="02000000000000000000" pitchFamily="2" charset="-122"/>
                <a:ea typeface="方正兰亭中黑_GBK" panose="02000000000000000000" pitchFamily="2" charset="-122"/>
              </a:rPr>
              <a:t>Sebastian Thrun</a:t>
            </a:r>
            <a:endParaRPr lang="zh-CN" altLang="en-US" sz="1600" dirty="0">
              <a:solidFill>
                <a:srgbClr val="FFFF00"/>
              </a:solidFill>
              <a:latin typeface="方正兰亭中黑_GBK" panose="02000000000000000000" pitchFamily="2" charset="-122"/>
              <a:ea typeface="方正兰亭中黑_GBK" panose="02000000000000000000" pitchFamily="2" charset="-122"/>
            </a:endParaRPr>
          </a:p>
        </p:txBody>
      </p:sp>
      <p:pic>
        <p:nvPicPr>
          <p:cNvPr id="18" name="Picture 6"/>
          <p:cNvPicPr>
            <a:picLocks noChangeAspect="1"/>
          </p:cNvPicPr>
          <p:nvPr/>
        </p:nvPicPr>
        <p:blipFill>
          <a:blip r:embed="rId5"/>
          <a:stretch>
            <a:fillRect/>
          </a:stretch>
        </p:blipFill>
        <p:spPr>
          <a:xfrm>
            <a:off x="620283" y="1460637"/>
            <a:ext cx="1017152" cy="1384458"/>
          </a:xfrm>
          <a:prstGeom prst="rect">
            <a:avLst/>
          </a:prstGeom>
        </p:spPr>
      </p:pic>
      <p:grpSp>
        <p:nvGrpSpPr>
          <p:cNvPr id="19" name="组 18"/>
          <p:cNvGrpSpPr/>
          <p:nvPr/>
        </p:nvGrpSpPr>
        <p:grpSpPr>
          <a:xfrm>
            <a:off x="8204401" y="2389666"/>
            <a:ext cx="193213" cy="2726690"/>
            <a:chOff x="1167466" y="2004488"/>
            <a:chExt cx="243428" cy="3435345"/>
          </a:xfrm>
          <a:effectLst>
            <a:glow rad="50800">
              <a:schemeClr val="accent5">
                <a:lumMod val="40000"/>
                <a:lumOff val="60000"/>
                <a:alpha val="69000"/>
              </a:schemeClr>
            </a:glow>
          </a:effectLst>
        </p:grpSpPr>
        <p:cxnSp>
          <p:nvCxnSpPr>
            <p:cNvPr id="20"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
        <p:nvSpPr>
          <p:cNvPr id="6" name="Oval 11"/>
          <p:cNvSpPr/>
          <p:nvPr/>
        </p:nvSpPr>
        <p:spPr>
          <a:xfrm>
            <a:off x="8752618" y="2451966"/>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Tree>
    <p:extLst>
      <p:ext uri="{BB962C8B-B14F-4D97-AF65-F5344CB8AC3E}">
        <p14:creationId xmlns:p14="http://schemas.microsoft.com/office/powerpoint/2010/main" val="10453140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03059E-6 -4.5974E-6 L 0.05291 -4.5974E-6 " pathEditMode="relative" rAng="0" ptsTypes="AA">
                                      <p:cBhvr>
                                        <p:cTn id="6" dur="2000" fill="hold"/>
                                        <p:tgtEl>
                                          <p:spTgt spid="19"/>
                                        </p:tgtEl>
                                        <p:attrNameLst>
                                          <p:attrName>ppt_x</p:attrName>
                                          <p:attrName>ppt_y</p:attrName>
                                        </p:attrNameLst>
                                      </p:cBhvr>
                                      <p:rCtr x="2645" y="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26" presetClass="emph" presetSubtype="0" fill="hold" grpId="1"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5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6" grpId="0"/>
      <p:bldP spid="17" grpId="0"/>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sp>
        <p:nvSpPr>
          <p:cNvPr id="7"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8"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Isosceles Triangle 8"/>
          <p:cNvSpPr/>
          <p:nvPr/>
        </p:nvSpPr>
        <p:spPr>
          <a:xfrm rot="5400000">
            <a:off x="2865881" y="715519"/>
            <a:ext cx="6857999" cy="5426962"/>
          </a:xfrm>
          <a:prstGeom prst="triangle">
            <a:avLst>
              <a:gd name="adj" fmla="val 59107"/>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429" dirty="0">
              <a:solidFill>
                <a:prstClr val="white"/>
              </a:solidFill>
              <a:latin typeface="Calibri"/>
              <a:ea typeface="SimHei" panose="02010609060101010101" pitchFamily="49" charset="-122"/>
            </a:endParaRPr>
          </a:p>
        </p:txBody>
      </p:sp>
      <p:pic>
        <p:nvPicPr>
          <p:cNvPr id="14" name="图片 13"/>
          <p:cNvPicPr>
            <a:picLocks noChangeAspect="1"/>
          </p:cNvPicPr>
          <p:nvPr/>
        </p:nvPicPr>
        <p:blipFill>
          <a:blip r:embed="rId4"/>
          <a:stretch>
            <a:fillRect/>
          </a:stretch>
        </p:blipFill>
        <p:spPr>
          <a:xfrm>
            <a:off x="381000" y="-20946"/>
            <a:ext cx="3200400" cy="6878945"/>
          </a:xfrm>
          <a:prstGeom prst="rect">
            <a:avLst/>
          </a:prstGeom>
        </p:spPr>
      </p:pic>
      <p:sp>
        <p:nvSpPr>
          <p:cNvPr id="15" name="矩形 14"/>
          <p:cNvSpPr/>
          <p:nvPr/>
        </p:nvSpPr>
        <p:spPr>
          <a:xfrm>
            <a:off x="1215041" y="1556836"/>
            <a:ext cx="2030364" cy="338554"/>
          </a:xfrm>
          <a:prstGeom prst="rect">
            <a:avLst/>
          </a:prstGeom>
        </p:spPr>
        <p:txBody>
          <a:bodyPr wrap="none">
            <a:spAutoFit/>
          </a:bodyPr>
          <a:lstStyle/>
          <a:p>
            <a:pPr marL="362880" lvl="1" defTabSz="725759"/>
            <a:r>
              <a:rPr lang="en-US" altLang="zh-CN" sz="1600" dirty="0">
                <a:solidFill>
                  <a:srgbClr val="FFFF00"/>
                </a:solidFill>
                <a:latin typeface="方正兰亭中黑_GBK" panose="02000000000000000000" pitchFamily="2" charset="-122"/>
                <a:ea typeface="方正兰亭中黑_GBK" panose="02000000000000000000" pitchFamily="2" charset="-122"/>
              </a:rPr>
              <a:t>IBM’s Watson</a:t>
            </a:r>
          </a:p>
        </p:txBody>
      </p:sp>
      <p:sp>
        <p:nvSpPr>
          <p:cNvPr id="16" name="矩形 15"/>
          <p:cNvSpPr/>
          <p:nvPr/>
        </p:nvSpPr>
        <p:spPr>
          <a:xfrm>
            <a:off x="1231890" y="1877655"/>
            <a:ext cx="2279868" cy="1169551"/>
          </a:xfrm>
          <a:prstGeom prst="rect">
            <a:avLst/>
          </a:prstGeom>
        </p:spPr>
        <p:txBody>
          <a:bodyPr wrap="square">
            <a:spAutoFit/>
          </a:bodyPr>
          <a:lstStyle/>
          <a:p>
            <a:pPr marL="362880" lvl="1" defTabSz="725759"/>
            <a:r>
              <a:rPr lang="en-US" altLang="zh-CN" sz="1400" dirty="0" err="1">
                <a:solidFill>
                  <a:prstClr val="white"/>
                </a:solidFill>
                <a:latin typeface="Calibri"/>
                <a:ea typeface="SimHei" panose="02010609060101010101" pitchFamily="49" charset="-122"/>
              </a:rPr>
              <a:t>Markoff</a:t>
            </a:r>
            <a:r>
              <a:rPr lang="en-US" altLang="zh-CN" sz="1400" dirty="0">
                <a:solidFill>
                  <a:prstClr val="white"/>
                </a:solidFill>
                <a:latin typeface="Calibri"/>
                <a:ea typeface="SimHei" panose="02010609060101010101" pitchFamily="49" charset="-122"/>
              </a:rPr>
              <a:t>, John. "Computer program to take on ‘Jeopardy!’." The New York Times (2009).</a:t>
            </a:r>
          </a:p>
        </p:txBody>
      </p:sp>
      <p:sp>
        <p:nvSpPr>
          <p:cNvPr id="17" name="矩形 16"/>
          <p:cNvSpPr/>
          <p:nvPr/>
        </p:nvSpPr>
        <p:spPr>
          <a:xfrm>
            <a:off x="1231890" y="3757586"/>
            <a:ext cx="1783693" cy="338554"/>
          </a:xfrm>
          <a:prstGeom prst="rect">
            <a:avLst/>
          </a:prstGeom>
        </p:spPr>
        <p:txBody>
          <a:bodyPr wrap="none">
            <a:spAutoFit/>
          </a:bodyPr>
          <a:lstStyle/>
          <a:p>
            <a:pPr marL="362880" lvl="1" defTabSz="725759"/>
            <a:r>
              <a:rPr lang="en-US" altLang="zh-CN" sz="1600" dirty="0">
                <a:solidFill>
                  <a:srgbClr val="FFFF00"/>
                </a:solidFill>
                <a:latin typeface="方正兰亭中黑_GBK" panose="02000000000000000000" pitchFamily="2" charset="-122"/>
                <a:ea typeface="方正兰亭中黑_GBK" panose="02000000000000000000" pitchFamily="2" charset="-122"/>
              </a:rPr>
              <a:t>Apple’s </a:t>
            </a:r>
            <a:r>
              <a:rPr lang="en-US" altLang="zh-CN" sz="1600" dirty="0" err="1">
                <a:solidFill>
                  <a:srgbClr val="FFFF00"/>
                </a:solidFill>
                <a:latin typeface="方正兰亭中黑_GBK" panose="02000000000000000000" pitchFamily="2" charset="-122"/>
                <a:ea typeface="方正兰亭中黑_GBK" panose="02000000000000000000" pitchFamily="2" charset="-122"/>
              </a:rPr>
              <a:t>Siri</a:t>
            </a:r>
            <a:endParaRPr lang="en-US" altLang="zh-CN" sz="1600" dirty="0">
              <a:solidFill>
                <a:srgbClr val="FFFF00"/>
              </a:solidFill>
              <a:latin typeface="方正兰亭中黑_GBK" panose="02000000000000000000" pitchFamily="2" charset="-122"/>
              <a:ea typeface="方正兰亭中黑_GBK" panose="02000000000000000000" pitchFamily="2" charset="-122"/>
            </a:endParaRPr>
          </a:p>
        </p:txBody>
      </p:sp>
      <p:sp>
        <p:nvSpPr>
          <p:cNvPr id="18" name="矩形 17"/>
          <p:cNvSpPr/>
          <p:nvPr/>
        </p:nvSpPr>
        <p:spPr>
          <a:xfrm>
            <a:off x="1219993" y="4002789"/>
            <a:ext cx="2258041" cy="1384995"/>
          </a:xfrm>
          <a:prstGeom prst="rect">
            <a:avLst/>
          </a:prstGeom>
        </p:spPr>
        <p:txBody>
          <a:bodyPr wrap="square">
            <a:spAutoFit/>
          </a:bodyPr>
          <a:lstStyle/>
          <a:p>
            <a:pPr marL="362880" lvl="1" defTabSz="725759"/>
            <a:r>
              <a:rPr lang="en-US" altLang="zh-CN" sz="1400" dirty="0" err="1">
                <a:solidFill>
                  <a:prstClr val="white"/>
                </a:solidFill>
                <a:latin typeface="Calibri"/>
                <a:ea typeface="SimHei" panose="02010609060101010101" pitchFamily="49" charset="-122"/>
              </a:rPr>
              <a:t>Sadun</a:t>
            </a:r>
            <a:r>
              <a:rPr lang="en-US" altLang="zh-CN" sz="1400" dirty="0">
                <a:solidFill>
                  <a:prstClr val="white"/>
                </a:solidFill>
                <a:latin typeface="Calibri"/>
                <a:ea typeface="SimHei" panose="02010609060101010101" pitchFamily="49" charset="-122"/>
              </a:rPr>
              <a:t>, Erica, and Steve </a:t>
            </a:r>
            <a:r>
              <a:rPr lang="en-US" altLang="zh-CN" sz="1400" dirty="0" err="1">
                <a:solidFill>
                  <a:prstClr val="white"/>
                </a:solidFill>
                <a:latin typeface="Calibri"/>
                <a:ea typeface="SimHei" panose="02010609060101010101" pitchFamily="49" charset="-122"/>
              </a:rPr>
              <a:t>Sande</a:t>
            </a:r>
            <a:r>
              <a:rPr lang="en-US" altLang="zh-CN" sz="1400" dirty="0">
                <a:solidFill>
                  <a:prstClr val="white"/>
                </a:solidFill>
                <a:latin typeface="Calibri"/>
                <a:ea typeface="SimHei" panose="02010609060101010101" pitchFamily="49" charset="-122"/>
              </a:rPr>
              <a:t>. Talking to </a:t>
            </a:r>
            <a:r>
              <a:rPr lang="en-US" altLang="zh-CN" sz="1400" dirty="0" err="1">
                <a:solidFill>
                  <a:prstClr val="white"/>
                </a:solidFill>
                <a:latin typeface="Calibri"/>
                <a:ea typeface="SimHei" panose="02010609060101010101" pitchFamily="49" charset="-122"/>
              </a:rPr>
              <a:t>Siri</a:t>
            </a:r>
            <a:r>
              <a:rPr lang="en-US" altLang="zh-CN" sz="1400" dirty="0">
                <a:solidFill>
                  <a:prstClr val="white"/>
                </a:solidFill>
                <a:latin typeface="Calibri"/>
                <a:ea typeface="SimHei" panose="02010609060101010101" pitchFamily="49" charset="-122"/>
              </a:rPr>
              <a:t>: Learning the Language of Apple's Intelligent Assistant. </a:t>
            </a:r>
            <a:r>
              <a:rPr lang="en-US" altLang="zh-CN" sz="1400" dirty="0" err="1">
                <a:solidFill>
                  <a:prstClr val="white"/>
                </a:solidFill>
                <a:latin typeface="Calibri"/>
                <a:ea typeface="SimHei" panose="02010609060101010101" pitchFamily="49" charset="-122"/>
              </a:rPr>
              <a:t>Que</a:t>
            </a:r>
            <a:r>
              <a:rPr lang="en-US" altLang="zh-CN" sz="1400" dirty="0">
                <a:solidFill>
                  <a:prstClr val="white"/>
                </a:solidFill>
                <a:latin typeface="Calibri"/>
                <a:ea typeface="SimHei" panose="02010609060101010101" pitchFamily="49" charset="-122"/>
              </a:rPr>
              <a:t> Publishing, 2013.</a:t>
            </a:r>
          </a:p>
        </p:txBody>
      </p:sp>
      <p:sp>
        <p:nvSpPr>
          <p:cNvPr id="19" name="矩形 18"/>
          <p:cNvSpPr/>
          <p:nvPr/>
        </p:nvSpPr>
        <p:spPr>
          <a:xfrm>
            <a:off x="571209" y="847135"/>
            <a:ext cx="2673116" cy="707886"/>
          </a:xfrm>
          <a:prstGeom prst="rect">
            <a:avLst/>
          </a:prstGeom>
        </p:spPr>
        <p:txBody>
          <a:bodyPr wrap="squar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2011 </a:t>
            </a:r>
            <a:r>
              <a:rPr lang="zh-CN" altLang="en-US" sz="2000" dirty="0">
                <a:solidFill>
                  <a:srgbClr val="FFFF00"/>
                </a:solidFill>
                <a:latin typeface="方正兰亭中黑_GBK" panose="02000000000000000000" pitchFamily="2" charset="-122"/>
                <a:ea typeface="方正兰亭中黑_GBK" panose="02000000000000000000" pitchFamily="2" charset="-122"/>
              </a:rPr>
              <a:t>沃森获得</a:t>
            </a:r>
            <a:r>
              <a:rPr lang="en-US" altLang="zh-CN" sz="2000" dirty="0">
                <a:solidFill>
                  <a:srgbClr val="FFFF00"/>
                </a:solidFill>
                <a:latin typeface="方正兰亭中黑_GBK" panose="02000000000000000000" pitchFamily="2" charset="-122"/>
                <a:ea typeface="方正兰亭中黑_GBK" panose="02000000000000000000" pitchFamily="2" charset="-122"/>
              </a:rPr>
              <a:t>Jeopardy</a:t>
            </a:r>
            <a:r>
              <a:rPr lang="zh-CN" altLang="en-US" sz="2000" dirty="0">
                <a:solidFill>
                  <a:srgbClr val="FFFF00"/>
                </a:solidFill>
                <a:latin typeface="方正兰亭中黑_GBK" panose="02000000000000000000" pitchFamily="2" charset="-122"/>
                <a:ea typeface="方正兰亭中黑_GBK" panose="02000000000000000000" pitchFamily="2" charset="-122"/>
              </a:rPr>
              <a:t>冠军</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sp>
        <p:nvSpPr>
          <p:cNvPr id="20" name="矩形 19"/>
          <p:cNvSpPr/>
          <p:nvPr/>
        </p:nvSpPr>
        <p:spPr>
          <a:xfrm>
            <a:off x="571207" y="3349784"/>
            <a:ext cx="2377574" cy="400110"/>
          </a:xfrm>
          <a:prstGeom prst="rect">
            <a:avLst/>
          </a:prstGeom>
        </p:spPr>
        <p:txBody>
          <a:bodyPr wrap="non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2011</a:t>
            </a:r>
            <a:r>
              <a:rPr lang="en-US" altLang="zh-CN" sz="2000" dirty="0">
                <a:solidFill>
                  <a:prstClr val="black"/>
                </a:solidFill>
                <a:latin typeface="Calibri"/>
                <a:ea typeface="SimHei" panose="02010609060101010101" pitchFamily="49" charset="-122"/>
              </a:rPr>
              <a:t> </a:t>
            </a:r>
            <a:r>
              <a:rPr lang="zh-CN" altLang="en-US" sz="2000" dirty="0">
                <a:solidFill>
                  <a:srgbClr val="FFFF00"/>
                </a:solidFill>
                <a:latin typeface="方正兰亭中黑_GBK" panose="02000000000000000000" pitchFamily="2" charset="-122"/>
                <a:ea typeface="方正兰亭中黑_GBK" panose="02000000000000000000" pitchFamily="2" charset="-122"/>
              </a:rPr>
              <a:t>自然语言问答</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pic>
        <p:nvPicPr>
          <p:cNvPr id="21"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064" y="1655962"/>
            <a:ext cx="870078" cy="976050"/>
          </a:xfrm>
          <a:prstGeom prst="rect">
            <a:avLst/>
          </a:prstGeom>
        </p:spPr>
      </p:pic>
      <p:pic>
        <p:nvPicPr>
          <p:cNvPr id="22" name="Picture 3"/>
          <p:cNvPicPr>
            <a:picLocks noChangeAspect="1"/>
          </p:cNvPicPr>
          <p:nvPr/>
        </p:nvPicPr>
        <p:blipFill>
          <a:blip r:embed="rId6"/>
          <a:stretch>
            <a:fillRect/>
          </a:stretch>
        </p:blipFill>
        <p:spPr>
          <a:xfrm>
            <a:off x="651849" y="3794459"/>
            <a:ext cx="912392" cy="1238246"/>
          </a:xfrm>
          <a:prstGeom prst="rect">
            <a:avLst/>
          </a:prstGeom>
        </p:spPr>
      </p:pic>
      <p:grpSp>
        <p:nvGrpSpPr>
          <p:cNvPr id="23" name="组 22"/>
          <p:cNvGrpSpPr/>
          <p:nvPr/>
        </p:nvGrpSpPr>
        <p:grpSpPr>
          <a:xfrm>
            <a:off x="8688228" y="2396386"/>
            <a:ext cx="193213" cy="2726690"/>
            <a:chOff x="1167466" y="2004488"/>
            <a:chExt cx="243428" cy="3435345"/>
          </a:xfrm>
          <a:effectLst>
            <a:glow rad="50800">
              <a:schemeClr val="accent5">
                <a:lumMod val="40000"/>
                <a:lumOff val="60000"/>
                <a:alpha val="69000"/>
              </a:schemeClr>
            </a:glow>
          </a:effectLst>
        </p:grpSpPr>
        <p:cxnSp>
          <p:nvCxnSpPr>
            <p:cNvPr id="24"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25"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
        <p:nvSpPr>
          <p:cNvPr id="6" name="Oval 11"/>
          <p:cNvSpPr/>
          <p:nvPr/>
        </p:nvSpPr>
        <p:spPr>
          <a:xfrm>
            <a:off x="9008827" y="3994236"/>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Tree>
    <p:extLst>
      <p:ext uri="{BB962C8B-B14F-4D97-AF65-F5344CB8AC3E}">
        <p14:creationId xmlns:p14="http://schemas.microsoft.com/office/powerpoint/2010/main" val="16736034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83246E-6 1.77587E-6 L 0.02948 0.0011 " pathEditMode="relative" rAng="0" ptsTypes="AA">
                                      <p:cBhvr>
                                        <p:cTn id="6" dur="2000" fill="hold"/>
                                        <p:tgtEl>
                                          <p:spTgt spid="23"/>
                                        </p:tgtEl>
                                        <p:attrNameLst>
                                          <p:attrName>ppt_x</p:attrName>
                                          <p:attrName>ppt_y</p:attrName>
                                        </p:attrNameLst>
                                      </p:cBhvr>
                                      <p:rCtr x="1474" y="4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26" presetClass="emph" presetSubtype="0" fill="hold" grpId="1"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5000"/>
                            </p:stCondLst>
                            <p:childTnLst>
                              <p:par>
                                <p:cTn id="35" presetID="22" presetClass="entr" presetSubtype="1"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6500"/>
                            </p:stCondLst>
                            <p:childTnLst>
                              <p:par>
                                <p:cTn id="47" presetID="2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par>
                          <p:cTn id="50" fill="hold">
                            <p:stCondLst>
                              <p:cond delay="7000"/>
                            </p:stCondLst>
                            <p:childTnLst>
                              <p:par>
                                <p:cTn id="51" presetID="22" presetClass="entr" presetSubtype="1"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7" grpId="0"/>
      <p:bldP spid="18" grpId="0"/>
      <p:bldP spid="19" grpId="0"/>
      <p:bldP spid="20" grpId="0"/>
      <p:bldP spid="6" grpId="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sp>
        <p:nvSpPr>
          <p:cNvPr id="6" name="Oval 11"/>
          <p:cNvSpPr/>
          <p:nvPr/>
        </p:nvSpPr>
        <p:spPr>
          <a:xfrm>
            <a:off x="9008827" y="3994236"/>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7" name="Oval 11"/>
          <p:cNvSpPr/>
          <p:nvPr/>
        </p:nvSpPr>
        <p:spPr>
          <a:xfrm>
            <a:off x="8698861" y="2451966"/>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8" name="Oval 11"/>
          <p:cNvSpPr/>
          <p:nvPr/>
        </p:nvSpPr>
        <p:spPr>
          <a:xfrm>
            <a:off x="8444068" y="2644990"/>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9" name="Oval 11"/>
          <p:cNvSpPr/>
          <p:nvPr/>
        </p:nvSpPr>
        <p:spPr>
          <a:xfrm>
            <a:off x="9003127" y="2640277"/>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10" name="Oval 11"/>
          <p:cNvSpPr/>
          <p:nvPr/>
        </p:nvSpPr>
        <p:spPr>
          <a:xfrm>
            <a:off x="8104745" y="3304785"/>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11" name="Oval 11"/>
          <p:cNvSpPr/>
          <p:nvPr/>
        </p:nvSpPr>
        <p:spPr>
          <a:xfrm>
            <a:off x="7809899" y="3029535"/>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12" name="Oval 11"/>
          <p:cNvSpPr/>
          <p:nvPr/>
        </p:nvSpPr>
        <p:spPr>
          <a:xfrm>
            <a:off x="7368741" y="4189349"/>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13" name="Oval 11"/>
          <p:cNvSpPr/>
          <p:nvPr/>
        </p:nvSpPr>
        <p:spPr>
          <a:xfrm>
            <a:off x="8011039" y="4189349"/>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14" name="Oval 11"/>
          <p:cNvSpPr/>
          <p:nvPr/>
        </p:nvSpPr>
        <p:spPr>
          <a:xfrm>
            <a:off x="6985410" y="3110910"/>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15" name="Oval 11"/>
          <p:cNvSpPr/>
          <p:nvPr/>
        </p:nvSpPr>
        <p:spPr>
          <a:xfrm>
            <a:off x="5943789" y="2506098"/>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17" name="Oval 11"/>
          <p:cNvSpPr/>
          <p:nvPr/>
        </p:nvSpPr>
        <p:spPr>
          <a:xfrm>
            <a:off x="5935149" y="2497458"/>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18" name="Oval 11"/>
          <p:cNvSpPr/>
          <p:nvPr/>
        </p:nvSpPr>
        <p:spPr>
          <a:xfrm>
            <a:off x="4559778" y="4019337"/>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19" name="Oval 11"/>
          <p:cNvSpPr/>
          <p:nvPr/>
        </p:nvSpPr>
        <p:spPr>
          <a:xfrm>
            <a:off x="5062238" y="4417101"/>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20" name="Oval 11"/>
          <p:cNvSpPr/>
          <p:nvPr/>
        </p:nvSpPr>
        <p:spPr>
          <a:xfrm>
            <a:off x="5666354" y="2834193"/>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21" name="Oval 11"/>
          <p:cNvSpPr/>
          <p:nvPr/>
        </p:nvSpPr>
        <p:spPr>
          <a:xfrm>
            <a:off x="3739414" y="3269866"/>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22" name="Oval 11"/>
          <p:cNvSpPr/>
          <p:nvPr/>
        </p:nvSpPr>
        <p:spPr>
          <a:xfrm>
            <a:off x="3912218" y="3730675"/>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23" name="Oval 11"/>
          <p:cNvSpPr/>
          <p:nvPr/>
        </p:nvSpPr>
        <p:spPr>
          <a:xfrm>
            <a:off x="4295491" y="4171032"/>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24" name="Oval 11"/>
          <p:cNvSpPr/>
          <p:nvPr/>
        </p:nvSpPr>
        <p:spPr>
          <a:xfrm>
            <a:off x="4558684" y="3564892"/>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25" name="Oval 11"/>
          <p:cNvSpPr/>
          <p:nvPr/>
        </p:nvSpPr>
        <p:spPr>
          <a:xfrm>
            <a:off x="4558684" y="4402324"/>
            <a:ext cx="101535" cy="10153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26" name="Oval 11"/>
          <p:cNvSpPr/>
          <p:nvPr/>
        </p:nvSpPr>
        <p:spPr>
          <a:xfrm>
            <a:off x="4667872" y="4181478"/>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27" name="Oval 11"/>
          <p:cNvSpPr/>
          <p:nvPr/>
        </p:nvSpPr>
        <p:spPr>
          <a:xfrm>
            <a:off x="5116396" y="4207169"/>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28" name="Oval 11"/>
          <p:cNvSpPr/>
          <p:nvPr/>
        </p:nvSpPr>
        <p:spPr>
          <a:xfrm>
            <a:off x="1109685" y="3463356"/>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29" name="Oval 11"/>
          <p:cNvSpPr/>
          <p:nvPr/>
        </p:nvSpPr>
        <p:spPr>
          <a:xfrm>
            <a:off x="2057461" y="3327466"/>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30" name="Oval 11"/>
          <p:cNvSpPr/>
          <p:nvPr/>
        </p:nvSpPr>
        <p:spPr>
          <a:xfrm>
            <a:off x="2748675" y="3569391"/>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31" name="Oval 11"/>
          <p:cNvSpPr/>
          <p:nvPr/>
        </p:nvSpPr>
        <p:spPr>
          <a:xfrm>
            <a:off x="3255565" y="3592431"/>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32" name="Oval 11"/>
          <p:cNvSpPr/>
          <p:nvPr/>
        </p:nvSpPr>
        <p:spPr>
          <a:xfrm>
            <a:off x="3601171" y="3949559"/>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33" name="Oval 11"/>
          <p:cNvSpPr/>
          <p:nvPr/>
        </p:nvSpPr>
        <p:spPr>
          <a:xfrm>
            <a:off x="3681813" y="4133882"/>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
        <p:nvSpPr>
          <p:cNvPr id="34"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35"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781687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185F8-74E0-214F-8D5D-B9C0F68F5B17}"/>
              </a:ext>
            </a:extLst>
          </p:cNvPr>
          <p:cNvSpPr>
            <a:spLocks noGrp="1"/>
          </p:cNvSpPr>
          <p:nvPr>
            <p:ph type="title"/>
          </p:nvPr>
        </p:nvSpPr>
        <p:spPr/>
        <p:txBody>
          <a:bodyPr/>
          <a:lstStyle/>
          <a:p>
            <a:r>
              <a:rPr lang="ja-JP" altLang="en-US">
                <a:latin typeface="SimHei" panose="02010609060101010101" pitchFamily="49" charset="-122"/>
                <a:ea typeface="SimHei" panose="02010609060101010101" pitchFamily="49" charset="-122"/>
              </a:rPr>
              <a:t>人工智能三大流派</a:t>
            </a:r>
            <a:endParaRPr lang="en-US"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15465B18-42ED-C24B-ABA3-7D1E0F5216B1}"/>
              </a:ext>
            </a:extLst>
          </p:cNvPr>
          <p:cNvSpPr>
            <a:spLocks noGrp="1"/>
          </p:cNvSpPr>
          <p:nvPr>
            <p:ph idx="1"/>
          </p:nvPr>
        </p:nvSpPr>
        <p:spPr/>
        <p:txBody>
          <a:bodyPr/>
          <a:lstStyle/>
          <a:p>
            <a:r>
              <a:rPr lang="ja-JP" altLang="en-US" sz="2800"/>
              <a:t>符号主义</a:t>
            </a:r>
            <a:r>
              <a:rPr lang="en-US" altLang="ja-JP" sz="2800" dirty="0"/>
              <a:t>(</a:t>
            </a:r>
            <a:r>
              <a:rPr lang="en-US" sz="2800" dirty="0" err="1"/>
              <a:t>Symbolicism</a:t>
            </a:r>
            <a:r>
              <a:rPr lang="en-US" sz="2800" dirty="0"/>
              <a:t>) </a:t>
            </a:r>
            <a:r>
              <a:rPr lang="ja-JP" altLang="en-US" sz="2800"/>
              <a:t>功能主义</a:t>
            </a:r>
            <a:endParaRPr lang="en-US" altLang="ja-JP" sz="2800" dirty="0"/>
          </a:p>
          <a:p>
            <a:pPr lvl="1"/>
            <a:r>
              <a:rPr lang="ja-JP" altLang="en-US" sz="2400"/>
              <a:t>逻辑主义</a:t>
            </a:r>
            <a:r>
              <a:rPr lang="en-US" altLang="ja-JP" sz="2400" dirty="0"/>
              <a:t>(</a:t>
            </a:r>
            <a:r>
              <a:rPr lang="en-US" sz="2400" dirty="0"/>
              <a:t>Logicism)、</a:t>
            </a:r>
            <a:r>
              <a:rPr lang="ja-JP" altLang="en-US" sz="2400"/>
              <a:t>心理学派</a:t>
            </a:r>
            <a:r>
              <a:rPr lang="en-US" altLang="ja-JP" sz="2400" dirty="0"/>
              <a:t>(</a:t>
            </a:r>
            <a:r>
              <a:rPr lang="en-US" sz="2400" dirty="0" err="1"/>
              <a:t>Psychlogism</a:t>
            </a:r>
            <a:r>
              <a:rPr lang="en-US" sz="2400" dirty="0"/>
              <a:t>)</a:t>
            </a:r>
            <a:r>
              <a:rPr lang="ja-JP" altLang="en-US" sz="2400"/>
              <a:t>或计算机主义 </a:t>
            </a:r>
            <a:r>
              <a:rPr lang="en-US" altLang="ja-JP" sz="2400" dirty="0"/>
              <a:t>(</a:t>
            </a:r>
            <a:r>
              <a:rPr lang="en-US" sz="2400" dirty="0" err="1"/>
              <a:t>Computerism</a:t>
            </a:r>
            <a:r>
              <a:rPr lang="en-US" sz="2400" dirty="0"/>
              <a:t>)</a:t>
            </a:r>
          </a:p>
          <a:p>
            <a:pPr lvl="1"/>
            <a:r>
              <a:rPr lang="ja-JP" altLang="en-US" sz="2400"/>
              <a:t>基本思想</a:t>
            </a:r>
            <a:r>
              <a:rPr lang="en-US" altLang="ja-JP" sz="2400" dirty="0"/>
              <a:t>:</a:t>
            </a:r>
            <a:r>
              <a:rPr lang="ja-JP" altLang="en-US" sz="2400"/>
              <a:t>物理符号系统</a:t>
            </a:r>
            <a:r>
              <a:rPr lang="en-US" altLang="ja-JP" sz="2400" dirty="0"/>
              <a:t>(</a:t>
            </a:r>
            <a:r>
              <a:rPr lang="ja-JP" altLang="en-US" sz="2400"/>
              <a:t>符号操作系统</a:t>
            </a:r>
            <a:r>
              <a:rPr lang="en-US" altLang="ja-JP" sz="2400" dirty="0"/>
              <a:t>)</a:t>
            </a:r>
            <a:r>
              <a:rPr lang="ja-JP" altLang="en-US" sz="2400"/>
              <a:t>假设和有限合理性原理</a:t>
            </a:r>
          </a:p>
          <a:p>
            <a:r>
              <a:rPr lang="ja-JP" altLang="en-US" sz="2800"/>
              <a:t>连接主义</a:t>
            </a:r>
            <a:r>
              <a:rPr lang="en-US" altLang="ja-JP" sz="2800" dirty="0"/>
              <a:t>(</a:t>
            </a:r>
            <a:r>
              <a:rPr lang="en-US" sz="2800" dirty="0"/>
              <a:t>Connectionism)</a:t>
            </a:r>
            <a:r>
              <a:rPr lang="ja-JP" altLang="en-US" sz="2800"/>
              <a:t>结构主义</a:t>
            </a:r>
          </a:p>
          <a:p>
            <a:pPr lvl="1"/>
            <a:r>
              <a:rPr lang="ja-JP" altLang="en-US" sz="2400"/>
              <a:t>又称仿生学派</a:t>
            </a:r>
            <a:r>
              <a:rPr lang="en-US" altLang="ja-JP" sz="2400" dirty="0"/>
              <a:t>(</a:t>
            </a:r>
            <a:r>
              <a:rPr lang="en-US" sz="2400" dirty="0" err="1"/>
              <a:t>Bionicsism</a:t>
            </a:r>
            <a:r>
              <a:rPr lang="en-US" sz="2400" dirty="0"/>
              <a:t>)</a:t>
            </a:r>
            <a:r>
              <a:rPr lang="ja-JP" altLang="en-US" sz="2400"/>
              <a:t>或生理学派</a:t>
            </a:r>
            <a:r>
              <a:rPr lang="en-US" altLang="ja-JP" sz="2400" dirty="0"/>
              <a:t>(</a:t>
            </a:r>
            <a:r>
              <a:rPr lang="en-US" sz="2400" dirty="0" err="1"/>
              <a:t>Physiologism</a:t>
            </a:r>
            <a:r>
              <a:rPr lang="en-US" sz="2400" dirty="0"/>
              <a:t>)</a:t>
            </a:r>
          </a:p>
          <a:p>
            <a:pPr lvl="1"/>
            <a:r>
              <a:rPr lang="ja-JP" altLang="en-US" sz="2400"/>
              <a:t>基本思想</a:t>
            </a:r>
            <a:r>
              <a:rPr lang="en-US" altLang="ja-JP" sz="2400" dirty="0"/>
              <a:t>:</a:t>
            </a:r>
            <a:r>
              <a:rPr lang="ja-JP" altLang="en-US" sz="2400"/>
              <a:t>神经网络及其连接机制和学习算法</a:t>
            </a:r>
          </a:p>
          <a:p>
            <a:r>
              <a:rPr lang="ja-JP" altLang="en-US" sz="2800"/>
              <a:t>行为主义</a:t>
            </a:r>
            <a:r>
              <a:rPr lang="en-US" altLang="ja-JP" sz="2800" dirty="0"/>
              <a:t>(</a:t>
            </a:r>
            <a:r>
              <a:rPr lang="en-US" sz="2800" dirty="0" err="1"/>
              <a:t>Actionism</a:t>
            </a:r>
            <a:r>
              <a:rPr lang="en-US" sz="2800" dirty="0"/>
              <a:t>)</a:t>
            </a:r>
          </a:p>
          <a:p>
            <a:pPr lvl="1"/>
            <a:r>
              <a:rPr lang="ja-JP" altLang="en-US" sz="2400"/>
              <a:t>又称进化主义</a:t>
            </a:r>
            <a:r>
              <a:rPr lang="en-US" altLang="ja-JP" sz="2400" dirty="0"/>
              <a:t>(</a:t>
            </a:r>
            <a:r>
              <a:rPr lang="en-US" sz="2400" dirty="0"/>
              <a:t>Evolutionism)</a:t>
            </a:r>
            <a:r>
              <a:rPr lang="ja-JP" altLang="en-US" sz="2400"/>
              <a:t>或控制论学派</a:t>
            </a:r>
            <a:r>
              <a:rPr lang="en-US" altLang="ja-JP" sz="2400" dirty="0"/>
              <a:t>(</a:t>
            </a:r>
            <a:r>
              <a:rPr lang="en-US" sz="2400" dirty="0" err="1"/>
              <a:t>Cyberneticsism</a:t>
            </a:r>
            <a:r>
              <a:rPr lang="en-US" sz="2400" dirty="0"/>
              <a:t>) </a:t>
            </a:r>
          </a:p>
          <a:p>
            <a:pPr lvl="1"/>
            <a:r>
              <a:rPr lang="ja-JP" altLang="en-US" sz="2400"/>
              <a:t>基本思想</a:t>
            </a:r>
            <a:r>
              <a:rPr lang="en-US" altLang="ja-JP" sz="2400" dirty="0"/>
              <a:t>:</a:t>
            </a:r>
            <a:r>
              <a:rPr lang="ja-JP" altLang="en-US" sz="2400"/>
              <a:t>控制论及感知</a:t>
            </a:r>
            <a:r>
              <a:rPr lang="en-US" altLang="ja-JP" sz="2400" dirty="0"/>
              <a:t>-</a:t>
            </a:r>
            <a:r>
              <a:rPr lang="ja-JP" altLang="en-US" sz="2400"/>
              <a:t>动作系统</a:t>
            </a:r>
          </a:p>
        </p:txBody>
      </p:sp>
    </p:spTree>
    <p:extLst>
      <p:ext uri="{BB962C8B-B14F-4D97-AF65-F5344CB8AC3E}">
        <p14:creationId xmlns:p14="http://schemas.microsoft.com/office/powerpoint/2010/main" val="3259653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D94D-93C9-444B-9FDB-4FE01E9424BF}"/>
              </a:ext>
            </a:extLst>
          </p:cNvPr>
          <p:cNvSpPr>
            <a:spLocks noGrp="1"/>
          </p:cNvSpPr>
          <p:nvPr>
            <p:ph type="title"/>
          </p:nvPr>
        </p:nvSpPr>
        <p:spPr/>
        <p:txBody>
          <a:bodyPr/>
          <a:lstStyle/>
          <a:p>
            <a:r>
              <a:rPr lang="ja-JP" altLang="en-US">
                <a:latin typeface="SimHei" panose="02010609060101010101" pitchFamily="49" charset="-122"/>
                <a:ea typeface="SimHei" panose="02010609060101010101" pitchFamily="49" charset="-122"/>
              </a:rPr>
              <a:t>符号主义</a:t>
            </a:r>
            <a:r>
              <a:rPr lang="en-US" altLang="ja-JP" dirty="0">
                <a:latin typeface="SimHei" panose="02010609060101010101" pitchFamily="49" charset="-122"/>
                <a:ea typeface="SimHei" panose="02010609060101010101" pitchFamily="49" charset="-122"/>
              </a:rPr>
              <a:t>: </a:t>
            </a:r>
            <a:r>
              <a:rPr lang="ja-JP" altLang="en-US">
                <a:latin typeface="SimHei" panose="02010609060101010101" pitchFamily="49" charset="-122"/>
                <a:ea typeface="SimHei" panose="02010609060101010101" pitchFamily="49" charset="-122"/>
              </a:rPr>
              <a:t>机器定理证明</a:t>
            </a:r>
            <a:endParaRPr lang="en-US"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9C764F48-0CF4-A646-A1E8-D1A5DBC272F9}"/>
              </a:ext>
            </a:extLst>
          </p:cNvPr>
          <p:cNvSpPr>
            <a:spLocks noGrp="1"/>
          </p:cNvSpPr>
          <p:nvPr>
            <p:ph idx="1"/>
          </p:nvPr>
        </p:nvSpPr>
        <p:spPr/>
        <p:txBody>
          <a:bodyPr/>
          <a:lstStyle/>
          <a:p>
            <a:r>
              <a:rPr lang="en-US" altLang="ja-JP" sz="2400" dirty="0"/>
              <a:t>1954</a:t>
            </a:r>
            <a:r>
              <a:rPr lang="ja-JP" altLang="en-US" sz="2400"/>
              <a:t>年，⻄蒙、纽厄尔和约翰</a:t>
            </a:r>
            <a:r>
              <a:rPr lang="en-US" altLang="ja-JP" sz="2400" dirty="0"/>
              <a:t>·</a:t>
            </a:r>
            <a:r>
              <a:rPr lang="ja-JP" altLang="en-US" sz="2400"/>
              <a:t>肖</a:t>
            </a:r>
            <a:r>
              <a:rPr lang="en-US" altLang="ja-JP" sz="2400" dirty="0"/>
              <a:t>(</a:t>
            </a:r>
            <a:r>
              <a:rPr lang="en-US" sz="2400" dirty="0"/>
              <a:t>John Cliff Shaw)</a:t>
            </a:r>
            <a:r>
              <a:rPr lang="ja-JP" altLang="en-US" sz="2400"/>
              <a:t>开发了启发式程序“逻辑理论家”</a:t>
            </a:r>
            <a:r>
              <a:rPr lang="en-US" sz="2400" dirty="0"/>
              <a:t>LT (Logic Theorist)，</a:t>
            </a:r>
            <a:r>
              <a:rPr lang="ja-JP" altLang="en-US" sz="2400"/>
              <a:t>证明了数学名著</a:t>
            </a:r>
            <a:r>
              <a:rPr lang="en-US" altLang="ja-JP" sz="2400" dirty="0"/>
              <a:t>《</a:t>
            </a:r>
            <a:r>
              <a:rPr lang="ja-JP" altLang="en-US" sz="2400"/>
              <a:t>数学原理</a:t>
            </a:r>
            <a:r>
              <a:rPr lang="en-US" altLang="ja-JP" sz="2400" dirty="0"/>
              <a:t>》</a:t>
            </a:r>
            <a:r>
              <a:rPr lang="ja-JP" altLang="en-US" sz="2400"/>
              <a:t>第二章 </a:t>
            </a:r>
            <a:r>
              <a:rPr lang="en-US" altLang="ja-JP" sz="2400" dirty="0"/>
              <a:t>52</a:t>
            </a:r>
            <a:r>
              <a:rPr lang="ja-JP" altLang="en-US" sz="2400"/>
              <a:t>个定理中的</a:t>
            </a:r>
            <a:r>
              <a:rPr lang="en-US" altLang="ja-JP" sz="2400" dirty="0"/>
              <a:t>38</a:t>
            </a:r>
            <a:r>
              <a:rPr lang="ja-JP" altLang="en-US" sz="2400"/>
              <a:t>个定理，这也是</a:t>
            </a:r>
            <a:r>
              <a:rPr lang="en-US" altLang="ja-JP" sz="2400" dirty="0"/>
              <a:t>1956</a:t>
            </a:r>
            <a:r>
              <a:rPr lang="ja-JP" altLang="en-US" sz="2400"/>
              <a:t>年达特茅斯会议上唯一的可运行的人工智能系统</a:t>
            </a:r>
            <a:r>
              <a:rPr lang="en-US" altLang="ja-JP" sz="2400" dirty="0"/>
              <a:t>(1963</a:t>
            </a:r>
            <a:r>
              <a:rPr lang="ja-JP" altLang="en-US" sz="2400"/>
              <a:t>年改进后可证明全部</a:t>
            </a:r>
            <a:r>
              <a:rPr lang="en-US" altLang="ja-JP" sz="2400" dirty="0"/>
              <a:t>52</a:t>
            </a:r>
            <a:r>
              <a:rPr lang="ja-JP" altLang="en-US" sz="2400"/>
              <a:t>个定理</a:t>
            </a:r>
            <a:r>
              <a:rPr lang="en-US" altLang="ja-JP" sz="2400" dirty="0"/>
              <a:t>)</a:t>
            </a:r>
          </a:p>
          <a:p>
            <a:r>
              <a:rPr lang="en-US" altLang="ja-JP" sz="2400" dirty="0"/>
              <a:t>1977</a:t>
            </a:r>
            <a:r>
              <a:rPr lang="ja-JP" altLang="en-US" sz="2400"/>
              <a:t>年，吴文俊创立的吴方法是机器证明的巅峰，其理论根基是希尔伯特定理</a:t>
            </a:r>
            <a:r>
              <a:rPr lang="en-US" altLang="ja-JP" sz="2400" dirty="0"/>
              <a:t>(</a:t>
            </a:r>
            <a:r>
              <a:rPr lang="ja-JP" altLang="en-US" sz="2400"/>
              <a:t>多元多项式环中的理想都是有限生成的</a:t>
            </a:r>
            <a:r>
              <a:rPr lang="en-US" altLang="ja-JP" sz="2400" dirty="0"/>
              <a:t>)</a:t>
            </a:r>
            <a:r>
              <a:rPr lang="ja-JP" altLang="en-US" sz="2400"/>
              <a:t>，代数范畴内可机器证明的定理都可以用吴方法证明</a:t>
            </a:r>
          </a:p>
          <a:p>
            <a:r>
              <a:rPr lang="ja-JP" altLang="en-US" sz="2400"/>
              <a:t>机器证明的边界</a:t>
            </a:r>
            <a:r>
              <a:rPr lang="en-US" altLang="ja-JP" sz="2400" dirty="0"/>
              <a:t>:</a:t>
            </a:r>
          </a:p>
          <a:p>
            <a:pPr lvl="1"/>
            <a:r>
              <a:rPr lang="ja-JP" altLang="en-US" sz="2000"/>
              <a:t>吴方法的成功有赖于大多数问题是有结构的，因而可以快速求解，但是更多问题的复杂度是超指数爆炸的，不可计算</a:t>
            </a:r>
            <a:endParaRPr lang="en-US" altLang="ja-JP" sz="2000" dirty="0"/>
          </a:p>
          <a:p>
            <a:pPr lvl="1"/>
            <a:r>
              <a:rPr lang="ja-JP" altLang="en-US" sz="2000"/>
              <a:t>机器证明本质上是“机器定理验证”，机械化方法没有直觉和创造能力</a:t>
            </a:r>
            <a:endParaRPr lang="en-US" sz="2000" dirty="0"/>
          </a:p>
        </p:txBody>
      </p:sp>
    </p:spTree>
    <p:extLst>
      <p:ext uri="{BB962C8B-B14F-4D97-AF65-F5344CB8AC3E}">
        <p14:creationId xmlns:p14="http://schemas.microsoft.com/office/powerpoint/2010/main" val="2110760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8FABF-61B7-CB45-8B53-7E0B8E8760AA}"/>
              </a:ext>
            </a:extLst>
          </p:cNvPr>
          <p:cNvSpPr>
            <a:spLocks noGrp="1"/>
          </p:cNvSpPr>
          <p:nvPr>
            <p:ph type="title"/>
          </p:nvPr>
        </p:nvSpPr>
        <p:spPr/>
        <p:txBody>
          <a:bodyPr/>
          <a:lstStyle/>
          <a:p>
            <a:r>
              <a:rPr lang="ja-JP" altLang="en-US">
                <a:latin typeface="SimHei" panose="02010609060101010101" pitchFamily="49" charset="-122"/>
                <a:ea typeface="SimHei" panose="02010609060101010101" pitchFamily="49" charset="-122"/>
              </a:rPr>
              <a:t>行为主义</a:t>
            </a:r>
            <a:endParaRPr lang="en-US"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ADE43C62-ACB7-9740-B086-E30E09EBB791}"/>
              </a:ext>
            </a:extLst>
          </p:cNvPr>
          <p:cNvSpPr>
            <a:spLocks noGrp="1"/>
          </p:cNvSpPr>
          <p:nvPr>
            <p:ph idx="1"/>
          </p:nvPr>
        </p:nvSpPr>
        <p:spPr/>
        <p:txBody>
          <a:bodyPr/>
          <a:lstStyle/>
          <a:p>
            <a:r>
              <a:rPr lang="ja-JP" altLang="en-US"/>
              <a:t>行为主义</a:t>
            </a:r>
          </a:p>
          <a:p>
            <a:pPr lvl="1"/>
            <a:r>
              <a:rPr lang="ja-JP" altLang="en-US"/>
              <a:t>又称为进化主义或控制论学派，基于控制论和“动作</a:t>
            </a:r>
            <a:r>
              <a:rPr lang="en-US" altLang="ja-JP" dirty="0"/>
              <a:t>-</a:t>
            </a:r>
            <a:r>
              <a:rPr lang="ja-JP" altLang="en-US"/>
              <a:t>感知”型控制系统的人工智能学派</a:t>
            </a:r>
            <a:endParaRPr lang="en-US" altLang="ja-JP" dirty="0"/>
          </a:p>
          <a:p>
            <a:pPr lvl="1"/>
            <a:endParaRPr lang="ja-JP" altLang="en-US"/>
          </a:p>
          <a:p>
            <a:r>
              <a:rPr lang="ja-JP" altLang="en-US"/>
              <a:t>行为基本观点可以概括为</a:t>
            </a:r>
            <a:r>
              <a:rPr lang="en-US" altLang="ja-JP" dirty="0"/>
              <a:t>:</a:t>
            </a:r>
          </a:p>
          <a:p>
            <a:pPr lvl="1"/>
            <a:r>
              <a:rPr lang="ja-JP" altLang="en-US"/>
              <a:t>知识和形式化表达是人工智能的重要障碍</a:t>
            </a:r>
          </a:p>
          <a:p>
            <a:pPr lvl="1"/>
            <a:r>
              <a:rPr lang="ja-JP" altLang="en-US"/>
              <a:t>智能取决于感知和行动，可利用机器对环境作用后，环境对作用的响应为原型</a:t>
            </a:r>
            <a:endParaRPr lang="en-US" altLang="ja-JP" dirty="0"/>
          </a:p>
          <a:p>
            <a:pPr lvl="1"/>
            <a:r>
              <a:rPr lang="ja-JP" altLang="en-US"/>
              <a:t>智能行为只在现实世界中与环境交互作用而表现出来</a:t>
            </a:r>
          </a:p>
          <a:p>
            <a:pPr lvl="1"/>
            <a:r>
              <a:rPr lang="en-US" dirty="0"/>
              <a:t>AI</a:t>
            </a:r>
            <a:r>
              <a:rPr lang="ja-JP" altLang="en-US"/>
              <a:t>可以像人类智能一样逐步进化、分阶段发展和增强</a:t>
            </a:r>
            <a:endParaRPr lang="en-US" dirty="0"/>
          </a:p>
        </p:txBody>
      </p:sp>
    </p:spTree>
    <p:extLst>
      <p:ext uri="{BB962C8B-B14F-4D97-AF65-F5344CB8AC3E}">
        <p14:creationId xmlns:p14="http://schemas.microsoft.com/office/powerpoint/2010/main" val="268278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271463" y="188913"/>
            <a:ext cx="9363075" cy="792162"/>
          </a:xfrm>
        </p:spPr>
        <p:txBody>
          <a:bodyPr/>
          <a:lstStyle/>
          <a:p>
            <a:r>
              <a:rPr lang="en-US" altLang="zh-CN" dirty="0"/>
              <a:t>A bit about Myself…</a:t>
            </a:r>
            <a:endParaRPr lang="zh-CN" altLang="en-US" dirty="0"/>
          </a:p>
        </p:txBody>
      </p:sp>
      <p:sp>
        <p:nvSpPr>
          <p:cNvPr id="5" name="内容占位符 2"/>
          <p:cNvSpPr>
            <a:spLocks noGrp="1"/>
          </p:cNvSpPr>
          <p:nvPr>
            <p:ph idx="1"/>
          </p:nvPr>
        </p:nvSpPr>
        <p:spPr>
          <a:xfrm>
            <a:off x="238092" y="3140968"/>
            <a:ext cx="9667908" cy="3148972"/>
          </a:xfrm>
        </p:spPr>
        <p:txBody>
          <a:bodyPr/>
          <a:lstStyle/>
          <a:p>
            <a:pPr>
              <a:spcBef>
                <a:spcPts val="1200"/>
              </a:spcBef>
            </a:pPr>
            <a:r>
              <a:rPr lang="en-US" altLang="zh-CN" sz="2000" dirty="0"/>
              <a:t>I was awarded with the </a:t>
            </a:r>
            <a:r>
              <a:rPr lang="en-US" altLang="zh-CN" sz="2000" dirty="0">
                <a:solidFill>
                  <a:srgbClr val="C00000"/>
                </a:solidFill>
              </a:rPr>
              <a:t>NSFC for Distinguished Young Scholars, NSFC for Excellent Young Scholars, CCF Young Scientist Award, Newton Advanced Fellowships Award, IBM Innovation Faculty Award, and New Star of Beijing S&amp;T.</a:t>
            </a:r>
          </a:p>
          <a:p>
            <a:pPr>
              <a:spcBef>
                <a:spcPts val="1200"/>
              </a:spcBef>
            </a:pPr>
            <a:r>
              <a:rPr lang="en-US" altLang="zh-CN" sz="2000" dirty="0">
                <a:solidFill>
                  <a:schemeClr val="tx1"/>
                </a:solidFill>
                <a:latin typeface="+mn-lt"/>
                <a:ea typeface="+mn-ea"/>
                <a:cs typeface="+mn-cs"/>
              </a:rPr>
              <a:t>Have published more than 300+ paper on international </a:t>
            </a:r>
            <a:r>
              <a:rPr lang="en-US" altLang="zh-CN" sz="2000" dirty="0" err="1">
                <a:solidFill>
                  <a:schemeClr val="tx1"/>
                </a:solidFill>
                <a:latin typeface="+mn-lt"/>
                <a:ea typeface="+mn-ea"/>
                <a:cs typeface="+mn-cs"/>
              </a:rPr>
              <a:t>conf</a:t>
            </a:r>
            <a:r>
              <a:rPr lang="en-US" altLang="zh-CN" sz="2000" dirty="0">
                <a:solidFill>
                  <a:schemeClr val="tx1"/>
                </a:solidFill>
                <a:latin typeface="+mn-lt"/>
                <a:ea typeface="+mn-ea"/>
                <a:cs typeface="+mn-cs"/>
              </a:rPr>
              <a:t>/journals, including </a:t>
            </a:r>
            <a:r>
              <a:rPr lang="en-US" altLang="zh-CN" sz="2000" dirty="0"/>
              <a:t>KDD (20+), IJCAI/AAAI (20+), NIPS/ICML, ACM/IEEE Trans. (27)</a:t>
            </a:r>
          </a:p>
          <a:p>
            <a:pPr>
              <a:spcBef>
                <a:spcPts val="1200"/>
              </a:spcBef>
            </a:pPr>
            <a:r>
              <a:rPr lang="en-US" altLang="zh-CN" sz="2000" dirty="0">
                <a:solidFill>
                  <a:srgbClr val="800000"/>
                </a:solidFill>
              </a:rPr>
              <a:t>#Citation: 13,503 and </a:t>
            </a:r>
            <a:r>
              <a:rPr lang="en-US" altLang="zh-CN" sz="2000" i="1" dirty="0">
                <a:solidFill>
                  <a:srgbClr val="800000"/>
                </a:solidFill>
              </a:rPr>
              <a:t>h</a:t>
            </a:r>
            <a:r>
              <a:rPr lang="en-US" altLang="zh-CN" sz="2000" dirty="0">
                <a:solidFill>
                  <a:srgbClr val="800000"/>
                </a:solidFill>
              </a:rPr>
              <a:t>-index: 59</a:t>
            </a:r>
          </a:p>
          <a:p>
            <a:pPr>
              <a:spcBef>
                <a:spcPts val="1200"/>
              </a:spcBef>
            </a:pPr>
            <a:r>
              <a:rPr lang="en-US" altLang="zh-CN" sz="2000" dirty="0"/>
              <a:t>Have a notable system, </a:t>
            </a:r>
            <a:r>
              <a:rPr lang="en-US" altLang="zh-CN" sz="2000" dirty="0" err="1"/>
              <a:t>AMiner.org</a:t>
            </a:r>
            <a:r>
              <a:rPr lang="en-US" altLang="zh-CN" sz="2000" dirty="0"/>
              <a:t> for academic researcher network analysis. The system has attracted 10 million users from 220 countries/regions.</a:t>
            </a:r>
            <a:endParaRPr lang="zh-CN" altLang="en-US" sz="2000" dirty="0"/>
          </a:p>
          <a:p>
            <a:pPr>
              <a:spcBef>
                <a:spcPts val="600"/>
              </a:spcBef>
            </a:pPr>
            <a:r>
              <a:rPr lang="en-US" altLang="zh-CN" sz="2000" b="1" dirty="0">
                <a:solidFill>
                  <a:srgbClr val="0000FF"/>
                </a:solidFill>
                <a:latin typeface="+mn-lt"/>
                <a:ea typeface="+mn-ea"/>
                <a:cs typeface="+mn-cs"/>
              </a:rPr>
              <a:t>Homepage: </a:t>
            </a:r>
            <a:r>
              <a:rPr lang="en-US" sz="1800" u="sng" dirty="0">
                <a:solidFill>
                  <a:schemeClr val="tx1"/>
                </a:solidFill>
                <a:latin typeface="+mn-lt"/>
                <a:ea typeface="+mn-ea"/>
                <a:cs typeface="+mn-cs"/>
                <a:hlinkClick r:id="rId3"/>
              </a:rPr>
              <a:t>http://keg.cs.tsinghua.edu.cn/jietang/</a:t>
            </a:r>
            <a:endParaRPr lang="zh-CN" altLang="en-US" sz="2000" dirty="0"/>
          </a:p>
        </p:txBody>
      </p:sp>
      <p:sp>
        <p:nvSpPr>
          <p:cNvPr id="6" name="内容占位符 2"/>
          <p:cNvSpPr txBox="1">
            <a:spLocks/>
          </p:cNvSpPr>
          <p:nvPr/>
        </p:nvSpPr>
        <p:spPr bwMode="auto">
          <a:xfrm>
            <a:off x="268254" y="1000108"/>
            <a:ext cx="7565066" cy="2500900"/>
          </a:xfrm>
          <a:prstGeom prst="rect">
            <a:avLst/>
          </a:prstGeom>
          <a:noFill/>
          <a:ln w="9525">
            <a:noFill/>
            <a:miter lim="800000"/>
            <a:headEnd/>
            <a:tailEnd/>
          </a:ln>
        </p:spPr>
        <p:txBody>
          <a:bodyPr/>
          <a:lstStyle/>
          <a:p>
            <a:pPr marL="342900" indent="-342900" eaLnBrk="0" hangingPunct="0">
              <a:spcBef>
                <a:spcPct val="20000"/>
              </a:spcBef>
              <a:buFont typeface="Arial" pitchFamily="34" charset="0"/>
              <a:buChar char="•"/>
              <a:defRPr/>
            </a:pPr>
            <a:r>
              <a:rPr lang="en-US" altLang="zh-CN" sz="2000" dirty="0" err="1">
                <a:latin typeface="+mn-lt"/>
                <a:ea typeface="+mn-ea"/>
              </a:rPr>
              <a:t>Jie</a:t>
            </a:r>
            <a:r>
              <a:rPr lang="en-US" altLang="zh-CN" sz="2000" dirty="0">
                <a:latin typeface="+mn-lt"/>
                <a:ea typeface="+mn-ea"/>
              </a:rPr>
              <a:t> Tang, Full</a:t>
            </a:r>
            <a:r>
              <a:rPr lang="zh-CN" altLang="en-US" sz="2000" dirty="0">
                <a:latin typeface="+mn-lt"/>
                <a:ea typeface="+mn-ea"/>
              </a:rPr>
              <a:t> </a:t>
            </a:r>
            <a:r>
              <a:rPr lang="en-US" altLang="zh-CN" sz="2000" dirty="0">
                <a:latin typeface="+mn-lt"/>
                <a:ea typeface="+mn-ea"/>
              </a:rPr>
              <a:t>Professor, Vice Chair of Dept. of Computer Science of Tsinghua University. Interests include </a:t>
            </a:r>
            <a:r>
              <a:rPr lang="en-US" altLang="zh-CN" sz="2000" dirty="0">
                <a:solidFill>
                  <a:srgbClr val="0000FF"/>
                </a:solidFill>
                <a:latin typeface="+mn-lt"/>
                <a:ea typeface="+mn-ea"/>
              </a:rPr>
              <a:t>social network</a:t>
            </a:r>
            <a:r>
              <a:rPr lang="en-US" altLang="zh-CN" sz="2000" dirty="0">
                <a:latin typeface="+mn-lt"/>
                <a:ea typeface="+mn-ea"/>
              </a:rPr>
              <a:t>, </a:t>
            </a:r>
            <a:r>
              <a:rPr lang="en-US" altLang="zh-CN" sz="2000" dirty="0">
                <a:solidFill>
                  <a:srgbClr val="0000FF"/>
                </a:solidFill>
                <a:latin typeface="+mn-lt"/>
                <a:ea typeface="+mn-ea"/>
              </a:rPr>
              <a:t>data mining</a:t>
            </a:r>
            <a:r>
              <a:rPr lang="en-US" altLang="zh-CN" sz="2000" dirty="0">
                <a:latin typeface="+mn-lt"/>
                <a:ea typeface="+mn-ea"/>
              </a:rPr>
              <a:t>, </a:t>
            </a:r>
            <a:r>
              <a:rPr lang="en-US" altLang="zh-CN" sz="2000" dirty="0">
                <a:solidFill>
                  <a:srgbClr val="0000FF"/>
                </a:solidFill>
                <a:latin typeface="+mn-lt"/>
                <a:ea typeface="+mn-ea"/>
              </a:rPr>
              <a:t>machine learning</a:t>
            </a:r>
            <a:r>
              <a:rPr lang="en-US" altLang="zh-CN" sz="2000" dirty="0">
                <a:latin typeface="+mn-lt"/>
                <a:ea typeface="+mn-ea"/>
              </a:rPr>
              <a:t>, </a:t>
            </a:r>
            <a:r>
              <a:rPr lang="en-US" altLang="zh-CN" sz="2000" dirty="0">
                <a:solidFill>
                  <a:srgbClr val="0000FF"/>
                </a:solidFill>
                <a:latin typeface="+mn-lt"/>
                <a:ea typeface="+mn-ea"/>
              </a:rPr>
              <a:t>knowledge graph</a:t>
            </a:r>
            <a:r>
              <a:rPr lang="en-US" altLang="zh-CN" sz="2000" dirty="0">
                <a:latin typeface="+mn-lt"/>
                <a:ea typeface="+mn-ea"/>
              </a:rPr>
              <a:t>.</a:t>
            </a:r>
          </a:p>
          <a:p>
            <a:pPr marL="342900" indent="-342900" eaLnBrk="0" hangingPunct="0">
              <a:spcBef>
                <a:spcPts val="1200"/>
              </a:spcBef>
              <a:buFont typeface="Arial" pitchFamily="34" charset="0"/>
              <a:buChar char="•"/>
              <a:defRPr/>
            </a:pPr>
            <a:r>
              <a:rPr lang="en-US" altLang="zh-CN" sz="2000" dirty="0">
                <a:latin typeface="+mn-lt"/>
                <a:ea typeface="+mn-ea"/>
              </a:rPr>
              <a:t>I have been visiting scholar at Cornell U. (working with John Hopcroft, Jon Kleinberg), UIUC (working with Jiawei Han), CUHK (with Jeffrey Yu), and HKUST (with Qiong Luo).</a:t>
            </a:r>
          </a:p>
        </p:txBody>
      </p:sp>
      <p:pic>
        <p:nvPicPr>
          <p:cNvPr id="1026" name="Picture 2" descr="C:\JieTang\Privacy\Homepage\Jie-0.jpg"/>
          <p:cNvPicPr>
            <a:picLocks noChangeAspect="1" noChangeArrowheads="1"/>
          </p:cNvPicPr>
          <p:nvPr/>
        </p:nvPicPr>
        <p:blipFill>
          <a:blip r:embed="rId4" cstate="print"/>
          <a:srcRect/>
          <a:stretch>
            <a:fillRect/>
          </a:stretch>
        </p:blipFill>
        <p:spPr bwMode="auto">
          <a:xfrm>
            <a:off x="7841686" y="980728"/>
            <a:ext cx="1810956" cy="2088232"/>
          </a:xfrm>
          <a:prstGeom prst="rect">
            <a:avLst/>
          </a:prstGeom>
          <a:noFill/>
        </p:spPr>
      </p:pic>
    </p:spTree>
    <p:extLst>
      <p:ext uri="{BB962C8B-B14F-4D97-AF65-F5344CB8AC3E}">
        <p14:creationId xmlns:p14="http://schemas.microsoft.com/office/powerpoint/2010/main" val="1563854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6F9EC-DB49-9B46-944D-9A2E6DA2D3E3}"/>
              </a:ext>
            </a:extLst>
          </p:cNvPr>
          <p:cNvSpPr>
            <a:spLocks noGrp="1"/>
          </p:cNvSpPr>
          <p:nvPr>
            <p:ph type="title"/>
          </p:nvPr>
        </p:nvSpPr>
        <p:spPr/>
        <p:txBody>
          <a:bodyPr/>
          <a:lstStyle/>
          <a:p>
            <a:r>
              <a:rPr lang="ja-JP" altLang="en-US">
                <a:latin typeface="SimHei" panose="02010609060101010101" pitchFamily="49" charset="-122"/>
                <a:ea typeface="SimHei" panose="02010609060101010101" pitchFamily="49" charset="-122"/>
              </a:rPr>
              <a:t>连接主义</a:t>
            </a:r>
            <a:r>
              <a:rPr lang="en-US" altLang="ja-JP" dirty="0">
                <a:latin typeface="SimHei" panose="02010609060101010101" pitchFamily="49" charset="-122"/>
                <a:ea typeface="SimHei" panose="02010609060101010101" pitchFamily="49" charset="-122"/>
              </a:rPr>
              <a:t>: </a:t>
            </a:r>
            <a:r>
              <a:rPr lang="ja-JP" altLang="en-US">
                <a:latin typeface="SimHei" panose="02010609060101010101" pitchFamily="49" charset="-122"/>
                <a:ea typeface="SimHei" panose="02010609060101010101" pitchFamily="49" charset="-122"/>
              </a:rPr>
              <a:t>神经网络</a:t>
            </a:r>
            <a:endParaRPr lang="en-US" dirty="0">
              <a:latin typeface="SimHei" panose="02010609060101010101" pitchFamily="49" charset="-122"/>
              <a:ea typeface="SimHei" panose="02010609060101010101" pitchFamily="49" charset="-122"/>
            </a:endParaRPr>
          </a:p>
        </p:txBody>
      </p:sp>
      <p:sp>
        <p:nvSpPr>
          <p:cNvPr id="3" name="Content Placeholder 2">
            <a:extLst>
              <a:ext uri="{FF2B5EF4-FFF2-40B4-BE49-F238E27FC236}">
                <a16:creationId xmlns:a16="http://schemas.microsoft.com/office/drawing/2014/main" id="{22AE4E54-17EB-624E-99D5-81E801D421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51311E0-7CB2-DF4E-A953-69CF6D7C0596}"/>
              </a:ext>
            </a:extLst>
          </p:cNvPr>
          <p:cNvPicPr>
            <a:picLocks noChangeAspect="1"/>
          </p:cNvPicPr>
          <p:nvPr/>
        </p:nvPicPr>
        <p:blipFill>
          <a:blip r:embed="rId2"/>
          <a:stretch>
            <a:fillRect/>
          </a:stretch>
        </p:blipFill>
        <p:spPr>
          <a:xfrm>
            <a:off x="-15552" y="1196975"/>
            <a:ext cx="9849544" cy="4626931"/>
          </a:xfrm>
          <a:prstGeom prst="rect">
            <a:avLst/>
          </a:prstGeom>
        </p:spPr>
      </p:pic>
    </p:spTree>
    <p:extLst>
      <p:ext uri="{BB962C8B-B14F-4D97-AF65-F5344CB8AC3E}">
        <p14:creationId xmlns:p14="http://schemas.microsoft.com/office/powerpoint/2010/main" val="3728402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p:txBody>
          <a:bodyPr/>
          <a:lstStyle/>
          <a:p>
            <a:r>
              <a:rPr lang="en-US" altLang="zh-CN" dirty="0"/>
              <a:t>AI</a:t>
            </a:r>
            <a:r>
              <a:rPr lang="ja-JP" altLang="en-US"/>
              <a:t>应用</a:t>
            </a:r>
            <a:endParaRPr lang="zh-CN" altLang="en-US" dirty="0">
              <a:solidFill>
                <a:schemeClr val="tx1"/>
              </a:solidFill>
              <a:latin typeface="方正兰亭黑简体" charset="0"/>
              <a:ea typeface="方正兰亭黑简体" charset="0"/>
            </a:endParaRPr>
          </a:p>
        </p:txBody>
      </p:sp>
      <p:pic>
        <p:nvPicPr>
          <p:cNvPr id="10243" name="图片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3556" y="3994250"/>
            <a:ext cx="4163158" cy="215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矩形 25"/>
          <p:cNvSpPr/>
          <p:nvPr/>
        </p:nvSpPr>
        <p:spPr>
          <a:xfrm>
            <a:off x="7598078" y="5824514"/>
            <a:ext cx="1595803" cy="329712"/>
          </a:xfrm>
          <a:prstGeom prst="rect">
            <a:avLst/>
          </a:prstGeom>
          <a:solidFill>
            <a:srgbClr val="2572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77"/>
          </a:p>
        </p:txBody>
      </p:sp>
      <p:sp>
        <p:nvSpPr>
          <p:cNvPr id="27" name="内容占位符 2"/>
          <p:cNvSpPr txBox="1">
            <a:spLocks/>
          </p:cNvSpPr>
          <p:nvPr/>
        </p:nvSpPr>
        <p:spPr bwMode="auto">
          <a:xfrm>
            <a:off x="7598078" y="5852357"/>
            <a:ext cx="1542993" cy="301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defRPr/>
            </a:pPr>
            <a:r>
              <a:rPr lang="en-US" altLang="zh-CN" sz="1292" b="1" kern="0">
                <a:solidFill>
                  <a:schemeClr val="bg1"/>
                </a:solidFill>
                <a:latin typeface="方正兰亭黑简体" panose="02000000000000000000" pitchFamily="2" charset="-122"/>
                <a:ea typeface="方正兰亭黑简体" panose="02000000000000000000" pitchFamily="2" charset="-122"/>
              </a:rPr>
              <a:t>Search engine</a:t>
            </a:r>
            <a:endParaRPr lang="en-US" altLang="zh-CN" sz="1292" b="1" kern="0" dirty="0">
              <a:solidFill>
                <a:schemeClr val="bg1"/>
              </a:solidFill>
              <a:latin typeface="方正兰亭黑简体" panose="02000000000000000000" pitchFamily="2" charset="-122"/>
              <a:ea typeface="方正兰亭黑简体" panose="02000000000000000000" pitchFamily="2" charset="-122"/>
            </a:endParaRPr>
          </a:p>
        </p:txBody>
      </p:sp>
      <p:pic>
        <p:nvPicPr>
          <p:cNvPr id="10246" name="图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9296" y="1334967"/>
            <a:ext cx="4425462" cy="231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7744145" y="3265460"/>
            <a:ext cx="1595804" cy="329712"/>
          </a:xfrm>
          <a:prstGeom prst="rect">
            <a:avLst/>
          </a:prstGeom>
          <a:solidFill>
            <a:srgbClr val="2572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77"/>
          </a:p>
        </p:txBody>
      </p:sp>
      <p:sp>
        <p:nvSpPr>
          <p:cNvPr id="29" name="内容占位符 2"/>
          <p:cNvSpPr txBox="1">
            <a:spLocks/>
          </p:cNvSpPr>
          <p:nvPr/>
        </p:nvSpPr>
        <p:spPr bwMode="auto">
          <a:xfrm>
            <a:off x="7744146" y="3293304"/>
            <a:ext cx="1595804" cy="30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宋体" charset="0"/>
              </a:defRPr>
            </a:lvl1pPr>
            <a:lvl2pPr marL="742950" indent="-285750">
              <a:spcBef>
                <a:spcPct val="20000"/>
              </a:spcBef>
              <a:buChar char="–"/>
              <a:defRPr sz="2800">
                <a:solidFill>
                  <a:schemeClr val="tx1"/>
                </a:solidFill>
                <a:latin typeface="Times New Roman" charset="0"/>
                <a:ea typeface="宋体" charset="0"/>
              </a:defRPr>
            </a:lvl2pPr>
            <a:lvl3pPr marL="1143000" indent="-228600">
              <a:spcBef>
                <a:spcPct val="20000"/>
              </a:spcBef>
              <a:buChar char="•"/>
              <a:defRPr sz="2400">
                <a:solidFill>
                  <a:schemeClr val="tx1"/>
                </a:solidFill>
                <a:latin typeface="Times New Roman" charset="0"/>
                <a:ea typeface="宋体" charset="0"/>
              </a:defRPr>
            </a:lvl3pPr>
            <a:lvl4pPr marL="1600200" indent="-228600">
              <a:spcBef>
                <a:spcPct val="20000"/>
              </a:spcBef>
              <a:buChar char="–"/>
              <a:defRPr sz="2000">
                <a:solidFill>
                  <a:schemeClr val="tx1"/>
                </a:solidFill>
                <a:latin typeface="Times New Roman" charset="0"/>
                <a:ea typeface="宋体" charset="0"/>
              </a:defRPr>
            </a:lvl4pPr>
            <a:lvl5pPr marL="2057400" indent="-228600">
              <a:spcBef>
                <a:spcPct val="20000"/>
              </a:spcBef>
              <a:buChar char="»"/>
              <a:defRPr sz="2000">
                <a:solidFill>
                  <a:schemeClr val="tx1"/>
                </a:solidFill>
                <a:latin typeface="Times New Roman" charset="0"/>
                <a:ea typeface="宋体" charset="0"/>
              </a:defRPr>
            </a:lvl5pPr>
            <a:lvl6pPr marL="2514600" indent="-228600" eaLnBrk="0" fontAlgn="base" hangingPunct="0">
              <a:spcBef>
                <a:spcPct val="20000"/>
              </a:spcBef>
              <a:spcAft>
                <a:spcPct val="0"/>
              </a:spcAft>
              <a:buChar char="»"/>
              <a:defRPr sz="2000">
                <a:solidFill>
                  <a:schemeClr val="tx1"/>
                </a:solidFill>
                <a:latin typeface="Times New Roman" charset="0"/>
                <a:ea typeface="宋体" charset="0"/>
              </a:defRPr>
            </a:lvl6pPr>
            <a:lvl7pPr marL="2971800" indent="-228600" eaLnBrk="0" fontAlgn="base" hangingPunct="0">
              <a:spcBef>
                <a:spcPct val="20000"/>
              </a:spcBef>
              <a:spcAft>
                <a:spcPct val="0"/>
              </a:spcAft>
              <a:buChar char="»"/>
              <a:defRPr sz="2000">
                <a:solidFill>
                  <a:schemeClr val="tx1"/>
                </a:solidFill>
                <a:latin typeface="Times New Roman" charset="0"/>
                <a:ea typeface="宋体" charset="0"/>
              </a:defRPr>
            </a:lvl7pPr>
            <a:lvl8pPr marL="3429000" indent="-228600" eaLnBrk="0" fontAlgn="base" hangingPunct="0">
              <a:spcBef>
                <a:spcPct val="20000"/>
              </a:spcBef>
              <a:spcAft>
                <a:spcPct val="0"/>
              </a:spcAft>
              <a:buChar char="»"/>
              <a:defRPr sz="2000">
                <a:solidFill>
                  <a:schemeClr val="tx1"/>
                </a:solidFill>
                <a:latin typeface="Times New Roman" charset="0"/>
                <a:ea typeface="宋体" charset="0"/>
              </a:defRPr>
            </a:lvl8pPr>
            <a:lvl9pPr marL="3886200" indent="-228600" eaLnBrk="0" fontAlgn="base" hangingPunct="0">
              <a:spcBef>
                <a:spcPct val="20000"/>
              </a:spcBef>
              <a:spcAft>
                <a:spcPct val="0"/>
              </a:spcAft>
              <a:buChar char="»"/>
              <a:defRPr sz="2000">
                <a:solidFill>
                  <a:schemeClr val="tx1"/>
                </a:solidFill>
                <a:latin typeface="Times New Roman" charset="0"/>
                <a:ea typeface="宋体" charset="0"/>
              </a:defRPr>
            </a:lvl9pPr>
          </a:lstStyle>
          <a:p>
            <a:pPr algn="ctr">
              <a:buFontTx/>
              <a:buNone/>
            </a:pPr>
            <a:r>
              <a:rPr lang="en-US" altLang="zh-CN" sz="1292" b="1">
                <a:solidFill>
                  <a:schemeClr val="bg1"/>
                </a:solidFill>
                <a:latin typeface="方正兰亭黑简体" charset="0"/>
                <a:ea typeface="方正兰亭黑简体" charset="0"/>
              </a:rPr>
              <a:t>Recommendation</a:t>
            </a:r>
            <a:endParaRPr lang="en-US" altLang="zh-CN" sz="1292" b="1" dirty="0">
              <a:solidFill>
                <a:schemeClr val="bg1"/>
              </a:solidFill>
              <a:latin typeface="方正兰亭黑简体" charset="0"/>
              <a:ea typeface="方正兰亭黑简体" charset="0"/>
            </a:endParaRPr>
          </a:p>
        </p:txBody>
      </p:sp>
      <p:pic>
        <p:nvPicPr>
          <p:cNvPr id="10249" name="图片 13"/>
          <p:cNvPicPr>
            <a:picLocks noChangeAspect="1"/>
          </p:cNvPicPr>
          <p:nvPr/>
        </p:nvPicPr>
        <p:blipFill>
          <a:blip r:embed="rId5">
            <a:extLst>
              <a:ext uri="{28A0092B-C50C-407E-A947-70E740481C1C}">
                <a14:useLocalDpi xmlns:a14="http://schemas.microsoft.com/office/drawing/2010/main" val="0"/>
              </a:ext>
            </a:extLst>
          </a:blip>
          <a:srcRect b="24573"/>
          <a:stretch>
            <a:fillRect/>
          </a:stretch>
        </p:blipFill>
        <p:spPr bwMode="auto">
          <a:xfrm>
            <a:off x="665756" y="3994250"/>
            <a:ext cx="4005237" cy="219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29"/>
          <p:cNvSpPr/>
          <p:nvPr/>
        </p:nvSpPr>
        <p:spPr>
          <a:xfrm>
            <a:off x="2962355" y="5832839"/>
            <a:ext cx="1595803" cy="329711"/>
          </a:xfrm>
          <a:prstGeom prst="rect">
            <a:avLst/>
          </a:prstGeom>
          <a:solidFill>
            <a:srgbClr val="2572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77"/>
          </a:p>
        </p:txBody>
      </p:sp>
      <p:sp>
        <p:nvSpPr>
          <p:cNvPr id="31" name="内容占位符 2"/>
          <p:cNvSpPr txBox="1">
            <a:spLocks/>
          </p:cNvSpPr>
          <p:nvPr/>
        </p:nvSpPr>
        <p:spPr bwMode="auto">
          <a:xfrm>
            <a:off x="2985800" y="5860679"/>
            <a:ext cx="1562100" cy="275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宋体" charset="0"/>
              </a:defRPr>
            </a:lvl1pPr>
            <a:lvl2pPr marL="742950" indent="-285750">
              <a:spcBef>
                <a:spcPct val="20000"/>
              </a:spcBef>
              <a:buChar char="–"/>
              <a:defRPr sz="2800">
                <a:solidFill>
                  <a:schemeClr val="tx1"/>
                </a:solidFill>
                <a:latin typeface="Times New Roman" charset="0"/>
                <a:ea typeface="宋体" charset="0"/>
              </a:defRPr>
            </a:lvl2pPr>
            <a:lvl3pPr marL="1143000" indent="-228600">
              <a:spcBef>
                <a:spcPct val="20000"/>
              </a:spcBef>
              <a:buChar char="•"/>
              <a:defRPr sz="2400">
                <a:solidFill>
                  <a:schemeClr val="tx1"/>
                </a:solidFill>
                <a:latin typeface="Times New Roman" charset="0"/>
                <a:ea typeface="宋体" charset="0"/>
              </a:defRPr>
            </a:lvl3pPr>
            <a:lvl4pPr marL="1600200" indent="-228600">
              <a:spcBef>
                <a:spcPct val="20000"/>
              </a:spcBef>
              <a:buChar char="–"/>
              <a:defRPr sz="2000">
                <a:solidFill>
                  <a:schemeClr val="tx1"/>
                </a:solidFill>
                <a:latin typeface="Times New Roman" charset="0"/>
                <a:ea typeface="宋体" charset="0"/>
              </a:defRPr>
            </a:lvl4pPr>
            <a:lvl5pPr marL="2057400" indent="-228600">
              <a:spcBef>
                <a:spcPct val="20000"/>
              </a:spcBef>
              <a:buChar char="»"/>
              <a:defRPr sz="2000">
                <a:solidFill>
                  <a:schemeClr val="tx1"/>
                </a:solidFill>
                <a:latin typeface="Times New Roman" charset="0"/>
                <a:ea typeface="宋体" charset="0"/>
              </a:defRPr>
            </a:lvl5pPr>
            <a:lvl6pPr marL="2514600" indent="-228600" eaLnBrk="0" fontAlgn="base" hangingPunct="0">
              <a:spcBef>
                <a:spcPct val="20000"/>
              </a:spcBef>
              <a:spcAft>
                <a:spcPct val="0"/>
              </a:spcAft>
              <a:buChar char="»"/>
              <a:defRPr sz="2000">
                <a:solidFill>
                  <a:schemeClr val="tx1"/>
                </a:solidFill>
                <a:latin typeface="Times New Roman" charset="0"/>
                <a:ea typeface="宋体" charset="0"/>
              </a:defRPr>
            </a:lvl6pPr>
            <a:lvl7pPr marL="2971800" indent="-228600" eaLnBrk="0" fontAlgn="base" hangingPunct="0">
              <a:spcBef>
                <a:spcPct val="20000"/>
              </a:spcBef>
              <a:spcAft>
                <a:spcPct val="0"/>
              </a:spcAft>
              <a:buChar char="»"/>
              <a:defRPr sz="2000">
                <a:solidFill>
                  <a:schemeClr val="tx1"/>
                </a:solidFill>
                <a:latin typeface="Times New Roman" charset="0"/>
                <a:ea typeface="宋体" charset="0"/>
              </a:defRPr>
            </a:lvl7pPr>
            <a:lvl8pPr marL="3429000" indent="-228600" eaLnBrk="0" fontAlgn="base" hangingPunct="0">
              <a:spcBef>
                <a:spcPct val="20000"/>
              </a:spcBef>
              <a:spcAft>
                <a:spcPct val="0"/>
              </a:spcAft>
              <a:buChar char="»"/>
              <a:defRPr sz="2000">
                <a:solidFill>
                  <a:schemeClr val="tx1"/>
                </a:solidFill>
                <a:latin typeface="Times New Roman" charset="0"/>
                <a:ea typeface="宋体" charset="0"/>
              </a:defRPr>
            </a:lvl8pPr>
            <a:lvl9pPr marL="3886200" indent="-228600" eaLnBrk="0" fontAlgn="base" hangingPunct="0">
              <a:spcBef>
                <a:spcPct val="20000"/>
              </a:spcBef>
              <a:spcAft>
                <a:spcPct val="0"/>
              </a:spcAft>
              <a:buChar char="»"/>
              <a:defRPr sz="2000">
                <a:solidFill>
                  <a:schemeClr val="tx1"/>
                </a:solidFill>
                <a:latin typeface="Times New Roman" charset="0"/>
                <a:ea typeface="宋体" charset="0"/>
              </a:defRPr>
            </a:lvl9pPr>
          </a:lstStyle>
          <a:p>
            <a:pPr algn="ctr">
              <a:buFontTx/>
              <a:buNone/>
            </a:pPr>
            <a:r>
              <a:rPr lang="en-US" altLang="zh-CN" sz="1292" b="1" dirty="0">
                <a:solidFill>
                  <a:schemeClr val="bg1"/>
                </a:solidFill>
                <a:latin typeface="方正兰亭黑简体" charset="0"/>
                <a:ea typeface="方正兰亭黑简体" charset="0"/>
              </a:rPr>
              <a:t>Social mining</a:t>
            </a:r>
          </a:p>
        </p:txBody>
      </p:sp>
      <p:pic>
        <p:nvPicPr>
          <p:cNvPr id="15" name="图片 3"/>
          <p:cNvPicPr>
            <a:picLocks noChangeAspect="1"/>
          </p:cNvPicPr>
          <p:nvPr/>
        </p:nvPicPr>
        <p:blipFill>
          <a:blip r:embed="rId6" cstate="print"/>
          <a:stretch>
            <a:fillRect/>
          </a:stretch>
        </p:blipFill>
        <p:spPr>
          <a:xfrm>
            <a:off x="831927" y="1389897"/>
            <a:ext cx="3323446" cy="2215682"/>
          </a:xfrm>
          <a:prstGeom prst="rect">
            <a:avLst/>
          </a:prstGeom>
        </p:spPr>
      </p:pic>
      <p:sp>
        <p:nvSpPr>
          <p:cNvPr id="16" name="矩形 25"/>
          <p:cNvSpPr/>
          <p:nvPr/>
        </p:nvSpPr>
        <p:spPr>
          <a:xfrm>
            <a:off x="2559571" y="3303710"/>
            <a:ext cx="1595803" cy="329712"/>
          </a:xfrm>
          <a:prstGeom prst="rect">
            <a:avLst/>
          </a:prstGeom>
          <a:solidFill>
            <a:srgbClr val="2572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77"/>
          </a:p>
        </p:txBody>
      </p:sp>
      <p:sp>
        <p:nvSpPr>
          <p:cNvPr id="17" name="内容占位符 2"/>
          <p:cNvSpPr txBox="1">
            <a:spLocks/>
          </p:cNvSpPr>
          <p:nvPr/>
        </p:nvSpPr>
        <p:spPr bwMode="auto">
          <a:xfrm>
            <a:off x="2858510" y="3331553"/>
            <a:ext cx="1063869" cy="27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defRPr/>
            </a:pPr>
            <a:r>
              <a:rPr lang="en-US" altLang="zh-CN" sz="1292" b="1" kern="0" dirty="0">
                <a:solidFill>
                  <a:schemeClr val="bg1"/>
                </a:solidFill>
                <a:latin typeface="方正兰亭黑简体" panose="02000000000000000000" pitchFamily="2" charset="-122"/>
                <a:ea typeface="方正兰亭黑简体" panose="02000000000000000000" pitchFamily="2" charset="-122"/>
              </a:rPr>
              <a:t>QA</a:t>
            </a:r>
          </a:p>
        </p:txBody>
      </p:sp>
    </p:spTree>
    <p:extLst>
      <p:ext uri="{BB962C8B-B14F-4D97-AF65-F5344CB8AC3E}">
        <p14:creationId xmlns:p14="http://schemas.microsoft.com/office/powerpoint/2010/main" val="3660508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2223" y="1567910"/>
            <a:ext cx="3803738" cy="2293139"/>
          </a:xfrm>
          <a:prstGeom prst="rect">
            <a:avLst/>
          </a:prstGeom>
        </p:spPr>
      </p:pic>
      <p:sp>
        <p:nvSpPr>
          <p:cNvPr id="10242" name="标题 1"/>
          <p:cNvSpPr>
            <a:spLocks noGrp="1"/>
          </p:cNvSpPr>
          <p:nvPr>
            <p:ph type="title"/>
          </p:nvPr>
        </p:nvSpPr>
        <p:spPr/>
        <p:txBody>
          <a:bodyPr/>
          <a:lstStyle/>
          <a:p>
            <a:r>
              <a:rPr lang="en-US" altLang="zh-CN" dirty="0"/>
              <a:t>AI</a:t>
            </a:r>
            <a:r>
              <a:rPr lang="ja-JP" altLang="en-US"/>
              <a:t>应用</a:t>
            </a:r>
            <a:endParaRPr lang="zh-CN" altLang="en-US" sz="4062" b="1" dirty="0">
              <a:solidFill>
                <a:srgbClr val="2572D4"/>
              </a:solidFill>
              <a:latin typeface="方正兰亭黑简体" charset="0"/>
              <a:ea typeface="方正兰亭黑简体" charset="0"/>
            </a:endParaRPr>
          </a:p>
        </p:txBody>
      </p:sp>
      <p:sp>
        <p:nvSpPr>
          <p:cNvPr id="32" name="矩形 31"/>
          <p:cNvSpPr/>
          <p:nvPr/>
        </p:nvSpPr>
        <p:spPr>
          <a:xfrm>
            <a:off x="2792760" y="3436529"/>
            <a:ext cx="1595804" cy="329712"/>
          </a:xfrm>
          <a:prstGeom prst="rect">
            <a:avLst/>
          </a:prstGeom>
          <a:solidFill>
            <a:srgbClr val="2572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77"/>
          </a:p>
        </p:txBody>
      </p:sp>
      <p:sp>
        <p:nvSpPr>
          <p:cNvPr id="33" name="内容占位符 2"/>
          <p:cNvSpPr txBox="1">
            <a:spLocks/>
          </p:cNvSpPr>
          <p:nvPr/>
        </p:nvSpPr>
        <p:spPr bwMode="auto">
          <a:xfrm>
            <a:off x="3091700" y="3464372"/>
            <a:ext cx="1063869" cy="27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charset="0"/>
                <a:ea typeface="宋体" charset="0"/>
              </a:defRPr>
            </a:lvl1pPr>
            <a:lvl2pPr marL="742950" indent="-285750">
              <a:spcBef>
                <a:spcPct val="20000"/>
              </a:spcBef>
              <a:buChar char="–"/>
              <a:defRPr sz="2800">
                <a:solidFill>
                  <a:schemeClr val="tx1"/>
                </a:solidFill>
                <a:latin typeface="Times New Roman" charset="0"/>
                <a:ea typeface="宋体" charset="0"/>
              </a:defRPr>
            </a:lvl2pPr>
            <a:lvl3pPr marL="1143000" indent="-228600">
              <a:spcBef>
                <a:spcPct val="20000"/>
              </a:spcBef>
              <a:buChar char="•"/>
              <a:defRPr sz="2400">
                <a:solidFill>
                  <a:schemeClr val="tx1"/>
                </a:solidFill>
                <a:latin typeface="Times New Roman" charset="0"/>
                <a:ea typeface="宋体" charset="0"/>
              </a:defRPr>
            </a:lvl3pPr>
            <a:lvl4pPr marL="1600200" indent="-228600">
              <a:spcBef>
                <a:spcPct val="20000"/>
              </a:spcBef>
              <a:buChar char="–"/>
              <a:defRPr sz="2000">
                <a:solidFill>
                  <a:schemeClr val="tx1"/>
                </a:solidFill>
                <a:latin typeface="Times New Roman" charset="0"/>
                <a:ea typeface="宋体" charset="0"/>
              </a:defRPr>
            </a:lvl4pPr>
            <a:lvl5pPr marL="2057400" indent="-228600">
              <a:spcBef>
                <a:spcPct val="20000"/>
              </a:spcBef>
              <a:buChar char="»"/>
              <a:defRPr sz="2000">
                <a:solidFill>
                  <a:schemeClr val="tx1"/>
                </a:solidFill>
                <a:latin typeface="Times New Roman" charset="0"/>
                <a:ea typeface="宋体" charset="0"/>
              </a:defRPr>
            </a:lvl5pPr>
            <a:lvl6pPr marL="2514600" indent="-228600" eaLnBrk="0" fontAlgn="base" hangingPunct="0">
              <a:spcBef>
                <a:spcPct val="20000"/>
              </a:spcBef>
              <a:spcAft>
                <a:spcPct val="0"/>
              </a:spcAft>
              <a:buChar char="»"/>
              <a:defRPr sz="2000">
                <a:solidFill>
                  <a:schemeClr val="tx1"/>
                </a:solidFill>
                <a:latin typeface="Times New Roman" charset="0"/>
                <a:ea typeface="宋体" charset="0"/>
              </a:defRPr>
            </a:lvl6pPr>
            <a:lvl7pPr marL="2971800" indent="-228600" eaLnBrk="0" fontAlgn="base" hangingPunct="0">
              <a:spcBef>
                <a:spcPct val="20000"/>
              </a:spcBef>
              <a:spcAft>
                <a:spcPct val="0"/>
              </a:spcAft>
              <a:buChar char="»"/>
              <a:defRPr sz="2000">
                <a:solidFill>
                  <a:schemeClr val="tx1"/>
                </a:solidFill>
                <a:latin typeface="Times New Roman" charset="0"/>
                <a:ea typeface="宋体" charset="0"/>
              </a:defRPr>
            </a:lvl7pPr>
            <a:lvl8pPr marL="3429000" indent="-228600" eaLnBrk="0" fontAlgn="base" hangingPunct="0">
              <a:spcBef>
                <a:spcPct val="20000"/>
              </a:spcBef>
              <a:spcAft>
                <a:spcPct val="0"/>
              </a:spcAft>
              <a:buChar char="»"/>
              <a:defRPr sz="2000">
                <a:solidFill>
                  <a:schemeClr val="tx1"/>
                </a:solidFill>
                <a:latin typeface="Times New Roman" charset="0"/>
                <a:ea typeface="宋体" charset="0"/>
              </a:defRPr>
            </a:lvl8pPr>
            <a:lvl9pPr marL="3886200" indent="-228600" eaLnBrk="0" fontAlgn="base" hangingPunct="0">
              <a:spcBef>
                <a:spcPct val="20000"/>
              </a:spcBef>
              <a:spcAft>
                <a:spcPct val="0"/>
              </a:spcAft>
              <a:buChar char="»"/>
              <a:defRPr sz="2000">
                <a:solidFill>
                  <a:schemeClr val="tx1"/>
                </a:solidFill>
                <a:latin typeface="Times New Roman" charset="0"/>
                <a:ea typeface="宋体" charset="0"/>
              </a:defRPr>
            </a:lvl9pPr>
          </a:lstStyle>
          <a:p>
            <a:pPr algn="ctr">
              <a:buFontTx/>
              <a:buNone/>
            </a:pPr>
            <a:r>
              <a:rPr lang="en-US" altLang="zh-CN" sz="1292" b="1" dirty="0" err="1">
                <a:solidFill>
                  <a:schemeClr val="bg1"/>
                </a:solidFill>
                <a:latin typeface="方正兰亭黑简体" charset="0"/>
                <a:ea typeface="方正兰亭黑简体" charset="0"/>
              </a:rPr>
              <a:t>AlphaGo</a:t>
            </a:r>
            <a:endParaRPr lang="en-US" altLang="zh-CN" sz="1292" b="1" dirty="0">
              <a:solidFill>
                <a:schemeClr val="bg1"/>
              </a:solidFill>
              <a:latin typeface="方正兰亭黑简体" charset="0"/>
              <a:ea typeface="方正兰亭黑简体" charset="0"/>
            </a:endParaRPr>
          </a:p>
        </p:txBody>
      </p:sp>
      <p:pic>
        <p:nvPicPr>
          <p:cNvPr id="15" name="Picture 14"/>
          <p:cNvPicPr>
            <a:picLocks noChangeAspect="1"/>
          </p:cNvPicPr>
          <p:nvPr/>
        </p:nvPicPr>
        <p:blipFill>
          <a:blip r:embed="rId4"/>
          <a:stretch>
            <a:fillRect/>
          </a:stretch>
        </p:blipFill>
        <p:spPr>
          <a:xfrm>
            <a:off x="1662790" y="4460421"/>
            <a:ext cx="6949367" cy="1339080"/>
          </a:xfrm>
          <a:prstGeom prst="rect">
            <a:avLst/>
          </a:prstGeom>
        </p:spPr>
      </p:pic>
      <p:sp>
        <p:nvSpPr>
          <p:cNvPr id="16" name="矩形 25"/>
          <p:cNvSpPr/>
          <p:nvPr/>
        </p:nvSpPr>
        <p:spPr>
          <a:xfrm>
            <a:off x="4037818" y="5788647"/>
            <a:ext cx="1595803" cy="329712"/>
          </a:xfrm>
          <a:prstGeom prst="rect">
            <a:avLst/>
          </a:prstGeom>
          <a:solidFill>
            <a:srgbClr val="2572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77"/>
          </a:p>
        </p:txBody>
      </p:sp>
      <p:sp>
        <p:nvSpPr>
          <p:cNvPr id="17" name="内容占位符 2"/>
          <p:cNvSpPr txBox="1">
            <a:spLocks/>
          </p:cNvSpPr>
          <p:nvPr/>
        </p:nvSpPr>
        <p:spPr bwMode="auto">
          <a:xfrm>
            <a:off x="3874072" y="5816489"/>
            <a:ext cx="1923294" cy="30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defRPr/>
            </a:pPr>
            <a:r>
              <a:rPr lang="en-US" altLang="zh-CN" sz="1292" b="1" kern="0" dirty="0">
                <a:solidFill>
                  <a:schemeClr val="bg1"/>
                </a:solidFill>
                <a:latin typeface="方正兰亭黑简体" panose="02000000000000000000" pitchFamily="2" charset="-122"/>
                <a:ea typeface="方正兰亭黑简体" panose="02000000000000000000" pitchFamily="2" charset="-122"/>
              </a:rPr>
              <a:t>Image recognition</a:t>
            </a:r>
            <a:endParaRPr lang="zh-CN" altLang="en-US" sz="1292" b="1" kern="0" dirty="0">
              <a:solidFill>
                <a:schemeClr val="bg1"/>
              </a:solidFill>
              <a:latin typeface="方正兰亭黑简体" panose="02000000000000000000" pitchFamily="2" charset="-122"/>
              <a:ea typeface="方正兰亭黑简体" panose="02000000000000000000" pitchFamily="2" charset="-122"/>
            </a:endParaRPr>
          </a:p>
        </p:txBody>
      </p:sp>
      <p:pic>
        <p:nvPicPr>
          <p:cNvPr id="18" name="Picture 17"/>
          <p:cNvPicPr>
            <a:picLocks noChangeAspect="1"/>
          </p:cNvPicPr>
          <p:nvPr/>
        </p:nvPicPr>
        <p:blipFill>
          <a:blip r:embed="rId5"/>
          <a:stretch>
            <a:fillRect/>
          </a:stretch>
        </p:blipFill>
        <p:spPr>
          <a:xfrm>
            <a:off x="5717393" y="1646946"/>
            <a:ext cx="3223846" cy="2145323"/>
          </a:xfrm>
          <a:prstGeom prst="rect">
            <a:avLst/>
          </a:prstGeom>
        </p:spPr>
      </p:pic>
      <p:sp>
        <p:nvSpPr>
          <p:cNvPr id="19" name="矩形 25"/>
          <p:cNvSpPr/>
          <p:nvPr/>
        </p:nvSpPr>
        <p:spPr>
          <a:xfrm>
            <a:off x="7345334" y="3462234"/>
            <a:ext cx="1595803" cy="329712"/>
          </a:xfrm>
          <a:prstGeom prst="rect">
            <a:avLst/>
          </a:prstGeom>
          <a:solidFill>
            <a:srgbClr val="2572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477"/>
          </a:p>
        </p:txBody>
      </p:sp>
      <p:sp>
        <p:nvSpPr>
          <p:cNvPr id="20" name="内容占位符 2"/>
          <p:cNvSpPr txBox="1">
            <a:spLocks/>
          </p:cNvSpPr>
          <p:nvPr/>
        </p:nvSpPr>
        <p:spPr bwMode="auto">
          <a:xfrm>
            <a:off x="7345232" y="3490077"/>
            <a:ext cx="1595905" cy="27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defRPr/>
            </a:pPr>
            <a:r>
              <a:rPr lang="en-US" altLang="zh-CN" sz="1292" b="1" kern="0" dirty="0">
                <a:solidFill>
                  <a:schemeClr val="bg1"/>
                </a:solidFill>
                <a:latin typeface="方正兰亭黑简体" panose="02000000000000000000" pitchFamily="2" charset="-122"/>
                <a:ea typeface="方正兰亭黑简体" panose="02000000000000000000" pitchFamily="2" charset="-122"/>
              </a:rPr>
              <a:t>Self-driving</a:t>
            </a:r>
          </a:p>
        </p:txBody>
      </p:sp>
    </p:spTree>
    <p:extLst>
      <p:ext uri="{BB962C8B-B14F-4D97-AF65-F5344CB8AC3E}">
        <p14:creationId xmlns:p14="http://schemas.microsoft.com/office/powerpoint/2010/main" val="2091182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Face Recognition</a:t>
            </a:r>
            <a:endParaRPr kumimoji="1" lang="zh-CN" altLang="en-US" dirty="0"/>
          </a:p>
        </p:txBody>
      </p:sp>
      <p:pic>
        <p:nvPicPr>
          <p:cNvPr id="4" name="图片 3" descr="Screen Shot 2015-03-02 at 12.00.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760"/>
            <a:ext cx="9906000" cy="5004683"/>
          </a:xfrm>
          <a:prstGeom prst="rect">
            <a:avLst/>
          </a:prstGeom>
        </p:spPr>
      </p:pic>
    </p:spTree>
    <p:extLst>
      <p:ext uri="{BB962C8B-B14F-4D97-AF65-F5344CB8AC3E}">
        <p14:creationId xmlns:p14="http://schemas.microsoft.com/office/powerpoint/2010/main" val="1348598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BIG DATA—Google driverless car</a:t>
            </a:r>
            <a:br>
              <a:rPr kumimoji="1" lang="en-US" altLang="zh-CN" dirty="0"/>
            </a:br>
            <a:r>
              <a:rPr kumimoji="1" lang="en-US" altLang="zh-CN" sz="2800" dirty="0" err="1">
                <a:solidFill>
                  <a:srgbClr val="C00000"/>
                </a:solidFill>
              </a:rPr>
              <a:t>Waymo</a:t>
            </a:r>
            <a:r>
              <a:rPr kumimoji="1" lang="en-US" altLang="zh-CN" sz="2800" dirty="0">
                <a:solidFill>
                  <a:srgbClr val="C00000"/>
                </a:solidFill>
              </a:rPr>
              <a:t>—Head for market</a:t>
            </a:r>
            <a:endParaRPr kumimoji="1" lang="zh-CN" altLang="en-US" dirty="0">
              <a:solidFill>
                <a:srgbClr val="C00000"/>
              </a:solidFill>
            </a:endParaRPr>
          </a:p>
        </p:txBody>
      </p:sp>
      <p:pic>
        <p:nvPicPr>
          <p:cNvPr id="6" name="内容占位符 5"/>
          <p:cNvPicPr>
            <a:picLocks noGrp="1" noChangeAspect="1"/>
          </p:cNvPicPr>
          <p:nvPr>
            <p:ph idx="1"/>
          </p:nvPr>
        </p:nvPicPr>
        <p:blipFill>
          <a:blip r:embed="rId3" cstate="print"/>
          <a:srcRect t="2022" b="2022"/>
          <a:stretch>
            <a:fillRect/>
          </a:stretch>
        </p:blipFill>
        <p:spPr>
          <a:xfrm>
            <a:off x="184507" y="1228516"/>
            <a:ext cx="4480461" cy="2416507"/>
          </a:xfrm>
        </p:spPr>
      </p:pic>
      <p:pic>
        <p:nvPicPr>
          <p:cNvPr id="8" name="图片 7"/>
          <p:cNvPicPr>
            <a:picLocks noChangeAspect="1"/>
          </p:cNvPicPr>
          <p:nvPr/>
        </p:nvPicPr>
        <p:blipFill>
          <a:blip r:embed="rId4" cstate="print"/>
          <a:stretch>
            <a:fillRect/>
          </a:stretch>
        </p:blipFill>
        <p:spPr>
          <a:xfrm>
            <a:off x="5241032" y="1124744"/>
            <a:ext cx="4176464" cy="2611934"/>
          </a:xfrm>
          <a:prstGeom prst="rect">
            <a:avLst/>
          </a:prstGeom>
        </p:spPr>
      </p:pic>
      <p:sp>
        <p:nvSpPr>
          <p:cNvPr id="9" name="矩形 8"/>
          <p:cNvSpPr/>
          <p:nvPr/>
        </p:nvSpPr>
        <p:spPr>
          <a:xfrm>
            <a:off x="272480" y="4048030"/>
            <a:ext cx="2520280" cy="1631216"/>
          </a:xfrm>
          <a:prstGeom prst="rect">
            <a:avLst/>
          </a:prstGeom>
        </p:spPr>
        <p:txBody>
          <a:bodyPr wrap="square">
            <a:spAutoFit/>
          </a:bodyPr>
          <a:lstStyle/>
          <a:p>
            <a:r>
              <a:rPr lang="en-US" altLang="zh-CN" sz="2000" dirty="0">
                <a:solidFill>
                  <a:srgbClr val="C00000"/>
                </a:solidFill>
              </a:rPr>
              <a:t>Google's self-driving cars last month hit a 1,725,911-miles-driven milestone.</a:t>
            </a:r>
          </a:p>
          <a:p>
            <a:pPr algn="r"/>
            <a:r>
              <a:rPr lang="en-US" altLang="zh-CN" sz="2000" dirty="0">
                <a:solidFill>
                  <a:srgbClr val="C00000"/>
                </a:solidFill>
              </a:rPr>
              <a:t>--2016/06</a:t>
            </a:r>
            <a:endParaRPr lang="zh-CN" altLang="en-US" sz="2000" dirty="0">
              <a:solidFill>
                <a:srgbClr val="C00000"/>
              </a:solidFill>
            </a:endParaRPr>
          </a:p>
        </p:txBody>
      </p:sp>
      <p:sp>
        <p:nvSpPr>
          <p:cNvPr id="10" name="矩形 9"/>
          <p:cNvSpPr/>
          <p:nvPr/>
        </p:nvSpPr>
        <p:spPr>
          <a:xfrm>
            <a:off x="3368824" y="3702511"/>
            <a:ext cx="6264696" cy="2246769"/>
          </a:xfrm>
          <a:prstGeom prst="rect">
            <a:avLst/>
          </a:prstGeom>
        </p:spPr>
        <p:txBody>
          <a:bodyPr wrap="square">
            <a:spAutoFit/>
          </a:bodyPr>
          <a:lstStyle/>
          <a:p>
            <a:r>
              <a:rPr lang="en-US" altLang="zh-CN" sz="2000" dirty="0"/>
              <a:t>The system combines information gathered from Google Street View with artificial intelligence software that combines input from video cameras inside the car, a LIDAR sensor on top of the vehicle, radar sensors on the front of the vehicle and a position sensor attached to one of the rear wheels that helps locate the car's position on the map</a:t>
            </a:r>
            <a:endParaRPr lang="zh-CN" altLang="en-US" sz="2000" dirty="0"/>
          </a:p>
        </p:txBody>
      </p:sp>
      <p:sp>
        <p:nvSpPr>
          <p:cNvPr id="3" name="Rectangle 2"/>
          <p:cNvSpPr/>
          <p:nvPr/>
        </p:nvSpPr>
        <p:spPr>
          <a:xfrm>
            <a:off x="0" y="6453336"/>
            <a:ext cx="9906000" cy="40466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http://</a:t>
            </a:r>
            <a:r>
              <a:rPr lang="en-US" dirty="0" err="1">
                <a:solidFill>
                  <a:schemeClr val="tx1"/>
                </a:solidFill>
              </a:rPr>
              <a:t>www.fiercebigdata.com</a:t>
            </a:r>
            <a:r>
              <a:rPr lang="en-US" dirty="0">
                <a:solidFill>
                  <a:schemeClr val="tx1"/>
                </a:solidFill>
              </a:rPr>
              <a:t>/story/self-driving-cars-create-1gb-data-second/2013-07-22</a:t>
            </a:r>
          </a:p>
        </p:txBody>
      </p:sp>
      <p:sp>
        <p:nvSpPr>
          <p:cNvPr id="7" name="矩形 8"/>
          <p:cNvSpPr/>
          <p:nvPr/>
        </p:nvSpPr>
        <p:spPr>
          <a:xfrm>
            <a:off x="776536" y="5991671"/>
            <a:ext cx="8352928" cy="461665"/>
          </a:xfrm>
          <a:prstGeom prst="rect">
            <a:avLst/>
          </a:prstGeom>
          <a:ln>
            <a:solidFill>
              <a:srgbClr val="800000"/>
            </a:solidFill>
          </a:ln>
        </p:spPr>
        <p:txBody>
          <a:bodyPr wrap="square">
            <a:spAutoFit/>
          </a:bodyPr>
          <a:lstStyle/>
          <a:p>
            <a:pPr algn="ctr"/>
            <a:r>
              <a:rPr lang="en-US" altLang="zh-CN" sz="2400" b="1" dirty="0">
                <a:solidFill>
                  <a:srgbClr val="0000FF"/>
                </a:solidFill>
              </a:rPr>
              <a:t>Self-driving cars to create 1GB of data per second</a:t>
            </a:r>
          </a:p>
        </p:txBody>
      </p:sp>
    </p:spTree>
    <p:extLst>
      <p:ext uri="{BB962C8B-B14F-4D97-AF65-F5344CB8AC3E}">
        <p14:creationId xmlns:p14="http://schemas.microsoft.com/office/powerpoint/2010/main" val="3713075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 Learning for Self-Driving Cars</a:t>
            </a:r>
          </a:p>
        </p:txBody>
      </p:sp>
      <p:pic>
        <p:nvPicPr>
          <p:cNvPr id="4" name="Picture 3"/>
          <p:cNvPicPr>
            <a:picLocks noChangeAspect="1"/>
          </p:cNvPicPr>
          <p:nvPr/>
        </p:nvPicPr>
        <p:blipFill>
          <a:blip r:embed="rId2"/>
          <a:stretch>
            <a:fillRect/>
          </a:stretch>
        </p:blipFill>
        <p:spPr>
          <a:xfrm>
            <a:off x="1000336" y="1124744"/>
            <a:ext cx="7905328" cy="5228350"/>
          </a:xfrm>
          <a:prstGeom prst="rect">
            <a:avLst/>
          </a:prstGeom>
        </p:spPr>
      </p:pic>
      <p:sp>
        <p:nvSpPr>
          <p:cNvPr id="5" name="Rectangle 4"/>
          <p:cNvSpPr/>
          <p:nvPr/>
        </p:nvSpPr>
        <p:spPr>
          <a:xfrm>
            <a:off x="0" y="6453336"/>
            <a:ext cx="9906000" cy="40466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http://</a:t>
            </a:r>
            <a:r>
              <a:rPr lang="en-US" dirty="0" err="1">
                <a:solidFill>
                  <a:schemeClr val="tx1"/>
                </a:solidFill>
              </a:rPr>
              <a:t>selfdrivingcars.mit.edu</a:t>
            </a:r>
            <a:r>
              <a:rPr lang="en-US" dirty="0">
                <a:solidFill>
                  <a:schemeClr val="tx1"/>
                </a:solidFill>
              </a:rPr>
              <a:t>/</a:t>
            </a:r>
          </a:p>
        </p:txBody>
      </p:sp>
    </p:spTree>
    <p:extLst>
      <p:ext uri="{BB962C8B-B14F-4D97-AF65-F5344CB8AC3E}">
        <p14:creationId xmlns:p14="http://schemas.microsoft.com/office/powerpoint/2010/main" val="849349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End-to-End Deep Learning for Self-Driving Cars</a:t>
            </a:r>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6453336"/>
            <a:ext cx="9906000" cy="40466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https://</a:t>
            </a:r>
            <a:r>
              <a:rPr lang="en-US" dirty="0" err="1">
                <a:solidFill>
                  <a:schemeClr val="tx1"/>
                </a:solidFill>
              </a:rPr>
              <a:t>devblogs.nvidia.com</a:t>
            </a:r>
            <a:r>
              <a:rPr lang="en-US" dirty="0">
                <a:solidFill>
                  <a:schemeClr val="tx1"/>
                </a:solidFill>
              </a:rPr>
              <a:t>/</a:t>
            </a:r>
            <a:r>
              <a:rPr lang="en-US" dirty="0" err="1">
                <a:solidFill>
                  <a:schemeClr val="tx1"/>
                </a:solidFill>
              </a:rPr>
              <a:t>parallelforall</a:t>
            </a:r>
            <a:r>
              <a:rPr lang="en-US" dirty="0">
                <a:solidFill>
                  <a:schemeClr val="tx1"/>
                </a:solidFill>
              </a:rPr>
              <a:t>/deep-learning-self-driving-cars/</a:t>
            </a:r>
          </a:p>
        </p:txBody>
      </p:sp>
      <p:pic>
        <p:nvPicPr>
          <p:cNvPr id="5" name="Picture 4"/>
          <p:cNvPicPr>
            <a:picLocks noChangeAspect="1"/>
          </p:cNvPicPr>
          <p:nvPr/>
        </p:nvPicPr>
        <p:blipFill>
          <a:blip r:embed="rId2"/>
          <a:stretch>
            <a:fillRect/>
          </a:stretch>
        </p:blipFill>
        <p:spPr>
          <a:xfrm>
            <a:off x="992560" y="1225576"/>
            <a:ext cx="7416824" cy="5086241"/>
          </a:xfrm>
          <a:prstGeom prst="rect">
            <a:avLst/>
          </a:prstGeom>
        </p:spPr>
      </p:pic>
    </p:spTree>
    <p:extLst>
      <p:ext uri="{BB962C8B-B14F-4D97-AF65-F5344CB8AC3E}">
        <p14:creationId xmlns:p14="http://schemas.microsoft.com/office/powerpoint/2010/main" val="1078885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companies</a:t>
            </a:r>
          </a:p>
        </p:txBody>
      </p:sp>
      <p:sp>
        <p:nvSpPr>
          <p:cNvPr id="5" name="Content Placeholder 4"/>
          <p:cNvSpPr>
            <a:spLocks noGrp="1"/>
          </p:cNvSpPr>
          <p:nvPr>
            <p:ph idx="1"/>
          </p:nvPr>
        </p:nvSpPr>
        <p:spPr/>
        <p:txBody>
          <a:bodyPr/>
          <a:lstStyle/>
          <a:p>
            <a:r>
              <a:rPr lang="en-US" dirty="0"/>
              <a:t>Ford just invested $1 billion in self-driving cars</a:t>
            </a:r>
          </a:p>
          <a:p>
            <a:pPr lvl="1"/>
            <a:r>
              <a:rPr lang="en-US" dirty="0">
                <a:hlinkClick r:id="rId2"/>
              </a:rPr>
              <a:t>http://money.cnn.com/2017/02/10/technology/ford-argo-self-driving-cars/</a:t>
            </a:r>
            <a:endParaRPr lang="en-US" dirty="0"/>
          </a:p>
          <a:p>
            <a:r>
              <a:rPr lang="en-US" dirty="0" err="1"/>
              <a:t>Uber</a:t>
            </a:r>
            <a:r>
              <a:rPr lang="en-US" dirty="0"/>
              <a:t> joins race for driverless cars</a:t>
            </a:r>
          </a:p>
          <a:p>
            <a:pPr lvl="1"/>
            <a:r>
              <a:rPr lang="en-US" dirty="0">
                <a:solidFill>
                  <a:srgbClr val="FF0000"/>
                </a:solidFill>
              </a:rPr>
              <a:t>Collective learning </a:t>
            </a:r>
          </a:p>
        </p:txBody>
      </p:sp>
      <p:pic>
        <p:nvPicPr>
          <p:cNvPr id="7" name="Picture 6"/>
          <p:cNvPicPr>
            <a:picLocks noChangeAspect="1"/>
          </p:cNvPicPr>
          <p:nvPr/>
        </p:nvPicPr>
        <p:blipFill>
          <a:blip r:embed="rId3"/>
          <a:stretch>
            <a:fillRect/>
          </a:stretch>
        </p:blipFill>
        <p:spPr>
          <a:xfrm>
            <a:off x="5313040" y="4293096"/>
            <a:ext cx="4106416" cy="2309859"/>
          </a:xfrm>
          <a:prstGeom prst="rect">
            <a:avLst/>
          </a:prstGeom>
        </p:spPr>
      </p:pic>
      <p:pic>
        <p:nvPicPr>
          <p:cNvPr id="3" name="Picture 2"/>
          <p:cNvPicPr>
            <a:picLocks noChangeAspect="1"/>
          </p:cNvPicPr>
          <p:nvPr/>
        </p:nvPicPr>
        <p:blipFill>
          <a:blip r:embed="rId4"/>
          <a:stretch>
            <a:fillRect/>
          </a:stretch>
        </p:blipFill>
        <p:spPr>
          <a:xfrm>
            <a:off x="773355" y="4365104"/>
            <a:ext cx="3724672" cy="2269722"/>
          </a:xfrm>
          <a:prstGeom prst="rect">
            <a:avLst/>
          </a:prstGeom>
        </p:spPr>
      </p:pic>
      <p:sp>
        <p:nvSpPr>
          <p:cNvPr id="6" name="Rectangle 5"/>
          <p:cNvSpPr/>
          <p:nvPr/>
        </p:nvSpPr>
        <p:spPr>
          <a:xfrm>
            <a:off x="504056" y="5947613"/>
            <a:ext cx="4232920" cy="73183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Also Tesla, though it is still a bit mysterious technically.</a:t>
            </a:r>
          </a:p>
        </p:txBody>
      </p:sp>
    </p:spTree>
    <p:extLst>
      <p:ext uri="{BB962C8B-B14F-4D97-AF65-F5344CB8AC3E}">
        <p14:creationId xmlns:p14="http://schemas.microsoft.com/office/powerpoint/2010/main" val="2427541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188913"/>
            <a:ext cx="5545633" cy="792162"/>
          </a:xfrm>
        </p:spPr>
        <p:txBody>
          <a:bodyPr/>
          <a:lstStyle/>
          <a:p>
            <a:r>
              <a:rPr lang="en-US" sz="3600" dirty="0"/>
              <a:t>Startup: </a:t>
            </a:r>
            <a:r>
              <a:rPr lang="en-US" sz="3200" dirty="0" err="1"/>
              <a:t>Drive.ai</a:t>
            </a:r>
            <a:r>
              <a:rPr lang="en-US" sz="3200" dirty="0"/>
              <a:t>, </a:t>
            </a:r>
            <a:r>
              <a:rPr lang="zh-CN" altLang="en-US" sz="3200" dirty="0"/>
              <a:t>地平线</a:t>
            </a:r>
            <a:r>
              <a:rPr lang="en-US" altLang="zh-CN" sz="3200" dirty="0"/>
              <a:t>, </a:t>
            </a:r>
            <a:r>
              <a:rPr lang="en-US" altLang="zh-CN" sz="3200" dirty="0" err="1"/>
              <a:t>pony.ai</a:t>
            </a:r>
            <a:r>
              <a:rPr lang="en-US" altLang="zh-CN" sz="3200" dirty="0"/>
              <a:t>, </a:t>
            </a:r>
            <a:r>
              <a:rPr lang="zh-CN" altLang="en-US" sz="3200" dirty="0"/>
              <a:t>驭势科技</a:t>
            </a:r>
            <a:r>
              <a:rPr lang="mr-IN" altLang="zh-CN" sz="3200" dirty="0"/>
              <a:t>…</a:t>
            </a:r>
            <a:endParaRPr lang="en-US" sz="3200" dirty="0"/>
          </a:p>
        </p:txBody>
      </p:sp>
      <p:pic>
        <p:nvPicPr>
          <p:cNvPr id="4" name="Picture 3"/>
          <p:cNvPicPr>
            <a:picLocks noChangeAspect="1"/>
          </p:cNvPicPr>
          <p:nvPr/>
        </p:nvPicPr>
        <p:blipFill>
          <a:blip r:embed="rId4"/>
          <a:stretch>
            <a:fillRect/>
          </a:stretch>
        </p:blipFill>
        <p:spPr>
          <a:xfrm>
            <a:off x="-15552" y="1844824"/>
            <a:ext cx="5963823" cy="2899668"/>
          </a:xfrm>
          <a:prstGeom prst="rect">
            <a:avLst/>
          </a:prstGeom>
        </p:spPr>
      </p:pic>
      <p:pic>
        <p:nvPicPr>
          <p:cNvPr id="5" name="IMG_22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48375" y="23339"/>
            <a:ext cx="3857625" cy="6858000"/>
          </a:xfrm>
          <a:prstGeom prst="rect">
            <a:avLst/>
          </a:prstGeom>
        </p:spPr>
      </p:pic>
    </p:spTree>
    <p:extLst>
      <p:ext uri="{BB962C8B-B14F-4D97-AF65-F5344CB8AC3E}">
        <p14:creationId xmlns:p14="http://schemas.microsoft.com/office/powerpoint/2010/main" val="419689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DEEP LEARNING—IBM Watson </a:t>
            </a:r>
            <a:endParaRPr kumimoji="1" lang="zh-CN" altLang="en-US" dirty="0"/>
          </a:p>
        </p:txBody>
      </p:sp>
      <p:pic>
        <p:nvPicPr>
          <p:cNvPr id="4" name="图片 3"/>
          <p:cNvPicPr>
            <a:picLocks noChangeAspect="1"/>
          </p:cNvPicPr>
          <p:nvPr/>
        </p:nvPicPr>
        <p:blipFill>
          <a:blip r:embed="rId2" cstate="print"/>
          <a:stretch>
            <a:fillRect/>
          </a:stretch>
        </p:blipFill>
        <p:spPr>
          <a:xfrm>
            <a:off x="488504" y="1052736"/>
            <a:ext cx="3412265" cy="2386492"/>
          </a:xfrm>
          <a:prstGeom prst="rect">
            <a:avLst/>
          </a:prstGeom>
        </p:spPr>
      </p:pic>
      <p:sp>
        <p:nvSpPr>
          <p:cNvPr id="5" name="矩形 4"/>
          <p:cNvSpPr/>
          <p:nvPr/>
        </p:nvSpPr>
        <p:spPr>
          <a:xfrm>
            <a:off x="4808984" y="1052736"/>
            <a:ext cx="4808984" cy="3139321"/>
          </a:xfrm>
          <a:prstGeom prst="rect">
            <a:avLst/>
          </a:prstGeom>
        </p:spPr>
        <p:txBody>
          <a:bodyPr wrap="square">
            <a:spAutoFit/>
          </a:bodyPr>
          <a:lstStyle/>
          <a:p>
            <a:r>
              <a:rPr lang="en-US" altLang="zh-CN" dirty="0">
                <a:solidFill>
                  <a:srgbClr val="C00000"/>
                </a:solidFill>
              </a:rPr>
              <a:t>Watson</a:t>
            </a:r>
            <a:r>
              <a:rPr lang="en-US" altLang="zh-CN" dirty="0"/>
              <a:t> is a Question answering (QA) computing system built by IBM. IBM describes it as "an application of advanced Natural Language Processing, Information Retrieval, Knowledge Representation and Reasoning, and Machine Learning technologies to the field of open domain question answering" which is "built on IBM's </a:t>
            </a:r>
            <a:r>
              <a:rPr lang="en-US" altLang="zh-CN" i="1" dirty="0" err="1"/>
              <a:t>DeepQA</a:t>
            </a:r>
            <a:r>
              <a:rPr lang="en-US" altLang="zh-CN" dirty="0"/>
              <a:t> technology for hypothesis generation, massive evidence gathering, analysis, and scoring</a:t>
            </a:r>
            <a:endParaRPr lang="zh-CN" altLang="en-US" dirty="0"/>
          </a:p>
        </p:txBody>
      </p:sp>
      <p:sp>
        <p:nvSpPr>
          <p:cNvPr id="6" name="矩形 5"/>
          <p:cNvSpPr/>
          <p:nvPr/>
        </p:nvSpPr>
        <p:spPr>
          <a:xfrm>
            <a:off x="344488" y="3429000"/>
            <a:ext cx="3960440" cy="1200329"/>
          </a:xfrm>
          <a:prstGeom prst="rect">
            <a:avLst/>
          </a:prstGeom>
        </p:spPr>
        <p:txBody>
          <a:bodyPr wrap="square">
            <a:spAutoFit/>
          </a:bodyPr>
          <a:lstStyle/>
          <a:p>
            <a:r>
              <a:rPr lang="en-US" altLang="zh-CN" dirty="0"/>
              <a:t>In 2011, as a test of its abilities, Watson competed on the quiz show Jeopardy!, in the show's only human-versus-machine match-up to date</a:t>
            </a:r>
            <a:endParaRPr lang="zh-CN" altLang="en-US" dirty="0"/>
          </a:p>
        </p:txBody>
      </p:sp>
      <p:sp>
        <p:nvSpPr>
          <p:cNvPr id="8" name="矩形 7"/>
          <p:cNvSpPr/>
          <p:nvPr/>
        </p:nvSpPr>
        <p:spPr>
          <a:xfrm>
            <a:off x="344488" y="4941168"/>
            <a:ext cx="9217024" cy="1477328"/>
          </a:xfrm>
          <a:prstGeom prst="rect">
            <a:avLst/>
          </a:prstGeom>
          <a:solidFill>
            <a:schemeClr val="bg1"/>
          </a:solidFill>
        </p:spPr>
        <p:txBody>
          <a:bodyPr wrap="square">
            <a:spAutoFit/>
          </a:bodyPr>
          <a:lstStyle/>
          <a:p>
            <a:r>
              <a:rPr lang="en-US" altLang="zh-CN" dirty="0"/>
              <a:t>Watson had access to 200 million pages of structured and unstructured content consuming four terabytes of disk storage including the full text </a:t>
            </a:r>
            <a:r>
              <a:rPr lang="en-US" altLang="zh-CN"/>
              <a:t>of Wikipedia, but </a:t>
            </a:r>
            <a:r>
              <a:rPr lang="en-US" altLang="zh-CN" dirty="0"/>
              <a:t>was not connected to the Internet during </a:t>
            </a:r>
            <a:r>
              <a:rPr lang="en-US" altLang="zh-CN"/>
              <a:t>the game. For </a:t>
            </a:r>
            <a:r>
              <a:rPr lang="en-US" altLang="zh-CN" dirty="0"/>
              <a:t>each clue, Watson's three most probable responses were displayed on the television screen. Watson consistently outperformed its human opponents on the game's </a:t>
            </a:r>
            <a:r>
              <a:rPr lang="en-US" altLang="zh-CN"/>
              <a:t>signaling device.</a:t>
            </a:r>
            <a:endParaRPr lang="zh-CN" altLang="en-US" dirty="0"/>
          </a:p>
        </p:txBody>
      </p:sp>
    </p:spTree>
    <p:extLst>
      <p:ext uri="{BB962C8B-B14F-4D97-AF65-F5344CB8AC3E}">
        <p14:creationId xmlns:p14="http://schemas.microsoft.com/office/powerpoint/2010/main" val="2525425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stretch>
            <a:fillRect/>
          </a:stretch>
        </p:blipFill>
        <p:spPr>
          <a:xfrm>
            <a:off x="1912500" y="3136033"/>
            <a:ext cx="6389225" cy="849477"/>
          </a:xfrm>
          <a:prstGeom prst="rect">
            <a:avLst/>
          </a:prstGeom>
        </p:spPr>
      </p:pic>
      <p:pic>
        <p:nvPicPr>
          <p:cNvPr id="5" name="图片 4"/>
          <p:cNvPicPr>
            <a:picLocks noChangeAspect="1"/>
          </p:cNvPicPr>
          <p:nvPr/>
        </p:nvPicPr>
        <p:blipFill>
          <a:blip r:embed="rId6"/>
          <a:stretch>
            <a:fillRect/>
          </a:stretch>
        </p:blipFill>
        <p:spPr>
          <a:xfrm>
            <a:off x="1912500" y="3136032"/>
            <a:ext cx="6389225" cy="842216"/>
          </a:xfrm>
          <a:prstGeom prst="rect">
            <a:avLst/>
          </a:prstGeom>
        </p:spPr>
      </p:pic>
      <p:sp>
        <p:nvSpPr>
          <p:cNvPr id="8" name="矩形 7"/>
          <p:cNvSpPr/>
          <p:nvPr/>
        </p:nvSpPr>
        <p:spPr>
          <a:xfrm>
            <a:off x="2344831" y="3257508"/>
            <a:ext cx="2169290" cy="605422"/>
          </a:xfrm>
          <a:prstGeom prst="rect">
            <a:avLst/>
          </a:prstGeom>
        </p:spPr>
        <p:txBody>
          <a:bodyPr wrap="square">
            <a:spAutoFit/>
          </a:bodyPr>
          <a:lstStyle/>
          <a:p>
            <a:pPr defTabSz="725759"/>
            <a:r>
              <a:rPr lang="zh-CN" altLang="en-US" sz="3334" b="1" spc="476" dirty="0">
                <a:solidFill>
                  <a:srgbClr val="00B0F0"/>
                </a:solidFill>
                <a:latin typeface="幼圆" panose="02010509060101010101" pitchFamily="49" charset="-122"/>
                <a:ea typeface="幼圆" panose="02010509060101010101" pitchFamily="49" charset="-122"/>
              </a:rPr>
              <a:t>人工智能</a:t>
            </a:r>
            <a:endParaRPr lang="zh-CN" altLang="en-US" sz="3334" b="1" spc="476" dirty="0">
              <a:solidFill>
                <a:srgbClr val="00B0F0"/>
              </a:solidFill>
              <a:latin typeface="幼圆" panose="02010509060101010101" pitchFamily="49" charset="-122"/>
              <a:ea typeface="幼圆" panose="02010509060101010101" pitchFamily="49" charset="-122"/>
              <a:cs typeface="DFHei-GB5" panose="020B0509000000000000" pitchFamily="49" charset="-122"/>
            </a:endParaRPr>
          </a:p>
        </p:txBody>
      </p:sp>
      <p:graphicFrame>
        <p:nvGraphicFramePr>
          <p:cNvPr id="11" name="对象 10"/>
          <p:cNvGraphicFramePr>
            <a:graphicFrameLocks noChangeAspect="1"/>
          </p:cNvGraphicFramePr>
          <p:nvPr>
            <p:extLst/>
          </p:nvPr>
        </p:nvGraphicFramePr>
        <p:xfrm>
          <a:off x="1769635" y="1898363"/>
          <a:ext cx="2918083" cy="1237670"/>
        </p:xfrm>
        <a:graphic>
          <a:graphicData uri="http://schemas.openxmlformats.org/presentationml/2006/ole">
            <mc:AlternateContent xmlns:mc="http://schemas.openxmlformats.org/markup-compatibility/2006">
              <mc:Choice xmlns:v="urn:schemas-microsoft-com:vml" Requires="v">
                <p:oleObj spid="_x0000_s1112" name="Image" r:id="rId7" imgW="3682440" imgH="1561680" progId="Photoshop.Image.12">
                  <p:embed/>
                </p:oleObj>
              </mc:Choice>
              <mc:Fallback>
                <p:oleObj name="Image" r:id="rId7" imgW="3682440" imgH="1561680" progId="Photoshop.Image.12">
                  <p:embed/>
                  <p:pic>
                    <p:nvPicPr>
                      <p:cNvPr id="11" name="对象 10"/>
                      <p:cNvPicPr/>
                      <p:nvPr/>
                    </p:nvPicPr>
                    <p:blipFill>
                      <a:blip r:embed="rId8"/>
                      <a:stretch>
                        <a:fillRect/>
                      </a:stretch>
                    </p:blipFill>
                    <p:spPr>
                      <a:xfrm>
                        <a:off x="1769635" y="1898363"/>
                        <a:ext cx="2918083" cy="1237670"/>
                      </a:xfrm>
                      <a:prstGeom prst="rect">
                        <a:avLst/>
                      </a:prstGeom>
                    </p:spPr>
                  </p:pic>
                </p:oleObj>
              </mc:Fallback>
            </mc:AlternateContent>
          </a:graphicData>
        </a:graphic>
      </p:graphicFrame>
      <p:pic>
        <p:nvPicPr>
          <p:cNvPr id="3" name="图片 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46904" y="3414627"/>
            <a:ext cx="262053" cy="292289"/>
          </a:xfrm>
          <a:prstGeom prst="rect">
            <a:avLst/>
          </a:prstGeom>
        </p:spPr>
      </p:pic>
      <p:sp>
        <p:nvSpPr>
          <p:cNvPr id="4" name="TextBox 3"/>
          <p:cNvSpPr txBox="1"/>
          <p:nvPr/>
        </p:nvSpPr>
        <p:spPr>
          <a:xfrm>
            <a:off x="164454" y="-605084"/>
            <a:ext cx="9564741" cy="312265"/>
          </a:xfrm>
          <a:prstGeom prst="rect">
            <a:avLst/>
          </a:prstGeom>
          <a:solidFill>
            <a:srgbClr val="0070C0"/>
          </a:solidFill>
          <a:ln>
            <a:solidFill>
              <a:schemeClr val="accent1"/>
            </a:solidFill>
          </a:ln>
        </p:spPr>
        <p:txBody>
          <a:bodyPr wrap="square" rtlCol="0">
            <a:spAutoFit/>
          </a:bodyPr>
          <a:lstStyle/>
          <a:p>
            <a:pPr defTabSz="725759"/>
            <a:endParaRPr lang="zh-CN" altLang="en-US" sz="1429" dirty="0">
              <a:solidFill>
                <a:prstClr val="black"/>
              </a:solidFill>
              <a:latin typeface="Calibri"/>
              <a:ea typeface="SimHei" panose="02010609060101010101" pitchFamily="49" charset="-122"/>
            </a:endParaRPr>
          </a:p>
        </p:txBody>
      </p:sp>
      <p:sp>
        <p:nvSpPr>
          <p:cNvPr id="18" name="TextBox 17"/>
          <p:cNvSpPr txBox="1"/>
          <p:nvPr/>
        </p:nvSpPr>
        <p:spPr>
          <a:xfrm>
            <a:off x="381000" y="5430930"/>
            <a:ext cx="9144000" cy="312265"/>
          </a:xfrm>
          <a:prstGeom prst="rect">
            <a:avLst/>
          </a:prstGeom>
          <a:solidFill>
            <a:srgbClr val="0070C0"/>
          </a:solidFill>
          <a:ln>
            <a:solidFill>
              <a:schemeClr val="accent1"/>
            </a:solidFill>
          </a:ln>
        </p:spPr>
        <p:txBody>
          <a:bodyPr wrap="square" rtlCol="0">
            <a:spAutoFit/>
          </a:bodyPr>
          <a:lstStyle/>
          <a:p>
            <a:pPr defTabSz="725759"/>
            <a:endParaRPr lang="zh-CN" altLang="en-US" sz="1429" dirty="0">
              <a:solidFill>
                <a:prstClr val="black"/>
              </a:solidFill>
              <a:latin typeface="Calibri"/>
              <a:ea typeface="SimHei" panose="02010609060101010101" pitchFamily="49" charset="-122"/>
            </a:endParaRPr>
          </a:p>
        </p:txBody>
      </p:sp>
      <p:pic>
        <p:nvPicPr>
          <p:cNvPr id="10" name="music.mp3">
            <a:hlinkClick r:id="" action="ppaction://media"/>
          </p:cNvPr>
          <p:cNvPicPr>
            <a:picLocks noRot="1" noChangeAspect="1"/>
          </p:cNvPicPr>
          <p:nvPr>
            <a:audioFile r:link="rId3"/>
            <p:extLst>
              <p:ext uri="{DAA4B4D4-6D71-4841-9C94-3DE7FCFB9230}">
                <p14:media xmlns:p14="http://schemas.microsoft.com/office/powerpoint/2010/main" r:link="rId2"/>
              </p:ext>
            </p:extLst>
          </p:nvPr>
        </p:nvPicPr>
        <p:blipFill>
          <a:blip r:embed="rId10" cstate="print"/>
          <a:stretch>
            <a:fillRect/>
          </a:stretch>
        </p:blipFill>
        <p:spPr>
          <a:xfrm>
            <a:off x="8432590" y="3180145"/>
            <a:ext cx="241925" cy="241925"/>
          </a:xfrm>
          <a:prstGeom prst="rect">
            <a:avLst/>
          </a:prstGeom>
        </p:spPr>
      </p:pic>
    </p:spTree>
    <p:extLst>
      <p:ext uri="{BB962C8B-B14F-4D97-AF65-F5344CB8AC3E}">
        <p14:creationId xmlns:p14="http://schemas.microsoft.com/office/powerpoint/2010/main" val="14506097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xmlns:p14="http://schemas.microsoft.com/office/powerpoint/2010/mai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1500"/>
                                        <p:tgtEl>
                                          <p:spTgt spid="8">
                                            <p:txEl>
                                              <p:pRg st="0" end="0"/>
                                            </p:txEl>
                                          </p:spTgt>
                                        </p:tgtEl>
                                      </p:cBhvr>
                                    </p:animEffect>
                                  </p:childTnLst>
                                </p:cTn>
                              </p:par>
                            </p:childTnLst>
                          </p:cTn>
                        </p:par>
                        <p:par>
                          <p:cTn id="12" fill="hold">
                            <p:stCondLst>
                              <p:cond delay="15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24" presetClass="emph" presetSubtype="0" fill="hold" nodeType="withEffect">
                                  <p:stCondLst>
                                    <p:cond delay="0"/>
                                  </p:stCondLst>
                                  <p:childTnLst>
                                    <p:animClr clrSpc="hsl" dir="cw">
                                      <p:cBhvr override="childStyle">
                                        <p:cTn id="16" dur="500" fill="hold"/>
                                        <p:tgtEl>
                                          <p:spTgt spid="3"/>
                                        </p:tgtEl>
                                        <p:attrNameLst>
                                          <p:attrName>style.color</p:attrName>
                                        </p:attrNameLst>
                                      </p:cBhvr>
                                      <p:by>
                                        <p:hsl h="0" s="-12549" l="-25098"/>
                                      </p:by>
                                    </p:animClr>
                                    <p:animClr clrSpc="hsl" dir="cw">
                                      <p:cBhvr>
                                        <p:cTn id="17" dur="500" fill="hold"/>
                                        <p:tgtEl>
                                          <p:spTgt spid="3"/>
                                        </p:tgtEl>
                                        <p:attrNameLst>
                                          <p:attrName>fillcolor</p:attrName>
                                        </p:attrNameLst>
                                      </p:cBhvr>
                                      <p:by>
                                        <p:hsl h="0" s="-12549" l="-25098"/>
                                      </p:by>
                                    </p:animClr>
                                    <p:animClr clrSpc="hsl" dir="cw">
                                      <p:cBhvr>
                                        <p:cTn id="18" dur="500" fill="hold"/>
                                        <p:tgtEl>
                                          <p:spTgt spid="3"/>
                                        </p:tgtEl>
                                        <p:attrNameLst>
                                          <p:attrName>stroke.color</p:attrName>
                                        </p:attrNameLst>
                                      </p:cBhvr>
                                      <p:by>
                                        <p:hsl h="0" s="-12549" l="-25098"/>
                                      </p:by>
                                    </p:animClr>
                                    <p:set>
                                      <p:cBhvr>
                                        <p:cTn id="19" dur="500" fill="hold"/>
                                        <p:tgtEl>
                                          <p:spTgt spid="3"/>
                                        </p:tgtEl>
                                        <p:attrNameLst>
                                          <p:attrName>fill.type</p:attrName>
                                        </p:attrNameLst>
                                      </p:cBhvr>
                                      <p:to>
                                        <p:strVal val="solid"/>
                                      </p:to>
                                    </p:se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3" repeatCount="indefinite"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IBM </a:t>
            </a:r>
            <a:r>
              <a:rPr kumimoji="1" lang="en-US" altLang="zh-CN" dirty="0" err="1"/>
              <a:t>Wastson</a:t>
            </a:r>
            <a:r>
              <a:rPr kumimoji="1" lang="en-US" altLang="zh-CN" dirty="0"/>
              <a:t> (cont.)</a:t>
            </a:r>
            <a:endParaRPr lang="zh-CN" altLang="en-US" dirty="0"/>
          </a:p>
        </p:txBody>
      </p:sp>
      <p:sp>
        <p:nvSpPr>
          <p:cNvPr id="3" name="内容占位符 2"/>
          <p:cNvSpPr>
            <a:spLocks noGrp="1"/>
          </p:cNvSpPr>
          <p:nvPr>
            <p:ph idx="1"/>
          </p:nvPr>
        </p:nvSpPr>
        <p:spPr/>
        <p:txBody>
          <a:bodyPr/>
          <a:lstStyle/>
          <a:p>
            <a:endParaRPr lang="zh-CN" altLang="en-US"/>
          </a:p>
        </p:txBody>
      </p:sp>
      <p:pic>
        <p:nvPicPr>
          <p:cNvPr id="4" name="图片 3"/>
          <p:cNvPicPr>
            <a:picLocks noChangeAspect="1"/>
          </p:cNvPicPr>
          <p:nvPr/>
        </p:nvPicPr>
        <p:blipFill>
          <a:blip r:embed="rId2" cstate="print"/>
          <a:stretch>
            <a:fillRect/>
          </a:stretch>
        </p:blipFill>
        <p:spPr>
          <a:xfrm>
            <a:off x="200472" y="908720"/>
            <a:ext cx="9361040" cy="4680520"/>
          </a:xfrm>
          <a:prstGeom prst="rect">
            <a:avLst/>
          </a:prstGeom>
        </p:spPr>
      </p:pic>
      <p:sp>
        <p:nvSpPr>
          <p:cNvPr id="5" name="矩形 4"/>
          <p:cNvSpPr/>
          <p:nvPr/>
        </p:nvSpPr>
        <p:spPr>
          <a:xfrm>
            <a:off x="2648744" y="3212976"/>
            <a:ext cx="1296144" cy="1800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953000" y="3212976"/>
            <a:ext cx="1584176" cy="1800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664968" y="1844824"/>
            <a:ext cx="2232248" cy="10801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049344" y="3284984"/>
            <a:ext cx="1512168" cy="79208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58270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XiaoIce</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632520" y="1550722"/>
            <a:ext cx="3637693" cy="4221694"/>
          </a:xfrm>
          <a:prstGeom prst="rect">
            <a:avLst/>
          </a:prstGeom>
        </p:spPr>
      </p:pic>
      <p:pic>
        <p:nvPicPr>
          <p:cNvPr id="6" name="Picture 5"/>
          <p:cNvPicPr>
            <a:picLocks noChangeAspect="1"/>
          </p:cNvPicPr>
          <p:nvPr/>
        </p:nvPicPr>
        <p:blipFill>
          <a:blip r:embed="rId3"/>
          <a:stretch>
            <a:fillRect/>
          </a:stretch>
        </p:blipFill>
        <p:spPr>
          <a:xfrm>
            <a:off x="5340995" y="2985623"/>
            <a:ext cx="4149080" cy="2243577"/>
          </a:xfrm>
          <a:prstGeom prst="rect">
            <a:avLst/>
          </a:prstGeom>
        </p:spPr>
      </p:pic>
    </p:spTree>
    <p:extLst>
      <p:ext uri="{BB962C8B-B14F-4D97-AF65-F5344CB8AC3E}">
        <p14:creationId xmlns:p14="http://schemas.microsoft.com/office/powerpoint/2010/main" val="31066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39B8-93CA-8F48-B44A-E5A9F58FA288}"/>
              </a:ext>
            </a:extLst>
          </p:cNvPr>
          <p:cNvSpPr>
            <a:spLocks noGrp="1"/>
          </p:cNvSpPr>
          <p:nvPr>
            <p:ph type="title"/>
          </p:nvPr>
        </p:nvSpPr>
        <p:spPr/>
        <p:txBody>
          <a:bodyPr/>
          <a:lstStyle/>
          <a:p>
            <a:r>
              <a:rPr lang="ja-JP" altLang="en-US"/>
              <a:t>几个问题</a:t>
            </a:r>
            <a:endParaRPr lang="en-US" dirty="0"/>
          </a:p>
        </p:txBody>
      </p:sp>
      <p:sp>
        <p:nvSpPr>
          <p:cNvPr id="4" name="Rounded Rectangle 3">
            <a:extLst>
              <a:ext uri="{FF2B5EF4-FFF2-40B4-BE49-F238E27FC236}">
                <a16:creationId xmlns:a16="http://schemas.microsoft.com/office/drawing/2014/main" id="{E06C4B9C-2E81-5B45-8617-740055A6897A}"/>
              </a:ext>
            </a:extLst>
          </p:cNvPr>
          <p:cNvSpPr/>
          <p:nvPr/>
        </p:nvSpPr>
        <p:spPr>
          <a:xfrm>
            <a:off x="704528" y="1844824"/>
            <a:ext cx="8496944" cy="3240360"/>
          </a:xfrm>
          <a:prstGeom prst="roundRect">
            <a:avLst/>
          </a:prstGeom>
          <a:solidFill>
            <a:srgbClr val="C7EEFE"/>
          </a:solidFill>
          <a:ln w="2857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381600" indent="-489600">
              <a:lnSpc>
                <a:spcPct val="150000"/>
              </a:lnSpc>
              <a:buAutoNum type="arabicPeriod"/>
            </a:pPr>
            <a:r>
              <a:rPr lang="en-US" altLang="zh-CN" sz="3600" dirty="0">
                <a:solidFill>
                  <a:schemeClr val="tx1"/>
                </a:solidFill>
                <a:ea typeface="SimHei" panose="02010609060101010101" pitchFamily="49" charset="-122"/>
              </a:rPr>
              <a:t>AI</a:t>
            </a:r>
            <a:r>
              <a:rPr lang="zh-CN" altLang="en-US" sz="3600" dirty="0">
                <a:solidFill>
                  <a:schemeClr val="tx1"/>
                </a:solidFill>
                <a:ea typeface="SimHei" panose="02010609060101010101" pitchFamily="49" charset="-122"/>
              </a:rPr>
              <a:t>系统的</a:t>
            </a:r>
            <a:r>
              <a:rPr lang="ja-JP" altLang="en-US" sz="3600">
                <a:solidFill>
                  <a:schemeClr val="tx1"/>
                </a:solidFill>
                <a:ea typeface="SimHei" panose="02010609060101010101" pitchFamily="49" charset="-122"/>
              </a:rPr>
              <a:t>通用</a:t>
            </a:r>
            <a:r>
              <a:rPr lang="zh-CN" altLang="en-US" sz="3600" dirty="0">
                <a:solidFill>
                  <a:schemeClr val="tx1"/>
                </a:solidFill>
                <a:ea typeface="SimHei" panose="02010609060101010101" pitchFamily="49" charset="-122"/>
              </a:rPr>
              <a:t>特点</a:t>
            </a:r>
            <a:r>
              <a:rPr lang="ja-JP" altLang="en-US" sz="3600">
                <a:solidFill>
                  <a:schemeClr val="tx1"/>
                </a:solidFill>
                <a:ea typeface="SimHei" panose="02010609060101010101" pitchFamily="49" charset="-122"/>
              </a:rPr>
              <a:t>是什么</a:t>
            </a:r>
            <a:r>
              <a:rPr lang="zh-CN" altLang="en-US" sz="3600" dirty="0">
                <a:solidFill>
                  <a:schemeClr val="tx1"/>
                </a:solidFill>
                <a:ea typeface="SimHei" panose="02010609060101010101" pitchFamily="49" charset="-122"/>
              </a:rPr>
              <a:t>？</a:t>
            </a:r>
            <a:endParaRPr lang="en-US" altLang="zh-CN" sz="3600" dirty="0">
              <a:solidFill>
                <a:schemeClr val="tx1"/>
              </a:solidFill>
              <a:ea typeface="SimHei" panose="02010609060101010101" pitchFamily="49" charset="-122"/>
            </a:endParaRPr>
          </a:p>
          <a:p>
            <a:pPr marL="381600" indent="-489600">
              <a:lnSpc>
                <a:spcPct val="150000"/>
              </a:lnSpc>
              <a:buAutoNum type="arabicPeriod"/>
            </a:pPr>
            <a:r>
              <a:rPr lang="ja-JP" altLang="en-US" sz="3600">
                <a:solidFill>
                  <a:schemeClr val="tx1"/>
                </a:solidFill>
                <a:ea typeface="SimHei" panose="02010609060101010101" pitchFamily="49" charset="-122"/>
              </a:rPr>
              <a:t>什么是</a:t>
            </a:r>
            <a:r>
              <a:rPr lang="en-US" altLang="ja-JP" sz="3600" dirty="0">
                <a:solidFill>
                  <a:schemeClr val="tx1"/>
                </a:solidFill>
                <a:ea typeface="SimHei" panose="02010609060101010101" pitchFamily="49" charset="-122"/>
              </a:rPr>
              <a:t>AI</a:t>
            </a:r>
            <a:r>
              <a:rPr lang="ja-JP" altLang="en-US" sz="3600">
                <a:solidFill>
                  <a:schemeClr val="tx1"/>
                </a:solidFill>
                <a:ea typeface="SimHei" panose="02010609060101010101" pitchFamily="49" charset="-122"/>
              </a:rPr>
              <a:t>系统最核心</a:t>
            </a:r>
            <a:r>
              <a:rPr lang="en-US" altLang="zh-CN" sz="3600" dirty="0">
                <a:solidFill>
                  <a:schemeClr val="tx1"/>
                </a:solidFill>
                <a:ea typeface="SimHei" panose="02010609060101010101" pitchFamily="49" charset="-122"/>
              </a:rPr>
              <a:t>/</a:t>
            </a:r>
            <a:r>
              <a:rPr lang="ja-JP" altLang="en-US" sz="3600">
                <a:solidFill>
                  <a:schemeClr val="tx1"/>
                </a:solidFill>
                <a:ea typeface="SimHei" panose="02010609060101010101" pitchFamily="49" charset="-122"/>
              </a:rPr>
              <a:t>难的技术</a:t>
            </a:r>
            <a:r>
              <a:rPr lang="zh-CN" altLang="en-US" sz="3600" dirty="0">
                <a:solidFill>
                  <a:schemeClr val="tx1"/>
                </a:solidFill>
                <a:ea typeface="SimHei" panose="02010609060101010101" pitchFamily="49" charset="-122"/>
              </a:rPr>
              <a:t>？</a:t>
            </a:r>
            <a:endParaRPr lang="en-US" altLang="zh-CN" sz="3600" dirty="0">
              <a:solidFill>
                <a:schemeClr val="tx1"/>
              </a:solidFill>
              <a:ea typeface="SimHei" panose="02010609060101010101" pitchFamily="49" charset="-122"/>
            </a:endParaRPr>
          </a:p>
        </p:txBody>
      </p:sp>
    </p:spTree>
    <p:extLst>
      <p:ext uri="{BB962C8B-B14F-4D97-AF65-F5344CB8AC3E}">
        <p14:creationId xmlns:p14="http://schemas.microsoft.com/office/powerpoint/2010/main" val="2990528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626CDB8-5032-2A4D-BB13-04461136610E}"/>
              </a:ext>
            </a:extLst>
          </p:cNvPr>
          <p:cNvSpPr>
            <a:spLocks noGrp="1"/>
          </p:cNvSpPr>
          <p:nvPr>
            <p:ph type="subTitle" idx="1"/>
          </p:nvPr>
        </p:nvSpPr>
        <p:spPr/>
        <p:txBody>
          <a:bodyPr/>
          <a:lstStyle/>
          <a:p>
            <a:endParaRPr lang="en-US"/>
          </a:p>
        </p:txBody>
      </p:sp>
      <p:sp>
        <p:nvSpPr>
          <p:cNvPr id="4" name="Title 3">
            <a:extLst>
              <a:ext uri="{FF2B5EF4-FFF2-40B4-BE49-F238E27FC236}">
                <a16:creationId xmlns:a16="http://schemas.microsoft.com/office/drawing/2014/main" id="{BA2B8B00-E2BF-D24F-8161-E5074702BB36}"/>
              </a:ext>
            </a:extLst>
          </p:cNvPr>
          <p:cNvSpPr>
            <a:spLocks noGrp="1"/>
          </p:cNvSpPr>
          <p:nvPr>
            <p:ph type="ctrTitle"/>
          </p:nvPr>
        </p:nvSpPr>
        <p:spPr/>
        <p:txBody>
          <a:bodyPr/>
          <a:lstStyle/>
          <a:p>
            <a:r>
              <a:rPr lang="ja-JP" altLang="en-US"/>
              <a:t>机器学习</a:t>
            </a:r>
            <a:endParaRPr lang="en-US" dirty="0"/>
          </a:p>
        </p:txBody>
      </p:sp>
    </p:spTree>
    <p:extLst>
      <p:ext uri="{BB962C8B-B14F-4D97-AF65-F5344CB8AC3E}">
        <p14:creationId xmlns:p14="http://schemas.microsoft.com/office/powerpoint/2010/main" val="1151378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DD8F-F30C-6342-897B-C4D2E879A06A}"/>
              </a:ext>
            </a:extLst>
          </p:cNvPr>
          <p:cNvSpPr>
            <a:spLocks noGrp="1"/>
          </p:cNvSpPr>
          <p:nvPr>
            <p:ph type="title"/>
          </p:nvPr>
        </p:nvSpPr>
        <p:spPr/>
        <p:txBody>
          <a:bodyPr/>
          <a:lstStyle/>
          <a:p>
            <a:r>
              <a:rPr lang="en-US" altLang="zh-CN" dirty="0">
                <a:latin typeface="+mn-lt"/>
                <a:ea typeface="SimHei" panose="02010609060101010101" pitchFamily="49" charset="-122"/>
              </a:rPr>
              <a:t>Machine Learning Trend</a:t>
            </a:r>
            <a:endParaRPr lang="en-US" dirty="0">
              <a:latin typeface="+mn-lt"/>
              <a:ea typeface="SimHei" panose="02010609060101010101" pitchFamily="49" charset="-122"/>
            </a:endParaRPr>
          </a:p>
        </p:txBody>
      </p:sp>
      <p:sp>
        <p:nvSpPr>
          <p:cNvPr id="4" name="右箭头 27">
            <a:extLst>
              <a:ext uri="{FF2B5EF4-FFF2-40B4-BE49-F238E27FC236}">
                <a16:creationId xmlns:a16="http://schemas.microsoft.com/office/drawing/2014/main" id="{AE35C0C5-9B5F-E440-914E-483179A8FECC}"/>
              </a:ext>
            </a:extLst>
          </p:cNvPr>
          <p:cNvSpPr/>
          <p:nvPr/>
        </p:nvSpPr>
        <p:spPr>
          <a:xfrm>
            <a:off x="860182" y="3207752"/>
            <a:ext cx="8436218" cy="1894073"/>
          </a:xfrm>
          <a:prstGeom prst="rightArrow">
            <a:avLst/>
          </a:prstGeom>
          <a:solidFill>
            <a:srgbClr val="C6EE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215">
              <a:latin typeface="Helvetica Neue" charset="0"/>
              <a:ea typeface="Helvetica Neue" charset="0"/>
              <a:cs typeface="Helvetica Neue" charset="0"/>
            </a:endParaRPr>
          </a:p>
        </p:txBody>
      </p:sp>
      <p:sp>
        <p:nvSpPr>
          <p:cNvPr id="5" name="Rectangle 4">
            <a:extLst>
              <a:ext uri="{FF2B5EF4-FFF2-40B4-BE49-F238E27FC236}">
                <a16:creationId xmlns:a16="http://schemas.microsoft.com/office/drawing/2014/main" id="{FB345ECB-320B-1B44-89DE-2C9DB393F56F}"/>
              </a:ext>
            </a:extLst>
          </p:cNvPr>
          <p:cNvSpPr/>
          <p:nvPr/>
        </p:nvSpPr>
        <p:spPr>
          <a:xfrm>
            <a:off x="1155375" y="3873433"/>
            <a:ext cx="2171127" cy="562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2000" dirty="0">
                <a:solidFill>
                  <a:schemeClr val="tx1"/>
                </a:solidFill>
                <a:latin typeface="+mj-lt"/>
                <a:ea typeface="SimHei" panose="02010609060101010101" pitchFamily="49" charset="-122"/>
              </a:rPr>
              <a:t>Big Data</a:t>
            </a:r>
            <a:endParaRPr lang="en-US" sz="2000" dirty="0">
              <a:solidFill>
                <a:schemeClr val="tx1"/>
              </a:solidFill>
              <a:latin typeface="+mj-lt"/>
              <a:ea typeface="SimHei" panose="02010609060101010101" pitchFamily="49" charset="-122"/>
            </a:endParaRPr>
          </a:p>
        </p:txBody>
      </p:sp>
      <p:sp>
        <p:nvSpPr>
          <p:cNvPr id="6" name="Rectangle 5">
            <a:extLst>
              <a:ext uri="{FF2B5EF4-FFF2-40B4-BE49-F238E27FC236}">
                <a16:creationId xmlns:a16="http://schemas.microsoft.com/office/drawing/2014/main" id="{A64A5B84-F2CF-F04A-A590-B8F17D01260C}"/>
              </a:ext>
            </a:extLst>
          </p:cNvPr>
          <p:cNvSpPr/>
          <p:nvPr/>
        </p:nvSpPr>
        <p:spPr>
          <a:xfrm>
            <a:off x="3708270" y="3873433"/>
            <a:ext cx="1929760" cy="562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2000">
                <a:solidFill>
                  <a:schemeClr val="tx1"/>
                </a:solidFill>
                <a:latin typeface="+mj-lt"/>
                <a:ea typeface="SimHei" panose="02010609060101010101" pitchFamily="49" charset="-122"/>
              </a:rPr>
              <a:t>Deep Learning</a:t>
            </a:r>
            <a:endParaRPr lang="en-US" sz="2000" dirty="0">
              <a:solidFill>
                <a:schemeClr val="tx1"/>
              </a:solidFill>
              <a:latin typeface="+mj-lt"/>
              <a:ea typeface="SimHei" panose="02010609060101010101" pitchFamily="49" charset="-122"/>
            </a:endParaRPr>
          </a:p>
        </p:txBody>
      </p:sp>
      <p:sp>
        <p:nvSpPr>
          <p:cNvPr id="7" name="Rectangle 6">
            <a:extLst>
              <a:ext uri="{FF2B5EF4-FFF2-40B4-BE49-F238E27FC236}">
                <a16:creationId xmlns:a16="http://schemas.microsoft.com/office/drawing/2014/main" id="{D834C0E5-1A93-D34C-B792-CCC5E80A6349}"/>
              </a:ext>
            </a:extLst>
          </p:cNvPr>
          <p:cNvSpPr/>
          <p:nvPr/>
        </p:nvSpPr>
        <p:spPr>
          <a:xfrm>
            <a:off x="6019801" y="3873433"/>
            <a:ext cx="2347895" cy="562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2000">
                <a:solidFill>
                  <a:schemeClr val="tx1"/>
                </a:solidFill>
                <a:latin typeface="+mj-lt"/>
                <a:ea typeface="SimHei" panose="02010609060101010101" pitchFamily="49" charset="-122"/>
              </a:rPr>
              <a:t>Collective Learning</a:t>
            </a:r>
            <a:endParaRPr lang="en-US" sz="2000" dirty="0">
              <a:solidFill>
                <a:schemeClr val="tx1"/>
              </a:solidFill>
              <a:latin typeface="+mj-lt"/>
              <a:ea typeface="SimHei" panose="02010609060101010101" pitchFamily="49" charset="-122"/>
            </a:endParaRPr>
          </a:p>
        </p:txBody>
      </p:sp>
      <p:sp>
        <p:nvSpPr>
          <p:cNvPr id="13" name="罐形 4"/>
          <p:cNvSpPr/>
          <p:nvPr/>
        </p:nvSpPr>
        <p:spPr>
          <a:xfrm>
            <a:off x="2163674" y="1817380"/>
            <a:ext cx="1378857" cy="879928"/>
          </a:xfrm>
          <a:prstGeom prst="can">
            <a:avLst/>
          </a:prstGeom>
          <a:solidFill>
            <a:schemeClr val="bg1">
              <a:lumMod val="85000"/>
            </a:scheme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a:solidFill>
                  <a:schemeClr val="tx1"/>
                </a:solidFill>
              </a:rPr>
              <a:t>Training data </a:t>
            </a:r>
            <a:r>
              <a:rPr kumimoji="1" lang="en-US" altLang="zh-CN" dirty="0">
                <a:solidFill>
                  <a:schemeClr val="tx1"/>
                </a:solidFill>
              </a:rPr>
              <a:t>{(</a:t>
            </a:r>
            <a:r>
              <a:rPr kumimoji="1" lang="en-US" altLang="zh-CN" dirty="0" err="1">
                <a:solidFill>
                  <a:schemeClr val="tx1"/>
                </a:solidFill>
              </a:rPr>
              <a:t>x</a:t>
            </a:r>
            <a:r>
              <a:rPr kumimoji="1" lang="en-US" altLang="zh-CN" baseline="-25000" dirty="0" err="1">
                <a:solidFill>
                  <a:schemeClr val="tx1"/>
                </a:solidFill>
              </a:rPr>
              <a:t>i</a:t>
            </a:r>
            <a:r>
              <a:rPr kumimoji="1" lang="en-US" altLang="zh-CN" dirty="0" err="1">
                <a:solidFill>
                  <a:schemeClr val="tx1"/>
                </a:solidFill>
              </a:rPr>
              <a:t>,y</a:t>
            </a:r>
            <a:r>
              <a:rPr kumimoji="1" lang="en-US" altLang="zh-CN" baseline="-25000" dirty="0" err="1">
                <a:solidFill>
                  <a:schemeClr val="tx1"/>
                </a:solidFill>
              </a:rPr>
              <a:t>i</a:t>
            </a:r>
            <a:r>
              <a:rPr kumimoji="1" lang="en-US" altLang="zh-CN" dirty="0">
                <a:solidFill>
                  <a:schemeClr val="tx1"/>
                </a:solidFill>
              </a:rPr>
              <a:t>)}</a:t>
            </a:r>
            <a:endParaRPr kumimoji="1" lang="zh-CN" altLang="en-US" dirty="0">
              <a:solidFill>
                <a:schemeClr val="tx1"/>
              </a:solidFill>
            </a:endParaRPr>
          </a:p>
        </p:txBody>
      </p:sp>
      <p:sp>
        <p:nvSpPr>
          <p:cNvPr id="14" name="圆角矩形 6"/>
          <p:cNvSpPr/>
          <p:nvPr/>
        </p:nvSpPr>
        <p:spPr>
          <a:xfrm>
            <a:off x="4104958" y="1844596"/>
            <a:ext cx="1533072" cy="816428"/>
          </a:xfrm>
          <a:prstGeom prst="roundRect">
            <a:avLst/>
          </a:prstGeom>
          <a:solidFill>
            <a:schemeClr val="bg1">
              <a:lumMod val="85000"/>
            </a:scheme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Learning algorithm</a:t>
            </a:r>
            <a:endParaRPr kumimoji="1" lang="zh-CN" altLang="en-US" dirty="0">
              <a:solidFill>
                <a:schemeClr val="tx1"/>
              </a:solidFill>
            </a:endParaRPr>
          </a:p>
        </p:txBody>
      </p:sp>
      <p:sp>
        <p:nvSpPr>
          <p:cNvPr id="15" name="圆角矩形 7"/>
          <p:cNvSpPr/>
          <p:nvPr/>
        </p:nvSpPr>
        <p:spPr>
          <a:xfrm>
            <a:off x="6499824" y="1926238"/>
            <a:ext cx="635000" cy="616857"/>
          </a:xfrm>
          <a:prstGeom prst="roundRect">
            <a:avLst/>
          </a:prstGeom>
          <a:solidFill>
            <a:schemeClr val="bg1">
              <a:lumMod val="85000"/>
            </a:scheme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a:solidFill>
                  <a:schemeClr val="tx1"/>
                </a:solidFill>
              </a:rPr>
              <a:t>f</a:t>
            </a:r>
            <a:endParaRPr kumimoji="1" lang="zh-CN" altLang="en-US" dirty="0">
              <a:solidFill>
                <a:schemeClr val="tx1"/>
              </a:solidFill>
            </a:endParaRPr>
          </a:p>
        </p:txBody>
      </p:sp>
      <p:sp>
        <p:nvSpPr>
          <p:cNvPr id="16" name="文本框 7"/>
          <p:cNvSpPr txBox="1"/>
          <p:nvPr/>
        </p:nvSpPr>
        <p:spPr>
          <a:xfrm>
            <a:off x="6472617" y="1278165"/>
            <a:ext cx="707572" cy="369332"/>
          </a:xfrm>
          <a:prstGeom prst="rect">
            <a:avLst/>
          </a:prstGeom>
          <a:noFill/>
          <a:ln w="12700">
            <a:solidFill>
              <a:schemeClr val="tx1"/>
            </a:solidFill>
          </a:ln>
        </p:spPr>
        <p:txBody>
          <a:bodyPr wrap="square" rtlCol="0">
            <a:spAutoFit/>
          </a:bodyPr>
          <a:lstStyle/>
          <a:p>
            <a:r>
              <a:rPr kumimoji="1" lang="en-US" altLang="zh-CN" dirty="0" err="1"/>
              <a:t>x</a:t>
            </a:r>
            <a:r>
              <a:rPr kumimoji="1" lang="en-US" altLang="zh-CN" baseline="-25000" dirty="0" err="1"/>
              <a:t>new</a:t>
            </a:r>
            <a:endParaRPr kumimoji="1" lang="zh-CN" altLang="en-US" baseline="-25000" dirty="0"/>
          </a:p>
        </p:txBody>
      </p:sp>
      <p:sp>
        <p:nvSpPr>
          <p:cNvPr id="17" name="文本框 14"/>
          <p:cNvSpPr txBox="1"/>
          <p:nvPr/>
        </p:nvSpPr>
        <p:spPr>
          <a:xfrm>
            <a:off x="6200459" y="2799625"/>
            <a:ext cx="1478643" cy="369332"/>
          </a:xfrm>
          <a:prstGeom prst="rect">
            <a:avLst/>
          </a:prstGeom>
          <a:noFill/>
          <a:ln w="12700">
            <a:solidFill>
              <a:schemeClr val="tx1"/>
            </a:solidFill>
          </a:ln>
        </p:spPr>
        <p:txBody>
          <a:bodyPr wrap="square" rtlCol="0">
            <a:spAutoFit/>
          </a:bodyPr>
          <a:lstStyle/>
          <a:p>
            <a:r>
              <a:rPr kumimoji="1" lang="en-US" altLang="zh-CN" dirty="0"/>
              <a:t>Predicted  y</a:t>
            </a:r>
            <a:endParaRPr kumimoji="1" lang="zh-CN" altLang="en-US" baseline="-25000" dirty="0"/>
          </a:p>
        </p:txBody>
      </p:sp>
      <p:cxnSp>
        <p:nvCxnSpPr>
          <p:cNvPr id="18" name="直线箭头连接符 18"/>
          <p:cNvCxnSpPr>
            <a:stCxn id="17" idx="4"/>
            <a:endCxn id="18" idx="1"/>
          </p:cNvCxnSpPr>
          <p:nvPr/>
        </p:nvCxnSpPr>
        <p:spPr>
          <a:xfrm flipV="1">
            <a:off x="3542530" y="2252810"/>
            <a:ext cx="562428" cy="4534"/>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直线箭头连接符 20"/>
          <p:cNvCxnSpPr>
            <a:stCxn id="18" idx="3"/>
            <a:endCxn id="19" idx="1"/>
          </p:cNvCxnSpPr>
          <p:nvPr/>
        </p:nvCxnSpPr>
        <p:spPr>
          <a:xfrm flipV="1">
            <a:off x="5638030" y="2234666"/>
            <a:ext cx="861794" cy="18144"/>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直线箭头连接符 22"/>
          <p:cNvCxnSpPr>
            <a:stCxn id="20" idx="2"/>
            <a:endCxn id="19" idx="0"/>
          </p:cNvCxnSpPr>
          <p:nvPr/>
        </p:nvCxnSpPr>
        <p:spPr>
          <a:xfrm flipH="1">
            <a:off x="6817325" y="1647497"/>
            <a:ext cx="9079" cy="27874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直线箭头连接符 24"/>
          <p:cNvCxnSpPr>
            <a:stCxn id="19" idx="2"/>
          </p:cNvCxnSpPr>
          <p:nvPr/>
        </p:nvCxnSpPr>
        <p:spPr>
          <a:xfrm>
            <a:off x="6817324" y="2543094"/>
            <a:ext cx="0" cy="324000"/>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2"/>
          <a:stretch>
            <a:fillRect/>
          </a:stretch>
        </p:blipFill>
        <p:spPr>
          <a:xfrm>
            <a:off x="6705600" y="5395634"/>
            <a:ext cx="2209800" cy="880399"/>
          </a:xfrm>
          <a:prstGeom prst="rect">
            <a:avLst/>
          </a:prstGeom>
        </p:spPr>
      </p:pic>
      <p:pic>
        <p:nvPicPr>
          <p:cNvPr id="10" name="Picture 9"/>
          <p:cNvPicPr>
            <a:picLocks noChangeAspect="1"/>
          </p:cNvPicPr>
          <p:nvPr/>
        </p:nvPicPr>
        <p:blipFill>
          <a:blip r:embed="rId3"/>
          <a:stretch>
            <a:fillRect/>
          </a:stretch>
        </p:blipFill>
        <p:spPr>
          <a:xfrm>
            <a:off x="3598672" y="5222355"/>
            <a:ext cx="2545645" cy="1248686"/>
          </a:xfrm>
          <a:prstGeom prst="rect">
            <a:avLst/>
          </a:prstGeom>
        </p:spPr>
      </p:pic>
      <p:pic>
        <p:nvPicPr>
          <p:cNvPr id="23" name="Picture 22"/>
          <p:cNvPicPr>
            <a:picLocks noChangeAspect="1"/>
          </p:cNvPicPr>
          <p:nvPr/>
        </p:nvPicPr>
        <p:blipFill>
          <a:blip r:embed="rId4"/>
          <a:stretch>
            <a:fillRect/>
          </a:stretch>
        </p:blipFill>
        <p:spPr>
          <a:xfrm>
            <a:off x="762000" y="5179652"/>
            <a:ext cx="2438548" cy="1373549"/>
          </a:xfrm>
          <a:prstGeom prst="rect">
            <a:avLst/>
          </a:prstGeom>
        </p:spPr>
      </p:pic>
    </p:spTree>
    <p:extLst>
      <p:ext uri="{BB962C8B-B14F-4D97-AF65-F5344CB8AC3E}">
        <p14:creationId xmlns:p14="http://schemas.microsoft.com/office/powerpoint/2010/main" val="3973094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1319212" y="477838"/>
            <a:ext cx="6946155" cy="325437"/>
          </a:xfrm>
        </p:spPr>
        <p:txBody>
          <a:bodyPr/>
          <a:lstStyle/>
          <a:p>
            <a:r>
              <a:rPr lang="en-US" altLang="zh-CN"/>
              <a:t>   Data Structures</a:t>
            </a:r>
          </a:p>
        </p:txBody>
      </p:sp>
      <p:sp>
        <p:nvSpPr>
          <p:cNvPr id="6148" name="Rectangle 3"/>
          <p:cNvSpPr>
            <a:spLocks noGrp="1" noChangeArrowheads="1"/>
          </p:cNvSpPr>
          <p:nvPr>
            <p:ph type="body" idx="1"/>
          </p:nvPr>
        </p:nvSpPr>
        <p:spPr/>
        <p:txBody>
          <a:bodyPr/>
          <a:lstStyle/>
          <a:p>
            <a:r>
              <a:rPr lang="en-US" altLang="zh-CN"/>
              <a:t>An example with </a:t>
            </a:r>
            <a:r>
              <a:rPr lang="en-US" altLang="zh-CN" i="1"/>
              <a:t>p</a:t>
            </a:r>
            <a:r>
              <a:rPr lang="en-US" altLang="zh-CN"/>
              <a:t> features</a:t>
            </a:r>
          </a:p>
          <a:p>
            <a:pPr>
              <a:buNone/>
            </a:pPr>
            <a:r>
              <a:rPr lang="en-US" altLang="zh-CN" b="1" i="1"/>
              <a:t>         </a:t>
            </a:r>
            <a:r>
              <a:rPr lang="en-US" altLang="zh-CN" b="1" i="1">
                <a:latin typeface="Times New Roman" pitchFamily="18" charset="0"/>
                <a:cs typeface="Times New Roman" pitchFamily="18" charset="0"/>
              </a:rPr>
              <a:t> x</a:t>
            </a:r>
            <a:r>
              <a:rPr lang="en-US" altLang="zh-CN" i="1" baseline="-25000">
                <a:latin typeface="Times New Roman" pitchFamily="18" charset="0"/>
                <a:cs typeface="Times New Roman" pitchFamily="18" charset="0"/>
              </a:rPr>
              <a:t>i</a:t>
            </a:r>
            <a:r>
              <a:rPr lang="en-US" altLang="zh-CN">
                <a:latin typeface="Times New Roman" pitchFamily="18" charset="0"/>
                <a:cs typeface="Times New Roman" pitchFamily="18" charset="0"/>
              </a:rPr>
              <a:t>=[</a:t>
            </a:r>
            <a:r>
              <a:rPr lang="en-US" altLang="zh-CN" i="1">
                <a:latin typeface="Times New Roman" pitchFamily="18" charset="0"/>
                <a:cs typeface="Times New Roman" pitchFamily="18" charset="0"/>
              </a:rPr>
              <a:t>x</a:t>
            </a:r>
            <a:r>
              <a:rPr lang="en-US" altLang="zh-CN" i="1" baseline="-25000">
                <a:latin typeface="Times New Roman" pitchFamily="18" charset="0"/>
                <a:cs typeface="Times New Roman" pitchFamily="18" charset="0"/>
              </a:rPr>
              <a:t>i</a:t>
            </a:r>
            <a:r>
              <a:rPr lang="en-US" altLang="zh-CN" baseline="-25000">
                <a:latin typeface="Times New Roman" pitchFamily="18" charset="0"/>
                <a:cs typeface="Times New Roman" pitchFamily="18" charset="0"/>
              </a:rPr>
              <a:t>1</a:t>
            </a:r>
            <a:r>
              <a:rPr lang="en-US" altLang="zh-CN">
                <a:latin typeface="Times New Roman" pitchFamily="18" charset="0"/>
                <a:cs typeface="Times New Roman" pitchFamily="18" charset="0"/>
              </a:rPr>
              <a:t>, </a:t>
            </a:r>
            <a:r>
              <a:rPr lang="en-US" altLang="zh-CN" i="1">
                <a:latin typeface="Times New Roman" pitchFamily="18" charset="0"/>
                <a:cs typeface="Times New Roman" pitchFamily="18" charset="0"/>
              </a:rPr>
              <a:t>x</a:t>
            </a:r>
            <a:r>
              <a:rPr lang="en-US" altLang="zh-CN" i="1" baseline="-25000">
                <a:latin typeface="Times New Roman" pitchFamily="18" charset="0"/>
                <a:cs typeface="Times New Roman" pitchFamily="18" charset="0"/>
              </a:rPr>
              <a:t>i</a:t>
            </a:r>
            <a:r>
              <a:rPr lang="en-US" altLang="zh-CN" baseline="-25000">
                <a:latin typeface="Times New Roman" pitchFamily="18" charset="0"/>
                <a:cs typeface="Times New Roman" pitchFamily="18" charset="0"/>
              </a:rPr>
              <a:t>2</a:t>
            </a:r>
            <a:r>
              <a:rPr lang="en-US" altLang="zh-CN">
                <a:latin typeface="Times New Roman" pitchFamily="18" charset="0"/>
                <a:cs typeface="Times New Roman" pitchFamily="18" charset="0"/>
              </a:rPr>
              <a:t>,…, </a:t>
            </a:r>
            <a:r>
              <a:rPr lang="en-US" altLang="zh-CN" i="1">
                <a:latin typeface="Times New Roman" pitchFamily="18" charset="0"/>
                <a:cs typeface="Times New Roman" pitchFamily="18" charset="0"/>
              </a:rPr>
              <a:t>x</a:t>
            </a:r>
            <a:r>
              <a:rPr lang="en-US" altLang="zh-CN" i="1" baseline="-25000">
                <a:latin typeface="Times New Roman" pitchFamily="18" charset="0"/>
                <a:cs typeface="Times New Roman" pitchFamily="18" charset="0"/>
              </a:rPr>
              <a:t>ip</a:t>
            </a:r>
            <a:r>
              <a:rPr lang="en-US" altLang="zh-CN">
                <a:latin typeface="Times New Roman" pitchFamily="18" charset="0"/>
                <a:cs typeface="Times New Roman" pitchFamily="18" charset="0"/>
              </a:rPr>
              <a:t>]</a:t>
            </a:r>
          </a:p>
          <a:p>
            <a:endParaRPr lang="en-US" altLang="zh-CN"/>
          </a:p>
          <a:p>
            <a:r>
              <a:rPr lang="en-US" altLang="zh-CN"/>
              <a:t>Data (set) matrix</a:t>
            </a:r>
          </a:p>
          <a:p>
            <a:endParaRPr lang="en-US" altLang="zh-CN"/>
          </a:p>
          <a:p>
            <a:endParaRPr lang="en-US" altLang="zh-CN"/>
          </a:p>
          <a:p>
            <a:endParaRPr lang="en-US" altLang="zh-CN"/>
          </a:p>
          <a:p>
            <a:endParaRPr lang="en-US" altLang="zh-CN"/>
          </a:p>
        </p:txBody>
      </p:sp>
      <p:graphicFrame>
        <p:nvGraphicFramePr>
          <p:cNvPr id="6146" name="Object 2"/>
          <p:cNvGraphicFramePr>
            <a:graphicFrameLocks noChangeAspect="1"/>
          </p:cNvGraphicFramePr>
          <p:nvPr/>
        </p:nvGraphicFramePr>
        <p:xfrm>
          <a:off x="4592960" y="3140968"/>
          <a:ext cx="3384550" cy="2141537"/>
        </p:xfrm>
        <a:graphic>
          <a:graphicData uri="http://schemas.openxmlformats.org/presentationml/2006/ole">
            <mc:AlternateContent xmlns:mc="http://schemas.openxmlformats.org/markup-compatibility/2006">
              <mc:Choice xmlns:v="urn:schemas-microsoft-com:vml" Requires="v">
                <p:oleObj spid="_x0000_s2073" name="Equation" r:id="rId4" imgW="1777680" imgH="1295280" progId="Equation.3">
                  <p:embed/>
                </p:oleObj>
              </mc:Choice>
              <mc:Fallback>
                <p:oleObj name="Equation" r:id="rId4" imgW="1777680" imgH="1295280" progId="Equation.3">
                  <p:embed/>
                  <p:pic>
                    <p:nvPicPr>
                      <p:cNvPr id="61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2960" y="3140968"/>
                        <a:ext cx="3384550" cy="21415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822573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Supervised Learning</a:t>
            </a:r>
            <a:endParaRPr lang="zh-CN" altLang="en-US"/>
          </a:p>
        </p:txBody>
      </p:sp>
      <p:pic>
        <p:nvPicPr>
          <p:cNvPr id="102406" name="Picture 6" descr="C:\JieTang\Courses\Advanced Machine Learning\lectures-2012-cn\figures\1.1.emf"/>
          <p:cNvPicPr>
            <a:picLocks noChangeAspect="1" noChangeArrowheads="1"/>
          </p:cNvPicPr>
          <p:nvPr/>
        </p:nvPicPr>
        <p:blipFill>
          <a:blip r:embed="rId2" cstate="print"/>
          <a:srcRect/>
          <a:stretch>
            <a:fillRect/>
          </a:stretch>
        </p:blipFill>
        <p:spPr bwMode="auto">
          <a:xfrm>
            <a:off x="2000672" y="1684338"/>
            <a:ext cx="5666485" cy="3616870"/>
          </a:xfrm>
          <a:prstGeom prst="rect">
            <a:avLst/>
          </a:prstGeom>
          <a:noFill/>
        </p:spPr>
      </p:pic>
      <p:sp>
        <p:nvSpPr>
          <p:cNvPr id="4" name="矩形 3"/>
          <p:cNvSpPr/>
          <p:nvPr/>
        </p:nvSpPr>
        <p:spPr>
          <a:xfrm>
            <a:off x="1928664" y="1700808"/>
            <a:ext cx="864096" cy="360040"/>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箭头连接符 5"/>
          <p:cNvCxnSpPr>
            <a:stCxn id="4" idx="3"/>
            <a:endCxn id="7" idx="2"/>
          </p:cNvCxnSpPr>
          <p:nvPr/>
        </p:nvCxnSpPr>
        <p:spPr>
          <a:xfrm flipV="1">
            <a:off x="2792760" y="1556792"/>
            <a:ext cx="576064" cy="324036"/>
          </a:xfrm>
          <a:prstGeom prst="straightConnector1">
            <a:avLst/>
          </a:prstGeom>
          <a:ln>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2720752" y="1124744"/>
            <a:ext cx="129614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solidFill>
              </a:rPr>
              <a:t>Training example</a:t>
            </a:r>
            <a:endParaRPr lang="zh-CN" altLang="en-US" sz="1400">
              <a:solidFill>
                <a:schemeClr val="tx1"/>
              </a:solidFill>
            </a:endParaRPr>
          </a:p>
        </p:txBody>
      </p:sp>
      <p:sp>
        <p:nvSpPr>
          <p:cNvPr id="12" name="矩形 11"/>
          <p:cNvSpPr/>
          <p:nvPr/>
        </p:nvSpPr>
        <p:spPr>
          <a:xfrm>
            <a:off x="1784648" y="1628800"/>
            <a:ext cx="1152128" cy="158417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p:cNvCxnSpPr>
            <a:stCxn id="12" idx="1"/>
            <a:endCxn id="17" idx="2"/>
          </p:cNvCxnSpPr>
          <p:nvPr/>
        </p:nvCxnSpPr>
        <p:spPr>
          <a:xfrm flipH="1" flipV="1">
            <a:off x="1028564" y="1988840"/>
            <a:ext cx="756084" cy="43204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416496" y="1556792"/>
            <a:ext cx="122413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solidFill>
              </a:rPr>
              <a:t>Training set</a:t>
            </a:r>
            <a:endParaRPr lang="zh-CN" altLang="en-US" sz="1400">
              <a:solidFill>
                <a:schemeClr val="tx1"/>
              </a:solidFill>
            </a:endParaRPr>
          </a:p>
        </p:txBody>
      </p:sp>
    </p:spTree>
    <p:extLst>
      <p:ext uri="{BB962C8B-B14F-4D97-AF65-F5344CB8AC3E}">
        <p14:creationId xmlns:p14="http://schemas.microsoft.com/office/powerpoint/2010/main" val="41094560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71463" y="188913"/>
            <a:ext cx="9363075" cy="792162"/>
          </a:xfrm>
        </p:spPr>
        <p:txBody>
          <a:bodyPr/>
          <a:lstStyle/>
          <a:p>
            <a:r>
              <a:rPr lang="en-US" altLang="zh-CN"/>
              <a:t>Supervised Learning</a:t>
            </a:r>
          </a:p>
        </p:txBody>
      </p:sp>
      <p:sp>
        <p:nvSpPr>
          <p:cNvPr id="10245" name="Rectangle 3"/>
          <p:cNvSpPr>
            <a:spLocks noGrp="1" noChangeArrowheads="1"/>
          </p:cNvSpPr>
          <p:nvPr>
            <p:ph type="body" sz="half" idx="1"/>
          </p:nvPr>
        </p:nvSpPr>
        <p:spPr>
          <a:xfrm>
            <a:off x="350838" y="1357313"/>
            <a:ext cx="9139237" cy="4768850"/>
          </a:xfrm>
        </p:spPr>
        <p:txBody>
          <a:bodyPr/>
          <a:lstStyle/>
          <a:p>
            <a:r>
              <a:rPr lang="en-US" altLang="zh-CN" sz="2800"/>
              <a:t>Given a training set </a:t>
            </a:r>
            <a:r>
              <a:rPr lang="en-US" altLang="zh-CN" sz="2800" i="1"/>
              <a:t>S</a:t>
            </a:r>
            <a:r>
              <a:rPr lang="en-US" altLang="zh-CN" sz="2800"/>
              <a:t>={(</a:t>
            </a:r>
            <a:r>
              <a:rPr lang="en-US" altLang="zh-CN" sz="2800" i="1"/>
              <a:t>x</a:t>
            </a:r>
            <a:r>
              <a:rPr lang="en-US" altLang="zh-CN" sz="2800" baseline="-25000"/>
              <a:t>1</a:t>
            </a:r>
            <a:r>
              <a:rPr lang="en-US" altLang="zh-CN" sz="2800"/>
              <a:t>, </a:t>
            </a:r>
            <a:r>
              <a:rPr lang="en-US" altLang="zh-CN" sz="2800" i="1"/>
              <a:t>y</a:t>
            </a:r>
            <a:r>
              <a:rPr lang="en-US" altLang="zh-CN" sz="2800" baseline="-25000"/>
              <a:t>1</a:t>
            </a:r>
            <a:r>
              <a:rPr lang="en-US" altLang="zh-CN" sz="2800"/>
              <a:t>),(</a:t>
            </a:r>
            <a:r>
              <a:rPr lang="en-US" altLang="zh-CN" sz="2800" i="1"/>
              <a:t>x</a:t>
            </a:r>
            <a:r>
              <a:rPr lang="en-US" altLang="zh-CN" sz="2800" baseline="-25000"/>
              <a:t>2</a:t>
            </a:r>
            <a:r>
              <a:rPr lang="en-US" altLang="zh-CN" sz="2800"/>
              <a:t>, </a:t>
            </a:r>
            <a:r>
              <a:rPr lang="en-US" altLang="zh-CN" sz="2800" i="1"/>
              <a:t>y</a:t>
            </a:r>
            <a:r>
              <a:rPr lang="en-US" altLang="zh-CN" sz="2800" baseline="-25000"/>
              <a:t>2</a:t>
            </a:r>
            <a:r>
              <a:rPr lang="en-US" altLang="zh-CN" sz="2800"/>
              <a:t>),…,(</a:t>
            </a:r>
            <a:r>
              <a:rPr lang="en-US" altLang="zh-CN" sz="2800" i="1"/>
              <a:t>x</a:t>
            </a:r>
            <a:r>
              <a:rPr lang="en-US" altLang="zh-CN" sz="2800" i="1" baseline="-25000"/>
              <a:t>N</a:t>
            </a:r>
            <a:r>
              <a:rPr lang="en-US" altLang="zh-CN" sz="2800"/>
              <a:t>, </a:t>
            </a:r>
            <a:r>
              <a:rPr lang="en-US" altLang="zh-CN" sz="2800" i="1"/>
              <a:t>y</a:t>
            </a:r>
            <a:r>
              <a:rPr lang="en-US" altLang="zh-CN" sz="2800" i="1" baseline="-25000"/>
              <a:t>N</a:t>
            </a:r>
            <a:r>
              <a:rPr lang="en-US" altLang="zh-CN" sz="2800"/>
              <a:t>)}, and </a:t>
            </a:r>
            <a:r>
              <a:rPr lang="en-US" altLang="zh-CN" sz="2800" i="1"/>
              <a:t>x</a:t>
            </a:r>
            <a:r>
              <a:rPr lang="en-US" altLang="zh-CN" sz="2800" i="1" baseline="-25000"/>
              <a:t>i</a:t>
            </a:r>
            <a:r>
              <a:rPr lang="en-US" altLang="zh-CN" sz="2800">
                <a:latin typeface="宋体" pitchFamily="2" charset="-122"/>
              </a:rPr>
              <a:t>∈</a:t>
            </a:r>
            <a:r>
              <a:rPr lang="en-US" altLang="zh-CN" sz="2800" i="1"/>
              <a:t>X</a:t>
            </a:r>
            <a:r>
              <a:rPr lang="en-US" altLang="zh-CN" sz="2800"/>
              <a:t>=</a:t>
            </a:r>
            <a:r>
              <a:rPr lang="en-US" altLang="zh-CN" sz="2800" i="1"/>
              <a:t>R</a:t>
            </a:r>
            <a:r>
              <a:rPr lang="en-US" altLang="zh-CN" sz="2800" i="1" baseline="30000"/>
              <a:t>m</a:t>
            </a:r>
            <a:r>
              <a:rPr lang="en-US" altLang="zh-CN" sz="2800"/>
              <a:t>, </a:t>
            </a:r>
            <a:r>
              <a:rPr lang="en-US" altLang="zh-CN" sz="2800" i="1"/>
              <a:t>i</a:t>
            </a:r>
            <a:r>
              <a:rPr lang="en-US" altLang="zh-CN" sz="2800"/>
              <a:t>=1,2,…,</a:t>
            </a:r>
            <a:r>
              <a:rPr lang="en-US" altLang="zh-CN" sz="2800" i="1"/>
              <a:t>N</a:t>
            </a:r>
          </a:p>
          <a:p>
            <a:r>
              <a:rPr lang="en-US" altLang="zh-CN" sz="2800"/>
              <a:t>To learn a function </a:t>
            </a:r>
            <a:r>
              <a:rPr lang="en-US" altLang="zh-CN" sz="2800" i="1"/>
              <a:t>f</a:t>
            </a:r>
            <a:r>
              <a:rPr lang="en-US" altLang="zh-CN" sz="2800"/>
              <a:t>(</a:t>
            </a:r>
            <a:r>
              <a:rPr lang="en-US" altLang="zh-CN" sz="2800" i="1"/>
              <a:t>x</a:t>
            </a:r>
            <a:r>
              <a:rPr lang="en-US" altLang="zh-CN" sz="2800"/>
              <a:t>), which can best fit the data</a:t>
            </a:r>
          </a:p>
          <a:p>
            <a:endParaRPr lang="en-US" altLang="zh-CN" sz="2800"/>
          </a:p>
          <a:p>
            <a:endParaRPr lang="en-US" altLang="zh-CN" sz="2800"/>
          </a:p>
        </p:txBody>
      </p:sp>
      <p:graphicFrame>
        <p:nvGraphicFramePr>
          <p:cNvPr id="129032" name="Object 2"/>
          <p:cNvGraphicFramePr>
            <a:graphicFrameLocks noGrp="1" noChangeAspect="1"/>
          </p:cNvGraphicFramePr>
          <p:nvPr>
            <p:ph sz="half" idx="2"/>
          </p:nvPr>
        </p:nvGraphicFramePr>
        <p:xfrm>
          <a:off x="3790181" y="2857501"/>
          <a:ext cx="1522859" cy="585487"/>
        </p:xfrm>
        <a:graphic>
          <a:graphicData uri="http://schemas.openxmlformats.org/presentationml/2006/ole">
            <mc:AlternateContent xmlns:mc="http://schemas.openxmlformats.org/markup-compatibility/2006">
              <mc:Choice xmlns:v="urn:schemas-microsoft-com:vml" Requires="v">
                <p:oleObj spid="_x0000_s3097" name="Equation" r:id="rId3" imgW="495000" imgH="190440" progId="">
                  <p:embed/>
                </p:oleObj>
              </mc:Choice>
              <mc:Fallback>
                <p:oleObj name="Equation" r:id="rId3" imgW="495000" imgH="190440" progId="">
                  <p:embed/>
                  <p:pic>
                    <p:nvPicPr>
                      <p:cNvPr id="12903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0181" y="2857501"/>
                        <a:ext cx="1522859" cy="5854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6" name="罐形 4"/>
          <p:cNvSpPr/>
          <p:nvPr/>
        </p:nvSpPr>
        <p:spPr>
          <a:xfrm>
            <a:off x="1912993" y="3814907"/>
            <a:ext cx="1378857" cy="879928"/>
          </a:xfrm>
          <a:prstGeom prst="can">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a:solidFill>
                  <a:schemeClr val="tx1"/>
                </a:solidFill>
              </a:rPr>
              <a:t>Training data </a:t>
            </a:r>
            <a:r>
              <a:rPr kumimoji="1" lang="en-US" altLang="zh-CN" dirty="0">
                <a:solidFill>
                  <a:schemeClr val="tx1"/>
                </a:solidFill>
              </a:rPr>
              <a:t>{(</a:t>
            </a:r>
            <a:r>
              <a:rPr kumimoji="1" lang="en-US" altLang="zh-CN" dirty="0" err="1">
                <a:solidFill>
                  <a:schemeClr val="tx1"/>
                </a:solidFill>
              </a:rPr>
              <a:t>x</a:t>
            </a:r>
            <a:r>
              <a:rPr kumimoji="1" lang="en-US" altLang="zh-CN" baseline="-25000" dirty="0" err="1">
                <a:solidFill>
                  <a:schemeClr val="tx1"/>
                </a:solidFill>
              </a:rPr>
              <a:t>i</a:t>
            </a:r>
            <a:r>
              <a:rPr kumimoji="1" lang="en-US" altLang="zh-CN" dirty="0" err="1">
                <a:solidFill>
                  <a:schemeClr val="tx1"/>
                </a:solidFill>
              </a:rPr>
              <a:t>,y</a:t>
            </a:r>
            <a:r>
              <a:rPr kumimoji="1" lang="en-US" altLang="zh-CN" baseline="-25000" dirty="0" err="1">
                <a:solidFill>
                  <a:schemeClr val="tx1"/>
                </a:solidFill>
              </a:rPr>
              <a:t>i</a:t>
            </a:r>
            <a:r>
              <a:rPr kumimoji="1" lang="en-US" altLang="zh-CN" dirty="0">
                <a:solidFill>
                  <a:schemeClr val="tx1"/>
                </a:solidFill>
              </a:rPr>
              <a:t>)}</a:t>
            </a:r>
            <a:endParaRPr kumimoji="1" lang="zh-CN" altLang="en-US" dirty="0">
              <a:solidFill>
                <a:schemeClr val="tx1"/>
              </a:solidFill>
            </a:endParaRPr>
          </a:p>
        </p:txBody>
      </p:sp>
      <p:sp>
        <p:nvSpPr>
          <p:cNvPr id="7" name="圆角矩形 6"/>
          <p:cNvSpPr/>
          <p:nvPr/>
        </p:nvSpPr>
        <p:spPr>
          <a:xfrm>
            <a:off x="3854278" y="3842123"/>
            <a:ext cx="1533072" cy="816428"/>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Learning algorithm</a:t>
            </a:r>
            <a:endParaRPr kumimoji="1" lang="zh-CN" altLang="en-US" dirty="0">
              <a:solidFill>
                <a:schemeClr val="tx1"/>
              </a:solidFill>
            </a:endParaRPr>
          </a:p>
        </p:txBody>
      </p:sp>
      <p:sp>
        <p:nvSpPr>
          <p:cNvPr id="8" name="圆角矩形 7"/>
          <p:cNvSpPr/>
          <p:nvPr/>
        </p:nvSpPr>
        <p:spPr>
          <a:xfrm>
            <a:off x="6249144" y="3923764"/>
            <a:ext cx="635000" cy="616857"/>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a:solidFill>
                  <a:schemeClr val="tx1"/>
                </a:solidFill>
              </a:rPr>
              <a:t>f</a:t>
            </a:r>
            <a:endParaRPr kumimoji="1" lang="zh-CN" altLang="en-US" dirty="0">
              <a:solidFill>
                <a:schemeClr val="tx1"/>
              </a:solidFill>
            </a:endParaRPr>
          </a:p>
        </p:txBody>
      </p:sp>
      <p:sp>
        <p:nvSpPr>
          <p:cNvPr id="9" name="文本框 7"/>
          <p:cNvSpPr txBox="1"/>
          <p:nvPr/>
        </p:nvSpPr>
        <p:spPr>
          <a:xfrm>
            <a:off x="6221937" y="3275692"/>
            <a:ext cx="707572" cy="369332"/>
          </a:xfrm>
          <a:prstGeom prst="rect">
            <a:avLst/>
          </a:prstGeom>
          <a:noFill/>
        </p:spPr>
        <p:txBody>
          <a:bodyPr wrap="square" rtlCol="0">
            <a:spAutoFit/>
          </a:bodyPr>
          <a:lstStyle/>
          <a:p>
            <a:r>
              <a:rPr kumimoji="1" lang="en-US" altLang="zh-CN" dirty="0" err="1"/>
              <a:t>x</a:t>
            </a:r>
            <a:r>
              <a:rPr kumimoji="1" lang="en-US" altLang="zh-CN" baseline="-25000" dirty="0" err="1"/>
              <a:t>new</a:t>
            </a:r>
            <a:endParaRPr kumimoji="1" lang="zh-CN" altLang="en-US" baseline="-25000" dirty="0"/>
          </a:p>
        </p:txBody>
      </p:sp>
      <p:sp>
        <p:nvSpPr>
          <p:cNvPr id="10" name="文本框 14"/>
          <p:cNvSpPr txBox="1"/>
          <p:nvPr/>
        </p:nvSpPr>
        <p:spPr>
          <a:xfrm>
            <a:off x="5949778" y="4797152"/>
            <a:ext cx="1478643" cy="369332"/>
          </a:xfrm>
          <a:prstGeom prst="rect">
            <a:avLst/>
          </a:prstGeom>
          <a:noFill/>
        </p:spPr>
        <p:txBody>
          <a:bodyPr wrap="square" rtlCol="0">
            <a:spAutoFit/>
          </a:bodyPr>
          <a:lstStyle/>
          <a:p>
            <a:r>
              <a:rPr kumimoji="1" lang="en-US" altLang="zh-CN" dirty="0"/>
              <a:t>Predicted  y</a:t>
            </a:r>
            <a:endParaRPr kumimoji="1" lang="zh-CN" altLang="en-US" baseline="-25000" dirty="0"/>
          </a:p>
        </p:txBody>
      </p:sp>
      <p:cxnSp>
        <p:nvCxnSpPr>
          <p:cNvPr id="11" name="直线箭头连接符 18"/>
          <p:cNvCxnSpPr>
            <a:stCxn id="6" idx="4"/>
            <a:endCxn id="7" idx="1"/>
          </p:cNvCxnSpPr>
          <p:nvPr/>
        </p:nvCxnSpPr>
        <p:spPr>
          <a:xfrm flipV="1">
            <a:off x="3291850" y="4250337"/>
            <a:ext cx="562428" cy="45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直线箭头连接符 20"/>
          <p:cNvCxnSpPr>
            <a:stCxn id="7" idx="3"/>
            <a:endCxn id="8" idx="1"/>
          </p:cNvCxnSpPr>
          <p:nvPr/>
        </p:nvCxnSpPr>
        <p:spPr>
          <a:xfrm flipV="1">
            <a:off x="5387350" y="4232193"/>
            <a:ext cx="861794" cy="181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直线箭头连接符 22"/>
          <p:cNvCxnSpPr>
            <a:stCxn id="9" idx="2"/>
            <a:endCxn id="8" idx="0"/>
          </p:cNvCxnSpPr>
          <p:nvPr/>
        </p:nvCxnSpPr>
        <p:spPr>
          <a:xfrm flipH="1">
            <a:off x="6566644" y="3645024"/>
            <a:ext cx="9079" cy="2787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线箭头连接符 24"/>
          <p:cNvCxnSpPr>
            <a:stCxn id="8" idx="2"/>
          </p:cNvCxnSpPr>
          <p:nvPr/>
        </p:nvCxnSpPr>
        <p:spPr>
          <a:xfrm>
            <a:off x="6566644" y="4540621"/>
            <a:ext cx="0" cy="32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6"/>
          <p:cNvSpPr/>
          <p:nvPr/>
        </p:nvSpPr>
        <p:spPr>
          <a:xfrm>
            <a:off x="1" y="5264040"/>
            <a:ext cx="9906000" cy="1593960"/>
          </a:xfrm>
          <a:prstGeom prst="rect">
            <a:avLst/>
          </a:prstGeom>
          <a:solidFill>
            <a:schemeClr val="bg1"/>
          </a:solidFill>
        </p:spPr>
        <p:txBody>
          <a:bodyPr wrap="square">
            <a:noAutofit/>
          </a:bodyPr>
          <a:lstStyle/>
          <a:p>
            <a:pPr lvl="1"/>
            <a:r>
              <a:rPr lang="en-US" sz="2000" dirty="0">
                <a:solidFill>
                  <a:srgbClr val="0000FF"/>
                </a:solidFill>
              </a:rPr>
              <a:t>Regression:  </a:t>
            </a:r>
            <a:r>
              <a:rPr lang="en-US" sz="2000" dirty="0"/>
              <a:t>When </a:t>
            </a:r>
            <a:r>
              <a:rPr lang="en-US" sz="2000" i="1" dirty="0"/>
              <a:t>y</a:t>
            </a:r>
            <a:r>
              <a:rPr lang="en-US" sz="2000" dirty="0"/>
              <a:t> </a:t>
            </a:r>
            <a:r>
              <a:rPr lang="en-US" sz="2000"/>
              <a:t>is continuous (i.e., </a:t>
            </a:r>
            <a:r>
              <a:rPr lang="en-US" altLang="zh-CN" sz="2000" i="1"/>
              <a:t>y</a:t>
            </a:r>
            <a:r>
              <a:rPr lang="en-US" altLang="zh-CN" sz="2000" i="1" baseline="-25000"/>
              <a:t>i</a:t>
            </a:r>
            <a:r>
              <a:rPr lang="en-US" altLang="zh-CN" sz="2000">
                <a:latin typeface="宋体" pitchFamily="2" charset="-122"/>
              </a:rPr>
              <a:t>∈</a:t>
            </a:r>
            <a:r>
              <a:rPr lang="en-US" altLang="zh-CN" sz="2000" i="1"/>
              <a:t>Y</a:t>
            </a:r>
            <a:r>
              <a:rPr lang="en-US" altLang="zh-CN" sz="2000"/>
              <a:t>=</a:t>
            </a:r>
            <a:r>
              <a:rPr lang="en-US" altLang="zh-CN" sz="2000" i="1"/>
              <a:t>R</a:t>
            </a:r>
            <a:r>
              <a:rPr lang="en-US" sz="2000"/>
              <a:t>), we </a:t>
            </a:r>
            <a:r>
              <a:rPr lang="en-US" sz="2000" dirty="0"/>
              <a:t>call the learning problem </a:t>
            </a:r>
            <a:r>
              <a:rPr lang="en-US" sz="2000"/>
              <a:t>as regression.</a:t>
            </a:r>
            <a:endParaRPr lang="en-US" sz="2000" dirty="0">
              <a:solidFill>
                <a:srgbClr val="0000FF"/>
              </a:solidFill>
            </a:endParaRPr>
          </a:p>
          <a:p>
            <a:pPr lvl="1">
              <a:spcBef>
                <a:spcPts val="600"/>
              </a:spcBef>
            </a:pPr>
            <a:r>
              <a:rPr lang="en-US" sz="2000">
                <a:solidFill>
                  <a:srgbClr val="0000FF"/>
                </a:solidFill>
              </a:rPr>
              <a:t>Classification</a:t>
            </a:r>
            <a:r>
              <a:rPr lang="en-US" sz="2000" dirty="0">
                <a:solidFill>
                  <a:srgbClr val="0000FF"/>
                </a:solidFill>
              </a:rPr>
              <a:t>: </a:t>
            </a:r>
            <a:r>
              <a:rPr lang="en-US" sz="2000" dirty="0">
                <a:solidFill>
                  <a:srgbClr val="000000"/>
                </a:solidFill>
              </a:rPr>
              <a:t>When </a:t>
            </a:r>
            <a:r>
              <a:rPr lang="en-US" sz="2000" i="1" dirty="0">
                <a:solidFill>
                  <a:srgbClr val="000000"/>
                </a:solidFill>
              </a:rPr>
              <a:t>y</a:t>
            </a:r>
            <a:r>
              <a:rPr lang="en-US" sz="2000" dirty="0">
                <a:solidFill>
                  <a:srgbClr val="000000"/>
                </a:solidFill>
              </a:rPr>
              <a:t> can take on only a small number of </a:t>
            </a:r>
            <a:r>
              <a:rPr lang="en-US" sz="2000">
                <a:solidFill>
                  <a:srgbClr val="000000"/>
                </a:solidFill>
              </a:rPr>
              <a:t>discrete values (e.g., the binary case </a:t>
            </a:r>
            <a:r>
              <a:rPr lang="en-US" altLang="zh-CN" sz="2000" i="1"/>
              <a:t>y</a:t>
            </a:r>
            <a:r>
              <a:rPr lang="en-US" altLang="zh-CN" sz="2000" i="1" baseline="-25000"/>
              <a:t>i</a:t>
            </a:r>
            <a:r>
              <a:rPr lang="en-US" altLang="zh-CN" sz="2000">
                <a:latin typeface="宋体" pitchFamily="2" charset="-122"/>
              </a:rPr>
              <a:t>∈</a:t>
            </a:r>
            <a:r>
              <a:rPr lang="en-US" altLang="zh-CN" sz="2000" i="1"/>
              <a:t>Y</a:t>
            </a:r>
            <a:r>
              <a:rPr lang="en-US" altLang="zh-CN" sz="2000"/>
              <a:t>={1,-1})</a:t>
            </a:r>
            <a:r>
              <a:rPr lang="en-US" sz="2000">
                <a:solidFill>
                  <a:srgbClr val="000000"/>
                </a:solidFill>
              </a:rPr>
              <a:t>, we </a:t>
            </a:r>
            <a:r>
              <a:rPr lang="en-US" sz="2000" dirty="0">
                <a:solidFill>
                  <a:srgbClr val="000000"/>
                </a:solidFill>
              </a:rPr>
              <a:t>call the learning problem </a:t>
            </a:r>
            <a:r>
              <a:rPr lang="en-US" sz="2000">
                <a:solidFill>
                  <a:srgbClr val="000000"/>
                </a:solidFill>
              </a:rPr>
              <a:t>as classification. </a:t>
            </a:r>
            <a:endParaRPr lang="en-US" sz="2000" dirty="0">
              <a:solidFill>
                <a:srgbClr val="0000FF"/>
              </a:solidFill>
            </a:endParaRPr>
          </a:p>
        </p:txBody>
      </p:sp>
    </p:spTree>
    <p:extLst>
      <p:ext uri="{BB962C8B-B14F-4D97-AF65-F5344CB8AC3E}">
        <p14:creationId xmlns:p14="http://schemas.microsoft.com/office/powerpoint/2010/main" val="2404804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IPhone </a:t>
            </a:r>
            <a:r>
              <a:rPr kumimoji="1" lang="en-US" altLang="zh-CN" dirty="0" err="1"/>
              <a:t>Siri</a:t>
            </a:r>
            <a:r>
              <a:rPr kumimoji="1" lang="en-US" altLang="zh-CN" dirty="0"/>
              <a:t> </a:t>
            </a:r>
            <a:endParaRPr kumimoji="1" lang="zh-CN" altLang="en-US" dirty="0"/>
          </a:p>
        </p:txBody>
      </p:sp>
      <p:pic>
        <p:nvPicPr>
          <p:cNvPr id="4" name="图片 3"/>
          <p:cNvPicPr>
            <a:picLocks noChangeAspect="1"/>
          </p:cNvPicPr>
          <p:nvPr/>
        </p:nvPicPr>
        <p:blipFill>
          <a:blip r:embed="rId2" cstate="print"/>
          <a:stretch>
            <a:fillRect/>
          </a:stretch>
        </p:blipFill>
        <p:spPr>
          <a:xfrm>
            <a:off x="6465168" y="260648"/>
            <a:ext cx="792088" cy="792088"/>
          </a:xfrm>
          <a:prstGeom prst="rect">
            <a:avLst/>
          </a:prstGeom>
        </p:spPr>
      </p:pic>
      <p:pic>
        <p:nvPicPr>
          <p:cNvPr id="5" name="图片 4"/>
          <p:cNvPicPr>
            <a:picLocks noChangeAspect="1"/>
          </p:cNvPicPr>
          <p:nvPr/>
        </p:nvPicPr>
        <p:blipFill>
          <a:blip r:embed="rId3" cstate="print"/>
          <a:stretch>
            <a:fillRect/>
          </a:stretch>
        </p:blipFill>
        <p:spPr>
          <a:xfrm>
            <a:off x="128464" y="1452840"/>
            <a:ext cx="4326530" cy="4529336"/>
          </a:xfrm>
          <a:prstGeom prst="rect">
            <a:avLst/>
          </a:prstGeom>
        </p:spPr>
      </p:pic>
      <p:sp>
        <p:nvSpPr>
          <p:cNvPr id="6" name="矩形 5"/>
          <p:cNvSpPr/>
          <p:nvPr/>
        </p:nvSpPr>
        <p:spPr>
          <a:xfrm>
            <a:off x="4448944" y="2604968"/>
            <a:ext cx="4953000" cy="3416320"/>
          </a:xfrm>
          <a:prstGeom prst="rect">
            <a:avLst/>
          </a:prstGeom>
        </p:spPr>
        <p:txBody>
          <a:bodyPr>
            <a:spAutoFit/>
          </a:bodyPr>
          <a:lstStyle/>
          <a:p>
            <a:r>
              <a:rPr lang="en-US" altLang="zh-CN" dirty="0" err="1"/>
              <a:t>Siri</a:t>
            </a:r>
            <a:r>
              <a:rPr lang="en-US" altLang="zh-CN" dirty="0"/>
              <a:t> (pronounced /ˈ</a:t>
            </a:r>
            <a:r>
              <a:rPr lang="en-US" altLang="zh-CN" dirty="0" err="1"/>
              <a:t>sɪri</a:t>
            </a:r>
            <a:r>
              <a:rPr lang="en-US" altLang="zh-CN" dirty="0"/>
              <a:t>/) is an intelligent personal assistant and knowledge navigator which works as an application for Apple's </a:t>
            </a:r>
            <a:r>
              <a:rPr lang="en-US" altLang="zh-CN" dirty="0" err="1"/>
              <a:t>iOS</a:t>
            </a:r>
            <a:r>
              <a:rPr lang="en-US" altLang="zh-CN" dirty="0"/>
              <a:t>. The application uses a natural language user interface to answer questions, make recommendations, and perform actions by delegating requests to a set of Web services. Apple claims that the software adapts to the user's individual preferences over time and personalizes results, and performing tasks such as finding recommendations for nearby restaurants, or getting directions</a:t>
            </a:r>
            <a:endParaRPr lang="zh-CN" altLang="en-US" dirty="0"/>
          </a:p>
        </p:txBody>
      </p:sp>
      <p:sp>
        <p:nvSpPr>
          <p:cNvPr id="7" name="矩形 6"/>
          <p:cNvSpPr/>
          <p:nvPr/>
        </p:nvSpPr>
        <p:spPr>
          <a:xfrm>
            <a:off x="4664968" y="1052736"/>
            <a:ext cx="4536504" cy="646331"/>
          </a:xfrm>
          <a:prstGeom prst="rect">
            <a:avLst/>
          </a:prstGeom>
        </p:spPr>
        <p:txBody>
          <a:bodyPr wrap="square">
            <a:spAutoFit/>
          </a:bodyPr>
          <a:lstStyle/>
          <a:p>
            <a:r>
              <a:rPr lang="en-US" altLang="zh-CN" dirty="0" err="1"/>
              <a:t>Siri</a:t>
            </a:r>
            <a:r>
              <a:rPr lang="en-US" altLang="zh-CN" dirty="0"/>
              <a:t> understands what you say, knows what you mean, and even </a:t>
            </a:r>
            <a:r>
              <a:rPr lang="en-US" altLang="zh-CN"/>
              <a:t>talks back.</a:t>
            </a:r>
            <a:endParaRPr lang="zh-CN" altLang="en-US" dirty="0"/>
          </a:p>
        </p:txBody>
      </p:sp>
    </p:spTree>
    <p:extLst>
      <p:ext uri="{BB962C8B-B14F-4D97-AF65-F5344CB8AC3E}">
        <p14:creationId xmlns:p14="http://schemas.microsoft.com/office/powerpoint/2010/main" val="2063706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a:t>Siri’s first task: Speech-to-Text</a:t>
            </a:r>
            <a:endParaRPr lang="zh-CN" altLang="en-US"/>
          </a:p>
        </p:txBody>
      </p:sp>
      <p:pic>
        <p:nvPicPr>
          <p:cNvPr id="102402" name="Picture 2"/>
          <p:cNvPicPr>
            <a:picLocks noChangeAspect="1" noChangeArrowheads="1"/>
          </p:cNvPicPr>
          <p:nvPr/>
        </p:nvPicPr>
        <p:blipFill>
          <a:blip r:embed="rId3" cstate="print"/>
          <a:srcRect/>
          <a:stretch>
            <a:fillRect/>
          </a:stretch>
        </p:blipFill>
        <p:spPr bwMode="auto">
          <a:xfrm>
            <a:off x="1856656" y="1268760"/>
            <a:ext cx="3769869" cy="3096344"/>
          </a:xfrm>
          <a:prstGeom prst="rect">
            <a:avLst/>
          </a:prstGeom>
          <a:noFill/>
          <a:ln w="9525">
            <a:noFill/>
            <a:miter lim="800000"/>
            <a:headEnd/>
            <a:tailEnd/>
          </a:ln>
        </p:spPr>
      </p:pic>
      <p:sp>
        <p:nvSpPr>
          <p:cNvPr id="10" name="矩形 9"/>
          <p:cNvSpPr/>
          <p:nvPr/>
        </p:nvSpPr>
        <p:spPr>
          <a:xfrm>
            <a:off x="6465168" y="2348880"/>
            <a:ext cx="3168352" cy="864096"/>
          </a:xfrm>
          <a:prstGeom prst="rect">
            <a:avLst/>
          </a:prstGeom>
          <a:solidFill>
            <a:schemeClr val="bg1"/>
          </a:solidFill>
          <a:ln>
            <a:solidFill>
              <a:srgbClr val="3C88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rgbClr val="0000FF"/>
                </a:solidFill>
              </a:rPr>
              <a:t>Who is the president of US?</a:t>
            </a:r>
            <a:endParaRPr lang="zh-CN" altLang="en-US" dirty="0">
              <a:solidFill>
                <a:srgbClr val="0000FF"/>
              </a:solidFill>
            </a:endParaRPr>
          </a:p>
        </p:txBody>
      </p:sp>
      <p:sp>
        <p:nvSpPr>
          <p:cNvPr id="11" name="右箭头 10"/>
          <p:cNvSpPr/>
          <p:nvPr/>
        </p:nvSpPr>
        <p:spPr>
          <a:xfrm>
            <a:off x="5745088" y="2564556"/>
            <a:ext cx="648072" cy="432396"/>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856656" y="1412776"/>
            <a:ext cx="432048" cy="266429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下箭头 12"/>
          <p:cNvSpPr/>
          <p:nvPr/>
        </p:nvSpPr>
        <p:spPr>
          <a:xfrm>
            <a:off x="3008784" y="4534431"/>
            <a:ext cx="504056" cy="648072"/>
          </a:xfrm>
          <a:prstGeom prst="down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13"/>
          <p:cNvSpPr txBox="1">
            <a:spLocks noChangeArrowheads="1"/>
          </p:cNvSpPr>
          <p:nvPr/>
        </p:nvSpPr>
        <p:spPr bwMode="auto">
          <a:xfrm>
            <a:off x="1568624" y="5301208"/>
            <a:ext cx="6408712" cy="461665"/>
          </a:xfrm>
          <a:prstGeom prst="rect">
            <a:avLst/>
          </a:prstGeom>
          <a:noFill/>
          <a:ln w="9525">
            <a:noFill/>
            <a:miter lim="800000"/>
            <a:headEnd/>
            <a:tailEnd/>
          </a:ln>
        </p:spPr>
        <p:txBody>
          <a:bodyPr wrap="square">
            <a:spAutoFit/>
          </a:bodyPr>
          <a:lstStyle/>
          <a:p>
            <a:r>
              <a:rPr lang="en-US" altLang="zh-CN" sz="2400" b="1" i="1"/>
              <a:t>x</a:t>
            </a:r>
            <a:r>
              <a:rPr lang="en-US" altLang="zh-CN" sz="2400" b="1" baseline="-25000"/>
              <a:t>1</a:t>
            </a:r>
            <a:r>
              <a:rPr lang="en-US" altLang="zh-CN" sz="2400"/>
              <a:t>={Hz, Position, Volume}      </a:t>
            </a:r>
            <a:r>
              <a:rPr lang="en-US" altLang="zh-CN" sz="2400" i="1"/>
              <a:t>y</a:t>
            </a:r>
            <a:r>
              <a:rPr lang="en-US" altLang="zh-CN" sz="2400" baseline="-25000"/>
              <a:t>1</a:t>
            </a:r>
            <a:r>
              <a:rPr lang="en-US" altLang="zh-CN" sz="2400"/>
              <a:t> = “Who”</a:t>
            </a:r>
          </a:p>
        </p:txBody>
      </p:sp>
      <p:pic>
        <p:nvPicPr>
          <p:cNvPr id="15" name="图片 14"/>
          <p:cNvPicPr>
            <a:picLocks noChangeAspect="1"/>
          </p:cNvPicPr>
          <p:nvPr/>
        </p:nvPicPr>
        <p:blipFill>
          <a:blip r:embed="rId4" cstate="print"/>
          <a:stretch>
            <a:fillRect/>
          </a:stretch>
        </p:blipFill>
        <p:spPr>
          <a:xfrm>
            <a:off x="488504" y="260648"/>
            <a:ext cx="792088" cy="792088"/>
          </a:xfrm>
          <a:prstGeom prst="rect">
            <a:avLst/>
          </a:prstGeom>
        </p:spPr>
      </p:pic>
    </p:spTree>
    <p:extLst>
      <p:ext uri="{BB962C8B-B14F-4D97-AF65-F5344CB8AC3E}">
        <p14:creationId xmlns:p14="http://schemas.microsoft.com/office/powerpoint/2010/main" val="3617939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pic>
        <p:nvPicPr>
          <p:cNvPr id="3074"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图片 4"/>
          <p:cNvPicPr>
            <a:picLocks/>
          </p:cNvPicPr>
          <p:nvPr/>
        </p:nvPicPr>
        <p:blipFill>
          <a:blip r:embed="rId4"/>
          <a:stretch>
            <a:fillRect/>
          </a:stretch>
        </p:blipFill>
        <p:spPr>
          <a:xfrm>
            <a:off x="6324600" y="-3"/>
            <a:ext cx="3200400" cy="6858001"/>
          </a:xfrm>
          <a:prstGeom prst="rect">
            <a:avLst/>
          </a:prstGeom>
          <a:ln>
            <a:solidFill>
              <a:schemeClr val="accent1"/>
            </a:solidFill>
          </a:ln>
        </p:spPr>
      </p:pic>
      <p:pic>
        <p:nvPicPr>
          <p:cNvPr id="9" name="图片 6"/>
          <p:cNvPicPr>
            <a:picLocks noChangeAspect="1"/>
          </p:cNvPicPr>
          <p:nvPr/>
        </p:nvPicPr>
        <p:blipFill rotWithShape="1">
          <a:blip r:embed="rId5" cstate="screen">
            <a:extLst>
              <a:ext uri="{28A0092B-C50C-407E-A947-70E740481C1C}">
                <a14:useLocalDpi xmlns:a14="http://schemas.microsoft.com/office/drawing/2010/main"/>
              </a:ext>
            </a:extLst>
          </a:blip>
          <a:srcRect t="2277" r="3462"/>
          <a:stretch/>
        </p:blipFill>
        <p:spPr>
          <a:xfrm>
            <a:off x="6402391" y="1512249"/>
            <a:ext cx="1018290" cy="1204192"/>
          </a:xfrm>
          <a:prstGeom prst="rect">
            <a:avLst/>
          </a:prstGeom>
        </p:spPr>
      </p:pic>
      <p:sp>
        <p:nvSpPr>
          <p:cNvPr id="10" name="矩形 7"/>
          <p:cNvSpPr/>
          <p:nvPr/>
        </p:nvSpPr>
        <p:spPr>
          <a:xfrm>
            <a:off x="7425456" y="1381327"/>
            <a:ext cx="2050899" cy="338554"/>
          </a:xfrm>
          <a:prstGeom prst="rect">
            <a:avLst/>
          </a:prstGeom>
        </p:spPr>
        <p:txBody>
          <a:bodyPr wrap="square">
            <a:spAutoFit/>
          </a:bodyPr>
          <a:lstStyle/>
          <a:p>
            <a:pPr defTabSz="725759"/>
            <a:r>
              <a:rPr lang="zh-CN" altLang="en-US" sz="1600" dirty="0">
                <a:solidFill>
                  <a:srgbClr val="FFFF00"/>
                </a:solidFill>
                <a:latin typeface="方正兰亭中黑_GBK" panose="02000000000000000000" pitchFamily="2" charset="-122"/>
                <a:ea typeface="方正兰亭中黑_GBK" panose="02000000000000000000" pitchFamily="2" charset="-122"/>
              </a:rPr>
              <a:t>Claude Shannon</a:t>
            </a:r>
          </a:p>
        </p:txBody>
      </p:sp>
      <p:sp>
        <p:nvSpPr>
          <p:cNvPr id="11" name="矩形 8"/>
          <p:cNvSpPr/>
          <p:nvPr/>
        </p:nvSpPr>
        <p:spPr>
          <a:xfrm>
            <a:off x="7004862" y="1736706"/>
            <a:ext cx="2471492" cy="1169551"/>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Shannon, Claude E. "XXII. Programming a computer for playing chess." Philosophical magazine 41.314 (1950): 256-275.</a:t>
            </a:r>
          </a:p>
        </p:txBody>
      </p:sp>
      <p:pic>
        <p:nvPicPr>
          <p:cNvPr id="12" name="图片 10"/>
          <p:cNvPicPr>
            <a:picLocks noChangeAspect="1"/>
          </p:cNvPicPr>
          <p:nvPr/>
        </p:nvPicPr>
        <p:blipFill rotWithShape="1">
          <a:blip r:embed="rId6" cstate="screen">
            <a:extLst>
              <a:ext uri="{28A0092B-C50C-407E-A947-70E740481C1C}">
                <a14:useLocalDpi xmlns:a14="http://schemas.microsoft.com/office/drawing/2010/main"/>
              </a:ext>
            </a:extLst>
          </a:blip>
          <a:srcRect t="1178" r="1818"/>
          <a:stretch/>
        </p:blipFill>
        <p:spPr>
          <a:xfrm>
            <a:off x="6388538" y="3897558"/>
            <a:ext cx="902997" cy="1129485"/>
          </a:xfrm>
          <a:prstGeom prst="rect">
            <a:avLst/>
          </a:prstGeom>
        </p:spPr>
      </p:pic>
      <p:sp>
        <p:nvSpPr>
          <p:cNvPr id="13" name="矩形 11"/>
          <p:cNvSpPr/>
          <p:nvPr/>
        </p:nvSpPr>
        <p:spPr>
          <a:xfrm>
            <a:off x="7144379" y="3791491"/>
            <a:ext cx="1867054" cy="338554"/>
          </a:xfrm>
          <a:prstGeom prst="rect">
            <a:avLst/>
          </a:prstGeom>
        </p:spPr>
        <p:txBody>
          <a:bodyPr wrap="square">
            <a:spAutoFit/>
          </a:bodyPr>
          <a:lstStyle/>
          <a:p>
            <a:pPr marL="362880" lvl="1" defTabSz="725759"/>
            <a:r>
              <a:rPr lang="en-US" altLang="zh-CN" sz="1600" dirty="0">
                <a:solidFill>
                  <a:srgbClr val="FFFF00"/>
                </a:solidFill>
                <a:latin typeface="方正兰亭中黑_GBK" panose="02000000000000000000" pitchFamily="2" charset="-122"/>
                <a:ea typeface="方正兰亭中黑_GBK" panose="02000000000000000000" pitchFamily="2" charset="-122"/>
              </a:rPr>
              <a:t>Alan Turing</a:t>
            </a:r>
          </a:p>
        </p:txBody>
      </p:sp>
      <p:sp>
        <p:nvSpPr>
          <p:cNvPr id="14" name="矩形 12"/>
          <p:cNvSpPr/>
          <p:nvPr/>
        </p:nvSpPr>
        <p:spPr>
          <a:xfrm>
            <a:off x="6968316" y="4092462"/>
            <a:ext cx="2508038" cy="954107"/>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Turing, Alan M. "Solvable and unsolvable problems." Science News-ens. fr 39 (1954).</a:t>
            </a:r>
            <a:endParaRPr lang="zh-CN" altLang="en-US" sz="1400" dirty="0">
              <a:solidFill>
                <a:prstClr val="white"/>
              </a:solidFill>
              <a:latin typeface="Calibri"/>
              <a:ea typeface="SimHei" panose="02010609060101010101" pitchFamily="49" charset="-122"/>
            </a:endParaRPr>
          </a:p>
        </p:txBody>
      </p:sp>
      <p:sp>
        <p:nvSpPr>
          <p:cNvPr id="15" name="矩形 13"/>
          <p:cNvSpPr/>
          <p:nvPr/>
        </p:nvSpPr>
        <p:spPr>
          <a:xfrm>
            <a:off x="6381212" y="931267"/>
            <a:ext cx="3095142" cy="400110"/>
          </a:xfrm>
          <a:prstGeom prst="rect">
            <a:avLst/>
          </a:prstGeom>
        </p:spPr>
        <p:txBody>
          <a:bodyPr wrap="squar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1950</a:t>
            </a:r>
            <a:r>
              <a:rPr lang="zh-CN" altLang="en-US" sz="2000" dirty="0">
                <a:solidFill>
                  <a:srgbClr val="FFFF00"/>
                </a:solidFill>
                <a:latin typeface="方正兰亭中黑_GBK" panose="02000000000000000000" pitchFamily="2" charset="-122"/>
                <a:ea typeface="方正兰亭中黑_GBK" panose="02000000000000000000" pitchFamily="2" charset="-122"/>
              </a:rPr>
              <a:t>计算机象棋博弈</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sp>
        <p:nvSpPr>
          <p:cNvPr id="16" name="矩形 14"/>
          <p:cNvSpPr/>
          <p:nvPr/>
        </p:nvSpPr>
        <p:spPr>
          <a:xfrm>
            <a:off x="6388538" y="3339495"/>
            <a:ext cx="1806905" cy="400110"/>
          </a:xfrm>
          <a:prstGeom prst="rect">
            <a:avLst/>
          </a:prstGeom>
        </p:spPr>
        <p:txBody>
          <a:bodyPr wrap="non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1954</a:t>
            </a:r>
            <a:r>
              <a:rPr lang="zh-CN" altLang="en-US" sz="2000" dirty="0">
                <a:solidFill>
                  <a:srgbClr val="FFFF00"/>
                </a:solidFill>
                <a:latin typeface="方正兰亭中黑_GBK" panose="02000000000000000000" pitchFamily="2" charset="-122"/>
                <a:ea typeface="方正兰亭中黑_GBK" panose="02000000000000000000" pitchFamily="2" charset="-122"/>
              </a:rPr>
              <a:t>图灵测试</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sp>
        <p:nvSpPr>
          <p:cNvPr id="17" name="Isosceles Triangle 16"/>
          <p:cNvSpPr/>
          <p:nvPr/>
        </p:nvSpPr>
        <p:spPr>
          <a:xfrm rot="16200000">
            <a:off x="524441" y="1057839"/>
            <a:ext cx="6858000" cy="4742318"/>
          </a:xfrm>
          <a:prstGeom prst="triangle">
            <a:avLst>
              <a:gd name="adj" fmla="val 48782"/>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429" dirty="0">
              <a:solidFill>
                <a:prstClr val="white"/>
              </a:solidFill>
              <a:latin typeface="Calibri"/>
              <a:ea typeface="SimHei" panose="02010609060101010101" pitchFamily="49" charset="-122"/>
            </a:endParaRPr>
          </a:p>
        </p:txBody>
      </p:sp>
      <p:grpSp>
        <p:nvGrpSpPr>
          <p:cNvPr id="26" name="组 25"/>
          <p:cNvGrpSpPr/>
          <p:nvPr/>
        </p:nvGrpSpPr>
        <p:grpSpPr>
          <a:xfrm>
            <a:off x="187788" y="2389668"/>
            <a:ext cx="193213" cy="2726690"/>
            <a:chOff x="1167466" y="2004488"/>
            <a:chExt cx="243428" cy="3435345"/>
          </a:xfrm>
          <a:effectLst>
            <a:glow rad="50800">
              <a:schemeClr val="accent5">
                <a:lumMod val="40000"/>
                <a:lumOff val="60000"/>
                <a:alpha val="69000"/>
              </a:schemeClr>
            </a:glow>
          </a:effectLst>
        </p:grpSpPr>
        <p:cxnSp>
          <p:nvCxnSpPr>
            <p:cNvPr id="27"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28"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
        <p:nvSpPr>
          <p:cNvPr id="6" name="Oval 11"/>
          <p:cNvSpPr/>
          <p:nvPr/>
        </p:nvSpPr>
        <p:spPr>
          <a:xfrm>
            <a:off x="1494646" y="3465711"/>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Tree>
    <p:extLst>
      <p:ext uri="{BB962C8B-B14F-4D97-AF65-F5344CB8AC3E}">
        <p14:creationId xmlns:p14="http://schemas.microsoft.com/office/powerpoint/2010/main" val="2591935580"/>
      </p:ext>
    </p:extLst>
  </p:cSld>
  <p:clrMapOvr>
    <a:masterClrMapping/>
  </p:clrMapOvr>
  <mc:AlternateContent xmlns:mc="http://schemas.openxmlformats.org/markup-compatibility/2006" xmlns:p14="http://schemas.microsoft.com/office/powerpoint/2010/main">
    <mc:Choice Requires="p14">
      <p:transition spd="slow" p14:dur="1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10256E-6 -2.22222E-6 L 0.12532 -0.00185 " pathEditMode="relative" rAng="0" ptsTypes="AA">
                                      <p:cBhvr>
                                        <p:cTn id="6" dur="2000" fill="hold"/>
                                        <p:tgtEl>
                                          <p:spTgt spid="26"/>
                                        </p:tgtEl>
                                        <p:attrNameLst>
                                          <p:attrName>ppt_x</p:attrName>
                                          <p:attrName>ppt_y</p:attrName>
                                        </p:attrNameLst>
                                      </p:cBhvr>
                                      <p:rCtr x="6266" y="-93"/>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26" presetClass="emph" presetSubtype="0" fill="hold" grpId="1"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par>
                          <p:cTn id="34" fill="hold">
                            <p:stCondLst>
                              <p:cond delay="5000"/>
                            </p:stCondLst>
                            <p:childTnLst>
                              <p:par>
                                <p:cTn id="35" presetID="22" presetClass="entr" presetSubtype="1"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par>
                          <p:cTn id="46" fill="hold">
                            <p:stCondLst>
                              <p:cond delay="65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7000"/>
                            </p:stCondLst>
                            <p:childTnLst>
                              <p:par>
                                <p:cTn id="51" presetID="22" presetClass="entr" presetSubtype="1"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up)">
                                      <p:cBhvr>
                                        <p:cTn id="53"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P spid="16" grpId="0"/>
      <p:bldP spid="17" grpId="0" animBg="1"/>
      <p:bldP spid="6" grpId="0" animBg="1"/>
      <p:bldP spid="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200025" y="223838"/>
            <a:ext cx="9363075" cy="792162"/>
          </a:xfrm>
        </p:spPr>
        <p:txBody>
          <a:bodyPr/>
          <a:lstStyle/>
          <a:p>
            <a:r>
              <a:rPr lang="en-US" altLang="zh-CN"/>
              <a:t>Follow back Prediction</a:t>
            </a:r>
            <a:endParaRPr lang="zh-CN" altLang="en-US"/>
          </a:p>
        </p:txBody>
      </p:sp>
      <p:pic>
        <p:nvPicPr>
          <p:cNvPr id="11" name="Picture 2" descr="C:\JieTang\Privacy\Paper\social-learning\ling\TwitterLink\src\pic\example.emf"/>
          <p:cNvPicPr>
            <a:picLocks noChangeAspect="1" noChangeArrowheads="1"/>
          </p:cNvPicPr>
          <p:nvPr/>
        </p:nvPicPr>
        <p:blipFill>
          <a:blip r:embed="rId2" cstate="print"/>
          <a:srcRect/>
          <a:stretch>
            <a:fillRect/>
          </a:stretch>
        </p:blipFill>
        <p:spPr bwMode="auto">
          <a:xfrm>
            <a:off x="3036589" y="1146175"/>
            <a:ext cx="5084763" cy="3578225"/>
          </a:xfrm>
          <a:prstGeom prst="rect">
            <a:avLst/>
          </a:prstGeom>
          <a:noFill/>
          <a:ln w="9525">
            <a:noFill/>
            <a:miter lim="800000"/>
            <a:headEnd/>
            <a:tailEnd/>
          </a:ln>
        </p:spPr>
      </p:pic>
      <p:sp>
        <p:nvSpPr>
          <p:cNvPr id="12" name="云形标注 11"/>
          <p:cNvSpPr/>
          <p:nvPr/>
        </p:nvSpPr>
        <p:spPr>
          <a:xfrm>
            <a:off x="2540446" y="5085184"/>
            <a:ext cx="4680520" cy="1296988"/>
          </a:xfrm>
          <a:prstGeom prst="cloudCallout">
            <a:avLst>
              <a:gd name="adj1" fmla="val -13904"/>
              <a:gd name="adj2" fmla="val -111827"/>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dirty="0">
                <a:solidFill>
                  <a:srgbClr val="0000FF"/>
                </a:solidFill>
              </a:rPr>
              <a:t>  When you follow </a:t>
            </a:r>
            <a:r>
              <a:rPr lang="en-US" altLang="zh-CN">
                <a:solidFill>
                  <a:srgbClr val="0000FF"/>
                </a:solidFill>
              </a:rPr>
              <a:t>a friend in Twitter, </a:t>
            </a:r>
            <a:r>
              <a:rPr lang="en-US" altLang="zh-CN" dirty="0">
                <a:solidFill>
                  <a:srgbClr val="FF0000"/>
                </a:solidFill>
              </a:rPr>
              <a:t>how likely he will follow back?</a:t>
            </a:r>
            <a:endParaRPr lang="zh-CN" altLang="en-US" dirty="0">
              <a:solidFill>
                <a:srgbClr val="FF0000"/>
              </a:solidFill>
            </a:endParaRPr>
          </a:p>
        </p:txBody>
      </p:sp>
      <p:pic>
        <p:nvPicPr>
          <p:cNvPr id="5" name="Picture 3"/>
          <p:cNvPicPr>
            <a:picLocks noChangeAspect="1" noChangeArrowheads="1"/>
          </p:cNvPicPr>
          <p:nvPr/>
        </p:nvPicPr>
        <p:blipFill>
          <a:blip r:embed="rId3" cstate="print"/>
          <a:srcRect/>
          <a:stretch>
            <a:fillRect/>
          </a:stretch>
        </p:blipFill>
        <p:spPr bwMode="auto">
          <a:xfrm>
            <a:off x="560512" y="2636912"/>
            <a:ext cx="1676400" cy="882650"/>
          </a:xfrm>
          <a:prstGeom prst="rect">
            <a:avLst/>
          </a:prstGeom>
          <a:noFill/>
          <a:ln w="9525">
            <a:noFill/>
            <a:miter lim="800000"/>
            <a:headEnd/>
            <a:tailEnd/>
          </a:ln>
        </p:spPr>
      </p:pic>
    </p:spTree>
    <p:extLst>
      <p:ext uri="{BB962C8B-B14F-4D97-AF65-F5344CB8AC3E}">
        <p14:creationId xmlns:p14="http://schemas.microsoft.com/office/powerpoint/2010/main" val="199598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a:t>Example: Follow-back Prediction</a:t>
            </a:r>
            <a:endParaRPr lang="zh-CN" altLang="en-US"/>
          </a:p>
        </p:txBody>
      </p:sp>
      <p:sp>
        <p:nvSpPr>
          <p:cNvPr id="6" name="内容占位符 5"/>
          <p:cNvSpPr>
            <a:spLocks noGrp="1"/>
          </p:cNvSpPr>
          <p:nvPr>
            <p:ph idx="1"/>
          </p:nvPr>
        </p:nvSpPr>
        <p:spPr>
          <a:xfrm>
            <a:off x="4736976" y="1340767"/>
            <a:ext cx="4753099" cy="4785395"/>
          </a:xfrm>
        </p:spPr>
        <p:txBody>
          <a:bodyPr/>
          <a:lstStyle/>
          <a:p>
            <a:pPr>
              <a:buNone/>
            </a:pPr>
            <a:r>
              <a:rPr lang="en-US" altLang="zh-CN">
                <a:latin typeface="Times New Roman" pitchFamily="18" charset="0"/>
                <a:cs typeface="Times New Roman" pitchFamily="18" charset="0"/>
              </a:rPr>
              <a:t>When </a:t>
            </a:r>
            <a:r>
              <a:rPr lang="en-US" altLang="zh-CN" i="1">
                <a:latin typeface="Times New Roman" pitchFamily="18" charset="0"/>
                <a:cs typeface="Times New Roman" pitchFamily="18" charset="0"/>
              </a:rPr>
              <a:t>a</a:t>
            </a:r>
            <a:r>
              <a:rPr lang="en-US" altLang="zh-CN">
                <a:latin typeface="Times New Roman" pitchFamily="18" charset="0"/>
                <a:cs typeface="Times New Roman" pitchFamily="18" charset="0"/>
              </a:rPr>
              <a:t> follow </a:t>
            </a:r>
            <a:r>
              <a:rPr lang="en-US" altLang="zh-CN" i="1">
                <a:latin typeface="Times New Roman" pitchFamily="18" charset="0"/>
                <a:cs typeface="Times New Roman" pitchFamily="18" charset="0"/>
              </a:rPr>
              <a:t>b</a:t>
            </a:r>
            <a:r>
              <a:rPr lang="en-US" altLang="zh-CN">
                <a:latin typeface="Times New Roman" pitchFamily="18" charset="0"/>
                <a:cs typeface="Times New Roman" pitchFamily="18" charset="0"/>
              </a:rPr>
              <a:t>, we have a new instance </a:t>
            </a:r>
            <a:r>
              <a:rPr lang="en-US" altLang="zh-CN" i="1">
                <a:latin typeface="Times New Roman" pitchFamily="18" charset="0"/>
                <a:cs typeface="Times New Roman" pitchFamily="18" charset="0"/>
              </a:rPr>
              <a:t>x</a:t>
            </a:r>
            <a:r>
              <a:rPr lang="en-US" altLang="zh-CN" i="1" baseline="-25000">
                <a:latin typeface="Times New Roman" pitchFamily="18" charset="0"/>
                <a:cs typeface="Times New Roman" pitchFamily="18" charset="0"/>
              </a:rPr>
              <a:t>i</a:t>
            </a:r>
            <a:r>
              <a:rPr lang="en-US" altLang="zh-CN">
                <a:latin typeface="Times New Roman" pitchFamily="18" charset="0"/>
                <a:cs typeface="Times New Roman" pitchFamily="18" charset="0"/>
              </a:rPr>
              <a:t>; </a:t>
            </a:r>
          </a:p>
          <a:p>
            <a:pPr>
              <a:buNone/>
            </a:pPr>
            <a:r>
              <a:rPr lang="en-US" altLang="zh-CN">
                <a:latin typeface="Times New Roman" pitchFamily="18" charset="0"/>
                <a:cs typeface="Times New Roman" pitchFamily="18" charset="0"/>
              </a:rPr>
              <a:t>If </a:t>
            </a:r>
            <a:r>
              <a:rPr lang="en-US" altLang="zh-CN" i="1">
                <a:latin typeface="Times New Roman" pitchFamily="18" charset="0"/>
                <a:cs typeface="Times New Roman" pitchFamily="18" charset="0"/>
              </a:rPr>
              <a:t>b</a:t>
            </a:r>
            <a:r>
              <a:rPr lang="en-US" altLang="zh-CN">
                <a:latin typeface="Times New Roman" pitchFamily="18" charset="0"/>
                <a:cs typeface="Times New Roman" pitchFamily="18" charset="0"/>
              </a:rPr>
              <a:t> immediately follow back </a:t>
            </a:r>
            <a:r>
              <a:rPr lang="en-US" altLang="zh-CN" i="1">
                <a:latin typeface="Times New Roman" pitchFamily="18" charset="0"/>
                <a:cs typeface="Times New Roman" pitchFamily="18" charset="0"/>
              </a:rPr>
              <a:t>a</a:t>
            </a:r>
            <a:r>
              <a:rPr lang="en-US" altLang="zh-CN">
                <a:latin typeface="Times New Roman" pitchFamily="18" charset="0"/>
                <a:cs typeface="Times New Roman" pitchFamily="18" charset="0"/>
              </a:rPr>
              <a:t>, we say </a:t>
            </a:r>
            <a:r>
              <a:rPr lang="en-US" altLang="zh-CN" i="1">
                <a:latin typeface="Times New Roman" pitchFamily="18" charset="0"/>
                <a:cs typeface="Times New Roman" pitchFamily="18" charset="0"/>
              </a:rPr>
              <a:t>y</a:t>
            </a:r>
            <a:r>
              <a:rPr lang="en-US" altLang="zh-CN" i="1" baseline="-25000">
                <a:latin typeface="Times New Roman" pitchFamily="18" charset="0"/>
                <a:cs typeface="Times New Roman" pitchFamily="18" charset="0"/>
              </a:rPr>
              <a:t>i</a:t>
            </a:r>
            <a:r>
              <a:rPr lang="en-US" altLang="zh-CN">
                <a:latin typeface="Times New Roman" pitchFamily="18" charset="0"/>
                <a:cs typeface="Times New Roman" pitchFamily="18" charset="0"/>
              </a:rPr>
              <a:t>=1;</a:t>
            </a:r>
          </a:p>
          <a:p>
            <a:pPr>
              <a:buNone/>
            </a:pPr>
            <a:r>
              <a:rPr lang="en-US" altLang="zh-CN">
                <a:latin typeface="Times New Roman" pitchFamily="18" charset="0"/>
                <a:cs typeface="Times New Roman" pitchFamily="18" charset="0"/>
              </a:rPr>
              <a:t>otherwise </a:t>
            </a:r>
            <a:r>
              <a:rPr lang="en-US" altLang="zh-CN" i="1">
                <a:latin typeface="Times New Roman" pitchFamily="18" charset="0"/>
                <a:cs typeface="Times New Roman" pitchFamily="18" charset="0"/>
              </a:rPr>
              <a:t>y</a:t>
            </a:r>
            <a:r>
              <a:rPr lang="en-US" altLang="zh-CN" i="1" baseline="-25000">
                <a:latin typeface="Times New Roman" pitchFamily="18" charset="0"/>
                <a:cs typeface="Times New Roman" pitchFamily="18" charset="0"/>
              </a:rPr>
              <a:t>i</a:t>
            </a:r>
            <a:r>
              <a:rPr lang="en-US" altLang="zh-CN">
                <a:latin typeface="Times New Roman" pitchFamily="18" charset="0"/>
                <a:cs typeface="Times New Roman" pitchFamily="18" charset="0"/>
              </a:rPr>
              <a:t>=0;</a:t>
            </a:r>
          </a:p>
          <a:p>
            <a:pPr>
              <a:buNone/>
            </a:pPr>
            <a:endParaRPr lang="en-US" altLang="zh-CN">
              <a:latin typeface="Times New Roman" pitchFamily="18" charset="0"/>
              <a:cs typeface="Times New Roman" pitchFamily="18" charset="0"/>
            </a:endParaRPr>
          </a:p>
          <a:p>
            <a:pPr>
              <a:buNone/>
            </a:pPr>
            <a:endParaRPr lang="en-US" altLang="zh-CN">
              <a:latin typeface="Times New Roman" pitchFamily="18" charset="0"/>
              <a:cs typeface="Times New Roman" pitchFamily="18" charset="0"/>
            </a:endParaRPr>
          </a:p>
          <a:p>
            <a:pPr>
              <a:buNone/>
            </a:pPr>
            <a:r>
              <a:rPr lang="en-US" altLang="zh-CN" sz="2400" i="1">
                <a:latin typeface="Times New Roman" pitchFamily="18" charset="0"/>
                <a:cs typeface="Times New Roman" pitchFamily="18" charset="0"/>
              </a:rPr>
              <a:t>x</a:t>
            </a:r>
            <a:r>
              <a:rPr lang="en-US" altLang="zh-CN" sz="2400" i="1" baseline="-25000">
                <a:latin typeface="Times New Roman" pitchFamily="18" charset="0"/>
                <a:cs typeface="Times New Roman" pitchFamily="18" charset="0"/>
              </a:rPr>
              <a:t>i</a:t>
            </a:r>
            <a:r>
              <a:rPr lang="en-US" altLang="zh-CN" sz="2400">
                <a:latin typeface="Times New Roman" pitchFamily="18" charset="0"/>
                <a:cs typeface="Times New Roman" pitchFamily="18" charset="0"/>
              </a:rPr>
              <a:t>={#fans of a, #fans of b, #common friends between </a:t>
            </a:r>
            <a:r>
              <a:rPr lang="en-US" altLang="zh-CN" sz="2400" i="1">
                <a:latin typeface="Times New Roman" pitchFamily="18" charset="0"/>
                <a:cs typeface="Times New Roman" pitchFamily="18" charset="0"/>
              </a:rPr>
              <a:t>a</a:t>
            </a:r>
            <a:r>
              <a:rPr lang="en-US" altLang="zh-CN" sz="2400">
                <a:latin typeface="Times New Roman" pitchFamily="18" charset="0"/>
                <a:cs typeface="Times New Roman" pitchFamily="18" charset="0"/>
              </a:rPr>
              <a:t> and </a:t>
            </a:r>
            <a:r>
              <a:rPr lang="en-US" altLang="zh-CN" sz="2400" i="1">
                <a:latin typeface="Times New Roman" pitchFamily="18" charset="0"/>
                <a:cs typeface="Times New Roman" pitchFamily="18" charset="0"/>
              </a:rPr>
              <a:t>b</a:t>
            </a:r>
            <a:r>
              <a:rPr lang="en-US" altLang="zh-CN" sz="2400">
                <a:latin typeface="Times New Roman" pitchFamily="18" charset="0"/>
                <a:cs typeface="Times New Roman" pitchFamily="18" charset="0"/>
              </a:rPr>
              <a:t>}</a:t>
            </a:r>
            <a:endParaRPr lang="zh-CN" altLang="en-US" sz="2400">
              <a:latin typeface="Times New Roman" pitchFamily="18" charset="0"/>
              <a:cs typeface="Times New Roman" pitchFamily="18" charset="0"/>
            </a:endParaRPr>
          </a:p>
        </p:txBody>
      </p:sp>
      <p:pic>
        <p:nvPicPr>
          <p:cNvPr id="7" name="图片 7" descr="iphone2-ryan.jpg"/>
          <p:cNvPicPr>
            <a:picLocks noChangeAspect="1"/>
          </p:cNvPicPr>
          <p:nvPr/>
        </p:nvPicPr>
        <p:blipFill>
          <a:blip r:embed="rId2" cstate="print"/>
          <a:srcRect/>
          <a:stretch>
            <a:fillRect/>
          </a:stretch>
        </p:blipFill>
        <p:spPr bwMode="auto">
          <a:xfrm>
            <a:off x="1193032" y="1700808"/>
            <a:ext cx="720725" cy="887412"/>
          </a:xfrm>
          <a:prstGeom prst="rect">
            <a:avLst/>
          </a:prstGeom>
          <a:noFill/>
          <a:ln w="9525">
            <a:noFill/>
            <a:miter lim="800000"/>
            <a:headEnd/>
            <a:tailEnd/>
          </a:ln>
        </p:spPr>
      </p:pic>
      <p:cxnSp>
        <p:nvCxnSpPr>
          <p:cNvPr id="8" name="直接连接符 7"/>
          <p:cNvCxnSpPr/>
          <p:nvPr/>
        </p:nvCxnSpPr>
        <p:spPr>
          <a:xfrm flipH="1">
            <a:off x="2201144" y="2204864"/>
            <a:ext cx="720080" cy="14486"/>
          </a:xfrm>
          <a:prstGeom prst="line">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9" name="直接连接符 8"/>
          <p:cNvCxnSpPr/>
          <p:nvPr/>
        </p:nvCxnSpPr>
        <p:spPr>
          <a:xfrm flipH="1">
            <a:off x="2201144" y="1916832"/>
            <a:ext cx="720080" cy="14486"/>
          </a:xfrm>
          <a:prstGeom prst="line">
            <a:avLst/>
          </a:prstGeom>
          <a:ln>
            <a:solidFill>
              <a:srgbClr val="C00000"/>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10" name="云形标注 9"/>
          <p:cNvSpPr/>
          <p:nvPr/>
        </p:nvSpPr>
        <p:spPr>
          <a:xfrm>
            <a:off x="704528" y="3933056"/>
            <a:ext cx="3728864" cy="1512168"/>
          </a:xfrm>
          <a:prstGeom prst="cloudCallout">
            <a:avLst>
              <a:gd name="adj1" fmla="val -105"/>
              <a:gd name="adj2" fmla="val -92787"/>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a:solidFill>
                  <a:srgbClr val="0000FF"/>
                </a:solidFill>
              </a:rPr>
              <a:t>If you follow Lady Gaga on Twitter, </a:t>
            </a:r>
            <a:r>
              <a:rPr lang="en-US" altLang="zh-CN">
                <a:solidFill>
                  <a:srgbClr val="FF0000"/>
                </a:solidFill>
              </a:rPr>
              <a:t>will she follow back?</a:t>
            </a:r>
            <a:endParaRPr lang="zh-CN" altLang="en-US" dirty="0">
              <a:solidFill>
                <a:srgbClr val="FF0000"/>
              </a:solidFill>
            </a:endParaRPr>
          </a:p>
        </p:txBody>
      </p:sp>
      <p:pic>
        <p:nvPicPr>
          <p:cNvPr id="11" name="Picture 2" descr="C:\Users\ThinkPad\Desktop\srawpdk72vrzndqdtpmk_reasonably_small.png"/>
          <p:cNvPicPr>
            <a:picLocks noChangeAspect="1" noChangeArrowheads="1"/>
          </p:cNvPicPr>
          <p:nvPr/>
        </p:nvPicPr>
        <p:blipFill>
          <a:blip r:embed="rId3" cstate="print"/>
          <a:srcRect/>
          <a:stretch>
            <a:fillRect/>
          </a:stretch>
        </p:blipFill>
        <p:spPr bwMode="auto">
          <a:xfrm>
            <a:off x="2998168" y="1484784"/>
            <a:ext cx="1219200" cy="1219200"/>
          </a:xfrm>
          <a:prstGeom prst="rect">
            <a:avLst/>
          </a:prstGeom>
          <a:noFill/>
        </p:spPr>
      </p:pic>
      <p:sp>
        <p:nvSpPr>
          <p:cNvPr id="12" name="圆角矩形 11"/>
          <p:cNvSpPr/>
          <p:nvPr/>
        </p:nvSpPr>
        <p:spPr>
          <a:xfrm>
            <a:off x="2993232" y="2708920"/>
            <a:ext cx="122413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a:solidFill>
                  <a:schemeClr val="tx1"/>
                </a:solidFill>
              </a:rPr>
              <a:t>Lady Gaga</a:t>
            </a:r>
            <a:endParaRPr lang="zh-CN" altLang="en-US" sz="1400">
              <a:solidFill>
                <a:schemeClr val="tx1"/>
              </a:solidFill>
            </a:endParaRPr>
          </a:p>
        </p:txBody>
      </p:sp>
      <p:sp>
        <p:nvSpPr>
          <p:cNvPr id="13" name="圆角矩形 12"/>
          <p:cNvSpPr/>
          <p:nvPr/>
        </p:nvSpPr>
        <p:spPr>
          <a:xfrm>
            <a:off x="905000" y="2708920"/>
            <a:ext cx="122413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a:solidFill>
                  <a:schemeClr val="tx1"/>
                </a:solidFill>
              </a:rPr>
              <a:t>You</a:t>
            </a:r>
            <a:endParaRPr lang="zh-CN" altLang="en-US" sz="1400">
              <a:solidFill>
                <a:schemeClr val="tx1"/>
              </a:solidFill>
            </a:endParaRPr>
          </a:p>
        </p:txBody>
      </p:sp>
      <p:sp>
        <p:nvSpPr>
          <p:cNvPr id="14" name="圆角矩形 13"/>
          <p:cNvSpPr/>
          <p:nvPr/>
        </p:nvSpPr>
        <p:spPr>
          <a:xfrm>
            <a:off x="2345160" y="1484784"/>
            <a:ext cx="50405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rPr>
              <a:t>?</a:t>
            </a:r>
            <a:endParaRPr lang="zh-CN" altLang="en-US" sz="1400">
              <a:solidFill>
                <a:srgbClr val="FF0000"/>
              </a:solidFill>
            </a:endParaRPr>
          </a:p>
        </p:txBody>
      </p:sp>
      <p:sp>
        <p:nvSpPr>
          <p:cNvPr id="15" name="圆角矩形 14"/>
          <p:cNvSpPr/>
          <p:nvPr/>
        </p:nvSpPr>
        <p:spPr>
          <a:xfrm>
            <a:off x="1553072" y="5373216"/>
            <a:ext cx="2016224"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Classification</a:t>
            </a:r>
            <a:endParaRPr lang="zh-CN" altLang="en-US" sz="1100" dirty="0">
              <a:solidFill>
                <a:schemeClr val="tx1"/>
              </a:solidFill>
            </a:endParaRPr>
          </a:p>
        </p:txBody>
      </p:sp>
    </p:spTree>
    <p:extLst>
      <p:ext uri="{BB962C8B-B14F-4D97-AF65-F5344CB8AC3E}">
        <p14:creationId xmlns:p14="http://schemas.microsoft.com/office/powerpoint/2010/main" val="496790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zh-CN"/>
              <a:t>Example: IE using CRF</a:t>
            </a:r>
            <a:endParaRPr lang="en-US" altLang="zh-CN">
              <a:solidFill>
                <a:srgbClr val="FF0000"/>
              </a:solidFill>
            </a:endParaRPr>
          </a:p>
        </p:txBody>
      </p:sp>
      <p:sp>
        <p:nvSpPr>
          <p:cNvPr id="17411" name="Text Box 5"/>
          <p:cNvSpPr txBox="1">
            <a:spLocks noChangeArrowheads="1"/>
          </p:cNvSpPr>
          <p:nvPr/>
        </p:nvSpPr>
        <p:spPr bwMode="auto">
          <a:xfrm>
            <a:off x="247650" y="1700213"/>
            <a:ext cx="3879850" cy="4340225"/>
          </a:xfrm>
          <a:prstGeom prst="rect">
            <a:avLst/>
          </a:prstGeom>
          <a:solidFill>
            <a:schemeClr val="bg1"/>
          </a:solidFill>
          <a:ln w="9525">
            <a:solidFill>
              <a:schemeClr val="tx1"/>
            </a:solidFill>
            <a:miter lim="800000"/>
            <a:headEnd/>
            <a:tailEnd/>
          </a:ln>
        </p:spPr>
        <p:txBody>
          <a:bodyPr>
            <a:spAutoFit/>
          </a:bodyPr>
          <a:lstStyle/>
          <a:p>
            <a:pPr eaLnBrk="0" hangingPunct="0"/>
            <a:r>
              <a:rPr lang="en-US" altLang="zh-CN" sz="1200" b="1"/>
              <a:t>October 14, 2002, 4:00 a.m. PT</a:t>
            </a:r>
          </a:p>
          <a:p>
            <a:pPr eaLnBrk="0" hangingPunct="0"/>
            <a:endParaRPr lang="en-US" altLang="zh-CN" sz="1200" b="1"/>
          </a:p>
          <a:p>
            <a:pPr eaLnBrk="0" hangingPunct="0"/>
            <a:r>
              <a:rPr lang="en-US" altLang="zh-CN" sz="1200" b="1"/>
              <a:t>For years, </a:t>
            </a:r>
            <a:r>
              <a:rPr lang="en-US" altLang="zh-CN" sz="1200" b="1" u="sng">
                <a:solidFill>
                  <a:srgbClr val="FF0000"/>
                </a:solidFill>
              </a:rPr>
              <a:t>Microsoft Corporation</a:t>
            </a:r>
            <a:r>
              <a:rPr lang="en-US" altLang="zh-CN" sz="1200" b="1"/>
              <a:t> </a:t>
            </a:r>
            <a:r>
              <a:rPr lang="en-US" altLang="zh-CN" sz="1200" b="1" u="sng">
                <a:solidFill>
                  <a:schemeClr val="hlink"/>
                </a:solidFill>
              </a:rPr>
              <a:t>CEO</a:t>
            </a:r>
            <a:r>
              <a:rPr lang="en-US" altLang="zh-CN" sz="1200" b="1"/>
              <a:t> </a:t>
            </a:r>
            <a:r>
              <a:rPr lang="en-US" altLang="zh-CN" sz="1200" b="1" u="sng">
                <a:solidFill>
                  <a:schemeClr val="accent2"/>
                </a:solidFill>
              </a:rPr>
              <a:t>Bill Gates</a:t>
            </a:r>
            <a:r>
              <a:rPr lang="en-US" altLang="zh-CN" sz="1200" b="1"/>
              <a:t> railed against the economic philosophy of open-source software with Orwellian fervor, denouncing its communal licensing as a "cancer" that stifled technological innovation.</a:t>
            </a:r>
          </a:p>
          <a:p>
            <a:pPr eaLnBrk="0" hangingPunct="0"/>
            <a:endParaRPr lang="en-US" altLang="zh-CN" sz="1200" b="1"/>
          </a:p>
          <a:p>
            <a:pPr eaLnBrk="0" hangingPunct="0"/>
            <a:r>
              <a:rPr lang="en-US" altLang="zh-CN" sz="1200" b="1"/>
              <a:t>Today, </a:t>
            </a:r>
            <a:r>
              <a:rPr lang="en-US" altLang="zh-CN" sz="1200" b="1" u="sng">
                <a:solidFill>
                  <a:srgbClr val="FF0000"/>
                </a:solidFill>
              </a:rPr>
              <a:t>Microsoft</a:t>
            </a:r>
            <a:r>
              <a:rPr lang="en-US" altLang="zh-CN" sz="1200" b="1"/>
              <a:t> claims to "love" the open-source concept, by which software code is made public to encourage improvement and development by outside programmers. </a:t>
            </a:r>
            <a:r>
              <a:rPr lang="en-US" altLang="zh-CN" sz="1200" b="1" u="sng">
                <a:solidFill>
                  <a:schemeClr val="accent2"/>
                </a:solidFill>
              </a:rPr>
              <a:t>Gates</a:t>
            </a:r>
            <a:r>
              <a:rPr lang="en-US" altLang="zh-CN" sz="1200" b="1"/>
              <a:t> himself says </a:t>
            </a:r>
            <a:r>
              <a:rPr lang="en-US" altLang="zh-CN" sz="1200" b="1" u="sng">
                <a:solidFill>
                  <a:srgbClr val="FF0000"/>
                </a:solidFill>
              </a:rPr>
              <a:t>Microsoft</a:t>
            </a:r>
            <a:r>
              <a:rPr lang="en-US" altLang="zh-CN" sz="1200" b="1"/>
              <a:t> will gladly disclose its crown jewels--the coveted code behind the Windows operating system--to select customers.</a:t>
            </a:r>
          </a:p>
          <a:p>
            <a:pPr eaLnBrk="0" hangingPunct="0"/>
            <a:endParaRPr lang="en-US" altLang="zh-CN" sz="1200" b="1"/>
          </a:p>
          <a:p>
            <a:pPr eaLnBrk="0" hangingPunct="0"/>
            <a:r>
              <a:rPr lang="en-US" altLang="zh-CN" sz="1200" b="1"/>
              <a:t>"We can be open source. We love the concept of shared source," said </a:t>
            </a:r>
            <a:r>
              <a:rPr lang="en-US" altLang="zh-CN" sz="1200" b="1" u="sng">
                <a:solidFill>
                  <a:schemeClr val="accent2"/>
                </a:solidFill>
              </a:rPr>
              <a:t>Bill Veghte</a:t>
            </a:r>
            <a:r>
              <a:rPr lang="en-US" altLang="zh-CN" sz="1200" b="1"/>
              <a:t>, a </a:t>
            </a:r>
            <a:r>
              <a:rPr lang="en-US" altLang="zh-CN" sz="1200" b="1" u="sng">
                <a:solidFill>
                  <a:srgbClr val="FF0000"/>
                </a:solidFill>
              </a:rPr>
              <a:t>Microsoft</a:t>
            </a:r>
            <a:r>
              <a:rPr lang="en-US" altLang="zh-CN" sz="1200" b="1"/>
              <a:t> </a:t>
            </a:r>
            <a:r>
              <a:rPr lang="en-US" altLang="zh-CN" sz="1200" b="1" u="sng">
                <a:solidFill>
                  <a:schemeClr val="hlink"/>
                </a:solidFill>
              </a:rPr>
              <a:t>VP</a:t>
            </a:r>
            <a:r>
              <a:rPr lang="en-US" altLang="zh-CN" sz="1200" b="1"/>
              <a:t>. "That's a super-important shift for us in terms of code access.“</a:t>
            </a:r>
          </a:p>
          <a:p>
            <a:pPr eaLnBrk="0" hangingPunct="0"/>
            <a:endParaRPr lang="en-US" altLang="zh-CN" sz="1200" b="1"/>
          </a:p>
          <a:p>
            <a:pPr eaLnBrk="0" hangingPunct="0"/>
            <a:r>
              <a:rPr lang="en-US" altLang="zh-CN" sz="1200" b="1" u="sng">
                <a:solidFill>
                  <a:schemeClr val="accent2"/>
                </a:solidFill>
              </a:rPr>
              <a:t>Richard Stallman</a:t>
            </a:r>
            <a:r>
              <a:rPr lang="en-US" altLang="zh-CN" sz="1200" b="1"/>
              <a:t>, </a:t>
            </a:r>
            <a:r>
              <a:rPr lang="en-US" altLang="zh-CN" sz="1200" b="1" u="sng">
                <a:solidFill>
                  <a:schemeClr val="hlink"/>
                </a:solidFill>
              </a:rPr>
              <a:t>founder</a:t>
            </a:r>
            <a:r>
              <a:rPr lang="en-US" altLang="zh-CN" sz="1200" b="1"/>
              <a:t> of the </a:t>
            </a:r>
            <a:r>
              <a:rPr lang="en-US" altLang="zh-CN" sz="1200" b="1" u="sng">
                <a:solidFill>
                  <a:srgbClr val="FF0000"/>
                </a:solidFill>
              </a:rPr>
              <a:t>Free Software Foundation</a:t>
            </a:r>
            <a:r>
              <a:rPr lang="en-US" altLang="zh-CN" sz="1200" b="1"/>
              <a:t>, countered saying…</a:t>
            </a:r>
          </a:p>
        </p:txBody>
      </p:sp>
      <p:sp>
        <p:nvSpPr>
          <p:cNvPr id="551942" name="Rectangle 6"/>
          <p:cNvSpPr>
            <a:spLocks noChangeArrowheads="1"/>
          </p:cNvSpPr>
          <p:nvPr/>
        </p:nvSpPr>
        <p:spPr bwMode="auto">
          <a:xfrm>
            <a:off x="4375150" y="2185988"/>
            <a:ext cx="3255963" cy="3389312"/>
          </a:xfrm>
          <a:prstGeom prst="rect">
            <a:avLst/>
          </a:prstGeom>
          <a:noFill/>
          <a:ln w="9525">
            <a:noFill/>
            <a:miter lim="800000"/>
            <a:headEnd/>
            <a:tailEnd/>
          </a:ln>
        </p:spPr>
        <p:txBody>
          <a:bodyPr/>
          <a:lstStyle/>
          <a:p>
            <a:endParaRPr lang="zh-CN" altLang="en-US"/>
          </a:p>
        </p:txBody>
      </p:sp>
      <p:sp>
        <p:nvSpPr>
          <p:cNvPr id="551943" name="Rectangle 7"/>
          <p:cNvSpPr>
            <a:spLocks noChangeArrowheads="1"/>
          </p:cNvSpPr>
          <p:nvPr/>
        </p:nvSpPr>
        <p:spPr bwMode="auto">
          <a:xfrm>
            <a:off x="4475163" y="2241550"/>
            <a:ext cx="2667397" cy="3323987"/>
          </a:xfrm>
          <a:prstGeom prst="rect">
            <a:avLst/>
          </a:prstGeom>
          <a:noFill/>
          <a:ln w="9525">
            <a:noFill/>
            <a:miter lim="800000"/>
            <a:headEnd/>
            <a:tailEnd/>
          </a:ln>
        </p:spPr>
        <p:txBody>
          <a:bodyPr wrap="none" lIns="0" tIns="0" rIns="0" bIns="0">
            <a:spAutoFit/>
          </a:bodyPr>
          <a:lstStyle/>
          <a:p>
            <a:pPr eaLnBrk="0" hangingPunct="0"/>
            <a:r>
              <a:rPr lang="en-US" altLang="zh-CN">
                <a:solidFill>
                  <a:srgbClr val="FF0000"/>
                </a:solidFill>
              </a:rPr>
              <a:t>Microsoft Corporation</a:t>
            </a:r>
          </a:p>
          <a:p>
            <a:pPr eaLnBrk="0" hangingPunct="0"/>
            <a:r>
              <a:rPr lang="en-US" altLang="zh-CN">
                <a:solidFill>
                  <a:schemeClr val="hlink"/>
                </a:solidFill>
              </a:rPr>
              <a:t>CEO</a:t>
            </a:r>
          </a:p>
          <a:p>
            <a:pPr eaLnBrk="0" hangingPunct="0"/>
            <a:r>
              <a:rPr lang="en-US" altLang="zh-CN">
                <a:solidFill>
                  <a:schemeClr val="accent2"/>
                </a:solidFill>
              </a:rPr>
              <a:t>Bill Gates</a:t>
            </a:r>
          </a:p>
          <a:p>
            <a:pPr eaLnBrk="0" hangingPunct="0"/>
            <a:r>
              <a:rPr lang="en-US" altLang="zh-CN">
                <a:solidFill>
                  <a:srgbClr val="FF0000"/>
                </a:solidFill>
              </a:rPr>
              <a:t>Microsoft</a:t>
            </a:r>
          </a:p>
          <a:p>
            <a:pPr eaLnBrk="0" hangingPunct="0"/>
            <a:r>
              <a:rPr lang="en-US" altLang="zh-CN">
                <a:solidFill>
                  <a:schemeClr val="accent2"/>
                </a:solidFill>
              </a:rPr>
              <a:t>Gates</a:t>
            </a:r>
          </a:p>
          <a:p>
            <a:pPr eaLnBrk="0" hangingPunct="0"/>
            <a:r>
              <a:rPr lang="en-US" altLang="zh-CN">
                <a:solidFill>
                  <a:srgbClr val="FF0000"/>
                </a:solidFill>
              </a:rPr>
              <a:t>Microsoft</a:t>
            </a:r>
          </a:p>
          <a:p>
            <a:pPr eaLnBrk="0" hangingPunct="0"/>
            <a:r>
              <a:rPr lang="en-US" altLang="zh-CN">
                <a:solidFill>
                  <a:schemeClr val="accent2"/>
                </a:solidFill>
              </a:rPr>
              <a:t>Bill Veghte</a:t>
            </a:r>
          </a:p>
          <a:p>
            <a:pPr eaLnBrk="0" hangingPunct="0"/>
            <a:r>
              <a:rPr lang="en-US" altLang="zh-CN">
                <a:solidFill>
                  <a:srgbClr val="FF0000"/>
                </a:solidFill>
              </a:rPr>
              <a:t>Microsoft</a:t>
            </a:r>
          </a:p>
          <a:p>
            <a:pPr eaLnBrk="0" hangingPunct="0"/>
            <a:r>
              <a:rPr lang="en-US" altLang="zh-CN">
                <a:solidFill>
                  <a:schemeClr val="hlink"/>
                </a:solidFill>
              </a:rPr>
              <a:t>VP</a:t>
            </a:r>
          </a:p>
          <a:p>
            <a:pPr eaLnBrk="0" hangingPunct="0"/>
            <a:r>
              <a:rPr lang="en-US" altLang="zh-CN">
                <a:solidFill>
                  <a:schemeClr val="accent2"/>
                </a:solidFill>
              </a:rPr>
              <a:t>Richard Stallman</a:t>
            </a:r>
          </a:p>
          <a:p>
            <a:pPr eaLnBrk="0" hangingPunct="0"/>
            <a:r>
              <a:rPr lang="en-US" altLang="zh-CN">
                <a:solidFill>
                  <a:schemeClr val="hlink"/>
                </a:solidFill>
              </a:rPr>
              <a:t>founder</a:t>
            </a:r>
          </a:p>
          <a:p>
            <a:pPr eaLnBrk="0" hangingPunct="0"/>
            <a:r>
              <a:rPr lang="en-US" altLang="zh-CN">
                <a:solidFill>
                  <a:srgbClr val="FF0000"/>
                </a:solidFill>
              </a:rPr>
              <a:t>Free Software Foundation</a:t>
            </a:r>
          </a:p>
        </p:txBody>
      </p:sp>
      <p:sp>
        <p:nvSpPr>
          <p:cNvPr id="551944" name="Rectangle 8"/>
          <p:cNvSpPr>
            <a:spLocks noChangeArrowheads="1"/>
          </p:cNvSpPr>
          <p:nvPr/>
        </p:nvSpPr>
        <p:spPr bwMode="auto">
          <a:xfrm>
            <a:off x="4375150" y="2211388"/>
            <a:ext cx="3219450" cy="838200"/>
          </a:xfrm>
          <a:prstGeom prst="rect">
            <a:avLst/>
          </a:prstGeom>
          <a:noFill/>
          <a:ln w="9525">
            <a:solidFill>
              <a:schemeClr val="tx1"/>
            </a:solidFill>
            <a:miter lim="800000"/>
            <a:headEnd/>
            <a:tailEnd/>
          </a:ln>
        </p:spPr>
        <p:txBody>
          <a:bodyPr wrap="none" anchor="ctr"/>
          <a:lstStyle/>
          <a:p>
            <a:endParaRPr lang="zh-CN" altLang="en-US"/>
          </a:p>
        </p:txBody>
      </p:sp>
      <p:sp>
        <p:nvSpPr>
          <p:cNvPr id="551945" name="Rectangle 9"/>
          <p:cNvSpPr>
            <a:spLocks noChangeArrowheads="1"/>
          </p:cNvSpPr>
          <p:nvPr/>
        </p:nvSpPr>
        <p:spPr bwMode="auto">
          <a:xfrm>
            <a:off x="4375150" y="3082925"/>
            <a:ext cx="3219450" cy="533400"/>
          </a:xfrm>
          <a:prstGeom prst="rect">
            <a:avLst/>
          </a:prstGeom>
          <a:noFill/>
          <a:ln w="9525">
            <a:solidFill>
              <a:schemeClr val="tx1"/>
            </a:solidFill>
            <a:miter lim="800000"/>
            <a:headEnd/>
            <a:tailEnd/>
          </a:ln>
        </p:spPr>
        <p:txBody>
          <a:bodyPr wrap="none" anchor="ctr"/>
          <a:lstStyle/>
          <a:p>
            <a:endParaRPr lang="zh-CN" altLang="en-US"/>
          </a:p>
        </p:txBody>
      </p:sp>
      <p:sp>
        <p:nvSpPr>
          <p:cNvPr id="551946" name="Rectangle 10"/>
          <p:cNvSpPr>
            <a:spLocks noChangeArrowheads="1"/>
          </p:cNvSpPr>
          <p:nvPr/>
        </p:nvSpPr>
        <p:spPr bwMode="auto">
          <a:xfrm>
            <a:off x="4375150" y="3867150"/>
            <a:ext cx="3219450" cy="838200"/>
          </a:xfrm>
          <a:prstGeom prst="rect">
            <a:avLst/>
          </a:prstGeom>
          <a:noFill/>
          <a:ln w="9525">
            <a:solidFill>
              <a:schemeClr val="tx1"/>
            </a:solidFill>
            <a:miter lim="800000"/>
            <a:headEnd/>
            <a:tailEnd/>
          </a:ln>
        </p:spPr>
        <p:txBody>
          <a:bodyPr wrap="none" anchor="ctr"/>
          <a:lstStyle/>
          <a:p>
            <a:endParaRPr lang="zh-CN" altLang="en-US"/>
          </a:p>
        </p:txBody>
      </p:sp>
      <p:sp>
        <p:nvSpPr>
          <p:cNvPr id="551947" name="Rectangle 11"/>
          <p:cNvSpPr>
            <a:spLocks noChangeArrowheads="1"/>
          </p:cNvSpPr>
          <p:nvPr/>
        </p:nvSpPr>
        <p:spPr bwMode="auto">
          <a:xfrm>
            <a:off x="4375150" y="4737100"/>
            <a:ext cx="3219450" cy="838200"/>
          </a:xfrm>
          <a:prstGeom prst="rect">
            <a:avLst/>
          </a:prstGeom>
          <a:noFill/>
          <a:ln w="9525">
            <a:solidFill>
              <a:schemeClr val="tx1"/>
            </a:solidFill>
            <a:miter lim="800000"/>
            <a:headEnd/>
            <a:tailEnd/>
          </a:ln>
        </p:spPr>
        <p:txBody>
          <a:bodyPr wrap="none" anchor="ctr"/>
          <a:lstStyle/>
          <a:p>
            <a:endParaRPr lang="zh-CN" altLang="en-US"/>
          </a:p>
        </p:txBody>
      </p:sp>
      <p:sp>
        <p:nvSpPr>
          <p:cNvPr id="551948" name="AutoShape 12"/>
          <p:cNvSpPr>
            <a:spLocks/>
          </p:cNvSpPr>
          <p:nvPr/>
        </p:nvSpPr>
        <p:spPr bwMode="auto">
          <a:xfrm>
            <a:off x="7759700" y="2233613"/>
            <a:ext cx="247650" cy="1371600"/>
          </a:xfrm>
          <a:prstGeom prst="rightBrace">
            <a:avLst>
              <a:gd name="adj1" fmla="val 46154"/>
              <a:gd name="adj2" fmla="val 50000"/>
            </a:avLst>
          </a:prstGeom>
          <a:noFill/>
          <a:ln w="76200">
            <a:solidFill>
              <a:schemeClr val="tx1"/>
            </a:solidFill>
            <a:round/>
            <a:headEnd/>
            <a:tailEnd/>
          </a:ln>
        </p:spPr>
        <p:txBody>
          <a:bodyPr wrap="none" anchor="ctr"/>
          <a:lstStyle/>
          <a:p>
            <a:endParaRPr lang="zh-CN" altLang="en-US"/>
          </a:p>
        </p:txBody>
      </p:sp>
      <p:sp>
        <p:nvSpPr>
          <p:cNvPr id="551949" name="AutoShape 13"/>
          <p:cNvSpPr>
            <a:spLocks/>
          </p:cNvSpPr>
          <p:nvPr/>
        </p:nvSpPr>
        <p:spPr bwMode="auto">
          <a:xfrm>
            <a:off x="7759700" y="3833813"/>
            <a:ext cx="247650" cy="838200"/>
          </a:xfrm>
          <a:prstGeom prst="rightBrace">
            <a:avLst>
              <a:gd name="adj1" fmla="val 28205"/>
              <a:gd name="adj2" fmla="val 50000"/>
            </a:avLst>
          </a:prstGeom>
          <a:noFill/>
          <a:ln w="76200">
            <a:solidFill>
              <a:schemeClr val="tx1"/>
            </a:solidFill>
            <a:round/>
            <a:headEnd/>
            <a:tailEnd/>
          </a:ln>
        </p:spPr>
        <p:txBody>
          <a:bodyPr wrap="none" anchor="ctr"/>
          <a:lstStyle/>
          <a:p>
            <a:endParaRPr lang="zh-CN" altLang="en-US"/>
          </a:p>
        </p:txBody>
      </p:sp>
      <p:sp>
        <p:nvSpPr>
          <p:cNvPr id="551950" name="AutoShape 14"/>
          <p:cNvSpPr>
            <a:spLocks/>
          </p:cNvSpPr>
          <p:nvPr/>
        </p:nvSpPr>
        <p:spPr bwMode="auto">
          <a:xfrm>
            <a:off x="7759700" y="4748213"/>
            <a:ext cx="247650" cy="838200"/>
          </a:xfrm>
          <a:prstGeom prst="rightBrace">
            <a:avLst>
              <a:gd name="adj1" fmla="val 28205"/>
              <a:gd name="adj2" fmla="val 50000"/>
            </a:avLst>
          </a:prstGeom>
          <a:noFill/>
          <a:ln w="76200">
            <a:solidFill>
              <a:schemeClr val="tx1"/>
            </a:solidFill>
            <a:round/>
            <a:headEnd/>
            <a:tailEnd/>
          </a:ln>
        </p:spPr>
        <p:txBody>
          <a:bodyPr wrap="none" anchor="ctr"/>
          <a:lstStyle/>
          <a:p>
            <a:endParaRPr lang="zh-CN" altLang="en-US"/>
          </a:p>
        </p:txBody>
      </p:sp>
      <p:grpSp>
        <p:nvGrpSpPr>
          <p:cNvPr id="2" name="Group 15"/>
          <p:cNvGrpSpPr>
            <a:grpSpLocks/>
          </p:cNvGrpSpPr>
          <p:nvPr/>
        </p:nvGrpSpPr>
        <p:grpSpPr bwMode="auto">
          <a:xfrm rot="-5380525">
            <a:off x="7117556" y="3032919"/>
            <a:ext cx="3760788" cy="1651000"/>
            <a:chOff x="3219" y="1731"/>
            <a:chExt cx="2369" cy="960"/>
          </a:xfrm>
        </p:grpSpPr>
        <p:grpSp>
          <p:nvGrpSpPr>
            <p:cNvPr id="3" name="Group 16"/>
            <p:cNvGrpSpPr>
              <a:grpSpLocks/>
            </p:cNvGrpSpPr>
            <p:nvPr/>
          </p:nvGrpSpPr>
          <p:grpSpPr bwMode="auto">
            <a:xfrm>
              <a:off x="3219" y="1731"/>
              <a:ext cx="2352" cy="960"/>
              <a:chOff x="3219" y="1731"/>
              <a:chExt cx="2352" cy="960"/>
            </a:xfrm>
          </p:grpSpPr>
          <p:sp>
            <p:nvSpPr>
              <p:cNvPr id="17445" name="Freeform 17"/>
              <p:cNvSpPr>
                <a:spLocks/>
              </p:cNvSpPr>
              <p:nvPr/>
            </p:nvSpPr>
            <p:spPr bwMode="auto">
              <a:xfrm>
                <a:off x="3219" y="1731"/>
                <a:ext cx="2352" cy="960"/>
              </a:xfrm>
              <a:custGeom>
                <a:avLst/>
                <a:gdLst>
                  <a:gd name="T0" fmla="*/ 1056 w 2352"/>
                  <a:gd name="T1" fmla="*/ 1 h 960"/>
                  <a:gd name="T2" fmla="*/ 939 w 2352"/>
                  <a:gd name="T3" fmla="*/ 3 h 960"/>
                  <a:gd name="T4" fmla="*/ 826 w 2352"/>
                  <a:gd name="T5" fmla="*/ 6 h 960"/>
                  <a:gd name="T6" fmla="*/ 718 w 2352"/>
                  <a:gd name="T7" fmla="*/ 10 h 960"/>
                  <a:gd name="T8" fmla="*/ 615 w 2352"/>
                  <a:gd name="T9" fmla="*/ 15 h 960"/>
                  <a:gd name="T10" fmla="*/ 518 w 2352"/>
                  <a:gd name="T11" fmla="*/ 21 h 960"/>
                  <a:gd name="T12" fmla="*/ 428 w 2352"/>
                  <a:gd name="T13" fmla="*/ 28 h 960"/>
                  <a:gd name="T14" fmla="*/ 344 w 2352"/>
                  <a:gd name="T15" fmla="*/ 35 h 960"/>
                  <a:gd name="T16" fmla="*/ 268 w 2352"/>
                  <a:gd name="T17" fmla="*/ 44 h 960"/>
                  <a:gd name="T18" fmla="*/ 201 w 2352"/>
                  <a:gd name="T19" fmla="*/ 53 h 960"/>
                  <a:gd name="T20" fmla="*/ 142 w 2352"/>
                  <a:gd name="T21" fmla="*/ 63 h 960"/>
                  <a:gd name="T22" fmla="*/ 92 w 2352"/>
                  <a:gd name="T23" fmla="*/ 73 h 960"/>
                  <a:gd name="T24" fmla="*/ 53 w 2352"/>
                  <a:gd name="T25" fmla="*/ 85 h 960"/>
                  <a:gd name="T26" fmla="*/ 24 w 2352"/>
                  <a:gd name="T27" fmla="*/ 96 h 960"/>
                  <a:gd name="T28" fmla="*/ 6 w 2352"/>
                  <a:gd name="T29" fmla="*/ 108 h 960"/>
                  <a:gd name="T30" fmla="*/ 0 w 2352"/>
                  <a:gd name="T31" fmla="*/ 120 h 960"/>
                  <a:gd name="T32" fmla="*/ 2 w 2352"/>
                  <a:gd name="T33" fmla="*/ 846 h 960"/>
                  <a:gd name="T34" fmla="*/ 14 w 2352"/>
                  <a:gd name="T35" fmla="*/ 858 h 960"/>
                  <a:gd name="T36" fmla="*/ 37 w 2352"/>
                  <a:gd name="T37" fmla="*/ 870 h 960"/>
                  <a:gd name="T38" fmla="*/ 71 w 2352"/>
                  <a:gd name="T39" fmla="*/ 881 h 960"/>
                  <a:gd name="T40" fmla="*/ 116 w 2352"/>
                  <a:gd name="T41" fmla="*/ 892 h 960"/>
                  <a:gd name="T42" fmla="*/ 170 w 2352"/>
                  <a:gd name="T43" fmla="*/ 902 h 960"/>
                  <a:gd name="T44" fmla="*/ 234 w 2352"/>
                  <a:gd name="T45" fmla="*/ 912 h 960"/>
                  <a:gd name="T46" fmla="*/ 305 w 2352"/>
                  <a:gd name="T47" fmla="*/ 921 h 960"/>
                  <a:gd name="T48" fmla="*/ 385 w 2352"/>
                  <a:gd name="T49" fmla="*/ 929 h 960"/>
                  <a:gd name="T50" fmla="*/ 472 w 2352"/>
                  <a:gd name="T51" fmla="*/ 936 h 960"/>
                  <a:gd name="T52" fmla="*/ 566 w 2352"/>
                  <a:gd name="T53" fmla="*/ 943 h 960"/>
                  <a:gd name="T54" fmla="*/ 666 w 2352"/>
                  <a:gd name="T55" fmla="*/ 948 h 960"/>
                  <a:gd name="T56" fmla="*/ 772 w 2352"/>
                  <a:gd name="T57" fmla="*/ 953 h 960"/>
                  <a:gd name="T58" fmla="*/ 882 w 2352"/>
                  <a:gd name="T59" fmla="*/ 956 h 960"/>
                  <a:gd name="T60" fmla="*/ 997 w 2352"/>
                  <a:gd name="T61" fmla="*/ 959 h 960"/>
                  <a:gd name="T62" fmla="*/ 1176 w 2352"/>
                  <a:gd name="T63" fmla="*/ 960 h 960"/>
                  <a:gd name="T64" fmla="*/ 1355 w 2352"/>
                  <a:gd name="T65" fmla="*/ 959 h 960"/>
                  <a:gd name="T66" fmla="*/ 1470 w 2352"/>
                  <a:gd name="T67" fmla="*/ 956 h 960"/>
                  <a:gd name="T68" fmla="*/ 1581 w 2352"/>
                  <a:gd name="T69" fmla="*/ 953 h 960"/>
                  <a:gd name="T70" fmla="*/ 1686 w 2352"/>
                  <a:gd name="T71" fmla="*/ 948 h 960"/>
                  <a:gd name="T72" fmla="*/ 1786 w 2352"/>
                  <a:gd name="T73" fmla="*/ 943 h 960"/>
                  <a:gd name="T74" fmla="*/ 1880 w 2352"/>
                  <a:gd name="T75" fmla="*/ 936 h 960"/>
                  <a:gd name="T76" fmla="*/ 1967 w 2352"/>
                  <a:gd name="T77" fmla="*/ 929 h 960"/>
                  <a:gd name="T78" fmla="*/ 2047 w 2352"/>
                  <a:gd name="T79" fmla="*/ 921 h 960"/>
                  <a:gd name="T80" fmla="*/ 2119 w 2352"/>
                  <a:gd name="T81" fmla="*/ 912 h 960"/>
                  <a:gd name="T82" fmla="*/ 2182 w 2352"/>
                  <a:gd name="T83" fmla="*/ 902 h 960"/>
                  <a:gd name="T84" fmla="*/ 2236 w 2352"/>
                  <a:gd name="T85" fmla="*/ 892 h 960"/>
                  <a:gd name="T86" fmla="*/ 2281 w 2352"/>
                  <a:gd name="T87" fmla="*/ 881 h 960"/>
                  <a:gd name="T88" fmla="*/ 2315 w 2352"/>
                  <a:gd name="T89" fmla="*/ 870 h 960"/>
                  <a:gd name="T90" fmla="*/ 2339 w 2352"/>
                  <a:gd name="T91" fmla="*/ 858 h 960"/>
                  <a:gd name="T92" fmla="*/ 2351 w 2352"/>
                  <a:gd name="T93" fmla="*/ 846 h 960"/>
                  <a:gd name="T94" fmla="*/ 2352 w 2352"/>
                  <a:gd name="T95" fmla="*/ 120 h 960"/>
                  <a:gd name="T96" fmla="*/ 2346 w 2352"/>
                  <a:gd name="T97" fmla="*/ 108 h 960"/>
                  <a:gd name="T98" fmla="*/ 2328 w 2352"/>
                  <a:gd name="T99" fmla="*/ 96 h 960"/>
                  <a:gd name="T100" fmla="*/ 2299 w 2352"/>
                  <a:gd name="T101" fmla="*/ 85 h 960"/>
                  <a:gd name="T102" fmla="*/ 2260 w 2352"/>
                  <a:gd name="T103" fmla="*/ 73 h 960"/>
                  <a:gd name="T104" fmla="*/ 2210 w 2352"/>
                  <a:gd name="T105" fmla="*/ 63 h 960"/>
                  <a:gd name="T106" fmla="*/ 2151 w 2352"/>
                  <a:gd name="T107" fmla="*/ 53 h 960"/>
                  <a:gd name="T108" fmla="*/ 2084 w 2352"/>
                  <a:gd name="T109" fmla="*/ 44 h 960"/>
                  <a:gd name="T110" fmla="*/ 2008 w 2352"/>
                  <a:gd name="T111" fmla="*/ 35 h 960"/>
                  <a:gd name="T112" fmla="*/ 1924 w 2352"/>
                  <a:gd name="T113" fmla="*/ 28 h 960"/>
                  <a:gd name="T114" fmla="*/ 1834 w 2352"/>
                  <a:gd name="T115" fmla="*/ 21 h 960"/>
                  <a:gd name="T116" fmla="*/ 1737 w 2352"/>
                  <a:gd name="T117" fmla="*/ 15 h 960"/>
                  <a:gd name="T118" fmla="*/ 1634 w 2352"/>
                  <a:gd name="T119" fmla="*/ 10 h 960"/>
                  <a:gd name="T120" fmla="*/ 1526 w 2352"/>
                  <a:gd name="T121" fmla="*/ 6 h 960"/>
                  <a:gd name="T122" fmla="*/ 1413 w 2352"/>
                  <a:gd name="T123" fmla="*/ 3 h 960"/>
                  <a:gd name="T124" fmla="*/ 1296 w 2352"/>
                  <a:gd name="T125" fmla="*/ 1 h 9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52"/>
                  <a:gd name="T190" fmla="*/ 0 h 960"/>
                  <a:gd name="T191" fmla="*/ 2352 w 2352"/>
                  <a:gd name="T192" fmla="*/ 960 h 9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52" h="960">
                    <a:moveTo>
                      <a:pt x="1176" y="0"/>
                    </a:moveTo>
                    <a:lnTo>
                      <a:pt x="1056" y="1"/>
                    </a:lnTo>
                    <a:lnTo>
                      <a:pt x="997" y="1"/>
                    </a:lnTo>
                    <a:lnTo>
                      <a:pt x="939" y="3"/>
                    </a:lnTo>
                    <a:lnTo>
                      <a:pt x="882" y="4"/>
                    </a:lnTo>
                    <a:lnTo>
                      <a:pt x="826" y="6"/>
                    </a:lnTo>
                    <a:lnTo>
                      <a:pt x="772" y="7"/>
                    </a:lnTo>
                    <a:lnTo>
                      <a:pt x="718" y="10"/>
                    </a:lnTo>
                    <a:lnTo>
                      <a:pt x="666" y="12"/>
                    </a:lnTo>
                    <a:lnTo>
                      <a:pt x="615" y="15"/>
                    </a:lnTo>
                    <a:lnTo>
                      <a:pt x="566" y="18"/>
                    </a:lnTo>
                    <a:lnTo>
                      <a:pt x="518" y="21"/>
                    </a:lnTo>
                    <a:lnTo>
                      <a:pt x="472" y="24"/>
                    </a:lnTo>
                    <a:lnTo>
                      <a:pt x="428" y="28"/>
                    </a:lnTo>
                    <a:lnTo>
                      <a:pt x="385" y="31"/>
                    </a:lnTo>
                    <a:lnTo>
                      <a:pt x="344" y="35"/>
                    </a:lnTo>
                    <a:lnTo>
                      <a:pt x="305" y="40"/>
                    </a:lnTo>
                    <a:lnTo>
                      <a:pt x="268" y="44"/>
                    </a:lnTo>
                    <a:lnTo>
                      <a:pt x="234" y="48"/>
                    </a:lnTo>
                    <a:lnTo>
                      <a:pt x="201" y="53"/>
                    </a:lnTo>
                    <a:lnTo>
                      <a:pt x="170" y="58"/>
                    </a:lnTo>
                    <a:lnTo>
                      <a:pt x="142" y="63"/>
                    </a:lnTo>
                    <a:lnTo>
                      <a:pt x="116" y="68"/>
                    </a:lnTo>
                    <a:lnTo>
                      <a:pt x="92" y="73"/>
                    </a:lnTo>
                    <a:lnTo>
                      <a:pt x="71" y="79"/>
                    </a:lnTo>
                    <a:lnTo>
                      <a:pt x="53" y="85"/>
                    </a:lnTo>
                    <a:lnTo>
                      <a:pt x="37" y="90"/>
                    </a:lnTo>
                    <a:lnTo>
                      <a:pt x="24" y="96"/>
                    </a:lnTo>
                    <a:lnTo>
                      <a:pt x="14" y="102"/>
                    </a:lnTo>
                    <a:lnTo>
                      <a:pt x="6" y="108"/>
                    </a:lnTo>
                    <a:lnTo>
                      <a:pt x="2" y="114"/>
                    </a:lnTo>
                    <a:lnTo>
                      <a:pt x="0" y="120"/>
                    </a:lnTo>
                    <a:lnTo>
                      <a:pt x="0" y="840"/>
                    </a:lnTo>
                    <a:lnTo>
                      <a:pt x="2" y="846"/>
                    </a:lnTo>
                    <a:lnTo>
                      <a:pt x="6" y="852"/>
                    </a:lnTo>
                    <a:lnTo>
                      <a:pt x="14" y="858"/>
                    </a:lnTo>
                    <a:lnTo>
                      <a:pt x="24" y="864"/>
                    </a:lnTo>
                    <a:lnTo>
                      <a:pt x="37" y="870"/>
                    </a:lnTo>
                    <a:lnTo>
                      <a:pt x="53" y="876"/>
                    </a:lnTo>
                    <a:lnTo>
                      <a:pt x="71" y="881"/>
                    </a:lnTo>
                    <a:lnTo>
                      <a:pt x="92" y="887"/>
                    </a:lnTo>
                    <a:lnTo>
                      <a:pt x="116" y="892"/>
                    </a:lnTo>
                    <a:lnTo>
                      <a:pt x="142" y="897"/>
                    </a:lnTo>
                    <a:lnTo>
                      <a:pt x="170" y="902"/>
                    </a:lnTo>
                    <a:lnTo>
                      <a:pt x="201" y="907"/>
                    </a:lnTo>
                    <a:lnTo>
                      <a:pt x="234" y="912"/>
                    </a:lnTo>
                    <a:lnTo>
                      <a:pt x="268" y="916"/>
                    </a:lnTo>
                    <a:lnTo>
                      <a:pt x="305" y="921"/>
                    </a:lnTo>
                    <a:lnTo>
                      <a:pt x="344" y="925"/>
                    </a:lnTo>
                    <a:lnTo>
                      <a:pt x="385" y="929"/>
                    </a:lnTo>
                    <a:lnTo>
                      <a:pt x="428" y="933"/>
                    </a:lnTo>
                    <a:lnTo>
                      <a:pt x="472" y="936"/>
                    </a:lnTo>
                    <a:lnTo>
                      <a:pt x="518" y="940"/>
                    </a:lnTo>
                    <a:lnTo>
                      <a:pt x="566" y="943"/>
                    </a:lnTo>
                    <a:lnTo>
                      <a:pt x="615" y="946"/>
                    </a:lnTo>
                    <a:lnTo>
                      <a:pt x="666" y="948"/>
                    </a:lnTo>
                    <a:lnTo>
                      <a:pt x="718" y="951"/>
                    </a:lnTo>
                    <a:lnTo>
                      <a:pt x="772" y="953"/>
                    </a:lnTo>
                    <a:lnTo>
                      <a:pt x="826" y="955"/>
                    </a:lnTo>
                    <a:lnTo>
                      <a:pt x="882" y="956"/>
                    </a:lnTo>
                    <a:lnTo>
                      <a:pt x="939" y="958"/>
                    </a:lnTo>
                    <a:lnTo>
                      <a:pt x="997" y="959"/>
                    </a:lnTo>
                    <a:lnTo>
                      <a:pt x="1056" y="959"/>
                    </a:lnTo>
                    <a:lnTo>
                      <a:pt x="1176" y="960"/>
                    </a:lnTo>
                    <a:lnTo>
                      <a:pt x="1296" y="959"/>
                    </a:lnTo>
                    <a:lnTo>
                      <a:pt x="1355" y="959"/>
                    </a:lnTo>
                    <a:lnTo>
                      <a:pt x="1413" y="958"/>
                    </a:lnTo>
                    <a:lnTo>
                      <a:pt x="1470" y="956"/>
                    </a:lnTo>
                    <a:lnTo>
                      <a:pt x="1526" y="955"/>
                    </a:lnTo>
                    <a:lnTo>
                      <a:pt x="1581" y="953"/>
                    </a:lnTo>
                    <a:lnTo>
                      <a:pt x="1634" y="951"/>
                    </a:lnTo>
                    <a:lnTo>
                      <a:pt x="1686" y="948"/>
                    </a:lnTo>
                    <a:lnTo>
                      <a:pt x="1737" y="946"/>
                    </a:lnTo>
                    <a:lnTo>
                      <a:pt x="1786" y="943"/>
                    </a:lnTo>
                    <a:lnTo>
                      <a:pt x="1834" y="940"/>
                    </a:lnTo>
                    <a:lnTo>
                      <a:pt x="1880" y="936"/>
                    </a:lnTo>
                    <a:lnTo>
                      <a:pt x="1924" y="933"/>
                    </a:lnTo>
                    <a:lnTo>
                      <a:pt x="1967" y="929"/>
                    </a:lnTo>
                    <a:lnTo>
                      <a:pt x="2008" y="925"/>
                    </a:lnTo>
                    <a:lnTo>
                      <a:pt x="2047" y="921"/>
                    </a:lnTo>
                    <a:lnTo>
                      <a:pt x="2084" y="916"/>
                    </a:lnTo>
                    <a:lnTo>
                      <a:pt x="2119" y="912"/>
                    </a:lnTo>
                    <a:lnTo>
                      <a:pt x="2151" y="907"/>
                    </a:lnTo>
                    <a:lnTo>
                      <a:pt x="2182" y="902"/>
                    </a:lnTo>
                    <a:lnTo>
                      <a:pt x="2210" y="897"/>
                    </a:lnTo>
                    <a:lnTo>
                      <a:pt x="2236" y="892"/>
                    </a:lnTo>
                    <a:lnTo>
                      <a:pt x="2260" y="887"/>
                    </a:lnTo>
                    <a:lnTo>
                      <a:pt x="2281" y="881"/>
                    </a:lnTo>
                    <a:lnTo>
                      <a:pt x="2299" y="876"/>
                    </a:lnTo>
                    <a:lnTo>
                      <a:pt x="2315" y="870"/>
                    </a:lnTo>
                    <a:lnTo>
                      <a:pt x="2328" y="864"/>
                    </a:lnTo>
                    <a:lnTo>
                      <a:pt x="2339" y="858"/>
                    </a:lnTo>
                    <a:lnTo>
                      <a:pt x="2346" y="852"/>
                    </a:lnTo>
                    <a:lnTo>
                      <a:pt x="2351" y="846"/>
                    </a:lnTo>
                    <a:lnTo>
                      <a:pt x="2352" y="840"/>
                    </a:lnTo>
                    <a:lnTo>
                      <a:pt x="2352" y="120"/>
                    </a:lnTo>
                    <a:lnTo>
                      <a:pt x="2351" y="114"/>
                    </a:lnTo>
                    <a:lnTo>
                      <a:pt x="2346" y="108"/>
                    </a:lnTo>
                    <a:lnTo>
                      <a:pt x="2339" y="102"/>
                    </a:lnTo>
                    <a:lnTo>
                      <a:pt x="2328" y="96"/>
                    </a:lnTo>
                    <a:lnTo>
                      <a:pt x="2315" y="90"/>
                    </a:lnTo>
                    <a:lnTo>
                      <a:pt x="2299" y="85"/>
                    </a:lnTo>
                    <a:lnTo>
                      <a:pt x="2281" y="79"/>
                    </a:lnTo>
                    <a:lnTo>
                      <a:pt x="2260" y="73"/>
                    </a:lnTo>
                    <a:lnTo>
                      <a:pt x="2236" y="68"/>
                    </a:lnTo>
                    <a:lnTo>
                      <a:pt x="2210" y="63"/>
                    </a:lnTo>
                    <a:lnTo>
                      <a:pt x="2182" y="58"/>
                    </a:lnTo>
                    <a:lnTo>
                      <a:pt x="2151" y="53"/>
                    </a:lnTo>
                    <a:lnTo>
                      <a:pt x="2119" y="48"/>
                    </a:lnTo>
                    <a:lnTo>
                      <a:pt x="2084" y="44"/>
                    </a:lnTo>
                    <a:lnTo>
                      <a:pt x="2047" y="40"/>
                    </a:lnTo>
                    <a:lnTo>
                      <a:pt x="2008" y="35"/>
                    </a:lnTo>
                    <a:lnTo>
                      <a:pt x="1967" y="31"/>
                    </a:lnTo>
                    <a:lnTo>
                      <a:pt x="1924" y="28"/>
                    </a:lnTo>
                    <a:lnTo>
                      <a:pt x="1880" y="24"/>
                    </a:lnTo>
                    <a:lnTo>
                      <a:pt x="1834" y="21"/>
                    </a:lnTo>
                    <a:lnTo>
                      <a:pt x="1786" y="18"/>
                    </a:lnTo>
                    <a:lnTo>
                      <a:pt x="1737" y="15"/>
                    </a:lnTo>
                    <a:lnTo>
                      <a:pt x="1686" y="12"/>
                    </a:lnTo>
                    <a:lnTo>
                      <a:pt x="1634" y="10"/>
                    </a:lnTo>
                    <a:lnTo>
                      <a:pt x="1581" y="7"/>
                    </a:lnTo>
                    <a:lnTo>
                      <a:pt x="1526" y="6"/>
                    </a:lnTo>
                    <a:lnTo>
                      <a:pt x="1470" y="4"/>
                    </a:lnTo>
                    <a:lnTo>
                      <a:pt x="1413" y="3"/>
                    </a:lnTo>
                    <a:lnTo>
                      <a:pt x="1355" y="1"/>
                    </a:lnTo>
                    <a:lnTo>
                      <a:pt x="1296" y="1"/>
                    </a:lnTo>
                    <a:lnTo>
                      <a:pt x="1176" y="0"/>
                    </a:lnTo>
                    <a:close/>
                  </a:path>
                </a:pathLst>
              </a:custGeom>
              <a:solidFill>
                <a:srgbClr val="EAEAEA"/>
              </a:solidFill>
              <a:ln w="9525">
                <a:noFill/>
                <a:round/>
                <a:headEnd/>
                <a:tailEnd/>
              </a:ln>
            </p:spPr>
            <p:txBody>
              <a:bodyPr/>
              <a:lstStyle/>
              <a:p>
                <a:endParaRPr lang="zh-CN" altLang="en-US"/>
              </a:p>
            </p:txBody>
          </p:sp>
          <p:sp>
            <p:nvSpPr>
              <p:cNvPr id="17446" name="Freeform 18"/>
              <p:cNvSpPr>
                <a:spLocks/>
              </p:cNvSpPr>
              <p:nvPr/>
            </p:nvSpPr>
            <p:spPr bwMode="auto">
              <a:xfrm>
                <a:off x="3219" y="1731"/>
                <a:ext cx="2352" cy="240"/>
              </a:xfrm>
              <a:custGeom>
                <a:avLst/>
                <a:gdLst>
                  <a:gd name="T0" fmla="*/ 2 w 2352"/>
                  <a:gd name="T1" fmla="*/ 126 h 240"/>
                  <a:gd name="T2" fmla="*/ 14 w 2352"/>
                  <a:gd name="T3" fmla="*/ 138 h 240"/>
                  <a:gd name="T4" fmla="*/ 37 w 2352"/>
                  <a:gd name="T5" fmla="*/ 150 h 240"/>
                  <a:gd name="T6" fmla="*/ 71 w 2352"/>
                  <a:gd name="T7" fmla="*/ 161 h 240"/>
                  <a:gd name="T8" fmla="*/ 116 w 2352"/>
                  <a:gd name="T9" fmla="*/ 172 h 240"/>
                  <a:gd name="T10" fmla="*/ 170 w 2352"/>
                  <a:gd name="T11" fmla="*/ 182 h 240"/>
                  <a:gd name="T12" fmla="*/ 234 w 2352"/>
                  <a:gd name="T13" fmla="*/ 192 h 240"/>
                  <a:gd name="T14" fmla="*/ 305 w 2352"/>
                  <a:gd name="T15" fmla="*/ 201 h 240"/>
                  <a:gd name="T16" fmla="*/ 385 w 2352"/>
                  <a:gd name="T17" fmla="*/ 209 h 240"/>
                  <a:gd name="T18" fmla="*/ 472 w 2352"/>
                  <a:gd name="T19" fmla="*/ 216 h 240"/>
                  <a:gd name="T20" fmla="*/ 566 w 2352"/>
                  <a:gd name="T21" fmla="*/ 223 h 240"/>
                  <a:gd name="T22" fmla="*/ 666 w 2352"/>
                  <a:gd name="T23" fmla="*/ 228 h 240"/>
                  <a:gd name="T24" fmla="*/ 772 w 2352"/>
                  <a:gd name="T25" fmla="*/ 233 h 240"/>
                  <a:gd name="T26" fmla="*/ 882 w 2352"/>
                  <a:gd name="T27" fmla="*/ 236 h 240"/>
                  <a:gd name="T28" fmla="*/ 997 w 2352"/>
                  <a:gd name="T29" fmla="*/ 239 h 240"/>
                  <a:gd name="T30" fmla="*/ 1176 w 2352"/>
                  <a:gd name="T31" fmla="*/ 240 h 240"/>
                  <a:gd name="T32" fmla="*/ 1355 w 2352"/>
                  <a:gd name="T33" fmla="*/ 239 h 240"/>
                  <a:gd name="T34" fmla="*/ 1470 w 2352"/>
                  <a:gd name="T35" fmla="*/ 236 h 240"/>
                  <a:gd name="T36" fmla="*/ 1581 w 2352"/>
                  <a:gd name="T37" fmla="*/ 233 h 240"/>
                  <a:gd name="T38" fmla="*/ 1686 w 2352"/>
                  <a:gd name="T39" fmla="*/ 228 h 240"/>
                  <a:gd name="T40" fmla="*/ 1786 w 2352"/>
                  <a:gd name="T41" fmla="*/ 223 h 240"/>
                  <a:gd name="T42" fmla="*/ 1880 w 2352"/>
                  <a:gd name="T43" fmla="*/ 216 h 240"/>
                  <a:gd name="T44" fmla="*/ 1967 w 2352"/>
                  <a:gd name="T45" fmla="*/ 209 h 240"/>
                  <a:gd name="T46" fmla="*/ 2047 w 2352"/>
                  <a:gd name="T47" fmla="*/ 201 h 240"/>
                  <a:gd name="T48" fmla="*/ 2119 w 2352"/>
                  <a:gd name="T49" fmla="*/ 192 h 240"/>
                  <a:gd name="T50" fmla="*/ 2182 w 2352"/>
                  <a:gd name="T51" fmla="*/ 182 h 240"/>
                  <a:gd name="T52" fmla="*/ 2236 w 2352"/>
                  <a:gd name="T53" fmla="*/ 172 h 240"/>
                  <a:gd name="T54" fmla="*/ 2281 w 2352"/>
                  <a:gd name="T55" fmla="*/ 161 h 240"/>
                  <a:gd name="T56" fmla="*/ 2315 w 2352"/>
                  <a:gd name="T57" fmla="*/ 150 h 240"/>
                  <a:gd name="T58" fmla="*/ 2339 w 2352"/>
                  <a:gd name="T59" fmla="*/ 138 h 240"/>
                  <a:gd name="T60" fmla="*/ 2351 w 2352"/>
                  <a:gd name="T61" fmla="*/ 126 h 240"/>
                  <a:gd name="T62" fmla="*/ 2351 w 2352"/>
                  <a:gd name="T63" fmla="*/ 114 h 240"/>
                  <a:gd name="T64" fmla="*/ 2339 w 2352"/>
                  <a:gd name="T65" fmla="*/ 102 h 240"/>
                  <a:gd name="T66" fmla="*/ 2315 w 2352"/>
                  <a:gd name="T67" fmla="*/ 90 h 240"/>
                  <a:gd name="T68" fmla="*/ 2281 w 2352"/>
                  <a:gd name="T69" fmla="*/ 79 h 240"/>
                  <a:gd name="T70" fmla="*/ 2236 w 2352"/>
                  <a:gd name="T71" fmla="*/ 68 h 240"/>
                  <a:gd name="T72" fmla="*/ 2182 w 2352"/>
                  <a:gd name="T73" fmla="*/ 58 h 240"/>
                  <a:gd name="T74" fmla="*/ 2119 w 2352"/>
                  <a:gd name="T75" fmla="*/ 48 h 240"/>
                  <a:gd name="T76" fmla="*/ 2047 w 2352"/>
                  <a:gd name="T77" fmla="*/ 40 h 240"/>
                  <a:gd name="T78" fmla="*/ 1967 w 2352"/>
                  <a:gd name="T79" fmla="*/ 31 h 240"/>
                  <a:gd name="T80" fmla="*/ 1880 w 2352"/>
                  <a:gd name="T81" fmla="*/ 24 h 240"/>
                  <a:gd name="T82" fmla="*/ 1786 w 2352"/>
                  <a:gd name="T83" fmla="*/ 18 h 240"/>
                  <a:gd name="T84" fmla="*/ 1686 w 2352"/>
                  <a:gd name="T85" fmla="*/ 12 h 240"/>
                  <a:gd name="T86" fmla="*/ 1581 w 2352"/>
                  <a:gd name="T87" fmla="*/ 7 h 240"/>
                  <a:gd name="T88" fmla="*/ 1470 w 2352"/>
                  <a:gd name="T89" fmla="*/ 4 h 240"/>
                  <a:gd name="T90" fmla="*/ 1355 w 2352"/>
                  <a:gd name="T91" fmla="*/ 1 h 240"/>
                  <a:gd name="T92" fmla="*/ 1176 w 2352"/>
                  <a:gd name="T93" fmla="*/ 0 h 240"/>
                  <a:gd name="T94" fmla="*/ 997 w 2352"/>
                  <a:gd name="T95" fmla="*/ 1 h 240"/>
                  <a:gd name="T96" fmla="*/ 882 w 2352"/>
                  <a:gd name="T97" fmla="*/ 4 h 240"/>
                  <a:gd name="T98" fmla="*/ 772 w 2352"/>
                  <a:gd name="T99" fmla="*/ 7 h 240"/>
                  <a:gd name="T100" fmla="*/ 666 w 2352"/>
                  <a:gd name="T101" fmla="*/ 12 h 240"/>
                  <a:gd name="T102" fmla="*/ 566 w 2352"/>
                  <a:gd name="T103" fmla="*/ 18 h 240"/>
                  <a:gd name="T104" fmla="*/ 472 w 2352"/>
                  <a:gd name="T105" fmla="*/ 24 h 240"/>
                  <a:gd name="T106" fmla="*/ 385 w 2352"/>
                  <a:gd name="T107" fmla="*/ 31 h 240"/>
                  <a:gd name="T108" fmla="*/ 305 w 2352"/>
                  <a:gd name="T109" fmla="*/ 40 h 240"/>
                  <a:gd name="T110" fmla="*/ 234 w 2352"/>
                  <a:gd name="T111" fmla="*/ 48 h 240"/>
                  <a:gd name="T112" fmla="*/ 170 w 2352"/>
                  <a:gd name="T113" fmla="*/ 58 h 240"/>
                  <a:gd name="T114" fmla="*/ 116 w 2352"/>
                  <a:gd name="T115" fmla="*/ 68 h 240"/>
                  <a:gd name="T116" fmla="*/ 71 w 2352"/>
                  <a:gd name="T117" fmla="*/ 79 h 240"/>
                  <a:gd name="T118" fmla="*/ 37 w 2352"/>
                  <a:gd name="T119" fmla="*/ 90 h 240"/>
                  <a:gd name="T120" fmla="*/ 14 w 2352"/>
                  <a:gd name="T121" fmla="*/ 102 h 240"/>
                  <a:gd name="T122" fmla="*/ 2 w 2352"/>
                  <a:gd name="T123" fmla="*/ 114 h 24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52"/>
                  <a:gd name="T187" fmla="*/ 0 h 240"/>
                  <a:gd name="T188" fmla="*/ 2352 w 2352"/>
                  <a:gd name="T189" fmla="*/ 240 h 24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52" h="240">
                    <a:moveTo>
                      <a:pt x="0" y="120"/>
                    </a:moveTo>
                    <a:lnTo>
                      <a:pt x="2" y="126"/>
                    </a:lnTo>
                    <a:lnTo>
                      <a:pt x="6" y="132"/>
                    </a:lnTo>
                    <a:lnTo>
                      <a:pt x="14" y="138"/>
                    </a:lnTo>
                    <a:lnTo>
                      <a:pt x="24" y="144"/>
                    </a:lnTo>
                    <a:lnTo>
                      <a:pt x="37" y="150"/>
                    </a:lnTo>
                    <a:lnTo>
                      <a:pt x="53" y="156"/>
                    </a:lnTo>
                    <a:lnTo>
                      <a:pt x="71" y="161"/>
                    </a:lnTo>
                    <a:lnTo>
                      <a:pt x="92" y="167"/>
                    </a:lnTo>
                    <a:lnTo>
                      <a:pt x="116" y="172"/>
                    </a:lnTo>
                    <a:lnTo>
                      <a:pt x="142" y="177"/>
                    </a:lnTo>
                    <a:lnTo>
                      <a:pt x="170" y="182"/>
                    </a:lnTo>
                    <a:lnTo>
                      <a:pt x="201" y="187"/>
                    </a:lnTo>
                    <a:lnTo>
                      <a:pt x="234" y="192"/>
                    </a:lnTo>
                    <a:lnTo>
                      <a:pt x="268" y="196"/>
                    </a:lnTo>
                    <a:lnTo>
                      <a:pt x="305" y="201"/>
                    </a:lnTo>
                    <a:lnTo>
                      <a:pt x="344" y="205"/>
                    </a:lnTo>
                    <a:lnTo>
                      <a:pt x="385" y="209"/>
                    </a:lnTo>
                    <a:lnTo>
                      <a:pt x="428" y="213"/>
                    </a:lnTo>
                    <a:lnTo>
                      <a:pt x="472" y="216"/>
                    </a:lnTo>
                    <a:lnTo>
                      <a:pt x="518" y="220"/>
                    </a:lnTo>
                    <a:lnTo>
                      <a:pt x="566" y="223"/>
                    </a:lnTo>
                    <a:lnTo>
                      <a:pt x="615" y="226"/>
                    </a:lnTo>
                    <a:lnTo>
                      <a:pt x="666" y="228"/>
                    </a:lnTo>
                    <a:lnTo>
                      <a:pt x="718" y="231"/>
                    </a:lnTo>
                    <a:lnTo>
                      <a:pt x="772" y="233"/>
                    </a:lnTo>
                    <a:lnTo>
                      <a:pt x="826" y="235"/>
                    </a:lnTo>
                    <a:lnTo>
                      <a:pt x="882" y="236"/>
                    </a:lnTo>
                    <a:lnTo>
                      <a:pt x="939" y="238"/>
                    </a:lnTo>
                    <a:lnTo>
                      <a:pt x="997" y="239"/>
                    </a:lnTo>
                    <a:lnTo>
                      <a:pt x="1056" y="239"/>
                    </a:lnTo>
                    <a:lnTo>
                      <a:pt x="1176" y="240"/>
                    </a:lnTo>
                    <a:lnTo>
                      <a:pt x="1296" y="239"/>
                    </a:lnTo>
                    <a:lnTo>
                      <a:pt x="1355" y="239"/>
                    </a:lnTo>
                    <a:lnTo>
                      <a:pt x="1413" y="238"/>
                    </a:lnTo>
                    <a:lnTo>
                      <a:pt x="1470" y="236"/>
                    </a:lnTo>
                    <a:lnTo>
                      <a:pt x="1526" y="235"/>
                    </a:lnTo>
                    <a:lnTo>
                      <a:pt x="1581" y="233"/>
                    </a:lnTo>
                    <a:lnTo>
                      <a:pt x="1634" y="231"/>
                    </a:lnTo>
                    <a:lnTo>
                      <a:pt x="1686" y="228"/>
                    </a:lnTo>
                    <a:lnTo>
                      <a:pt x="1737" y="226"/>
                    </a:lnTo>
                    <a:lnTo>
                      <a:pt x="1786" y="223"/>
                    </a:lnTo>
                    <a:lnTo>
                      <a:pt x="1834" y="220"/>
                    </a:lnTo>
                    <a:lnTo>
                      <a:pt x="1880" y="216"/>
                    </a:lnTo>
                    <a:lnTo>
                      <a:pt x="1924" y="213"/>
                    </a:lnTo>
                    <a:lnTo>
                      <a:pt x="1967" y="209"/>
                    </a:lnTo>
                    <a:lnTo>
                      <a:pt x="2008" y="205"/>
                    </a:lnTo>
                    <a:lnTo>
                      <a:pt x="2047" y="201"/>
                    </a:lnTo>
                    <a:lnTo>
                      <a:pt x="2084" y="196"/>
                    </a:lnTo>
                    <a:lnTo>
                      <a:pt x="2119" y="192"/>
                    </a:lnTo>
                    <a:lnTo>
                      <a:pt x="2151" y="187"/>
                    </a:lnTo>
                    <a:lnTo>
                      <a:pt x="2182" y="182"/>
                    </a:lnTo>
                    <a:lnTo>
                      <a:pt x="2210" y="177"/>
                    </a:lnTo>
                    <a:lnTo>
                      <a:pt x="2236" y="172"/>
                    </a:lnTo>
                    <a:lnTo>
                      <a:pt x="2260" y="167"/>
                    </a:lnTo>
                    <a:lnTo>
                      <a:pt x="2281" y="161"/>
                    </a:lnTo>
                    <a:lnTo>
                      <a:pt x="2299" y="156"/>
                    </a:lnTo>
                    <a:lnTo>
                      <a:pt x="2315" y="150"/>
                    </a:lnTo>
                    <a:lnTo>
                      <a:pt x="2328" y="144"/>
                    </a:lnTo>
                    <a:lnTo>
                      <a:pt x="2339" y="138"/>
                    </a:lnTo>
                    <a:lnTo>
                      <a:pt x="2346" y="132"/>
                    </a:lnTo>
                    <a:lnTo>
                      <a:pt x="2351" y="126"/>
                    </a:lnTo>
                    <a:lnTo>
                      <a:pt x="2352" y="120"/>
                    </a:lnTo>
                    <a:lnTo>
                      <a:pt x="2351" y="114"/>
                    </a:lnTo>
                    <a:lnTo>
                      <a:pt x="2346" y="108"/>
                    </a:lnTo>
                    <a:lnTo>
                      <a:pt x="2339" y="102"/>
                    </a:lnTo>
                    <a:lnTo>
                      <a:pt x="2328" y="96"/>
                    </a:lnTo>
                    <a:lnTo>
                      <a:pt x="2315" y="90"/>
                    </a:lnTo>
                    <a:lnTo>
                      <a:pt x="2299" y="85"/>
                    </a:lnTo>
                    <a:lnTo>
                      <a:pt x="2281" y="79"/>
                    </a:lnTo>
                    <a:lnTo>
                      <a:pt x="2260" y="73"/>
                    </a:lnTo>
                    <a:lnTo>
                      <a:pt x="2236" y="68"/>
                    </a:lnTo>
                    <a:lnTo>
                      <a:pt x="2210" y="63"/>
                    </a:lnTo>
                    <a:lnTo>
                      <a:pt x="2182" y="58"/>
                    </a:lnTo>
                    <a:lnTo>
                      <a:pt x="2151" y="53"/>
                    </a:lnTo>
                    <a:lnTo>
                      <a:pt x="2119" y="48"/>
                    </a:lnTo>
                    <a:lnTo>
                      <a:pt x="2084" y="44"/>
                    </a:lnTo>
                    <a:lnTo>
                      <a:pt x="2047" y="40"/>
                    </a:lnTo>
                    <a:lnTo>
                      <a:pt x="2008" y="35"/>
                    </a:lnTo>
                    <a:lnTo>
                      <a:pt x="1967" y="31"/>
                    </a:lnTo>
                    <a:lnTo>
                      <a:pt x="1924" y="28"/>
                    </a:lnTo>
                    <a:lnTo>
                      <a:pt x="1880" y="24"/>
                    </a:lnTo>
                    <a:lnTo>
                      <a:pt x="1834" y="21"/>
                    </a:lnTo>
                    <a:lnTo>
                      <a:pt x="1786" y="18"/>
                    </a:lnTo>
                    <a:lnTo>
                      <a:pt x="1737" y="15"/>
                    </a:lnTo>
                    <a:lnTo>
                      <a:pt x="1686" y="12"/>
                    </a:lnTo>
                    <a:lnTo>
                      <a:pt x="1634" y="10"/>
                    </a:lnTo>
                    <a:lnTo>
                      <a:pt x="1581" y="7"/>
                    </a:lnTo>
                    <a:lnTo>
                      <a:pt x="1526" y="6"/>
                    </a:lnTo>
                    <a:lnTo>
                      <a:pt x="1470" y="4"/>
                    </a:lnTo>
                    <a:lnTo>
                      <a:pt x="1413" y="3"/>
                    </a:lnTo>
                    <a:lnTo>
                      <a:pt x="1355" y="1"/>
                    </a:lnTo>
                    <a:lnTo>
                      <a:pt x="1296" y="1"/>
                    </a:lnTo>
                    <a:lnTo>
                      <a:pt x="1176" y="0"/>
                    </a:lnTo>
                    <a:lnTo>
                      <a:pt x="1056" y="1"/>
                    </a:lnTo>
                    <a:lnTo>
                      <a:pt x="997" y="1"/>
                    </a:lnTo>
                    <a:lnTo>
                      <a:pt x="939" y="3"/>
                    </a:lnTo>
                    <a:lnTo>
                      <a:pt x="882" y="4"/>
                    </a:lnTo>
                    <a:lnTo>
                      <a:pt x="826" y="6"/>
                    </a:lnTo>
                    <a:lnTo>
                      <a:pt x="772" y="7"/>
                    </a:lnTo>
                    <a:lnTo>
                      <a:pt x="718" y="10"/>
                    </a:lnTo>
                    <a:lnTo>
                      <a:pt x="666" y="12"/>
                    </a:lnTo>
                    <a:lnTo>
                      <a:pt x="615" y="15"/>
                    </a:lnTo>
                    <a:lnTo>
                      <a:pt x="566" y="18"/>
                    </a:lnTo>
                    <a:lnTo>
                      <a:pt x="518" y="21"/>
                    </a:lnTo>
                    <a:lnTo>
                      <a:pt x="472" y="24"/>
                    </a:lnTo>
                    <a:lnTo>
                      <a:pt x="428" y="28"/>
                    </a:lnTo>
                    <a:lnTo>
                      <a:pt x="385" y="31"/>
                    </a:lnTo>
                    <a:lnTo>
                      <a:pt x="344" y="35"/>
                    </a:lnTo>
                    <a:lnTo>
                      <a:pt x="305" y="40"/>
                    </a:lnTo>
                    <a:lnTo>
                      <a:pt x="268" y="44"/>
                    </a:lnTo>
                    <a:lnTo>
                      <a:pt x="234" y="48"/>
                    </a:lnTo>
                    <a:lnTo>
                      <a:pt x="201" y="53"/>
                    </a:lnTo>
                    <a:lnTo>
                      <a:pt x="170" y="58"/>
                    </a:lnTo>
                    <a:lnTo>
                      <a:pt x="142" y="63"/>
                    </a:lnTo>
                    <a:lnTo>
                      <a:pt x="116" y="68"/>
                    </a:lnTo>
                    <a:lnTo>
                      <a:pt x="92" y="73"/>
                    </a:lnTo>
                    <a:lnTo>
                      <a:pt x="71" y="79"/>
                    </a:lnTo>
                    <a:lnTo>
                      <a:pt x="53" y="85"/>
                    </a:lnTo>
                    <a:lnTo>
                      <a:pt x="37" y="90"/>
                    </a:lnTo>
                    <a:lnTo>
                      <a:pt x="24" y="96"/>
                    </a:lnTo>
                    <a:lnTo>
                      <a:pt x="14" y="102"/>
                    </a:lnTo>
                    <a:lnTo>
                      <a:pt x="6" y="108"/>
                    </a:lnTo>
                    <a:lnTo>
                      <a:pt x="2" y="114"/>
                    </a:lnTo>
                    <a:lnTo>
                      <a:pt x="0" y="120"/>
                    </a:lnTo>
                    <a:close/>
                  </a:path>
                </a:pathLst>
              </a:custGeom>
              <a:solidFill>
                <a:srgbClr val="EFEFEF"/>
              </a:solidFill>
              <a:ln w="9525">
                <a:noFill/>
                <a:round/>
                <a:headEnd/>
                <a:tailEnd/>
              </a:ln>
            </p:spPr>
            <p:txBody>
              <a:bodyPr/>
              <a:lstStyle/>
              <a:p>
                <a:endParaRPr lang="zh-CN" altLang="en-US"/>
              </a:p>
            </p:txBody>
          </p:sp>
          <p:sp>
            <p:nvSpPr>
              <p:cNvPr id="17447" name="Freeform 19"/>
              <p:cNvSpPr>
                <a:spLocks/>
              </p:cNvSpPr>
              <p:nvPr/>
            </p:nvSpPr>
            <p:spPr bwMode="auto">
              <a:xfrm>
                <a:off x="3219" y="1731"/>
                <a:ext cx="2352" cy="960"/>
              </a:xfrm>
              <a:custGeom>
                <a:avLst/>
                <a:gdLst>
                  <a:gd name="T0" fmla="*/ 1056 w 2352"/>
                  <a:gd name="T1" fmla="*/ 1 h 960"/>
                  <a:gd name="T2" fmla="*/ 939 w 2352"/>
                  <a:gd name="T3" fmla="*/ 3 h 960"/>
                  <a:gd name="T4" fmla="*/ 826 w 2352"/>
                  <a:gd name="T5" fmla="*/ 6 h 960"/>
                  <a:gd name="T6" fmla="*/ 718 w 2352"/>
                  <a:gd name="T7" fmla="*/ 10 h 960"/>
                  <a:gd name="T8" fmla="*/ 615 w 2352"/>
                  <a:gd name="T9" fmla="*/ 15 h 960"/>
                  <a:gd name="T10" fmla="*/ 518 w 2352"/>
                  <a:gd name="T11" fmla="*/ 21 h 960"/>
                  <a:gd name="T12" fmla="*/ 428 w 2352"/>
                  <a:gd name="T13" fmla="*/ 28 h 960"/>
                  <a:gd name="T14" fmla="*/ 344 w 2352"/>
                  <a:gd name="T15" fmla="*/ 35 h 960"/>
                  <a:gd name="T16" fmla="*/ 268 w 2352"/>
                  <a:gd name="T17" fmla="*/ 44 h 960"/>
                  <a:gd name="T18" fmla="*/ 201 w 2352"/>
                  <a:gd name="T19" fmla="*/ 53 h 960"/>
                  <a:gd name="T20" fmla="*/ 142 w 2352"/>
                  <a:gd name="T21" fmla="*/ 63 h 960"/>
                  <a:gd name="T22" fmla="*/ 92 w 2352"/>
                  <a:gd name="T23" fmla="*/ 73 h 960"/>
                  <a:gd name="T24" fmla="*/ 53 w 2352"/>
                  <a:gd name="T25" fmla="*/ 85 h 960"/>
                  <a:gd name="T26" fmla="*/ 24 w 2352"/>
                  <a:gd name="T27" fmla="*/ 96 h 960"/>
                  <a:gd name="T28" fmla="*/ 6 w 2352"/>
                  <a:gd name="T29" fmla="*/ 108 h 960"/>
                  <a:gd name="T30" fmla="*/ 0 w 2352"/>
                  <a:gd name="T31" fmla="*/ 120 h 960"/>
                  <a:gd name="T32" fmla="*/ 2 w 2352"/>
                  <a:gd name="T33" fmla="*/ 846 h 960"/>
                  <a:gd name="T34" fmla="*/ 14 w 2352"/>
                  <a:gd name="T35" fmla="*/ 858 h 960"/>
                  <a:gd name="T36" fmla="*/ 37 w 2352"/>
                  <a:gd name="T37" fmla="*/ 870 h 960"/>
                  <a:gd name="T38" fmla="*/ 71 w 2352"/>
                  <a:gd name="T39" fmla="*/ 881 h 960"/>
                  <a:gd name="T40" fmla="*/ 116 w 2352"/>
                  <a:gd name="T41" fmla="*/ 892 h 960"/>
                  <a:gd name="T42" fmla="*/ 170 w 2352"/>
                  <a:gd name="T43" fmla="*/ 902 h 960"/>
                  <a:gd name="T44" fmla="*/ 234 w 2352"/>
                  <a:gd name="T45" fmla="*/ 912 h 960"/>
                  <a:gd name="T46" fmla="*/ 305 w 2352"/>
                  <a:gd name="T47" fmla="*/ 921 h 960"/>
                  <a:gd name="T48" fmla="*/ 385 w 2352"/>
                  <a:gd name="T49" fmla="*/ 929 h 960"/>
                  <a:gd name="T50" fmla="*/ 472 w 2352"/>
                  <a:gd name="T51" fmla="*/ 936 h 960"/>
                  <a:gd name="T52" fmla="*/ 566 w 2352"/>
                  <a:gd name="T53" fmla="*/ 943 h 960"/>
                  <a:gd name="T54" fmla="*/ 666 w 2352"/>
                  <a:gd name="T55" fmla="*/ 948 h 960"/>
                  <a:gd name="T56" fmla="*/ 772 w 2352"/>
                  <a:gd name="T57" fmla="*/ 953 h 960"/>
                  <a:gd name="T58" fmla="*/ 882 w 2352"/>
                  <a:gd name="T59" fmla="*/ 956 h 960"/>
                  <a:gd name="T60" fmla="*/ 997 w 2352"/>
                  <a:gd name="T61" fmla="*/ 959 h 960"/>
                  <a:gd name="T62" fmla="*/ 1176 w 2352"/>
                  <a:gd name="T63" fmla="*/ 960 h 960"/>
                  <a:gd name="T64" fmla="*/ 1355 w 2352"/>
                  <a:gd name="T65" fmla="*/ 959 h 960"/>
                  <a:gd name="T66" fmla="*/ 1470 w 2352"/>
                  <a:gd name="T67" fmla="*/ 956 h 960"/>
                  <a:gd name="T68" fmla="*/ 1581 w 2352"/>
                  <a:gd name="T69" fmla="*/ 953 h 960"/>
                  <a:gd name="T70" fmla="*/ 1686 w 2352"/>
                  <a:gd name="T71" fmla="*/ 948 h 960"/>
                  <a:gd name="T72" fmla="*/ 1786 w 2352"/>
                  <a:gd name="T73" fmla="*/ 943 h 960"/>
                  <a:gd name="T74" fmla="*/ 1880 w 2352"/>
                  <a:gd name="T75" fmla="*/ 936 h 960"/>
                  <a:gd name="T76" fmla="*/ 1967 w 2352"/>
                  <a:gd name="T77" fmla="*/ 929 h 960"/>
                  <a:gd name="T78" fmla="*/ 2047 w 2352"/>
                  <a:gd name="T79" fmla="*/ 921 h 960"/>
                  <a:gd name="T80" fmla="*/ 2119 w 2352"/>
                  <a:gd name="T81" fmla="*/ 912 h 960"/>
                  <a:gd name="T82" fmla="*/ 2182 w 2352"/>
                  <a:gd name="T83" fmla="*/ 902 h 960"/>
                  <a:gd name="T84" fmla="*/ 2236 w 2352"/>
                  <a:gd name="T85" fmla="*/ 892 h 960"/>
                  <a:gd name="T86" fmla="*/ 2281 w 2352"/>
                  <a:gd name="T87" fmla="*/ 881 h 960"/>
                  <a:gd name="T88" fmla="*/ 2315 w 2352"/>
                  <a:gd name="T89" fmla="*/ 870 h 960"/>
                  <a:gd name="T90" fmla="*/ 2339 w 2352"/>
                  <a:gd name="T91" fmla="*/ 858 h 960"/>
                  <a:gd name="T92" fmla="*/ 2351 w 2352"/>
                  <a:gd name="T93" fmla="*/ 846 h 960"/>
                  <a:gd name="T94" fmla="*/ 2352 w 2352"/>
                  <a:gd name="T95" fmla="*/ 120 h 960"/>
                  <a:gd name="T96" fmla="*/ 2346 w 2352"/>
                  <a:gd name="T97" fmla="*/ 108 h 960"/>
                  <a:gd name="T98" fmla="*/ 2328 w 2352"/>
                  <a:gd name="T99" fmla="*/ 96 h 960"/>
                  <a:gd name="T100" fmla="*/ 2299 w 2352"/>
                  <a:gd name="T101" fmla="*/ 85 h 960"/>
                  <a:gd name="T102" fmla="*/ 2260 w 2352"/>
                  <a:gd name="T103" fmla="*/ 73 h 960"/>
                  <a:gd name="T104" fmla="*/ 2210 w 2352"/>
                  <a:gd name="T105" fmla="*/ 63 h 960"/>
                  <a:gd name="T106" fmla="*/ 2151 w 2352"/>
                  <a:gd name="T107" fmla="*/ 53 h 960"/>
                  <a:gd name="T108" fmla="*/ 2084 w 2352"/>
                  <a:gd name="T109" fmla="*/ 44 h 960"/>
                  <a:gd name="T110" fmla="*/ 2008 w 2352"/>
                  <a:gd name="T111" fmla="*/ 35 h 960"/>
                  <a:gd name="T112" fmla="*/ 1924 w 2352"/>
                  <a:gd name="T113" fmla="*/ 28 h 960"/>
                  <a:gd name="T114" fmla="*/ 1834 w 2352"/>
                  <a:gd name="T115" fmla="*/ 21 h 960"/>
                  <a:gd name="T116" fmla="*/ 1737 w 2352"/>
                  <a:gd name="T117" fmla="*/ 15 h 960"/>
                  <a:gd name="T118" fmla="*/ 1634 w 2352"/>
                  <a:gd name="T119" fmla="*/ 10 h 960"/>
                  <a:gd name="T120" fmla="*/ 1526 w 2352"/>
                  <a:gd name="T121" fmla="*/ 6 h 960"/>
                  <a:gd name="T122" fmla="*/ 1413 w 2352"/>
                  <a:gd name="T123" fmla="*/ 3 h 960"/>
                  <a:gd name="T124" fmla="*/ 1296 w 2352"/>
                  <a:gd name="T125" fmla="*/ 1 h 9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52"/>
                  <a:gd name="T190" fmla="*/ 0 h 960"/>
                  <a:gd name="T191" fmla="*/ 2352 w 2352"/>
                  <a:gd name="T192" fmla="*/ 960 h 96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52" h="960">
                    <a:moveTo>
                      <a:pt x="1176" y="0"/>
                    </a:moveTo>
                    <a:lnTo>
                      <a:pt x="1056" y="1"/>
                    </a:lnTo>
                    <a:lnTo>
                      <a:pt x="997" y="1"/>
                    </a:lnTo>
                    <a:lnTo>
                      <a:pt x="939" y="3"/>
                    </a:lnTo>
                    <a:lnTo>
                      <a:pt x="882" y="4"/>
                    </a:lnTo>
                    <a:lnTo>
                      <a:pt x="826" y="6"/>
                    </a:lnTo>
                    <a:lnTo>
                      <a:pt x="772" y="7"/>
                    </a:lnTo>
                    <a:lnTo>
                      <a:pt x="718" y="10"/>
                    </a:lnTo>
                    <a:lnTo>
                      <a:pt x="666" y="12"/>
                    </a:lnTo>
                    <a:lnTo>
                      <a:pt x="615" y="15"/>
                    </a:lnTo>
                    <a:lnTo>
                      <a:pt x="566" y="18"/>
                    </a:lnTo>
                    <a:lnTo>
                      <a:pt x="518" y="21"/>
                    </a:lnTo>
                    <a:lnTo>
                      <a:pt x="472" y="24"/>
                    </a:lnTo>
                    <a:lnTo>
                      <a:pt x="428" y="28"/>
                    </a:lnTo>
                    <a:lnTo>
                      <a:pt x="385" y="31"/>
                    </a:lnTo>
                    <a:lnTo>
                      <a:pt x="344" y="35"/>
                    </a:lnTo>
                    <a:lnTo>
                      <a:pt x="305" y="40"/>
                    </a:lnTo>
                    <a:lnTo>
                      <a:pt x="268" y="44"/>
                    </a:lnTo>
                    <a:lnTo>
                      <a:pt x="234" y="48"/>
                    </a:lnTo>
                    <a:lnTo>
                      <a:pt x="201" y="53"/>
                    </a:lnTo>
                    <a:lnTo>
                      <a:pt x="170" y="58"/>
                    </a:lnTo>
                    <a:lnTo>
                      <a:pt x="142" y="63"/>
                    </a:lnTo>
                    <a:lnTo>
                      <a:pt x="116" y="68"/>
                    </a:lnTo>
                    <a:lnTo>
                      <a:pt x="92" y="73"/>
                    </a:lnTo>
                    <a:lnTo>
                      <a:pt x="71" y="79"/>
                    </a:lnTo>
                    <a:lnTo>
                      <a:pt x="53" y="85"/>
                    </a:lnTo>
                    <a:lnTo>
                      <a:pt x="37" y="90"/>
                    </a:lnTo>
                    <a:lnTo>
                      <a:pt x="24" y="96"/>
                    </a:lnTo>
                    <a:lnTo>
                      <a:pt x="14" y="102"/>
                    </a:lnTo>
                    <a:lnTo>
                      <a:pt x="6" y="108"/>
                    </a:lnTo>
                    <a:lnTo>
                      <a:pt x="2" y="114"/>
                    </a:lnTo>
                    <a:lnTo>
                      <a:pt x="0" y="120"/>
                    </a:lnTo>
                    <a:lnTo>
                      <a:pt x="0" y="840"/>
                    </a:lnTo>
                    <a:lnTo>
                      <a:pt x="2" y="846"/>
                    </a:lnTo>
                    <a:lnTo>
                      <a:pt x="6" y="852"/>
                    </a:lnTo>
                    <a:lnTo>
                      <a:pt x="14" y="858"/>
                    </a:lnTo>
                    <a:lnTo>
                      <a:pt x="24" y="864"/>
                    </a:lnTo>
                    <a:lnTo>
                      <a:pt x="37" y="870"/>
                    </a:lnTo>
                    <a:lnTo>
                      <a:pt x="53" y="876"/>
                    </a:lnTo>
                    <a:lnTo>
                      <a:pt x="71" y="881"/>
                    </a:lnTo>
                    <a:lnTo>
                      <a:pt x="92" y="887"/>
                    </a:lnTo>
                    <a:lnTo>
                      <a:pt x="116" y="892"/>
                    </a:lnTo>
                    <a:lnTo>
                      <a:pt x="142" y="897"/>
                    </a:lnTo>
                    <a:lnTo>
                      <a:pt x="170" y="902"/>
                    </a:lnTo>
                    <a:lnTo>
                      <a:pt x="201" y="907"/>
                    </a:lnTo>
                    <a:lnTo>
                      <a:pt x="234" y="912"/>
                    </a:lnTo>
                    <a:lnTo>
                      <a:pt x="268" y="916"/>
                    </a:lnTo>
                    <a:lnTo>
                      <a:pt x="305" y="921"/>
                    </a:lnTo>
                    <a:lnTo>
                      <a:pt x="344" y="925"/>
                    </a:lnTo>
                    <a:lnTo>
                      <a:pt x="385" y="929"/>
                    </a:lnTo>
                    <a:lnTo>
                      <a:pt x="428" y="933"/>
                    </a:lnTo>
                    <a:lnTo>
                      <a:pt x="472" y="936"/>
                    </a:lnTo>
                    <a:lnTo>
                      <a:pt x="518" y="940"/>
                    </a:lnTo>
                    <a:lnTo>
                      <a:pt x="566" y="943"/>
                    </a:lnTo>
                    <a:lnTo>
                      <a:pt x="615" y="946"/>
                    </a:lnTo>
                    <a:lnTo>
                      <a:pt x="666" y="948"/>
                    </a:lnTo>
                    <a:lnTo>
                      <a:pt x="718" y="951"/>
                    </a:lnTo>
                    <a:lnTo>
                      <a:pt x="772" y="953"/>
                    </a:lnTo>
                    <a:lnTo>
                      <a:pt x="826" y="955"/>
                    </a:lnTo>
                    <a:lnTo>
                      <a:pt x="882" y="956"/>
                    </a:lnTo>
                    <a:lnTo>
                      <a:pt x="939" y="958"/>
                    </a:lnTo>
                    <a:lnTo>
                      <a:pt x="997" y="959"/>
                    </a:lnTo>
                    <a:lnTo>
                      <a:pt x="1056" y="959"/>
                    </a:lnTo>
                    <a:lnTo>
                      <a:pt x="1176" y="960"/>
                    </a:lnTo>
                    <a:lnTo>
                      <a:pt x="1296" y="959"/>
                    </a:lnTo>
                    <a:lnTo>
                      <a:pt x="1355" y="959"/>
                    </a:lnTo>
                    <a:lnTo>
                      <a:pt x="1413" y="958"/>
                    </a:lnTo>
                    <a:lnTo>
                      <a:pt x="1470" y="956"/>
                    </a:lnTo>
                    <a:lnTo>
                      <a:pt x="1526" y="955"/>
                    </a:lnTo>
                    <a:lnTo>
                      <a:pt x="1581" y="953"/>
                    </a:lnTo>
                    <a:lnTo>
                      <a:pt x="1634" y="951"/>
                    </a:lnTo>
                    <a:lnTo>
                      <a:pt x="1686" y="948"/>
                    </a:lnTo>
                    <a:lnTo>
                      <a:pt x="1737" y="946"/>
                    </a:lnTo>
                    <a:lnTo>
                      <a:pt x="1786" y="943"/>
                    </a:lnTo>
                    <a:lnTo>
                      <a:pt x="1834" y="940"/>
                    </a:lnTo>
                    <a:lnTo>
                      <a:pt x="1880" y="936"/>
                    </a:lnTo>
                    <a:lnTo>
                      <a:pt x="1924" y="933"/>
                    </a:lnTo>
                    <a:lnTo>
                      <a:pt x="1967" y="929"/>
                    </a:lnTo>
                    <a:lnTo>
                      <a:pt x="2008" y="925"/>
                    </a:lnTo>
                    <a:lnTo>
                      <a:pt x="2047" y="921"/>
                    </a:lnTo>
                    <a:lnTo>
                      <a:pt x="2084" y="916"/>
                    </a:lnTo>
                    <a:lnTo>
                      <a:pt x="2119" y="912"/>
                    </a:lnTo>
                    <a:lnTo>
                      <a:pt x="2151" y="907"/>
                    </a:lnTo>
                    <a:lnTo>
                      <a:pt x="2182" y="902"/>
                    </a:lnTo>
                    <a:lnTo>
                      <a:pt x="2210" y="897"/>
                    </a:lnTo>
                    <a:lnTo>
                      <a:pt x="2236" y="892"/>
                    </a:lnTo>
                    <a:lnTo>
                      <a:pt x="2260" y="887"/>
                    </a:lnTo>
                    <a:lnTo>
                      <a:pt x="2281" y="881"/>
                    </a:lnTo>
                    <a:lnTo>
                      <a:pt x="2299" y="876"/>
                    </a:lnTo>
                    <a:lnTo>
                      <a:pt x="2315" y="870"/>
                    </a:lnTo>
                    <a:lnTo>
                      <a:pt x="2328" y="864"/>
                    </a:lnTo>
                    <a:lnTo>
                      <a:pt x="2339" y="858"/>
                    </a:lnTo>
                    <a:lnTo>
                      <a:pt x="2346" y="852"/>
                    </a:lnTo>
                    <a:lnTo>
                      <a:pt x="2351" y="846"/>
                    </a:lnTo>
                    <a:lnTo>
                      <a:pt x="2352" y="840"/>
                    </a:lnTo>
                    <a:lnTo>
                      <a:pt x="2352" y="120"/>
                    </a:lnTo>
                    <a:lnTo>
                      <a:pt x="2351" y="114"/>
                    </a:lnTo>
                    <a:lnTo>
                      <a:pt x="2346" y="108"/>
                    </a:lnTo>
                    <a:lnTo>
                      <a:pt x="2339" y="102"/>
                    </a:lnTo>
                    <a:lnTo>
                      <a:pt x="2328" y="96"/>
                    </a:lnTo>
                    <a:lnTo>
                      <a:pt x="2315" y="90"/>
                    </a:lnTo>
                    <a:lnTo>
                      <a:pt x="2299" y="85"/>
                    </a:lnTo>
                    <a:lnTo>
                      <a:pt x="2281" y="79"/>
                    </a:lnTo>
                    <a:lnTo>
                      <a:pt x="2260" y="73"/>
                    </a:lnTo>
                    <a:lnTo>
                      <a:pt x="2236" y="68"/>
                    </a:lnTo>
                    <a:lnTo>
                      <a:pt x="2210" y="63"/>
                    </a:lnTo>
                    <a:lnTo>
                      <a:pt x="2182" y="58"/>
                    </a:lnTo>
                    <a:lnTo>
                      <a:pt x="2151" y="53"/>
                    </a:lnTo>
                    <a:lnTo>
                      <a:pt x="2119" y="48"/>
                    </a:lnTo>
                    <a:lnTo>
                      <a:pt x="2084" y="44"/>
                    </a:lnTo>
                    <a:lnTo>
                      <a:pt x="2047" y="40"/>
                    </a:lnTo>
                    <a:lnTo>
                      <a:pt x="2008" y="35"/>
                    </a:lnTo>
                    <a:lnTo>
                      <a:pt x="1967" y="31"/>
                    </a:lnTo>
                    <a:lnTo>
                      <a:pt x="1924" y="28"/>
                    </a:lnTo>
                    <a:lnTo>
                      <a:pt x="1880" y="24"/>
                    </a:lnTo>
                    <a:lnTo>
                      <a:pt x="1834" y="21"/>
                    </a:lnTo>
                    <a:lnTo>
                      <a:pt x="1786" y="18"/>
                    </a:lnTo>
                    <a:lnTo>
                      <a:pt x="1737" y="15"/>
                    </a:lnTo>
                    <a:lnTo>
                      <a:pt x="1686" y="12"/>
                    </a:lnTo>
                    <a:lnTo>
                      <a:pt x="1634" y="10"/>
                    </a:lnTo>
                    <a:lnTo>
                      <a:pt x="1581" y="7"/>
                    </a:lnTo>
                    <a:lnTo>
                      <a:pt x="1526" y="6"/>
                    </a:lnTo>
                    <a:lnTo>
                      <a:pt x="1470" y="4"/>
                    </a:lnTo>
                    <a:lnTo>
                      <a:pt x="1413" y="3"/>
                    </a:lnTo>
                    <a:lnTo>
                      <a:pt x="1355" y="1"/>
                    </a:lnTo>
                    <a:lnTo>
                      <a:pt x="1296" y="1"/>
                    </a:lnTo>
                    <a:lnTo>
                      <a:pt x="1176" y="0"/>
                    </a:lnTo>
                    <a:close/>
                  </a:path>
                </a:pathLst>
              </a:custGeom>
              <a:noFill/>
              <a:ln w="9525">
                <a:solidFill>
                  <a:srgbClr val="000000"/>
                </a:solidFill>
                <a:round/>
                <a:headEnd/>
                <a:tailEnd/>
              </a:ln>
            </p:spPr>
            <p:txBody>
              <a:bodyPr/>
              <a:lstStyle/>
              <a:p>
                <a:endParaRPr lang="zh-CN" altLang="en-US"/>
              </a:p>
            </p:txBody>
          </p:sp>
          <p:sp>
            <p:nvSpPr>
              <p:cNvPr id="17448" name="Freeform 20"/>
              <p:cNvSpPr>
                <a:spLocks/>
              </p:cNvSpPr>
              <p:nvPr/>
            </p:nvSpPr>
            <p:spPr bwMode="auto">
              <a:xfrm>
                <a:off x="3219" y="1851"/>
                <a:ext cx="2352" cy="120"/>
              </a:xfrm>
              <a:custGeom>
                <a:avLst/>
                <a:gdLst>
                  <a:gd name="T0" fmla="*/ 0 w 2352"/>
                  <a:gd name="T1" fmla="*/ 0 h 120"/>
                  <a:gd name="T2" fmla="*/ 2 w 2352"/>
                  <a:gd name="T3" fmla="*/ 6 h 120"/>
                  <a:gd name="T4" fmla="*/ 6 w 2352"/>
                  <a:gd name="T5" fmla="*/ 12 h 120"/>
                  <a:gd name="T6" fmla="*/ 14 w 2352"/>
                  <a:gd name="T7" fmla="*/ 18 h 120"/>
                  <a:gd name="T8" fmla="*/ 24 w 2352"/>
                  <a:gd name="T9" fmla="*/ 24 h 120"/>
                  <a:gd name="T10" fmla="*/ 37 w 2352"/>
                  <a:gd name="T11" fmla="*/ 30 h 120"/>
                  <a:gd name="T12" fmla="*/ 53 w 2352"/>
                  <a:gd name="T13" fmla="*/ 36 h 120"/>
                  <a:gd name="T14" fmla="*/ 71 w 2352"/>
                  <a:gd name="T15" fmla="*/ 41 h 120"/>
                  <a:gd name="T16" fmla="*/ 92 w 2352"/>
                  <a:gd name="T17" fmla="*/ 47 h 120"/>
                  <a:gd name="T18" fmla="*/ 116 w 2352"/>
                  <a:gd name="T19" fmla="*/ 52 h 120"/>
                  <a:gd name="T20" fmla="*/ 142 w 2352"/>
                  <a:gd name="T21" fmla="*/ 57 h 120"/>
                  <a:gd name="T22" fmla="*/ 170 w 2352"/>
                  <a:gd name="T23" fmla="*/ 62 h 120"/>
                  <a:gd name="T24" fmla="*/ 201 w 2352"/>
                  <a:gd name="T25" fmla="*/ 67 h 120"/>
                  <a:gd name="T26" fmla="*/ 234 w 2352"/>
                  <a:gd name="T27" fmla="*/ 72 h 120"/>
                  <a:gd name="T28" fmla="*/ 268 w 2352"/>
                  <a:gd name="T29" fmla="*/ 76 h 120"/>
                  <a:gd name="T30" fmla="*/ 305 w 2352"/>
                  <a:gd name="T31" fmla="*/ 81 h 120"/>
                  <a:gd name="T32" fmla="*/ 344 w 2352"/>
                  <a:gd name="T33" fmla="*/ 85 h 120"/>
                  <a:gd name="T34" fmla="*/ 385 w 2352"/>
                  <a:gd name="T35" fmla="*/ 89 h 120"/>
                  <a:gd name="T36" fmla="*/ 428 w 2352"/>
                  <a:gd name="T37" fmla="*/ 93 h 120"/>
                  <a:gd name="T38" fmla="*/ 472 w 2352"/>
                  <a:gd name="T39" fmla="*/ 96 h 120"/>
                  <a:gd name="T40" fmla="*/ 518 w 2352"/>
                  <a:gd name="T41" fmla="*/ 100 h 120"/>
                  <a:gd name="T42" fmla="*/ 566 w 2352"/>
                  <a:gd name="T43" fmla="*/ 103 h 120"/>
                  <a:gd name="T44" fmla="*/ 615 w 2352"/>
                  <a:gd name="T45" fmla="*/ 106 h 120"/>
                  <a:gd name="T46" fmla="*/ 666 w 2352"/>
                  <a:gd name="T47" fmla="*/ 108 h 120"/>
                  <a:gd name="T48" fmla="*/ 718 w 2352"/>
                  <a:gd name="T49" fmla="*/ 111 h 120"/>
                  <a:gd name="T50" fmla="*/ 772 w 2352"/>
                  <a:gd name="T51" fmla="*/ 113 h 120"/>
                  <a:gd name="T52" fmla="*/ 826 w 2352"/>
                  <a:gd name="T53" fmla="*/ 115 h 120"/>
                  <a:gd name="T54" fmla="*/ 882 w 2352"/>
                  <a:gd name="T55" fmla="*/ 116 h 120"/>
                  <a:gd name="T56" fmla="*/ 939 w 2352"/>
                  <a:gd name="T57" fmla="*/ 118 h 120"/>
                  <a:gd name="T58" fmla="*/ 997 w 2352"/>
                  <a:gd name="T59" fmla="*/ 119 h 120"/>
                  <a:gd name="T60" fmla="*/ 1056 w 2352"/>
                  <a:gd name="T61" fmla="*/ 119 h 120"/>
                  <a:gd name="T62" fmla="*/ 1176 w 2352"/>
                  <a:gd name="T63" fmla="*/ 120 h 120"/>
                  <a:gd name="T64" fmla="*/ 1296 w 2352"/>
                  <a:gd name="T65" fmla="*/ 119 h 120"/>
                  <a:gd name="T66" fmla="*/ 1355 w 2352"/>
                  <a:gd name="T67" fmla="*/ 119 h 120"/>
                  <a:gd name="T68" fmla="*/ 1413 w 2352"/>
                  <a:gd name="T69" fmla="*/ 118 h 120"/>
                  <a:gd name="T70" fmla="*/ 1470 w 2352"/>
                  <a:gd name="T71" fmla="*/ 116 h 120"/>
                  <a:gd name="T72" fmla="*/ 1526 w 2352"/>
                  <a:gd name="T73" fmla="*/ 115 h 120"/>
                  <a:gd name="T74" fmla="*/ 1581 w 2352"/>
                  <a:gd name="T75" fmla="*/ 113 h 120"/>
                  <a:gd name="T76" fmla="*/ 1634 w 2352"/>
                  <a:gd name="T77" fmla="*/ 111 h 120"/>
                  <a:gd name="T78" fmla="*/ 1686 w 2352"/>
                  <a:gd name="T79" fmla="*/ 108 h 120"/>
                  <a:gd name="T80" fmla="*/ 1737 w 2352"/>
                  <a:gd name="T81" fmla="*/ 106 h 120"/>
                  <a:gd name="T82" fmla="*/ 1786 w 2352"/>
                  <a:gd name="T83" fmla="*/ 103 h 120"/>
                  <a:gd name="T84" fmla="*/ 1834 w 2352"/>
                  <a:gd name="T85" fmla="*/ 100 h 120"/>
                  <a:gd name="T86" fmla="*/ 1880 w 2352"/>
                  <a:gd name="T87" fmla="*/ 96 h 120"/>
                  <a:gd name="T88" fmla="*/ 1924 w 2352"/>
                  <a:gd name="T89" fmla="*/ 93 h 120"/>
                  <a:gd name="T90" fmla="*/ 1967 w 2352"/>
                  <a:gd name="T91" fmla="*/ 89 h 120"/>
                  <a:gd name="T92" fmla="*/ 2008 w 2352"/>
                  <a:gd name="T93" fmla="*/ 85 h 120"/>
                  <a:gd name="T94" fmla="*/ 2047 w 2352"/>
                  <a:gd name="T95" fmla="*/ 81 h 120"/>
                  <a:gd name="T96" fmla="*/ 2084 w 2352"/>
                  <a:gd name="T97" fmla="*/ 76 h 120"/>
                  <a:gd name="T98" fmla="*/ 2119 w 2352"/>
                  <a:gd name="T99" fmla="*/ 72 h 120"/>
                  <a:gd name="T100" fmla="*/ 2151 w 2352"/>
                  <a:gd name="T101" fmla="*/ 67 h 120"/>
                  <a:gd name="T102" fmla="*/ 2182 w 2352"/>
                  <a:gd name="T103" fmla="*/ 62 h 120"/>
                  <a:gd name="T104" fmla="*/ 2210 w 2352"/>
                  <a:gd name="T105" fmla="*/ 57 h 120"/>
                  <a:gd name="T106" fmla="*/ 2236 w 2352"/>
                  <a:gd name="T107" fmla="*/ 52 h 120"/>
                  <a:gd name="T108" fmla="*/ 2260 w 2352"/>
                  <a:gd name="T109" fmla="*/ 47 h 120"/>
                  <a:gd name="T110" fmla="*/ 2281 w 2352"/>
                  <a:gd name="T111" fmla="*/ 41 h 120"/>
                  <a:gd name="T112" fmla="*/ 2299 w 2352"/>
                  <a:gd name="T113" fmla="*/ 36 h 120"/>
                  <a:gd name="T114" fmla="*/ 2315 w 2352"/>
                  <a:gd name="T115" fmla="*/ 30 h 120"/>
                  <a:gd name="T116" fmla="*/ 2328 w 2352"/>
                  <a:gd name="T117" fmla="*/ 24 h 120"/>
                  <a:gd name="T118" fmla="*/ 2339 w 2352"/>
                  <a:gd name="T119" fmla="*/ 18 h 120"/>
                  <a:gd name="T120" fmla="*/ 2346 w 2352"/>
                  <a:gd name="T121" fmla="*/ 12 h 120"/>
                  <a:gd name="T122" fmla="*/ 2351 w 2352"/>
                  <a:gd name="T123" fmla="*/ 6 h 120"/>
                  <a:gd name="T124" fmla="*/ 2352 w 2352"/>
                  <a:gd name="T125" fmla="*/ 0 h 1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352"/>
                  <a:gd name="T190" fmla="*/ 0 h 120"/>
                  <a:gd name="T191" fmla="*/ 2352 w 2352"/>
                  <a:gd name="T192" fmla="*/ 120 h 1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352" h="120">
                    <a:moveTo>
                      <a:pt x="0" y="0"/>
                    </a:moveTo>
                    <a:lnTo>
                      <a:pt x="2" y="6"/>
                    </a:lnTo>
                    <a:lnTo>
                      <a:pt x="6" y="12"/>
                    </a:lnTo>
                    <a:lnTo>
                      <a:pt x="14" y="18"/>
                    </a:lnTo>
                    <a:lnTo>
                      <a:pt x="24" y="24"/>
                    </a:lnTo>
                    <a:lnTo>
                      <a:pt x="37" y="30"/>
                    </a:lnTo>
                    <a:lnTo>
                      <a:pt x="53" y="36"/>
                    </a:lnTo>
                    <a:lnTo>
                      <a:pt x="71" y="41"/>
                    </a:lnTo>
                    <a:lnTo>
                      <a:pt x="92" y="47"/>
                    </a:lnTo>
                    <a:lnTo>
                      <a:pt x="116" y="52"/>
                    </a:lnTo>
                    <a:lnTo>
                      <a:pt x="142" y="57"/>
                    </a:lnTo>
                    <a:lnTo>
                      <a:pt x="170" y="62"/>
                    </a:lnTo>
                    <a:lnTo>
                      <a:pt x="201" y="67"/>
                    </a:lnTo>
                    <a:lnTo>
                      <a:pt x="234" y="72"/>
                    </a:lnTo>
                    <a:lnTo>
                      <a:pt x="268" y="76"/>
                    </a:lnTo>
                    <a:lnTo>
                      <a:pt x="305" y="81"/>
                    </a:lnTo>
                    <a:lnTo>
                      <a:pt x="344" y="85"/>
                    </a:lnTo>
                    <a:lnTo>
                      <a:pt x="385" y="89"/>
                    </a:lnTo>
                    <a:lnTo>
                      <a:pt x="428" y="93"/>
                    </a:lnTo>
                    <a:lnTo>
                      <a:pt x="472" y="96"/>
                    </a:lnTo>
                    <a:lnTo>
                      <a:pt x="518" y="100"/>
                    </a:lnTo>
                    <a:lnTo>
                      <a:pt x="566" y="103"/>
                    </a:lnTo>
                    <a:lnTo>
                      <a:pt x="615" y="106"/>
                    </a:lnTo>
                    <a:lnTo>
                      <a:pt x="666" y="108"/>
                    </a:lnTo>
                    <a:lnTo>
                      <a:pt x="718" y="111"/>
                    </a:lnTo>
                    <a:lnTo>
                      <a:pt x="772" y="113"/>
                    </a:lnTo>
                    <a:lnTo>
                      <a:pt x="826" y="115"/>
                    </a:lnTo>
                    <a:lnTo>
                      <a:pt x="882" y="116"/>
                    </a:lnTo>
                    <a:lnTo>
                      <a:pt x="939" y="118"/>
                    </a:lnTo>
                    <a:lnTo>
                      <a:pt x="997" y="119"/>
                    </a:lnTo>
                    <a:lnTo>
                      <a:pt x="1056" y="119"/>
                    </a:lnTo>
                    <a:lnTo>
                      <a:pt x="1176" y="120"/>
                    </a:lnTo>
                    <a:lnTo>
                      <a:pt x="1296" y="119"/>
                    </a:lnTo>
                    <a:lnTo>
                      <a:pt x="1355" y="119"/>
                    </a:lnTo>
                    <a:lnTo>
                      <a:pt x="1413" y="118"/>
                    </a:lnTo>
                    <a:lnTo>
                      <a:pt x="1470" y="116"/>
                    </a:lnTo>
                    <a:lnTo>
                      <a:pt x="1526" y="115"/>
                    </a:lnTo>
                    <a:lnTo>
                      <a:pt x="1581" y="113"/>
                    </a:lnTo>
                    <a:lnTo>
                      <a:pt x="1634" y="111"/>
                    </a:lnTo>
                    <a:lnTo>
                      <a:pt x="1686" y="108"/>
                    </a:lnTo>
                    <a:lnTo>
                      <a:pt x="1737" y="106"/>
                    </a:lnTo>
                    <a:lnTo>
                      <a:pt x="1786" y="103"/>
                    </a:lnTo>
                    <a:lnTo>
                      <a:pt x="1834" y="100"/>
                    </a:lnTo>
                    <a:lnTo>
                      <a:pt x="1880" y="96"/>
                    </a:lnTo>
                    <a:lnTo>
                      <a:pt x="1924" y="93"/>
                    </a:lnTo>
                    <a:lnTo>
                      <a:pt x="1967" y="89"/>
                    </a:lnTo>
                    <a:lnTo>
                      <a:pt x="2008" y="85"/>
                    </a:lnTo>
                    <a:lnTo>
                      <a:pt x="2047" y="81"/>
                    </a:lnTo>
                    <a:lnTo>
                      <a:pt x="2084" y="76"/>
                    </a:lnTo>
                    <a:lnTo>
                      <a:pt x="2119" y="72"/>
                    </a:lnTo>
                    <a:lnTo>
                      <a:pt x="2151" y="67"/>
                    </a:lnTo>
                    <a:lnTo>
                      <a:pt x="2182" y="62"/>
                    </a:lnTo>
                    <a:lnTo>
                      <a:pt x="2210" y="57"/>
                    </a:lnTo>
                    <a:lnTo>
                      <a:pt x="2236" y="52"/>
                    </a:lnTo>
                    <a:lnTo>
                      <a:pt x="2260" y="47"/>
                    </a:lnTo>
                    <a:lnTo>
                      <a:pt x="2281" y="41"/>
                    </a:lnTo>
                    <a:lnTo>
                      <a:pt x="2299" y="36"/>
                    </a:lnTo>
                    <a:lnTo>
                      <a:pt x="2315" y="30"/>
                    </a:lnTo>
                    <a:lnTo>
                      <a:pt x="2328" y="24"/>
                    </a:lnTo>
                    <a:lnTo>
                      <a:pt x="2339" y="18"/>
                    </a:lnTo>
                    <a:lnTo>
                      <a:pt x="2346" y="12"/>
                    </a:lnTo>
                    <a:lnTo>
                      <a:pt x="2351" y="6"/>
                    </a:lnTo>
                    <a:lnTo>
                      <a:pt x="2352" y="0"/>
                    </a:lnTo>
                  </a:path>
                </a:pathLst>
              </a:custGeom>
              <a:noFill/>
              <a:ln w="9525">
                <a:solidFill>
                  <a:srgbClr val="000000"/>
                </a:solidFill>
                <a:round/>
                <a:headEnd/>
                <a:tailEnd/>
              </a:ln>
            </p:spPr>
            <p:txBody>
              <a:bodyPr/>
              <a:lstStyle/>
              <a:p>
                <a:endParaRPr lang="zh-CN" altLang="en-US"/>
              </a:p>
            </p:txBody>
          </p:sp>
        </p:grpSp>
        <p:sp>
          <p:nvSpPr>
            <p:cNvPr id="17429" name="Rectangle 21"/>
            <p:cNvSpPr>
              <a:spLocks noChangeArrowheads="1"/>
            </p:cNvSpPr>
            <p:nvPr/>
          </p:nvSpPr>
          <p:spPr bwMode="auto">
            <a:xfrm>
              <a:off x="3267" y="2054"/>
              <a:ext cx="2321" cy="519"/>
            </a:xfrm>
            <a:prstGeom prst="rect">
              <a:avLst/>
            </a:prstGeom>
            <a:noFill/>
            <a:ln w="9525">
              <a:noFill/>
              <a:miter lim="800000"/>
              <a:headEnd/>
              <a:tailEnd/>
            </a:ln>
          </p:spPr>
          <p:txBody>
            <a:bodyPr/>
            <a:lstStyle/>
            <a:p>
              <a:endParaRPr lang="zh-CN" altLang="en-US"/>
            </a:p>
          </p:txBody>
        </p:sp>
        <p:sp>
          <p:nvSpPr>
            <p:cNvPr id="17430" name="Rectangle 22"/>
            <p:cNvSpPr>
              <a:spLocks noChangeArrowheads="1"/>
            </p:cNvSpPr>
            <p:nvPr/>
          </p:nvSpPr>
          <p:spPr bwMode="auto">
            <a:xfrm>
              <a:off x="3325" y="2084"/>
              <a:ext cx="586"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000000"/>
                  </a:solidFill>
                  <a:latin typeface="Courier New" pitchFamily="49" charset="0"/>
                </a:rPr>
                <a:t>NAME      </a:t>
              </a:r>
              <a:endParaRPr lang="en-US" altLang="zh-CN" b="1"/>
            </a:p>
          </p:txBody>
        </p:sp>
        <p:sp>
          <p:nvSpPr>
            <p:cNvPr id="17431" name="Rectangle 23"/>
            <p:cNvSpPr>
              <a:spLocks noChangeArrowheads="1"/>
            </p:cNvSpPr>
            <p:nvPr/>
          </p:nvSpPr>
          <p:spPr bwMode="auto">
            <a:xfrm>
              <a:off x="4366" y="2084"/>
              <a:ext cx="1171"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000000"/>
                  </a:solidFill>
                  <a:latin typeface="Courier New" pitchFamily="49" charset="0"/>
                </a:rPr>
                <a:t>TITLE   ORGANIZATION</a:t>
              </a:r>
              <a:endParaRPr lang="en-US" altLang="zh-CN" b="1"/>
            </a:p>
          </p:txBody>
        </p:sp>
        <p:sp>
          <p:nvSpPr>
            <p:cNvPr id="17432" name="Line 24"/>
            <p:cNvSpPr>
              <a:spLocks noChangeShapeType="1"/>
            </p:cNvSpPr>
            <p:nvPr/>
          </p:nvSpPr>
          <p:spPr bwMode="auto">
            <a:xfrm>
              <a:off x="3326" y="2182"/>
              <a:ext cx="2202" cy="1"/>
            </a:xfrm>
            <a:prstGeom prst="line">
              <a:avLst/>
            </a:prstGeom>
            <a:noFill/>
            <a:ln w="1588">
              <a:solidFill>
                <a:srgbClr val="000000"/>
              </a:solidFill>
              <a:round/>
              <a:headEnd/>
              <a:tailEnd/>
            </a:ln>
          </p:spPr>
          <p:txBody>
            <a:bodyPr/>
            <a:lstStyle/>
            <a:p>
              <a:endParaRPr lang="zh-CN" altLang="en-US"/>
            </a:p>
          </p:txBody>
        </p:sp>
        <p:sp>
          <p:nvSpPr>
            <p:cNvPr id="17433" name="Rectangle 25"/>
            <p:cNvSpPr>
              <a:spLocks noChangeArrowheads="1"/>
            </p:cNvSpPr>
            <p:nvPr/>
          </p:nvSpPr>
          <p:spPr bwMode="auto">
            <a:xfrm>
              <a:off x="3325" y="2177"/>
              <a:ext cx="2205" cy="11"/>
            </a:xfrm>
            <a:prstGeom prst="rect">
              <a:avLst/>
            </a:prstGeom>
            <a:solidFill>
              <a:srgbClr val="000000"/>
            </a:solidFill>
            <a:ln w="9525">
              <a:noFill/>
              <a:miter lim="800000"/>
              <a:headEnd/>
              <a:tailEnd/>
            </a:ln>
          </p:spPr>
          <p:txBody>
            <a:bodyPr/>
            <a:lstStyle/>
            <a:p>
              <a:endParaRPr lang="zh-CN" altLang="en-US"/>
            </a:p>
          </p:txBody>
        </p:sp>
        <p:sp>
          <p:nvSpPr>
            <p:cNvPr id="17434" name="Rectangle 26"/>
            <p:cNvSpPr>
              <a:spLocks noChangeArrowheads="1"/>
            </p:cNvSpPr>
            <p:nvPr/>
          </p:nvSpPr>
          <p:spPr bwMode="auto">
            <a:xfrm>
              <a:off x="3324" y="2199"/>
              <a:ext cx="586"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D20000"/>
                  </a:solidFill>
                  <a:latin typeface="Courier New" pitchFamily="49" charset="0"/>
                </a:rPr>
                <a:t>Bill Gates</a:t>
              </a:r>
              <a:endParaRPr lang="en-US" altLang="zh-CN" b="1"/>
            </a:p>
          </p:txBody>
        </p:sp>
        <p:sp>
          <p:nvSpPr>
            <p:cNvPr id="17435" name="Rectangle 27"/>
            <p:cNvSpPr>
              <a:spLocks noChangeArrowheads="1"/>
            </p:cNvSpPr>
            <p:nvPr/>
          </p:nvSpPr>
          <p:spPr bwMode="auto">
            <a:xfrm>
              <a:off x="4370" y="2200"/>
              <a:ext cx="176"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3D6BFF"/>
                  </a:solidFill>
                  <a:latin typeface="Courier New" pitchFamily="49" charset="0"/>
                </a:rPr>
                <a:t>CEO</a:t>
              </a:r>
              <a:endParaRPr lang="en-US" altLang="zh-CN" b="1"/>
            </a:p>
          </p:txBody>
        </p:sp>
        <p:sp>
          <p:nvSpPr>
            <p:cNvPr id="17436" name="Rectangle 28"/>
            <p:cNvSpPr>
              <a:spLocks noChangeArrowheads="1"/>
            </p:cNvSpPr>
            <p:nvPr/>
          </p:nvSpPr>
          <p:spPr bwMode="auto">
            <a:xfrm>
              <a:off x="4890" y="2200"/>
              <a:ext cx="527"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3AAE3A"/>
                  </a:solidFill>
                  <a:latin typeface="Courier New" pitchFamily="49" charset="0"/>
                </a:rPr>
                <a:t>Microsoft</a:t>
              </a:r>
              <a:endParaRPr lang="en-US" altLang="zh-CN" b="1"/>
            </a:p>
          </p:txBody>
        </p:sp>
        <p:sp>
          <p:nvSpPr>
            <p:cNvPr id="17437" name="Rectangle 29"/>
            <p:cNvSpPr>
              <a:spLocks noChangeArrowheads="1"/>
            </p:cNvSpPr>
            <p:nvPr/>
          </p:nvSpPr>
          <p:spPr bwMode="auto">
            <a:xfrm>
              <a:off x="3327" y="2313"/>
              <a:ext cx="293"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D20000"/>
                  </a:solidFill>
                  <a:latin typeface="Courier New" pitchFamily="49" charset="0"/>
                </a:rPr>
                <a:t>Bill </a:t>
              </a:r>
              <a:endParaRPr lang="en-US" altLang="zh-CN" b="1"/>
            </a:p>
          </p:txBody>
        </p:sp>
        <p:sp>
          <p:nvSpPr>
            <p:cNvPr id="17438" name="Rectangle 30"/>
            <p:cNvSpPr>
              <a:spLocks noChangeArrowheads="1"/>
            </p:cNvSpPr>
            <p:nvPr/>
          </p:nvSpPr>
          <p:spPr bwMode="auto">
            <a:xfrm>
              <a:off x="3614" y="2314"/>
              <a:ext cx="351"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D20000"/>
                  </a:solidFill>
                  <a:latin typeface="Courier New" pitchFamily="49" charset="0"/>
                </a:rPr>
                <a:t>Veghte</a:t>
              </a:r>
              <a:endParaRPr lang="en-US" altLang="zh-CN" b="1"/>
            </a:p>
          </p:txBody>
        </p:sp>
        <p:sp>
          <p:nvSpPr>
            <p:cNvPr id="17439" name="Rectangle 31"/>
            <p:cNvSpPr>
              <a:spLocks noChangeArrowheads="1"/>
            </p:cNvSpPr>
            <p:nvPr/>
          </p:nvSpPr>
          <p:spPr bwMode="auto">
            <a:xfrm>
              <a:off x="4371" y="2314"/>
              <a:ext cx="117"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3D6BFF"/>
                  </a:solidFill>
                  <a:latin typeface="Courier New" pitchFamily="49" charset="0"/>
                </a:rPr>
                <a:t>VP</a:t>
              </a:r>
              <a:endParaRPr lang="en-US" altLang="zh-CN" b="1"/>
            </a:p>
          </p:txBody>
        </p:sp>
        <p:sp>
          <p:nvSpPr>
            <p:cNvPr id="17440" name="Rectangle 32"/>
            <p:cNvSpPr>
              <a:spLocks noChangeArrowheads="1"/>
            </p:cNvSpPr>
            <p:nvPr/>
          </p:nvSpPr>
          <p:spPr bwMode="auto">
            <a:xfrm>
              <a:off x="4889" y="2314"/>
              <a:ext cx="527"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3AAE3A"/>
                  </a:solidFill>
                  <a:latin typeface="Courier New" pitchFamily="49" charset="0"/>
                </a:rPr>
                <a:t>Microsoft</a:t>
              </a:r>
              <a:endParaRPr lang="en-US" altLang="zh-CN" b="1"/>
            </a:p>
          </p:txBody>
        </p:sp>
        <p:sp>
          <p:nvSpPr>
            <p:cNvPr id="17441" name="Rectangle 33"/>
            <p:cNvSpPr>
              <a:spLocks noChangeArrowheads="1"/>
            </p:cNvSpPr>
            <p:nvPr/>
          </p:nvSpPr>
          <p:spPr bwMode="auto">
            <a:xfrm>
              <a:off x="3326" y="2430"/>
              <a:ext cx="469"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D20000"/>
                  </a:solidFill>
                  <a:latin typeface="Courier New" pitchFamily="49" charset="0"/>
                </a:rPr>
                <a:t>Richard </a:t>
              </a:r>
              <a:endParaRPr lang="en-US" altLang="zh-CN" b="1"/>
            </a:p>
          </p:txBody>
        </p:sp>
        <p:sp>
          <p:nvSpPr>
            <p:cNvPr id="17442" name="Rectangle 34"/>
            <p:cNvSpPr>
              <a:spLocks noChangeArrowheads="1"/>
            </p:cNvSpPr>
            <p:nvPr/>
          </p:nvSpPr>
          <p:spPr bwMode="auto">
            <a:xfrm>
              <a:off x="3788" y="2430"/>
              <a:ext cx="469"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D20000"/>
                  </a:solidFill>
                  <a:latin typeface="Courier New" pitchFamily="49" charset="0"/>
                </a:rPr>
                <a:t>Stallman</a:t>
              </a:r>
              <a:endParaRPr lang="en-US" altLang="zh-CN" b="1"/>
            </a:p>
          </p:txBody>
        </p:sp>
        <p:sp>
          <p:nvSpPr>
            <p:cNvPr id="17443" name="Rectangle 35"/>
            <p:cNvSpPr>
              <a:spLocks noChangeArrowheads="1"/>
            </p:cNvSpPr>
            <p:nvPr/>
          </p:nvSpPr>
          <p:spPr bwMode="auto">
            <a:xfrm>
              <a:off x="4370" y="2430"/>
              <a:ext cx="410"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3D6BFF"/>
                  </a:solidFill>
                  <a:latin typeface="Courier New" pitchFamily="49" charset="0"/>
                </a:rPr>
                <a:t>founder</a:t>
              </a:r>
              <a:endParaRPr lang="en-US" altLang="zh-CN" b="1"/>
            </a:p>
          </p:txBody>
        </p:sp>
        <p:sp>
          <p:nvSpPr>
            <p:cNvPr id="17444" name="Rectangle 36"/>
            <p:cNvSpPr>
              <a:spLocks noChangeArrowheads="1"/>
            </p:cNvSpPr>
            <p:nvPr/>
          </p:nvSpPr>
          <p:spPr bwMode="auto">
            <a:xfrm>
              <a:off x="4891" y="2429"/>
              <a:ext cx="644" cy="107"/>
            </a:xfrm>
            <a:prstGeom prst="rect">
              <a:avLst/>
            </a:prstGeom>
            <a:noFill/>
            <a:ln w="9525">
              <a:noFill/>
              <a:miter lim="800000"/>
              <a:headEnd/>
              <a:tailEnd/>
            </a:ln>
          </p:spPr>
          <p:txBody>
            <a:bodyPr wrap="none" lIns="0" tIns="0" rIns="0" bIns="0">
              <a:spAutoFit/>
            </a:bodyPr>
            <a:lstStyle/>
            <a:p>
              <a:pPr eaLnBrk="0" hangingPunct="0"/>
              <a:r>
                <a:rPr lang="en-US" altLang="zh-CN" sz="1200" b="1">
                  <a:solidFill>
                    <a:srgbClr val="3AAE3A"/>
                  </a:solidFill>
                  <a:latin typeface="Courier New" pitchFamily="49" charset="0"/>
                </a:rPr>
                <a:t>Free Soft..</a:t>
              </a:r>
              <a:endParaRPr lang="en-US" altLang="zh-CN" b="1"/>
            </a:p>
          </p:txBody>
        </p:sp>
      </p:grpSp>
      <p:sp>
        <p:nvSpPr>
          <p:cNvPr id="551973" name="Text Box 37"/>
          <p:cNvSpPr txBox="1">
            <a:spLocks noChangeArrowheads="1"/>
          </p:cNvSpPr>
          <p:nvPr/>
        </p:nvSpPr>
        <p:spPr bwMode="auto">
          <a:xfrm>
            <a:off x="4125913" y="2247900"/>
            <a:ext cx="274637" cy="369888"/>
          </a:xfrm>
          <a:prstGeom prst="rect">
            <a:avLst/>
          </a:prstGeom>
          <a:noFill/>
          <a:ln w="9525">
            <a:noFill/>
            <a:miter lim="800000"/>
            <a:headEnd/>
            <a:tailEnd/>
          </a:ln>
        </p:spPr>
        <p:txBody>
          <a:bodyPr wrap="none">
            <a:spAutoFit/>
          </a:bodyPr>
          <a:lstStyle/>
          <a:p>
            <a:pPr eaLnBrk="0" hangingPunct="0"/>
            <a:r>
              <a:rPr lang="en-US" altLang="zh-CN"/>
              <a:t>*</a:t>
            </a:r>
          </a:p>
        </p:txBody>
      </p:sp>
      <p:sp>
        <p:nvSpPr>
          <p:cNvPr id="551974" name="Text Box 38"/>
          <p:cNvSpPr txBox="1">
            <a:spLocks noChangeArrowheads="1"/>
          </p:cNvSpPr>
          <p:nvPr/>
        </p:nvSpPr>
        <p:spPr bwMode="auto">
          <a:xfrm>
            <a:off x="4125913" y="4141788"/>
            <a:ext cx="274637" cy="369887"/>
          </a:xfrm>
          <a:prstGeom prst="rect">
            <a:avLst/>
          </a:prstGeom>
          <a:noFill/>
          <a:ln w="9525">
            <a:noFill/>
            <a:miter lim="800000"/>
            <a:headEnd/>
            <a:tailEnd/>
          </a:ln>
        </p:spPr>
        <p:txBody>
          <a:bodyPr wrap="none">
            <a:spAutoFit/>
          </a:bodyPr>
          <a:lstStyle/>
          <a:p>
            <a:pPr eaLnBrk="0" hangingPunct="0"/>
            <a:r>
              <a:rPr lang="en-US" altLang="zh-CN"/>
              <a:t>*</a:t>
            </a:r>
          </a:p>
        </p:txBody>
      </p:sp>
      <p:sp>
        <p:nvSpPr>
          <p:cNvPr id="551975" name="Text Box 39"/>
          <p:cNvSpPr txBox="1">
            <a:spLocks noChangeArrowheads="1"/>
          </p:cNvSpPr>
          <p:nvPr/>
        </p:nvSpPr>
        <p:spPr bwMode="auto">
          <a:xfrm>
            <a:off x="4125913" y="3071813"/>
            <a:ext cx="274637" cy="369887"/>
          </a:xfrm>
          <a:prstGeom prst="rect">
            <a:avLst/>
          </a:prstGeom>
          <a:noFill/>
          <a:ln w="9525">
            <a:noFill/>
            <a:miter lim="800000"/>
            <a:headEnd/>
            <a:tailEnd/>
          </a:ln>
        </p:spPr>
        <p:txBody>
          <a:bodyPr wrap="none">
            <a:spAutoFit/>
          </a:bodyPr>
          <a:lstStyle/>
          <a:p>
            <a:pPr eaLnBrk="0" hangingPunct="0"/>
            <a:r>
              <a:rPr lang="en-US" altLang="zh-CN"/>
              <a:t>*</a:t>
            </a:r>
          </a:p>
        </p:txBody>
      </p:sp>
      <p:sp>
        <p:nvSpPr>
          <p:cNvPr id="551976" name="Text Box 40"/>
          <p:cNvSpPr txBox="1">
            <a:spLocks noChangeArrowheads="1"/>
          </p:cNvSpPr>
          <p:nvPr/>
        </p:nvSpPr>
        <p:spPr bwMode="auto">
          <a:xfrm>
            <a:off x="4125913" y="3605213"/>
            <a:ext cx="274637" cy="369887"/>
          </a:xfrm>
          <a:prstGeom prst="rect">
            <a:avLst/>
          </a:prstGeom>
          <a:noFill/>
          <a:ln w="9525">
            <a:noFill/>
            <a:miter lim="800000"/>
            <a:headEnd/>
            <a:tailEnd/>
          </a:ln>
        </p:spPr>
        <p:txBody>
          <a:bodyPr wrap="none">
            <a:spAutoFit/>
          </a:bodyPr>
          <a:lstStyle/>
          <a:p>
            <a:pPr eaLnBrk="0" hangingPunct="0"/>
            <a:r>
              <a:rPr lang="en-US" altLang="zh-CN"/>
              <a:t>*</a:t>
            </a:r>
          </a:p>
        </p:txBody>
      </p:sp>
      <p:pic>
        <p:nvPicPr>
          <p:cNvPr id="17426" name="Picture 2"/>
          <p:cNvPicPr>
            <a:picLocks noChangeAspect="1" noChangeArrowheads="1"/>
          </p:cNvPicPr>
          <p:nvPr/>
        </p:nvPicPr>
        <p:blipFill>
          <a:blip r:embed="rId2" cstate="print"/>
          <a:srcRect/>
          <a:stretch>
            <a:fillRect/>
          </a:stretch>
        </p:blipFill>
        <p:spPr bwMode="auto">
          <a:xfrm>
            <a:off x="7310438" y="5811838"/>
            <a:ext cx="2190750" cy="1046162"/>
          </a:xfrm>
          <a:prstGeom prst="rect">
            <a:avLst/>
          </a:prstGeom>
          <a:noFill/>
          <a:ln w="9525">
            <a:noFill/>
            <a:miter lim="800000"/>
            <a:headEnd/>
            <a:tailEnd/>
          </a:ln>
        </p:spPr>
      </p:pic>
      <p:sp>
        <p:nvSpPr>
          <p:cNvPr id="17427" name="Oval 4"/>
          <p:cNvSpPr>
            <a:spLocks noChangeArrowheads="1"/>
          </p:cNvSpPr>
          <p:nvPr/>
        </p:nvSpPr>
        <p:spPr bwMode="auto">
          <a:xfrm>
            <a:off x="8053388" y="5805488"/>
            <a:ext cx="714375" cy="214312"/>
          </a:xfrm>
          <a:prstGeom prst="ellipse">
            <a:avLst/>
          </a:prstGeom>
          <a:noFill/>
          <a:ln w="9525" algn="ctr">
            <a:solidFill>
              <a:srgbClr val="C00000"/>
            </a:solidFill>
            <a:round/>
            <a:headEnd/>
            <a:tailEnd/>
          </a:ln>
        </p:spPr>
        <p:txBody>
          <a:bodyPr wrap="none" anchor="ctr"/>
          <a:lstStyle/>
          <a:p>
            <a:endParaRPr lang="zh-CN" altLang="en-US"/>
          </a:p>
        </p:txBody>
      </p:sp>
    </p:spTree>
    <p:extLst>
      <p:ext uri="{BB962C8B-B14F-4D97-AF65-F5344CB8AC3E}">
        <p14:creationId xmlns:p14="http://schemas.microsoft.com/office/powerpoint/2010/main" val="3982542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551942"/>
                                        </p:tgtEl>
                                        <p:attrNameLst>
                                          <p:attrName>style.visibility</p:attrName>
                                        </p:attrNameLst>
                                      </p:cBhvr>
                                      <p:to>
                                        <p:strVal val="visible"/>
                                      </p:to>
                                    </p:set>
                                    <p:animEffect transition="in" filter="blinds(horizontal)">
                                      <p:cBhvr>
                                        <p:cTn id="7" dur="500"/>
                                        <p:tgtEl>
                                          <p:spTgt spid="5519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51943"/>
                                        </p:tgtEl>
                                        <p:attrNameLst>
                                          <p:attrName>style.visibility</p:attrName>
                                        </p:attrNameLst>
                                      </p:cBhvr>
                                      <p:to>
                                        <p:strVal val="visible"/>
                                      </p:to>
                                    </p:set>
                                    <p:animEffect transition="in" filter="blinds(horizontal)">
                                      <p:cBhvr>
                                        <p:cTn id="10" dur="500"/>
                                        <p:tgtEl>
                                          <p:spTgt spid="55194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51944"/>
                                        </p:tgtEl>
                                        <p:attrNameLst>
                                          <p:attrName>style.visibility</p:attrName>
                                        </p:attrNameLst>
                                      </p:cBhvr>
                                      <p:to>
                                        <p:strVal val="visible"/>
                                      </p:to>
                                    </p:set>
                                    <p:animEffect transition="in" filter="blinds(horizontal)">
                                      <p:cBhvr>
                                        <p:cTn id="13" dur="500"/>
                                        <p:tgtEl>
                                          <p:spTgt spid="55194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51945"/>
                                        </p:tgtEl>
                                        <p:attrNameLst>
                                          <p:attrName>style.visibility</p:attrName>
                                        </p:attrNameLst>
                                      </p:cBhvr>
                                      <p:to>
                                        <p:strVal val="visible"/>
                                      </p:to>
                                    </p:set>
                                    <p:animEffect transition="in" filter="blinds(horizontal)">
                                      <p:cBhvr>
                                        <p:cTn id="16" dur="500"/>
                                        <p:tgtEl>
                                          <p:spTgt spid="55194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51946"/>
                                        </p:tgtEl>
                                        <p:attrNameLst>
                                          <p:attrName>style.visibility</p:attrName>
                                        </p:attrNameLst>
                                      </p:cBhvr>
                                      <p:to>
                                        <p:strVal val="visible"/>
                                      </p:to>
                                    </p:set>
                                    <p:animEffect transition="in" filter="blinds(horizontal)">
                                      <p:cBhvr>
                                        <p:cTn id="19" dur="500"/>
                                        <p:tgtEl>
                                          <p:spTgt spid="55194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51947"/>
                                        </p:tgtEl>
                                        <p:attrNameLst>
                                          <p:attrName>style.visibility</p:attrName>
                                        </p:attrNameLst>
                                      </p:cBhvr>
                                      <p:to>
                                        <p:strVal val="visible"/>
                                      </p:to>
                                    </p:set>
                                    <p:animEffect transition="in" filter="blinds(horizontal)">
                                      <p:cBhvr>
                                        <p:cTn id="22" dur="500"/>
                                        <p:tgtEl>
                                          <p:spTgt spid="55194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551973"/>
                                        </p:tgtEl>
                                        <p:attrNameLst>
                                          <p:attrName>style.visibility</p:attrName>
                                        </p:attrNameLst>
                                      </p:cBhvr>
                                      <p:to>
                                        <p:strVal val="visible"/>
                                      </p:to>
                                    </p:set>
                                    <p:animEffect transition="in" filter="blinds(horizontal)">
                                      <p:cBhvr>
                                        <p:cTn id="25" dur="500"/>
                                        <p:tgtEl>
                                          <p:spTgt spid="55197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51974"/>
                                        </p:tgtEl>
                                        <p:attrNameLst>
                                          <p:attrName>style.visibility</p:attrName>
                                        </p:attrNameLst>
                                      </p:cBhvr>
                                      <p:to>
                                        <p:strVal val="visible"/>
                                      </p:to>
                                    </p:set>
                                    <p:animEffect transition="in" filter="blinds(horizontal)">
                                      <p:cBhvr>
                                        <p:cTn id="28" dur="500"/>
                                        <p:tgtEl>
                                          <p:spTgt spid="55197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51975"/>
                                        </p:tgtEl>
                                        <p:attrNameLst>
                                          <p:attrName>style.visibility</p:attrName>
                                        </p:attrNameLst>
                                      </p:cBhvr>
                                      <p:to>
                                        <p:strVal val="visible"/>
                                      </p:to>
                                    </p:set>
                                    <p:animEffect transition="in" filter="blinds(horizontal)">
                                      <p:cBhvr>
                                        <p:cTn id="31" dur="500"/>
                                        <p:tgtEl>
                                          <p:spTgt spid="55197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551976"/>
                                        </p:tgtEl>
                                        <p:attrNameLst>
                                          <p:attrName>style.visibility</p:attrName>
                                        </p:attrNameLst>
                                      </p:cBhvr>
                                      <p:to>
                                        <p:strVal val="visible"/>
                                      </p:to>
                                    </p:set>
                                    <p:animEffect transition="in" filter="blinds(horizontal)">
                                      <p:cBhvr>
                                        <p:cTn id="34" dur="500"/>
                                        <p:tgtEl>
                                          <p:spTgt spid="55197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51950"/>
                                        </p:tgtEl>
                                        <p:attrNameLst>
                                          <p:attrName>style.visibility</p:attrName>
                                        </p:attrNameLst>
                                      </p:cBhvr>
                                      <p:to>
                                        <p:strVal val="visible"/>
                                      </p:to>
                                    </p:set>
                                    <p:animEffect transition="in" filter="blinds(horizontal)">
                                      <p:cBhvr>
                                        <p:cTn id="39" dur="500"/>
                                        <p:tgtEl>
                                          <p:spTgt spid="55195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51949"/>
                                        </p:tgtEl>
                                        <p:attrNameLst>
                                          <p:attrName>style.visibility</p:attrName>
                                        </p:attrNameLst>
                                      </p:cBhvr>
                                      <p:to>
                                        <p:strVal val="visible"/>
                                      </p:to>
                                    </p:set>
                                    <p:animEffect transition="in" filter="blinds(horizontal)">
                                      <p:cBhvr>
                                        <p:cTn id="42" dur="500"/>
                                        <p:tgtEl>
                                          <p:spTgt spid="55194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551948"/>
                                        </p:tgtEl>
                                        <p:attrNameLst>
                                          <p:attrName>style.visibility</p:attrName>
                                        </p:attrNameLst>
                                      </p:cBhvr>
                                      <p:to>
                                        <p:strVal val="visible"/>
                                      </p:to>
                                    </p:set>
                                    <p:animEffect transition="in" filter="blinds(horizontal)">
                                      <p:cBhvr>
                                        <p:cTn id="45" dur="500"/>
                                        <p:tgtEl>
                                          <p:spTgt spid="551948"/>
                                        </p:tgtEl>
                                      </p:cBhvr>
                                    </p:animEffect>
                                  </p:childTnLst>
                                </p:cTn>
                              </p:par>
                              <p:par>
                                <p:cTn id="46" presetID="3" presetClass="entr" presetSubtype="1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linds(horizontal)">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42" grpId="0" animBg="1"/>
      <p:bldP spid="551943" grpId="0"/>
      <p:bldP spid="551944" grpId="0" animBg="1"/>
      <p:bldP spid="551945" grpId="0" animBg="1"/>
      <p:bldP spid="551946" grpId="0" animBg="1"/>
      <p:bldP spid="551947" grpId="0" animBg="1"/>
      <p:bldP spid="551948" grpId="0" animBg="1"/>
      <p:bldP spid="551949" grpId="0" animBg="1"/>
      <p:bldP spid="551950" grpId="0" animBg="1"/>
      <p:bldP spid="551973" grpId="0"/>
      <p:bldP spid="551974" grpId="0"/>
      <p:bldP spid="551975" grpId="0"/>
      <p:bldP spid="55197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2"/>
          <p:cNvSpPr>
            <a:spLocks noChangeArrowheads="1"/>
          </p:cNvSpPr>
          <p:nvPr/>
        </p:nvSpPr>
        <p:spPr bwMode="auto">
          <a:xfrm>
            <a:off x="1609725" y="2399819"/>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3011" name="Oval 3"/>
          <p:cNvSpPr>
            <a:spLocks noChangeArrowheads="1"/>
          </p:cNvSpPr>
          <p:nvPr/>
        </p:nvSpPr>
        <p:spPr bwMode="auto">
          <a:xfrm>
            <a:off x="1609725" y="4293096"/>
            <a:ext cx="696912" cy="606425"/>
          </a:xfrm>
          <a:prstGeom prst="ellipse">
            <a:avLst/>
          </a:prstGeom>
          <a:solidFill>
            <a:srgbClr val="CC99FF"/>
          </a:solidFill>
          <a:ln w="9525">
            <a:solidFill>
              <a:schemeClr val="tx1"/>
            </a:solidFill>
            <a:round/>
            <a:headEnd/>
            <a:tailEnd/>
          </a:ln>
        </p:spPr>
        <p:txBody>
          <a:bodyPr wrap="none" anchor="ctr"/>
          <a:lstStyle/>
          <a:p>
            <a:endParaRPr lang="zh-CN" altLang="en-US"/>
          </a:p>
        </p:txBody>
      </p:sp>
      <p:sp>
        <p:nvSpPr>
          <p:cNvPr id="43012" name="Oval 4"/>
          <p:cNvSpPr>
            <a:spLocks noChangeArrowheads="1"/>
          </p:cNvSpPr>
          <p:nvPr/>
        </p:nvSpPr>
        <p:spPr bwMode="auto">
          <a:xfrm>
            <a:off x="3106738" y="2399819"/>
            <a:ext cx="698500"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3013" name="Oval 5"/>
          <p:cNvSpPr>
            <a:spLocks noChangeArrowheads="1"/>
          </p:cNvSpPr>
          <p:nvPr/>
        </p:nvSpPr>
        <p:spPr bwMode="auto">
          <a:xfrm>
            <a:off x="3106738" y="4293096"/>
            <a:ext cx="698500" cy="606425"/>
          </a:xfrm>
          <a:prstGeom prst="ellipse">
            <a:avLst/>
          </a:prstGeom>
          <a:solidFill>
            <a:srgbClr val="CC99FF"/>
          </a:solidFill>
          <a:ln w="9525">
            <a:solidFill>
              <a:schemeClr val="tx1"/>
            </a:solidFill>
            <a:round/>
            <a:headEnd/>
            <a:tailEnd/>
          </a:ln>
        </p:spPr>
        <p:txBody>
          <a:bodyPr wrap="none" anchor="ctr"/>
          <a:lstStyle/>
          <a:p>
            <a:endParaRPr lang="zh-CN" altLang="en-US"/>
          </a:p>
        </p:txBody>
      </p:sp>
      <p:sp>
        <p:nvSpPr>
          <p:cNvPr id="43014" name="Oval 6"/>
          <p:cNvSpPr>
            <a:spLocks noChangeArrowheads="1"/>
          </p:cNvSpPr>
          <p:nvPr/>
        </p:nvSpPr>
        <p:spPr bwMode="auto">
          <a:xfrm>
            <a:off x="4634657" y="2399819"/>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3015" name="Oval 7"/>
          <p:cNvSpPr>
            <a:spLocks noChangeArrowheads="1"/>
          </p:cNvSpPr>
          <p:nvPr/>
        </p:nvSpPr>
        <p:spPr bwMode="auto">
          <a:xfrm>
            <a:off x="4634657" y="4293096"/>
            <a:ext cx="696912" cy="606425"/>
          </a:xfrm>
          <a:prstGeom prst="ellipse">
            <a:avLst/>
          </a:prstGeom>
          <a:solidFill>
            <a:srgbClr val="CC99FF"/>
          </a:solidFill>
          <a:ln w="9525">
            <a:solidFill>
              <a:schemeClr val="tx1"/>
            </a:solidFill>
            <a:round/>
            <a:headEnd/>
            <a:tailEnd/>
          </a:ln>
        </p:spPr>
        <p:txBody>
          <a:bodyPr wrap="none" anchor="ctr"/>
          <a:lstStyle/>
          <a:p>
            <a:endParaRPr lang="zh-CN" altLang="en-US"/>
          </a:p>
        </p:txBody>
      </p:sp>
      <p:sp>
        <p:nvSpPr>
          <p:cNvPr id="43016" name="Oval 8"/>
          <p:cNvSpPr>
            <a:spLocks noChangeArrowheads="1"/>
          </p:cNvSpPr>
          <p:nvPr/>
        </p:nvSpPr>
        <p:spPr bwMode="auto">
          <a:xfrm>
            <a:off x="6066582" y="2399819"/>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3017" name="Oval 9"/>
          <p:cNvSpPr>
            <a:spLocks noChangeArrowheads="1"/>
          </p:cNvSpPr>
          <p:nvPr/>
        </p:nvSpPr>
        <p:spPr bwMode="auto">
          <a:xfrm>
            <a:off x="6066582" y="4293096"/>
            <a:ext cx="696912" cy="606425"/>
          </a:xfrm>
          <a:prstGeom prst="ellipse">
            <a:avLst/>
          </a:prstGeom>
          <a:solidFill>
            <a:srgbClr val="CC99FF"/>
          </a:solidFill>
          <a:ln w="9525">
            <a:solidFill>
              <a:schemeClr val="tx1"/>
            </a:solidFill>
            <a:round/>
            <a:headEnd/>
            <a:tailEnd/>
          </a:ln>
        </p:spPr>
        <p:txBody>
          <a:bodyPr wrap="none" anchor="ctr"/>
          <a:lstStyle/>
          <a:p>
            <a:endParaRPr lang="zh-CN" altLang="en-US"/>
          </a:p>
        </p:txBody>
      </p:sp>
      <p:sp>
        <p:nvSpPr>
          <p:cNvPr id="43018" name="Oval 10"/>
          <p:cNvSpPr>
            <a:spLocks noChangeArrowheads="1"/>
          </p:cNvSpPr>
          <p:nvPr/>
        </p:nvSpPr>
        <p:spPr bwMode="auto">
          <a:xfrm>
            <a:off x="7558088" y="2399819"/>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3019" name="Oval 11"/>
          <p:cNvSpPr>
            <a:spLocks noChangeArrowheads="1"/>
          </p:cNvSpPr>
          <p:nvPr/>
        </p:nvSpPr>
        <p:spPr bwMode="auto">
          <a:xfrm>
            <a:off x="7558088" y="4293096"/>
            <a:ext cx="696913" cy="606425"/>
          </a:xfrm>
          <a:prstGeom prst="ellipse">
            <a:avLst/>
          </a:prstGeom>
          <a:solidFill>
            <a:srgbClr val="CC99FF"/>
          </a:solidFill>
          <a:ln w="9525">
            <a:solidFill>
              <a:schemeClr val="tx1"/>
            </a:solidFill>
            <a:round/>
            <a:headEnd/>
            <a:tailEnd/>
          </a:ln>
        </p:spPr>
        <p:txBody>
          <a:bodyPr wrap="none" anchor="ctr"/>
          <a:lstStyle/>
          <a:p>
            <a:endParaRPr lang="zh-CN" altLang="en-US"/>
          </a:p>
        </p:txBody>
      </p:sp>
      <p:sp>
        <p:nvSpPr>
          <p:cNvPr id="43020" name="Rectangle 12"/>
          <p:cNvSpPr>
            <a:spLocks noGrp="1" noChangeArrowheads="1"/>
          </p:cNvSpPr>
          <p:nvPr>
            <p:ph type="title"/>
          </p:nvPr>
        </p:nvSpPr>
        <p:spPr/>
        <p:txBody>
          <a:bodyPr/>
          <a:lstStyle/>
          <a:p>
            <a:pPr eaLnBrk="1" hangingPunct="1"/>
            <a:r>
              <a:rPr lang="en-US" altLang="zh-CN" sz="3600"/>
              <a:t>Example: IE using CRF (cont.)</a:t>
            </a:r>
          </a:p>
        </p:txBody>
      </p:sp>
      <p:sp>
        <p:nvSpPr>
          <p:cNvPr id="43021" name="Text Box 13"/>
          <p:cNvSpPr txBox="1">
            <a:spLocks noChangeArrowheads="1"/>
          </p:cNvSpPr>
          <p:nvPr/>
        </p:nvSpPr>
        <p:spPr bwMode="auto">
          <a:xfrm>
            <a:off x="1352600" y="5013176"/>
            <a:ext cx="1159292" cy="369332"/>
          </a:xfrm>
          <a:prstGeom prst="rect">
            <a:avLst/>
          </a:prstGeom>
          <a:noFill/>
          <a:ln w="9525">
            <a:noFill/>
            <a:miter lim="800000"/>
            <a:headEnd/>
            <a:tailEnd/>
          </a:ln>
        </p:spPr>
        <p:txBody>
          <a:bodyPr wrap="none">
            <a:spAutoFit/>
          </a:bodyPr>
          <a:lstStyle/>
          <a:p>
            <a:r>
              <a:rPr lang="en-US" altLang="zh-CN"/>
              <a:t>For years</a:t>
            </a:r>
            <a:endParaRPr lang="en-US" altLang="zh-CN" sz="1800"/>
          </a:p>
        </p:txBody>
      </p:sp>
      <p:sp>
        <p:nvSpPr>
          <p:cNvPr id="43022" name="Text Box 14"/>
          <p:cNvSpPr txBox="1">
            <a:spLocks noChangeArrowheads="1"/>
          </p:cNvSpPr>
          <p:nvPr/>
        </p:nvSpPr>
        <p:spPr bwMode="auto">
          <a:xfrm>
            <a:off x="2792760" y="5013176"/>
            <a:ext cx="1440160" cy="646331"/>
          </a:xfrm>
          <a:prstGeom prst="rect">
            <a:avLst/>
          </a:prstGeom>
          <a:noFill/>
          <a:ln w="9525">
            <a:noFill/>
            <a:miter lim="800000"/>
            <a:headEnd/>
            <a:tailEnd/>
          </a:ln>
        </p:spPr>
        <p:txBody>
          <a:bodyPr wrap="square">
            <a:spAutoFit/>
          </a:bodyPr>
          <a:lstStyle/>
          <a:p>
            <a:r>
              <a:rPr lang="en-US" altLang="zh-CN"/>
              <a:t>Microsoft Corporation </a:t>
            </a:r>
            <a:endParaRPr lang="en-US" altLang="zh-CN" sz="1800"/>
          </a:p>
        </p:txBody>
      </p:sp>
      <p:sp>
        <p:nvSpPr>
          <p:cNvPr id="43023" name="Text Box 15"/>
          <p:cNvSpPr txBox="1">
            <a:spLocks noChangeArrowheads="1"/>
          </p:cNvSpPr>
          <p:nvPr/>
        </p:nvSpPr>
        <p:spPr bwMode="auto">
          <a:xfrm>
            <a:off x="4643438" y="5013176"/>
            <a:ext cx="684803" cy="369332"/>
          </a:xfrm>
          <a:prstGeom prst="rect">
            <a:avLst/>
          </a:prstGeom>
          <a:noFill/>
          <a:ln w="9525">
            <a:noFill/>
            <a:miter lim="800000"/>
            <a:headEnd/>
            <a:tailEnd/>
          </a:ln>
        </p:spPr>
        <p:txBody>
          <a:bodyPr wrap="none">
            <a:spAutoFit/>
          </a:bodyPr>
          <a:lstStyle/>
          <a:p>
            <a:pPr>
              <a:spcBef>
                <a:spcPct val="0"/>
              </a:spcBef>
              <a:buFontTx/>
              <a:buNone/>
            </a:pPr>
            <a:r>
              <a:rPr lang="en-US" altLang="zh-CN" sz="1800"/>
              <a:t>CEO</a:t>
            </a:r>
          </a:p>
        </p:txBody>
      </p:sp>
      <p:sp>
        <p:nvSpPr>
          <p:cNvPr id="43024" name="Text Box 16"/>
          <p:cNvSpPr txBox="1">
            <a:spLocks noChangeArrowheads="1"/>
          </p:cNvSpPr>
          <p:nvPr/>
        </p:nvSpPr>
        <p:spPr bwMode="auto">
          <a:xfrm>
            <a:off x="5869116" y="5013176"/>
            <a:ext cx="1172116" cy="369332"/>
          </a:xfrm>
          <a:prstGeom prst="rect">
            <a:avLst/>
          </a:prstGeom>
          <a:noFill/>
          <a:ln w="9525">
            <a:noFill/>
            <a:miter lim="800000"/>
            <a:headEnd/>
            <a:tailEnd/>
          </a:ln>
        </p:spPr>
        <p:txBody>
          <a:bodyPr wrap="none">
            <a:spAutoFit/>
          </a:bodyPr>
          <a:lstStyle/>
          <a:p>
            <a:pPr>
              <a:spcBef>
                <a:spcPct val="0"/>
              </a:spcBef>
              <a:buFontTx/>
              <a:buNone/>
            </a:pPr>
            <a:r>
              <a:rPr lang="en-US" altLang="zh-CN" sz="1800"/>
              <a:t>Bill Gates</a:t>
            </a:r>
          </a:p>
        </p:txBody>
      </p:sp>
      <p:sp>
        <p:nvSpPr>
          <p:cNvPr id="43025" name="Text Box 17"/>
          <p:cNvSpPr txBox="1">
            <a:spLocks noChangeArrowheads="1"/>
          </p:cNvSpPr>
          <p:nvPr/>
        </p:nvSpPr>
        <p:spPr bwMode="auto">
          <a:xfrm>
            <a:off x="7677150" y="5013176"/>
            <a:ext cx="748923" cy="369332"/>
          </a:xfrm>
          <a:prstGeom prst="rect">
            <a:avLst/>
          </a:prstGeom>
          <a:noFill/>
          <a:ln w="9525">
            <a:noFill/>
            <a:miter lim="800000"/>
            <a:headEnd/>
            <a:tailEnd/>
          </a:ln>
        </p:spPr>
        <p:txBody>
          <a:bodyPr wrap="none">
            <a:spAutoFit/>
          </a:bodyPr>
          <a:lstStyle/>
          <a:p>
            <a:pPr>
              <a:spcBef>
                <a:spcPct val="0"/>
              </a:spcBef>
              <a:buFontTx/>
              <a:buNone/>
            </a:pPr>
            <a:r>
              <a:rPr lang="en-US" altLang="zh-CN"/>
              <a:t>railed</a:t>
            </a:r>
            <a:endParaRPr lang="en-US" altLang="zh-CN" sz="1800"/>
          </a:p>
        </p:txBody>
      </p:sp>
      <p:sp>
        <p:nvSpPr>
          <p:cNvPr id="43026" name="Oval 18"/>
          <p:cNvSpPr>
            <a:spLocks noChangeArrowheads="1"/>
          </p:cNvSpPr>
          <p:nvPr/>
        </p:nvSpPr>
        <p:spPr bwMode="auto">
          <a:xfrm>
            <a:off x="1609725" y="3407931"/>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3027" name="Oval 19"/>
          <p:cNvSpPr>
            <a:spLocks noChangeArrowheads="1"/>
          </p:cNvSpPr>
          <p:nvPr/>
        </p:nvSpPr>
        <p:spPr bwMode="auto">
          <a:xfrm>
            <a:off x="3106738" y="3407931"/>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3028" name="Oval 20"/>
          <p:cNvSpPr>
            <a:spLocks noChangeArrowheads="1"/>
          </p:cNvSpPr>
          <p:nvPr/>
        </p:nvSpPr>
        <p:spPr bwMode="auto">
          <a:xfrm>
            <a:off x="4634657" y="3407931"/>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3029" name="Oval 21"/>
          <p:cNvSpPr>
            <a:spLocks noChangeArrowheads="1"/>
          </p:cNvSpPr>
          <p:nvPr/>
        </p:nvSpPr>
        <p:spPr bwMode="auto">
          <a:xfrm>
            <a:off x="7558088" y="3407931"/>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3030" name="Text Box 22"/>
          <p:cNvSpPr txBox="1">
            <a:spLocks noChangeArrowheads="1"/>
          </p:cNvSpPr>
          <p:nvPr/>
        </p:nvSpPr>
        <p:spPr bwMode="auto">
          <a:xfrm>
            <a:off x="1671638" y="2060848"/>
            <a:ext cx="612091" cy="369332"/>
          </a:xfrm>
          <a:prstGeom prst="rect">
            <a:avLst/>
          </a:prstGeom>
          <a:noFill/>
          <a:ln w="9525">
            <a:noFill/>
            <a:miter lim="800000"/>
            <a:headEnd/>
            <a:tailEnd/>
          </a:ln>
        </p:spPr>
        <p:txBody>
          <a:bodyPr wrap="none">
            <a:spAutoFit/>
          </a:bodyPr>
          <a:lstStyle/>
          <a:p>
            <a:pPr>
              <a:spcBef>
                <a:spcPct val="0"/>
              </a:spcBef>
              <a:buFontTx/>
              <a:buNone/>
            </a:pPr>
            <a:r>
              <a:rPr lang="en-US" altLang="zh-CN" sz="1800"/>
              <a:t>Title</a:t>
            </a:r>
          </a:p>
        </p:txBody>
      </p:sp>
      <p:sp>
        <p:nvSpPr>
          <p:cNvPr id="43031" name="Text Box 23"/>
          <p:cNvSpPr txBox="1">
            <a:spLocks noChangeArrowheads="1"/>
          </p:cNvSpPr>
          <p:nvPr/>
        </p:nvSpPr>
        <p:spPr bwMode="auto">
          <a:xfrm>
            <a:off x="1568450" y="3113226"/>
            <a:ext cx="800219" cy="369332"/>
          </a:xfrm>
          <a:prstGeom prst="rect">
            <a:avLst/>
          </a:prstGeom>
          <a:noFill/>
          <a:ln w="9525">
            <a:noFill/>
            <a:miter lim="800000"/>
            <a:headEnd/>
            <a:tailEnd/>
          </a:ln>
        </p:spPr>
        <p:txBody>
          <a:bodyPr wrap="none">
            <a:spAutoFit/>
          </a:bodyPr>
          <a:lstStyle/>
          <a:p>
            <a:pPr>
              <a:spcBef>
                <a:spcPct val="0"/>
              </a:spcBef>
              <a:buFontTx/>
              <a:buNone/>
            </a:pPr>
            <a:r>
              <a:rPr lang="en-US" altLang="zh-CN" sz="1800"/>
              <a:t>Name</a:t>
            </a:r>
          </a:p>
        </p:txBody>
      </p:sp>
      <p:sp>
        <p:nvSpPr>
          <p:cNvPr id="43032" name="Text Box 24"/>
          <p:cNvSpPr txBox="1">
            <a:spLocks noChangeArrowheads="1"/>
          </p:cNvSpPr>
          <p:nvPr/>
        </p:nvSpPr>
        <p:spPr bwMode="auto">
          <a:xfrm>
            <a:off x="3157538" y="2060848"/>
            <a:ext cx="612091" cy="369332"/>
          </a:xfrm>
          <a:prstGeom prst="rect">
            <a:avLst/>
          </a:prstGeom>
          <a:noFill/>
          <a:ln w="9525">
            <a:noFill/>
            <a:miter lim="800000"/>
            <a:headEnd/>
            <a:tailEnd/>
          </a:ln>
        </p:spPr>
        <p:txBody>
          <a:bodyPr wrap="none">
            <a:spAutoFit/>
          </a:bodyPr>
          <a:lstStyle/>
          <a:p>
            <a:pPr>
              <a:spcBef>
                <a:spcPct val="0"/>
              </a:spcBef>
              <a:buFontTx/>
              <a:buNone/>
            </a:pPr>
            <a:r>
              <a:rPr lang="en-US" altLang="zh-CN" sz="1800"/>
              <a:t>Title</a:t>
            </a:r>
          </a:p>
        </p:txBody>
      </p:sp>
      <p:sp>
        <p:nvSpPr>
          <p:cNvPr id="43033" name="Text Box 25"/>
          <p:cNvSpPr txBox="1">
            <a:spLocks noChangeArrowheads="1"/>
          </p:cNvSpPr>
          <p:nvPr/>
        </p:nvSpPr>
        <p:spPr bwMode="auto">
          <a:xfrm>
            <a:off x="3162429" y="3113226"/>
            <a:ext cx="710451" cy="369332"/>
          </a:xfrm>
          <a:prstGeom prst="rect">
            <a:avLst/>
          </a:prstGeom>
          <a:noFill/>
          <a:ln w="9525">
            <a:noFill/>
            <a:miter lim="800000"/>
            <a:headEnd/>
            <a:tailEnd/>
          </a:ln>
        </p:spPr>
        <p:txBody>
          <a:bodyPr wrap="none">
            <a:spAutoFit/>
          </a:bodyPr>
          <a:lstStyle/>
          <a:p>
            <a:pPr>
              <a:spcBef>
                <a:spcPct val="0"/>
              </a:spcBef>
              <a:buFontTx/>
              <a:buNone/>
            </a:pPr>
            <a:r>
              <a:rPr lang="en-US" altLang="zh-CN"/>
              <a:t>ORG</a:t>
            </a:r>
            <a:endParaRPr lang="en-US" altLang="zh-CN" sz="1800"/>
          </a:p>
        </p:txBody>
      </p:sp>
      <p:sp>
        <p:nvSpPr>
          <p:cNvPr id="43034" name="Text Box 26"/>
          <p:cNvSpPr txBox="1">
            <a:spLocks noChangeArrowheads="1"/>
          </p:cNvSpPr>
          <p:nvPr/>
        </p:nvSpPr>
        <p:spPr bwMode="auto">
          <a:xfrm>
            <a:off x="4643438" y="2060848"/>
            <a:ext cx="612091" cy="369332"/>
          </a:xfrm>
          <a:prstGeom prst="rect">
            <a:avLst/>
          </a:prstGeom>
          <a:noFill/>
          <a:ln w="9525">
            <a:noFill/>
            <a:miter lim="800000"/>
            <a:headEnd/>
            <a:tailEnd/>
          </a:ln>
        </p:spPr>
        <p:txBody>
          <a:bodyPr wrap="none">
            <a:spAutoFit/>
          </a:bodyPr>
          <a:lstStyle/>
          <a:p>
            <a:pPr>
              <a:spcBef>
                <a:spcPct val="0"/>
              </a:spcBef>
              <a:buFontTx/>
              <a:buNone/>
            </a:pPr>
            <a:r>
              <a:rPr lang="en-US" altLang="zh-CN" sz="1800"/>
              <a:t>Title</a:t>
            </a:r>
          </a:p>
        </p:txBody>
      </p:sp>
      <p:sp>
        <p:nvSpPr>
          <p:cNvPr id="43035" name="Text Box 27"/>
          <p:cNvSpPr txBox="1">
            <a:spLocks noChangeArrowheads="1"/>
          </p:cNvSpPr>
          <p:nvPr/>
        </p:nvSpPr>
        <p:spPr bwMode="auto">
          <a:xfrm>
            <a:off x="4656837" y="3113226"/>
            <a:ext cx="800219" cy="369332"/>
          </a:xfrm>
          <a:prstGeom prst="rect">
            <a:avLst/>
          </a:prstGeom>
          <a:noFill/>
          <a:ln w="9525">
            <a:noFill/>
            <a:miter lim="800000"/>
            <a:headEnd/>
            <a:tailEnd/>
          </a:ln>
        </p:spPr>
        <p:txBody>
          <a:bodyPr wrap="none">
            <a:spAutoFit/>
          </a:bodyPr>
          <a:lstStyle/>
          <a:p>
            <a:pPr>
              <a:spcBef>
                <a:spcPct val="0"/>
              </a:spcBef>
              <a:buFontTx/>
              <a:buNone/>
            </a:pPr>
            <a:r>
              <a:rPr lang="en-US" altLang="zh-CN" sz="1800"/>
              <a:t>Name</a:t>
            </a:r>
          </a:p>
        </p:txBody>
      </p:sp>
      <p:sp>
        <p:nvSpPr>
          <p:cNvPr id="43036" name="Text Box 28"/>
          <p:cNvSpPr txBox="1">
            <a:spLocks noChangeArrowheads="1"/>
          </p:cNvSpPr>
          <p:nvPr/>
        </p:nvSpPr>
        <p:spPr bwMode="auto">
          <a:xfrm>
            <a:off x="6129338" y="2060848"/>
            <a:ext cx="612091" cy="369332"/>
          </a:xfrm>
          <a:prstGeom prst="rect">
            <a:avLst/>
          </a:prstGeom>
          <a:noFill/>
          <a:ln w="9525">
            <a:noFill/>
            <a:miter lim="800000"/>
            <a:headEnd/>
            <a:tailEnd/>
          </a:ln>
        </p:spPr>
        <p:txBody>
          <a:bodyPr wrap="none">
            <a:spAutoFit/>
          </a:bodyPr>
          <a:lstStyle/>
          <a:p>
            <a:pPr>
              <a:spcBef>
                <a:spcPct val="0"/>
              </a:spcBef>
              <a:buFontTx/>
              <a:buNone/>
            </a:pPr>
            <a:r>
              <a:rPr lang="en-US" altLang="zh-CN" sz="1800"/>
              <a:t>Title</a:t>
            </a:r>
          </a:p>
        </p:txBody>
      </p:sp>
      <p:sp>
        <p:nvSpPr>
          <p:cNvPr id="43037" name="Text Box 29"/>
          <p:cNvSpPr txBox="1">
            <a:spLocks noChangeArrowheads="1"/>
          </p:cNvSpPr>
          <p:nvPr/>
        </p:nvSpPr>
        <p:spPr bwMode="auto">
          <a:xfrm>
            <a:off x="7615238" y="2060848"/>
            <a:ext cx="800219" cy="369332"/>
          </a:xfrm>
          <a:prstGeom prst="rect">
            <a:avLst/>
          </a:prstGeom>
          <a:noFill/>
          <a:ln w="9525">
            <a:noFill/>
            <a:miter lim="800000"/>
            <a:headEnd/>
            <a:tailEnd/>
          </a:ln>
        </p:spPr>
        <p:txBody>
          <a:bodyPr wrap="none">
            <a:spAutoFit/>
          </a:bodyPr>
          <a:lstStyle/>
          <a:p>
            <a:pPr>
              <a:spcBef>
                <a:spcPct val="0"/>
              </a:spcBef>
              <a:buFontTx/>
              <a:buNone/>
            </a:pPr>
            <a:r>
              <a:rPr lang="en-US" altLang="zh-CN" sz="1800"/>
              <a:t>Name</a:t>
            </a:r>
          </a:p>
        </p:txBody>
      </p:sp>
      <p:sp>
        <p:nvSpPr>
          <p:cNvPr id="43038" name="Text Box 30"/>
          <p:cNvSpPr txBox="1">
            <a:spLocks noChangeArrowheads="1"/>
          </p:cNvSpPr>
          <p:nvPr/>
        </p:nvSpPr>
        <p:spPr bwMode="auto">
          <a:xfrm>
            <a:off x="7545288" y="3113226"/>
            <a:ext cx="710451" cy="369332"/>
          </a:xfrm>
          <a:prstGeom prst="rect">
            <a:avLst/>
          </a:prstGeom>
          <a:noFill/>
          <a:ln w="9525">
            <a:noFill/>
            <a:miter lim="800000"/>
            <a:headEnd/>
            <a:tailEnd/>
          </a:ln>
        </p:spPr>
        <p:txBody>
          <a:bodyPr wrap="none">
            <a:spAutoFit/>
          </a:bodyPr>
          <a:lstStyle/>
          <a:p>
            <a:pPr>
              <a:spcBef>
                <a:spcPct val="0"/>
              </a:spcBef>
              <a:buFontTx/>
              <a:buNone/>
            </a:pPr>
            <a:r>
              <a:rPr lang="en-US" altLang="zh-CN" sz="1800"/>
              <a:t>ORG</a:t>
            </a:r>
          </a:p>
        </p:txBody>
      </p:sp>
      <p:sp>
        <p:nvSpPr>
          <p:cNvPr id="515103" name="Line 31"/>
          <p:cNvSpPr>
            <a:spLocks noChangeShapeType="1"/>
          </p:cNvSpPr>
          <p:nvPr/>
        </p:nvSpPr>
        <p:spPr bwMode="auto">
          <a:xfrm>
            <a:off x="2288704" y="1638092"/>
            <a:ext cx="864096" cy="1944216"/>
          </a:xfrm>
          <a:prstGeom prst="line">
            <a:avLst/>
          </a:prstGeom>
          <a:noFill/>
          <a:ln w="38100">
            <a:solidFill>
              <a:srgbClr val="FF0000"/>
            </a:solidFill>
            <a:round/>
            <a:headEnd/>
            <a:tailEnd type="triangle" w="med" len="med"/>
          </a:ln>
        </p:spPr>
        <p:txBody>
          <a:bodyPr/>
          <a:lstStyle/>
          <a:p>
            <a:endParaRPr lang="zh-CN" altLang="en-US"/>
          </a:p>
        </p:txBody>
      </p:sp>
      <p:sp>
        <p:nvSpPr>
          <p:cNvPr id="515104" name="Line 32"/>
          <p:cNvSpPr>
            <a:spLocks noChangeShapeType="1"/>
          </p:cNvSpPr>
          <p:nvPr/>
        </p:nvSpPr>
        <p:spPr bwMode="auto">
          <a:xfrm flipV="1">
            <a:off x="3800872" y="2718212"/>
            <a:ext cx="864096" cy="936104"/>
          </a:xfrm>
          <a:prstGeom prst="line">
            <a:avLst/>
          </a:prstGeom>
          <a:noFill/>
          <a:ln w="38100">
            <a:solidFill>
              <a:srgbClr val="FF0000"/>
            </a:solidFill>
            <a:round/>
            <a:headEnd/>
            <a:tailEnd type="triangle" w="med" len="med"/>
          </a:ln>
        </p:spPr>
        <p:txBody>
          <a:bodyPr/>
          <a:lstStyle/>
          <a:p>
            <a:endParaRPr lang="zh-CN" altLang="en-US"/>
          </a:p>
        </p:txBody>
      </p:sp>
      <p:sp>
        <p:nvSpPr>
          <p:cNvPr id="515105" name="Line 33"/>
          <p:cNvSpPr>
            <a:spLocks noChangeShapeType="1"/>
          </p:cNvSpPr>
          <p:nvPr/>
        </p:nvSpPr>
        <p:spPr bwMode="auto">
          <a:xfrm>
            <a:off x="5313040" y="2718212"/>
            <a:ext cx="792088" cy="864096"/>
          </a:xfrm>
          <a:prstGeom prst="line">
            <a:avLst/>
          </a:prstGeom>
          <a:noFill/>
          <a:ln w="38100">
            <a:solidFill>
              <a:srgbClr val="FF0000"/>
            </a:solidFill>
            <a:round/>
            <a:headEnd/>
            <a:tailEnd type="triangle" w="med" len="med"/>
          </a:ln>
        </p:spPr>
        <p:txBody>
          <a:bodyPr/>
          <a:lstStyle/>
          <a:p>
            <a:endParaRPr lang="zh-CN" altLang="en-US"/>
          </a:p>
        </p:txBody>
      </p:sp>
      <p:sp>
        <p:nvSpPr>
          <p:cNvPr id="515106" name="Line 34"/>
          <p:cNvSpPr>
            <a:spLocks noChangeShapeType="1"/>
          </p:cNvSpPr>
          <p:nvPr/>
        </p:nvSpPr>
        <p:spPr bwMode="auto">
          <a:xfrm flipV="1">
            <a:off x="6753200" y="1710100"/>
            <a:ext cx="864096" cy="1944216"/>
          </a:xfrm>
          <a:prstGeom prst="line">
            <a:avLst/>
          </a:prstGeom>
          <a:noFill/>
          <a:ln w="38100">
            <a:solidFill>
              <a:srgbClr val="FF0000"/>
            </a:solidFill>
            <a:round/>
            <a:headEnd/>
            <a:tailEnd type="triangle" w="med" len="med"/>
          </a:ln>
        </p:spPr>
        <p:txBody>
          <a:bodyPr/>
          <a:lstStyle/>
          <a:p>
            <a:endParaRPr lang="zh-CN" altLang="en-US"/>
          </a:p>
        </p:txBody>
      </p:sp>
      <p:sp>
        <p:nvSpPr>
          <p:cNvPr id="36" name="Oval 2"/>
          <p:cNvSpPr>
            <a:spLocks noChangeArrowheads="1"/>
          </p:cNvSpPr>
          <p:nvPr/>
        </p:nvSpPr>
        <p:spPr bwMode="auto">
          <a:xfrm>
            <a:off x="1609725" y="1319699"/>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37" name="Oval 4"/>
          <p:cNvSpPr>
            <a:spLocks noChangeArrowheads="1"/>
          </p:cNvSpPr>
          <p:nvPr/>
        </p:nvSpPr>
        <p:spPr bwMode="auto">
          <a:xfrm>
            <a:off x="3106738" y="1319699"/>
            <a:ext cx="698500"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38" name="Oval 6"/>
          <p:cNvSpPr>
            <a:spLocks noChangeArrowheads="1"/>
          </p:cNvSpPr>
          <p:nvPr/>
        </p:nvSpPr>
        <p:spPr bwMode="auto">
          <a:xfrm>
            <a:off x="4634657" y="1319699"/>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39" name="Oval 8"/>
          <p:cNvSpPr>
            <a:spLocks noChangeArrowheads="1"/>
          </p:cNvSpPr>
          <p:nvPr/>
        </p:nvSpPr>
        <p:spPr bwMode="auto">
          <a:xfrm>
            <a:off x="6066582" y="1319699"/>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0" name="Oval 10"/>
          <p:cNvSpPr>
            <a:spLocks noChangeArrowheads="1"/>
          </p:cNvSpPr>
          <p:nvPr/>
        </p:nvSpPr>
        <p:spPr bwMode="auto">
          <a:xfrm>
            <a:off x="7558088" y="1319699"/>
            <a:ext cx="696913"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1" name="Text Box 22"/>
          <p:cNvSpPr txBox="1">
            <a:spLocks noChangeArrowheads="1"/>
          </p:cNvSpPr>
          <p:nvPr/>
        </p:nvSpPr>
        <p:spPr bwMode="auto">
          <a:xfrm>
            <a:off x="1666032" y="980728"/>
            <a:ext cx="761747" cy="369332"/>
          </a:xfrm>
          <a:prstGeom prst="rect">
            <a:avLst/>
          </a:prstGeom>
          <a:noFill/>
          <a:ln w="9525">
            <a:noFill/>
            <a:miter lim="800000"/>
            <a:headEnd/>
            <a:tailEnd/>
          </a:ln>
        </p:spPr>
        <p:txBody>
          <a:bodyPr wrap="none">
            <a:spAutoFit/>
          </a:bodyPr>
          <a:lstStyle/>
          <a:p>
            <a:pPr>
              <a:spcBef>
                <a:spcPct val="0"/>
              </a:spcBef>
              <a:buFontTx/>
              <a:buNone/>
            </a:pPr>
            <a:r>
              <a:rPr lang="en-US" altLang="zh-CN"/>
              <a:t>Other</a:t>
            </a:r>
            <a:endParaRPr lang="en-US" altLang="zh-CN" sz="1800"/>
          </a:p>
        </p:txBody>
      </p:sp>
      <p:sp>
        <p:nvSpPr>
          <p:cNvPr id="42" name="Text Box 24"/>
          <p:cNvSpPr txBox="1">
            <a:spLocks noChangeArrowheads="1"/>
          </p:cNvSpPr>
          <p:nvPr/>
        </p:nvSpPr>
        <p:spPr bwMode="auto">
          <a:xfrm>
            <a:off x="3151932" y="980728"/>
            <a:ext cx="761747" cy="369332"/>
          </a:xfrm>
          <a:prstGeom prst="rect">
            <a:avLst/>
          </a:prstGeom>
          <a:noFill/>
          <a:ln w="9525">
            <a:noFill/>
            <a:miter lim="800000"/>
            <a:headEnd/>
            <a:tailEnd/>
          </a:ln>
        </p:spPr>
        <p:txBody>
          <a:bodyPr wrap="none">
            <a:spAutoFit/>
          </a:bodyPr>
          <a:lstStyle/>
          <a:p>
            <a:r>
              <a:rPr lang="en-US" altLang="zh-CN"/>
              <a:t>Other</a:t>
            </a:r>
          </a:p>
        </p:txBody>
      </p:sp>
      <p:sp>
        <p:nvSpPr>
          <p:cNvPr id="43" name="Text Box 26"/>
          <p:cNvSpPr txBox="1">
            <a:spLocks noChangeArrowheads="1"/>
          </p:cNvSpPr>
          <p:nvPr/>
        </p:nvSpPr>
        <p:spPr bwMode="auto">
          <a:xfrm>
            <a:off x="4637832" y="980728"/>
            <a:ext cx="761747" cy="369332"/>
          </a:xfrm>
          <a:prstGeom prst="rect">
            <a:avLst/>
          </a:prstGeom>
          <a:noFill/>
          <a:ln w="9525">
            <a:noFill/>
            <a:miter lim="800000"/>
            <a:headEnd/>
            <a:tailEnd/>
          </a:ln>
        </p:spPr>
        <p:txBody>
          <a:bodyPr wrap="none">
            <a:spAutoFit/>
          </a:bodyPr>
          <a:lstStyle/>
          <a:p>
            <a:r>
              <a:rPr lang="en-US" altLang="zh-CN"/>
              <a:t>Other</a:t>
            </a:r>
          </a:p>
        </p:txBody>
      </p:sp>
      <p:sp>
        <p:nvSpPr>
          <p:cNvPr id="44" name="Text Box 28"/>
          <p:cNvSpPr txBox="1">
            <a:spLocks noChangeArrowheads="1"/>
          </p:cNvSpPr>
          <p:nvPr/>
        </p:nvSpPr>
        <p:spPr bwMode="auto">
          <a:xfrm>
            <a:off x="6123732" y="980728"/>
            <a:ext cx="761747" cy="369332"/>
          </a:xfrm>
          <a:prstGeom prst="rect">
            <a:avLst/>
          </a:prstGeom>
          <a:noFill/>
          <a:ln w="9525">
            <a:noFill/>
            <a:miter lim="800000"/>
            <a:headEnd/>
            <a:tailEnd/>
          </a:ln>
        </p:spPr>
        <p:txBody>
          <a:bodyPr wrap="none">
            <a:spAutoFit/>
          </a:bodyPr>
          <a:lstStyle/>
          <a:p>
            <a:r>
              <a:rPr lang="en-US" altLang="zh-CN"/>
              <a:t>Other</a:t>
            </a:r>
          </a:p>
        </p:txBody>
      </p:sp>
      <p:sp>
        <p:nvSpPr>
          <p:cNvPr id="45" name="Text Box 29"/>
          <p:cNvSpPr txBox="1">
            <a:spLocks noChangeArrowheads="1"/>
          </p:cNvSpPr>
          <p:nvPr/>
        </p:nvSpPr>
        <p:spPr bwMode="auto">
          <a:xfrm>
            <a:off x="7609632" y="980728"/>
            <a:ext cx="761747" cy="369332"/>
          </a:xfrm>
          <a:prstGeom prst="rect">
            <a:avLst/>
          </a:prstGeom>
          <a:noFill/>
          <a:ln w="9525">
            <a:noFill/>
            <a:miter lim="800000"/>
            <a:headEnd/>
            <a:tailEnd/>
          </a:ln>
        </p:spPr>
        <p:txBody>
          <a:bodyPr wrap="none">
            <a:spAutoFit/>
          </a:bodyPr>
          <a:lstStyle/>
          <a:p>
            <a:r>
              <a:rPr lang="en-US" altLang="zh-CN"/>
              <a:t>Other</a:t>
            </a:r>
          </a:p>
        </p:txBody>
      </p:sp>
      <p:sp>
        <p:nvSpPr>
          <p:cNvPr id="46" name="Oval 8"/>
          <p:cNvSpPr>
            <a:spLocks noChangeArrowheads="1"/>
          </p:cNvSpPr>
          <p:nvPr/>
        </p:nvSpPr>
        <p:spPr bwMode="auto">
          <a:xfrm>
            <a:off x="6066582" y="3407931"/>
            <a:ext cx="696912" cy="606425"/>
          </a:xfrm>
          <a:prstGeom prst="ellipse">
            <a:avLst/>
          </a:prstGeom>
          <a:solidFill>
            <a:srgbClr val="99CC00"/>
          </a:solidFill>
          <a:ln w="9525">
            <a:solidFill>
              <a:schemeClr val="tx1"/>
            </a:solidFill>
            <a:round/>
            <a:headEnd/>
            <a:tailEnd/>
          </a:ln>
        </p:spPr>
        <p:txBody>
          <a:bodyPr wrap="none" anchor="ctr"/>
          <a:lstStyle/>
          <a:p>
            <a:endParaRPr lang="zh-CN" altLang="en-US"/>
          </a:p>
        </p:txBody>
      </p:sp>
      <p:sp>
        <p:nvSpPr>
          <p:cNvPr id="47" name="Text Box 27"/>
          <p:cNvSpPr txBox="1">
            <a:spLocks noChangeArrowheads="1"/>
          </p:cNvSpPr>
          <p:nvPr/>
        </p:nvSpPr>
        <p:spPr bwMode="auto">
          <a:xfrm>
            <a:off x="6114757" y="3113226"/>
            <a:ext cx="800219" cy="369332"/>
          </a:xfrm>
          <a:prstGeom prst="rect">
            <a:avLst/>
          </a:prstGeom>
          <a:noFill/>
          <a:ln w="9525">
            <a:noFill/>
            <a:miter lim="800000"/>
            <a:headEnd/>
            <a:tailEnd/>
          </a:ln>
        </p:spPr>
        <p:txBody>
          <a:bodyPr wrap="none">
            <a:spAutoFit/>
          </a:bodyPr>
          <a:lstStyle/>
          <a:p>
            <a:pPr>
              <a:spcBef>
                <a:spcPct val="0"/>
              </a:spcBef>
              <a:buFontTx/>
              <a:buNone/>
            </a:pPr>
            <a:r>
              <a:rPr lang="en-US" altLang="zh-CN" sz="1800"/>
              <a:t>Name</a:t>
            </a:r>
          </a:p>
        </p:txBody>
      </p:sp>
      <p:sp>
        <p:nvSpPr>
          <p:cNvPr id="48" name="Text Box 13"/>
          <p:cNvSpPr txBox="1">
            <a:spLocks noChangeArrowheads="1"/>
          </p:cNvSpPr>
          <p:nvPr/>
        </p:nvSpPr>
        <p:spPr bwMode="auto">
          <a:xfrm>
            <a:off x="492356" y="4356769"/>
            <a:ext cx="596638" cy="461665"/>
          </a:xfrm>
          <a:prstGeom prst="rect">
            <a:avLst/>
          </a:prstGeom>
          <a:noFill/>
          <a:ln w="9525">
            <a:noFill/>
            <a:miter lim="800000"/>
            <a:headEnd/>
            <a:tailEnd/>
          </a:ln>
        </p:spPr>
        <p:txBody>
          <a:bodyPr wrap="none">
            <a:spAutoFit/>
          </a:bodyPr>
          <a:lstStyle/>
          <a:p>
            <a:r>
              <a:rPr lang="en-US" altLang="zh-CN" sz="2400" b="1"/>
              <a:t>{x}</a:t>
            </a:r>
          </a:p>
        </p:txBody>
      </p:sp>
      <p:sp>
        <p:nvSpPr>
          <p:cNvPr id="49" name="Text Box 13"/>
          <p:cNvSpPr txBox="1">
            <a:spLocks noChangeArrowheads="1"/>
          </p:cNvSpPr>
          <p:nvPr/>
        </p:nvSpPr>
        <p:spPr bwMode="auto">
          <a:xfrm>
            <a:off x="492356" y="2646204"/>
            <a:ext cx="543739" cy="461665"/>
          </a:xfrm>
          <a:prstGeom prst="rect">
            <a:avLst/>
          </a:prstGeom>
          <a:noFill/>
          <a:ln w="9525">
            <a:noFill/>
            <a:miter lim="800000"/>
            <a:headEnd/>
            <a:tailEnd/>
          </a:ln>
        </p:spPr>
        <p:txBody>
          <a:bodyPr wrap="none">
            <a:spAutoFit/>
          </a:bodyPr>
          <a:lstStyle/>
          <a:p>
            <a:r>
              <a:rPr lang="en-US" altLang="zh-CN" sz="2400"/>
              <a:t>{y}</a:t>
            </a:r>
          </a:p>
        </p:txBody>
      </p:sp>
      <p:sp>
        <p:nvSpPr>
          <p:cNvPr id="50" name="Text Box 13"/>
          <p:cNvSpPr txBox="1">
            <a:spLocks noChangeArrowheads="1"/>
          </p:cNvSpPr>
          <p:nvPr/>
        </p:nvSpPr>
        <p:spPr bwMode="auto">
          <a:xfrm>
            <a:off x="776536" y="5877272"/>
            <a:ext cx="6408712" cy="461665"/>
          </a:xfrm>
          <a:prstGeom prst="rect">
            <a:avLst/>
          </a:prstGeom>
          <a:noFill/>
          <a:ln w="9525">
            <a:noFill/>
            <a:miter lim="800000"/>
            <a:headEnd/>
            <a:tailEnd/>
          </a:ln>
        </p:spPr>
        <p:txBody>
          <a:bodyPr wrap="square">
            <a:spAutoFit/>
          </a:bodyPr>
          <a:lstStyle/>
          <a:p>
            <a:r>
              <a:rPr lang="en-US" altLang="zh-CN" sz="2400" b="1" i="1"/>
              <a:t>x</a:t>
            </a:r>
            <a:r>
              <a:rPr lang="en-US" altLang="zh-CN" sz="2400" b="1" baseline="-25000"/>
              <a:t>1</a:t>
            </a:r>
            <a:r>
              <a:rPr lang="en-US" altLang="zh-CN" sz="2400"/>
              <a:t>={For, years, PREP, NOUN}      </a:t>
            </a:r>
            <a:r>
              <a:rPr lang="en-US" altLang="zh-CN" sz="2400" i="1"/>
              <a:t>y</a:t>
            </a:r>
            <a:r>
              <a:rPr lang="en-US" altLang="zh-CN" sz="2400" baseline="-25000"/>
              <a:t>1</a:t>
            </a:r>
            <a:r>
              <a:rPr lang="en-US" altLang="zh-CN" sz="2400"/>
              <a:t> = Other</a:t>
            </a:r>
          </a:p>
        </p:txBody>
      </p:sp>
    </p:spTree>
    <p:extLst>
      <p:ext uri="{BB962C8B-B14F-4D97-AF65-F5344CB8AC3E}">
        <p14:creationId xmlns:p14="http://schemas.microsoft.com/office/powerpoint/2010/main" val="429353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1510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1510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1510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515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103" grpId="0" animBg="1"/>
      <p:bldP spid="515104" grpId="0" animBg="1"/>
      <p:bldP spid="515105" grpId="0" animBg="1"/>
      <p:bldP spid="51510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8CC8-8B4E-EE46-93F9-275B1296CE4B}"/>
              </a:ext>
            </a:extLst>
          </p:cNvPr>
          <p:cNvSpPr>
            <a:spLocks noGrp="1"/>
          </p:cNvSpPr>
          <p:nvPr>
            <p:ph type="title"/>
          </p:nvPr>
        </p:nvSpPr>
        <p:spPr/>
        <p:txBody>
          <a:bodyPr/>
          <a:lstStyle/>
          <a:p>
            <a:r>
              <a:rPr lang="en-US" dirty="0"/>
              <a:t>Types of Learning Problems</a:t>
            </a:r>
          </a:p>
        </p:txBody>
      </p:sp>
      <p:sp>
        <p:nvSpPr>
          <p:cNvPr id="3" name="Content Placeholder 2">
            <a:extLst>
              <a:ext uri="{FF2B5EF4-FFF2-40B4-BE49-F238E27FC236}">
                <a16:creationId xmlns:a16="http://schemas.microsoft.com/office/drawing/2014/main" id="{AD93E4E3-340B-7D4F-B7F7-BF767AA268D7}"/>
              </a:ext>
            </a:extLst>
          </p:cNvPr>
          <p:cNvSpPr>
            <a:spLocks noGrp="1"/>
          </p:cNvSpPr>
          <p:nvPr>
            <p:ph idx="1"/>
          </p:nvPr>
        </p:nvSpPr>
        <p:spPr/>
        <p:txBody>
          <a:bodyPr/>
          <a:lstStyle/>
          <a:p>
            <a:r>
              <a:rPr lang="en-US" sz="2800" dirty="0"/>
              <a:t>Supervised Learning</a:t>
            </a:r>
          </a:p>
          <a:p>
            <a:pPr lvl="1"/>
            <a:r>
              <a:rPr lang="en-US" sz="2400" dirty="0"/>
              <a:t>The training data consists of </a:t>
            </a:r>
            <a:r>
              <a:rPr lang="en-US" sz="2400" dirty="0">
                <a:solidFill>
                  <a:srgbClr val="FF0000"/>
                </a:solidFill>
              </a:rPr>
              <a:t>labeled</a:t>
            </a:r>
            <a:r>
              <a:rPr lang="en-US" sz="2400" dirty="0"/>
              <a:t> examples.</a:t>
            </a:r>
          </a:p>
          <a:p>
            <a:r>
              <a:rPr lang="en-US" sz="2800" dirty="0"/>
              <a:t>Unsupervised Learning</a:t>
            </a:r>
          </a:p>
          <a:p>
            <a:pPr lvl="1"/>
            <a:r>
              <a:rPr lang="en-US" sz="2400" dirty="0"/>
              <a:t>The training data consists of </a:t>
            </a:r>
            <a:r>
              <a:rPr lang="en-US" sz="2400" dirty="0">
                <a:solidFill>
                  <a:srgbClr val="FF0000"/>
                </a:solidFill>
              </a:rPr>
              <a:t>unlabeled</a:t>
            </a:r>
            <a:r>
              <a:rPr lang="en-US" sz="2400" dirty="0"/>
              <a:t> examples.</a:t>
            </a:r>
          </a:p>
          <a:p>
            <a:r>
              <a:rPr lang="en-US" sz="2800" dirty="0"/>
              <a:t>Semi-supervised Learning</a:t>
            </a:r>
          </a:p>
          <a:p>
            <a:pPr lvl="1"/>
            <a:r>
              <a:rPr lang="en-US" sz="2400" dirty="0"/>
              <a:t>The training data consists of typically a </a:t>
            </a:r>
            <a:r>
              <a:rPr lang="en-US" sz="2400" i="1" dirty="0">
                <a:solidFill>
                  <a:srgbClr val="0000FF"/>
                </a:solidFill>
              </a:rPr>
              <a:t>small</a:t>
            </a:r>
            <a:r>
              <a:rPr lang="en-US" sz="2400" dirty="0"/>
              <a:t> amount of </a:t>
            </a:r>
            <a:r>
              <a:rPr lang="en-US" sz="2400" dirty="0">
                <a:solidFill>
                  <a:srgbClr val="FF0000"/>
                </a:solidFill>
              </a:rPr>
              <a:t>labeled</a:t>
            </a:r>
            <a:r>
              <a:rPr lang="en-US" sz="2400" dirty="0"/>
              <a:t> examples and a </a:t>
            </a:r>
            <a:r>
              <a:rPr lang="en-US" sz="2400" i="1" dirty="0">
                <a:solidFill>
                  <a:srgbClr val="0000FF"/>
                </a:solidFill>
              </a:rPr>
              <a:t>large</a:t>
            </a:r>
            <a:r>
              <a:rPr lang="en-US" sz="2400" dirty="0"/>
              <a:t> amount of </a:t>
            </a:r>
            <a:r>
              <a:rPr lang="en-US" sz="2400" dirty="0">
                <a:solidFill>
                  <a:srgbClr val="FF0000"/>
                </a:solidFill>
              </a:rPr>
              <a:t>unlabeled</a:t>
            </a:r>
            <a:r>
              <a:rPr lang="en-US" sz="2400" dirty="0"/>
              <a:t> examples.</a:t>
            </a:r>
          </a:p>
          <a:p>
            <a:r>
              <a:rPr lang="en-US" sz="2800" dirty="0"/>
              <a:t>Reinforcement Learning</a:t>
            </a:r>
          </a:p>
          <a:p>
            <a:pPr lvl="1"/>
            <a:r>
              <a:rPr lang="en-US" sz="2400" dirty="0"/>
              <a:t>Find suitable actions to take in order to maximize a </a:t>
            </a:r>
            <a:r>
              <a:rPr lang="en-US" sz="2400" dirty="0">
                <a:solidFill>
                  <a:srgbClr val="FF0000"/>
                </a:solidFill>
              </a:rPr>
              <a:t>reward</a:t>
            </a:r>
            <a:r>
              <a:rPr lang="en-US" sz="2400" dirty="0"/>
              <a:t>.</a:t>
            </a:r>
          </a:p>
        </p:txBody>
      </p:sp>
    </p:spTree>
    <p:extLst>
      <p:ext uri="{BB962C8B-B14F-4D97-AF65-F5344CB8AC3E}">
        <p14:creationId xmlns:p14="http://schemas.microsoft.com/office/powerpoint/2010/main" val="2476368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1C22-6E43-B041-93E9-F6B046194B35}"/>
              </a:ext>
            </a:extLst>
          </p:cNvPr>
          <p:cNvSpPr>
            <a:spLocks noGrp="1"/>
          </p:cNvSpPr>
          <p:nvPr>
            <p:ph type="title"/>
          </p:nvPr>
        </p:nvSpPr>
        <p:spPr/>
        <p:txBody>
          <a:bodyPr/>
          <a:lstStyle/>
          <a:p>
            <a:r>
              <a:rPr lang="en-US" dirty="0"/>
              <a:t>Types of Learning Problems</a:t>
            </a:r>
          </a:p>
        </p:txBody>
      </p:sp>
      <p:sp>
        <p:nvSpPr>
          <p:cNvPr id="3" name="Content Placeholder 2">
            <a:extLst>
              <a:ext uri="{FF2B5EF4-FFF2-40B4-BE49-F238E27FC236}">
                <a16:creationId xmlns:a16="http://schemas.microsoft.com/office/drawing/2014/main" id="{3D96D030-AE8A-5D4B-A6A9-E828A3A68C21}"/>
              </a:ext>
            </a:extLst>
          </p:cNvPr>
          <p:cNvSpPr>
            <a:spLocks noGrp="1"/>
          </p:cNvSpPr>
          <p:nvPr>
            <p:ph idx="1"/>
          </p:nvPr>
        </p:nvSpPr>
        <p:spPr/>
        <p:txBody>
          <a:bodyPr/>
          <a:lstStyle/>
          <a:p>
            <a:r>
              <a:rPr lang="en-US" sz="2200" dirty="0">
                <a:solidFill>
                  <a:srgbClr val="FF0000"/>
                </a:solidFill>
              </a:rPr>
              <a:t>Active Learning:</a:t>
            </a:r>
            <a:r>
              <a:rPr lang="en-US" sz="2200" dirty="0"/>
              <a:t> Select instances from the underlying data to label, so as to achieve a performance comparable to the supervised learning.</a:t>
            </a:r>
          </a:p>
          <a:p>
            <a:r>
              <a:rPr lang="en-US" sz="2200" dirty="0">
                <a:solidFill>
                  <a:srgbClr val="FF0000"/>
                </a:solidFill>
              </a:rPr>
              <a:t>Online Learning:</a:t>
            </a:r>
            <a:r>
              <a:rPr lang="en-US" sz="2200" dirty="0"/>
              <a:t> Learn models </a:t>
            </a:r>
            <a:r>
              <a:rPr lang="en-US" sz="2200" dirty="0">
                <a:solidFill>
                  <a:srgbClr val="0000FF"/>
                </a:solidFill>
              </a:rPr>
              <a:t>incrementally</a:t>
            </a:r>
            <a:r>
              <a:rPr lang="en-US" sz="2200" dirty="0"/>
              <a:t> from data in a </a:t>
            </a:r>
            <a:r>
              <a:rPr lang="en-US" sz="2200" dirty="0">
                <a:solidFill>
                  <a:srgbClr val="0000FF"/>
                </a:solidFill>
              </a:rPr>
              <a:t>sequential</a:t>
            </a:r>
            <a:r>
              <a:rPr lang="en-US" sz="2200" dirty="0">
                <a:solidFill>
                  <a:srgbClr val="FF0000"/>
                </a:solidFill>
              </a:rPr>
              <a:t> </a:t>
            </a:r>
            <a:r>
              <a:rPr lang="en-US" sz="2200" dirty="0"/>
              <a:t>manner.</a:t>
            </a:r>
          </a:p>
          <a:p>
            <a:r>
              <a:rPr lang="en-US" sz="2200" dirty="0">
                <a:solidFill>
                  <a:srgbClr val="FF0000"/>
                </a:solidFill>
              </a:rPr>
              <a:t>Transfer Learning:</a:t>
            </a:r>
            <a:r>
              <a:rPr lang="en-US" sz="2200" dirty="0"/>
              <a:t> Allow the domains, tasks, and distributions used in training and testing to be different.</a:t>
            </a:r>
          </a:p>
          <a:p>
            <a:r>
              <a:rPr lang="en-US" sz="2200" dirty="0">
                <a:solidFill>
                  <a:srgbClr val="FF0000"/>
                </a:solidFill>
              </a:rPr>
              <a:t>Few/One/Zero-Shot Learning</a:t>
            </a:r>
            <a:r>
              <a:rPr lang="en-US" sz="2200" dirty="0"/>
              <a:t>: Learn new concepts from just a few/one/zero training example(s).</a:t>
            </a:r>
          </a:p>
          <a:p>
            <a:r>
              <a:rPr lang="en-US" sz="2200" dirty="0">
                <a:solidFill>
                  <a:srgbClr val="FF0000"/>
                </a:solidFill>
              </a:rPr>
              <a:t>Automated Machine Learning (</a:t>
            </a:r>
            <a:r>
              <a:rPr lang="en-US" sz="2200" dirty="0" err="1">
                <a:solidFill>
                  <a:srgbClr val="FF0000"/>
                </a:solidFill>
              </a:rPr>
              <a:t>AutoML</a:t>
            </a:r>
            <a:r>
              <a:rPr lang="en-US" sz="2200" dirty="0">
                <a:solidFill>
                  <a:srgbClr val="FF0000"/>
                </a:solidFill>
              </a:rPr>
              <a:t>):</a:t>
            </a:r>
            <a:r>
              <a:rPr lang="en-US" sz="2200" dirty="0"/>
              <a:t> Automate the process of applying machine learning to real-world problems.</a:t>
            </a:r>
          </a:p>
          <a:p>
            <a:r>
              <a:rPr lang="en-US" sz="2200" dirty="0">
                <a:solidFill>
                  <a:srgbClr val="FF0000"/>
                </a:solidFill>
              </a:rPr>
              <a:t>Representation Learning:</a:t>
            </a:r>
            <a:r>
              <a:rPr lang="en-US" sz="2200" dirty="0"/>
              <a:t> Learn representation from the data that makes a subsequent learning task easier.</a:t>
            </a:r>
          </a:p>
          <a:p>
            <a:r>
              <a:rPr lang="en-US" sz="2200" dirty="0"/>
              <a:t>…</a:t>
            </a:r>
          </a:p>
        </p:txBody>
      </p:sp>
    </p:spTree>
    <p:extLst>
      <p:ext uri="{BB962C8B-B14F-4D97-AF65-F5344CB8AC3E}">
        <p14:creationId xmlns:p14="http://schemas.microsoft.com/office/powerpoint/2010/main" val="3771891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1FFF74-9D62-624C-B75D-36961F7543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933" y="548680"/>
            <a:ext cx="8322134" cy="5952886"/>
          </a:xfrm>
          <a:prstGeom prst="rect">
            <a:avLst/>
          </a:prstGeom>
        </p:spPr>
      </p:pic>
      <p:sp>
        <p:nvSpPr>
          <p:cNvPr id="2" name="TextBox 1">
            <a:extLst>
              <a:ext uri="{FF2B5EF4-FFF2-40B4-BE49-F238E27FC236}">
                <a16:creationId xmlns:a16="http://schemas.microsoft.com/office/drawing/2014/main" id="{61E06F8D-7EE0-9C4E-ADC1-4E8D427645D9}"/>
              </a:ext>
            </a:extLst>
          </p:cNvPr>
          <p:cNvSpPr txBox="1"/>
          <p:nvPr/>
        </p:nvSpPr>
        <p:spPr>
          <a:xfrm>
            <a:off x="344488" y="6550223"/>
            <a:ext cx="5904656" cy="307777"/>
          </a:xfrm>
          <a:prstGeom prst="rect">
            <a:avLst/>
          </a:prstGeom>
          <a:noFill/>
        </p:spPr>
        <p:txBody>
          <a:bodyPr wrap="square" rtlCol="0">
            <a:spAutoFit/>
          </a:bodyPr>
          <a:lstStyle/>
          <a:p>
            <a:r>
              <a:rPr lang="en-US" sz="1400" dirty="0"/>
              <a:t>https://</a:t>
            </a:r>
            <a:r>
              <a:rPr lang="en-US" sz="1400" dirty="0" err="1"/>
              <a:t>towardsdatascience.com</a:t>
            </a:r>
            <a:r>
              <a:rPr lang="en-US" sz="1400" dirty="0"/>
              <a:t>/machine-learning-types-2-c1291d4f04b1</a:t>
            </a:r>
          </a:p>
        </p:txBody>
      </p:sp>
    </p:spTree>
    <p:extLst>
      <p:ext uri="{BB962C8B-B14F-4D97-AF65-F5344CB8AC3E}">
        <p14:creationId xmlns:p14="http://schemas.microsoft.com/office/powerpoint/2010/main" val="2870995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标题 1"/>
          <p:cNvSpPr>
            <a:spLocks noGrp="1"/>
          </p:cNvSpPr>
          <p:nvPr>
            <p:ph type="title"/>
          </p:nvPr>
        </p:nvSpPr>
        <p:spPr>
          <a:xfrm>
            <a:off x="271463" y="116632"/>
            <a:ext cx="9363075" cy="792162"/>
          </a:xfrm>
        </p:spPr>
        <p:txBody>
          <a:bodyPr/>
          <a:lstStyle/>
          <a:p>
            <a:r>
              <a:rPr lang="en-US" altLang="zh-CN" dirty="0"/>
              <a:t>The State of Machine Learning</a:t>
            </a:r>
            <a:endParaRPr lang="zh-CN" altLang="en-US" dirty="0"/>
          </a:p>
        </p:txBody>
      </p:sp>
      <p:sp>
        <p:nvSpPr>
          <p:cNvPr id="15" name="右箭头 24"/>
          <p:cNvSpPr/>
          <p:nvPr/>
        </p:nvSpPr>
        <p:spPr>
          <a:xfrm>
            <a:off x="2779785" y="1570037"/>
            <a:ext cx="471488" cy="384175"/>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右箭头 24"/>
          <p:cNvSpPr/>
          <p:nvPr/>
        </p:nvSpPr>
        <p:spPr>
          <a:xfrm rot="1497190">
            <a:off x="2779784" y="2420677"/>
            <a:ext cx="471488" cy="384175"/>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6" name="标题 1"/>
          <p:cNvSpPr txBox="1">
            <a:spLocks/>
          </p:cNvSpPr>
          <p:nvPr/>
        </p:nvSpPr>
        <p:spPr bwMode="auto">
          <a:xfrm>
            <a:off x="3127498" y="6496051"/>
            <a:ext cx="3152800" cy="361949"/>
          </a:xfrm>
          <a:prstGeom prst="rect">
            <a:avLst/>
          </a:prstGeom>
          <a:solidFill>
            <a:schemeClr val="bg1"/>
          </a:solidFill>
          <a:ln w="9525">
            <a:noFill/>
            <a:miter lim="800000"/>
            <a:headEnd/>
            <a:tailEnd/>
          </a:ln>
        </p:spPr>
        <p:txBody>
          <a:bodyPr anchor="ctr"/>
          <a:lstStyle/>
          <a:p>
            <a:pPr eaLnBrk="0" hangingPunct="0">
              <a:defRPr/>
            </a:pPr>
            <a:r>
              <a:rPr lang="en-US" altLang="zh-CN" sz="1600" kern="0" dirty="0">
                <a:solidFill>
                  <a:schemeClr val="tx2"/>
                </a:solidFill>
                <a:latin typeface="+mj-lt"/>
                <a:ea typeface="+mj-ea"/>
                <a:cs typeface="+mj-cs"/>
              </a:rPr>
              <a:t>For more from </a:t>
            </a:r>
            <a:r>
              <a:rPr lang="en-US" altLang="zh-CN" sz="1600" dirty="0">
                <a:hlinkClick r:id="rId3" invalidUrl="http://arnetminer.org/expertisesearch.do?keyword=Machine Learning"/>
              </a:rPr>
              <a:t>http://aminer.org/</a:t>
            </a:r>
            <a:endParaRPr lang="zh-CN" altLang="en-US" sz="1600" kern="0" dirty="0">
              <a:solidFill>
                <a:schemeClr val="tx2"/>
              </a:solidFill>
              <a:latin typeface="+mj-lt"/>
              <a:ea typeface="+mj-ea"/>
              <a:cs typeface="+mj-cs"/>
            </a:endParaRPr>
          </a:p>
        </p:txBody>
      </p:sp>
      <p:grpSp>
        <p:nvGrpSpPr>
          <p:cNvPr id="16" name="Group 15">
            <a:extLst>
              <a:ext uri="{FF2B5EF4-FFF2-40B4-BE49-F238E27FC236}">
                <a16:creationId xmlns:a16="http://schemas.microsoft.com/office/drawing/2014/main" id="{1783A0E8-5D8B-804B-AE27-C55125C53041}"/>
              </a:ext>
            </a:extLst>
          </p:cNvPr>
          <p:cNvGrpSpPr/>
          <p:nvPr/>
        </p:nvGrpSpPr>
        <p:grpSpPr>
          <a:xfrm>
            <a:off x="271463" y="4859008"/>
            <a:ext cx="2856034" cy="1805152"/>
            <a:chOff x="6557888" y="2847984"/>
            <a:chExt cx="2856034" cy="1805152"/>
          </a:xfrm>
        </p:grpSpPr>
        <p:sp>
          <p:nvSpPr>
            <p:cNvPr id="57374" name="Rectangle 5"/>
            <p:cNvSpPr>
              <a:spLocks noChangeArrowheads="1"/>
            </p:cNvSpPr>
            <p:nvPr/>
          </p:nvSpPr>
          <p:spPr bwMode="auto">
            <a:xfrm>
              <a:off x="6560028" y="2847984"/>
              <a:ext cx="2284187" cy="273746"/>
            </a:xfrm>
            <a:prstGeom prst="rect">
              <a:avLst/>
            </a:prstGeom>
            <a:solidFill>
              <a:srgbClr val="FF0000"/>
            </a:solidFill>
            <a:ln w="9525">
              <a:solidFill>
                <a:schemeClr val="tx1"/>
              </a:solidFill>
              <a:miter lim="800000"/>
              <a:headEnd/>
              <a:tailEnd/>
            </a:ln>
          </p:spPr>
          <p:txBody>
            <a:bodyPr wrap="none" anchor="ctr"/>
            <a:lstStyle/>
            <a:p>
              <a:pPr algn="ctr"/>
              <a:r>
                <a:rPr kumimoji="1" lang="en-US" altLang="ja-JP" sz="1600" dirty="0">
                  <a:solidFill>
                    <a:srgbClr val="FFFF66"/>
                  </a:solidFill>
                  <a:latin typeface="Tahoma" pitchFamily="34" charset="0"/>
                  <a:ea typeface="MS PGothic" pitchFamily="34" charset="-128"/>
                </a:rPr>
                <a:t>Graphical Models</a:t>
              </a:r>
            </a:p>
          </p:txBody>
        </p:sp>
        <p:sp>
          <p:nvSpPr>
            <p:cNvPr id="57375" name="AutoShape 6"/>
            <p:cNvSpPr>
              <a:spLocks noChangeArrowheads="1"/>
            </p:cNvSpPr>
            <p:nvPr/>
          </p:nvSpPr>
          <p:spPr bwMode="auto">
            <a:xfrm>
              <a:off x="6557888" y="3125316"/>
              <a:ext cx="2856034" cy="1527820"/>
            </a:xfrm>
            <a:prstGeom prst="homePlate">
              <a:avLst>
                <a:gd name="adj" fmla="val 34933"/>
              </a:avLst>
            </a:prstGeom>
            <a:solidFill>
              <a:srgbClr val="FFFF99"/>
            </a:solidFill>
            <a:ln w="3175">
              <a:solidFill>
                <a:schemeClr val="tx1"/>
              </a:solidFill>
              <a:miter lim="800000"/>
              <a:headEnd/>
              <a:tailEnd/>
            </a:ln>
          </p:spPr>
          <p:txBody>
            <a:bodyPr wrap="none" tIns="137160"/>
            <a:lstStyle/>
            <a:p>
              <a:r>
                <a:rPr lang="en-US" altLang="zh-CN" sz="1600" dirty="0"/>
                <a:t>Factor Graph, </a:t>
              </a:r>
            </a:p>
            <a:p>
              <a:r>
                <a:rPr lang="en-US" altLang="zh-CN" sz="1600" dirty="0"/>
                <a:t>Exponential Model,</a:t>
              </a:r>
            </a:p>
            <a:p>
              <a:r>
                <a:rPr lang="en-US" altLang="zh-CN" sz="1600" dirty="0"/>
                <a:t>Topic Model (PLSI, LDA)</a:t>
              </a:r>
            </a:p>
            <a:p>
              <a:endParaRPr lang="en-US" altLang="ja-JP" sz="1600" dirty="0"/>
            </a:p>
          </p:txBody>
        </p:sp>
        <p:pic>
          <p:nvPicPr>
            <p:cNvPr id="57376" name="Picture 26" descr="http://arnetminer.org/pictures/thumb/486/1225200474008.jpeg"/>
            <p:cNvPicPr>
              <a:picLocks noChangeAspect="1" noChangeArrowheads="1"/>
            </p:cNvPicPr>
            <p:nvPr/>
          </p:nvPicPr>
          <p:blipFill>
            <a:blip r:embed="rId4" cstate="print"/>
            <a:srcRect/>
            <a:stretch>
              <a:fillRect/>
            </a:stretch>
          </p:blipFill>
          <p:spPr bwMode="auto">
            <a:xfrm>
              <a:off x="7634052" y="4016540"/>
              <a:ext cx="390557" cy="548640"/>
            </a:xfrm>
            <a:prstGeom prst="rect">
              <a:avLst/>
            </a:prstGeom>
            <a:noFill/>
            <a:ln w="9525">
              <a:noFill/>
              <a:miter lim="800000"/>
              <a:headEnd/>
              <a:tailEnd/>
            </a:ln>
          </p:spPr>
        </p:pic>
        <p:pic>
          <p:nvPicPr>
            <p:cNvPr id="57377" name="Picture 28" descr="http://www.psi.toronto.edu/~frey/BrendanPortrai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11027" y="4017943"/>
              <a:ext cx="464891" cy="548640"/>
            </a:xfrm>
            <a:prstGeom prst="rect">
              <a:avLst/>
            </a:prstGeom>
            <a:noFill/>
            <a:ln w="9525">
              <a:noFill/>
              <a:miter lim="800000"/>
              <a:headEnd/>
              <a:tailEnd/>
            </a:ln>
          </p:spPr>
        </p:pic>
        <p:pic>
          <p:nvPicPr>
            <p:cNvPr id="57378" name="Picture 30" descr="http://arnetminer.org/pictures/thumb/486/1225200496478.jpeg"/>
            <p:cNvPicPr>
              <a:picLocks noChangeAspect="1" noChangeArrowheads="1"/>
            </p:cNvPicPr>
            <p:nvPr/>
          </p:nvPicPr>
          <p:blipFill>
            <a:blip r:embed="rId6" cstate="print"/>
            <a:srcRect/>
            <a:stretch>
              <a:fillRect/>
            </a:stretch>
          </p:blipFill>
          <p:spPr bwMode="auto">
            <a:xfrm>
              <a:off x="8066100" y="4013734"/>
              <a:ext cx="365760" cy="548640"/>
            </a:xfrm>
            <a:prstGeom prst="rect">
              <a:avLst/>
            </a:prstGeom>
            <a:noFill/>
            <a:ln w="9525">
              <a:noFill/>
              <a:miter lim="800000"/>
              <a:headEnd/>
              <a:tailEnd/>
            </a:ln>
          </p:spPr>
        </p:pic>
        <p:pic>
          <p:nvPicPr>
            <p:cNvPr id="57379" name="Picture 32" descr="http://arnetminer.org/pictures/picture/39/1225198691066.jpe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02004" y="4016540"/>
              <a:ext cx="373138" cy="548640"/>
            </a:xfrm>
            <a:prstGeom prst="rect">
              <a:avLst/>
            </a:prstGeom>
            <a:noFill/>
            <a:ln w="9525">
              <a:noFill/>
              <a:miter lim="800000"/>
              <a:headEnd/>
              <a:tailEnd/>
            </a:ln>
          </p:spPr>
        </p:pic>
      </p:grpSp>
      <p:sp>
        <p:nvSpPr>
          <p:cNvPr id="43" name="右箭头 24"/>
          <p:cNvSpPr/>
          <p:nvPr/>
        </p:nvSpPr>
        <p:spPr>
          <a:xfrm>
            <a:off x="6197297" y="3501008"/>
            <a:ext cx="471488" cy="384175"/>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11" name="Group 10">
            <a:extLst>
              <a:ext uri="{FF2B5EF4-FFF2-40B4-BE49-F238E27FC236}">
                <a16:creationId xmlns:a16="http://schemas.microsoft.com/office/drawing/2014/main" id="{08E6EC10-C9A3-2040-9D97-73872ACCABCF}"/>
              </a:ext>
            </a:extLst>
          </p:cNvPr>
          <p:cNvGrpSpPr/>
          <p:nvPr/>
        </p:nvGrpSpPr>
        <p:grpSpPr>
          <a:xfrm>
            <a:off x="297811" y="936777"/>
            <a:ext cx="2412705" cy="1421735"/>
            <a:chOff x="146345" y="994440"/>
            <a:chExt cx="2412705" cy="1421735"/>
          </a:xfrm>
        </p:grpSpPr>
        <p:sp>
          <p:nvSpPr>
            <p:cNvPr id="57347" name="Rectangle 5"/>
            <p:cNvSpPr>
              <a:spLocks noChangeArrowheads="1"/>
            </p:cNvSpPr>
            <p:nvPr/>
          </p:nvSpPr>
          <p:spPr bwMode="auto">
            <a:xfrm>
              <a:off x="146345" y="994440"/>
              <a:ext cx="1998343" cy="274320"/>
            </a:xfrm>
            <a:prstGeom prst="rect">
              <a:avLst/>
            </a:prstGeom>
            <a:solidFill>
              <a:srgbClr val="FF0000"/>
            </a:solidFill>
            <a:ln w="9525">
              <a:solidFill>
                <a:schemeClr val="tx1"/>
              </a:solidFill>
              <a:miter lim="800000"/>
              <a:headEnd/>
              <a:tailEnd/>
            </a:ln>
          </p:spPr>
          <p:txBody>
            <a:bodyPr wrap="none" anchor="ctr"/>
            <a:lstStyle/>
            <a:p>
              <a:pPr algn="ctr"/>
              <a:r>
                <a:rPr kumimoji="1" lang="en-US" altLang="zh-CN" sz="1600" dirty="0">
                  <a:solidFill>
                    <a:srgbClr val="FFFF66"/>
                  </a:solidFill>
                  <a:latin typeface="+mn-lt"/>
                  <a:ea typeface="MS PGothic" pitchFamily="34" charset="-128"/>
                </a:rPr>
                <a:t>Classification Models</a:t>
              </a:r>
              <a:endParaRPr kumimoji="1" lang="en-US" altLang="ja-JP" sz="1600" dirty="0">
                <a:solidFill>
                  <a:srgbClr val="FFFF66"/>
                </a:solidFill>
                <a:latin typeface="+mn-lt"/>
                <a:ea typeface="MS PGothic" pitchFamily="34" charset="-128"/>
              </a:endParaRPr>
            </a:p>
          </p:txBody>
        </p:sp>
        <p:sp>
          <p:nvSpPr>
            <p:cNvPr id="57348" name="AutoShape 6"/>
            <p:cNvSpPr>
              <a:spLocks noChangeArrowheads="1"/>
            </p:cNvSpPr>
            <p:nvPr/>
          </p:nvSpPr>
          <p:spPr bwMode="auto">
            <a:xfrm>
              <a:off x="146345" y="1249852"/>
              <a:ext cx="2412705" cy="1166323"/>
            </a:xfrm>
            <a:prstGeom prst="homePlate">
              <a:avLst>
                <a:gd name="adj" fmla="val 34835"/>
              </a:avLst>
            </a:prstGeom>
            <a:solidFill>
              <a:srgbClr val="FFFF99"/>
            </a:solidFill>
            <a:ln w="3175">
              <a:solidFill>
                <a:schemeClr val="tx1"/>
              </a:solidFill>
              <a:miter lim="800000"/>
              <a:headEnd/>
              <a:tailEnd/>
            </a:ln>
          </p:spPr>
          <p:txBody>
            <a:bodyPr wrap="none" tIns="137160"/>
            <a:lstStyle/>
            <a:p>
              <a:r>
                <a:rPr lang="en-US" altLang="zh-CN" sz="1600" dirty="0"/>
                <a:t>Decision tree</a:t>
              </a:r>
            </a:p>
            <a:p>
              <a:r>
                <a:rPr lang="en-US" altLang="zh-CN" sz="1600" dirty="0"/>
                <a:t>Bayesian Classifier</a:t>
              </a:r>
            </a:p>
            <a:p>
              <a:r>
                <a:rPr lang="en-US" altLang="zh-CN" sz="1600" dirty="0"/>
                <a:t>Perceptron</a:t>
              </a:r>
            </a:p>
            <a:p>
              <a:r>
                <a:rPr lang="en-US" altLang="zh-CN" sz="1600" dirty="0"/>
                <a:t>Neural Networks</a:t>
              </a:r>
              <a:endParaRPr lang="zh-CN" altLang="en-US" sz="1600" dirty="0"/>
            </a:p>
          </p:txBody>
        </p:sp>
        <p:pic>
          <p:nvPicPr>
            <p:cNvPr id="57390" name="Picture 48" descr="http://arnetminer.org/pictures/thumb/490/1225202075157.jpeg"/>
            <p:cNvPicPr>
              <a:picLocks noChangeAspect="1" noChangeArrowheads="1"/>
            </p:cNvPicPr>
            <p:nvPr/>
          </p:nvPicPr>
          <p:blipFill>
            <a:blip r:embed="rId8" cstate="print"/>
            <a:srcRect/>
            <a:stretch>
              <a:fillRect/>
            </a:stretch>
          </p:blipFill>
          <p:spPr bwMode="auto">
            <a:xfrm>
              <a:off x="1584243" y="1278427"/>
              <a:ext cx="560445" cy="342861"/>
            </a:xfrm>
            <a:prstGeom prst="rect">
              <a:avLst/>
            </a:prstGeom>
            <a:noFill/>
            <a:ln w="9525">
              <a:noFill/>
              <a:miter lim="800000"/>
              <a:headEnd/>
              <a:tailEnd/>
            </a:ln>
          </p:spPr>
        </p:pic>
      </p:grpSp>
      <p:grpSp>
        <p:nvGrpSpPr>
          <p:cNvPr id="13" name="Group 12">
            <a:extLst>
              <a:ext uri="{FF2B5EF4-FFF2-40B4-BE49-F238E27FC236}">
                <a16:creationId xmlns:a16="http://schemas.microsoft.com/office/drawing/2014/main" id="{6C78CF11-E90E-1E48-BDEA-425C14825A1F}"/>
              </a:ext>
            </a:extLst>
          </p:cNvPr>
          <p:cNvGrpSpPr/>
          <p:nvPr/>
        </p:nvGrpSpPr>
        <p:grpSpPr>
          <a:xfrm>
            <a:off x="3368824" y="2965042"/>
            <a:ext cx="2777180" cy="1381534"/>
            <a:chOff x="3636963" y="2790785"/>
            <a:chExt cx="2777180" cy="1381534"/>
          </a:xfrm>
        </p:grpSpPr>
        <p:sp>
          <p:nvSpPr>
            <p:cNvPr id="57365" name="Rectangle 5"/>
            <p:cNvSpPr>
              <a:spLocks noChangeArrowheads="1"/>
            </p:cNvSpPr>
            <p:nvPr/>
          </p:nvSpPr>
          <p:spPr bwMode="auto">
            <a:xfrm>
              <a:off x="3636963" y="2790785"/>
              <a:ext cx="2230276" cy="258252"/>
            </a:xfrm>
            <a:prstGeom prst="rect">
              <a:avLst/>
            </a:prstGeom>
            <a:solidFill>
              <a:srgbClr val="FF0000"/>
            </a:solidFill>
            <a:ln w="9525">
              <a:solidFill>
                <a:schemeClr val="tx1"/>
              </a:solidFill>
              <a:miter lim="800000"/>
              <a:headEnd/>
              <a:tailEnd/>
            </a:ln>
          </p:spPr>
          <p:txBody>
            <a:bodyPr wrap="none" anchor="ctr"/>
            <a:lstStyle/>
            <a:p>
              <a:pPr algn="ctr"/>
              <a:r>
                <a:rPr kumimoji="1" lang="en-US" altLang="ja-JP" sz="1600" dirty="0">
                  <a:solidFill>
                    <a:srgbClr val="FFFF66"/>
                  </a:solidFill>
                  <a:latin typeface="+mn-lt"/>
                  <a:ea typeface="MS PGothic" pitchFamily="34" charset="-128"/>
                </a:rPr>
                <a:t>Deep Learning</a:t>
              </a:r>
            </a:p>
          </p:txBody>
        </p:sp>
        <p:sp>
          <p:nvSpPr>
            <p:cNvPr id="57366" name="AutoShape 6"/>
            <p:cNvSpPr>
              <a:spLocks noChangeArrowheads="1"/>
            </p:cNvSpPr>
            <p:nvPr/>
          </p:nvSpPr>
          <p:spPr bwMode="auto">
            <a:xfrm>
              <a:off x="3636963" y="3065134"/>
              <a:ext cx="2777180" cy="1107185"/>
            </a:xfrm>
            <a:prstGeom prst="homePlate">
              <a:avLst>
                <a:gd name="adj" fmla="val 43122"/>
              </a:avLst>
            </a:prstGeom>
            <a:solidFill>
              <a:srgbClr val="FFFF99"/>
            </a:solidFill>
            <a:ln w="3175">
              <a:solidFill>
                <a:schemeClr val="tx1"/>
              </a:solidFill>
              <a:miter lim="800000"/>
              <a:headEnd/>
              <a:tailEnd/>
            </a:ln>
          </p:spPr>
          <p:txBody>
            <a:bodyPr wrap="none" tIns="137160"/>
            <a:lstStyle/>
            <a:p>
              <a:r>
                <a:rPr lang="en-US" altLang="ja-JP" dirty="0"/>
                <a:t>DNN, CNN, </a:t>
              </a:r>
              <a:r>
                <a:rPr lang="en-US" altLang="ja-JP" dirty="0" err="1"/>
                <a:t>ResNet</a:t>
              </a:r>
              <a:endParaRPr lang="en-US" altLang="ja-JP" dirty="0"/>
            </a:p>
            <a:p>
              <a:endParaRPr lang="en-US" altLang="ja-JP" dirty="0"/>
            </a:p>
          </p:txBody>
        </p:sp>
        <p:pic>
          <p:nvPicPr>
            <p:cNvPr id="57381" name="Picture 36" descr="http://arnetminer.org/pictures/picture/02762/Geoffrey_E_Hinton_1316056033379.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681998" y="3549696"/>
              <a:ext cx="489279" cy="548640"/>
            </a:xfrm>
            <a:prstGeom prst="rect">
              <a:avLst/>
            </a:prstGeom>
            <a:noFill/>
            <a:ln w="9525">
              <a:noFill/>
              <a:miter lim="800000"/>
              <a:headEnd/>
              <a:tailEnd/>
            </a:ln>
          </p:spPr>
        </p:pic>
        <p:pic>
          <p:nvPicPr>
            <p:cNvPr id="57382" name="Picture 38" descr="Yoshua Bengio"/>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257674" y="3549696"/>
              <a:ext cx="432436" cy="548640"/>
            </a:xfrm>
            <a:prstGeom prst="rect">
              <a:avLst/>
            </a:prstGeom>
            <a:noFill/>
            <a:ln w="9525">
              <a:noFill/>
              <a:miter lim="800000"/>
              <a:headEnd/>
              <a:tailEnd/>
            </a:ln>
          </p:spPr>
        </p:pic>
        <p:pic>
          <p:nvPicPr>
            <p:cNvPr id="156674" name="Picture 2" descr="Andrew 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762118" y="3542775"/>
              <a:ext cx="491066" cy="548640"/>
            </a:xfrm>
            <a:prstGeom prst="rect">
              <a:avLst/>
            </a:prstGeom>
            <a:noFill/>
          </p:spPr>
        </p:pic>
        <p:pic>
          <p:nvPicPr>
            <p:cNvPr id="2" name="Picture 1"/>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331840" y="3546439"/>
              <a:ext cx="554152" cy="548640"/>
            </a:xfrm>
            <a:prstGeom prst="rect">
              <a:avLst/>
            </a:prstGeom>
          </p:spPr>
        </p:pic>
      </p:grpSp>
      <p:grpSp>
        <p:nvGrpSpPr>
          <p:cNvPr id="5" name="Group 4">
            <a:extLst>
              <a:ext uri="{FF2B5EF4-FFF2-40B4-BE49-F238E27FC236}">
                <a16:creationId xmlns:a16="http://schemas.microsoft.com/office/drawing/2014/main" id="{4A52D2F8-8BE5-2144-AE74-05ADB8326936}"/>
              </a:ext>
            </a:extLst>
          </p:cNvPr>
          <p:cNvGrpSpPr/>
          <p:nvPr/>
        </p:nvGrpSpPr>
        <p:grpSpPr>
          <a:xfrm>
            <a:off x="3622526" y="926288"/>
            <a:ext cx="1923619" cy="1551065"/>
            <a:chOff x="3621089" y="982663"/>
            <a:chExt cx="1923619" cy="1551065"/>
          </a:xfrm>
        </p:grpSpPr>
        <p:sp>
          <p:nvSpPr>
            <p:cNvPr id="57353" name="Rectangle 5"/>
            <p:cNvSpPr>
              <a:spLocks noChangeArrowheads="1"/>
            </p:cNvSpPr>
            <p:nvPr/>
          </p:nvSpPr>
          <p:spPr bwMode="auto">
            <a:xfrm>
              <a:off x="3621089" y="982663"/>
              <a:ext cx="1547936" cy="225503"/>
            </a:xfrm>
            <a:prstGeom prst="rect">
              <a:avLst/>
            </a:prstGeom>
            <a:solidFill>
              <a:srgbClr val="FF0000"/>
            </a:solidFill>
            <a:ln w="9525">
              <a:solidFill>
                <a:schemeClr val="tx1"/>
              </a:solidFill>
              <a:miter lim="800000"/>
              <a:headEnd/>
              <a:tailEnd/>
            </a:ln>
          </p:spPr>
          <p:txBody>
            <a:bodyPr wrap="none" anchor="ctr"/>
            <a:lstStyle/>
            <a:p>
              <a:pPr algn="ctr"/>
              <a:r>
                <a:rPr kumimoji="1" lang="en-US" altLang="ja-JP" sz="1600" dirty="0">
                  <a:solidFill>
                    <a:srgbClr val="FFFF66"/>
                  </a:solidFill>
                  <a:latin typeface="+mn-lt"/>
                  <a:ea typeface="MS PGothic" pitchFamily="34" charset="-128"/>
                </a:rPr>
                <a:t>Maximal Margin</a:t>
              </a:r>
            </a:p>
          </p:txBody>
        </p:sp>
        <p:sp>
          <p:nvSpPr>
            <p:cNvPr id="57354" name="AutoShape 6"/>
            <p:cNvSpPr>
              <a:spLocks noChangeArrowheads="1"/>
            </p:cNvSpPr>
            <p:nvPr/>
          </p:nvSpPr>
          <p:spPr bwMode="auto">
            <a:xfrm>
              <a:off x="3621090" y="1214338"/>
              <a:ext cx="1923618" cy="1319390"/>
            </a:xfrm>
            <a:prstGeom prst="homePlate">
              <a:avLst>
                <a:gd name="adj" fmla="val 29642"/>
              </a:avLst>
            </a:prstGeom>
            <a:solidFill>
              <a:srgbClr val="FFFF99"/>
            </a:solidFill>
            <a:ln w="3175">
              <a:solidFill>
                <a:schemeClr val="tx1"/>
              </a:solidFill>
              <a:miter lim="800000"/>
              <a:headEnd/>
              <a:tailEnd/>
            </a:ln>
          </p:spPr>
          <p:txBody>
            <a:bodyPr wrap="none" tIns="137160"/>
            <a:lstStyle/>
            <a:p>
              <a:r>
                <a:rPr lang="en-US" altLang="zh-CN" sz="1600" dirty="0"/>
                <a:t>SVM</a:t>
              </a:r>
              <a:endParaRPr lang="en-US" altLang="zh-CN" dirty="0"/>
            </a:p>
            <a:p>
              <a:r>
                <a:rPr lang="en-US" altLang="zh-CN" sz="1600" dirty="0"/>
                <a:t>(</a:t>
              </a:r>
              <a:r>
                <a:rPr lang="en-US" altLang="zh-CN" sz="1600" dirty="0" err="1"/>
                <a:t>Vapnik</a:t>
              </a:r>
              <a:r>
                <a:rPr lang="en-US" altLang="zh-CN" sz="1600" dirty="0"/>
                <a:t>)</a:t>
              </a:r>
              <a:endParaRPr lang="en-US" altLang="ja-JP" dirty="0"/>
            </a:p>
          </p:txBody>
        </p:sp>
        <p:pic>
          <p:nvPicPr>
            <p:cNvPr id="4" name="Picture 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33226" y="1899487"/>
              <a:ext cx="426720" cy="548640"/>
            </a:xfrm>
            <a:prstGeom prst="rect">
              <a:avLst/>
            </a:prstGeom>
          </p:spPr>
        </p:pic>
        <p:pic>
          <p:nvPicPr>
            <p:cNvPr id="6" name="Picture 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649141" y="1899487"/>
              <a:ext cx="365032" cy="548640"/>
            </a:xfrm>
            <a:prstGeom prst="rect">
              <a:avLst/>
            </a:prstGeom>
          </p:spPr>
        </p:pic>
        <p:pic>
          <p:nvPicPr>
            <p:cNvPr id="7" name="Picture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92173" y="1900416"/>
              <a:ext cx="385011" cy="548640"/>
            </a:xfrm>
            <a:prstGeom prst="rect">
              <a:avLst/>
            </a:prstGeom>
          </p:spPr>
        </p:pic>
        <p:pic>
          <p:nvPicPr>
            <p:cNvPr id="8" name="Picture 7"/>
            <p:cNvPicPr>
              <a:picLocks noChangeAspect="1"/>
            </p:cNvPicPr>
            <p:nvPr/>
          </p:nvPicPr>
          <p:blipFill rotWithShape="1">
            <a:blip r:embed="rId16" cstate="screen">
              <a:extLst>
                <a:ext uri="{28A0092B-C50C-407E-A947-70E740481C1C}">
                  <a14:useLocalDpi xmlns:a14="http://schemas.microsoft.com/office/drawing/2010/main"/>
                </a:ext>
              </a:extLst>
            </a:blip>
            <a:srcRect r="-8"/>
            <a:stretch/>
          </p:blipFill>
          <p:spPr>
            <a:xfrm>
              <a:off x="4616291" y="1249398"/>
              <a:ext cx="430733" cy="548640"/>
            </a:xfrm>
            <a:prstGeom prst="rect">
              <a:avLst/>
            </a:prstGeom>
          </p:spPr>
        </p:pic>
      </p:grpSp>
      <p:grpSp>
        <p:nvGrpSpPr>
          <p:cNvPr id="66" name="Group 65">
            <a:extLst>
              <a:ext uri="{FF2B5EF4-FFF2-40B4-BE49-F238E27FC236}">
                <a16:creationId xmlns:a16="http://schemas.microsoft.com/office/drawing/2014/main" id="{7F8327BF-3050-F047-8E4B-3E7F6F4C368A}"/>
              </a:ext>
            </a:extLst>
          </p:cNvPr>
          <p:cNvGrpSpPr/>
          <p:nvPr/>
        </p:nvGrpSpPr>
        <p:grpSpPr>
          <a:xfrm>
            <a:off x="301120" y="2852936"/>
            <a:ext cx="2426459" cy="1493640"/>
            <a:chOff x="200025" y="4324547"/>
            <a:chExt cx="2426459" cy="1493640"/>
          </a:xfrm>
        </p:grpSpPr>
        <p:sp>
          <p:nvSpPr>
            <p:cNvPr id="67" name="Rectangle 5">
              <a:extLst>
                <a:ext uri="{FF2B5EF4-FFF2-40B4-BE49-F238E27FC236}">
                  <a16:creationId xmlns:a16="http://schemas.microsoft.com/office/drawing/2014/main" id="{7271C3FE-24E5-1A45-B8EB-2FF2E9D6C92B}"/>
                </a:ext>
              </a:extLst>
            </p:cNvPr>
            <p:cNvSpPr>
              <a:spLocks noChangeArrowheads="1"/>
            </p:cNvSpPr>
            <p:nvPr/>
          </p:nvSpPr>
          <p:spPr bwMode="auto">
            <a:xfrm>
              <a:off x="200026" y="4324547"/>
              <a:ext cx="1976507" cy="273644"/>
            </a:xfrm>
            <a:prstGeom prst="rect">
              <a:avLst/>
            </a:prstGeom>
            <a:solidFill>
              <a:srgbClr val="FF0000"/>
            </a:solidFill>
            <a:ln w="9525">
              <a:solidFill>
                <a:schemeClr val="tx1"/>
              </a:solidFill>
              <a:miter lim="800000"/>
              <a:headEnd/>
              <a:tailEnd/>
            </a:ln>
          </p:spPr>
          <p:txBody>
            <a:bodyPr wrap="none" anchor="ctr"/>
            <a:lstStyle/>
            <a:p>
              <a:pPr algn="ctr"/>
              <a:r>
                <a:rPr kumimoji="1" lang="en-US" altLang="ja-JP" sz="1600" dirty="0">
                  <a:solidFill>
                    <a:srgbClr val="FFFF66"/>
                  </a:solidFill>
                  <a:latin typeface="Tahoma" pitchFamily="34" charset="0"/>
                  <a:ea typeface="MS PGothic" pitchFamily="34" charset="-128"/>
                </a:rPr>
                <a:t>Sequential Learning</a:t>
              </a:r>
            </a:p>
          </p:txBody>
        </p:sp>
        <p:sp>
          <p:nvSpPr>
            <p:cNvPr id="68" name="AutoShape 6">
              <a:extLst>
                <a:ext uri="{FF2B5EF4-FFF2-40B4-BE49-F238E27FC236}">
                  <a16:creationId xmlns:a16="http://schemas.microsoft.com/office/drawing/2014/main" id="{593BA028-C45B-634F-864B-067C7DF2E825}"/>
                </a:ext>
              </a:extLst>
            </p:cNvPr>
            <p:cNvSpPr>
              <a:spLocks noChangeArrowheads="1"/>
            </p:cNvSpPr>
            <p:nvPr/>
          </p:nvSpPr>
          <p:spPr bwMode="auto">
            <a:xfrm>
              <a:off x="200025" y="4600145"/>
              <a:ext cx="2426459" cy="1218042"/>
            </a:xfrm>
            <a:prstGeom prst="homePlate">
              <a:avLst>
                <a:gd name="adj" fmla="val 36011"/>
              </a:avLst>
            </a:prstGeom>
            <a:solidFill>
              <a:srgbClr val="FFFF99"/>
            </a:solidFill>
            <a:ln w="3175">
              <a:solidFill>
                <a:schemeClr val="tx1"/>
              </a:solidFill>
              <a:miter lim="800000"/>
              <a:headEnd/>
              <a:tailEnd/>
            </a:ln>
          </p:spPr>
          <p:txBody>
            <a:bodyPr wrap="none" tIns="137160"/>
            <a:lstStyle/>
            <a:p>
              <a:r>
                <a:rPr lang="en-US" altLang="zh-CN" sz="1600" dirty="0"/>
                <a:t>HMM, MEMM, CRF,</a:t>
              </a:r>
            </a:p>
            <a:p>
              <a:r>
                <a:rPr lang="en-US" altLang="zh-CN" sz="1600" dirty="0"/>
                <a:t>Voted Perceptron</a:t>
              </a:r>
              <a:endParaRPr lang="en-US" altLang="ja-JP" dirty="0"/>
            </a:p>
          </p:txBody>
        </p:sp>
        <p:pic>
          <p:nvPicPr>
            <p:cNvPr id="69" name="Picture 18" descr="http://arnetminer.org/pictures/thumb/490/1225202030863.jpeg">
              <a:extLst>
                <a:ext uri="{FF2B5EF4-FFF2-40B4-BE49-F238E27FC236}">
                  <a16:creationId xmlns:a16="http://schemas.microsoft.com/office/drawing/2014/main" id="{1017D2D0-3FBA-C940-AF8F-26962B4AC691}"/>
                </a:ext>
              </a:extLst>
            </p:cNvPr>
            <p:cNvPicPr>
              <a:picLocks noChangeAspect="1" noChangeArrowheads="1"/>
            </p:cNvPicPr>
            <p:nvPr/>
          </p:nvPicPr>
          <p:blipFill>
            <a:blip r:embed="rId17" cstate="print"/>
            <a:srcRect/>
            <a:stretch>
              <a:fillRect/>
            </a:stretch>
          </p:blipFill>
          <p:spPr bwMode="auto">
            <a:xfrm>
              <a:off x="1280592" y="5243457"/>
              <a:ext cx="428162" cy="548640"/>
            </a:xfrm>
            <a:prstGeom prst="rect">
              <a:avLst/>
            </a:prstGeom>
            <a:noFill/>
            <a:ln w="9525">
              <a:noFill/>
              <a:miter lim="800000"/>
              <a:headEnd/>
              <a:tailEnd/>
            </a:ln>
          </p:spPr>
        </p:pic>
        <p:pic>
          <p:nvPicPr>
            <p:cNvPr id="70" name="Picture 20" descr="http://arnetminer.org/pictures/thumb/491/1225202539016.jpeg">
              <a:extLst>
                <a:ext uri="{FF2B5EF4-FFF2-40B4-BE49-F238E27FC236}">
                  <a16:creationId xmlns:a16="http://schemas.microsoft.com/office/drawing/2014/main" id="{2BC31149-029E-D642-ACFA-5ED337776A1C}"/>
                </a:ext>
              </a:extLst>
            </p:cNvPr>
            <p:cNvPicPr>
              <a:picLocks noChangeAspect="1" noChangeArrowheads="1"/>
            </p:cNvPicPr>
            <p:nvPr/>
          </p:nvPicPr>
          <p:blipFill>
            <a:blip r:embed="rId18" cstate="print"/>
            <a:srcRect/>
            <a:stretch>
              <a:fillRect/>
            </a:stretch>
          </p:blipFill>
          <p:spPr bwMode="auto">
            <a:xfrm>
              <a:off x="732013" y="5243235"/>
              <a:ext cx="467058" cy="548640"/>
            </a:xfrm>
            <a:prstGeom prst="rect">
              <a:avLst/>
            </a:prstGeom>
            <a:noFill/>
            <a:ln w="9525">
              <a:noFill/>
              <a:miter lim="800000"/>
              <a:headEnd/>
              <a:tailEnd/>
            </a:ln>
          </p:spPr>
        </p:pic>
        <p:pic>
          <p:nvPicPr>
            <p:cNvPr id="71" name="Picture 22" descr="http://arnetminer.org/pictures/thumb/46/1225199747986.jpeg">
              <a:extLst>
                <a:ext uri="{FF2B5EF4-FFF2-40B4-BE49-F238E27FC236}">
                  <a16:creationId xmlns:a16="http://schemas.microsoft.com/office/drawing/2014/main" id="{8754B60A-C286-AB48-8ED2-347DA1521217}"/>
                </a:ext>
              </a:extLst>
            </p:cNvPr>
            <p:cNvPicPr>
              <a:picLocks noChangeAspect="1" noChangeArrowheads="1"/>
            </p:cNvPicPr>
            <p:nvPr/>
          </p:nvPicPr>
          <p:blipFill>
            <a:blip r:embed="rId19" cstate="print"/>
            <a:srcRect/>
            <a:stretch>
              <a:fillRect/>
            </a:stretch>
          </p:blipFill>
          <p:spPr bwMode="auto">
            <a:xfrm>
              <a:off x="1784648" y="5243235"/>
              <a:ext cx="391885" cy="548640"/>
            </a:xfrm>
            <a:prstGeom prst="rect">
              <a:avLst/>
            </a:prstGeom>
            <a:noFill/>
            <a:ln w="9525">
              <a:noFill/>
              <a:miter lim="800000"/>
              <a:headEnd/>
              <a:tailEnd/>
            </a:ln>
          </p:spPr>
        </p:pic>
        <p:pic>
          <p:nvPicPr>
            <p:cNvPr id="72" name="Picture 71">
              <a:extLst>
                <a:ext uri="{FF2B5EF4-FFF2-40B4-BE49-F238E27FC236}">
                  <a16:creationId xmlns:a16="http://schemas.microsoft.com/office/drawing/2014/main" id="{0236AF2E-8356-3945-9EC0-F9E3BF7C353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277813" y="5243457"/>
              <a:ext cx="407607" cy="548640"/>
            </a:xfrm>
            <a:prstGeom prst="rect">
              <a:avLst/>
            </a:prstGeom>
          </p:spPr>
        </p:pic>
      </p:grpSp>
      <p:sp>
        <p:nvSpPr>
          <p:cNvPr id="73" name="右箭头 24">
            <a:extLst>
              <a:ext uri="{FF2B5EF4-FFF2-40B4-BE49-F238E27FC236}">
                <a16:creationId xmlns:a16="http://schemas.microsoft.com/office/drawing/2014/main" id="{616FE717-83A4-694B-A77F-5F1F656FA11B}"/>
              </a:ext>
            </a:extLst>
          </p:cNvPr>
          <p:cNvSpPr/>
          <p:nvPr/>
        </p:nvSpPr>
        <p:spPr>
          <a:xfrm rot="5400000">
            <a:off x="1101578" y="2415168"/>
            <a:ext cx="365760" cy="365760"/>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6" name="右箭头 24">
            <a:extLst>
              <a:ext uri="{FF2B5EF4-FFF2-40B4-BE49-F238E27FC236}">
                <a16:creationId xmlns:a16="http://schemas.microsoft.com/office/drawing/2014/main" id="{99D67EC4-ADFF-334B-886E-5E07ECE2A56F}"/>
              </a:ext>
            </a:extLst>
          </p:cNvPr>
          <p:cNvSpPr/>
          <p:nvPr/>
        </p:nvSpPr>
        <p:spPr>
          <a:xfrm rot="5400000">
            <a:off x="1101578" y="4414716"/>
            <a:ext cx="365760" cy="365760"/>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7" name="右箭头 24">
            <a:extLst>
              <a:ext uri="{FF2B5EF4-FFF2-40B4-BE49-F238E27FC236}">
                <a16:creationId xmlns:a16="http://schemas.microsoft.com/office/drawing/2014/main" id="{E2E8EB78-33F5-584D-B586-D49E6241DA74}"/>
              </a:ext>
            </a:extLst>
          </p:cNvPr>
          <p:cNvSpPr/>
          <p:nvPr/>
        </p:nvSpPr>
        <p:spPr>
          <a:xfrm rot="5400000">
            <a:off x="4396494" y="4509120"/>
            <a:ext cx="365760" cy="365760"/>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9" name="右箭头 24">
            <a:extLst>
              <a:ext uri="{FF2B5EF4-FFF2-40B4-BE49-F238E27FC236}">
                <a16:creationId xmlns:a16="http://schemas.microsoft.com/office/drawing/2014/main" id="{89D15E3E-A5DF-C341-90F5-0BD830B017DA}"/>
              </a:ext>
            </a:extLst>
          </p:cNvPr>
          <p:cNvSpPr/>
          <p:nvPr/>
        </p:nvSpPr>
        <p:spPr>
          <a:xfrm rot="5400000">
            <a:off x="7755592" y="2559184"/>
            <a:ext cx="365760" cy="365760"/>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80" name="Group 79">
            <a:extLst>
              <a:ext uri="{FF2B5EF4-FFF2-40B4-BE49-F238E27FC236}">
                <a16:creationId xmlns:a16="http://schemas.microsoft.com/office/drawing/2014/main" id="{CFA24082-CBEE-4D40-B25D-A6532F058108}"/>
              </a:ext>
            </a:extLst>
          </p:cNvPr>
          <p:cNvGrpSpPr/>
          <p:nvPr/>
        </p:nvGrpSpPr>
        <p:grpSpPr>
          <a:xfrm>
            <a:off x="6785341" y="4863977"/>
            <a:ext cx="2488140" cy="1503217"/>
            <a:chOff x="146345" y="981074"/>
            <a:chExt cx="2103280" cy="1503217"/>
          </a:xfrm>
        </p:grpSpPr>
        <p:sp>
          <p:nvSpPr>
            <p:cNvPr id="81" name="Rectangle 5">
              <a:extLst>
                <a:ext uri="{FF2B5EF4-FFF2-40B4-BE49-F238E27FC236}">
                  <a16:creationId xmlns:a16="http://schemas.microsoft.com/office/drawing/2014/main" id="{CDD2C413-1381-9E4C-ADD1-4CF1BAEA2C68}"/>
                </a:ext>
              </a:extLst>
            </p:cNvPr>
            <p:cNvSpPr>
              <a:spLocks noChangeArrowheads="1"/>
            </p:cNvSpPr>
            <p:nvPr/>
          </p:nvSpPr>
          <p:spPr bwMode="auto">
            <a:xfrm>
              <a:off x="146345" y="981074"/>
              <a:ext cx="1981539" cy="268777"/>
            </a:xfrm>
            <a:prstGeom prst="rect">
              <a:avLst/>
            </a:prstGeom>
            <a:solidFill>
              <a:srgbClr val="FF0000"/>
            </a:solidFill>
            <a:ln w="9525">
              <a:solidFill>
                <a:schemeClr val="tx1"/>
              </a:solidFill>
              <a:miter lim="800000"/>
              <a:headEnd/>
              <a:tailEnd/>
            </a:ln>
          </p:spPr>
          <p:txBody>
            <a:bodyPr wrap="none" anchor="ctr"/>
            <a:lstStyle/>
            <a:p>
              <a:pPr algn="ctr"/>
              <a:r>
                <a:rPr kumimoji="1" lang="en-US" altLang="zh-CN" sz="1600" dirty="0">
                  <a:solidFill>
                    <a:srgbClr val="FFFF66"/>
                  </a:solidFill>
                  <a:latin typeface="Tahoma" pitchFamily="34" charset="0"/>
                  <a:ea typeface="MS PGothic" pitchFamily="34" charset="-128"/>
                </a:rPr>
                <a:t>Deep Generative Models</a:t>
              </a:r>
              <a:endParaRPr kumimoji="1" lang="en-US" altLang="ja-JP" sz="1600" dirty="0">
                <a:solidFill>
                  <a:srgbClr val="FFFF66"/>
                </a:solidFill>
                <a:latin typeface="Tahoma" pitchFamily="34" charset="0"/>
                <a:ea typeface="MS PGothic" pitchFamily="34" charset="-128"/>
              </a:endParaRPr>
            </a:p>
          </p:txBody>
        </p:sp>
        <p:sp>
          <p:nvSpPr>
            <p:cNvPr id="82" name="AutoShape 6">
              <a:extLst>
                <a:ext uri="{FF2B5EF4-FFF2-40B4-BE49-F238E27FC236}">
                  <a16:creationId xmlns:a16="http://schemas.microsoft.com/office/drawing/2014/main" id="{3D2C5D32-4B15-084B-B060-EEB50C08972B}"/>
                </a:ext>
              </a:extLst>
            </p:cNvPr>
            <p:cNvSpPr>
              <a:spLocks noChangeArrowheads="1"/>
            </p:cNvSpPr>
            <p:nvPr/>
          </p:nvSpPr>
          <p:spPr bwMode="auto">
            <a:xfrm>
              <a:off x="146346" y="1249851"/>
              <a:ext cx="2103279" cy="1234440"/>
            </a:xfrm>
            <a:prstGeom prst="homePlate">
              <a:avLst>
                <a:gd name="adj" fmla="val 42675"/>
              </a:avLst>
            </a:prstGeom>
            <a:solidFill>
              <a:srgbClr val="FFFF99"/>
            </a:solidFill>
            <a:ln w="3175">
              <a:solidFill>
                <a:schemeClr val="tx1"/>
              </a:solidFill>
              <a:miter lim="800000"/>
              <a:headEnd/>
              <a:tailEnd/>
            </a:ln>
          </p:spPr>
          <p:txBody>
            <a:bodyPr wrap="none" tIns="137160"/>
            <a:lstStyle/>
            <a:p>
              <a:r>
                <a:rPr lang="en-US" altLang="zh-CN" sz="1600" dirty="0"/>
                <a:t>DBN,</a:t>
              </a:r>
              <a:r>
                <a:rPr lang="zh-CN" altLang="en-US" sz="1600" dirty="0"/>
                <a:t> </a:t>
              </a:r>
              <a:r>
                <a:rPr lang="en-US" altLang="zh-CN" sz="1600" dirty="0" err="1"/>
                <a:t>AutoEncoder</a:t>
              </a:r>
              <a:r>
                <a:rPr lang="en-US" altLang="zh-CN" sz="1600" dirty="0"/>
                <a:t>,</a:t>
              </a:r>
            </a:p>
            <a:p>
              <a:r>
                <a:rPr lang="en-US" altLang="zh-CN" sz="1600" dirty="0"/>
                <a:t>VAE,</a:t>
              </a:r>
              <a:r>
                <a:rPr lang="zh-CN" altLang="en-US" sz="1600" dirty="0"/>
                <a:t> </a:t>
              </a:r>
              <a:r>
                <a:rPr lang="en-US" altLang="zh-CN" sz="1600" dirty="0"/>
                <a:t>GAN,</a:t>
              </a:r>
              <a:r>
                <a:rPr lang="zh-CN" altLang="en-US" sz="1600" dirty="0"/>
                <a:t> </a:t>
              </a:r>
              <a:r>
                <a:rPr lang="en-US" altLang="zh-CN" sz="1600" dirty="0"/>
                <a:t>WGAN</a:t>
              </a:r>
            </a:p>
          </p:txBody>
        </p:sp>
      </p:grpSp>
      <p:grpSp>
        <p:nvGrpSpPr>
          <p:cNvPr id="20" name="Group 19">
            <a:extLst>
              <a:ext uri="{FF2B5EF4-FFF2-40B4-BE49-F238E27FC236}">
                <a16:creationId xmlns:a16="http://schemas.microsoft.com/office/drawing/2014/main" id="{7C0BCBC9-4CA4-C74F-B7D7-71335128897E}"/>
              </a:ext>
            </a:extLst>
          </p:cNvPr>
          <p:cNvGrpSpPr/>
          <p:nvPr/>
        </p:nvGrpSpPr>
        <p:grpSpPr>
          <a:xfrm>
            <a:off x="3479932" y="4974724"/>
            <a:ext cx="2717365" cy="1486924"/>
            <a:chOff x="3479932" y="4895787"/>
            <a:chExt cx="2717365" cy="1486924"/>
          </a:xfrm>
        </p:grpSpPr>
        <p:sp>
          <p:nvSpPr>
            <p:cNvPr id="63" name="Rectangle 5">
              <a:extLst>
                <a:ext uri="{FF2B5EF4-FFF2-40B4-BE49-F238E27FC236}">
                  <a16:creationId xmlns:a16="http://schemas.microsoft.com/office/drawing/2014/main" id="{17BD3D00-E26F-934D-BA32-7216535A9816}"/>
                </a:ext>
              </a:extLst>
            </p:cNvPr>
            <p:cNvSpPr>
              <a:spLocks noChangeArrowheads="1"/>
            </p:cNvSpPr>
            <p:nvPr/>
          </p:nvSpPr>
          <p:spPr bwMode="auto">
            <a:xfrm>
              <a:off x="3482972" y="4895787"/>
              <a:ext cx="2195857" cy="278102"/>
            </a:xfrm>
            <a:prstGeom prst="rect">
              <a:avLst/>
            </a:prstGeom>
            <a:solidFill>
              <a:srgbClr val="FF0000"/>
            </a:solidFill>
            <a:ln w="9525">
              <a:solidFill>
                <a:schemeClr val="tx1"/>
              </a:solidFill>
              <a:miter lim="800000"/>
              <a:headEnd/>
              <a:tailEnd/>
            </a:ln>
          </p:spPr>
          <p:txBody>
            <a:bodyPr wrap="none" anchor="ctr"/>
            <a:lstStyle/>
            <a:p>
              <a:pPr algn="ctr"/>
              <a:r>
                <a:rPr kumimoji="1" lang="en-US" altLang="zh-CN" sz="1600" dirty="0">
                  <a:solidFill>
                    <a:srgbClr val="FFFF66"/>
                  </a:solidFill>
                  <a:latin typeface="Tahoma" pitchFamily="34" charset="0"/>
                  <a:ea typeface="MS PGothic" pitchFamily="34" charset="-128"/>
                </a:rPr>
                <a:t>Recurrent</a:t>
              </a:r>
              <a:r>
                <a:rPr kumimoji="1" lang="zh-CN" altLang="en-US" sz="1600" dirty="0">
                  <a:solidFill>
                    <a:srgbClr val="FFFF66"/>
                  </a:solidFill>
                  <a:latin typeface="Tahoma" pitchFamily="34" charset="0"/>
                  <a:ea typeface="MS PGothic" pitchFamily="34" charset="-128"/>
                </a:rPr>
                <a:t> </a:t>
              </a:r>
              <a:r>
                <a:rPr kumimoji="1" lang="en-US" altLang="zh-CN" sz="1600" dirty="0">
                  <a:solidFill>
                    <a:srgbClr val="FFFF66"/>
                  </a:solidFill>
                  <a:latin typeface="Tahoma" pitchFamily="34" charset="0"/>
                  <a:ea typeface="MS PGothic" pitchFamily="34" charset="-128"/>
                </a:rPr>
                <a:t>Nets</a:t>
              </a:r>
              <a:endParaRPr kumimoji="1" lang="en-US" altLang="ja-JP" sz="1600" dirty="0">
                <a:solidFill>
                  <a:srgbClr val="FFFF66"/>
                </a:solidFill>
                <a:latin typeface="Tahoma" pitchFamily="34" charset="0"/>
                <a:ea typeface="MS PGothic" pitchFamily="34" charset="-128"/>
              </a:endParaRPr>
            </a:p>
          </p:txBody>
        </p:sp>
        <p:sp>
          <p:nvSpPr>
            <p:cNvPr id="64" name="AutoShape 6">
              <a:extLst>
                <a:ext uri="{FF2B5EF4-FFF2-40B4-BE49-F238E27FC236}">
                  <a16:creationId xmlns:a16="http://schemas.microsoft.com/office/drawing/2014/main" id="{011F0D34-9A5B-904D-9AA1-28719EDB7EB2}"/>
                </a:ext>
              </a:extLst>
            </p:cNvPr>
            <p:cNvSpPr>
              <a:spLocks noChangeArrowheads="1"/>
            </p:cNvSpPr>
            <p:nvPr/>
          </p:nvSpPr>
          <p:spPr bwMode="auto">
            <a:xfrm>
              <a:off x="3479932" y="5178423"/>
              <a:ext cx="2717365" cy="1204288"/>
            </a:xfrm>
            <a:prstGeom prst="homePlate">
              <a:avLst>
                <a:gd name="adj" fmla="val 42675"/>
              </a:avLst>
            </a:prstGeom>
            <a:solidFill>
              <a:srgbClr val="FFFF99"/>
            </a:solidFill>
            <a:ln w="3175">
              <a:solidFill>
                <a:schemeClr val="tx1"/>
              </a:solidFill>
              <a:miter lim="800000"/>
              <a:headEnd/>
              <a:tailEnd/>
            </a:ln>
          </p:spPr>
          <p:txBody>
            <a:bodyPr wrap="none" tIns="137160"/>
            <a:lstStyle/>
            <a:p>
              <a:r>
                <a:rPr lang="en-US" altLang="zh-CN" sz="1600" dirty="0"/>
                <a:t>RNN,</a:t>
              </a:r>
              <a:r>
                <a:rPr lang="zh-CN" altLang="en-US" sz="1600" dirty="0"/>
                <a:t> </a:t>
              </a:r>
              <a:r>
                <a:rPr lang="en-US" altLang="zh-CN" sz="1600" dirty="0"/>
                <a:t>LSTM,</a:t>
              </a:r>
              <a:r>
                <a:rPr lang="zh-CN" altLang="en-US" sz="1600" dirty="0"/>
                <a:t> </a:t>
              </a:r>
              <a:r>
                <a:rPr lang="en-US" altLang="zh-CN" sz="1600" dirty="0"/>
                <a:t>GRU</a:t>
              </a:r>
            </a:p>
          </p:txBody>
        </p:sp>
        <p:pic>
          <p:nvPicPr>
            <p:cNvPr id="17" name="Picture 16">
              <a:extLst>
                <a:ext uri="{FF2B5EF4-FFF2-40B4-BE49-F238E27FC236}">
                  <a16:creationId xmlns:a16="http://schemas.microsoft.com/office/drawing/2014/main" id="{6B736047-E660-104C-8518-57D210C9D9E9}"/>
                </a:ext>
              </a:extLst>
            </p:cNvPr>
            <p:cNvPicPr>
              <a:picLocks noChangeAspect="1"/>
            </p:cNvPicPr>
            <p:nvPr/>
          </p:nvPicPr>
          <p:blipFill>
            <a:blip r:embed="rId21"/>
            <a:stretch>
              <a:fillRect/>
            </a:stretch>
          </p:blipFill>
          <p:spPr>
            <a:xfrm>
              <a:off x="3565902" y="5681743"/>
              <a:ext cx="337625" cy="548640"/>
            </a:xfrm>
            <a:prstGeom prst="rect">
              <a:avLst/>
            </a:prstGeom>
          </p:spPr>
        </p:pic>
        <p:pic>
          <p:nvPicPr>
            <p:cNvPr id="18" name="Picture 17">
              <a:extLst>
                <a:ext uri="{FF2B5EF4-FFF2-40B4-BE49-F238E27FC236}">
                  <a16:creationId xmlns:a16="http://schemas.microsoft.com/office/drawing/2014/main" id="{08615982-6AC4-4D43-8728-F703A7F3BE6A}"/>
                </a:ext>
              </a:extLst>
            </p:cNvPr>
            <p:cNvPicPr>
              <a:picLocks noChangeAspect="1"/>
            </p:cNvPicPr>
            <p:nvPr/>
          </p:nvPicPr>
          <p:blipFill>
            <a:blip r:embed="rId22"/>
            <a:stretch>
              <a:fillRect/>
            </a:stretch>
          </p:blipFill>
          <p:spPr>
            <a:xfrm>
              <a:off x="3978346" y="5668243"/>
              <a:ext cx="548640" cy="548640"/>
            </a:xfrm>
            <a:prstGeom prst="rect">
              <a:avLst/>
            </a:prstGeom>
          </p:spPr>
        </p:pic>
      </p:grpSp>
      <p:sp>
        <p:nvSpPr>
          <p:cNvPr id="86" name="右箭头 24">
            <a:extLst>
              <a:ext uri="{FF2B5EF4-FFF2-40B4-BE49-F238E27FC236}">
                <a16:creationId xmlns:a16="http://schemas.microsoft.com/office/drawing/2014/main" id="{826D3A78-4702-0046-81E0-92C57E56D33A}"/>
              </a:ext>
            </a:extLst>
          </p:cNvPr>
          <p:cNvSpPr/>
          <p:nvPr/>
        </p:nvSpPr>
        <p:spPr>
          <a:xfrm rot="1962379">
            <a:off x="6212419" y="4566478"/>
            <a:ext cx="471488" cy="384175"/>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8" name="右箭头 24">
            <a:extLst>
              <a:ext uri="{FF2B5EF4-FFF2-40B4-BE49-F238E27FC236}">
                <a16:creationId xmlns:a16="http://schemas.microsoft.com/office/drawing/2014/main" id="{FE5A1BB4-9ADF-AB49-9FD1-80CE7910E7D0}"/>
              </a:ext>
            </a:extLst>
          </p:cNvPr>
          <p:cNvSpPr/>
          <p:nvPr/>
        </p:nvSpPr>
        <p:spPr>
          <a:xfrm rot="1962379">
            <a:off x="2624206" y="4523325"/>
            <a:ext cx="471488" cy="384175"/>
          </a:xfrm>
          <a:prstGeom prst="rightArrow">
            <a:avLst/>
          </a:prstGeom>
          <a:solidFill>
            <a:srgbClr val="FFCC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1" name="Picture 20">
            <a:extLst>
              <a:ext uri="{FF2B5EF4-FFF2-40B4-BE49-F238E27FC236}">
                <a16:creationId xmlns:a16="http://schemas.microsoft.com/office/drawing/2014/main" id="{CBAA8FD3-DB4B-5047-9999-79778D29D4FF}"/>
              </a:ext>
            </a:extLst>
          </p:cNvPr>
          <p:cNvPicPr>
            <a:picLocks noChangeAspect="1"/>
          </p:cNvPicPr>
          <p:nvPr/>
        </p:nvPicPr>
        <p:blipFill>
          <a:blip r:embed="rId23"/>
          <a:stretch>
            <a:fillRect/>
          </a:stretch>
        </p:blipFill>
        <p:spPr>
          <a:xfrm>
            <a:off x="6897216" y="5760680"/>
            <a:ext cx="529228" cy="548640"/>
          </a:xfrm>
          <a:prstGeom prst="rect">
            <a:avLst/>
          </a:prstGeom>
        </p:spPr>
      </p:pic>
      <p:pic>
        <p:nvPicPr>
          <p:cNvPr id="23" name="Picture 22">
            <a:extLst>
              <a:ext uri="{FF2B5EF4-FFF2-40B4-BE49-F238E27FC236}">
                <a16:creationId xmlns:a16="http://schemas.microsoft.com/office/drawing/2014/main" id="{18D81EC4-D137-374D-980F-EC898A7E303A}"/>
              </a:ext>
            </a:extLst>
          </p:cNvPr>
          <p:cNvPicPr>
            <a:picLocks noChangeAspect="1"/>
          </p:cNvPicPr>
          <p:nvPr/>
        </p:nvPicPr>
        <p:blipFill>
          <a:blip r:embed="rId24"/>
          <a:stretch>
            <a:fillRect/>
          </a:stretch>
        </p:blipFill>
        <p:spPr>
          <a:xfrm>
            <a:off x="7516774" y="5754647"/>
            <a:ext cx="548640" cy="548640"/>
          </a:xfrm>
          <a:prstGeom prst="rect">
            <a:avLst/>
          </a:prstGeom>
        </p:spPr>
      </p:pic>
      <p:grpSp>
        <p:nvGrpSpPr>
          <p:cNvPr id="30" name="Group 29">
            <a:extLst>
              <a:ext uri="{FF2B5EF4-FFF2-40B4-BE49-F238E27FC236}">
                <a16:creationId xmlns:a16="http://schemas.microsoft.com/office/drawing/2014/main" id="{38E8AE80-CE8D-D640-A7D6-7771A15B1668}"/>
              </a:ext>
            </a:extLst>
          </p:cNvPr>
          <p:cNvGrpSpPr/>
          <p:nvPr/>
        </p:nvGrpSpPr>
        <p:grpSpPr>
          <a:xfrm>
            <a:off x="6750322" y="1006385"/>
            <a:ext cx="2791426" cy="1417223"/>
            <a:chOff x="6750322" y="1006385"/>
            <a:chExt cx="2791426" cy="1417223"/>
          </a:xfrm>
        </p:grpSpPr>
        <p:sp>
          <p:nvSpPr>
            <p:cNvPr id="55" name="Rectangle 5">
              <a:extLst>
                <a:ext uri="{FF2B5EF4-FFF2-40B4-BE49-F238E27FC236}">
                  <a16:creationId xmlns:a16="http://schemas.microsoft.com/office/drawing/2014/main" id="{2352C988-35FD-C249-AE76-A6B73D788E49}"/>
                </a:ext>
              </a:extLst>
            </p:cNvPr>
            <p:cNvSpPr>
              <a:spLocks noChangeArrowheads="1"/>
            </p:cNvSpPr>
            <p:nvPr/>
          </p:nvSpPr>
          <p:spPr bwMode="auto">
            <a:xfrm>
              <a:off x="6750322" y="1006385"/>
              <a:ext cx="2379142" cy="214380"/>
            </a:xfrm>
            <a:prstGeom prst="rect">
              <a:avLst/>
            </a:prstGeom>
            <a:solidFill>
              <a:srgbClr val="FF0000"/>
            </a:solidFill>
            <a:ln w="9525">
              <a:solidFill>
                <a:schemeClr val="tx1"/>
              </a:solidFill>
              <a:miter lim="800000"/>
              <a:headEnd/>
              <a:tailEnd/>
            </a:ln>
          </p:spPr>
          <p:txBody>
            <a:bodyPr wrap="none" anchor="ctr"/>
            <a:lstStyle/>
            <a:p>
              <a:pPr algn="ctr"/>
              <a:r>
                <a:rPr kumimoji="1" lang="en-US" altLang="zh-CN" sz="1600" dirty="0">
                  <a:solidFill>
                    <a:srgbClr val="FFFF66"/>
                  </a:solidFill>
                  <a:latin typeface="Tahoma" pitchFamily="34" charset="0"/>
                  <a:ea typeface="MS PGothic" pitchFamily="34" charset="-128"/>
                </a:rPr>
                <a:t>Reinforcement Learning</a:t>
              </a:r>
              <a:endParaRPr kumimoji="1" lang="en-US" altLang="ja-JP" sz="1600" dirty="0">
                <a:solidFill>
                  <a:srgbClr val="FFFF66"/>
                </a:solidFill>
                <a:latin typeface="Tahoma" pitchFamily="34" charset="0"/>
                <a:ea typeface="MS PGothic" pitchFamily="34" charset="-128"/>
              </a:endParaRPr>
            </a:p>
          </p:txBody>
        </p:sp>
        <p:sp>
          <p:nvSpPr>
            <p:cNvPr id="56" name="AutoShape 6">
              <a:extLst>
                <a:ext uri="{FF2B5EF4-FFF2-40B4-BE49-F238E27FC236}">
                  <a16:creationId xmlns:a16="http://schemas.microsoft.com/office/drawing/2014/main" id="{FFB4663F-BAB9-5F40-9E32-1AA0AC7D434F}"/>
                </a:ext>
              </a:extLst>
            </p:cNvPr>
            <p:cNvSpPr>
              <a:spLocks noChangeArrowheads="1"/>
            </p:cNvSpPr>
            <p:nvPr/>
          </p:nvSpPr>
          <p:spPr bwMode="auto">
            <a:xfrm>
              <a:off x="6750322" y="1234888"/>
              <a:ext cx="2791426" cy="1188720"/>
            </a:xfrm>
            <a:prstGeom prst="homePlate">
              <a:avLst>
                <a:gd name="adj" fmla="val 35548"/>
              </a:avLst>
            </a:prstGeom>
            <a:solidFill>
              <a:srgbClr val="FFFF99"/>
            </a:solidFill>
            <a:ln w="3175">
              <a:solidFill>
                <a:schemeClr val="tx1"/>
              </a:solidFill>
              <a:miter lim="800000"/>
              <a:headEnd/>
              <a:tailEnd/>
            </a:ln>
          </p:spPr>
          <p:txBody>
            <a:bodyPr wrap="none" tIns="137160"/>
            <a:lstStyle/>
            <a:p>
              <a:r>
                <a:rPr lang="en-US" altLang="zh-CN" sz="1600" dirty="0"/>
                <a:t>Q-Learning</a:t>
              </a:r>
            </a:p>
            <a:p>
              <a:r>
                <a:rPr lang="en-US" altLang="zh-CN" sz="1600" dirty="0"/>
                <a:t>Policy Gradient</a:t>
              </a:r>
            </a:p>
            <a:p>
              <a:r>
                <a:rPr lang="en-US" altLang="zh-CN" sz="1600" dirty="0"/>
                <a:t>Actor-Critic</a:t>
              </a:r>
            </a:p>
            <a:p>
              <a:r>
                <a:rPr lang="en-US" altLang="zh-CN" sz="1600" dirty="0"/>
                <a:t>TRPO</a:t>
              </a:r>
            </a:p>
          </p:txBody>
        </p:sp>
        <p:pic>
          <p:nvPicPr>
            <p:cNvPr id="25" name="Picture 24">
              <a:extLst>
                <a:ext uri="{FF2B5EF4-FFF2-40B4-BE49-F238E27FC236}">
                  <a16:creationId xmlns:a16="http://schemas.microsoft.com/office/drawing/2014/main" id="{793946DD-BD63-4A4D-ACFB-2F8897DB8FD7}"/>
                </a:ext>
              </a:extLst>
            </p:cNvPr>
            <p:cNvPicPr>
              <a:picLocks noChangeAspect="1"/>
            </p:cNvPicPr>
            <p:nvPr/>
          </p:nvPicPr>
          <p:blipFill>
            <a:blip r:embed="rId25"/>
            <a:stretch>
              <a:fillRect/>
            </a:stretch>
          </p:blipFill>
          <p:spPr>
            <a:xfrm>
              <a:off x="8327532" y="1268760"/>
              <a:ext cx="425196" cy="548640"/>
            </a:xfrm>
            <a:prstGeom prst="rect">
              <a:avLst/>
            </a:prstGeom>
          </p:spPr>
        </p:pic>
        <p:pic>
          <p:nvPicPr>
            <p:cNvPr id="27" name="Picture 26">
              <a:extLst>
                <a:ext uri="{FF2B5EF4-FFF2-40B4-BE49-F238E27FC236}">
                  <a16:creationId xmlns:a16="http://schemas.microsoft.com/office/drawing/2014/main" id="{8872E558-7AA3-3246-BB4A-AD7413D01349}"/>
                </a:ext>
              </a:extLst>
            </p:cNvPr>
            <p:cNvPicPr>
              <a:picLocks noChangeAspect="1"/>
            </p:cNvPicPr>
            <p:nvPr/>
          </p:nvPicPr>
          <p:blipFill>
            <a:blip r:embed="rId26"/>
            <a:stretch>
              <a:fillRect/>
            </a:stretch>
          </p:blipFill>
          <p:spPr>
            <a:xfrm>
              <a:off x="8337376" y="1844824"/>
              <a:ext cx="374251" cy="548640"/>
            </a:xfrm>
            <a:prstGeom prst="rect">
              <a:avLst/>
            </a:prstGeom>
          </p:spPr>
        </p:pic>
      </p:grpSp>
      <p:grpSp>
        <p:nvGrpSpPr>
          <p:cNvPr id="29" name="Group 28">
            <a:extLst>
              <a:ext uri="{FF2B5EF4-FFF2-40B4-BE49-F238E27FC236}">
                <a16:creationId xmlns:a16="http://schemas.microsoft.com/office/drawing/2014/main" id="{1D657BD5-A451-BC4E-A614-41F1FF7B3BC2}"/>
              </a:ext>
            </a:extLst>
          </p:cNvPr>
          <p:cNvGrpSpPr/>
          <p:nvPr/>
        </p:nvGrpSpPr>
        <p:grpSpPr>
          <a:xfrm>
            <a:off x="7141721" y="2965042"/>
            <a:ext cx="1822563" cy="1357501"/>
            <a:chOff x="7141721" y="2965042"/>
            <a:chExt cx="1822563" cy="1357501"/>
          </a:xfrm>
        </p:grpSpPr>
        <p:sp>
          <p:nvSpPr>
            <p:cNvPr id="59" name="Rectangle 5">
              <a:extLst>
                <a:ext uri="{FF2B5EF4-FFF2-40B4-BE49-F238E27FC236}">
                  <a16:creationId xmlns:a16="http://schemas.microsoft.com/office/drawing/2014/main" id="{ADF723EC-CB4C-1D43-BA0F-C7F229589F7B}"/>
                </a:ext>
              </a:extLst>
            </p:cNvPr>
            <p:cNvSpPr>
              <a:spLocks noChangeArrowheads="1"/>
            </p:cNvSpPr>
            <p:nvPr/>
          </p:nvSpPr>
          <p:spPr bwMode="auto">
            <a:xfrm>
              <a:off x="7141721" y="2965042"/>
              <a:ext cx="1440160" cy="268778"/>
            </a:xfrm>
            <a:prstGeom prst="rect">
              <a:avLst/>
            </a:prstGeom>
            <a:solidFill>
              <a:srgbClr val="FF0000"/>
            </a:solidFill>
            <a:ln w="9525">
              <a:solidFill>
                <a:schemeClr val="tx1"/>
              </a:solidFill>
              <a:miter lim="800000"/>
              <a:headEnd/>
              <a:tailEnd/>
            </a:ln>
          </p:spPr>
          <p:txBody>
            <a:bodyPr wrap="none" anchor="ctr"/>
            <a:lstStyle/>
            <a:p>
              <a:pPr algn="ctr"/>
              <a:r>
                <a:rPr kumimoji="1" lang="en-US" altLang="zh-CN" sz="1600" dirty="0">
                  <a:solidFill>
                    <a:srgbClr val="FFFF66"/>
                  </a:solidFill>
                  <a:latin typeface="Tahoma" pitchFamily="34" charset="0"/>
                  <a:ea typeface="MS PGothic" pitchFamily="34" charset="-128"/>
                </a:rPr>
                <a:t>Deep RL</a:t>
              </a:r>
              <a:endParaRPr kumimoji="1" lang="en-US" altLang="ja-JP" sz="1600" dirty="0">
                <a:solidFill>
                  <a:srgbClr val="FFFF66"/>
                </a:solidFill>
                <a:latin typeface="Tahoma" pitchFamily="34" charset="0"/>
                <a:ea typeface="MS PGothic" pitchFamily="34" charset="-128"/>
              </a:endParaRPr>
            </a:p>
          </p:txBody>
        </p:sp>
        <p:sp>
          <p:nvSpPr>
            <p:cNvPr id="60" name="AutoShape 6">
              <a:extLst>
                <a:ext uri="{FF2B5EF4-FFF2-40B4-BE49-F238E27FC236}">
                  <a16:creationId xmlns:a16="http://schemas.microsoft.com/office/drawing/2014/main" id="{09B46FDC-8D51-5147-86CD-E58BB2A3FFBD}"/>
                </a:ext>
              </a:extLst>
            </p:cNvPr>
            <p:cNvSpPr>
              <a:spLocks noChangeArrowheads="1"/>
            </p:cNvSpPr>
            <p:nvPr/>
          </p:nvSpPr>
          <p:spPr bwMode="auto">
            <a:xfrm>
              <a:off x="7141721" y="3233820"/>
              <a:ext cx="1822563" cy="1088723"/>
            </a:xfrm>
            <a:prstGeom prst="homePlate">
              <a:avLst>
                <a:gd name="adj" fmla="val 35548"/>
              </a:avLst>
            </a:prstGeom>
            <a:solidFill>
              <a:srgbClr val="FFFF99"/>
            </a:solidFill>
            <a:ln w="3175">
              <a:solidFill>
                <a:schemeClr val="tx1"/>
              </a:solidFill>
              <a:miter lim="800000"/>
              <a:headEnd/>
              <a:tailEnd/>
            </a:ln>
          </p:spPr>
          <p:txBody>
            <a:bodyPr wrap="none" tIns="137160"/>
            <a:lstStyle/>
            <a:p>
              <a:r>
                <a:rPr lang="en-US" altLang="zh-CN" sz="1600" dirty="0"/>
                <a:t>DQN,</a:t>
              </a:r>
              <a:r>
                <a:rPr lang="zh-CN" altLang="en-US" sz="1600" dirty="0"/>
                <a:t> </a:t>
              </a:r>
              <a:r>
                <a:rPr lang="en-US" altLang="zh-CN" sz="1600" dirty="0"/>
                <a:t>VIN,</a:t>
              </a:r>
              <a:r>
                <a:rPr lang="zh-CN" altLang="en-US" sz="1600" dirty="0"/>
                <a:t> </a:t>
              </a:r>
              <a:r>
                <a:rPr lang="en-US" altLang="zh-CN" sz="1600" dirty="0"/>
                <a:t>A3C</a:t>
              </a:r>
              <a:r>
                <a:rPr lang="zh-CN" altLang="en-US" sz="1600" dirty="0"/>
                <a:t> </a:t>
              </a:r>
              <a:r>
                <a:rPr lang="en-US" altLang="zh-CN" sz="1600" dirty="0"/>
                <a:t> </a:t>
              </a:r>
            </a:p>
          </p:txBody>
        </p:sp>
        <p:pic>
          <p:nvPicPr>
            <p:cNvPr id="24" name="Picture 23">
              <a:extLst>
                <a:ext uri="{FF2B5EF4-FFF2-40B4-BE49-F238E27FC236}">
                  <a16:creationId xmlns:a16="http://schemas.microsoft.com/office/drawing/2014/main" id="{024DFBA4-9378-804D-B0A8-0570CD96A23C}"/>
                </a:ext>
              </a:extLst>
            </p:cNvPr>
            <p:cNvPicPr>
              <a:picLocks noChangeAspect="1"/>
            </p:cNvPicPr>
            <p:nvPr/>
          </p:nvPicPr>
          <p:blipFill>
            <a:blip r:embed="rId27"/>
            <a:stretch>
              <a:fillRect/>
            </a:stretch>
          </p:blipFill>
          <p:spPr>
            <a:xfrm>
              <a:off x="7257256" y="3672448"/>
              <a:ext cx="408432" cy="548640"/>
            </a:xfrm>
            <a:prstGeom prst="rect">
              <a:avLst/>
            </a:prstGeom>
          </p:spPr>
        </p:pic>
        <p:pic>
          <p:nvPicPr>
            <p:cNvPr id="28" name="Picture 27">
              <a:extLst>
                <a:ext uri="{FF2B5EF4-FFF2-40B4-BE49-F238E27FC236}">
                  <a16:creationId xmlns:a16="http://schemas.microsoft.com/office/drawing/2014/main" id="{1F89D1B2-343E-FD45-BDD9-4EA1ED57B546}"/>
                </a:ext>
              </a:extLst>
            </p:cNvPr>
            <p:cNvPicPr>
              <a:picLocks noChangeAspect="1"/>
            </p:cNvPicPr>
            <p:nvPr/>
          </p:nvPicPr>
          <p:blipFill>
            <a:blip r:embed="rId28"/>
            <a:stretch>
              <a:fillRect/>
            </a:stretch>
          </p:blipFill>
          <p:spPr>
            <a:xfrm>
              <a:off x="7763763" y="3672448"/>
              <a:ext cx="410966" cy="548640"/>
            </a:xfrm>
            <a:prstGeom prst="rect">
              <a:avLst/>
            </a:prstGeom>
          </p:spPr>
        </p:pic>
      </p:grpSp>
      <p:pic>
        <p:nvPicPr>
          <p:cNvPr id="65" name="Picture 42" descr="http://arnetminer.org/pictures/thumb/00597/David_M_Blei_1312201507405.png">
            <a:extLst>
              <a:ext uri="{FF2B5EF4-FFF2-40B4-BE49-F238E27FC236}">
                <a16:creationId xmlns:a16="http://schemas.microsoft.com/office/drawing/2014/main" id="{1BF45367-8AFC-0C44-BCED-9158DE1817EA}"/>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2219756" y="6021500"/>
            <a:ext cx="382588" cy="540000"/>
          </a:xfrm>
          <a:prstGeom prst="rect">
            <a:avLst/>
          </a:prstGeom>
          <a:noFill/>
          <a:ln w="9525">
            <a:noFill/>
            <a:miter lim="800000"/>
            <a:headEnd/>
            <a:tailEnd/>
          </a:ln>
        </p:spPr>
      </p:pic>
    </p:spTree>
    <p:extLst>
      <p:ext uri="{BB962C8B-B14F-4D97-AF65-F5344CB8AC3E}">
        <p14:creationId xmlns:p14="http://schemas.microsoft.com/office/powerpoint/2010/main" val="1773940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DBABD8-AB1F-294D-ACA3-99EA89635F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021"/>
            <a:ext cx="9906000" cy="6835959"/>
          </a:xfrm>
          <a:prstGeom prst="rect">
            <a:avLst/>
          </a:prstGeom>
        </p:spPr>
      </p:pic>
    </p:spTree>
    <p:extLst>
      <p:ext uri="{BB962C8B-B14F-4D97-AF65-F5344CB8AC3E}">
        <p14:creationId xmlns:p14="http://schemas.microsoft.com/office/powerpoint/2010/main" val="1847296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Machine</a:t>
            </a:r>
            <a:r>
              <a:rPr lang="zh-CN" altLang="en-US" dirty="0"/>
              <a:t> </a:t>
            </a:r>
            <a:r>
              <a:rPr lang="en-US" altLang="zh-CN" dirty="0"/>
              <a:t>Learning</a:t>
            </a:r>
            <a:r>
              <a:rPr lang="zh-CN" altLang="en-US" dirty="0"/>
              <a:t> </a:t>
            </a:r>
            <a:r>
              <a:rPr lang="en-US" altLang="zh-CN" dirty="0"/>
              <a:t>Algorithms</a:t>
            </a:r>
            <a:endParaRPr lang="zh-CN" altLang="en-US" dirty="0"/>
          </a:p>
        </p:txBody>
      </p:sp>
      <p:sp>
        <p:nvSpPr>
          <p:cNvPr id="3" name="内容占位符 2"/>
          <p:cNvSpPr>
            <a:spLocks noGrp="1"/>
          </p:cNvSpPr>
          <p:nvPr>
            <p:ph idx="1"/>
          </p:nvPr>
        </p:nvSpPr>
        <p:spPr>
          <a:xfrm>
            <a:off x="350838" y="1196974"/>
            <a:ext cx="9139237" cy="5328369"/>
          </a:xfrm>
        </p:spPr>
        <p:txBody>
          <a:bodyPr/>
          <a:lstStyle/>
          <a:p>
            <a:r>
              <a:rPr lang="en-US" altLang="zh-CN" dirty="0"/>
              <a:t>Basic algorithms</a:t>
            </a:r>
          </a:p>
          <a:p>
            <a:pPr lvl="1"/>
            <a:r>
              <a:rPr lang="en-US" altLang="zh-CN" dirty="0">
                <a:solidFill>
                  <a:srgbClr val="C00000"/>
                </a:solidFill>
              </a:rPr>
              <a:t>Supervised learning</a:t>
            </a:r>
          </a:p>
          <a:p>
            <a:pPr lvl="2"/>
            <a:r>
              <a:rPr lang="en-US" altLang="zh-CN" dirty="0">
                <a:solidFill>
                  <a:srgbClr val="C00000"/>
                </a:solidFill>
              </a:rPr>
              <a:t>Evaluation</a:t>
            </a:r>
          </a:p>
          <a:p>
            <a:pPr lvl="2"/>
            <a:r>
              <a:rPr lang="en-US" altLang="zh-CN" dirty="0">
                <a:solidFill>
                  <a:srgbClr val="C00000"/>
                </a:solidFill>
              </a:rPr>
              <a:t>Perceptron, Bayesian classification, Decision tree, etc.</a:t>
            </a:r>
          </a:p>
          <a:p>
            <a:pPr lvl="1"/>
            <a:r>
              <a:rPr lang="en-US" altLang="zh-CN" dirty="0"/>
              <a:t>Unsupervised learning</a:t>
            </a:r>
          </a:p>
          <a:p>
            <a:pPr lvl="2"/>
            <a:r>
              <a:rPr lang="en-US" altLang="zh-CN" dirty="0"/>
              <a:t>Clustering: K-means, K-medoids, Mixture models</a:t>
            </a:r>
          </a:p>
          <a:p>
            <a:pPr lvl="2"/>
            <a:r>
              <a:rPr lang="en-US" altLang="zh-CN" dirty="0"/>
              <a:t>Dimension Reduction:</a:t>
            </a:r>
            <a:r>
              <a:rPr lang="zh-CN" altLang="en-US" dirty="0"/>
              <a:t> </a:t>
            </a:r>
            <a:r>
              <a:rPr lang="en-US" altLang="zh-CN" dirty="0"/>
              <a:t>Principal</a:t>
            </a:r>
            <a:r>
              <a:rPr lang="zh-CN" altLang="en-US" dirty="0"/>
              <a:t> </a:t>
            </a:r>
            <a:r>
              <a:rPr lang="en-US" altLang="zh-CN" dirty="0"/>
              <a:t>Component</a:t>
            </a:r>
            <a:r>
              <a:rPr lang="zh-CN" altLang="en-US" dirty="0"/>
              <a:t> </a:t>
            </a:r>
            <a:r>
              <a:rPr lang="en-US" altLang="zh-CN" dirty="0"/>
              <a:t>Analysis</a:t>
            </a:r>
          </a:p>
        </p:txBody>
      </p:sp>
    </p:spTree>
    <p:extLst>
      <p:ext uri="{BB962C8B-B14F-4D97-AF65-F5344CB8AC3E}">
        <p14:creationId xmlns:p14="http://schemas.microsoft.com/office/powerpoint/2010/main" val="3504944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sp>
        <p:nvSpPr>
          <p:cNvPr id="8" name="矩形 4"/>
          <p:cNvSpPr/>
          <p:nvPr/>
        </p:nvSpPr>
        <p:spPr>
          <a:xfrm>
            <a:off x="1160452" y="1110188"/>
            <a:ext cx="7816518" cy="584775"/>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9"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图片 4"/>
          <p:cNvPicPr>
            <a:picLocks/>
          </p:cNvPicPr>
          <p:nvPr/>
        </p:nvPicPr>
        <p:blipFill>
          <a:blip r:embed="rId4"/>
          <a:stretch>
            <a:fillRect/>
          </a:stretch>
        </p:blipFill>
        <p:spPr>
          <a:xfrm>
            <a:off x="6324600" y="0"/>
            <a:ext cx="3200400" cy="6865410"/>
          </a:xfrm>
          <a:prstGeom prst="rect">
            <a:avLst/>
          </a:prstGeom>
        </p:spPr>
      </p:pic>
      <p:sp>
        <p:nvSpPr>
          <p:cNvPr id="10" name="矩形 7"/>
          <p:cNvSpPr/>
          <p:nvPr/>
        </p:nvSpPr>
        <p:spPr>
          <a:xfrm>
            <a:off x="6403323" y="1919437"/>
            <a:ext cx="787716" cy="461665"/>
          </a:xfrm>
          <a:prstGeom prst="rect">
            <a:avLst/>
          </a:prstGeom>
        </p:spPr>
        <p:txBody>
          <a:bodyPr wrap="none">
            <a:spAutoFit/>
          </a:bodyPr>
          <a:lstStyle/>
          <a:p>
            <a:pPr defTabSz="725759"/>
            <a:r>
              <a:rPr lang="en-US" altLang="zh-CN" sz="1200" dirty="0">
                <a:solidFill>
                  <a:srgbClr val="FFFF00"/>
                </a:solidFill>
                <a:latin typeface="Calibri"/>
                <a:ea typeface="SimHei" panose="02010609060101010101" pitchFamily="49" charset="-122"/>
              </a:rPr>
              <a:t>John </a:t>
            </a:r>
          </a:p>
          <a:p>
            <a:pPr defTabSz="725759"/>
            <a:r>
              <a:rPr lang="en-US" altLang="zh-CN" sz="1200" dirty="0">
                <a:solidFill>
                  <a:srgbClr val="FFFF00"/>
                </a:solidFill>
                <a:latin typeface="Calibri"/>
                <a:ea typeface="SimHei" panose="02010609060101010101" pitchFamily="49" charset="-122"/>
              </a:rPr>
              <a:t>McCarthy</a:t>
            </a:r>
            <a:endParaRPr lang="zh-CN" altLang="en-US" sz="1200" dirty="0">
              <a:solidFill>
                <a:srgbClr val="FFFF00"/>
              </a:solidFill>
              <a:latin typeface="方正兰亭中黑_GBK" panose="02000000000000000000" pitchFamily="2" charset="-122"/>
              <a:ea typeface="方正兰亭中黑_GBK" panose="02000000000000000000" pitchFamily="2" charset="-122"/>
            </a:endParaRPr>
          </a:p>
        </p:txBody>
      </p:sp>
      <p:sp>
        <p:nvSpPr>
          <p:cNvPr id="11" name="矩形 8"/>
          <p:cNvSpPr/>
          <p:nvPr/>
        </p:nvSpPr>
        <p:spPr>
          <a:xfrm>
            <a:off x="6044544" y="2350047"/>
            <a:ext cx="3371127" cy="954107"/>
          </a:xfrm>
          <a:prstGeom prst="rect">
            <a:avLst/>
          </a:prstGeom>
        </p:spPr>
        <p:txBody>
          <a:bodyPr wrap="square">
            <a:spAutoFit/>
          </a:bodyPr>
          <a:lstStyle/>
          <a:p>
            <a:pPr marL="362880" lvl="2" defTabSz="725759"/>
            <a:r>
              <a:rPr lang="en-US" altLang="zh-CN" sz="1400" dirty="0">
                <a:solidFill>
                  <a:prstClr val="white"/>
                </a:solidFill>
                <a:latin typeface="Calibri"/>
                <a:ea typeface="SimHei" panose="02010609060101010101" pitchFamily="49" charset="-122"/>
              </a:rPr>
              <a:t>McCarthy, J., et al. "Dartmouth Conference." Dartmouth Summer Research Conference on Artificial Intelligence. 1956</a:t>
            </a:r>
          </a:p>
        </p:txBody>
      </p:sp>
      <p:sp>
        <p:nvSpPr>
          <p:cNvPr id="12" name="矩形 13"/>
          <p:cNvSpPr/>
          <p:nvPr/>
        </p:nvSpPr>
        <p:spPr>
          <a:xfrm>
            <a:off x="6401235" y="668234"/>
            <a:ext cx="2319866" cy="400110"/>
          </a:xfrm>
          <a:prstGeom prst="rect">
            <a:avLst/>
          </a:prstGeom>
        </p:spPr>
        <p:txBody>
          <a:bodyPr wrap="non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1956</a:t>
            </a:r>
            <a:r>
              <a:rPr lang="zh-CN" altLang="en-US" sz="2000" dirty="0">
                <a:solidFill>
                  <a:srgbClr val="FFFF00"/>
                </a:solidFill>
                <a:latin typeface="方正兰亭中黑_GBK" panose="02000000000000000000" pitchFamily="2" charset="-122"/>
                <a:ea typeface="方正兰亭中黑_GBK" panose="02000000000000000000" pitchFamily="2" charset="-122"/>
              </a:rPr>
              <a:t>达特茅斯会议</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sp>
        <p:nvSpPr>
          <p:cNvPr id="13" name="矩形 14"/>
          <p:cNvSpPr/>
          <p:nvPr/>
        </p:nvSpPr>
        <p:spPr>
          <a:xfrm>
            <a:off x="6401235" y="3355722"/>
            <a:ext cx="2576346" cy="400110"/>
          </a:xfrm>
          <a:prstGeom prst="rect">
            <a:avLst/>
          </a:prstGeom>
        </p:spPr>
        <p:txBody>
          <a:bodyPr wrap="non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1959</a:t>
            </a:r>
            <a:r>
              <a:rPr lang="zh-CN" altLang="en-US" sz="2000" dirty="0">
                <a:solidFill>
                  <a:srgbClr val="FFFF00"/>
                </a:solidFill>
                <a:latin typeface="方正兰亭中黑_GBK" panose="02000000000000000000" pitchFamily="2" charset="-122"/>
                <a:ea typeface="方正兰亭中黑_GBK" panose="02000000000000000000" pitchFamily="2" charset="-122"/>
              </a:rPr>
              <a:t>一般问题解决器</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67509" y="1097498"/>
            <a:ext cx="567319" cy="763562"/>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89565" y="1097578"/>
            <a:ext cx="575086" cy="783766"/>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83557" y="1097578"/>
            <a:ext cx="592603" cy="783766"/>
          </a:xfrm>
          <a:prstGeom prst="rect">
            <a:avLst/>
          </a:prstGeom>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79683" y="1097669"/>
            <a:ext cx="582463" cy="806191"/>
          </a:xfrm>
          <a:prstGeom prst="rect">
            <a:avLst/>
          </a:prstGeom>
        </p:spPr>
      </p:pic>
      <p:sp>
        <p:nvSpPr>
          <p:cNvPr id="18" name="矩形 19"/>
          <p:cNvSpPr/>
          <p:nvPr/>
        </p:nvSpPr>
        <p:spPr>
          <a:xfrm>
            <a:off x="7113785" y="1919437"/>
            <a:ext cx="663771" cy="461665"/>
          </a:xfrm>
          <a:prstGeom prst="rect">
            <a:avLst/>
          </a:prstGeom>
        </p:spPr>
        <p:txBody>
          <a:bodyPr wrap="none">
            <a:spAutoFit/>
          </a:bodyPr>
          <a:lstStyle/>
          <a:p>
            <a:pPr defTabSz="725759"/>
            <a:r>
              <a:rPr lang="en-US" altLang="zh-CN" sz="1200" dirty="0">
                <a:solidFill>
                  <a:srgbClr val="FFFF00"/>
                </a:solidFill>
                <a:latin typeface="Calibri"/>
                <a:ea typeface="SimHei" panose="02010609060101010101" pitchFamily="49" charset="-122"/>
              </a:rPr>
              <a:t>Marvin </a:t>
            </a:r>
          </a:p>
          <a:p>
            <a:pPr defTabSz="725759"/>
            <a:r>
              <a:rPr lang="en-US" altLang="zh-CN" sz="1200" dirty="0">
                <a:solidFill>
                  <a:srgbClr val="FFFF00"/>
                </a:solidFill>
                <a:latin typeface="Calibri"/>
                <a:ea typeface="SimHei" panose="02010609060101010101" pitchFamily="49" charset="-122"/>
              </a:rPr>
              <a:t>Minsky</a:t>
            </a:r>
            <a:endParaRPr lang="zh-CN" altLang="en-US" sz="1200" dirty="0">
              <a:solidFill>
                <a:srgbClr val="FFFF00"/>
              </a:solidFill>
              <a:latin typeface="方正兰亭中黑_GBK" panose="02000000000000000000" pitchFamily="2" charset="-122"/>
              <a:ea typeface="方正兰亭中黑_GBK" panose="02000000000000000000" pitchFamily="2" charset="-122"/>
            </a:endParaRPr>
          </a:p>
        </p:txBody>
      </p:sp>
      <p:sp>
        <p:nvSpPr>
          <p:cNvPr id="19" name="矩形 21"/>
          <p:cNvSpPr/>
          <p:nvPr/>
        </p:nvSpPr>
        <p:spPr>
          <a:xfrm>
            <a:off x="7821443" y="1913668"/>
            <a:ext cx="808106" cy="461665"/>
          </a:xfrm>
          <a:prstGeom prst="rect">
            <a:avLst/>
          </a:prstGeom>
        </p:spPr>
        <p:txBody>
          <a:bodyPr wrap="none">
            <a:spAutoFit/>
          </a:bodyPr>
          <a:lstStyle/>
          <a:p>
            <a:pPr defTabSz="725759"/>
            <a:r>
              <a:rPr lang="en-US" altLang="zh-CN" sz="1200" dirty="0">
                <a:solidFill>
                  <a:srgbClr val="FFFF00"/>
                </a:solidFill>
                <a:latin typeface="Calibri"/>
                <a:ea typeface="SimHei" panose="02010609060101010101" pitchFamily="49" charset="-122"/>
              </a:rPr>
              <a:t>Nathan </a:t>
            </a:r>
          </a:p>
          <a:p>
            <a:pPr defTabSz="725759"/>
            <a:r>
              <a:rPr lang="en-US" altLang="zh-CN" sz="1200" dirty="0">
                <a:solidFill>
                  <a:srgbClr val="FFFF00"/>
                </a:solidFill>
                <a:latin typeface="Calibri"/>
                <a:ea typeface="SimHei" panose="02010609060101010101" pitchFamily="49" charset="-122"/>
              </a:rPr>
              <a:t>Rochester</a:t>
            </a:r>
            <a:endParaRPr lang="zh-CN" altLang="en-US" sz="1200" dirty="0">
              <a:solidFill>
                <a:srgbClr val="FFFF00"/>
              </a:solidFill>
              <a:latin typeface="Calibri"/>
              <a:ea typeface="SimHei" panose="02010609060101010101" pitchFamily="49" charset="-122"/>
            </a:endParaRPr>
          </a:p>
        </p:txBody>
      </p:sp>
      <p:sp>
        <p:nvSpPr>
          <p:cNvPr id="20" name="矩形 22"/>
          <p:cNvSpPr/>
          <p:nvPr/>
        </p:nvSpPr>
        <p:spPr>
          <a:xfrm>
            <a:off x="8588670" y="1910583"/>
            <a:ext cx="731290" cy="461665"/>
          </a:xfrm>
          <a:prstGeom prst="rect">
            <a:avLst/>
          </a:prstGeom>
        </p:spPr>
        <p:txBody>
          <a:bodyPr wrap="none">
            <a:spAutoFit/>
          </a:bodyPr>
          <a:lstStyle/>
          <a:p>
            <a:pPr defTabSz="725759"/>
            <a:r>
              <a:rPr lang="en-US" altLang="zh-CN" sz="1200" dirty="0">
                <a:solidFill>
                  <a:srgbClr val="FFFF00"/>
                </a:solidFill>
                <a:latin typeface="Calibri"/>
                <a:ea typeface="SimHei" panose="02010609060101010101" pitchFamily="49" charset="-122"/>
              </a:rPr>
              <a:t>Claude </a:t>
            </a:r>
          </a:p>
          <a:p>
            <a:pPr defTabSz="725759"/>
            <a:r>
              <a:rPr lang="en-US" altLang="zh-CN" sz="1200" dirty="0">
                <a:solidFill>
                  <a:srgbClr val="FFFF00"/>
                </a:solidFill>
                <a:latin typeface="Calibri"/>
                <a:ea typeface="SimHei" panose="02010609060101010101" pitchFamily="49" charset="-122"/>
              </a:rPr>
              <a:t>Shannon</a:t>
            </a:r>
            <a:endParaRPr lang="zh-CN" altLang="en-US" sz="1200" dirty="0">
              <a:solidFill>
                <a:srgbClr val="FFFF00"/>
              </a:solidFill>
              <a:latin typeface="Calibri"/>
              <a:ea typeface="SimHei" panose="02010609060101010101" pitchFamily="49" charset="-122"/>
            </a:endParaRPr>
          </a:p>
        </p:txBody>
      </p:sp>
      <p:pic>
        <p:nvPicPr>
          <p:cNvPr id="21"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15951" y="3779765"/>
            <a:ext cx="584218" cy="822842"/>
          </a:xfrm>
          <a:prstGeom prst="rect">
            <a:avLst/>
          </a:prstGeom>
        </p:spPr>
      </p:pic>
      <p:pic>
        <p:nvPicPr>
          <p:cNvPr id="22" name="Picture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208903" y="3779766"/>
            <a:ext cx="695497" cy="822842"/>
          </a:xfrm>
          <a:prstGeom prst="rect">
            <a:avLst/>
          </a:prstGeom>
        </p:spPr>
      </p:pic>
      <p:pic>
        <p:nvPicPr>
          <p:cNvPr id="23"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22186" y="3779765"/>
            <a:ext cx="612163" cy="822842"/>
          </a:xfrm>
          <a:prstGeom prst="rect">
            <a:avLst/>
          </a:prstGeom>
        </p:spPr>
      </p:pic>
      <p:sp>
        <p:nvSpPr>
          <p:cNvPr id="24" name="矩形 26"/>
          <p:cNvSpPr/>
          <p:nvPr/>
        </p:nvSpPr>
        <p:spPr>
          <a:xfrm>
            <a:off x="6434548" y="4612416"/>
            <a:ext cx="707245" cy="461665"/>
          </a:xfrm>
          <a:prstGeom prst="rect">
            <a:avLst/>
          </a:prstGeom>
        </p:spPr>
        <p:txBody>
          <a:bodyPr wrap="none">
            <a:spAutoFit/>
          </a:bodyPr>
          <a:lstStyle/>
          <a:p>
            <a:pPr defTabSz="725759"/>
            <a:r>
              <a:rPr lang="en-US" altLang="zh-CN" sz="1200" dirty="0">
                <a:solidFill>
                  <a:srgbClr val="FFFF00"/>
                </a:solidFill>
                <a:latin typeface="Calibri"/>
                <a:ea typeface="SimHei" panose="02010609060101010101" pitchFamily="49" charset="-122"/>
              </a:rPr>
              <a:t>Herbert </a:t>
            </a:r>
          </a:p>
          <a:p>
            <a:pPr defTabSz="725759"/>
            <a:r>
              <a:rPr lang="en-US" altLang="zh-CN" sz="1200" dirty="0">
                <a:solidFill>
                  <a:srgbClr val="FFFF00"/>
                </a:solidFill>
                <a:latin typeface="Calibri"/>
                <a:ea typeface="SimHei" panose="02010609060101010101" pitchFamily="49" charset="-122"/>
              </a:rPr>
              <a:t>Simon</a:t>
            </a:r>
            <a:endParaRPr lang="zh-CN" altLang="en-US" sz="1200" dirty="0">
              <a:solidFill>
                <a:srgbClr val="FFFF00"/>
              </a:solidFill>
              <a:latin typeface="方正兰亭中黑_GBK" panose="02000000000000000000" pitchFamily="2" charset="-122"/>
              <a:ea typeface="方正兰亭中黑_GBK" panose="02000000000000000000" pitchFamily="2" charset="-122"/>
            </a:endParaRPr>
          </a:p>
        </p:txBody>
      </p:sp>
      <p:sp>
        <p:nvSpPr>
          <p:cNvPr id="25" name="矩形 28"/>
          <p:cNvSpPr/>
          <p:nvPr/>
        </p:nvSpPr>
        <p:spPr>
          <a:xfrm>
            <a:off x="7162382" y="4612415"/>
            <a:ext cx="758093" cy="276999"/>
          </a:xfrm>
          <a:prstGeom prst="rect">
            <a:avLst/>
          </a:prstGeom>
        </p:spPr>
        <p:txBody>
          <a:bodyPr wrap="none">
            <a:spAutoFit/>
          </a:bodyPr>
          <a:lstStyle/>
          <a:p>
            <a:pPr defTabSz="725759"/>
            <a:r>
              <a:rPr lang="en-US" altLang="zh-CN" sz="1200" dirty="0">
                <a:solidFill>
                  <a:srgbClr val="FFFF00"/>
                </a:solidFill>
                <a:latin typeface="Calibri"/>
                <a:ea typeface="SimHei" panose="02010609060101010101" pitchFamily="49" charset="-122"/>
              </a:rPr>
              <a:t>J.C. Shaw</a:t>
            </a:r>
            <a:endParaRPr lang="zh-CN" altLang="en-US" sz="1200" dirty="0">
              <a:solidFill>
                <a:srgbClr val="FFFF00"/>
              </a:solidFill>
              <a:latin typeface="Calibri"/>
              <a:ea typeface="SimHei" panose="02010609060101010101" pitchFamily="49" charset="-122"/>
            </a:endParaRPr>
          </a:p>
        </p:txBody>
      </p:sp>
      <p:sp>
        <p:nvSpPr>
          <p:cNvPr id="26" name="矩形 29"/>
          <p:cNvSpPr/>
          <p:nvPr/>
        </p:nvSpPr>
        <p:spPr>
          <a:xfrm>
            <a:off x="7551325" y="4618422"/>
            <a:ext cx="1335750" cy="276999"/>
          </a:xfrm>
          <a:prstGeom prst="rect">
            <a:avLst/>
          </a:prstGeom>
        </p:spPr>
        <p:txBody>
          <a:bodyPr wrap="none">
            <a:spAutoFit/>
          </a:bodyPr>
          <a:lstStyle/>
          <a:p>
            <a:pPr marL="362880" lvl="1" defTabSz="725759"/>
            <a:r>
              <a:rPr lang="en-US" altLang="zh-CN" sz="1200" dirty="0">
                <a:solidFill>
                  <a:srgbClr val="FFFF00"/>
                </a:solidFill>
                <a:latin typeface="Calibri"/>
                <a:ea typeface="SimHei" panose="02010609060101010101" pitchFamily="49" charset="-122"/>
              </a:rPr>
              <a:t>Allen Newell</a:t>
            </a:r>
          </a:p>
        </p:txBody>
      </p:sp>
      <p:sp>
        <p:nvSpPr>
          <p:cNvPr id="27" name="矩形 30"/>
          <p:cNvSpPr/>
          <p:nvPr/>
        </p:nvSpPr>
        <p:spPr>
          <a:xfrm>
            <a:off x="6047230" y="5011354"/>
            <a:ext cx="3547345" cy="1169551"/>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Newell, A.; Shaw, J.C.; Simon, H.A. (1959). Report on a general problem-solving program. Proceedings of the International Conference on Information Processing. pp. 256–264.</a:t>
            </a:r>
            <a:endParaRPr lang="zh-CN" altLang="en-US" sz="1400" dirty="0">
              <a:solidFill>
                <a:prstClr val="white"/>
              </a:solidFill>
              <a:latin typeface="Calibri"/>
              <a:ea typeface="SimHei" panose="02010609060101010101" pitchFamily="49" charset="-122"/>
            </a:endParaRPr>
          </a:p>
        </p:txBody>
      </p:sp>
      <p:sp>
        <p:nvSpPr>
          <p:cNvPr id="28" name="Isosceles Triangle 27"/>
          <p:cNvSpPr/>
          <p:nvPr/>
        </p:nvSpPr>
        <p:spPr>
          <a:xfrm rot="16200000">
            <a:off x="814261" y="1347656"/>
            <a:ext cx="6858000" cy="4162683"/>
          </a:xfrm>
          <a:prstGeom prst="triangle">
            <a:avLst>
              <a:gd name="adj" fmla="val 50705"/>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429" dirty="0">
              <a:solidFill>
                <a:prstClr val="white"/>
              </a:solidFill>
              <a:latin typeface="Calibri"/>
              <a:ea typeface="SimHei" panose="02010609060101010101" pitchFamily="49" charset="-122"/>
            </a:endParaRPr>
          </a:p>
        </p:txBody>
      </p:sp>
      <p:grpSp>
        <p:nvGrpSpPr>
          <p:cNvPr id="44" name="组 43"/>
          <p:cNvGrpSpPr/>
          <p:nvPr/>
        </p:nvGrpSpPr>
        <p:grpSpPr>
          <a:xfrm>
            <a:off x="1451073" y="2389668"/>
            <a:ext cx="193213" cy="2726690"/>
            <a:chOff x="1167466" y="2004488"/>
            <a:chExt cx="243428" cy="3435345"/>
          </a:xfrm>
          <a:effectLst>
            <a:glow rad="50800">
              <a:schemeClr val="accent5">
                <a:lumMod val="40000"/>
                <a:lumOff val="60000"/>
                <a:alpha val="69000"/>
              </a:schemeClr>
            </a:glow>
          </a:effectLst>
        </p:grpSpPr>
        <p:cxnSp>
          <p:nvCxnSpPr>
            <p:cNvPr id="45"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46"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
        <p:nvSpPr>
          <p:cNvPr id="42" name="Oval 11"/>
          <p:cNvSpPr/>
          <p:nvPr/>
        </p:nvSpPr>
        <p:spPr>
          <a:xfrm>
            <a:off x="2058182" y="3327467"/>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Tree>
    <p:extLst>
      <p:ext uri="{BB962C8B-B14F-4D97-AF65-F5344CB8AC3E}">
        <p14:creationId xmlns:p14="http://schemas.microsoft.com/office/powerpoint/2010/main" val="38574089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3563E-6 3.74807E-6 L 0.06021 -0.00111 " pathEditMode="relative" rAng="0" ptsTypes="AA">
                                      <p:cBhvr>
                                        <p:cTn id="6" dur="2000" fill="hold"/>
                                        <p:tgtEl>
                                          <p:spTgt spid="44"/>
                                        </p:tgtEl>
                                        <p:attrNameLst>
                                          <p:attrName>ppt_x</p:attrName>
                                          <p:attrName>ppt_y</p:attrName>
                                        </p:attrNameLst>
                                      </p:cBhvr>
                                      <p:rCtr x="3004" y="-66"/>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2"/>
                                        </p:tgtEl>
                                        <p:attrNameLst>
                                          <p:attrName>style.visibility</p:attrName>
                                        </p:attrNameLst>
                                      </p:cBhvr>
                                      <p:to>
                                        <p:strVal val="visible"/>
                                      </p:to>
                                    </p:set>
                                  </p:childTnLst>
                                </p:cTn>
                              </p:par>
                            </p:childTnLst>
                          </p:cTn>
                        </p:par>
                        <p:par>
                          <p:cTn id="10" fill="hold">
                            <p:stCondLst>
                              <p:cond delay="2000"/>
                            </p:stCondLst>
                            <p:childTnLst>
                              <p:par>
                                <p:cTn id="11" presetID="26" presetClass="emph" presetSubtype="0" fill="hold" grpId="1" nodeType="afterEffect">
                                  <p:stCondLst>
                                    <p:cond delay="0"/>
                                  </p:stCondLst>
                                  <p:childTnLst>
                                    <p:animEffect transition="out" filter="fade">
                                      <p:cBhvr>
                                        <p:cTn id="12" dur="500" tmFilter="0, 0; .2, .5; .8, .5; 1, 0"/>
                                        <p:tgtEl>
                                          <p:spTgt spid="42"/>
                                        </p:tgtEl>
                                      </p:cBhvr>
                                    </p:animEffect>
                                    <p:animScale>
                                      <p:cBhvr>
                                        <p:cTn id="13" dur="250" autoRev="1" fill="hold"/>
                                        <p:tgtEl>
                                          <p:spTgt spid="42"/>
                                        </p:tgtEl>
                                      </p:cBhvr>
                                      <p:by x="105000" y="105000"/>
                                    </p:animScale>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45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55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65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7000"/>
                            </p:stCondLst>
                            <p:childTnLst>
                              <p:par>
                                <p:cTn id="51" presetID="10" presetClass="entr" presetSubtype="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cTn>
                              </p:par>
                            </p:childTnLst>
                          </p:cTn>
                        </p:par>
                        <p:par>
                          <p:cTn id="54" fill="hold">
                            <p:stCondLst>
                              <p:cond delay="7500"/>
                            </p:stCondLst>
                            <p:childTnLst>
                              <p:par>
                                <p:cTn id="55" presetID="10"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par>
                          <p:cTn id="58" fill="hold">
                            <p:stCondLst>
                              <p:cond delay="8000"/>
                            </p:stCondLst>
                            <p:childTnLst>
                              <p:par>
                                <p:cTn id="59" presetID="22" presetClass="entr" presetSubtype="1"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up)">
                                      <p:cBhvr>
                                        <p:cTn id="61" dur="500"/>
                                        <p:tgtEl>
                                          <p:spTgt spid="11"/>
                                        </p:tgtEl>
                                      </p:cBhvr>
                                    </p:animEffect>
                                  </p:childTnLst>
                                </p:cTn>
                              </p:par>
                            </p:childTnLst>
                          </p:cTn>
                        </p:par>
                        <p:par>
                          <p:cTn id="62" fill="hold">
                            <p:stCondLst>
                              <p:cond delay="8500"/>
                            </p:stCondLst>
                            <p:childTnLst>
                              <p:par>
                                <p:cTn id="63" presetID="22" presetClass="entr" presetSubtype="8"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9000"/>
                            </p:stCondLst>
                            <p:childTnLst>
                              <p:par>
                                <p:cTn id="67" presetID="10" presetClass="entr" presetSubtype="0" fill="hold" nodeType="after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par>
                          <p:cTn id="70" fill="hold">
                            <p:stCondLst>
                              <p:cond delay="9500"/>
                            </p:stCondLst>
                            <p:childTnLst>
                              <p:par>
                                <p:cTn id="71" presetID="10" presetClass="entr" presetSubtype="0"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childTnLst>
                          </p:cTn>
                        </p:par>
                        <p:par>
                          <p:cTn id="74" fill="hold">
                            <p:stCondLst>
                              <p:cond delay="10000"/>
                            </p:stCondLst>
                            <p:childTnLst>
                              <p:par>
                                <p:cTn id="75" presetID="10" presetClass="entr" presetSubtype="0"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par>
                          <p:cTn id="78" fill="hold">
                            <p:stCondLst>
                              <p:cond delay="10500"/>
                            </p:stCondLst>
                            <p:childTnLst>
                              <p:par>
                                <p:cTn id="79" presetID="10" presetClass="entr" presetSubtype="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fade">
                                      <p:cBhvr>
                                        <p:cTn id="81" dur="500"/>
                                        <p:tgtEl>
                                          <p:spTgt spid="25"/>
                                        </p:tgtEl>
                                      </p:cBhvr>
                                    </p:animEffect>
                                  </p:childTnLst>
                                </p:cTn>
                              </p:par>
                            </p:childTnLst>
                          </p:cTn>
                        </p:par>
                        <p:par>
                          <p:cTn id="82" fill="hold">
                            <p:stCondLst>
                              <p:cond delay="11000"/>
                            </p:stCondLst>
                            <p:childTnLst>
                              <p:par>
                                <p:cTn id="83" presetID="10" presetClass="entr" presetSubtype="0" fill="hold" nodeType="after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par>
                          <p:cTn id="86" fill="hold">
                            <p:stCondLst>
                              <p:cond delay="11500"/>
                            </p:stCondLst>
                            <p:childTnLst>
                              <p:par>
                                <p:cTn id="87" presetID="10" presetClass="entr" presetSubtype="0" fill="hold" grpId="0" nodeType="after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fade">
                                      <p:cBhvr>
                                        <p:cTn id="89" dur="500"/>
                                        <p:tgtEl>
                                          <p:spTgt spid="26"/>
                                        </p:tgtEl>
                                      </p:cBhvr>
                                    </p:animEffect>
                                  </p:childTnLst>
                                </p:cTn>
                              </p:par>
                            </p:childTnLst>
                          </p:cTn>
                        </p:par>
                        <p:par>
                          <p:cTn id="90" fill="hold">
                            <p:stCondLst>
                              <p:cond delay="12000"/>
                            </p:stCondLst>
                            <p:childTnLst>
                              <p:par>
                                <p:cTn id="91" presetID="22" presetClass="entr" presetSubtype="1" fill="hold" grpId="0"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up)">
                                      <p:cBhvr>
                                        <p:cTn id="93" dur="5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8" grpId="0"/>
      <p:bldP spid="19" grpId="0"/>
      <p:bldP spid="20" grpId="0"/>
      <p:bldP spid="24" grpId="0"/>
      <p:bldP spid="25" grpId="0"/>
      <p:bldP spid="26" grpId="0"/>
      <p:bldP spid="27" grpId="0"/>
      <p:bldP spid="28" grpId="0" animBg="1"/>
      <p:bldP spid="42" grpId="0" animBg="1"/>
      <p:bldP spid="42"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71463" y="188913"/>
            <a:ext cx="9363075" cy="792162"/>
          </a:xfrm>
        </p:spPr>
        <p:txBody>
          <a:bodyPr/>
          <a:lstStyle/>
          <a:p>
            <a:r>
              <a:rPr lang="en-US" altLang="zh-CN" dirty="0"/>
              <a:t>Supervised Learning</a:t>
            </a:r>
          </a:p>
        </p:txBody>
      </p:sp>
      <mc:AlternateContent xmlns:mc="http://schemas.openxmlformats.org/markup-compatibility/2006" xmlns:a14="http://schemas.microsoft.com/office/drawing/2010/main">
        <mc:Choice Requires="a14">
          <p:sp>
            <p:nvSpPr>
              <p:cNvPr id="10245" name="Rectangle 3"/>
              <p:cNvSpPr>
                <a:spLocks noGrp="1" noChangeArrowheads="1"/>
              </p:cNvSpPr>
              <p:nvPr>
                <p:ph type="body" sz="half" idx="1"/>
              </p:nvPr>
            </p:nvSpPr>
            <p:spPr>
              <a:xfrm>
                <a:off x="350838" y="1357313"/>
                <a:ext cx="9139237" cy="4768850"/>
              </a:xfrm>
            </p:spPr>
            <p:txBody>
              <a:bodyPr/>
              <a:lstStyle/>
              <a:p>
                <a:r>
                  <a:rPr lang="en-US" altLang="zh-CN" sz="2800" dirty="0"/>
                  <a:t>Given a training set </a:t>
                </a:r>
                <a14:m>
                  <m:oMath xmlns:m="http://schemas.openxmlformats.org/officeDocument/2006/math">
                    <m:r>
                      <a:rPr lang="en-US" altLang="zh-CN" sz="2800" i="1" dirty="0" smtClean="0">
                        <a:latin typeface="Cambria Math" panose="02040503050406030204" pitchFamily="18" charset="0"/>
                      </a:rPr>
                      <m:t>𝑆</m:t>
                    </m:r>
                    <m:r>
                      <a:rPr lang="en-US" altLang="zh-CN" sz="2800" i="1" dirty="0" smtClean="0">
                        <a:latin typeface="Cambria Math" panose="02040503050406030204" pitchFamily="18" charset="0"/>
                      </a:rPr>
                      <m:t>={(</m:t>
                    </m:r>
                    <m:r>
                      <a:rPr lang="en-US" altLang="zh-CN" sz="2800" i="1" dirty="0" smtClean="0">
                        <a:latin typeface="Cambria Math" panose="02040503050406030204" pitchFamily="18" charset="0"/>
                      </a:rPr>
                      <m:t>𝑥</m:t>
                    </m:r>
                    <m:r>
                      <a:rPr lang="en-US" altLang="zh-CN" sz="2800" i="1" baseline="-25000" dirty="0">
                        <a:latin typeface="Cambria Math" panose="02040503050406030204" pitchFamily="18" charset="0"/>
                      </a:rPr>
                      <m:t>1</m:t>
                    </m:r>
                    <m:r>
                      <a:rPr lang="en-US" altLang="zh-CN" sz="2800" i="1" dirty="0">
                        <a:latin typeface="Cambria Math" panose="02040503050406030204" pitchFamily="18" charset="0"/>
                      </a:rPr>
                      <m:t>, </m:t>
                    </m:r>
                    <m:r>
                      <a:rPr lang="en-US" altLang="zh-CN" sz="2800" i="1" dirty="0">
                        <a:latin typeface="Cambria Math" panose="02040503050406030204" pitchFamily="18" charset="0"/>
                      </a:rPr>
                      <m:t>𝑦</m:t>
                    </m:r>
                    <m:r>
                      <a:rPr lang="en-US" altLang="zh-CN" sz="2800" i="1" baseline="-25000" dirty="0">
                        <a:latin typeface="Cambria Math" panose="02040503050406030204" pitchFamily="18" charset="0"/>
                      </a:rPr>
                      <m:t>1</m:t>
                    </m:r>
                    <m:r>
                      <a:rPr lang="en-US" altLang="zh-CN" sz="2800" i="1" dirty="0">
                        <a:latin typeface="Cambria Math" panose="02040503050406030204" pitchFamily="18" charset="0"/>
                      </a:rPr>
                      <m:t>),(</m:t>
                    </m:r>
                    <m:r>
                      <a:rPr lang="en-US" altLang="zh-CN" sz="2800" i="1" dirty="0">
                        <a:latin typeface="Cambria Math" panose="02040503050406030204" pitchFamily="18" charset="0"/>
                      </a:rPr>
                      <m:t>𝑥</m:t>
                    </m:r>
                    <m:r>
                      <a:rPr lang="en-US" altLang="zh-CN" sz="2800" i="1" baseline="-25000" dirty="0">
                        <a:latin typeface="Cambria Math" panose="02040503050406030204" pitchFamily="18" charset="0"/>
                      </a:rPr>
                      <m:t>2</m:t>
                    </m:r>
                    <m:r>
                      <a:rPr lang="en-US" altLang="zh-CN" sz="2800" i="1" dirty="0">
                        <a:latin typeface="Cambria Math" panose="02040503050406030204" pitchFamily="18" charset="0"/>
                      </a:rPr>
                      <m:t>, </m:t>
                    </m:r>
                    <m:r>
                      <a:rPr lang="en-US" altLang="zh-CN" sz="2800" i="1" dirty="0">
                        <a:latin typeface="Cambria Math" panose="02040503050406030204" pitchFamily="18" charset="0"/>
                      </a:rPr>
                      <m:t>𝑦</m:t>
                    </m:r>
                    <m:r>
                      <a:rPr lang="en-US" altLang="zh-CN" sz="2800" i="1" baseline="-25000" dirty="0">
                        <a:latin typeface="Cambria Math" panose="02040503050406030204" pitchFamily="18" charset="0"/>
                      </a:rPr>
                      <m:t>2</m:t>
                    </m:r>
                    <m:r>
                      <a:rPr lang="en-US" altLang="zh-CN" sz="2800" i="1" dirty="0">
                        <a:latin typeface="Cambria Math" panose="02040503050406030204" pitchFamily="18" charset="0"/>
                      </a:rPr>
                      <m:t>),…,(</m:t>
                    </m:r>
                    <m:r>
                      <a:rPr lang="en-US" altLang="zh-CN" sz="2800" i="1" dirty="0" err="1">
                        <a:latin typeface="Cambria Math" panose="02040503050406030204" pitchFamily="18" charset="0"/>
                      </a:rPr>
                      <m:t>𝑥</m:t>
                    </m:r>
                    <m:r>
                      <a:rPr lang="en-US" altLang="zh-CN" sz="2800" i="1" baseline="-25000" dirty="0" err="1">
                        <a:latin typeface="Cambria Math" panose="02040503050406030204" pitchFamily="18" charset="0"/>
                      </a:rPr>
                      <m:t>𝑁</m:t>
                    </m:r>
                    <m:r>
                      <a:rPr lang="en-US" altLang="zh-CN" sz="2800" i="1" dirty="0">
                        <a:latin typeface="Cambria Math" panose="02040503050406030204" pitchFamily="18" charset="0"/>
                      </a:rPr>
                      <m:t>, </m:t>
                    </m:r>
                    <m:r>
                      <a:rPr lang="en-US" altLang="zh-CN" sz="2800" i="1" dirty="0" err="1">
                        <a:latin typeface="Cambria Math" panose="02040503050406030204" pitchFamily="18" charset="0"/>
                      </a:rPr>
                      <m:t>𝑦</m:t>
                    </m:r>
                    <m:r>
                      <a:rPr lang="en-US" altLang="zh-CN" sz="2800" i="1" baseline="-25000" dirty="0" err="1">
                        <a:latin typeface="Cambria Math" panose="02040503050406030204" pitchFamily="18" charset="0"/>
                      </a:rPr>
                      <m:t>𝑁</m:t>
                    </m:r>
                    <m:r>
                      <a:rPr lang="en-US" altLang="zh-CN" sz="2800" i="1" dirty="0">
                        <a:latin typeface="Cambria Math" panose="02040503050406030204" pitchFamily="18" charset="0"/>
                      </a:rPr>
                      <m:t>)}</m:t>
                    </m:r>
                  </m:oMath>
                </a14:m>
                <a:r>
                  <a:rPr lang="en-US" altLang="zh-CN" sz="2800" dirty="0"/>
                  <a:t>, and </a:t>
                </a:r>
                <a14:m>
                  <m:oMath xmlns:m="http://schemas.openxmlformats.org/officeDocument/2006/math">
                    <m:r>
                      <a:rPr lang="en-US" altLang="zh-CN" sz="2800" i="1" dirty="0" smtClean="0">
                        <a:latin typeface="Cambria Math" panose="02040503050406030204" pitchFamily="18" charset="0"/>
                      </a:rPr>
                      <m:t>𝑥</m:t>
                    </m:r>
                    <m:r>
                      <a:rPr lang="en-US" altLang="zh-CN" sz="2800" i="1" baseline="-25000" dirty="0" err="1">
                        <a:latin typeface="Cambria Math" panose="02040503050406030204" pitchFamily="18" charset="0"/>
                      </a:rPr>
                      <m:t>𝑖</m:t>
                    </m:r>
                    <m:r>
                      <a:rPr lang="en-US" altLang="zh-CN" sz="2800" i="1" dirty="0" err="1">
                        <a:latin typeface="Cambria Math" panose="02040503050406030204" pitchFamily="18" charset="0"/>
                      </a:rPr>
                      <m:t>∈</m:t>
                    </m:r>
                    <m:r>
                      <a:rPr lang="en-US" altLang="zh-CN" sz="2800" i="1" dirty="0" err="1">
                        <a:latin typeface="Cambria Math" panose="02040503050406030204" pitchFamily="18" charset="0"/>
                      </a:rPr>
                      <m:t>𝑋</m:t>
                    </m:r>
                    <m:r>
                      <a:rPr lang="en-US" altLang="zh-CN" sz="2800" i="1" dirty="0">
                        <a:latin typeface="Cambria Math" panose="02040503050406030204" pitchFamily="18" charset="0"/>
                      </a:rPr>
                      <m:t>=</m:t>
                    </m:r>
                    <m:r>
                      <a:rPr lang="en-US" altLang="zh-CN" sz="2800" i="1" dirty="0">
                        <a:latin typeface="Cambria Math" panose="02040503050406030204" pitchFamily="18" charset="0"/>
                      </a:rPr>
                      <m:t>𝑅𝑚</m:t>
                    </m:r>
                  </m:oMath>
                </a14:m>
                <a:r>
                  <a:rPr lang="en-US" altLang="zh-CN" sz="2800" dirty="0"/>
                  <a:t>, </a:t>
                </a:r>
                <a14:m>
                  <m:oMath xmlns:m="http://schemas.openxmlformats.org/officeDocument/2006/math">
                    <m:r>
                      <a:rPr lang="en-US" altLang="zh-CN" sz="2800" i="1" dirty="0" smtClean="0">
                        <a:latin typeface="Cambria Math" panose="02040503050406030204" pitchFamily="18" charset="0"/>
                      </a:rPr>
                      <m:t>𝑖</m:t>
                    </m:r>
                    <m:r>
                      <a:rPr lang="en-US" altLang="zh-CN" sz="2800" i="1" dirty="0">
                        <a:latin typeface="Cambria Math" panose="02040503050406030204" pitchFamily="18" charset="0"/>
                      </a:rPr>
                      <m:t>=1,2,…,</m:t>
                    </m:r>
                    <m:r>
                      <a:rPr lang="en-US" altLang="zh-CN" sz="2800" i="1" dirty="0">
                        <a:latin typeface="Cambria Math" panose="02040503050406030204" pitchFamily="18" charset="0"/>
                      </a:rPr>
                      <m:t>𝑁</m:t>
                    </m:r>
                  </m:oMath>
                </a14:m>
                <a:endParaRPr lang="en-US" altLang="zh-CN" sz="2800" i="1" dirty="0"/>
              </a:p>
              <a:p>
                <a:r>
                  <a:rPr lang="en-US" altLang="zh-CN" sz="2800" dirty="0"/>
                  <a:t>To learn a function </a:t>
                </a:r>
                <a14:m>
                  <m:oMath xmlns:m="http://schemas.openxmlformats.org/officeDocument/2006/math">
                    <m:r>
                      <a:rPr lang="en-US" altLang="zh-CN" sz="2800" i="1" dirty="0" smtClean="0">
                        <a:latin typeface="Cambria Math" panose="02040503050406030204" pitchFamily="18" charset="0"/>
                      </a:rPr>
                      <m:t>𝑓</m:t>
                    </m:r>
                    <m:r>
                      <a:rPr lang="en-US" altLang="zh-CN" sz="2800" i="1" dirty="0" smtClean="0">
                        <a:latin typeface="Cambria Math" panose="02040503050406030204" pitchFamily="18" charset="0"/>
                      </a:rPr>
                      <m:t>(</m:t>
                    </m:r>
                    <m:r>
                      <a:rPr lang="en-US" altLang="zh-CN" sz="2800" i="1" dirty="0" smtClean="0">
                        <a:latin typeface="Cambria Math" panose="02040503050406030204" pitchFamily="18" charset="0"/>
                      </a:rPr>
                      <m:t>𝑥</m:t>
                    </m:r>
                    <m:r>
                      <a:rPr lang="en-US" altLang="zh-CN" sz="2800" i="1" dirty="0" smtClean="0">
                        <a:latin typeface="Cambria Math" panose="02040503050406030204" pitchFamily="18" charset="0"/>
                      </a:rPr>
                      <m:t>)</m:t>
                    </m:r>
                  </m:oMath>
                </a14:m>
                <a:r>
                  <a:rPr lang="en-US" altLang="zh-CN" sz="2800" dirty="0"/>
                  <a:t>, which can best fit the data</a:t>
                </a:r>
              </a:p>
              <a:p>
                <a:endParaRPr lang="en-US" altLang="zh-CN" sz="2800" dirty="0"/>
              </a:p>
              <a:p>
                <a:endParaRPr lang="en-US" altLang="zh-CN" sz="2800" dirty="0"/>
              </a:p>
            </p:txBody>
          </p:sp>
        </mc:Choice>
        <mc:Fallback xmlns="">
          <p:sp>
            <p:nvSpPr>
              <p:cNvPr id="10245" name="Rectangle 3"/>
              <p:cNvSpPr>
                <a:spLocks noGrp="1" noRot="1" noChangeAspect="1" noMove="1" noResize="1" noEditPoints="1" noAdjustHandles="1" noChangeArrowheads="1" noChangeShapeType="1" noTextEdit="1"/>
              </p:cNvSpPr>
              <p:nvPr>
                <p:ph type="body" sz="half" idx="1"/>
              </p:nvPr>
            </p:nvSpPr>
            <p:spPr>
              <a:xfrm>
                <a:off x="350838" y="1357313"/>
                <a:ext cx="9139237" cy="4768850"/>
              </a:xfrm>
              <a:blipFill rotWithShape="0">
                <a:blip r:embed="rId3"/>
                <a:stretch>
                  <a:fillRect l="-1201" t="-1407"/>
                </a:stretch>
              </a:blipFill>
            </p:spPr>
            <p:txBody>
              <a:bodyPr/>
              <a:lstStyle/>
              <a:p>
                <a:r>
                  <a:rPr lang="en-US">
                    <a:noFill/>
                  </a:rPr>
                  <a:t> </a:t>
                </a:r>
              </a:p>
            </p:txBody>
          </p:sp>
        </mc:Fallback>
      </mc:AlternateContent>
      <p:graphicFrame>
        <p:nvGraphicFramePr>
          <p:cNvPr id="129032" name="Object 2"/>
          <p:cNvGraphicFramePr>
            <a:graphicFrameLocks noGrp="1" noChangeAspect="1"/>
          </p:cNvGraphicFramePr>
          <p:nvPr>
            <p:ph sz="half" idx="2"/>
          </p:nvPr>
        </p:nvGraphicFramePr>
        <p:xfrm>
          <a:off x="3790181" y="2857501"/>
          <a:ext cx="1522859" cy="585487"/>
        </p:xfrm>
        <a:graphic>
          <a:graphicData uri="http://schemas.openxmlformats.org/presentationml/2006/ole">
            <mc:AlternateContent xmlns:mc="http://schemas.openxmlformats.org/markup-compatibility/2006">
              <mc:Choice xmlns:v="urn:schemas-microsoft-com:vml" Requires="v">
                <p:oleObj spid="_x0000_s16408" name="Equation" r:id="rId4" imgW="495000" imgH="190440" progId="">
                  <p:embed/>
                </p:oleObj>
              </mc:Choice>
              <mc:Fallback>
                <p:oleObj name="Equation" r:id="rId4" imgW="495000" imgH="190440" progId="">
                  <p:embed/>
                  <p:pic>
                    <p:nvPicPr>
                      <p:cNvPr id="12903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181" y="2857501"/>
                        <a:ext cx="1522859" cy="5854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罐形 4"/>
          <p:cNvSpPr/>
          <p:nvPr/>
        </p:nvSpPr>
        <p:spPr>
          <a:xfrm>
            <a:off x="1912993" y="3814907"/>
            <a:ext cx="1378857" cy="879928"/>
          </a:xfrm>
          <a:prstGeom prst="can">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Training data {(</a:t>
            </a:r>
            <a:r>
              <a:rPr kumimoji="1" lang="en-US" altLang="zh-CN" dirty="0" err="1">
                <a:solidFill>
                  <a:schemeClr val="tx1"/>
                </a:solidFill>
              </a:rPr>
              <a:t>x</a:t>
            </a:r>
            <a:r>
              <a:rPr kumimoji="1" lang="en-US" altLang="zh-CN" baseline="-25000" dirty="0" err="1">
                <a:solidFill>
                  <a:schemeClr val="tx1"/>
                </a:solidFill>
              </a:rPr>
              <a:t>i</a:t>
            </a:r>
            <a:r>
              <a:rPr kumimoji="1" lang="en-US" altLang="zh-CN" dirty="0" err="1">
                <a:solidFill>
                  <a:schemeClr val="tx1"/>
                </a:solidFill>
              </a:rPr>
              <a:t>,y</a:t>
            </a:r>
            <a:r>
              <a:rPr kumimoji="1" lang="en-US" altLang="zh-CN" baseline="-25000" dirty="0" err="1">
                <a:solidFill>
                  <a:schemeClr val="tx1"/>
                </a:solidFill>
              </a:rPr>
              <a:t>i</a:t>
            </a:r>
            <a:r>
              <a:rPr kumimoji="1" lang="en-US" altLang="zh-CN" dirty="0">
                <a:solidFill>
                  <a:schemeClr val="tx1"/>
                </a:solidFill>
              </a:rPr>
              <a:t>)}</a:t>
            </a:r>
            <a:endParaRPr kumimoji="1" lang="zh-CN" altLang="en-US" dirty="0">
              <a:solidFill>
                <a:schemeClr val="tx1"/>
              </a:solidFill>
            </a:endParaRPr>
          </a:p>
        </p:txBody>
      </p:sp>
      <p:sp>
        <p:nvSpPr>
          <p:cNvPr id="7" name="圆角矩形 6"/>
          <p:cNvSpPr/>
          <p:nvPr/>
        </p:nvSpPr>
        <p:spPr>
          <a:xfrm>
            <a:off x="3854278" y="3842123"/>
            <a:ext cx="1533072" cy="816428"/>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Learning algorithm</a:t>
            </a:r>
            <a:endParaRPr kumimoji="1" lang="zh-CN" altLang="en-US" dirty="0">
              <a:solidFill>
                <a:schemeClr val="tx1"/>
              </a:solidFill>
            </a:endParaRPr>
          </a:p>
        </p:txBody>
      </p:sp>
      <p:sp>
        <p:nvSpPr>
          <p:cNvPr id="8" name="圆角矩形 7"/>
          <p:cNvSpPr/>
          <p:nvPr/>
        </p:nvSpPr>
        <p:spPr>
          <a:xfrm>
            <a:off x="6249144" y="3923764"/>
            <a:ext cx="635000" cy="616857"/>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a:solidFill>
                  <a:schemeClr val="tx1"/>
                </a:solidFill>
              </a:rPr>
              <a:t>f</a:t>
            </a:r>
            <a:endParaRPr kumimoji="1" lang="zh-CN" altLang="en-US" dirty="0">
              <a:solidFill>
                <a:schemeClr val="tx1"/>
              </a:solidFill>
            </a:endParaRPr>
          </a:p>
        </p:txBody>
      </p:sp>
      <p:sp>
        <p:nvSpPr>
          <p:cNvPr id="9" name="文本框 7"/>
          <p:cNvSpPr txBox="1"/>
          <p:nvPr/>
        </p:nvSpPr>
        <p:spPr>
          <a:xfrm>
            <a:off x="6221937" y="3275692"/>
            <a:ext cx="707572" cy="369332"/>
          </a:xfrm>
          <a:prstGeom prst="rect">
            <a:avLst/>
          </a:prstGeom>
          <a:noFill/>
        </p:spPr>
        <p:txBody>
          <a:bodyPr wrap="square" rtlCol="0">
            <a:spAutoFit/>
          </a:bodyPr>
          <a:lstStyle/>
          <a:p>
            <a:r>
              <a:rPr kumimoji="1" lang="en-US" altLang="zh-CN" dirty="0" err="1"/>
              <a:t>x</a:t>
            </a:r>
            <a:r>
              <a:rPr kumimoji="1" lang="en-US" altLang="zh-CN" baseline="-25000" dirty="0" err="1"/>
              <a:t>new</a:t>
            </a:r>
            <a:endParaRPr kumimoji="1" lang="zh-CN" altLang="en-US" baseline="-25000" dirty="0"/>
          </a:p>
        </p:txBody>
      </p:sp>
      <p:sp>
        <p:nvSpPr>
          <p:cNvPr id="10" name="文本框 14"/>
          <p:cNvSpPr txBox="1"/>
          <p:nvPr/>
        </p:nvSpPr>
        <p:spPr>
          <a:xfrm>
            <a:off x="5949778" y="4797152"/>
            <a:ext cx="1478643" cy="369332"/>
          </a:xfrm>
          <a:prstGeom prst="rect">
            <a:avLst/>
          </a:prstGeom>
          <a:noFill/>
        </p:spPr>
        <p:txBody>
          <a:bodyPr wrap="square" rtlCol="0">
            <a:spAutoFit/>
          </a:bodyPr>
          <a:lstStyle/>
          <a:p>
            <a:r>
              <a:rPr kumimoji="1" lang="en-US" altLang="zh-CN" dirty="0"/>
              <a:t>Predicted  y</a:t>
            </a:r>
            <a:endParaRPr kumimoji="1" lang="zh-CN" altLang="en-US" baseline="-25000" dirty="0"/>
          </a:p>
        </p:txBody>
      </p:sp>
      <p:cxnSp>
        <p:nvCxnSpPr>
          <p:cNvPr id="11" name="直线箭头连接符 18"/>
          <p:cNvCxnSpPr>
            <a:stCxn id="6" idx="4"/>
            <a:endCxn id="7" idx="1"/>
          </p:cNvCxnSpPr>
          <p:nvPr/>
        </p:nvCxnSpPr>
        <p:spPr>
          <a:xfrm flipV="1">
            <a:off x="3291850" y="4250337"/>
            <a:ext cx="562428" cy="45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直线箭头连接符 20"/>
          <p:cNvCxnSpPr>
            <a:stCxn id="7" idx="3"/>
            <a:endCxn id="8" idx="1"/>
          </p:cNvCxnSpPr>
          <p:nvPr/>
        </p:nvCxnSpPr>
        <p:spPr>
          <a:xfrm flipV="1">
            <a:off x="5387350" y="4232193"/>
            <a:ext cx="861794" cy="181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直线箭头连接符 22"/>
          <p:cNvCxnSpPr>
            <a:stCxn id="9" idx="2"/>
            <a:endCxn id="8" idx="0"/>
          </p:cNvCxnSpPr>
          <p:nvPr/>
        </p:nvCxnSpPr>
        <p:spPr>
          <a:xfrm flipH="1">
            <a:off x="6566644" y="3645024"/>
            <a:ext cx="9079" cy="2787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线箭头连接符 24"/>
          <p:cNvCxnSpPr>
            <a:stCxn id="8" idx="2"/>
          </p:cNvCxnSpPr>
          <p:nvPr/>
        </p:nvCxnSpPr>
        <p:spPr>
          <a:xfrm>
            <a:off x="6566644" y="4540621"/>
            <a:ext cx="0" cy="32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6"/>
              <p:cNvSpPr/>
              <p:nvPr/>
            </p:nvSpPr>
            <p:spPr>
              <a:xfrm>
                <a:off x="0" y="5247867"/>
                <a:ext cx="9906000" cy="1593960"/>
              </a:xfrm>
              <a:prstGeom prst="rect">
                <a:avLst/>
              </a:prstGeom>
              <a:solidFill>
                <a:schemeClr val="bg1"/>
              </a:solidFill>
            </p:spPr>
            <p:txBody>
              <a:bodyPr wrap="square">
                <a:noAutofit/>
              </a:bodyPr>
              <a:lstStyle/>
              <a:p>
                <a:pPr lvl="1"/>
                <a:r>
                  <a:rPr lang="en-US" sz="2000" dirty="0">
                    <a:solidFill>
                      <a:srgbClr val="0000FF"/>
                    </a:solidFill>
                  </a:rPr>
                  <a:t>Regression:  </a:t>
                </a:r>
                <a:r>
                  <a:rPr lang="en-US" sz="2000" dirty="0"/>
                  <a:t>When </a:t>
                </a:r>
                <a14:m>
                  <m:oMath xmlns:m="http://schemas.openxmlformats.org/officeDocument/2006/math">
                    <m:r>
                      <a:rPr lang="en-US" sz="2000" i="1" dirty="0" smtClean="0">
                        <a:latin typeface="Cambria Math" panose="02040503050406030204" pitchFamily="18" charset="0"/>
                      </a:rPr>
                      <m:t>𝑦</m:t>
                    </m:r>
                  </m:oMath>
                </a14:m>
                <a:r>
                  <a:rPr lang="en-US" sz="2000" dirty="0"/>
                  <a:t> is continuous (i.e., </a:t>
                </a:r>
                <a14:m>
                  <m:oMath xmlns:m="http://schemas.openxmlformats.org/officeDocument/2006/math">
                    <m:r>
                      <a:rPr lang="en-US" altLang="zh-CN" sz="2000" i="1" dirty="0" smtClean="0">
                        <a:latin typeface="Cambria Math" panose="02040503050406030204" pitchFamily="18" charset="0"/>
                      </a:rPr>
                      <m:t>𝑦</m:t>
                    </m:r>
                    <m:r>
                      <a:rPr lang="en-US" altLang="zh-CN" sz="2000" i="1" baseline="-25000" dirty="0" err="1">
                        <a:latin typeface="Cambria Math" panose="02040503050406030204" pitchFamily="18" charset="0"/>
                      </a:rPr>
                      <m:t>𝑖</m:t>
                    </m:r>
                    <m:r>
                      <a:rPr lang="en-US" altLang="zh-CN" sz="2000" i="1" dirty="0" err="1">
                        <a:latin typeface="Cambria Math" panose="02040503050406030204" pitchFamily="18" charset="0"/>
                      </a:rPr>
                      <m:t>∈</m:t>
                    </m:r>
                    <m:r>
                      <a:rPr lang="en-US" altLang="zh-CN" sz="2000" i="1" dirty="0" err="1">
                        <a:latin typeface="Cambria Math" panose="02040503050406030204" pitchFamily="18" charset="0"/>
                      </a:rPr>
                      <m:t>𝑌</m:t>
                    </m:r>
                    <m:r>
                      <a:rPr lang="en-US" altLang="zh-CN" sz="2000" i="1" dirty="0">
                        <a:latin typeface="Cambria Math" panose="02040503050406030204" pitchFamily="18" charset="0"/>
                      </a:rPr>
                      <m:t>=</m:t>
                    </m:r>
                    <m:r>
                      <a:rPr lang="en-US" altLang="zh-CN" sz="2000" i="1" dirty="0">
                        <a:latin typeface="Cambria Math" panose="02040503050406030204" pitchFamily="18" charset="0"/>
                      </a:rPr>
                      <m:t>𝑅</m:t>
                    </m:r>
                  </m:oMath>
                </a14:m>
                <a:r>
                  <a:rPr lang="en-US" sz="2000" dirty="0"/>
                  <a:t>), we call the learning problem as regression.</a:t>
                </a:r>
                <a:endParaRPr lang="en-US" sz="2000" dirty="0">
                  <a:solidFill>
                    <a:srgbClr val="0000FF"/>
                  </a:solidFill>
                </a:endParaRPr>
              </a:p>
              <a:p>
                <a:pPr lvl="1">
                  <a:spcBef>
                    <a:spcPts val="600"/>
                  </a:spcBef>
                </a:pPr>
                <a:r>
                  <a:rPr lang="en-US" sz="2000" dirty="0">
                    <a:solidFill>
                      <a:srgbClr val="0000FF"/>
                    </a:solidFill>
                  </a:rPr>
                  <a:t>Classification: </a:t>
                </a:r>
                <a:r>
                  <a:rPr lang="en-US" sz="2000" dirty="0">
                    <a:solidFill>
                      <a:srgbClr val="000000"/>
                    </a:solidFill>
                  </a:rPr>
                  <a:t>When </a:t>
                </a:r>
                <a:r>
                  <a:rPr lang="en-US" sz="2000" i="1" dirty="0">
                    <a:solidFill>
                      <a:srgbClr val="000000"/>
                    </a:solidFill>
                  </a:rPr>
                  <a:t>y</a:t>
                </a:r>
                <a:r>
                  <a:rPr lang="en-US" sz="2000" dirty="0">
                    <a:solidFill>
                      <a:srgbClr val="000000"/>
                    </a:solidFill>
                  </a:rPr>
                  <a:t> can take on only a small number of discrete values (e.g., the binary case </a:t>
                </a:r>
                <a14:m>
                  <m:oMath xmlns:m="http://schemas.openxmlformats.org/officeDocument/2006/math">
                    <m:r>
                      <a:rPr lang="en-US" altLang="zh-CN" sz="2000" i="1" dirty="0" smtClean="0">
                        <a:latin typeface="Cambria Math" panose="02040503050406030204" pitchFamily="18" charset="0"/>
                      </a:rPr>
                      <m:t>𝑦</m:t>
                    </m:r>
                    <m:r>
                      <a:rPr lang="en-US" altLang="zh-CN" sz="2000" i="1" baseline="-25000" dirty="0" err="1">
                        <a:latin typeface="Cambria Math" panose="02040503050406030204" pitchFamily="18" charset="0"/>
                      </a:rPr>
                      <m:t>𝑖</m:t>
                    </m:r>
                    <m:r>
                      <a:rPr lang="en-US" altLang="zh-CN" sz="2000" i="1" dirty="0" err="1">
                        <a:latin typeface="Cambria Math" panose="02040503050406030204" pitchFamily="18" charset="0"/>
                      </a:rPr>
                      <m:t>∈</m:t>
                    </m:r>
                    <m:r>
                      <a:rPr lang="en-US" altLang="zh-CN" sz="2000" i="1" dirty="0" err="1">
                        <a:latin typeface="Cambria Math" panose="02040503050406030204" pitchFamily="18" charset="0"/>
                      </a:rPr>
                      <m:t>𝑌</m:t>
                    </m:r>
                    <m:r>
                      <a:rPr lang="en-US" altLang="zh-CN" sz="2000" i="1" dirty="0">
                        <a:latin typeface="Cambria Math" panose="02040503050406030204" pitchFamily="18" charset="0"/>
                      </a:rPr>
                      <m:t>={1,−1}</m:t>
                    </m:r>
                  </m:oMath>
                </a14:m>
                <a:r>
                  <a:rPr lang="en-US" altLang="zh-CN" sz="2000" dirty="0"/>
                  <a:t>)</a:t>
                </a:r>
                <a:r>
                  <a:rPr lang="en-US" sz="2000" dirty="0">
                    <a:solidFill>
                      <a:srgbClr val="000000"/>
                    </a:solidFill>
                  </a:rPr>
                  <a:t>, we call the learning problem as classification. </a:t>
                </a:r>
                <a:endParaRPr lang="en-US" sz="2000" dirty="0">
                  <a:solidFill>
                    <a:srgbClr val="0000FF"/>
                  </a:solidFill>
                </a:endParaRPr>
              </a:p>
            </p:txBody>
          </p:sp>
        </mc:Choice>
        <mc:Fallback xmlns="">
          <p:sp>
            <p:nvSpPr>
              <p:cNvPr id="20" name="Rectangle 6"/>
              <p:cNvSpPr>
                <a:spLocks noRot="1" noChangeAspect="1" noMove="1" noResize="1" noEditPoints="1" noAdjustHandles="1" noChangeArrowheads="1" noChangeShapeType="1" noTextEdit="1"/>
              </p:cNvSpPr>
              <p:nvPr/>
            </p:nvSpPr>
            <p:spPr>
              <a:xfrm>
                <a:off x="0" y="5247867"/>
                <a:ext cx="9906000" cy="1593960"/>
              </a:xfrm>
              <a:prstGeom prst="rect">
                <a:avLst/>
              </a:prstGeom>
              <a:blipFill>
                <a:blip r:embed="rId6"/>
                <a:stretch>
                  <a:fillRect t="-1575"/>
                </a:stretch>
              </a:blipFill>
            </p:spPr>
            <p:txBody>
              <a:bodyPr/>
              <a:lstStyle/>
              <a:p>
                <a:r>
                  <a:rPr lang="en-US">
                    <a:noFill/>
                  </a:rPr>
                  <a:t> </a:t>
                </a:r>
              </a:p>
            </p:txBody>
          </p:sp>
        </mc:Fallback>
      </mc:AlternateContent>
    </p:spTree>
    <p:extLst>
      <p:ext uri="{BB962C8B-B14F-4D97-AF65-F5344CB8AC3E}">
        <p14:creationId xmlns:p14="http://schemas.microsoft.com/office/powerpoint/2010/main" val="128634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0">
                                            <p:txEl>
                                              <p:pRg st="0" end="0"/>
                                            </p:txEl>
                                          </p:spTgt>
                                        </p:tgtEl>
                                        <p:attrNameLst>
                                          <p:attrName>style.color</p:attrName>
                                        </p:attrNameLst>
                                      </p:cBhvr>
                                      <p:to>
                                        <a:srgbClr val="F70E1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Example</a:t>
            </a:r>
            <a:endParaRPr lang="zh-CN" altLang="en-US" dirty="0"/>
          </a:p>
        </p:txBody>
      </p:sp>
      <p:pic>
        <p:nvPicPr>
          <p:cNvPr id="5" name="图片 7" descr="iphone2-ry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49144" y="2132856"/>
            <a:ext cx="720725" cy="887412"/>
          </a:xfrm>
          <a:prstGeom prst="rect">
            <a:avLst/>
          </a:prstGeom>
          <a:noFill/>
          <a:ln w="9525">
            <a:noFill/>
            <a:miter lim="800000"/>
            <a:headEnd/>
            <a:tailEnd/>
          </a:ln>
        </p:spPr>
      </p:pic>
      <p:cxnSp>
        <p:nvCxnSpPr>
          <p:cNvPr id="6" name="直接连接符 5"/>
          <p:cNvCxnSpPr/>
          <p:nvPr/>
        </p:nvCxnSpPr>
        <p:spPr>
          <a:xfrm flipH="1">
            <a:off x="7257256" y="2636912"/>
            <a:ext cx="720080" cy="14486"/>
          </a:xfrm>
          <a:prstGeom prst="line">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8" name="直接连接符 7"/>
          <p:cNvCxnSpPr/>
          <p:nvPr/>
        </p:nvCxnSpPr>
        <p:spPr>
          <a:xfrm flipH="1">
            <a:off x="7257256" y="2348880"/>
            <a:ext cx="720080" cy="14486"/>
          </a:xfrm>
          <a:prstGeom prst="line">
            <a:avLst/>
          </a:prstGeom>
          <a:ln>
            <a:solidFill>
              <a:srgbClr val="C00000"/>
            </a:solidFill>
            <a:prstDash val="sysDash"/>
            <a:headEnd type="none" w="med" len="med"/>
            <a:tailEnd type="triangle" w="med" len="med"/>
          </a:ln>
        </p:spPr>
        <p:style>
          <a:lnRef idx="3">
            <a:schemeClr val="dk1"/>
          </a:lnRef>
          <a:fillRef idx="0">
            <a:schemeClr val="dk1"/>
          </a:fillRef>
          <a:effectRef idx="2">
            <a:schemeClr val="dk1"/>
          </a:effectRef>
          <a:fontRef idx="minor">
            <a:schemeClr val="tx1"/>
          </a:fontRef>
        </p:style>
      </p:cxnSp>
      <p:sp>
        <p:nvSpPr>
          <p:cNvPr id="9" name="云形标注 8"/>
          <p:cNvSpPr/>
          <p:nvPr/>
        </p:nvSpPr>
        <p:spPr>
          <a:xfrm>
            <a:off x="5760640" y="4365104"/>
            <a:ext cx="3728864" cy="1512168"/>
          </a:xfrm>
          <a:prstGeom prst="cloudCallout">
            <a:avLst>
              <a:gd name="adj1" fmla="val -105"/>
              <a:gd name="adj2" fmla="val -92787"/>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a:solidFill>
                  <a:srgbClr val="0000FF"/>
                </a:solidFill>
              </a:rPr>
              <a:t>If you follow Lady Gaga on Twitter, </a:t>
            </a:r>
            <a:r>
              <a:rPr lang="en-US" altLang="zh-CN">
                <a:solidFill>
                  <a:srgbClr val="FF0000"/>
                </a:solidFill>
              </a:rPr>
              <a:t>will she follow back?</a:t>
            </a:r>
            <a:endParaRPr lang="zh-CN" altLang="en-US" dirty="0">
              <a:solidFill>
                <a:srgbClr val="FF0000"/>
              </a:solidFill>
            </a:endParaRPr>
          </a:p>
        </p:txBody>
      </p:sp>
      <p:pic>
        <p:nvPicPr>
          <p:cNvPr id="103426" name="Picture 2" descr="C:\Users\ThinkPad\Desktop\srawpdk72vrzndqdtpmk_reasonably_small.png"/>
          <p:cNvPicPr>
            <a:picLocks noChangeAspect="1" noChangeArrowheads="1"/>
          </p:cNvPicPr>
          <p:nvPr/>
        </p:nvPicPr>
        <p:blipFill>
          <a:blip r:embed="rId3" cstate="print"/>
          <a:srcRect/>
          <a:stretch>
            <a:fillRect/>
          </a:stretch>
        </p:blipFill>
        <p:spPr bwMode="auto">
          <a:xfrm>
            <a:off x="8054280" y="1916832"/>
            <a:ext cx="1219200" cy="1219200"/>
          </a:xfrm>
          <a:prstGeom prst="rect">
            <a:avLst/>
          </a:prstGeom>
          <a:noFill/>
        </p:spPr>
      </p:pic>
      <p:sp>
        <p:nvSpPr>
          <p:cNvPr id="11" name="圆角矩形 10"/>
          <p:cNvSpPr/>
          <p:nvPr/>
        </p:nvSpPr>
        <p:spPr>
          <a:xfrm>
            <a:off x="8049344" y="3140968"/>
            <a:ext cx="122413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a:solidFill>
                  <a:schemeClr val="tx1"/>
                </a:solidFill>
              </a:rPr>
              <a:t>Lady Gaga</a:t>
            </a:r>
            <a:endParaRPr lang="zh-CN" altLang="en-US" sz="1400">
              <a:solidFill>
                <a:schemeClr val="tx1"/>
              </a:solidFill>
            </a:endParaRPr>
          </a:p>
        </p:txBody>
      </p:sp>
      <p:sp>
        <p:nvSpPr>
          <p:cNvPr id="12" name="圆角矩形 11"/>
          <p:cNvSpPr/>
          <p:nvPr/>
        </p:nvSpPr>
        <p:spPr>
          <a:xfrm>
            <a:off x="5961112" y="3140968"/>
            <a:ext cx="122413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a:solidFill>
                  <a:schemeClr val="tx1"/>
                </a:solidFill>
              </a:rPr>
              <a:t>You</a:t>
            </a:r>
            <a:endParaRPr lang="zh-CN" altLang="en-US" sz="1400">
              <a:solidFill>
                <a:schemeClr val="tx1"/>
              </a:solidFill>
            </a:endParaRPr>
          </a:p>
        </p:txBody>
      </p:sp>
      <p:sp>
        <p:nvSpPr>
          <p:cNvPr id="13" name="圆角矩形 12"/>
          <p:cNvSpPr/>
          <p:nvPr/>
        </p:nvSpPr>
        <p:spPr>
          <a:xfrm>
            <a:off x="7401272" y="1916832"/>
            <a:ext cx="50405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rPr>
              <a:t>?</a:t>
            </a:r>
            <a:endParaRPr lang="zh-CN" altLang="en-US" sz="1400">
              <a:solidFill>
                <a:srgbClr val="FF0000"/>
              </a:solidFill>
            </a:endParaRPr>
          </a:p>
        </p:txBody>
      </p:sp>
      <p:sp>
        <p:nvSpPr>
          <p:cNvPr id="16" name="圆角矩形 15"/>
          <p:cNvSpPr/>
          <p:nvPr/>
        </p:nvSpPr>
        <p:spPr>
          <a:xfrm>
            <a:off x="4088904" y="3068960"/>
            <a:ext cx="1152128"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chemeClr val="tx1"/>
                </a:solidFill>
              </a:rPr>
              <a:t>VS</a:t>
            </a:r>
            <a:endParaRPr lang="zh-CN" altLang="en-US" sz="2000" b="1">
              <a:solidFill>
                <a:schemeClr val="tx1"/>
              </a:solidFill>
            </a:endParaRPr>
          </a:p>
        </p:txBody>
      </p:sp>
      <p:sp>
        <p:nvSpPr>
          <p:cNvPr id="17" name="圆角矩形 16"/>
          <p:cNvSpPr/>
          <p:nvPr/>
        </p:nvSpPr>
        <p:spPr>
          <a:xfrm>
            <a:off x="6609184" y="5805264"/>
            <a:ext cx="2016224"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Classification</a:t>
            </a:r>
            <a:endParaRPr lang="zh-CN" altLang="en-US" sz="1100" dirty="0">
              <a:solidFill>
                <a:schemeClr val="tx1"/>
              </a:solidFill>
            </a:endParaRPr>
          </a:p>
        </p:txBody>
      </p:sp>
      <p:sp>
        <p:nvSpPr>
          <p:cNvPr id="18" name="圆角矩形 17"/>
          <p:cNvSpPr/>
          <p:nvPr/>
        </p:nvSpPr>
        <p:spPr>
          <a:xfrm>
            <a:off x="1208584" y="5805264"/>
            <a:ext cx="2016224"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Regression</a:t>
            </a:r>
            <a:endParaRPr lang="zh-CN" altLang="en-US" sz="1100" dirty="0">
              <a:solidFill>
                <a:schemeClr val="tx1"/>
              </a:solidFill>
            </a:endParaRPr>
          </a:p>
        </p:txBody>
      </p:sp>
      <p:pic>
        <p:nvPicPr>
          <p:cNvPr id="20" name="Picture 2"/>
          <p:cNvPicPr>
            <a:picLocks noChangeAspect="1"/>
          </p:cNvPicPr>
          <p:nvPr/>
        </p:nvPicPr>
        <p:blipFill>
          <a:blip r:embed="rId4" cstate="print"/>
          <a:stretch>
            <a:fillRect/>
          </a:stretch>
        </p:blipFill>
        <p:spPr>
          <a:xfrm>
            <a:off x="632520" y="1916832"/>
            <a:ext cx="3030768" cy="1778167"/>
          </a:xfrm>
          <a:prstGeom prst="rect">
            <a:avLst/>
          </a:prstGeom>
          <a:ln>
            <a:solidFill>
              <a:srgbClr val="800000"/>
            </a:solidFill>
          </a:ln>
        </p:spPr>
      </p:pic>
      <p:sp>
        <p:nvSpPr>
          <p:cNvPr id="21" name="云形标注 20"/>
          <p:cNvSpPr/>
          <p:nvPr/>
        </p:nvSpPr>
        <p:spPr>
          <a:xfrm>
            <a:off x="272480" y="4365104"/>
            <a:ext cx="3728864" cy="1512168"/>
          </a:xfrm>
          <a:prstGeom prst="cloudCallout">
            <a:avLst>
              <a:gd name="adj1" fmla="val -663"/>
              <a:gd name="adj2" fmla="val -79731"/>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altLang="zh-CN" dirty="0">
                <a:solidFill>
                  <a:srgbClr val="FF0000"/>
                </a:solidFill>
              </a:rPr>
              <a:t>How much will it be, </a:t>
            </a:r>
            <a:r>
              <a:rPr lang="en-US" altLang="zh-CN" dirty="0">
                <a:solidFill>
                  <a:srgbClr val="0000FF"/>
                </a:solidFill>
              </a:rPr>
              <a:t>if we want to buy a house with a size of 8000 feet?</a:t>
            </a:r>
            <a:endParaRPr lang="zh-CN" altLang="en-US" dirty="0">
              <a:solidFill>
                <a:srgbClr val="0000FF"/>
              </a:solidFill>
            </a:endParaRPr>
          </a:p>
        </p:txBody>
      </p:sp>
    </p:spTree>
    <p:extLst>
      <p:ext uri="{BB962C8B-B14F-4D97-AF65-F5344CB8AC3E}">
        <p14:creationId xmlns:p14="http://schemas.microsoft.com/office/powerpoint/2010/main" val="195281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Polynomial Curve Fitting</a:t>
            </a:r>
            <a:endParaRPr lang="zh-CN" altLang="en-US" dirty="0"/>
          </a:p>
        </p:txBody>
      </p:sp>
      <p:pic>
        <p:nvPicPr>
          <p:cNvPr id="10" name="Content Placeholder 7" descr="Figure1.2.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40632" y="1052736"/>
            <a:ext cx="4800600" cy="3566160"/>
          </a:xfrm>
        </p:spPr>
      </p:pic>
      <p:sp>
        <p:nvSpPr>
          <p:cNvPr id="12" name="矩形 11"/>
          <p:cNvSpPr/>
          <p:nvPr/>
        </p:nvSpPr>
        <p:spPr>
          <a:xfrm>
            <a:off x="6462113" y="3068959"/>
            <a:ext cx="45719" cy="11183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3" name="矩形 12"/>
              <p:cNvSpPr/>
              <p:nvPr/>
            </p:nvSpPr>
            <p:spPr>
              <a:xfrm>
                <a:off x="632520" y="4581128"/>
                <a:ext cx="907300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zh-CN" sz="2000" kern="0" dirty="0">
                    <a:solidFill>
                      <a:schemeClr val="tx1"/>
                    </a:solidFill>
                  </a:rPr>
                  <a:t>As the first step, we need to decide how we’re going to represent the function </a:t>
                </a:r>
                <a14:m>
                  <m:oMath xmlns:m="http://schemas.openxmlformats.org/officeDocument/2006/math">
                    <m:r>
                      <a:rPr lang="en-US" altLang="zh-CN" sz="2000" i="1" kern="0" dirty="0" smtClean="0">
                        <a:solidFill>
                          <a:schemeClr val="tx1"/>
                        </a:solidFill>
                        <a:latin typeface="Cambria Math" panose="02040503050406030204" pitchFamily="18" charset="0"/>
                      </a:rPr>
                      <m:t>𝑓</m:t>
                    </m:r>
                  </m:oMath>
                </a14:m>
                <a:r>
                  <a:rPr lang="en-US" altLang="zh-CN" sz="2000" kern="0" dirty="0">
                    <a:solidFill>
                      <a:schemeClr val="tx1"/>
                    </a:solidFill>
                  </a:rPr>
                  <a:t>. </a:t>
                </a:r>
              </a:p>
              <a:p>
                <a:r>
                  <a:rPr lang="en-GB" altLang="zh-CN" sz="2000" kern="0" dirty="0">
                    <a:solidFill>
                      <a:schemeClr val="tx1"/>
                    </a:solidFill>
                  </a:rPr>
                  <a:t>One example: polynomial curve fitting</a:t>
                </a:r>
                <a:endParaRPr lang="zh-CN" altLang="en-US" sz="2000" dirty="0">
                  <a:solidFill>
                    <a:schemeClr val="tx1"/>
                  </a:solidFill>
                </a:endParaRPr>
              </a:p>
            </p:txBody>
          </p:sp>
        </mc:Choice>
        <mc:Fallback xmlns="">
          <p:sp>
            <p:nvSpPr>
              <p:cNvPr id="13" name="矩形 12"/>
              <p:cNvSpPr>
                <a:spLocks noRot="1" noChangeAspect="1" noMove="1" noResize="1" noEditPoints="1" noAdjustHandles="1" noChangeArrowheads="1" noChangeShapeType="1" noTextEdit="1"/>
              </p:cNvSpPr>
              <p:nvPr/>
            </p:nvSpPr>
            <p:spPr>
              <a:xfrm>
                <a:off x="632520" y="4581128"/>
                <a:ext cx="9073008" cy="792088"/>
              </a:xfrm>
              <a:prstGeom prst="rect">
                <a:avLst/>
              </a:prstGeom>
              <a:blipFill>
                <a:blip r:embed="rId4"/>
                <a:stretch>
                  <a:fillRect l="-699" t="-3175" r="-2238" b="-1587"/>
                </a:stretch>
              </a:blipFill>
              <a:ln>
                <a:noFill/>
              </a:ln>
            </p:spPr>
            <p:txBody>
              <a:bodyPr/>
              <a:lstStyle/>
              <a:p>
                <a:r>
                  <a:rPr lang="en-US">
                    <a:noFill/>
                  </a:rPr>
                  <a:t> </a:t>
                </a:r>
              </a:p>
            </p:txBody>
          </p:sp>
        </mc:Fallback>
      </mc:AlternateContent>
      <p:sp>
        <p:nvSpPr>
          <p:cNvPr id="14" name="圆角矩形 13"/>
          <p:cNvSpPr/>
          <p:nvPr/>
        </p:nvSpPr>
        <p:spPr>
          <a:xfrm>
            <a:off x="6177136" y="2636912"/>
            <a:ext cx="504056" cy="3600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0000"/>
                </a:solidFill>
              </a:rPr>
              <a:t>?</a:t>
            </a:r>
            <a:endParaRPr lang="zh-CN" altLang="en-US" sz="1400">
              <a:solidFill>
                <a:srgbClr val="FF0000"/>
              </a:solidFill>
            </a:endParaRPr>
          </a:p>
        </p:txBody>
      </p:sp>
      <mc:AlternateContent xmlns:mc="http://schemas.openxmlformats.org/markup-compatibility/2006" xmlns:a14="http://schemas.microsoft.com/office/drawing/2010/main">
        <mc:Choice Requires="a14">
          <p:sp>
            <p:nvSpPr>
              <p:cNvPr id="16" name="Rectangle 12"/>
              <p:cNvSpPr/>
              <p:nvPr/>
            </p:nvSpPr>
            <p:spPr>
              <a:xfrm>
                <a:off x="791932" y="6150114"/>
                <a:ext cx="8265524" cy="400110"/>
              </a:xfrm>
              <a:prstGeom prst="rect">
                <a:avLst/>
              </a:prstGeom>
            </p:spPr>
            <p:txBody>
              <a:bodyPr wrap="square">
                <a:spAutoFit/>
              </a:bodyPr>
              <a:lstStyle/>
              <a:p>
                <a:r>
                  <a:rPr lang="en-US" sz="2000" dirty="0">
                    <a:solidFill>
                      <a:srgbClr val="FF0000"/>
                    </a:solidFill>
                    <a:latin typeface="+mn-lt"/>
                  </a:rPr>
                  <a:t>Now, given a training set, how do we pick, or learn, the parameters </a:t>
                </a:r>
                <a14:m>
                  <m:oMath xmlns:m="http://schemas.openxmlformats.org/officeDocument/2006/math">
                    <m:r>
                      <a:rPr lang="en-US" sz="2000" b="1" i="1" dirty="0" smtClean="0">
                        <a:solidFill>
                          <a:srgbClr val="FF0000"/>
                        </a:solidFill>
                        <a:latin typeface="Cambria Math" panose="02040503050406030204" pitchFamily="18" charset="0"/>
                      </a:rPr>
                      <m:t>𝒘</m:t>
                    </m:r>
                  </m:oMath>
                </a14:m>
                <a:r>
                  <a:rPr lang="en-US" sz="2000" dirty="0">
                    <a:solidFill>
                      <a:srgbClr val="FF0000"/>
                    </a:solidFill>
                    <a:latin typeface="+mn-lt"/>
                  </a:rPr>
                  <a:t>?</a:t>
                </a:r>
              </a:p>
            </p:txBody>
          </p:sp>
        </mc:Choice>
        <mc:Fallback xmlns="">
          <p:sp>
            <p:nvSpPr>
              <p:cNvPr id="16" name="Rectangle 12"/>
              <p:cNvSpPr>
                <a:spLocks noRot="1" noChangeAspect="1" noMove="1" noResize="1" noEditPoints="1" noAdjustHandles="1" noChangeArrowheads="1" noChangeShapeType="1" noTextEdit="1"/>
              </p:cNvSpPr>
              <p:nvPr/>
            </p:nvSpPr>
            <p:spPr>
              <a:xfrm>
                <a:off x="791932" y="6150114"/>
                <a:ext cx="8265524" cy="400110"/>
              </a:xfrm>
              <a:prstGeom prst="rect">
                <a:avLst/>
              </a:prstGeom>
              <a:blipFill>
                <a:blip r:embed="rId5"/>
                <a:stretch>
                  <a:fillRect l="-613" t="-6061" b="-24242"/>
                </a:stretch>
              </a:blipFill>
            </p:spPr>
            <p:txBody>
              <a:bodyPr/>
              <a:lstStyle/>
              <a:p>
                <a:r>
                  <a:rPr lang="en-US">
                    <a:noFill/>
                  </a:rPr>
                  <a:t> </a:t>
                </a:r>
              </a:p>
            </p:txBody>
          </p:sp>
        </mc:Fallback>
      </mc:AlternateContent>
      <p:graphicFrame>
        <p:nvGraphicFramePr>
          <p:cNvPr id="11" name="对象 10"/>
          <p:cNvGraphicFramePr>
            <a:graphicFrameLocks noChangeAspect="1"/>
          </p:cNvGraphicFramePr>
          <p:nvPr>
            <p:extLst/>
          </p:nvPr>
        </p:nvGraphicFramePr>
        <p:xfrm>
          <a:off x="2216696" y="5301208"/>
          <a:ext cx="5329648" cy="914400"/>
        </p:xfrm>
        <a:graphic>
          <a:graphicData uri="http://schemas.openxmlformats.org/presentationml/2006/ole">
            <mc:AlternateContent xmlns:mc="http://schemas.openxmlformats.org/markup-compatibility/2006">
              <mc:Choice xmlns:v="urn:schemas-microsoft-com:vml" Requires="v">
                <p:oleObj spid="_x0000_s4120" name="Equation" r:id="rId6" imgW="2590560" imgH="444240" progId="Equation.3">
                  <p:embed/>
                </p:oleObj>
              </mc:Choice>
              <mc:Fallback>
                <p:oleObj name="Equation" r:id="rId6" imgW="2590560" imgH="444240" progId="Equation.3">
                  <p:embed/>
                  <p:pic>
                    <p:nvPicPr>
                      <p:cNvPr id="11" name="对象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6696" y="5301208"/>
                        <a:ext cx="5329648" cy="914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103752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dirty="0"/>
              <a:t>Least Squares Loss Function</a:t>
            </a:r>
            <a:endParaRPr lang="zh-CN" altLang="en-US" dirty="0"/>
          </a:p>
        </p:txBody>
      </p:sp>
      <p:graphicFrame>
        <p:nvGraphicFramePr>
          <p:cNvPr id="105474" name="Object 2"/>
          <p:cNvGraphicFramePr>
            <a:graphicFrameLocks noChangeAspect="1"/>
          </p:cNvGraphicFramePr>
          <p:nvPr>
            <p:extLst/>
          </p:nvPr>
        </p:nvGraphicFramePr>
        <p:xfrm>
          <a:off x="3116263" y="5229225"/>
          <a:ext cx="3527957" cy="914400"/>
        </p:xfrm>
        <a:graphic>
          <a:graphicData uri="http://schemas.openxmlformats.org/presentationml/2006/ole">
            <mc:AlternateContent xmlns:mc="http://schemas.openxmlformats.org/markup-compatibility/2006">
              <mc:Choice xmlns:v="urn:schemas-microsoft-com:vml" Requires="v">
                <p:oleObj spid="_x0000_s5144" name="Equation" r:id="rId3" imgW="1714500" imgH="444500" progId="Equation.DSMT4">
                  <p:embed/>
                </p:oleObj>
              </mc:Choice>
              <mc:Fallback>
                <p:oleObj name="Equation" r:id="rId3" imgW="1714500" imgH="444500" progId="Equation.DSMT4">
                  <p:embed/>
                  <p:pic>
                    <p:nvPicPr>
                      <p:cNvPr id="105474" name="Object 2"/>
                      <p:cNvPicPr>
                        <a:picLocks noChangeAspect="1" noChangeArrowheads="1"/>
                      </p:cNvPicPr>
                      <p:nvPr/>
                    </p:nvPicPr>
                    <p:blipFill>
                      <a:blip r:embed="rId4"/>
                      <a:srcRect/>
                      <a:stretch>
                        <a:fillRect/>
                      </a:stretch>
                    </p:blipFill>
                    <p:spPr bwMode="auto">
                      <a:xfrm>
                        <a:off x="3116263" y="5229225"/>
                        <a:ext cx="3527957" cy="914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9" name="Content Placeholder 7" descr="Figure1.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0632" y="1052736"/>
            <a:ext cx="4800600" cy="3566160"/>
          </a:xfrm>
          <a:prstGeom prst="rect">
            <a:avLst/>
          </a:prstGeom>
        </p:spPr>
      </p:pic>
      <p:sp>
        <p:nvSpPr>
          <p:cNvPr id="10" name="Rectangle 12"/>
          <p:cNvSpPr/>
          <p:nvPr/>
        </p:nvSpPr>
        <p:spPr>
          <a:xfrm>
            <a:off x="5745088" y="2564904"/>
            <a:ext cx="504056" cy="420628"/>
          </a:xfrm>
          <a:prstGeom prst="rect">
            <a:avLst/>
          </a:prstGeom>
        </p:spPr>
        <p:txBody>
          <a:bodyPr wrap="square">
            <a:spAutoFit/>
          </a:bodyPr>
          <a:lstStyle/>
          <a:p>
            <a:r>
              <a:rPr lang="en-US" sz="3200" i="1" baseline="30000" dirty="0" err="1">
                <a:latin typeface="Times New Roman" pitchFamily="18" charset="0"/>
                <a:cs typeface="Times New Roman" pitchFamily="18" charset="0"/>
              </a:rPr>
              <a:t>y</a:t>
            </a:r>
            <a:r>
              <a:rPr lang="en-US" sz="3200" i="1" baseline="-25000" dirty="0" err="1">
                <a:latin typeface="Times New Roman" pitchFamily="18" charset="0"/>
                <a:cs typeface="Times New Roman" pitchFamily="18" charset="0"/>
              </a:rPr>
              <a:t>i</a:t>
            </a:r>
            <a:endParaRPr lang="en-US" sz="3200" i="1" baseline="-25000" dirty="0">
              <a:latin typeface="Times New Roman" pitchFamily="18" charset="0"/>
              <a:cs typeface="Times New Roman" pitchFamily="18" charset="0"/>
            </a:endParaRPr>
          </a:p>
        </p:txBody>
      </p:sp>
      <p:sp>
        <p:nvSpPr>
          <p:cNvPr id="12" name="圆角矩形 11"/>
          <p:cNvSpPr/>
          <p:nvPr/>
        </p:nvSpPr>
        <p:spPr>
          <a:xfrm>
            <a:off x="5529064" y="3501008"/>
            <a:ext cx="1090662" cy="5675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i="1" dirty="0">
                <a:solidFill>
                  <a:schemeClr val="tx1"/>
                </a:solidFill>
              </a:rPr>
              <a:t>f</a:t>
            </a:r>
            <a:r>
              <a:rPr lang="en-US" altLang="zh-CN" dirty="0">
                <a:solidFill>
                  <a:schemeClr val="tx1"/>
                </a:solidFill>
              </a:rPr>
              <a:t>(</a:t>
            </a:r>
            <a:r>
              <a:rPr lang="en-US" altLang="zh-CN" b="1" dirty="0">
                <a:solidFill>
                  <a:schemeClr val="tx1"/>
                </a:solidFill>
              </a:rPr>
              <a:t>x</a:t>
            </a:r>
            <a:r>
              <a:rPr lang="en-US" altLang="zh-CN" baseline="-25000" dirty="0">
                <a:solidFill>
                  <a:schemeClr val="tx1"/>
                </a:solidFill>
              </a:rPr>
              <a:t>i</a:t>
            </a:r>
            <a:r>
              <a:rPr lang="en-US" altLang="zh-CN" dirty="0">
                <a:solidFill>
                  <a:schemeClr val="tx1"/>
                </a:solidFill>
              </a:rPr>
              <a:t>, </a:t>
            </a:r>
            <a:r>
              <a:rPr lang="en-US" altLang="zh-CN" b="1" dirty="0">
                <a:solidFill>
                  <a:schemeClr val="tx1"/>
                </a:solidFill>
              </a:rPr>
              <a:t>w</a:t>
            </a:r>
            <a:r>
              <a:rPr lang="en-US" altLang="zh-CN" dirty="0">
                <a:solidFill>
                  <a:schemeClr val="tx1"/>
                </a:solidFill>
              </a:rPr>
              <a:t>)</a:t>
            </a:r>
            <a:endParaRPr lang="zh-CN" altLang="en-US" dirty="0">
              <a:solidFill>
                <a:schemeClr val="tx1"/>
              </a:solidFill>
            </a:endParaRPr>
          </a:p>
        </p:txBody>
      </p:sp>
      <p:sp>
        <p:nvSpPr>
          <p:cNvPr id="13" name="矩形 12"/>
          <p:cNvSpPr/>
          <p:nvPr/>
        </p:nvSpPr>
        <p:spPr>
          <a:xfrm>
            <a:off x="5845668" y="3107056"/>
            <a:ext cx="72008" cy="5040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42492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dirty="0"/>
              <a:t>Learning by Gradient Descent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8CB76F1-E00D-4649-B51A-DFA3F4FC6745}"/>
                  </a:ext>
                </a:extLst>
              </p:cNvPr>
              <p:cNvSpPr>
                <a:spLocks noGrp="1"/>
              </p:cNvSpPr>
              <p:nvPr>
                <p:ph idx="1"/>
              </p:nvPr>
            </p:nvSpPr>
            <p:spPr/>
            <p:txBody>
              <a:bodyPr/>
              <a:lstStyle/>
              <a:p>
                <a:r>
                  <a:rPr lang="en-US" sz="2800" dirty="0"/>
                  <a:t>How to choose </a:t>
                </a:r>
                <a14:m>
                  <m:oMath xmlns:m="http://schemas.openxmlformats.org/officeDocument/2006/math">
                    <m:r>
                      <a:rPr lang="en-US" altLang="zh-CN" sz="2800" b="1" i="1" dirty="0" smtClean="0">
                        <a:latin typeface="Cambria Math" panose="02040503050406030204" pitchFamily="18" charset="0"/>
                      </a:rPr>
                      <m:t>𝒘</m:t>
                    </m:r>
                  </m:oMath>
                </a14:m>
                <a:r>
                  <a:rPr lang="en-US" altLang="zh-CN" sz="2800" dirty="0"/>
                  <a:t> in order to minimize </a:t>
                </a:r>
                <a14:m>
                  <m:oMath xmlns:m="http://schemas.openxmlformats.org/officeDocument/2006/math">
                    <m:r>
                      <a:rPr lang="en-US" altLang="zh-CN" sz="2800" i="1" dirty="0" smtClean="0">
                        <a:latin typeface="Cambria Math" panose="02040503050406030204" pitchFamily="18" charset="0"/>
                      </a:rPr>
                      <m:t>𝐿</m:t>
                    </m:r>
                    <m:r>
                      <a:rPr lang="en-US" altLang="zh-CN" sz="2800" i="1" dirty="0" smtClean="0">
                        <a:latin typeface="Cambria Math" panose="02040503050406030204" pitchFamily="18" charset="0"/>
                      </a:rPr>
                      <m:t>(</m:t>
                    </m:r>
                    <m:r>
                      <a:rPr lang="en-US" altLang="zh-CN" sz="2800" b="1" i="1" dirty="0">
                        <a:latin typeface="Cambria Math" panose="02040503050406030204" pitchFamily="18" charset="0"/>
                      </a:rPr>
                      <m:t>𝒘</m:t>
                    </m:r>
                    <m:r>
                      <a:rPr lang="en-US" altLang="zh-CN" sz="2800" i="1" dirty="0">
                        <a:latin typeface="Cambria Math" panose="02040503050406030204" pitchFamily="18" charset="0"/>
                      </a:rPr>
                      <m:t>)</m:t>
                    </m:r>
                  </m:oMath>
                </a14:m>
                <a:r>
                  <a:rPr lang="en-US" altLang="zh-CN" sz="2800" dirty="0"/>
                  <a:t>?</a:t>
                </a:r>
              </a:p>
              <a:p>
                <a:pPr lvl="1">
                  <a:buFont typeface="Arial"/>
                  <a:buChar char="•"/>
                </a:pPr>
                <a:r>
                  <a:rPr lang="en-US" sz="2400" dirty="0"/>
                  <a:t>General idea is to start with some “initial guess” for </a:t>
                </a:r>
                <a14:m>
                  <m:oMath xmlns:m="http://schemas.openxmlformats.org/officeDocument/2006/math">
                    <m:r>
                      <a:rPr lang="en-US" altLang="zh-CN" sz="2400" b="1" i="1" dirty="0" smtClean="0">
                        <a:latin typeface="Cambria Math" panose="02040503050406030204" pitchFamily="18" charset="0"/>
                      </a:rPr>
                      <m:t>𝒘</m:t>
                    </m:r>
                  </m:oMath>
                </a14:m>
                <a:r>
                  <a:rPr lang="en-US" altLang="zh-CN" sz="2400" dirty="0"/>
                  <a:t>, and then repeatedly change </a:t>
                </a:r>
                <a14:m>
                  <m:oMath xmlns:m="http://schemas.openxmlformats.org/officeDocument/2006/math">
                    <m:r>
                      <a:rPr lang="en-US" altLang="zh-CN" sz="2400" b="1" i="1" dirty="0" smtClean="0">
                        <a:latin typeface="Cambria Math" panose="02040503050406030204" pitchFamily="18" charset="0"/>
                      </a:rPr>
                      <m:t>𝒘</m:t>
                    </m:r>
                  </m:oMath>
                </a14:m>
                <a:r>
                  <a:rPr lang="en-US" altLang="zh-CN" sz="2400" dirty="0"/>
                  <a:t> to make </a:t>
                </a:r>
                <a14:m>
                  <m:oMath xmlns:m="http://schemas.openxmlformats.org/officeDocument/2006/math">
                    <m:r>
                      <a:rPr lang="en-US" altLang="zh-CN" sz="2400" i="1" dirty="0" smtClean="0">
                        <a:latin typeface="Cambria Math" panose="02040503050406030204" pitchFamily="18" charset="0"/>
                      </a:rPr>
                      <m:t>𝐿</m:t>
                    </m:r>
                    <m:r>
                      <a:rPr lang="en-US" altLang="zh-CN" sz="2400" i="1" dirty="0" smtClean="0">
                        <a:latin typeface="Cambria Math" panose="02040503050406030204" pitchFamily="18" charset="0"/>
                      </a:rPr>
                      <m:t>(</m:t>
                    </m:r>
                    <m:r>
                      <a:rPr lang="en-US" altLang="zh-CN" sz="2400" b="1" i="1" dirty="0">
                        <a:latin typeface="Cambria Math" panose="02040503050406030204" pitchFamily="18" charset="0"/>
                      </a:rPr>
                      <m:t>𝒘</m:t>
                    </m:r>
                    <m:r>
                      <a:rPr lang="en-US" altLang="zh-CN" sz="2400" i="1" dirty="0">
                        <a:latin typeface="Cambria Math" panose="02040503050406030204" pitchFamily="18" charset="0"/>
                      </a:rPr>
                      <m:t>)</m:t>
                    </m:r>
                  </m:oMath>
                </a14:m>
                <a:r>
                  <a:rPr lang="en-US" altLang="zh-CN" sz="2400" dirty="0"/>
                  <a:t> smaller, until we converge to a value of </a:t>
                </a:r>
                <a14:m>
                  <m:oMath xmlns:m="http://schemas.openxmlformats.org/officeDocument/2006/math">
                    <m:r>
                      <a:rPr lang="en-US" altLang="zh-CN" sz="2400" b="1" i="1" dirty="0" smtClean="0">
                        <a:latin typeface="Cambria Math" panose="02040503050406030204" pitchFamily="18" charset="0"/>
                      </a:rPr>
                      <m:t>𝒘</m:t>
                    </m:r>
                  </m:oMath>
                </a14:m>
                <a:r>
                  <a:rPr lang="en-US" altLang="zh-CN" sz="2400" dirty="0"/>
                  <a:t> that minimize </a:t>
                </a:r>
                <a14:m>
                  <m:oMath xmlns:m="http://schemas.openxmlformats.org/officeDocument/2006/math">
                    <m:r>
                      <a:rPr lang="en-US" altLang="zh-CN" sz="2400" i="1" dirty="0" smtClean="0">
                        <a:latin typeface="Cambria Math" panose="02040503050406030204" pitchFamily="18" charset="0"/>
                      </a:rPr>
                      <m:t>𝐿</m:t>
                    </m:r>
                    <m:r>
                      <a:rPr lang="en-US" altLang="zh-CN" sz="2400" i="1" dirty="0" smtClean="0">
                        <a:latin typeface="Cambria Math" panose="02040503050406030204" pitchFamily="18" charset="0"/>
                      </a:rPr>
                      <m:t>(</m:t>
                    </m:r>
                    <m:r>
                      <a:rPr lang="en-US" altLang="zh-CN" sz="2400" b="1" i="1" dirty="0">
                        <a:latin typeface="Cambria Math" panose="02040503050406030204" pitchFamily="18" charset="0"/>
                      </a:rPr>
                      <m:t>𝒘</m:t>
                    </m:r>
                    <m:r>
                      <a:rPr lang="en-US" altLang="zh-CN" sz="2400" i="1" dirty="0">
                        <a:latin typeface="Cambria Math" panose="02040503050406030204" pitchFamily="18" charset="0"/>
                      </a:rPr>
                      <m:t>)</m:t>
                    </m:r>
                  </m:oMath>
                </a14:m>
                <a:r>
                  <a:rPr lang="en-US" altLang="zh-CN" sz="2400" dirty="0"/>
                  <a:t>.</a:t>
                </a:r>
              </a:p>
              <a:p>
                <a:pPr lvl="1">
                  <a:buFont typeface="Arial"/>
                  <a:buChar char="•"/>
                </a:pPr>
                <a:r>
                  <a:rPr lang="en-US" sz="2400" dirty="0">
                    <a:solidFill>
                      <a:srgbClr val="0000FF"/>
                    </a:solidFill>
                  </a:rPr>
                  <a:t>Gradient descent </a:t>
                </a:r>
                <a:r>
                  <a:rPr lang="en-US" sz="2400" dirty="0"/>
                  <a:t>is a natural search algorithm that update </a:t>
                </a:r>
                <a14:m>
                  <m:oMath xmlns:m="http://schemas.openxmlformats.org/officeDocument/2006/math">
                    <m:r>
                      <a:rPr lang="en-US" altLang="zh-CN" sz="2400" b="1" i="1" dirty="0" smtClean="0">
                        <a:latin typeface="Cambria Math" panose="02040503050406030204" pitchFamily="18" charset="0"/>
                      </a:rPr>
                      <m:t>𝒘</m:t>
                    </m:r>
                  </m:oMath>
                </a14:m>
                <a:r>
                  <a:rPr lang="en-US" altLang="zh-CN" sz="2400" dirty="0"/>
                  <a:t> in the direction of </a:t>
                </a:r>
                <a:r>
                  <a:rPr lang="en-US" altLang="zh-CN" sz="2400" dirty="0">
                    <a:solidFill>
                      <a:srgbClr val="0000FF"/>
                    </a:solidFill>
                  </a:rPr>
                  <a:t>steepest</a:t>
                </a:r>
                <a:r>
                  <a:rPr lang="en-US" altLang="zh-CN" sz="2400" dirty="0"/>
                  <a:t> </a:t>
                </a:r>
                <a:r>
                  <a:rPr lang="en-US" altLang="zh-CN" sz="2400" dirty="0">
                    <a:solidFill>
                      <a:srgbClr val="0000FF"/>
                    </a:solidFill>
                  </a:rPr>
                  <a:t>decrease</a:t>
                </a:r>
                <a:r>
                  <a:rPr lang="en-US" altLang="zh-CN" sz="2400" dirty="0"/>
                  <a:t> of </a:t>
                </a:r>
                <a14:m>
                  <m:oMath xmlns:m="http://schemas.openxmlformats.org/officeDocument/2006/math">
                    <m:r>
                      <a:rPr lang="en-US" altLang="zh-CN" sz="2400" i="1" dirty="0" smtClean="0">
                        <a:latin typeface="Cambria Math" panose="02040503050406030204" pitchFamily="18" charset="0"/>
                      </a:rPr>
                      <m:t>𝐿</m:t>
                    </m:r>
                  </m:oMath>
                </a14:m>
                <a:r>
                  <a:rPr lang="en-US" altLang="zh-CN" sz="2400" dirty="0"/>
                  <a:t>:</a:t>
                </a:r>
                <a:endParaRPr lang="en-US" sz="2400" dirty="0"/>
              </a:p>
            </p:txBody>
          </p:sp>
        </mc:Choice>
        <mc:Fallback xmlns="">
          <p:sp>
            <p:nvSpPr>
              <p:cNvPr id="3" name="Content Placeholder 2">
                <a:extLst>
                  <a:ext uri="{FF2B5EF4-FFF2-40B4-BE49-F238E27FC236}">
                    <a16:creationId xmlns:a16="http://schemas.microsoft.com/office/drawing/2014/main" id="{68CB76F1-E00D-4649-B51A-DFA3F4FC6745}"/>
                  </a:ext>
                </a:extLst>
              </p:cNvPr>
              <p:cNvSpPr>
                <a:spLocks noGrp="1" noRot="1" noChangeAspect="1" noMove="1" noResize="1" noEditPoints="1" noAdjustHandles="1" noChangeArrowheads="1" noChangeShapeType="1" noTextEdit="1"/>
              </p:cNvSpPr>
              <p:nvPr>
                <p:ph idx="1"/>
              </p:nvPr>
            </p:nvSpPr>
            <p:spPr>
              <a:blipFill>
                <a:blip r:embed="rId3"/>
                <a:stretch>
                  <a:fillRect l="-1111" t="-1028"/>
                </a:stretch>
              </a:blipFill>
            </p:spPr>
            <p:txBody>
              <a:bodyPr/>
              <a:lstStyle/>
              <a:p>
                <a:r>
                  <a:rPr lang="en-US">
                    <a:noFill/>
                  </a:rPr>
                  <a:t> </a:t>
                </a:r>
              </a:p>
            </p:txBody>
          </p:sp>
        </mc:Fallback>
      </mc:AlternateContent>
      <p:graphicFrame>
        <p:nvGraphicFramePr>
          <p:cNvPr id="12" name="Object 2">
            <a:extLst>
              <a:ext uri="{FF2B5EF4-FFF2-40B4-BE49-F238E27FC236}">
                <a16:creationId xmlns:a16="http://schemas.microsoft.com/office/drawing/2014/main" id="{8E7C8ED2-EA20-AC45-A29F-36DE38BDF2AE}"/>
              </a:ext>
            </a:extLst>
          </p:cNvPr>
          <p:cNvGraphicFramePr>
            <a:graphicFrameLocks noChangeAspect="1"/>
          </p:cNvGraphicFramePr>
          <p:nvPr>
            <p:extLst/>
          </p:nvPr>
        </p:nvGraphicFramePr>
        <p:xfrm>
          <a:off x="2570956" y="3810744"/>
          <a:ext cx="4699000" cy="914400"/>
        </p:xfrm>
        <a:graphic>
          <a:graphicData uri="http://schemas.openxmlformats.org/presentationml/2006/ole">
            <mc:AlternateContent xmlns:mc="http://schemas.openxmlformats.org/markup-compatibility/2006">
              <mc:Choice xmlns:v="urn:schemas-microsoft-com:vml" Requires="v">
                <p:oleObj spid="_x0000_s7192" name="Equation" r:id="rId4" imgW="2222500" imgH="431800" progId="Equation.DSMT4">
                  <p:embed/>
                </p:oleObj>
              </mc:Choice>
              <mc:Fallback>
                <p:oleObj name="Equation" r:id="rId4" imgW="2222500" imgH="431800" progId="Equation.DSMT4">
                  <p:embed/>
                  <p:pic>
                    <p:nvPicPr>
                      <p:cNvPr id="12" name="Object 2">
                        <a:extLst>
                          <a:ext uri="{FF2B5EF4-FFF2-40B4-BE49-F238E27FC236}">
                            <a16:creationId xmlns:a16="http://schemas.microsoft.com/office/drawing/2014/main" id="{8E7C8ED2-EA20-AC45-A29F-36DE38BDF2AE}"/>
                          </a:ext>
                        </a:extLst>
                      </p:cNvPr>
                      <p:cNvPicPr>
                        <a:picLocks noChangeAspect="1" noChangeArrowheads="1"/>
                      </p:cNvPicPr>
                      <p:nvPr/>
                    </p:nvPicPr>
                    <p:blipFill>
                      <a:blip r:embed="rId5"/>
                      <a:srcRect/>
                      <a:stretch>
                        <a:fillRect/>
                      </a:stretch>
                    </p:blipFill>
                    <p:spPr bwMode="auto">
                      <a:xfrm>
                        <a:off x="2570956" y="3810744"/>
                        <a:ext cx="4699000" cy="914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66794" name="Picture 234" descr="mage result for Gradient desc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9104" y="4615950"/>
            <a:ext cx="3414001" cy="2119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945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dirty="0"/>
              <a:t>Learning by Gradient Descent (cont.)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910811-A450-C140-9E92-725430A3E01F}"/>
                  </a:ext>
                </a:extLst>
              </p:cNvPr>
              <p:cNvSpPr>
                <a:spLocks noGrp="1"/>
              </p:cNvSpPr>
              <p:nvPr>
                <p:ph idx="1"/>
              </p:nvPr>
            </p:nvSpPr>
            <p:spPr/>
            <p:txBody>
              <a:bodyPr/>
              <a:lstStyle/>
              <a:p>
                <a:r>
                  <a:rPr lang="en-US" altLang="zh-CN" sz="2800" dirty="0"/>
                  <a:t>Now let us calculate the partial derivative. </a:t>
                </a:r>
              </a:p>
              <a:p>
                <a:r>
                  <a:rPr lang="en-US" altLang="zh-CN" sz="2800" dirty="0"/>
                  <a:t>First consider </a:t>
                </a:r>
                <a:r>
                  <a:rPr lang="en-US" altLang="zh-CN" sz="2800" dirty="0">
                    <a:solidFill>
                      <a:srgbClr val="0000FF"/>
                    </a:solidFill>
                  </a:rPr>
                  <a:t>one training instance </a:t>
                </a:r>
                <a14:m>
                  <m:oMath xmlns:m="http://schemas.openxmlformats.org/officeDocument/2006/math">
                    <m:r>
                      <a:rPr lang="en-US" altLang="zh-CN" sz="2800" i="1" dirty="0" smtClean="0">
                        <a:latin typeface="Cambria Math" panose="02040503050406030204" pitchFamily="18" charset="0"/>
                      </a:rPr>
                      <m:t>(</m:t>
                    </m:r>
                    <m:r>
                      <a:rPr lang="en-US" altLang="zh-CN" sz="2800" i="1" dirty="0" smtClean="0">
                        <a:latin typeface="Cambria Math" panose="02040503050406030204" pitchFamily="18" charset="0"/>
                      </a:rPr>
                      <m:t>𝑥</m:t>
                    </m:r>
                    <m:r>
                      <a:rPr lang="en-US" altLang="zh-CN" sz="2800" i="1" dirty="0" smtClean="0">
                        <a:latin typeface="Cambria Math" panose="02040503050406030204" pitchFamily="18" charset="0"/>
                      </a:rPr>
                      <m:t>, </m:t>
                    </m:r>
                    <m:r>
                      <a:rPr lang="en-US" altLang="zh-CN" sz="2800" i="1" dirty="0" smtClean="0">
                        <a:latin typeface="Cambria Math" panose="02040503050406030204" pitchFamily="18" charset="0"/>
                      </a:rPr>
                      <m:t>𝑦</m:t>
                    </m:r>
                    <m:r>
                      <a:rPr lang="en-US" altLang="zh-CN" sz="2800" i="1" dirty="0" smtClean="0">
                        <a:latin typeface="Cambria Math" panose="02040503050406030204" pitchFamily="18" charset="0"/>
                      </a:rPr>
                      <m:t>)</m:t>
                    </m:r>
                  </m:oMath>
                </a14:m>
                <a:r>
                  <a:rPr lang="en-US" altLang="zh-CN" sz="2800" dirty="0"/>
                  <a:t>, so the sum in </a:t>
                </a:r>
                <a14:m>
                  <m:oMath xmlns:m="http://schemas.openxmlformats.org/officeDocument/2006/math">
                    <m:r>
                      <a:rPr lang="en-US" altLang="zh-CN" sz="2800" i="1" dirty="0" smtClean="0">
                        <a:latin typeface="Cambria Math" panose="02040503050406030204" pitchFamily="18" charset="0"/>
                      </a:rPr>
                      <m:t>𝐿</m:t>
                    </m:r>
                  </m:oMath>
                </a14:m>
                <a:r>
                  <a:rPr lang="en-US" altLang="zh-CN" sz="2800" dirty="0"/>
                  <a:t> can be ignored:</a:t>
                </a:r>
              </a:p>
            </p:txBody>
          </p:sp>
        </mc:Choice>
        <mc:Fallback xmlns="">
          <p:sp>
            <p:nvSpPr>
              <p:cNvPr id="3" name="Content Placeholder 2">
                <a:extLst>
                  <a:ext uri="{FF2B5EF4-FFF2-40B4-BE49-F238E27FC236}">
                    <a16:creationId xmlns:a16="http://schemas.microsoft.com/office/drawing/2014/main" id="{E5910811-A450-C140-9E92-725430A3E01F}"/>
                  </a:ext>
                </a:extLst>
              </p:cNvPr>
              <p:cNvSpPr>
                <a:spLocks noGrp="1" noRot="1" noChangeAspect="1" noMove="1" noResize="1" noEditPoints="1" noAdjustHandles="1" noChangeArrowheads="1" noChangeShapeType="1" noTextEdit="1"/>
              </p:cNvSpPr>
              <p:nvPr>
                <p:ph idx="1"/>
              </p:nvPr>
            </p:nvSpPr>
            <p:spPr>
              <a:blipFill>
                <a:blip r:embed="rId3"/>
                <a:stretch>
                  <a:fillRect l="-1111" t="-1028"/>
                </a:stretch>
              </a:blipFill>
            </p:spPr>
            <p:txBody>
              <a:bodyPr/>
              <a:lstStyle/>
              <a:p>
                <a:r>
                  <a:rPr lang="en-US">
                    <a:noFill/>
                  </a:rPr>
                  <a:t> </a:t>
                </a:r>
              </a:p>
            </p:txBody>
          </p:sp>
        </mc:Fallback>
      </mc:AlternateContent>
      <p:graphicFrame>
        <p:nvGraphicFramePr>
          <p:cNvPr id="11" name="Object 3">
            <a:extLst>
              <a:ext uri="{FF2B5EF4-FFF2-40B4-BE49-F238E27FC236}">
                <a16:creationId xmlns:a16="http://schemas.microsoft.com/office/drawing/2014/main" id="{CDFD662E-692B-9F4D-AAE8-7D37B7E7A8D6}"/>
              </a:ext>
            </a:extLst>
          </p:cNvPr>
          <p:cNvGraphicFramePr>
            <a:graphicFrameLocks noChangeAspect="1"/>
          </p:cNvGraphicFramePr>
          <p:nvPr>
            <p:extLst/>
          </p:nvPr>
        </p:nvGraphicFramePr>
        <p:xfrm>
          <a:off x="807704" y="2880444"/>
          <a:ext cx="5295806" cy="2286000"/>
        </p:xfrm>
        <a:graphic>
          <a:graphicData uri="http://schemas.openxmlformats.org/presentationml/2006/ole">
            <mc:AlternateContent xmlns:mc="http://schemas.openxmlformats.org/markup-compatibility/2006">
              <mc:Choice xmlns:v="urn:schemas-microsoft-com:vml" Requires="v">
                <p:oleObj spid="_x0000_s8216" name="Equation" r:id="rId4" imgW="2730500" imgH="1181100" progId="Equation.DSMT4">
                  <p:embed/>
                </p:oleObj>
              </mc:Choice>
              <mc:Fallback>
                <p:oleObj name="Equation" r:id="rId4" imgW="2730500" imgH="1181100" progId="Equation.DSMT4">
                  <p:embed/>
                  <p:pic>
                    <p:nvPicPr>
                      <p:cNvPr id="11" name="Object 3">
                        <a:extLst>
                          <a:ext uri="{FF2B5EF4-FFF2-40B4-BE49-F238E27FC236}">
                            <a16:creationId xmlns:a16="http://schemas.microsoft.com/office/drawing/2014/main" id="{CDFD662E-692B-9F4D-AAE8-7D37B7E7A8D6}"/>
                          </a:ext>
                        </a:extLst>
                      </p:cNvPr>
                      <p:cNvPicPr>
                        <a:picLocks noChangeAspect="1" noChangeArrowheads="1"/>
                      </p:cNvPicPr>
                      <p:nvPr/>
                    </p:nvPicPr>
                    <p:blipFill>
                      <a:blip r:embed="rId5"/>
                      <a:srcRect/>
                      <a:stretch>
                        <a:fillRect/>
                      </a:stretch>
                    </p:blipFill>
                    <p:spPr bwMode="auto">
                      <a:xfrm>
                        <a:off x="807704" y="2880444"/>
                        <a:ext cx="5295806" cy="22860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12" name="矩形 22">
                <a:extLst>
                  <a:ext uri="{FF2B5EF4-FFF2-40B4-BE49-F238E27FC236}">
                    <a16:creationId xmlns:a16="http://schemas.microsoft.com/office/drawing/2014/main" id="{7BA2E500-3BB2-BB4A-8D70-0BBECFB5A380}"/>
                  </a:ext>
                </a:extLst>
              </p:cNvPr>
              <p:cNvSpPr/>
              <p:nvPr/>
            </p:nvSpPr>
            <p:spPr>
              <a:xfrm>
                <a:off x="125141" y="5373216"/>
                <a:ext cx="9724403" cy="1323439"/>
              </a:xfrm>
              <a:prstGeom prst="rect">
                <a:avLst/>
              </a:prstGeom>
            </p:spPr>
            <p:txBody>
              <a:bodyPr wrap="square">
                <a:spAutoFit/>
              </a:bodyPr>
              <a:lstStyle/>
              <a:p>
                <a:r>
                  <a:rPr lang="en-US" altLang="zh-CN" sz="2000" dirty="0">
                    <a:solidFill>
                      <a:srgbClr val="0000FF"/>
                    </a:solidFill>
                  </a:rPr>
                  <a:t>Intuition</a:t>
                </a:r>
                <a:r>
                  <a:rPr lang="en-US" altLang="zh-CN" sz="2000" dirty="0"/>
                  <a:t>: </a:t>
                </a:r>
                <a:r>
                  <a:rPr lang="en-US" altLang="zh-CN" sz="2000" dirty="0">
                    <a:solidFill>
                      <a:srgbClr val="FF0000"/>
                    </a:solidFill>
                  </a:rPr>
                  <a:t>The update is proportional to the error term (</a:t>
                </a:r>
                <a14:m>
                  <m:oMath xmlns:m="http://schemas.openxmlformats.org/officeDocument/2006/math">
                    <m:r>
                      <a:rPr lang="en-US" altLang="zh-CN" sz="2000" i="1" dirty="0" smtClean="0">
                        <a:solidFill>
                          <a:srgbClr val="FF0000"/>
                        </a:solidFill>
                        <a:latin typeface="Cambria Math" panose="02040503050406030204" pitchFamily="18" charset="0"/>
                      </a:rPr>
                      <m:t>𝑓</m:t>
                    </m:r>
                    <m:r>
                      <a:rPr lang="en-US" altLang="zh-CN" sz="2000" i="1" dirty="0" smtClean="0">
                        <a:solidFill>
                          <a:srgbClr val="FF0000"/>
                        </a:solidFill>
                        <a:latin typeface="Cambria Math" panose="02040503050406030204" pitchFamily="18" charset="0"/>
                      </a:rPr>
                      <m:t>(</m:t>
                    </m:r>
                    <m:r>
                      <a:rPr lang="en-US" altLang="zh-CN" sz="2000" i="1" dirty="0" smtClean="0">
                        <a:solidFill>
                          <a:srgbClr val="FF0000"/>
                        </a:solidFill>
                        <a:latin typeface="Cambria Math" panose="02040503050406030204" pitchFamily="18" charset="0"/>
                      </a:rPr>
                      <m:t>𝑥</m:t>
                    </m:r>
                    <m:r>
                      <a:rPr lang="en-US" altLang="zh-CN" sz="2000" i="1" dirty="0" smtClean="0">
                        <a:solidFill>
                          <a:srgbClr val="FF0000"/>
                        </a:solidFill>
                        <a:latin typeface="Cambria Math" panose="02040503050406030204" pitchFamily="18" charset="0"/>
                      </a:rPr>
                      <m:t>, </m:t>
                    </m:r>
                    <m:r>
                      <a:rPr lang="en-US" altLang="zh-CN" sz="2000" b="1" i="1" dirty="0">
                        <a:solidFill>
                          <a:srgbClr val="FF0000"/>
                        </a:solidFill>
                        <a:latin typeface="Cambria Math" panose="02040503050406030204" pitchFamily="18" charset="0"/>
                      </a:rPr>
                      <m:t>𝒘</m:t>
                    </m:r>
                    <m:r>
                      <a:rPr lang="en-US" altLang="zh-CN" sz="2000" i="1" dirty="0">
                        <a:solidFill>
                          <a:srgbClr val="FF0000"/>
                        </a:solidFill>
                        <a:latin typeface="Cambria Math" panose="02040503050406030204" pitchFamily="18" charset="0"/>
                      </a:rPr>
                      <m:t>) − </m:t>
                    </m:r>
                    <m:r>
                      <a:rPr lang="en-US" altLang="zh-CN" sz="2000" i="1" dirty="0">
                        <a:solidFill>
                          <a:srgbClr val="FF0000"/>
                        </a:solidFill>
                        <a:latin typeface="Cambria Math" panose="02040503050406030204" pitchFamily="18" charset="0"/>
                      </a:rPr>
                      <m:t>𝑦</m:t>
                    </m:r>
                  </m:oMath>
                </a14:m>
                <a:r>
                  <a:rPr lang="en-US" altLang="zh-CN" sz="2000" dirty="0">
                    <a:solidFill>
                      <a:srgbClr val="FF0000"/>
                    </a:solidFill>
                  </a:rPr>
                  <a:t>)</a:t>
                </a:r>
                <a:r>
                  <a:rPr lang="en-US" altLang="zh-CN" sz="2000" dirty="0"/>
                  <a:t>. Thus for the training examples with prediction score close to the actual value y, there is little need to change the parameters; in contrast, a larger change to the parameters will be made.</a:t>
                </a:r>
              </a:p>
            </p:txBody>
          </p:sp>
        </mc:Choice>
        <mc:Fallback xmlns="">
          <p:sp>
            <p:nvSpPr>
              <p:cNvPr id="12" name="矩形 22">
                <a:extLst>
                  <a:ext uri="{FF2B5EF4-FFF2-40B4-BE49-F238E27FC236}">
                    <a16:creationId xmlns:a16="http://schemas.microsoft.com/office/drawing/2014/main" id="{7BA2E500-3BB2-BB4A-8D70-0BBECFB5A380}"/>
                  </a:ext>
                </a:extLst>
              </p:cNvPr>
              <p:cNvSpPr>
                <a:spLocks noRot="1" noChangeAspect="1" noMove="1" noResize="1" noEditPoints="1" noAdjustHandles="1" noChangeArrowheads="1" noChangeShapeType="1" noTextEdit="1"/>
              </p:cNvSpPr>
              <p:nvPr/>
            </p:nvSpPr>
            <p:spPr>
              <a:xfrm>
                <a:off x="125141" y="5373216"/>
                <a:ext cx="9724403" cy="1323439"/>
              </a:xfrm>
              <a:prstGeom prst="rect">
                <a:avLst/>
              </a:prstGeom>
              <a:blipFill>
                <a:blip r:embed="rId6"/>
                <a:stretch>
                  <a:fillRect l="-652" t="-1905" r="-522" b="-6667"/>
                </a:stretch>
              </a:blipFill>
            </p:spPr>
            <p:txBody>
              <a:bodyPr/>
              <a:lstStyle/>
              <a:p>
                <a:r>
                  <a:rPr lang="en-US">
                    <a:noFill/>
                  </a:rPr>
                  <a:t> </a:t>
                </a:r>
              </a:p>
            </p:txBody>
          </p:sp>
        </mc:Fallback>
      </mc:AlternateContent>
      <p:sp>
        <p:nvSpPr>
          <p:cNvPr id="14" name="矩形 10">
            <a:extLst>
              <a:ext uri="{FF2B5EF4-FFF2-40B4-BE49-F238E27FC236}">
                <a16:creationId xmlns:a16="http://schemas.microsoft.com/office/drawing/2014/main" id="{954DFDFE-AAF3-B54F-9BC4-320079227CEC}"/>
              </a:ext>
            </a:extLst>
          </p:cNvPr>
          <p:cNvSpPr/>
          <p:nvPr/>
        </p:nvSpPr>
        <p:spPr>
          <a:xfrm>
            <a:off x="6216358" y="4113076"/>
            <a:ext cx="3633186" cy="115212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dirty="0">
                <a:solidFill>
                  <a:schemeClr val="tx1"/>
                </a:solidFill>
                <a:cs typeface="Times New Roman" pitchFamily="18" charset="0"/>
              </a:rPr>
              <a:t>The rule is called </a:t>
            </a:r>
            <a:r>
              <a:rPr lang="en-US" altLang="zh-CN" sz="2000" dirty="0">
                <a:solidFill>
                  <a:srgbClr val="0000FF"/>
                </a:solidFill>
                <a:cs typeface="Times New Roman" pitchFamily="18" charset="0"/>
              </a:rPr>
              <a:t>LMS</a:t>
            </a:r>
            <a:r>
              <a:rPr lang="en-US" altLang="zh-CN" sz="2000" dirty="0">
                <a:solidFill>
                  <a:schemeClr val="tx1"/>
                </a:solidFill>
                <a:cs typeface="Times New Roman" pitchFamily="18" charset="0"/>
              </a:rPr>
              <a:t> (least mean squares) update rule, aka </a:t>
            </a:r>
            <a:r>
              <a:rPr lang="en-US" altLang="zh-CN" sz="2000" dirty="0" err="1">
                <a:solidFill>
                  <a:srgbClr val="0000FF"/>
                </a:solidFill>
                <a:cs typeface="Times New Roman" pitchFamily="18" charset="0"/>
              </a:rPr>
              <a:t>Widrow</a:t>
            </a:r>
            <a:r>
              <a:rPr lang="en-US" altLang="zh-CN" sz="2000" dirty="0">
                <a:solidFill>
                  <a:srgbClr val="0000FF"/>
                </a:solidFill>
                <a:cs typeface="Times New Roman" pitchFamily="18" charset="0"/>
              </a:rPr>
              <a:t>-Hoff</a:t>
            </a:r>
            <a:r>
              <a:rPr lang="en-US" altLang="zh-CN" sz="2000" dirty="0">
                <a:solidFill>
                  <a:schemeClr val="tx1"/>
                </a:solidFill>
                <a:cs typeface="Times New Roman" pitchFamily="18" charset="0"/>
              </a:rPr>
              <a:t> learning rule.</a:t>
            </a:r>
            <a:endParaRPr lang="zh-CN" altLang="en-US" sz="2000" dirty="0">
              <a:solidFill>
                <a:schemeClr val="tx1"/>
              </a:solidFill>
              <a:cs typeface="Times New Roman" pitchFamily="18" charset="0"/>
            </a:endParaRPr>
          </a:p>
        </p:txBody>
      </p:sp>
    </p:spTree>
    <p:extLst>
      <p:ext uri="{BB962C8B-B14F-4D97-AF65-F5344CB8AC3E}">
        <p14:creationId xmlns:p14="http://schemas.microsoft.com/office/powerpoint/2010/main" val="4013569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dirty="0"/>
              <a:t>Learning by Gradient Descent (cont.)</a:t>
            </a:r>
          </a:p>
        </p:txBody>
      </p:sp>
      <p:sp>
        <p:nvSpPr>
          <p:cNvPr id="3" name="Content Placeholder 2">
            <a:extLst>
              <a:ext uri="{FF2B5EF4-FFF2-40B4-BE49-F238E27FC236}">
                <a16:creationId xmlns:a16="http://schemas.microsoft.com/office/drawing/2014/main" id="{69915EF1-D6D4-8948-A50A-A063D70AB317}"/>
              </a:ext>
            </a:extLst>
          </p:cNvPr>
          <p:cNvSpPr>
            <a:spLocks noGrp="1"/>
          </p:cNvSpPr>
          <p:nvPr>
            <p:ph idx="1"/>
          </p:nvPr>
        </p:nvSpPr>
        <p:spPr/>
        <p:txBody>
          <a:bodyPr/>
          <a:lstStyle/>
          <a:p>
            <a:r>
              <a:rPr lang="en-US" sz="2800" dirty="0"/>
              <a:t>Then consider a training data set rather than only one example by two ways:</a:t>
            </a:r>
            <a:endParaRPr lang="en-US" altLang="zh-CN" sz="2800" dirty="0">
              <a:solidFill>
                <a:srgbClr val="0000FF"/>
              </a:solidFill>
            </a:endParaRPr>
          </a:p>
          <a:p>
            <a:pPr lvl="1">
              <a:buFont typeface="Arial"/>
              <a:buChar char="•"/>
            </a:pPr>
            <a:r>
              <a:rPr lang="en-US" altLang="zh-CN" sz="2400" dirty="0">
                <a:solidFill>
                  <a:srgbClr val="0000FF"/>
                </a:solidFill>
              </a:rPr>
              <a:t>Batch gradient descent: </a:t>
            </a:r>
            <a:r>
              <a:rPr lang="en-US" sz="2400" dirty="0"/>
              <a:t>Scan through the entire training set before taking a single step of update</a:t>
            </a:r>
          </a:p>
        </p:txBody>
      </p:sp>
      <mc:AlternateContent xmlns:mc="http://schemas.openxmlformats.org/markup-compatibility/2006" xmlns:a14="http://schemas.microsoft.com/office/drawing/2010/main">
        <mc:Choice Requires="a14">
          <p:sp>
            <p:nvSpPr>
              <p:cNvPr id="11" name="矩形 7">
                <a:extLst>
                  <a:ext uri="{FF2B5EF4-FFF2-40B4-BE49-F238E27FC236}">
                    <a16:creationId xmlns:a16="http://schemas.microsoft.com/office/drawing/2014/main" id="{F0D1B5C1-43E4-E243-A7C9-3537FFF0FCAE}"/>
                  </a:ext>
                </a:extLst>
              </p:cNvPr>
              <p:cNvSpPr/>
              <p:nvPr/>
            </p:nvSpPr>
            <p:spPr>
              <a:xfrm>
                <a:off x="1532620" y="3013497"/>
                <a:ext cx="6840760" cy="129614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rPr>
                  <a:t>Repeat until convergence {</a:t>
                </a:r>
              </a:p>
              <a:p>
                <a:r>
                  <a:rPr lang="en-US" altLang="zh-CN" sz="2400" i="1" dirty="0">
                    <a:solidFill>
                      <a:schemeClr val="tx1"/>
                    </a:solidFill>
                    <a:latin typeface="Times New Roman" pitchFamily="18" charset="0"/>
                    <a:cs typeface="Times New Roman" pitchFamily="18" charset="0"/>
                  </a:rPr>
                  <a:t>         </a:t>
                </a:r>
                <a14:m>
                  <m:oMath xmlns:m="http://schemas.openxmlformats.org/officeDocument/2006/math">
                    <m:r>
                      <a:rPr lang="en-US" altLang="zh-CN" sz="2400" i="1" dirty="0" smtClean="0">
                        <a:solidFill>
                          <a:schemeClr val="tx1"/>
                        </a:solidFill>
                        <a:latin typeface="Cambria Math" panose="02040503050406030204" pitchFamily="18" charset="0"/>
                        <a:cs typeface="Times New Roman" pitchFamily="18" charset="0"/>
                      </a:rPr>
                      <m:t>𝑤</m:t>
                    </m:r>
                    <m:r>
                      <a:rPr lang="en-US" altLang="zh-CN" sz="2400" i="1" baseline="-25000" dirty="0" err="1">
                        <a:solidFill>
                          <a:schemeClr val="tx1"/>
                        </a:solidFill>
                        <a:latin typeface="Cambria Math" panose="02040503050406030204" pitchFamily="18" charset="0"/>
                        <a:cs typeface="Times New Roman" pitchFamily="18" charset="0"/>
                      </a:rPr>
                      <m:t>𝑘</m:t>
                    </m:r>
                    <m:r>
                      <a:rPr lang="en-US" altLang="zh-CN" sz="2400" i="1" dirty="0">
                        <a:solidFill>
                          <a:schemeClr val="tx1"/>
                        </a:solidFill>
                        <a:latin typeface="Cambria Math" panose="02040503050406030204" pitchFamily="18" charset="0"/>
                        <a:cs typeface="Times New Roman" pitchFamily="18" charset="0"/>
                      </a:rPr>
                      <m:t>= </m:t>
                    </m:r>
                    <m:r>
                      <a:rPr lang="en-US" altLang="zh-CN" sz="2400" i="1" dirty="0" err="1">
                        <a:solidFill>
                          <a:schemeClr val="tx1"/>
                        </a:solidFill>
                        <a:latin typeface="Cambria Math" panose="02040503050406030204" pitchFamily="18" charset="0"/>
                        <a:cs typeface="Times New Roman" pitchFamily="18" charset="0"/>
                      </a:rPr>
                      <m:t>𝑤</m:t>
                    </m:r>
                    <m:r>
                      <a:rPr lang="en-US" altLang="zh-CN" sz="2400" i="1" baseline="-25000" dirty="0" err="1">
                        <a:solidFill>
                          <a:schemeClr val="tx1"/>
                        </a:solidFill>
                        <a:latin typeface="Cambria Math" panose="02040503050406030204" pitchFamily="18" charset="0"/>
                        <a:cs typeface="Times New Roman" pitchFamily="18" charset="0"/>
                      </a:rPr>
                      <m:t>𝑘</m:t>
                    </m:r>
                    <m:r>
                      <a:rPr lang="en-US" altLang="zh-CN" sz="2400" i="1" dirty="0">
                        <a:solidFill>
                          <a:schemeClr val="tx1"/>
                        </a:solidFill>
                        <a:latin typeface="Cambria Math" panose="02040503050406030204" pitchFamily="18" charset="0"/>
                        <a:cs typeface="Times New Roman" pitchFamily="18" charset="0"/>
                      </a:rPr>
                      <m:t>−</m:t>
                    </m:r>
                    <m:r>
                      <a:rPr lang="en-US" altLang="zh-CN" sz="2400" i="1" dirty="0">
                        <a:solidFill>
                          <a:schemeClr val="tx1"/>
                        </a:solidFill>
                        <a:latin typeface="Cambria Math" panose="02040503050406030204" pitchFamily="18" charset="0"/>
                        <a:cs typeface="Times New Roman" pitchFamily="18" charset="0"/>
                      </a:rPr>
                      <m:t>𝛼</m:t>
                    </m:r>
                    <m:r>
                      <a:rPr lang="en-US" altLang="zh-CN" sz="2400" i="1" baseline="-25000" dirty="0">
                        <a:solidFill>
                          <a:schemeClr val="tx1"/>
                        </a:solidFill>
                        <a:latin typeface="Cambria Math" panose="02040503050406030204" pitchFamily="18" charset="0"/>
                        <a:cs typeface="Times New Roman" pitchFamily="18" charset="0"/>
                      </a:rPr>
                      <m:t>𝑡</m:t>
                    </m:r>
                    <m:r>
                      <a:rPr lang="en-US" altLang="zh-CN" sz="2400" i="1" dirty="0">
                        <a:solidFill>
                          <a:schemeClr val="tx1"/>
                        </a:solidFill>
                        <a:latin typeface="Cambria Math" panose="02040503050406030204" pitchFamily="18" charset="0"/>
                        <a:cs typeface="Times New Roman" pitchFamily="18" charset="0"/>
                      </a:rPr>
                      <m:t> ∑</m:t>
                    </m:r>
                    <m:r>
                      <a:rPr lang="en-US" altLang="zh-CN" sz="2400" i="1" baseline="-25000" dirty="0" err="1">
                        <a:solidFill>
                          <a:schemeClr val="tx1"/>
                        </a:solidFill>
                        <a:latin typeface="Cambria Math" panose="02040503050406030204" pitchFamily="18" charset="0"/>
                        <a:cs typeface="Times New Roman" pitchFamily="18" charset="0"/>
                      </a:rPr>
                      <m:t>𝑖</m:t>
                    </m:r>
                    <m:r>
                      <a:rPr lang="en-US" altLang="zh-CN" sz="2400" i="1" baseline="-25000" dirty="0">
                        <a:solidFill>
                          <a:schemeClr val="tx1"/>
                        </a:solidFill>
                        <a:latin typeface="Cambria Math" panose="02040503050406030204" pitchFamily="18" charset="0"/>
                        <a:cs typeface="Times New Roman" pitchFamily="18" charset="0"/>
                      </a:rPr>
                      <m:t> </m:t>
                    </m:r>
                    <m:r>
                      <a:rPr lang="en-US" altLang="zh-CN" sz="2400" i="1" dirty="0">
                        <a:solidFill>
                          <a:schemeClr val="tx1"/>
                        </a:solidFill>
                        <a:latin typeface="Cambria Math" panose="02040503050406030204" pitchFamily="18" charset="0"/>
                        <a:cs typeface="Times New Roman" pitchFamily="18" charset="0"/>
                      </a:rPr>
                      <m:t>(</m:t>
                    </m:r>
                    <m:r>
                      <a:rPr lang="en-US" altLang="zh-CN" sz="2400" i="1" dirty="0">
                        <a:solidFill>
                          <a:schemeClr val="tx1"/>
                        </a:solidFill>
                        <a:latin typeface="Cambria Math" panose="02040503050406030204" pitchFamily="18" charset="0"/>
                        <a:cs typeface="Times New Roman" pitchFamily="18" charset="0"/>
                      </a:rPr>
                      <m:t>𝑓</m:t>
                    </m:r>
                    <m:r>
                      <a:rPr lang="en-US" altLang="zh-CN" sz="2400" i="1" dirty="0">
                        <a:solidFill>
                          <a:schemeClr val="tx1"/>
                        </a:solidFill>
                        <a:latin typeface="Cambria Math" panose="02040503050406030204" pitchFamily="18" charset="0"/>
                        <a:cs typeface="Times New Roman" pitchFamily="18" charset="0"/>
                      </a:rPr>
                      <m:t>(</m:t>
                    </m:r>
                    <m:r>
                      <a:rPr lang="en-US" altLang="zh-CN" sz="2400" b="1" i="1" dirty="0">
                        <a:solidFill>
                          <a:schemeClr val="tx1"/>
                        </a:solidFill>
                        <a:latin typeface="Cambria Math" panose="02040503050406030204" pitchFamily="18" charset="0"/>
                        <a:cs typeface="Times New Roman" pitchFamily="18" charset="0"/>
                      </a:rPr>
                      <m:t>𝒙</m:t>
                    </m:r>
                    <m:r>
                      <a:rPr lang="en-US" altLang="zh-CN" sz="2400" i="1" baseline="-25000" dirty="0">
                        <a:solidFill>
                          <a:schemeClr val="tx1"/>
                        </a:solidFill>
                        <a:latin typeface="Cambria Math" panose="02040503050406030204" pitchFamily="18" charset="0"/>
                        <a:cs typeface="Times New Roman" pitchFamily="18" charset="0"/>
                      </a:rPr>
                      <m:t>𝑖</m:t>
                    </m:r>
                    <m:r>
                      <a:rPr lang="en-US" altLang="zh-CN" sz="2400" i="1" dirty="0">
                        <a:solidFill>
                          <a:schemeClr val="tx1"/>
                        </a:solidFill>
                        <a:latin typeface="Cambria Math" panose="02040503050406030204" pitchFamily="18" charset="0"/>
                        <a:cs typeface="Times New Roman" pitchFamily="18" charset="0"/>
                      </a:rPr>
                      <m:t>, </m:t>
                    </m:r>
                    <m:r>
                      <a:rPr lang="en-US" altLang="zh-CN" sz="2400" b="1" i="1" dirty="0">
                        <a:solidFill>
                          <a:schemeClr val="tx1"/>
                        </a:solidFill>
                        <a:latin typeface="Cambria Math" panose="02040503050406030204" pitchFamily="18" charset="0"/>
                        <a:cs typeface="Times New Roman" pitchFamily="18" charset="0"/>
                      </a:rPr>
                      <m:t>𝒘</m:t>
                    </m:r>
                    <m:r>
                      <a:rPr lang="en-US" altLang="zh-CN" sz="2400" i="1" dirty="0">
                        <a:solidFill>
                          <a:schemeClr val="tx1"/>
                        </a:solidFill>
                        <a:latin typeface="Cambria Math" panose="02040503050406030204" pitchFamily="18" charset="0"/>
                        <a:cs typeface="Times New Roman" pitchFamily="18" charset="0"/>
                      </a:rPr>
                      <m:t>)–</m:t>
                    </m:r>
                    <m:r>
                      <a:rPr lang="en-US" altLang="zh-CN" sz="2400" i="1" dirty="0" err="1">
                        <a:solidFill>
                          <a:schemeClr val="tx1"/>
                        </a:solidFill>
                        <a:latin typeface="Cambria Math" panose="02040503050406030204" pitchFamily="18" charset="0"/>
                        <a:cs typeface="Times New Roman" pitchFamily="18" charset="0"/>
                      </a:rPr>
                      <m:t>𝑦</m:t>
                    </m:r>
                    <m:r>
                      <a:rPr lang="en-US" altLang="zh-CN" sz="2400" i="1" baseline="-25000" dirty="0" err="1">
                        <a:solidFill>
                          <a:schemeClr val="tx1"/>
                        </a:solidFill>
                        <a:latin typeface="Cambria Math" panose="02040503050406030204" pitchFamily="18" charset="0"/>
                        <a:cs typeface="Times New Roman" pitchFamily="18" charset="0"/>
                      </a:rPr>
                      <m:t>𝑖</m:t>
                    </m:r>
                    <m:r>
                      <a:rPr lang="en-US" altLang="zh-CN" sz="2400" i="1" dirty="0">
                        <a:solidFill>
                          <a:schemeClr val="tx1"/>
                        </a:solidFill>
                        <a:latin typeface="Cambria Math" panose="02040503050406030204" pitchFamily="18" charset="0"/>
                        <a:cs typeface="Times New Roman" pitchFamily="18" charset="0"/>
                      </a:rPr>
                      <m:t>)</m:t>
                    </m:r>
                    <m:r>
                      <a:rPr lang="en-US" altLang="zh-CN" sz="2400" i="1" dirty="0" err="1">
                        <a:solidFill>
                          <a:schemeClr val="tx1"/>
                        </a:solidFill>
                        <a:latin typeface="Cambria Math" panose="02040503050406030204" pitchFamily="18" charset="0"/>
                        <a:cs typeface="Times New Roman" pitchFamily="18" charset="0"/>
                      </a:rPr>
                      <m:t>𝑥</m:t>
                    </m:r>
                    <m:r>
                      <a:rPr lang="en-US" altLang="zh-CN" sz="2400" i="1" baseline="-25000" dirty="0" err="1">
                        <a:solidFill>
                          <a:schemeClr val="tx1"/>
                        </a:solidFill>
                        <a:latin typeface="Cambria Math" panose="02040503050406030204" pitchFamily="18" charset="0"/>
                        <a:cs typeface="Times New Roman" pitchFamily="18" charset="0"/>
                      </a:rPr>
                      <m:t>𝑖𝑘</m:t>
                    </m:r>
                  </m:oMath>
                </a14:m>
                <a:endParaRPr lang="en-US" altLang="zh-CN" sz="2400" i="1" baseline="-25000" dirty="0">
                  <a:solidFill>
                    <a:schemeClr val="tx1"/>
                  </a:solidFill>
                  <a:latin typeface="Times New Roman" pitchFamily="18" charset="0"/>
                  <a:cs typeface="Times New Roman" pitchFamily="18" charset="0"/>
                </a:endParaRPr>
              </a:p>
              <a:p>
                <a:r>
                  <a:rPr lang="en-US" altLang="zh-CN" sz="2400" dirty="0">
                    <a:solidFill>
                      <a:schemeClr val="tx1"/>
                    </a:solidFill>
                  </a:rPr>
                  <a:t>}</a:t>
                </a:r>
                <a:endParaRPr lang="zh-CN" altLang="en-US" sz="2400" dirty="0">
                  <a:solidFill>
                    <a:schemeClr val="tx1"/>
                  </a:solidFill>
                </a:endParaRPr>
              </a:p>
            </p:txBody>
          </p:sp>
        </mc:Choice>
        <mc:Fallback xmlns="">
          <p:sp>
            <p:nvSpPr>
              <p:cNvPr id="11" name="矩形 7">
                <a:extLst>
                  <a:ext uri="{FF2B5EF4-FFF2-40B4-BE49-F238E27FC236}">
                    <a16:creationId xmlns:a16="http://schemas.microsoft.com/office/drawing/2014/main" id="{F0D1B5C1-43E4-E243-A7C9-3537FFF0FCAE}"/>
                  </a:ext>
                </a:extLst>
              </p:cNvPr>
              <p:cNvSpPr>
                <a:spLocks noRot="1" noChangeAspect="1" noMove="1" noResize="1" noEditPoints="1" noAdjustHandles="1" noChangeArrowheads="1" noChangeShapeType="1" noTextEdit="1"/>
              </p:cNvSpPr>
              <p:nvPr/>
            </p:nvSpPr>
            <p:spPr>
              <a:xfrm>
                <a:off x="1532620" y="3013497"/>
                <a:ext cx="6840760" cy="1296144"/>
              </a:xfrm>
              <a:prstGeom prst="rect">
                <a:avLst/>
              </a:prstGeom>
              <a:blipFill>
                <a:blip r:embed="rId2"/>
                <a:stretch>
                  <a:fillRect l="-1296" b="-5769"/>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3">
                <a:extLst>
                  <a:ext uri="{FF2B5EF4-FFF2-40B4-BE49-F238E27FC236}">
                    <a16:creationId xmlns:a16="http://schemas.microsoft.com/office/drawing/2014/main" id="{F9ADD527-ACAC-FF4B-A7C2-EC86196B34F3}"/>
                  </a:ext>
                </a:extLst>
              </p:cNvPr>
              <p:cNvSpPr/>
              <p:nvPr/>
            </p:nvSpPr>
            <p:spPr>
              <a:xfrm>
                <a:off x="1532620" y="4365104"/>
                <a:ext cx="6336704" cy="400110"/>
              </a:xfrm>
              <a:prstGeom prst="rect">
                <a:avLst/>
              </a:prstGeom>
            </p:spPr>
            <p:txBody>
              <a:bodyPr wrap="square">
                <a:spAutoFit/>
              </a:bodyPr>
              <a:lstStyle/>
              <a:p>
                <a:r>
                  <a:rPr lang="en-US" altLang="zh-CN" sz="2000" dirty="0">
                    <a:latin typeface="+mn-lt"/>
                    <a:cs typeface="Times New Roman" pitchFamily="18" charset="0"/>
                  </a:rPr>
                  <a:t>The learning rate </a:t>
                </a:r>
                <a14:m>
                  <m:oMath xmlns:m="http://schemas.openxmlformats.org/officeDocument/2006/math">
                    <m:r>
                      <a:rPr lang="en-US" altLang="zh-CN" sz="2000" i="1" dirty="0" smtClean="0">
                        <a:latin typeface="Cambria Math" panose="02040503050406030204" pitchFamily="18" charset="0"/>
                        <a:cs typeface="Times New Roman" pitchFamily="18" charset="0"/>
                      </a:rPr>
                      <m:t>𝛼</m:t>
                    </m:r>
                    <m:r>
                      <a:rPr lang="en-US" altLang="zh-CN" sz="2000" i="1" baseline="-25000" dirty="0">
                        <a:latin typeface="Cambria Math" panose="02040503050406030204" pitchFamily="18" charset="0"/>
                        <a:cs typeface="Times New Roman" pitchFamily="18" charset="0"/>
                      </a:rPr>
                      <m:t>𝑡</m:t>
                    </m:r>
                  </m:oMath>
                </a14:m>
                <a:r>
                  <a:rPr lang="en-US" altLang="zh-CN" sz="2000" i="1" dirty="0">
                    <a:latin typeface="+mn-lt"/>
                    <a:cs typeface="Times New Roman" pitchFamily="18" charset="0"/>
                  </a:rPr>
                  <a:t> </a:t>
                </a:r>
                <a:r>
                  <a:rPr lang="en-US" altLang="zh-CN" sz="2000" dirty="0">
                    <a:latin typeface="+mn-lt"/>
                    <a:cs typeface="Times New Roman" pitchFamily="18" charset="0"/>
                  </a:rPr>
                  <a:t>decreases with the iteration time </a:t>
                </a:r>
                <a14:m>
                  <m:oMath xmlns:m="http://schemas.openxmlformats.org/officeDocument/2006/math">
                    <m:r>
                      <a:rPr lang="en-US" altLang="zh-CN" sz="2000" i="1" dirty="0" smtClean="0">
                        <a:latin typeface="Cambria Math" panose="02040503050406030204" pitchFamily="18" charset="0"/>
                        <a:cs typeface="Times New Roman" pitchFamily="18" charset="0"/>
                      </a:rPr>
                      <m:t>𝑡</m:t>
                    </m:r>
                  </m:oMath>
                </a14:m>
                <a:r>
                  <a:rPr lang="en-US" altLang="zh-CN" sz="2000" dirty="0">
                    <a:latin typeface="+mn-lt"/>
                    <a:cs typeface="Times New Roman" pitchFamily="18" charset="0"/>
                  </a:rPr>
                  <a:t>.</a:t>
                </a:r>
                <a:endParaRPr lang="en-US" sz="2000" i="1" dirty="0">
                  <a:solidFill>
                    <a:srgbClr val="FF0000"/>
                  </a:solidFill>
                  <a:latin typeface="+mn-lt"/>
                </a:endParaRPr>
              </a:p>
            </p:txBody>
          </p:sp>
        </mc:Choice>
        <mc:Fallback xmlns="">
          <p:sp>
            <p:nvSpPr>
              <p:cNvPr id="12" name="Rectangle 3">
                <a:extLst>
                  <a:ext uri="{FF2B5EF4-FFF2-40B4-BE49-F238E27FC236}">
                    <a16:creationId xmlns:a16="http://schemas.microsoft.com/office/drawing/2014/main" id="{F9ADD527-ACAC-FF4B-A7C2-EC86196B34F3}"/>
                  </a:ext>
                </a:extLst>
              </p:cNvPr>
              <p:cNvSpPr>
                <a:spLocks noRot="1" noChangeAspect="1" noMove="1" noResize="1" noEditPoints="1" noAdjustHandles="1" noChangeArrowheads="1" noChangeShapeType="1" noTextEdit="1"/>
              </p:cNvSpPr>
              <p:nvPr/>
            </p:nvSpPr>
            <p:spPr>
              <a:xfrm>
                <a:off x="1532620" y="4365104"/>
                <a:ext cx="6336704" cy="400110"/>
              </a:xfrm>
              <a:prstGeom prst="rect">
                <a:avLst/>
              </a:prstGeom>
              <a:blipFill>
                <a:blip r:embed="rId3"/>
                <a:stretch>
                  <a:fillRect l="-1000" t="-6250" r="-2000" b="-25000"/>
                </a:stretch>
              </a:blipFill>
            </p:spPr>
            <p:txBody>
              <a:bodyPr/>
              <a:lstStyle/>
              <a:p>
                <a:r>
                  <a:rPr lang="en-US">
                    <a:noFill/>
                  </a:rPr>
                  <a:t> </a:t>
                </a:r>
              </a:p>
            </p:txBody>
          </p:sp>
        </mc:Fallback>
      </mc:AlternateContent>
      <p:sp>
        <p:nvSpPr>
          <p:cNvPr id="14" name="Rectangle 3">
            <a:extLst>
              <a:ext uri="{FF2B5EF4-FFF2-40B4-BE49-F238E27FC236}">
                <a16:creationId xmlns:a16="http://schemas.microsoft.com/office/drawing/2014/main" id="{41D550F3-F856-404E-9F7B-887B915E5C71}"/>
              </a:ext>
            </a:extLst>
          </p:cNvPr>
          <p:cNvSpPr/>
          <p:nvPr/>
        </p:nvSpPr>
        <p:spPr>
          <a:xfrm>
            <a:off x="848544" y="4817792"/>
            <a:ext cx="7301813" cy="400110"/>
          </a:xfrm>
          <a:prstGeom prst="rect">
            <a:avLst/>
          </a:prstGeom>
        </p:spPr>
        <p:txBody>
          <a:bodyPr wrap="square">
            <a:spAutoFit/>
          </a:bodyPr>
          <a:lstStyle/>
          <a:p>
            <a:r>
              <a:rPr lang="en-US" altLang="zh-CN" sz="2000" dirty="0">
                <a:solidFill>
                  <a:srgbClr val="FF0000"/>
                </a:solidFill>
              </a:rPr>
              <a:t>When the training set is large, batch gradient descent is slow. </a:t>
            </a:r>
            <a:endParaRPr lang="en-US" sz="2000" dirty="0">
              <a:solidFill>
                <a:srgbClr val="FF0000"/>
              </a:solidFill>
            </a:endParaRPr>
          </a:p>
        </p:txBody>
      </p:sp>
    </p:spTree>
    <p:extLst>
      <p:ext uri="{BB962C8B-B14F-4D97-AF65-F5344CB8AC3E}">
        <p14:creationId xmlns:p14="http://schemas.microsoft.com/office/powerpoint/2010/main" val="3700839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zh-CN" dirty="0"/>
              <a:t>Learning by Gradient Descent (cont.)</a:t>
            </a:r>
          </a:p>
        </p:txBody>
      </p:sp>
      <p:sp>
        <p:nvSpPr>
          <p:cNvPr id="3" name="Content Placeholder 2">
            <a:extLst>
              <a:ext uri="{FF2B5EF4-FFF2-40B4-BE49-F238E27FC236}">
                <a16:creationId xmlns:a16="http://schemas.microsoft.com/office/drawing/2014/main" id="{69915EF1-D6D4-8948-A50A-A063D70AB317}"/>
              </a:ext>
            </a:extLst>
          </p:cNvPr>
          <p:cNvSpPr>
            <a:spLocks noGrp="1"/>
          </p:cNvSpPr>
          <p:nvPr>
            <p:ph idx="1"/>
          </p:nvPr>
        </p:nvSpPr>
        <p:spPr/>
        <p:txBody>
          <a:bodyPr/>
          <a:lstStyle/>
          <a:p>
            <a:r>
              <a:rPr lang="en-US" sz="2800" dirty="0"/>
              <a:t>Then consider a training data set rather than only one example by two ways:</a:t>
            </a:r>
          </a:p>
          <a:p>
            <a:pPr lvl="1">
              <a:buFont typeface="Arial"/>
              <a:buChar char="•"/>
            </a:pPr>
            <a:r>
              <a:rPr lang="en-US" altLang="zh-CN" sz="2400" dirty="0">
                <a:solidFill>
                  <a:srgbClr val="0000FF"/>
                </a:solidFill>
              </a:rPr>
              <a:t>Stochastic gradient descent (SGD): </a:t>
            </a:r>
            <a:r>
              <a:rPr lang="en-US" sz="2400" dirty="0">
                <a:solidFill>
                  <a:srgbClr val="000000"/>
                </a:solidFill>
              </a:rPr>
              <a:t>Start making progress right away, and continues to make progress with each example it looks at. </a:t>
            </a:r>
          </a:p>
        </p:txBody>
      </p:sp>
      <mc:AlternateContent xmlns:mc="http://schemas.openxmlformats.org/markup-compatibility/2006" xmlns:a14="http://schemas.microsoft.com/office/drawing/2010/main">
        <mc:Choice Requires="a14">
          <p:sp>
            <p:nvSpPr>
              <p:cNvPr id="5" name="矩形 8">
                <a:extLst>
                  <a:ext uri="{FF2B5EF4-FFF2-40B4-BE49-F238E27FC236}">
                    <a16:creationId xmlns:a16="http://schemas.microsoft.com/office/drawing/2014/main" id="{D249B025-48EC-4F40-B1FD-C2233290186A}"/>
                  </a:ext>
                </a:extLst>
              </p:cNvPr>
              <p:cNvSpPr/>
              <p:nvPr/>
            </p:nvSpPr>
            <p:spPr>
              <a:xfrm>
                <a:off x="2544190" y="3356992"/>
                <a:ext cx="5505153" cy="18002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rPr>
                  <a:t>Repeat until convergence {</a:t>
                </a:r>
              </a:p>
              <a:p>
                <a:r>
                  <a:rPr lang="en-US" altLang="zh-CN" sz="2400" dirty="0">
                    <a:solidFill>
                      <a:schemeClr val="tx1"/>
                    </a:solidFill>
                  </a:rPr>
                  <a:t>    Random select a sample </a:t>
                </a:r>
                <a:r>
                  <a:rPr lang="en-US" altLang="zh-CN" sz="2400" i="1" dirty="0">
                    <a:solidFill>
                      <a:schemeClr val="tx1"/>
                    </a:solidFill>
                    <a:latin typeface="Times New Roman" pitchFamily="18" charset="0"/>
                    <a:cs typeface="Times New Roman" pitchFamily="18" charset="0"/>
                  </a:rPr>
                  <a:t>x</a:t>
                </a:r>
                <a:r>
                  <a:rPr lang="en-US" altLang="zh-CN" sz="2400" i="1" baseline="-25000" dirty="0">
                    <a:solidFill>
                      <a:schemeClr val="tx1"/>
                    </a:solidFill>
                    <a:latin typeface="Times New Roman" pitchFamily="18" charset="0"/>
                    <a:cs typeface="Times New Roman" pitchFamily="18" charset="0"/>
                  </a:rPr>
                  <a:t>i </a:t>
                </a:r>
                <a:r>
                  <a:rPr lang="en-US" altLang="zh-CN" sz="2400" dirty="0">
                    <a:solidFill>
                      <a:schemeClr val="tx1"/>
                    </a:solidFill>
                  </a:rPr>
                  <a:t>{</a:t>
                </a:r>
              </a:p>
              <a:p>
                <a:r>
                  <a:rPr lang="en-US" altLang="zh-CN" sz="2400" i="1" dirty="0">
                    <a:solidFill>
                      <a:schemeClr val="tx1"/>
                    </a:solidFill>
                    <a:latin typeface="Times New Roman" pitchFamily="18" charset="0"/>
                    <a:cs typeface="Times New Roman" pitchFamily="18" charset="0"/>
                  </a:rPr>
                  <a:t>         </a:t>
                </a:r>
                <a14:m>
                  <m:oMath xmlns:m="http://schemas.openxmlformats.org/officeDocument/2006/math">
                    <m:r>
                      <a:rPr lang="en-US" altLang="zh-CN" sz="2400" i="1" dirty="0" smtClean="0">
                        <a:solidFill>
                          <a:schemeClr val="tx1"/>
                        </a:solidFill>
                        <a:latin typeface="Cambria Math" panose="02040503050406030204" pitchFamily="18" charset="0"/>
                        <a:cs typeface="Times New Roman" pitchFamily="18" charset="0"/>
                      </a:rPr>
                      <m:t>𝑤</m:t>
                    </m:r>
                    <m:r>
                      <a:rPr lang="en-US" altLang="zh-CN" sz="2400" i="1" baseline="-25000" dirty="0" err="1">
                        <a:solidFill>
                          <a:schemeClr val="tx1"/>
                        </a:solidFill>
                        <a:latin typeface="Cambria Math" panose="02040503050406030204" pitchFamily="18" charset="0"/>
                        <a:cs typeface="Times New Roman" pitchFamily="18" charset="0"/>
                      </a:rPr>
                      <m:t>𝑘</m:t>
                    </m:r>
                    <m:r>
                      <a:rPr lang="en-US" altLang="zh-CN" sz="2400" i="1" dirty="0">
                        <a:solidFill>
                          <a:schemeClr val="tx1"/>
                        </a:solidFill>
                        <a:latin typeface="Cambria Math" panose="02040503050406030204" pitchFamily="18" charset="0"/>
                        <a:cs typeface="Times New Roman" pitchFamily="18" charset="0"/>
                      </a:rPr>
                      <m:t>=</m:t>
                    </m:r>
                    <m:r>
                      <a:rPr lang="en-US" altLang="zh-CN" sz="2400" i="1" dirty="0" err="1">
                        <a:solidFill>
                          <a:schemeClr val="tx1"/>
                        </a:solidFill>
                        <a:latin typeface="Cambria Math" panose="02040503050406030204" pitchFamily="18" charset="0"/>
                        <a:cs typeface="Times New Roman" pitchFamily="18" charset="0"/>
                      </a:rPr>
                      <m:t>𝑤</m:t>
                    </m:r>
                    <m:r>
                      <a:rPr lang="en-US" altLang="zh-CN" sz="2400" i="1" baseline="-25000" dirty="0" err="1">
                        <a:solidFill>
                          <a:schemeClr val="tx1"/>
                        </a:solidFill>
                        <a:latin typeface="Cambria Math" panose="02040503050406030204" pitchFamily="18" charset="0"/>
                        <a:cs typeface="Times New Roman" pitchFamily="18" charset="0"/>
                      </a:rPr>
                      <m:t>𝑘</m:t>
                    </m:r>
                    <m:r>
                      <a:rPr lang="en-US" altLang="zh-CN" sz="2400" b="0" i="1" dirty="0" smtClean="0">
                        <a:solidFill>
                          <a:schemeClr val="tx1"/>
                        </a:solidFill>
                        <a:latin typeface="Cambria Math" panose="02040503050406030204" pitchFamily="18" charset="0"/>
                        <a:cs typeface="Times New Roman" pitchFamily="18" charset="0"/>
                      </a:rPr>
                      <m:t>−</m:t>
                    </m:r>
                    <m:r>
                      <a:rPr lang="en-US" altLang="zh-CN" sz="2400" i="1" dirty="0">
                        <a:solidFill>
                          <a:schemeClr val="tx1"/>
                        </a:solidFill>
                        <a:latin typeface="Cambria Math" panose="02040503050406030204" pitchFamily="18" charset="0"/>
                        <a:cs typeface="Times New Roman" pitchFamily="18" charset="0"/>
                      </a:rPr>
                      <m:t>𝛼</m:t>
                    </m:r>
                    <m:r>
                      <a:rPr lang="en-US" altLang="zh-CN" sz="2400" i="1" baseline="-25000" dirty="0">
                        <a:solidFill>
                          <a:schemeClr val="tx1"/>
                        </a:solidFill>
                        <a:latin typeface="Cambria Math" panose="02040503050406030204" pitchFamily="18" charset="0"/>
                        <a:cs typeface="Times New Roman" pitchFamily="18" charset="0"/>
                      </a:rPr>
                      <m:t>𝑡</m:t>
                    </m:r>
                    <m:r>
                      <a:rPr lang="en-US" altLang="zh-CN" sz="2400" i="1" dirty="0">
                        <a:solidFill>
                          <a:schemeClr val="tx1"/>
                        </a:solidFill>
                        <a:latin typeface="Cambria Math" panose="02040503050406030204" pitchFamily="18" charset="0"/>
                        <a:cs typeface="Times New Roman" pitchFamily="18" charset="0"/>
                      </a:rPr>
                      <m:t> (</m:t>
                    </m:r>
                    <m:r>
                      <a:rPr lang="en-US" altLang="zh-CN" sz="2400" i="1" dirty="0">
                        <a:solidFill>
                          <a:schemeClr val="tx1"/>
                        </a:solidFill>
                        <a:latin typeface="Cambria Math" panose="02040503050406030204" pitchFamily="18" charset="0"/>
                        <a:cs typeface="Times New Roman" pitchFamily="18" charset="0"/>
                      </a:rPr>
                      <m:t>𝑓</m:t>
                    </m:r>
                    <m:r>
                      <a:rPr lang="en-US" altLang="zh-CN" sz="2400" i="1" dirty="0">
                        <a:solidFill>
                          <a:schemeClr val="tx1"/>
                        </a:solidFill>
                        <a:latin typeface="Cambria Math" panose="02040503050406030204" pitchFamily="18" charset="0"/>
                        <a:cs typeface="Times New Roman" pitchFamily="18" charset="0"/>
                      </a:rPr>
                      <m:t>(</m:t>
                    </m:r>
                    <m:r>
                      <a:rPr lang="en-US" altLang="zh-CN" sz="2400" i="1" dirty="0">
                        <a:solidFill>
                          <a:schemeClr val="tx1"/>
                        </a:solidFill>
                        <a:latin typeface="Cambria Math" panose="02040503050406030204" pitchFamily="18" charset="0"/>
                        <a:cs typeface="Times New Roman" pitchFamily="18" charset="0"/>
                      </a:rPr>
                      <m:t>𝑥𝑖</m:t>
                    </m:r>
                    <m:r>
                      <a:rPr lang="en-US" altLang="zh-CN" sz="2400" i="1" dirty="0">
                        <a:solidFill>
                          <a:schemeClr val="tx1"/>
                        </a:solidFill>
                        <a:latin typeface="Cambria Math" panose="02040503050406030204" pitchFamily="18" charset="0"/>
                        <a:cs typeface="Times New Roman" pitchFamily="18" charset="0"/>
                      </a:rPr>
                      <m:t>, </m:t>
                    </m:r>
                    <m:r>
                      <a:rPr lang="en-US" altLang="zh-CN" sz="2400" b="1" i="1" dirty="0">
                        <a:solidFill>
                          <a:schemeClr val="tx1"/>
                        </a:solidFill>
                        <a:latin typeface="Cambria Math" panose="02040503050406030204" pitchFamily="18" charset="0"/>
                        <a:cs typeface="Times New Roman" pitchFamily="18" charset="0"/>
                      </a:rPr>
                      <m:t>𝒘</m:t>
                    </m:r>
                    <m:r>
                      <a:rPr lang="en-US" altLang="zh-CN" sz="2400" i="1" dirty="0">
                        <a:solidFill>
                          <a:schemeClr val="tx1"/>
                        </a:solidFill>
                        <a:latin typeface="Cambria Math" panose="02040503050406030204" pitchFamily="18" charset="0"/>
                        <a:cs typeface="Times New Roman" pitchFamily="18" charset="0"/>
                      </a:rPr>
                      <m:t>)–</m:t>
                    </m:r>
                    <m:r>
                      <a:rPr lang="en-US" altLang="zh-CN" sz="2400" i="1" dirty="0" err="1">
                        <a:solidFill>
                          <a:schemeClr val="tx1"/>
                        </a:solidFill>
                        <a:latin typeface="Cambria Math" panose="02040503050406030204" pitchFamily="18" charset="0"/>
                        <a:cs typeface="Times New Roman" pitchFamily="18" charset="0"/>
                      </a:rPr>
                      <m:t>𝑦</m:t>
                    </m:r>
                    <m:r>
                      <a:rPr lang="en-US" altLang="zh-CN" sz="2400" i="1" baseline="-25000" dirty="0" err="1">
                        <a:solidFill>
                          <a:schemeClr val="tx1"/>
                        </a:solidFill>
                        <a:latin typeface="Cambria Math" panose="02040503050406030204" pitchFamily="18" charset="0"/>
                        <a:cs typeface="Times New Roman" pitchFamily="18" charset="0"/>
                      </a:rPr>
                      <m:t>𝑖</m:t>
                    </m:r>
                    <m:r>
                      <a:rPr lang="en-US" altLang="zh-CN" sz="2400" i="1" dirty="0">
                        <a:solidFill>
                          <a:schemeClr val="tx1"/>
                        </a:solidFill>
                        <a:latin typeface="Cambria Math" panose="02040503050406030204" pitchFamily="18" charset="0"/>
                        <a:cs typeface="Times New Roman" pitchFamily="18" charset="0"/>
                      </a:rPr>
                      <m:t>) </m:t>
                    </m:r>
                    <m:r>
                      <a:rPr lang="en-US" altLang="zh-CN" sz="2400" i="1" dirty="0" err="1">
                        <a:solidFill>
                          <a:schemeClr val="tx1"/>
                        </a:solidFill>
                        <a:latin typeface="Cambria Math" panose="02040503050406030204" pitchFamily="18" charset="0"/>
                        <a:cs typeface="Times New Roman" pitchFamily="18" charset="0"/>
                      </a:rPr>
                      <m:t>𝑥</m:t>
                    </m:r>
                    <m:r>
                      <a:rPr lang="en-US" altLang="zh-CN" sz="2400" i="1" baseline="-25000" dirty="0" err="1">
                        <a:solidFill>
                          <a:schemeClr val="tx1"/>
                        </a:solidFill>
                        <a:latin typeface="Cambria Math" panose="02040503050406030204" pitchFamily="18" charset="0"/>
                        <a:cs typeface="Times New Roman" pitchFamily="18" charset="0"/>
                      </a:rPr>
                      <m:t>𝑖𝑘</m:t>
                    </m:r>
                  </m:oMath>
                </a14:m>
                <a:endParaRPr lang="en-US" altLang="zh-CN" sz="2400" i="1" baseline="-25000" dirty="0">
                  <a:solidFill>
                    <a:schemeClr val="tx1"/>
                  </a:solidFill>
                  <a:latin typeface="Times New Roman" pitchFamily="18" charset="0"/>
                  <a:cs typeface="Times New Roman" pitchFamily="18" charset="0"/>
                </a:endParaRPr>
              </a:p>
              <a:p>
                <a:r>
                  <a:rPr lang="en-US" altLang="zh-CN" sz="2400" dirty="0">
                    <a:solidFill>
                      <a:schemeClr val="tx1"/>
                    </a:solidFill>
                  </a:rPr>
                  <a:t>    }</a:t>
                </a:r>
              </a:p>
              <a:p>
                <a:r>
                  <a:rPr lang="en-US" altLang="zh-CN" sz="2400" dirty="0">
                    <a:solidFill>
                      <a:schemeClr val="tx1"/>
                    </a:solidFill>
                  </a:rPr>
                  <a:t>}</a:t>
                </a:r>
                <a:endParaRPr lang="zh-CN" altLang="en-US" sz="2400" dirty="0">
                  <a:solidFill>
                    <a:schemeClr val="tx1"/>
                  </a:solidFill>
                </a:endParaRPr>
              </a:p>
            </p:txBody>
          </p:sp>
        </mc:Choice>
        <mc:Fallback xmlns="">
          <p:sp>
            <p:nvSpPr>
              <p:cNvPr id="5" name="矩形 8">
                <a:extLst>
                  <a:ext uri="{FF2B5EF4-FFF2-40B4-BE49-F238E27FC236}">
                    <a16:creationId xmlns:a16="http://schemas.microsoft.com/office/drawing/2014/main" xmlns:a14="http://schemas.microsoft.com/office/drawing/2010/main" xmlns="" id="{D249B025-48EC-4F40-B1FD-C2233290186A}"/>
                  </a:ext>
                </a:extLst>
              </p:cNvPr>
              <p:cNvSpPr>
                <a:spLocks noRot="1" noChangeAspect="1" noMove="1" noResize="1" noEditPoints="1" noAdjustHandles="1" noChangeArrowheads="1" noChangeShapeType="1" noTextEdit="1"/>
              </p:cNvSpPr>
              <p:nvPr/>
            </p:nvSpPr>
            <p:spPr>
              <a:xfrm>
                <a:off x="2544190" y="3356992"/>
                <a:ext cx="5505153" cy="1800200"/>
              </a:xfrm>
              <a:prstGeom prst="rect">
                <a:avLst/>
              </a:prstGeom>
              <a:blipFill rotWithShape="0">
                <a:blip r:embed="rId3"/>
                <a:stretch>
                  <a:fillRect l="-1547" t="-5387" b="-11111"/>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EE37DB9-F56A-B94A-B6C6-01537B469986}"/>
                  </a:ext>
                </a:extLst>
              </p:cNvPr>
              <p:cNvSpPr txBox="1"/>
              <p:nvPr/>
            </p:nvSpPr>
            <p:spPr>
              <a:xfrm>
                <a:off x="463736" y="5185301"/>
                <a:ext cx="8913439"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FF0000"/>
                    </a:solidFill>
                  </a:rPr>
                  <a:t>Much faster than batch gradient descent</a:t>
                </a:r>
                <a:r>
                  <a:rPr lang="en-US" sz="2000" dirty="0">
                    <a:solidFill>
                      <a:srgbClr val="000000"/>
                    </a:solidFill>
                  </a:rPr>
                  <a:t>. </a:t>
                </a:r>
              </a:p>
              <a:p>
                <a:pPr marL="285750" indent="-285750">
                  <a:buFont typeface="Arial" panose="020B0604020202020204" pitchFamily="34" charset="0"/>
                  <a:buChar char="•"/>
                </a:pPr>
                <a:r>
                  <a:rPr lang="en-US" sz="2000" dirty="0">
                    <a:solidFill>
                      <a:srgbClr val="000000"/>
                    </a:solidFill>
                  </a:rPr>
                  <a:t>The parameters will keep oscillating around the minimum of </a:t>
                </a:r>
                <a14:m>
                  <m:oMath xmlns:m="http://schemas.openxmlformats.org/officeDocument/2006/math">
                    <m:r>
                      <a:rPr lang="en-US" sz="2000" i="1" dirty="0" smtClean="0">
                        <a:solidFill>
                          <a:srgbClr val="000000"/>
                        </a:solidFill>
                        <a:latin typeface="Cambria Math" panose="02040503050406030204" pitchFamily="18" charset="0"/>
                      </a:rPr>
                      <m:t>𝐿</m:t>
                    </m:r>
                  </m:oMath>
                </a14:m>
                <a:r>
                  <a:rPr lang="en-US" sz="2000" dirty="0">
                    <a:solidFill>
                      <a:srgbClr val="000000"/>
                    </a:solidFill>
                  </a:rPr>
                  <a:t>, but in practice most of the values near the minimum will be reasonably good approximations to the true minimum.</a:t>
                </a:r>
              </a:p>
            </p:txBody>
          </p:sp>
        </mc:Choice>
        <mc:Fallback xmlns="">
          <p:sp>
            <p:nvSpPr>
              <p:cNvPr id="4" name="TextBox 3">
                <a:extLst>
                  <a:ext uri="{FF2B5EF4-FFF2-40B4-BE49-F238E27FC236}">
                    <a16:creationId xmlns:a16="http://schemas.microsoft.com/office/drawing/2014/main" id="{9EE37DB9-F56A-B94A-B6C6-01537B469986}"/>
                  </a:ext>
                </a:extLst>
              </p:cNvPr>
              <p:cNvSpPr txBox="1">
                <a:spLocks noRot="1" noChangeAspect="1" noMove="1" noResize="1" noEditPoints="1" noAdjustHandles="1" noChangeArrowheads="1" noChangeShapeType="1" noTextEdit="1"/>
              </p:cNvSpPr>
              <p:nvPr/>
            </p:nvSpPr>
            <p:spPr>
              <a:xfrm>
                <a:off x="463736" y="5185301"/>
                <a:ext cx="8913439" cy="1323439"/>
              </a:xfrm>
              <a:prstGeom prst="rect">
                <a:avLst/>
              </a:prstGeom>
              <a:blipFill>
                <a:blip r:embed="rId4"/>
                <a:stretch>
                  <a:fillRect l="-570" t="-2885" b="-7692"/>
                </a:stretch>
              </a:blipFill>
            </p:spPr>
            <p:txBody>
              <a:bodyPr/>
              <a:lstStyle/>
              <a:p>
                <a:r>
                  <a:rPr lang="en-US">
                    <a:noFill/>
                  </a:rPr>
                  <a:t> </a:t>
                </a:r>
              </a:p>
            </p:txBody>
          </p:sp>
        </mc:Fallback>
      </mc:AlternateContent>
    </p:spTree>
    <p:extLst>
      <p:ext uri="{BB962C8B-B14F-4D97-AF65-F5344CB8AC3E}">
        <p14:creationId xmlns:p14="http://schemas.microsoft.com/office/powerpoint/2010/main" val="1914132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0</a:t>
            </a:r>
            <a:r>
              <a:rPr lang="en-GB" baseline="30000" dirty="0"/>
              <a:t>th</a:t>
            </a:r>
            <a:r>
              <a:rPr lang="en-GB" dirty="0"/>
              <a:t> Order Polynomial</a:t>
            </a:r>
          </a:p>
        </p:txBody>
      </p:sp>
      <p:pic>
        <p:nvPicPr>
          <p:cNvPr id="4" name="Content Placeholder 3" descr="Figure1.4a.jpg"/>
          <p:cNvPicPr>
            <a:picLocks noGrp="1" noChangeAspect="1"/>
          </p:cNvPicPr>
          <p:nvPr>
            <p:ph idx="1"/>
          </p:nvPr>
        </p:nvPicPr>
        <p:blipFill>
          <a:blip r:embed="rId2" cstate="print"/>
          <a:stretch>
            <a:fillRect/>
          </a:stretch>
        </p:blipFill>
        <p:spPr>
          <a:xfrm>
            <a:off x="1950000" y="1800000"/>
            <a:ext cx="5778500" cy="3962400"/>
          </a:xfrm>
        </p:spPr>
      </p:pic>
      <p:sp>
        <p:nvSpPr>
          <p:cNvPr id="6" name="矩形 5"/>
          <p:cNvSpPr/>
          <p:nvPr/>
        </p:nvSpPr>
        <p:spPr>
          <a:xfrm>
            <a:off x="734794" y="6021288"/>
            <a:ext cx="8208912"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US" altLang="zh-CN" sz="1400" dirty="0">
                <a:solidFill>
                  <a:schemeClr val="tx1"/>
                </a:solidFill>
              </a:rPr>
              <a:t>* A number of the following pages are from Bishop’s slides</a:t>
            </a:r>
            <a:endParaRPr lang="zh-CN" altLang="en-US" sz="1400" dirty="0">
              <a:solidFill>
                <a:schemeClr val="tx1"/>
              </a:solidFill>
            </a:endParaRPr>
          </a:p>
        </p:txBody>
      </p:sp>
    </p:spTree>
    <p:extLst>
      <p:ext uri="{BB962C8B-B14F-4D97-AF65-F5344CB8AC3E}">
        <p14:creationId xmlns:p14="http://schemas.microsoft.com/office/powerpoint/2010/main" val="2089873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1</a:t>
            </a:r>
            <a:r>
              <a:rPr lang="en-GB" baseline="30000" dirty="0"/>
              <a:t>st</a:t>
            </a:r>
            <a:r>
              <a:rPr lang="en-GB" dirty="0"/>
              <a:t> Order Polynomial</a:t>
            </a:r>
          </a:p>
        </p:txBody>
      </p:sp>
      <p:pic>
        <p:nvPicPr>
          <p:cNvPr id="4" name="Content Placeholder 3" descr="Figure1.4b.jpg"/>
          <p:cNvPicPr>
            <a:picLocks noGrp="1" noChangeAspect="1"/>
          </p:cNvPicPr>
          <p:nvPr>
            <p:ph idx="1"/>
          </p:nvPr>
        </p:nvPicPr>
        <p:blipFill>
          <a:blip r:embed="rId2" cstate="print"/>
          <a:stretch>
            <a:fillRect/>
          </a:stretch>
        </p:blipFill>
        <p:spPr>
          <a:xfrm>
            <a:off x="1950000" y="1800000"/>
            <a:ext cx="5778500" cy="3962400"/>
          </a:xfrm>
        </p:spPr>
      </p:pic>
    </p:spTree>
    <p:extLst>
      <p:ext uri="{BB962C8B-B14F-4D97-AF65-F5344CB8AC3E}">
        <p14:creationId xmlns:p14="http://schemas.microsoft.com/office/powerpoint/2010/main" val="1677995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sp>
        <p:nvSpPr>
          <p:cNvPr id="7"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8"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Isosceles Triangle 8"/>
          <p:cNvSpPr/>
          <p:nvPr/>
        </p:nvSpPr>
        <p:spPr>
          <a:xfrm rot="16200000">
            <a:off x="1320299" y="1858472"/>
            <a:ext cx="6858000" cy="3150608"/>
          </a:xfrm>
          <a:prstGeom prst="triangle">
            <a:avLst>
              <a:gd name="adj" fmla="val 47004"/>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429" dirty="0">
              <a:solidFill>
                <a:prstClr val="white"/>
              </a:solidFill>
              <a:latin typeface="Calibri"/>
              <a:ea typeface="SimHei" panose="02010609060101010101" pitchFamily="49" charset="-122"/>
            </a:endParaRPr>
          </a:p>
        </p:txBody>
      </p:sp>
      <p:pic>
        <p:nvPicPr>
          <p:cNvPr id="14" name="图片 13"/>
          <p:cNvPicPr>
            <a:picLocks/>
          </p:cNvPicPr>
          <p:nvPr/>
        </p:nvPicPr>
        <p:blipFill>
          <a:blip r:embed="rId4"/>
          <a:stretch>
            <a:fillRect/>
          </a:stretch>
        </p:blipFill>
        <p:spPr>
          <a:xfrm>
            <a:off x="6324600" y="10140"/>
            <a:ext cx="3200400" cy="6853828"/>
          </a:xfrm>
          <a:prstGeom prst="rect">
            <a:avLst/>
          </a:prstGeom>
        </p:spPr>
      </p:pic>
      <p:sp>
        <p:nvSpPr>
          <p:cNvPr id="15" name="矩形 14"/>
          <p:cNvSpPr/>
          <p:nvPr/>
        </p:nvSpPr>
        <p:spPr>
          <a:xfrm>
            <a:off x="7453462" y="1222303"/>
            <a:ext cx="1626086" cy="338554"/>
          </a:xfrm>
          <a:prstGeom prst="rect">
            <a:avLst/>
          </a:prstGeom>
        </p:spPr>
        <p:txBody>
          <a:bodyPr wrap="none">
            <a:spAutoFit/>
          </a:bodyPr>
          <a:lstStyle/>
          <a:p>
            <a:pPr marL="0" lvl="1" defTabSz="725759"/>
            <a:r>
              <a:rPr lang="en-US" altLang="zh-CN" sz="1600" dirty="0">
                <a:solidFill>
                  <a:srgbClr val="FFFF00"/>
                </a:solidFill>
                <a:latin typeface="方正兰亭中黑_GBK" panose="02000000000000000000" pitchFamily="2" charset="-122"/>
                <a:ea typeface="方正兰亭中黑_GBK" panose="02000000000000000000" pitchFamily="2" charset="-122"/>
              </a:rPr>
              <a:t>Daniel </a:t>
            </a:r>
            <a:r>
              <a:rPr lang="en-US" altLang="zh-CN" sz="1600" dirty="0" err="1">
                <a:solidFill>
                  <a:srgbClr val="FFFF00"/>
                </a:solidFill>
                <a:latin typeface="方正兰亭中黑_GBK" panose="02000000000000000000" pitchFamily="2" charset="-122"/>
                <a:ea typeface="方正兰亭中黑_GBK" panose="02000000000000000000" pitchFamily="2" charset="-122"/>
              </a:rPr>
              <a:t>Bobrow</a:t>
            </a:r>
            <a:endParaRPr lang="en-US" altLang="zh-CN" sz="1600" dirty="0">
              <a:solidFill>
                <a:srgbClr val="FFFF00"/>
              </a:solidFill>
              <a:latin typeface="方正兰亭中黑_GBK" panose="02000000000000000000" pitchFamily="2" charset="-122"/>
              <a:ea typeface="方正兰亭中黑_GBK" panose="02000000000000000000" pitchFamily="2" charset="-122"/>
            </a:endParaRPr>
          </a:p>
        </p:txBody>
      </p:sp>
      <p:sp>
        <p:nvSpPr>
          <p:cNvPr id="16" name="矩形 15"/>
          <p:cNvSpPr/>
          <p:nvPr/>
        </p:nvSpPr>
        <p:spPr>
          <a:xfrm>
            <a:off x="7101673" y="1577682"/>
            <a:ext cx="2292123" cy="954107"/>
          </a:xfrm>
          <a:prstGeom prst="rect">
            <a:avLst/>
          </a:prstGeom>
        </p:spPr>
        <p:txBody>
          <a:bodyPr wrap="square">
            <a:spAutoFit/>
          </a:bodyPr>
          <a:lstStyle/>
          <a:p>
            <a:pPr marL="362880" lvl="2" defTabSz="725759"/>
            <a:r>
              <a:rPr lang="en-US" altLang="zh-CN" sz="1400" dirty="0" err="1">
                <a:solidFill>
                  <a:prstClr val="white"/>
                </a:solidFill>
                <a:latin typeface="Calibri"/>
                <a:ea typeface="SimHei" panose="02010609060101010101" pitchFamily="49" charset="-122"/>
              </a:rPr>
              <a:t>Bobrow</a:t>
            </a:r>
            <a:r>
              <a:rPr lang="en-US" altLang="zh-CN" sz="1400" dirty="0">
                <a:solidFill>
                  <a:prstClr val="white"/>
                </a:solidFill>
                <a:latin typeface="Calibri"/>
                <a:ea typeface="SimHei" panose="02010609060101010101" pitchFamily="49" charset="-122"/>
              </a:rPr>
              <a:t>, Daniel G. "Natural language input for a computer problem solving system." (1964)</a:t>
            </a:r>
          </a:p>
        </p:txBody>
      </p:sp>
      <p:sp>
        <p:nvSpPr>
          <p:cNvPr id="17" name="矩形 16"/>
          <p:cNvSpPr/>
          <p:nvPr/>
        </p:nvSpPr>
        <p:spPr>
          <a:xfrm>
            <a:off x="7091733" y="3618441"/>
            <a:ext cx="1831399" cy="584775"/>
          </a:xfrm>
          <a:prstGeom prst="rect">
            <a:avLst/>
          </a:prstGeom>
        </p:spPr>
        <p:txBody>
          <a:bodyPr wrap="none">
            <a:spAutoFit/>
          </a:bodyPr>
          <a:lstStyle/>
          <a:p>
            <a:pPr marL="362880" lvl="1" defTabSz="725759"/>
            <a:r>
              <a:rPr lang="en-US" altLang="zh-CN" sz="1600" dirty="0">
                <a:solidFill>
                  <a:srgbClr val="FFFF00"/>
                </a:solidFill>
                <a:latin typeface="方正兰亭中黑_GBK" panose="02000000000000000000" pitchFamily="2" charset="-122"/>
                <a:ea typeface="方正兰亭中黑_GBK" panose="02000000000000000000" pitchFamily="2" charset="-122"/>
              </a:rPr>
              <a:t>Joseph</a:t>
            </a:r>
          </a:p>
          <a:p>
            <a:pPr marL="362880" lvl="1" defTabSz="725759"/>
            <a:r>
              <a:rPr lang="en-US" altLang="zh-CN" sz="1600" dirty="0" err="1">
                <a:solidFill>
                  <a:srgbClr val="FFFF00"/>
                </a:solidFill>
                <a:latin typeface="方正兰亭中黑_GBK" panose="02000000000000000000" pitchFamily="2" charset="-122"/>
                <a:ea typeface="方正兰亭中黑_GBK" panose="02000000000000000000" pitchFamily="2" charset="-122"/>
              </a:rPr>
              <a:t>Weizenbaum</a:t>
            </a:r>
            <a:endParaRPr lang="en-US" altLang="zh-CN" sz="1600" dirty="0">
              <a:solidFill>
                <a:srgbClr val="FFFF00"/>
              </a:solidFill>
              <a:latin typeface="方正兰亭中黑_GBK" panose="02000000000000000000" pitchFamily="2" charset="-122"/>
              <a:ea typeface="方正兰亭中黑_GBK" panose="02000000000000000000" pitchFamily="2" charset="-122"/>
            </a:endParaRPr>
          </a:p>
        </p:txBody>
      </p:sp>
      <p:sp>
        <p:nvSpPr>
          <p:cNvPr id="18" name="矩形 17"/>
          <p:cNvSpPr/>
          <p:nvPr/>
        </p:nvSpPr>
        <p:spPr>
          <a:xfrm>
            <a:off x="7079835" y="4140122"/>
            <a:ext cx="2445165" cy="1815882"/>
          </a:xfrm>
          <a:prstGeom prst="rect">
            <a:avLst/>
          </a:prstGeom>
        </p:spPr>
        <p:txBody>
          <a:bodyPr wrap="square">
            <a:spAutoFit/>
          </a:bodyPr>
          <a:lstStyle/>
          <a:p>
            <a:pPr marL="362880" lvl="1" defTabSz="725759"/>
            <a:r>
              <a:rPr lang="en-US" altLang="zh-CN" sz="1400" dirty="0" err="1">
                <a:solidFill>
                  <a:prstClr val="white"/>
                </a:solidFill>
                <a:latin typeface="Calibri"/>
                <a:ea typeface="SimHei" panose="02010609060101010101" pitchFamily="49" charset="-122"/>
              </a:rPr>
              <a:t>Weizenbaum</a:t>
            </a:r>
            <a:r>
              <a:rPr lang="en-US" altLang="zh-CN" sz="1400" dirty="0">
                <a:solidFill>
                  <a:prstClr val="white"/>
                </a:solidFill>
                <a:latin typeface="Calibri"/>
                <a:ea typeface="SimHei" panose="02010609060101010101" pitchFamily="49" charset="-122"/>
              </a:rPr>
              <a:t>, Joseph. "ELIZA—a computer program for the study of natural language communication between man and machine." Communications of the ACM 9.1 (1966): 36-45.</a:t>
            </a:r>
            <a:endParaRPr lang="zh-CN" altLang="en-US" sz="1400" dirty="0">
              <a:solidFill>
                <a:prstClr val="white"/>
              </a:solidFill>
              <a:latin typeface="Calibri"/>
              <a:ea typeface="SimHei" panose="02010609060101010101" pitchFamily="49" charset="-122"/>
            </a:endParaRPr>
          </a:p>
        </p:txBody>
      </p:sp>
      <p:sp>
        <p:nvSpPr>
          <p:cNvPr id="19" name="矩形 18"/>
          <p:cNvSpPr/>
          <p:nvPr/>
        </p:nvSpPr>
        <p:spPr>
          <a:xfrm>
            <a:off x="6361478" y="717929"/>
            <a:ext cx="2908168" cy="400110"/>
          </a:xfrm>
          <a:prstGeom prst="rect">
            <a:avLst/>
          </a:prstGeom>
        </p:spPr>
        <p:txBody>
          <a:bodyPr wrap="non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1964</a:t>
            </a:r>
            <a:r>
              <a:rPr lang="en-US" altLang="zh-CN" sz="2000" dirty="0">
                <a:solidFill>
                  <a:srgbClr val="FFFF00"/>
                </a:solidFill>
                <a:latin typeface="方正兰亭中黑_GBK" panose="02000000000000000000" pitchFamily="2" charset="-122"/>
                <a:ea typeface="方正兰亭中黑_GBK" panose="02000000000000000000" pitchFamily="2" charset="-122"/>
              </a:rPr>
              <a:t> </a:t>
            </a:r>
            <a:r>
              <a:rPr lang="zh-CN" altLang="en-US" sz="2000" dirty="0">
                <a:solidFill>
                  <a:srgbClr val="FFFF00"/>
                </a:solidFill>
                <a:latin typeface="方正兰亭中黑_GBK" panose="02000000000000000000" pitchFamily="2" charset="-122"/>
                <a:ea typeface="方正兰亭中黑_GBK" panose="02000000000000000000" pitchFamily="2" charset="-122"/>
              </a:rPr>
              <a:t>理解自然语言输入</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sp>
        <p:nvSpPr>
          <p:cNvPr id="20" name="矩形 19"/>
          <p:cNvSpPr/>
          <p:nvPr/>
        </p:nvSpPr>
        <p:spPr>
          <a:xfrm>
            <a:off x="6470807" y="3058844"/>
            <a:ext cx="2558714" cy="400110"/>
          </a:xfrm>
          <a:prstGeom prst="rect">
            <a:avLst/>
          </a:prstGeom>
        </p:spPr>
        <p:txBody>
          <a:bodyPr wrap="non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1966 </a:t>
            </a:r>
            <a:r>
              <a:rPr lang="en-US" altLang="zh-CN" sz="2000" dirty="0">
                <a:solidFill>
                  <a:srgbClr val="FFFF00"/>
                </a:solidFill>
                <a:latin typeface="方正兰亭中黑_GBK" panose="02000000000000000000" pitchFamily="2" charset="-122"/>
                <a:ea typeface="方正兰亭中黑_GBK" panose="02000000000000000000" pitchFamily="2" charset="-122"/>
              </a:rPr>
              <a:t>ELIZA</a:t>
            </a:r>
            <a:r>
              <a:rPr lang="zh-CN" altLang="en-US" sz="2000" dirty="0">
                <a:solidFill>
                  <a:srgbClr val="FFFF00"/>
                </a:solidFill>
                <a:latin typeface="方正兰亭中黑_GBK" panose="02000000000000000000" pitchFamily="2" charset="-122"/>
                <a:ea typeface="方正兰亭中黑_GBK" panose="02000000000000000000" pitchFamily="2" charset="-122"/>
              </a:rPr>
              <a:t>人机对话</a:t>
            </a:r>
          </a:p>
        </p:txBody>
      </p:sp>
      <p:pic>
        <p:nvPicPr>
          <p:cNvPr id="21"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05529" y="1286065"/>
            <a:ext cx="919719" cy="1322969"/>
          </a:xfrm>
          <a:prstGeom prst="rect">
            <a:avLst/>
          </a:prstGeom>
        </p:spPr>
      </p:pic>
      <p:pic>
        <p:nvPicPr>
          <p:cNvPr id="22" name="Picture 3"/>
          <p:cNvPicPr>
            <a:picLocks noChangeAspect="1"/>
          </p:cNvPicPr>
          <p:nvPr/>
        </p:nvPicPr>
        <p:blipFill>
          <a:blip r:embed="rId6"/>
          <a:stretch>
            <a:fillRect/>
          </a:stretch>
        </p:blipFill>
        <p:spPr>
          <a:xfrm>
            <a:off x="6518476" y="3655709"/>
            <a:ext cx="897572" cy="1142952"/>
          </a:xfrm>
          <a:prstGeom prst="rect">
            <a:avLst/>
          </a:prstGeom>
        </p:spPr>
      </p:pic>
      <p:grpSp>
        <p:nvGrpSpPr>
          <p:cNvPr id="23" name="组 22"/>
          <p:cNvGrpSpPr/>
          <p:nvPr/>
        </p:nvGrpSpPr>
        <p:grpSpPr>
          <a:xfrm>
            <a:off x="1988704" y="2401170"/>
            <a:ext cx="193213" cy="2726690"/>
            <a:chOff x="1167466" y="2004488"/>
            <a:chExt cx="243428" cy="3435345"/>
          </a:xfrm>
          <a:effectLst>
            <a:glow rad="50800">
              <a:schemeClr val="accent5">
                <a:lumMod val="40000"/>
                <a:lumOff val="60000"/>
                <a:alpha val="69000"/>
              </a:schemeClr>
            </a:glow>
          </a:effectLst>
        </p:grpSpPr>
        <p:cxnSp>
          <p:nvCxnSpPr>
            <p:cNvPr id="24"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25"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
        <p:nvSpPr>
          <p:cNvPr id="6" name="Oval 11"/>
          <p:cNvSpPr/>
          <p:nvPr/>
        </p:nvSpPr>
        <p:spPr>
          <a:xfrm>
            <a:off x="3072459" y="3592431"/>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Tree>
    <p:extLst>
      <p:ext uri="{BB962C8B-B14F-4D97-AF65-F5344CB8AC3E}">
        <p14:creationId xmlns:p14="http://schemas.microsoft.com/office/powerpoint/2010/main" val="22341790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72222E-6 -2.59259E-6 L 0.11511 0.00047 " pathEditMode="relative" rAng="0" ptsTypes="AA">
                                      <p:cBhvr>
                                        <p:cTn id="6" dur="2000" fill="hold"/>
                                        <p:tgtEl>
                                          <p:spTgt spid="23"/>
                                        </p:tgtEl>
                                        <p:attrNameLst>
                                          <p:attrName>ppt_x</p:attrName>
                                          <p:attrName>ppt_y</p:attrName>
                                        </p:attrNameLst>
                                      </p:cBhvr>
                                      <p:rCtr x="5747" y="23"/>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26" presetClass="emph" presetSubtype="0" fill="hold" grpId="1"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5000"/>
                            </p:stCondLst>
                            <p:childTnLst>
                              <p:par>
                                <p:cTn id="35" presetID="22" presetClass="entr" presetSubtype="1"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par>
                          <p:cTn id="46" fill="hold">
                            <p:stCondLst>
                              <p:cond delay="6500"/>
                            </p:stCondLst>
                            <p:childTnLst>
                              <p:par>
                                <p:cTn id="47" presetID="2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par>
                          <p:cTn id="50" fill="hold">
                            <p:stCondLst>
                              <p:cond delay="7000"/>
                            </p:stCondLst>
                            <p:childTnLst>
                              <p:par>
                                <p:cTn id="51" presetID="22" presetClass="entr" presetSubtype="1"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7" grpId="0"/>
      <p:bldP spid="18" grpId="0"/>
      <p:bldP spid="19" grpId="0"/>
      <p:bldP spid="20" grpId="0"/>
      <p:bldP spid="6" grpId="0" animBg="1"/>
      <p:bldP spid="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3</a:t>
            </a:r>
            <a:r>
              <a:rPr lang="en-GB" baseline="30000" dirty="0"/>
              <a:t>rd</a:t>
            </a:r>
            <a:r>
              <a:rPr lang="en-GB" dirty="0"/>
              <a:t> Order Polynomial</a:t>
            </a:r>
          </a:p>
        </p:txBody>
      </p:sp>
      <p:pic>
        <p:nvPicPr>
          <p:cNvPr id="4" name="Content Placeholder 3" descr="Figure1.4c.jpg"/>
          <p:cNvPicPr>
            <a:picLocks noGrp="1" noChangeAspect="1"/>
          </p:cNvPicPr>
          <p:nvPr>
            <p:ph idx="1"/>
          </p:nvPr>
        </p:nvPicPr>
        <p:blipFill>
          <a:blip r:embed="rId2" cstate="print"/>
          <a:stretch>
            <a:fillRect/>
          </a:stretch>
        </p:blipFill>
        <p:spPr>
          <a:xfrm>
            <a:off x="1950000" y="1800000"/>
            <a:ext cx="5778500" cy="3962400"/>
          </a:xfrm>
        </p:spPr>
      </p:pic>
    </p:spTree>
    <p:extLst>
      <p:ext uri="{BB962C8B-B14F-4D97-AF65-F5344CB8AC3E}">
        <p14:creationId xmlns:p14="http://schemas.microsoft.com/office/powerpoint/2010/main" val="20274849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9</a:t>
            </a:r>
            <a:r>
              <a:rPr lang="en-GB" baseline="30000" dirty="0"/>
              <a:t>th</a:t>
            </a:r>
            <a:r>
              <a:rPr lang="en-GB" dirty="0"/>
              <a:t> Order Polynomial</a:t>
            </a:r>
          </a:p>
        </p:txBody>
      </p:sp>
      <p:pic>
        <p:nvPicPr>
          <p:cNvPr id="4" name="Content Placeholder 3" descr="Figure1.4d.jpg"/>
          <p:cNvPicPr>
            <a:picLocks noGrp="1" noChangeAspect="1"/>
          </p:cNvPicPr>
          <p:nvPr>
            <p:ph idx="1"/>
          </p:nvPr>
        </p:nvPicPr>
        <p:blipFill>
          <a:blip r:embed="rId2" cstate="print"/>
          <a:stretch>
            <a:fillRect/>
          </a:stretch>
        </p:blipFill>
        <p:spPr>
          <a:xfrm>
            <a:off x="1950000" y="1800000"/>
            <a:ext cx="5775000" cy="3960000"/>
          </a:xfrm>
        </p:spPr>
      </p:pic>
    </p:spTree>
    <p:extLst>
      <p:ext uri="{BB962C8B-B14F-4D97-AF65-F5344CB8AC3E}">
        <p14:creationId xmlns:p14="http://schemas.microsoft.com/office/powerpoint/2010/main" val="32786954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Over-fitting</a:t>
            </a:r>
          </a:p>
        </p:txBody>
      </p:sp>
      <p:pic>
        <p:nvPicPr>
          <p:cNvPr id="4" name="Content Placeholder 3" descr="Figure1.5.jpg"/>
          <p:cNvPicPr>
            <a:picLocks noGrp="1" noChangeAspect="1"/>
          </p:cNvPicPr>
          <p:nvPr>
            <p:ph idx="1"/>
          </p:nvPr>
        </p:nvPicPr>
        <p:blipFill>
          <a:blip r:embed="rId3" cstate="print"/>
          <a:stretch>
            <a:fillRect/>
          </a:stretch>
        </p:blipFill>
        <p:spPr>
          <a:xfrm>
            <a:off x="1816100" y="1447800"/>
            <a:ext cx="5692648" cy="3834384"/>
          </a:xfrm>
        </p:spPr>
      </p:pic>
      <p:sp>
        <p:nvSpPr>
          <p:cNvPr id="5" name="TextBox 4"/>
          <p:cNvSpPr txBox="1"/>
          <p:nvPr/>
        </p:nvSpPr>
        <p:spPr>
          <a:xfrm>
            <a:off x="1320800" y="5486401"/>
            <a:ext cx="5283200" cy="461665"/>
          </a:xfrm>
          <a:prstGeom prst="rect">
            <a:avLst/>
          </a:prstGeom>
          <a:noFill/>
        </p:spPr>
        <p:txBody>
          <a:bodyPr wrap="square" rtlCol="0">
            <a:spAutoFit/>
          </a:bodyPr>
          <a:lstStyle/>
          <a:p>
            <a:r>
              <a:rPr lang="en-GB" sz="2400" dirty="0"/>
              <a:t>Root-Mean-Square (RMS) Error:</a:t>
            </a:r>
          </a:p>
        </p:txBody>
      </p:sp>
      <p:graphicFrame>
        <p:nvGraphicFramePr>
          <p:cNvPr id="107522" name="Object 2"/>
          <p:cNvGraphicFramePr>
            <a:graphicFrameLocks noChangeAspect="1"/>
          </p:cNvGraphicFramePr>
          <p:nvPr/>
        </p:nvGraphicFramePr>
        <p:xfrm>
          <a:off x="5961112" y="5469855"/>
          <a:ext cx="2279650" cy="479425"/>
        </p:xfrm>
        <a:graphic>
          <a:graphicData uri="http://schemas.openxmlformats.org/presentationml/2006/ole">
            <mc:AlternateContent xmlns:mc="http://schemas.openxmlformats.org/markup-compatibility/2006">
              <mc:Choice xmlns:v="urn:schemas-microsoft-com:vml" Requires="v">
                <p:oleObj spid="_x0000_s9240" name="Equation" r:id="rId4" imgW="1206360" imgH="253800" progId="Equation.3">
                  <p:embed/>
                </p:oleObj>
              </mc:Choice>
              <mc:Fallback>
                <p:oleObj name="Equation" r:id="rId4" imgW="1206360" imgH="253800" progId="Equation.3">
                  <p:embed/>
                  <p:pic>
                    <p:nvPicPr>
                      <p:cNvPr id="1075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1112" y="5469855"/>
                        <a:ext cx="2279650" cy="4794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343526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Polynomial Coefficients   </a:t>
            </a:r>
            <a:endParaRPr lang="en-GB" dirty="0">
              <a:latin typeface="cmmi10"/>
            </a:endParaRPr>
          </a:p>
        </p:txBody>
      </p:sp>
      <p:pic>
        <p:nvPicPr>
          <p:cNvPr id="4" name="Picture 3" descr="TP_tmp.emf"/>
          <p:cNvPicPr>
            <a:picLocks noChangeAspect="1"/>
          </p:cNvPicPr>
          <p:nvPr>
            <p:custDataLst>
              <p:tags r:id="rId1"/>
            </p:custDataLst>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350114" y="1600201"/>
            <a:ext cx="7274873" cy="4232375"/>
          </a:xfrm>
          <a:prstGeom prst="rect">
            <a:avLst/>
          </a:prstGeom>
          <a:noFill/>
          <a:ln/>
          <a:effectLst/>
        </p:spPr>
      </p:pic>
    </p:spTree>
    <p:extLst>
      <p:ext uri="{BB962C8B-B14F-4D97-AF65-F5344CB8AC3E}">
        <p14:creationId xmlns:p14="http://schemas.microsoft.com/office/powerpoint/2010/main" val="6493217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Solution 1: Increasing Data Volume </a:t>
            </a:r>
          </a:p>
        </p:txBody>
      </p:sp>
      <p:pic>
        <p:nvPicPr>
          <p:cNvPr id="9" name="Picture 8" descr="TP_tmp.emf"/>
          <p:cNvPicPr>
            <a:picLocks noChangeAspect="1"/>
          </p:cNvPicPr>
          <p:nvPr>
            <p:custDataLst>
              <p:tags r:id="rId1"/>
            </p:custDataLst>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4232920" y="1052736"/>
            <a:ext cx="1366109" cy="343915"/>
          </a:xfrm>
          <a:prstGeom prst="rect">
            <a:avLst/>
          </a:prstGeom>
          <a:noFill/>
          <a:ln/>
          <a:effectLst/>
        </p:spPr>
      </p:pic>
      <p:pic>
        <p:nvPicPr>
          <p:cNvPr id="6" name="Picture 5" descr="Figure1.6a.jpg"/>
          <p:cNvPicPr>
            <a:picLocks noChangeAspect="1"/>
          </p:cNvPicPr>
          <p:nvPr/>
        </p:nvPicPr>
        <p:blipFill>
          <a:blip r:embed="rId4" cstate="print"/>
          <a:stretch>
            <a:fillRect/>
          </a:stretch>
        </p:blipFill>
        <p:spPr>
          <a:xfrm>
            <a:off x="1950000" y="2209800"/>
            <a:ext cx="5778500" cy="3962400"/>
          </a:xfrm>
          <a:prstGeom prst="rect">
            <a:avLst/>
          </a:prstGeom>
        </p:spPr>
      </p:pic>
      <p:sp>
        <p:nvSpPr>
          <p:cNvPr id="7" name="TextBox 6"/>
          <p:cNvSpPr txBox="1"/>
          <p:nvPr/>
        </p:nvSpPr>
        <p:spPr>
          <a:xfrm>
            <a:off x="495300" y="1524001"/>
            <a:ext cx="8915400" cy="461665"/>
          </a:xfrm>
          <a:prstGeom prst="rect">
            <a:avLst/>
          </a:prstGeom>
          <a:noFill/>
        </p:spPr>
        <p:txBody>
          <a:bodyPr wrap="square" rtlCol="0">
            <a:spAutoFit/>
          </a:bodyPr>
          <a:lstStyle/>
          <a:p>
            <a:r>
              <a:rPr lang="en-GB" sz="2400" dirty="0"/>
              <a:t>9</a:t>
            </a:r>
            <a:r>
              <a:rPr lang="en-GB" sz="2400" baseline="30000" dirty="0"/>
              <a:t>th</a:t>
            </a:r>
            <a:r>
              <a:rPr lang="en-GB" sz="2400" dirty="0"/>
              <a:t> Order Polynomial</a:t>
            </a:r>
          </a:p>
        </p:txBody>
      </p:sp>
    </p:spTree>
    <p:extLst>
      <p:ext uri="{BB962C8B-B14F-4D97-AF65-F5344CB8AC3E}">
        <p14:creationId xmlns:p14="http://schemas.microsoft.com/office/powerpoint/2010/main" val="3791359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Data Set Size </a:t>
            </a:r>
          </a:p>
        </p:txBody>
      </p:sp>
      <p:pic>
        <p:nvPicPr>
          <p:cNvPr id="7" name="Picture 6" descr="TP_tmp.emf"/>
          <p:cNvPicPr>
            <a:picLocks noChangeAspect="1"/>
          </p:cNvPicPr>
          <p:nvPr>
            <p:custDataLst>
              <p:tags r:id="rId1"/>
            </p:custDataLst>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4016896" y="1052736"/>
            <a:ext cx="1576408" cy="344277"/>
          </a:xfrm>
          <a:prstGeom prst="rect">
            <a:avLst/>
          </a:prstGeom>
          <a:noFill/>
          <a:ln/>
          <a:effectLst/>
        </p:spPr>
      </p:pic>
      <p:pic>
        <p:nvPicPr>
          <p:cNvPr id="9" name="Content Placeholder 8" descr="Figure1.6b.jpg"/>
          <p:cNvPicPr>
            <a:picLocks noGrp="1" noChangeAspect="1"/>
          </p:cNvPicPr>
          <p:nvPr>
            <p:ph idx="1"/>
          </p:nvPr>
        </p:nvPicPr>
        <p:blipFill>
          <a:blip r:embed="rId4" cstate="print"/>
          <a:stretch>
            <a:fillRect/>
          </a:stretch>
        </p:blipFill>
        <p:spPr>
          <a:xfrm>
            <a:off x="1950000" y="2209800"/>
            <a:ext cx="5778500" cy="3962400"/>
          </a:xfrm>
        </p:spPr>
      </p:pic>
      <p:sp>
        <p:nvSpPr>
          <p:cNvPr id="11" name="TextBox 10"/>
          <p:cNvSpPr txBox="1"/>
          <p:nvPr/>
        </p:nvSpPr>
        <p:spPr>
          <a:xfrm>
            <a:off x="495300" y="1524001"/>
            <a:ext cx="8915400" cy="461665"/>
          </a:xfrm>
          <a:prstGeom prst="rect">
            <a:avLst/>
          </a:prstGeom>
          <a:noFill/>
        </p:spPr>
        <p:txBody>
          <a:bodyPr wrap="square" rtlCol="0">
            <a:spAutoFit/>
          </a:bodyPr>
          <a:lstStyle/>
          <a:p>
            <a:r>
              <a:rPr lang="en-GB" sz="2400" dirty="0"/>
              <a:t>9</a:t>
            </a:r>
            <a:r>
              <a:rPr lang="en-GB" sz="2400" baseline="30000" dirty="0"/>
              <a:t>th</a:t>
            </a:r>
            <a:r>
              <a:rPr lang="en-GB" sz="2400" dirty="0"/>
              <a:t> Order Polynomial</a:t>
            </a:r>
          </a:p>
        </p:txBody>
      </p:sp>
    </p:spTree>
    <p:extLst>
      <p:ext uri="{BB962C8B-B14F-4D97-AF65-F5344CB8AC3E}">
        <p14:creationId xmlns:p14="http://schemas.microsoft.com/office/powerpoint/2010/main" val="659191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Solution 2: Regularization</a:t>
            </a:r>
          </a:p>
        </p:txBody>
      </p:sp>
      <p:sp>
        <p:nvSpPr>
          <p:cNvPr id="3" name="Content Placeholder 2"/>
          <p:cNvSpPr>
            <a:spLocks noGrp="1"/>
          </p:cNvSpPr>
          <p:nvPr>
            <p:ph idx="1"/>
          </p:nvPr>
        </p:nvSpPr>
        <p:spPr>
          <a:xfrm>
            <a:off x="495300" y="1828800"/>
            <a:ext cx="8915400" cy="4297363"/>
          </a:xfrm>
        </p:spPr>
        <p:txBody>
          <a:bodyPr>
            <a:normAutofit/>
          </a:bodyPr>
          <a:lstStyle/>
          <a:p>
            <a:pPr>
              <a:buNone/>
            </a:pPr>
            <a:r>
              <a:rPr lang="en-GB" sz="2400" dirty="0"/>
              <a:t>Penalize large coefficient values</a:t>
            </a:r>
          </a:p>
        </p:txBody>
      </p:sp>
      <p:graphicFrame>
        <p:nvGraphicFramePr>
          <p:cNvPr id="108546" name="Object 2"/>
          <p:cNvGraphicFramePr>
            <a:graphicFrameLocks noChangeAspect="1"/>
          </p:cNvGraphicFramePr>
          <p:nvPr>
            <p:extLst/>
          </p:nvPr>
        </p:nvGraphicFramePr>
        <p:xfrm>
          <a:off x="2624138" y="2770187"/>
          <a:ext cx="4627629" cy="914400"/>
        </p:xfrm>
        <a:graphic>
          <a:graphicData uri="http://schemas.openxmlformats.org/presentationml/2006/ole">
            <mc:AlternateContent xmlns:mc="http://schemas.openxmlformats.org/markup-compatibility/2006">
              <mc:Choice xmlns:v="urn:schemas-microsoft-com:vml" Requires="v">
                <p:oleObj spid="_x0000_s10264" name="Equation" r:id="rId3" imgW="2247900" imgH="444500" progId="Equation.DSMT4">
                  <p:embed/>
                </p:oleObj>
              </mc:Choice>
              <mc:Fallback>
                <p:oleObj name="Equation" r:id="rId3" imgW="2247900" imgH="444500" progId="Equation.DSMT4">
                  <p:embed/>
                  <p:pic>
                    <p:nvPicPr>
                      <p:cNvPr id="108546" name="Object 2"/>
                      <p:cNvPicPr>
                        <a:picLocks noChangeAspect="1" noChangeArrowheads="1"/>
                      </p:cNvPicPr>
                      <p:nvPr/>
                    </p:nvPicPr>
                    <p:blipFill>
                      <a:blip r:embed="rId4"/>
                      <a:srcRect/>
                      <a:stretch>
                        <a:fillRect/>
                      </a:stretch>
                    </p:blipFill>
                    <p:spPr bwMode="auto">
                      <a:xfrm>
                        <a:off x="2624138" y="2770187"/>
                        <a:ext cx="4627629"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矩形 6"/>
          <p:cNvSpPr/>
          <p:nvPr/>
        </p:nvSpPr>
        <p:spPr>
          <a:xfrm>
            <a:off x="6321152" y="2780928"/>
            <a:ext cx="1008112"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59686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Regularization </a:t>
            </a:r>
          </a:p>
        </p:txBody>
      </p:sp>
      <p:pic>
        <p:nvPicPr>
          <p:cNvPr id="7" name="Picture 6" descr="TP_tmp.emf"/>
          <p:cNvPicPr>
            <a:picLocks noChangeAspect="1"/>
          </p:cNvPicPr>
          <p:nvPr>
            <p:custDataLst>
              <p:tags r:id="rId1"/>
            </p:custDataLst>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4054742" y="1052736"/>
            <a:ext cx="1948981" cy="344207"/>
          </a:xfrm>
          <a:prstGeom prst="rect">
            <a:avLst/>
          </a:prstGeom>
          <a:noFill/>
          <a:ln/>
          <a:effectLst/>
        </p:spPr>
      </p:pic>
      <p:pic>
        <p:nvPicPr>
          <p:cNvPr id="6" name="Picture 5" descr="Figure1.7a.jpg"/>
          <p:cNvPicPr>
            <a:picLocks noChangeAspect="1"/>
          </p:cNvPicPr>
          <p:nvPr/>
        </p:nvPicPr>
        <p:blipFill>
          <a:blip r:embed="rId4" cstate="print"/>
          <a:stretch>
            <a:fillRect/>
          </a:stretch>
        </p:blipFill>
        <p:spPr>
          <a:xfrm>
            <a:off x="1950000" y="1800000"/>
            <a:ext cx="5778500" cy="3962400"/>
          </a:xfrm>
          <a:prstGeom prst="rect">
            <a:avLst/>
          </a:prstGeom>
        </p:spPr>
      </p:pic>
    </p:spTree>
    <p:extLst>
      <p:ext uri="{BB962C8B-B14F-4D97-AF65-F5344CB8AC3E}">
        <p14:creationId xmlns:p14="http://schemas.microsoft.com/office/powerpoint/2010/main" val="738548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Regularization </a:t>
            </a:r>
          </a:p>
        </p:txBody>
      </p:sp>
      <p:pic>
        <p:nvPicPr>
          <p:cNvPr id="7" name="Picture 6" descr="TP_tmp.emf"/>
          <p:cNvPicPr>
            <a:picLocks noChangeAspect="1"/>
          </p:cNvPicPr>
          <p:nvPr>
            <p:custDataLst>
              <p:tags r:id="rId1"/>
            </p:custDataLst>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4054456" y="996460"/>
            <a:ext cx="1452217" cy="344308"/>
          </a:xfrm>
          <a:prstGeom prst="rect">
            <a:avLst/>
          </a:prstGeom>
          <a:noFill/>
          <a:ln/>
          <a:effectLst/>
        </p:spPr>
      </p:pic>
      <p:pic>
        <p:nvPicPr>
          <p:cNvPr id="6" name="Picture 5" descr="Figure1.7b.jpg"/>
          <p:cNvPicPr>
            <a:picLocks noChangeAspect="1"/>
          </p:cNvPicPr>
          <p:nvPr/>
        </p:nvPicPr>
        <p:blipFill>
          <a:blip r:embed="rId4" cstate="print"/>
          <a:stretch>
            <a:fillRect/>
          </a:stretch>
        </p:blipFill>
        <p:spPr>
          <a:xfrm>
            <a:off x="1950000" y="1800000"/>
            <a:ext cx="5775000" cy="3960000"/>
          </a:xfrm>
          <a:prstGeom prst="rect">
            <a:avLst/>
          </a:prstGeom>
        </p:spPr>
      </p:pic>
    </p:spTree>
    <p:extLst>
      <p:ext uri="{BB962C8B-B14F-4D97-AF65-F5344CB8AC3E}">
        <p14:creationId xmlns:p14="http://schemas.microsoft.com/office/powerpoint/2010/main" val="29696471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Regularization:         vs. </a:t>
            </a:r>
          </a:p>
        </p:txBody>
      </p:sp>
      <p:pic>
        <p:nvPicPr>
          <p:cNvPr id="7" name="Picture 6" descr="TP_tmp.emf"/>
          <p:cNvPicPr>
            <a:picLocks noChangeAspect="1"/>
          </p:cNvPicPr>
          <p:nvPr>
            <p:custDataLst>
              <p:tags r:id="rId1"/>
            </p:custDataLst>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7689304" y="476672"/>
            <a:ext cx="659043" cy="306461"/>
          </a:xfrm>
          <a:prstGeom prst="rect">
            <a:avLst/>
          </a:prstGeom>
          <a:noFill/>
          <a:ln/>
          <a:effectLst/>
        </p:spPr>
      </p:pic>
      <p:pic>
        <p:nvPicPr>
          <p:cNvPr id="9" name="Picture 8" descr="TP_tmp.emf"/>
          <p:cNvPicPr>
            <a:picLocks noChangeAspect="1"/>
          </p:cNvPicPr>
          <p:nvPr>
            <p:custDataLst>
              <p:tags r:id="rId2"/>
            </p:custDataLst>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5790277" y="512673"/>
            <a:ext cx="1031624" cy="343365"/>
          </a:xfrm>
          <a:prstGeom prst="rect">
            <a:avLst/>
          </a:prstGeom>
          <a:noFill/>
          <a:ln/>
          <a:effectLst/>
        </p:spPr>
      </p:pic>
      <p:pic>
        <p:nvPicPr>
          <p:cNvPr id="8" name="Picture 7" descr="Figure1.8.jpg"/>
          <p:cNvPicPr>
            <a:picLocks noChangeAspect="1"/>
          </p:cNvPicPr>
          <p:nvPr/>
        </p:nvPicPr>
        <p:blipFill>
          <a:blip r:embed="rId6" cstate="print"/>
          <a:stretch>
            <a:fillRect/>
          </a:stretch>
        </p:blipFill>
        <p:spPr>
          <a:xfrm>
            <a:off x="1950000" y="1800000"/>
            <a:ext cx="5692648" cy="3834384"/>
          </a:xfrm>
          <a:prstGeom prst="rect">
            <a:avLst/>
          </a:prstGeom>
        </p:spPr>
      </p:pic>
    </p:spTree>
    <p:extLst>
      <p:ext uri="{BB962C8B-B14F-4D97-AF65-F5344CB8AC3E}">
        <p14:creationId xmlns:p14="http://schemas.microsoft.com/office/powerpoint/2010/main" val="2981744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89754"/>
            <a:ext cx="9144000" cy="2318813"/>
          </a:xfrm>
          <a:prstGeom prst="rect">
            <a:avLst/>
          </a:prstGeom>
        </p:spPr>
      </p:pic>
      <p:sp>
        <p:nvSpPr>
          <p:cNvPr id="7"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8"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Isosceles Triangle 8"/>
          <p:cNvSpPr/>
          <p:nvPr/>
        </p:nvSpPr>
        <p:spPr>
          <a:xfrm rot="16200000">
            <a:off x="1586634" y="2129385"/>
            <a:ext cx="6858001" cy="2599224"/>
          </a:xfrm>
          <a:prstGeom prst="triangle">
            <a:avLst>
              <a:gd name="adj" fmla="val 41209"/>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429" dirty="0">
              <a:solidFill>
                <a:prstClr val="white"/>
              </a:solidFill>
              <a:latin typeface="Calibri"/>
              <a:ea typeface="SimHei" panose="02010609060101010101" pitchFamily="49" charset="-122"/>
            </a:endParaRPr>
          </a:p>
        </p:txBody>
      </p:sp>
      <p:pic>
        <p:nvPicPr>
          <p:cNvPr id="14" name="图片 13"/>
          <p:cNvPicPr>
            <a:picLocks/>
          </p:cNvPicPr>
          <p:nvPr/>
        </p:nvPicPr>
        <p:blipFill>
          <a:blip r:embed="rId4"/>
          <a:stretch>
            <a:fillRect/>
          </a:stretch>
        </p:blipFill>
        <p:spPr>
          <a:xfrm>
            <a:off x="6315245" y="-4"/>
            <a:ext cx="3200400" cy="6858001"/>
          </a:xfrm>
          <a:prstGeom prst="rect">
            <a:avLst/>
          </a:prstGeom>
        </p:spPr>
      </p:pic>
      <p:sp>
        <p:nvSpPr>
          <p:cNvPr id="15" name="矩形 14"/>
          <p:cNvSpPr/>
          <p:nvPr/>
        </p:nvSpPr>
        <p:spPr>
          <a:xfrm>
            <a:off x="6019689" y="3449831"/>
            <a:ext cx="3405920" cy="1384995"/>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Buchanan, Bruce, Georgia Sutherland, and Edward A. </a:t>
            </a:r>
            <a:r>
              <a:rPr lang="en-US" altLang="zh-CN" sz="1400" dirty="0" err="1">
                <a:solidFill>
                  <a:prstClr val="white"/>
                </a:solidFill>
                <a:latin typeface="Calibri"/>
                <a:ea typeface="SimHei" panose="02010609060101010101" pitchFamily="49" charset="-122"/>
              </a:rPr>
              <a:t>Feigenbaum</a:t>
            </a:r>
            <a:r>
              <a:rPr lang="en-US" altLang="zh-CN" sz="1400" dirty="0">
                <a:solidFill>
                  <a:prstClr val="white"/>
                </a:solidFill>
                <a:latin typeface="Calibri"/>
                <a:ea typeface="SimHei" panose="02010609060101010101" pitchFamily="49" charset="-122"/>
              </a:rPr>
              <a:t>. Heuristic DENDRAL: a program for generating explanatory hypotheses in organic chemistry. Defense Technical Information Center, 1968.</a:t>
            </a:r>
          </a:p>
        </p:txBody>
      </p:sp>
      <p:sp>
        <p:nvSpPr>
          <p:cNvPr id="16" name="矩形 15"/>
          <p:cNvSpPr/>
          <p:nvPr/>
        </p:nvSpPr>
        <p:spPr>
          <a:xfrm>
            <a:off x="6389831" y="889549"/>
            <a:ext cx="2688675" cy="707886"/>
          </a:xfrm>
          <a:prstGeom prst="rect">
            <a:avLst/>
          </a:prstGeom>
        </p:spPr>
        <p:txBody>
          <a:bodyPr wrap="squar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1968</a:t>
            </a:r>
            <a:r>
              <a:rPr lang="en-US" altLang="zh-CN" sz="2000" dirty="0">
                <a:solidFill>
                  <a:srgbClr val="FFFF00"/>
                </a:solidFill>
                <a:latin typeface="方正兰亭中黑_GBK" panose="02000000000000000000" pitchFamily="2" charset="-122"/>
                <a:ea typeface="方正兰亭中黑_GBK" panose="02000000000000000000" pitchFamily="2" charset="-122"/>
              </a:rPr>
              <a:t> </a:t>
            </a:r>
            <a:r>
              <a:rPr lang="zh-CN" altLang="en-US" sz="2000" dirty="0">
                <a:solidFill>
                  <a:srgbClr val="FFFF00"/>
                </a:solidFill>
                <a:latin typeface="方正兰亭中黑_GBK" panose="02000000000000000000" pitchFamily="2" charset="-122"/>
                <a:ea typeface="方正兰亭中黑_GBK" panose="02000000000000000000" pitchFamily="2" charset="-122"/>
              </a:rPr>
              <a:t>世界首个专家系统</a:t>
            </a:r>
            <a:r>
              <a:rPr lang="en-US" altLang="zh-CN" sz="2000" dirty="0">
                <a:solidFill>
                  <a:srgbClr val="FFFF00"/>
                </a:solidFill>
                <a:latin typeface="方正兰亭中黑_GBK" panose="02000000000000000000" pitchFamily="2" charset="-122"/>
                <a:ea typeface="方正兰亭中黑_GBK" panose="02000000000000000000" pitchFamily="2" charset="-122"/>
              </a:rPr>
              <a:t>DENDRAL</a:t>
            </a:r>
          </a:p>
        </p:txBody>
      </p:sp>
      <p:sp>
        <p:nvSpPr>
          <p:cNvPr id="17" name="矩形 16"/>
          <p:cNvSpPr/>
          <p:nvPr/>
        </p:nvSpPr>
        <p:spPr>
          <a:xfrm>
            <a:off x="6381356" y="3081152"/>
            <a:ext cx="2407191" cy="338554"/>
          </a:xfrm>
          <a:prstGeom prst="rect">
            <a:avLst/>
          </a:prstGeom>
        </p:spPr>
        <p:txBody>
          <a:bodyPr wrap="square">
            <a:spAutoFit/>
          </a:bodyPr>
          <a:lstStyle/>
          <a:p>
            <a:pPr marL="0" lvl="1" defTabSz="725759"/>
            <a:r>
              <a:rPr lang="en-US" altLang="zh-CN" sz="1600" dirty="0">
                <a:solidFill>
                  <a:srgbClr val="FFFF00"/>
                </a:solidFill>
                <a:latin typeface="方正兰亭中黑_GBK" panose="02000000000000000000" pitchFamily="2" charset="-122"/>
                <a:ea typeface="方正兰亭中黑_GBK" panose="02000000000000000000" pitchFamily="2" charset="-122"/>
              </a:rPr>
              <a:t>Edward Feigenbaum</a:t>
            </a:r>
          </a:p>
        </p:txBody>
      </p:sp>
      <p:pic>
        <p:nvPicPr>
          <p:cNvPr id="18"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73110" y="1679454"/>
            <a:ext cx="932759" cy="1295416"/>
          </a:xfrm>
          <a:prstGeom prst="rect">
            <a:avLst/>
          </a:prstGeom>
        </p:spPr>
      </p:pic>
      <p:grpSp>
        <p:nvGrpSpPr>
          <p:cNvPr id="29" name="组 28"/>
          <p:cNvGrpSpPr/>
          <p:nvPr/>
        </p:nvGrpSpPr>
        <p:grpSpPr>
          <a:xfrm>
            <a:off x="3063779" y="2416545"/>
            <a:ext cx="193213" cy="2726690"/>
            <a:chOff x="1167466" y="2004488"/>
            <a:chExt cx="243428" cy="3435345"/>
          </a:xfrm>
          <a:effectLst>
            <a:glow rad="50800">
              <a:schemeClr val="accent5">
                <a:lumMod val="40000"/>
                <a:lumOff val="60000"/>
                <a:alpha val="69000"/>
              </a:schemeClr>
            </a:glow>
          </a:effectLst>
        </p:grpSpPr>
        <p:cxnSp>
          <p:nvCxnSpPr>
            <p:cNvPr id="30"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31"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
        <p:nvSpPr>
          <p:cNvPr id="6" name="Oval 11"/>
          <p:cNvSpPr/>
          <p:nvPr/>
        </p:nvSpPr>
        <p:spPr>
          <a:xfrm>
            <a:off x="3601171" y="3949559"/>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Tree>
    <p:extLst>
      <p:ext uri="{BB962C8B-B14F-4D97-AF65-F5344CB8AC3E}">
        <p14:creationId xmlns:p14="http://schemas.microsoft.com/office/powerpoint/2010/main" val="12428026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76357E-6 3.74807E-6 L 0.05428 0.00044 " pathEditMode="relative" rAng="0" ptsTypes="AA">
                                      <p:cBhvr>
                                        <p:cTn id="6" dur="2000" fill="hold"/>
                                        <p:tgtEl>
                                          <p:spTgt spid="29"/>
                                        </p:tgtEl>
                                        <p:attrNameLst>
                                          <p:attrName>ppt_x</p:attrName>
                                          <p:attrName>ppt_y</p:attrName>
                                        </p:attrNameLst>
                                      </p:cBhvr>
                                      <p:rCtr x="2714" y="22"/>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26" presetClass="emph" presetSubtype="0" fill="hold" grpId="1"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5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7" grpId="0"/>
      <p:bldP spid="6" grpId="0" animBg="1"/>
      <p:bldP spid="6"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Polynomial Coefficients   </a:t>
            </a:r>
            <a:endParaRPr lang="en-GB" dirty="0">
              <a:latin typeface="cmmi10"/>
            </a:endParaRPr>
          </a:p>
        </p:txBody>
      </p:sp>
      <p:pic>
        <p:nvPicPr>
          <p:cNvPr id="4" name="Picture 3" descr="TP_tmp.emf"/>
          <p:cNvPicPr>
            <a:picLocks noChangeAspect="1"/>
          </p:cNvPicPr>
          <p:nvPr>
            <p:custDataLst>
              <p:tags r:id="rId1"/>
            </p:custDataLst>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656629" y="1600200"/>
            <a:ext cx="6661839" cy="4237265"/>
          </a:xfrm>
          <a:prstGeom prst="rect">
            <a:avLst/>
          </a:prstGeom>
          <a:noFill/>
          <a:ln/>
          <a:effectLst/>
        </p:spPr>
      </p:pic>
    </p:spTree>
    <p:extLst>
      <p:ext uri="{BB962C8B-B14F-4D97-AF65-F5344CB8AC3E}">
        <p14:creationId xmlns:p14="http://schemas.microsoft.com/office/powerpoint/2010/main" val="3038783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271463" y="188913"/>
            <a:ext cx="9363075" cy="792162"/>
          </a:xfrm>
        </p:spPr>
        <p:txBody>
          <a:bodyPr/>
          <a:lstStyle/>
          <a:p>
            <a:r>
              <a:rPr lang="en-US" altLang="zh-CN" dirty="0"/>
              <a:t>Supervised Learning</a:t>
            </a:r>
          </a:p>
        </p:txBody>
      </p:sp>
      <mc:AlternateContent xmlns:mc="http://schemas.openxmlformats.org/markup-compatibility/2006" xmlns:a14="http://schemas.microsoft.com/office/drawing/2010/main">
        <mc:Choice Requires="a14">
          <p:sp>
            <p:nvSpPr>
              <p:cNvPr id="10245" name="Rectangle 3"/>
              <p:cNvSpPr>
                <a:spLocks noGrp="1" noChangeArrowheads="1"/>
              </p:cNvSpPr>
              <p:nvPr>
                <p:ph type="body" sz="half" idx="1"/>
              </p:nvPr>
            </p:nvSpPr>
            <p:spPr>
              <a:xfrm>
                <a:off x="350838" y="1357313"/>
                <a:ext cx="9139237" cy="4768850"/>
              </a:xfrm>
            </p:spPr>
            <p:txBody>
              <a:bodyPr/>
              <a:lstStyle/>
              <a:p>
                <a:r>
                  <a:rPr lang="en-US" altLang="zh-CN" sz="2800" dirty="0"/>
                  <a:t>Given a training set </a:t>
                </a:r>
                <a14:m>
                  <m:oMath xmlns:m="http://schemas.openxmlformats.org/officeDocument/2006/math">
                    <m:r>
                      <a:rPr lang="en-US" altLang="zh-CN" sz="2800" i="1" dirty="0" smtClean="0">
                        <a:latin typeface="Cambria Math" panose="02040503050406030204" pitchFamily="18" charset="0"/>
                      </a:rPr>
                      <m:t>𝑆</m:t>
                    </m:r>
                    <m:r>
                      <a:rPr lang="en-US" altLang="zh-CN" sz="2800" i="1" dirty="0" smtClean="0">
                        <a:latin typeface="Cambria Math" panose="02040503050406030204" pitchFamily="18" charset="0"/>
                      </a:rPr>
                      <m:t>={(</m:t>
                    </m:r>
                    <m:r>
                      <a:rPr lang="en-US" altLang="zh-CN" sz="2800" i="1" dirty="0" smtClean="0">
                        <a:latin typeface="Cambria Math" panose="02040503050406030204" pitchFamily="18" charset="0"/>
                      </a:rPr>
                      <m:t>𝑥</m:t>
                    </m:r>
                    <m:r>
                      <a:rPr lang="en-US" altLang="zh-CN" sz="2800" i="1" baseline="-25000" dirty="0">
                        <a:latin typeface="Cambria Math" panose="02040503050406030204" pitchFamily="18" charset="0"/>
                      </a:rPr>
                      <m:t>1</m:t>
                    </m:r>
                    <m:r>
                      <a:rPr lang="en-US" altLang="zh-CN" sz="2800" i="1" dirty="0">
                        <a:latin typeface="Cambria Math" panose="02040503050406030204" pitchFamily="18" charset="0"/>
                      </a:rPr>
                      <m:t>, </m:t>
                    </m:r>
                    <m:r>
                      <a:rPr lang="en-US" altLang="zh-CN" sz="2800" i="1" dirty="0">
                        <a:latin typeface="Cambria Math" panose="02040503050406030204" pitchFamily="18" charset="0"/>
                      </a:rPr>
                      <m:t>𝑦</m:t>
                    </m:r>
                    <m:r>
                      <a:rPr lang="en-US" altLang="zh-CN" sz="2800" i="1" baseline="-25000" dirty="0">
                        <a:latin typeface="Cambria Math" panose="02040503050406030204" pitchFamily="18" charset="0"/>
                      </a:rPr>
                      <m:t>1</m:t>
                    </m:r>
                    <m:r>
                      <a:rPr lang="en-US" altLang="zh-CN" sz="2800" i="1" dirty="0">
                        <a:latin typeface="Cambria Math" panose="02040503050406030204" pitchFamily="18" charset="0"/>
                      </a:rPr>
                      <m:t>),(</m:t>
                    </m:r>
                    <m:r>
                      <a:rPr lang="en-US" altLang="zh-CN" sz="2800" i="1" dirty="0">
                        <a:latin typeface="Cambria Math" panose="02040503050406030204" pitchFamily="18" charset="0"/>
                      </a:rPr>
                      <m:t>𝑥</m:t>
                    </m:r>
                    <m:r>
                      <a:rPr lang="en-US" altLang="zh-CN" sz="2800" i="1" baseline="-25000" dirty="0">
                        <a:latin typeface="Cambria Math" panose="02040503050406030204" pitchFamily="18" charset="0"/>
                      </a:rPr>
                      <m:t>2</m:t>
                    </m:r>
                    <m:r>
                      <a:rPr lang="en-US" altLang="zh-CN" sz="2800" i="1" dirty="0">
                        <a:latin typeface="Cambria Math" panose="02040503050406030204" pitchFamily="18" charset="0"/>
                      </a:rPr>
                      <m:t>, </m:t>
                    </m:r>
                    <m:r>
                      <a:rPr lang="en-US" altLang="zh-CN" sz="2800" i="1" dirty="0">
                        <a:latin typeface="Cambria Math" panose="02040503050406030204" pitchFamily="18" charset="0"/>
                      </a:rPr>
                      <m:t>𝑦</m:t>
                    </m:r>
                    <m:r>
                      <a:rPr lang="en-US" altLang="zh-CN" sz="2800" i="1" baseline="-25000" dirty="0">
                        <a:latin typeface="Cambria Math" panose="02040503050406030204" pitchFamily="18" charset="0"/>
                      </a:rPr>
                      <m:t>2</m:t>
                    </m:r>
                    <m:r>
                      <a:rPr lang="en-US" altLang="zh-CN" sz="2800" i="1" dirty="0">
                        <a:latin typeface="Cambria Math" panose="02040503050406030204" pitchFamily="18" charset="0"/>
                      </a:rPr>
                      <m:t>),…,(</m:t>
                    </m:r>
                    <m:r>
                      <a:rPr lang="en-US" altLang="zh-CN" sz="2800" i="1" dirty="0" err="1">
                        <a:latin typeface="Cambria Math" panose="02040503050406030204" pitchFamily="18" charset="0"/>
                      </a:rPr>
                      <m:t>𝑥</m:t>
                    </m:r>
                    <m:r>
                      <a:rPr lang="en-US" altLang="zh-CN" sz="2800" i="1" baseline="-25000" dirty="0" err="1">
                        <a:latin typeface="Cambria Math" panose="02040503050406030204" pitchFamily="18" charset="0"/>
                      </a:rPr>
                      <m:t>𝑁</m:t>
                    </m:r>
                    <m:r>
                      <a:rPr lang="en-US" altLang="zh-CN" sz="2800" i="1" dirty="0">
                        <a:latin typeface="Cambria Math" panose="02040503050406030204" pitchFamily="18" charset="0"/>
                      </a:rPr>
                      <m:t>, </m:t>
                    </m:r>
                    <m:r>
                      <a:rPr lang="en-US" altLang="zh-CN" sz="2800" i="1" dirty="0" err="1">
                        <a:latin typeface="Cambria Math" panose="02040503050406030204" pitchFamily="18" charset="0"/>
                      </a:rPr>
                      <m:t>𝑦</m:t>
                    </m:r>
                    <m:r>
                      <a:rPr lang="en-US" altLang="zh-CN" sz="2800" i="1" baseline="-25000" dirty="0" err="1">
                        <a:latin typeface="Cambria Math" panose="02040503050406030204" pitchFamily="18" charset="0"/>
                      </a:rPr>
                      <m:t>𝑁</m:t>
                    </m:r>
                    <m:r>
                      <a:rPr lang="en-US" altLang="zh-CN" sz="2800" i="1" dirty="0">
                        <a:latin typeface="Cambria Math" panose="02040503050406030204" pitchFamily="18" charset="0"/>
                      </a:rPr>
                      <m:t>)}</m:t>
                    </m:r>
                  </m:oMath>
                </a14:m>
                <a:r>
                  <a:rPr lang="en-US" altLang="zh-CN" sz="2800" dirty="0"/>
                  <a:t>, and </a:t>
                </a:r>
                <a14:m>
                  <m:oMath xmlns:m="http://schemas.openxmlformats.org/officeDocument/2006/math">
                    <m:r>
                      <a:rPr lang="en-US" altLang="zh-CN" sz="2800" i="1" dirty="0" smtClean="0">
                        <a:latin typeface="Cambria Math" panose="02040503050406030204" pitchFamily="18" charset="0"/>
                      </a:rPr>
                      <m:t>𝑥</m:t>
                    </m:r>
                    <m:r>
                      <a:rPr lang="en-US" altLang="zh-CN" sz="2800" i="1" baseline="-25000" dirty="0" err="1">
                        <a:latin typeface="Cambria Math" panose="02040503050406030204" pitchFamily="18" charset="0"/>
                      </a:rPr>
                      <m:t>𝑖</m:t>
                    </m:r>
                    <m:r>
                      <a:rPr lang="en-US" altLang="zh-CN" sz="2800" i="1" dirty="0" err="1">
                        <a:latin typeface="Cambria Math" panose="02040503050406030204" pitchFamily="18" charset="0"/>
                      </a:rPr>
                      <m:t>∈</m:t>
                    </m:r>
                    <m:r>
                      <a:rPr lang="en-US" altLang="zh-CN" sz="2800" i="1" dirty="0" err="1">
                        <a:latin typeface="Cambria Math" panose="02040503050406030204" pitchFamily="18" charset="0"/>
                      </a:rPr>
                      <m:t>𝑋</m:t>
                    </m:r>
                    <m:r>
                      <a:rPr lang="en-US" altLang="zh-CN" sz="2800" i="1" dirty="0">
                        <a:latin typeface="Cambria Math" panose="02040503050406030204" pitchFamily="18" charset="0"/>
                      </a:rPr>
                      <m:t>=</m:t>
                    </m:r>
                    <m:r>
                      <a:rPr lang="en-US" altLang="zh-CN" sz="2800" i="1" dirty="0">
                        <a:latin typeface="Cambria Math" panose="02040503050406030204" pitchFamily="18" charset="0"/>
                      </a:rPr>
                      <m:t>𝑅𝑚</m:t>
                    </m:r>
                  </m:oMath>
                </a14:m>
                <a:r>
                  <a:rPr lang="en-US" altLang="zh-CN" sz="2800" dirty="0"/>
                  <a:t>, </a:t>
                </a:r>
                <a14:m>
                  <m:oMath xmlns:m="http://schemas.openxmlformats.org/officeDocument/2006/math">
                    <m:r>
                      <a:rPr lang="en-US" altLang="zh-CN" sz="2800" i="1" dirty="0" smtClean="0">
                        <a:latin typeface="Cambria Math" panose="02040503050406030204" pitchFamily="18" charset="0"/>
                      </a:rPr>
                      <m:t>𝑖</m:t>
                    </m:r>
                    <m:r>
                      <a:rPr lang="en-US" altLang="zh-CN" sz="2800" i="1" dirty="0">
                        <a:latin typeface="Cambria Math" panose="02040503050406030204" pitchFamily="18" charset="0"/>
                      </a:rPr>
                      <m:t>=1,2,…,</m:t>
                    </m:r>
                    <m:r>
                      <a:rPr lang="en-US" altLang="zh-CN" sz="2800" i="1" dirty="0">
                        <a:latin typeface="Cambria Math" panose="02040503050406030204" pitchFamily="18" charset="0"/>
                      </a:rPr>
                      <m:t>𝑁</m:t>
                    </m:r>
                  </m:oMath>
                </a14:m>
                <a:endParaRPr lang="en-US" altLang="zh-CN" sz="2800" i="1" dirty="0"/>
              </a:p>
              <a:p>
                <a:r>
                  <a:rPr lang="en-US" altLang="zh-CN" sz="2800" dirty="0"/>
                  <a:t>To learn a function </a:t>
                </a:r>
                <a14:m>
                  <m:oMath xmlns:m="http://schemas.openxmlformats.org/officeDocument/2006/math">
                    <m:r>
                      <a:rPr lang="en-US" altLang="zh-CN" sz="2800" i="1" dirty="0" smtClean="0">
                        <a:latin typeface="Cambria Math" panose="02040503050406030204" pitchFamily="18" charset="0"/>
                      </a:rPr>
                      <m:t>𝑓</m:t>
                    </m:r>
                    <m:r>
                      <a:rPr lang="en-US" altLang="zh-CN" sz="2800" i="1" dirty="0" smtClean="0">
                        <a:latin typeface="Cambria Math" panose="02040503050406030204" pitchFamily="18" charset="0"/>
                      </a:rPr>
                      <m:t>(</m:t>
                    </m:r>
                    <m:r>
                      <a:rPr lang="en-US" altLang="zh-CN" sz="2800" i="1" dirty="0" smtClean="0">
                        <a:latin typeface="Cambria Math" panose="02040503050406030204" pitchFamily="18" charset="0"/>
                      </a:rPr>
                      <m:t>𝑥</m:t>
                    </m:r>
                    <m:r>
                      <a:rPr lang="en-US" altLang="zh-CN" sz="2800" i="1" dirty="0" smtClean="0">
                        <a:latin typeface="Cambria Math" panose="02040503050406030204" pitchFamily="18" charset="0"/>
                      </a:rPr>
                      <m:t>)</m:t>
                    </m:r>
                  </m:oMath>
                </a14:m>
                <a:r>
                  <a:rPr lang="en-US" altLang="zh-CN" sz="2800" dirty="0"/>
                  <a:t>, which can best fit the data</a:t>
                </a:r>
              </a:p>
              <a:p>
                <a:endParaRPr lang="en-US" altLang="zh-CN" sz="2800" dirty="0"/>
              </a:p>
              <a:p>
                <a:endParaRPr lang="en-US" altLang="zh-CN" sz="2800" dirty="0"/>
              </a:p>
            </p:txBody>
          </p:sp>
        </mc:Choice>
        <mc:Fallback xmlns="">
          <p:sp>
            <p:nvSpPr>
              <p:cNvPr id="10245" name="Rectangle 3"/>
              <p:cNvSpPr>
                <a:spLocks noGrp="1" noRot="1" noChangeAspect="1" noMove="1" noResize="1" noEditPoints="1" noAdjustHandles="1" noChangeArrowheads="1" noChangeShapeType="1" noTextEdit="1"/>
              </p:cNvSpPr>
              <p:nvPr>
                <p:ph type="body" sz="half" idx="1"/>
              </p:nvPr>
            </p:nvSpPr>
            <p:spPr>
              <a:xfrm>
                <a:off x="350838" y="1357313"/>
                <a:ext cx="9139237" cy="4768850"/>
              </a:xfrm>
              <a:blipFill rotWithShape="0">
                <a:blip r:embed="rId3"/>
                <a:stretch>
                  <a:fillRect l="-1201" t="-1407"/>
                </a:stretch>
              </a:blipFill>
            </p:spPr>
            <p:txBody>
              <a:bodyPr/>
              <a:lstStyle/>
              <a:p>
                <a:r>
                  <a:rPr lang="en-US">
                    <a:noFill/>
                  </a:rPr>
                  <a:t> </a:t>
                </a:r>
              </a:p>
            </p:txBody>
          </p:sp>
        </mc:Fallback>
      </mc:AlternateContent>
      <p:graphicFrame>
        <p:nvGraphicFramePr>
          <p:cNvPr id="129032" name="Object 2"/>
          <p:cNvGraphicFramePr>
            <a:graphicFrameLocks noGrp="1" noChangeAspect="1"/>
          </p:cNvGraphicFramePr>
          <p:nvPr>
            <p:ph sz="half" idx="2"/>
          </p:nvPr>
        </p:nvGraphicFramePr>
        <p:xfrm>
          <a:off x="3790181" y="2857501"/>
          <a:ext cx="1522859" cy="585487"/>
        </p:xfrm>
        <a:graphic>
          <a:graphicData uri="http://schemas.openxmlformats.org/presentationml/2006/ole">
            <mc:AlternateContent xmlns:mc="http://schemas.openxmlformats.org/markup-compatibility/2006">
              <mc:Choice xmlns:v="urn:schemas-microsoft-com:vml" Requires="v">
                <p:oleObj spid="_x0000_s17431" name="Equation" r:id="rId4" imgW="495000" imgH="190440" progId="">
                  <p:embed/>
                </p:oleObj>
              </mc:Choice>
              <mc:Fallback>
                <p:oleObj name="Equation" r:id="rId4" imgW="495000" imgH="190440" progId="">
                  <p:embed/>
                  <p:pic>
                    <p:nvPicPr>
                      <p:cNvPr id="12903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181" y="2857501"/>
                        <a:ext cx="1522859" cy="5854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罐形 4"/>
          <p:cNvSpPr/>
          <p:nvPr/>
        </p:nvSpPr>
        <p:spPr>
          <a:xfrm>
            <a:off x="1912993" y="3814907"/>
            <a:ext cx="1378857" cy="879928"/>
          </a:xfrm>
          <a:prstGeom prst="can">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Training data {(</a:t>
            </a:r>
            <a:r>
              <a:rPr kumimoji="1" lang="en-US" altLang="zh-CN" dirty="0" err="1">
                <a:solidFill>
                  <a:schemeClr val="tx1"/>
                </a:solidFill>
              </a:rPr>
              <a:t>x</a:t>
            </a:r>
            <a:r>
              <a:rPr kumimoji="1" lang="en-US" altLang="zh-CN" baseline="-25000" dirty="0" err="1">
                <a:solidFill>
                  <a:schemeClr val="tx1"/>
                </a:solidFill>
              </a:rPr>
              <a:t>i</a:t>
            </a:r>
            <a:r>
              <a:rPr kumimoji="1" lang="en-US" altLang="zh-CN" dirty="0" err="1">
                <a:solidFill>
                  <a:schemeClr val="tx1"/>
                </a:solidFill>
              </a:rPr>
              <a:t>,y</a:t>
            </a:r>
            <a:r>
              <a:rPr kumimoji="1" lang="en-US" altLang="zh-CN" baseline="-25000" dirty="0" err="1">
                <a:solidFill>
                  <a:schemeClr val="tx1"/>
                </a:solidFill>
              </a:rPr>
              <a:t>i</a:t>
            </a:r>
            <a:r>
              <a:rPr kumimoji="1" lang="en-US" altLang="zh-CN" dirty="0">
                <a:solidFill>
                  <a:schemeClr val="tx1"/>
                </a:solidFill>
              </a:rPr>
              <a:t>)}</a:t>
            </a:r>
            <a:endParaRPr kumimoji="1" lang="zh-CN" altLang="en-US" dirty="0">
              <a:solidFill>
                <a:schemeClr val="tx1"/>
              </a:solidFill>
            </a:endParaRPr>
          </a:p>
        </p:txBody>
      </p:sp>
      <p:sp>
        <p:nvSpPr>
          <p:cNvPr id="7" name="圆角矩形 6"/>
          <p:cNvSpPr/>
          <p:nvPr/>
        </p:nvSpPr>
        <p:spPr>
          <a:xfrm>
            <a:off x="3854278" y="3842123"/>
            <a:ext cx="1533072" cy="816428"/>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Learning algorithm</a:t>
            </a:r>
            <a:endParaRPr kumimoji="1" lang="zh-CN" altLang="en-US" dirty="0">
              <a:solidFill>
                <a:schemeClr val="tx1"/>
              </a:solidFill>
            </a:endParaRPr>
          </a:p>
        </p:txBody>
      </p:sp>
      <p:sp>
        <p:nvSpPr>
          <p:cNvPr id="8" name="圆角矩形 7"/>
          <p:cNvSpPr/>
          <p:nvPr/>
        </p:nvSpPr>
        <p:spPr>
          <a:xfrm>
            <a:off x="6249144" y="3923764"/>
            <a:ext cx="635000" cy="616857"/>
          </a:xfrm>
          <a:prstGeom prst="roundRect">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a:solidFill>
                  <a:schemeClr val="tx1"/>
                </a:solidFill>
              </a:rPr>
              <a:t>f</a:t>
            </a:r>
            <a:endParaRPr kumimoji="1" lang="zh-CN" altLang="en-US" dirty="0">
              <a:solidFill>
                <a:schemeClr val="tx1"/>
              </a:solidFill>
            </a:endParaRPr>
          </a:p>
        </p:txBody>
      </p:sp>
      <p:sp>
        <p:nvSpPr>
          <p:cNvPr id="9" name="文本框 7"/>
          <p:cNvSpPr txBox="1"/>
          <p:nvPr/>
        </p:nvSpPr>
        <p:spPr>
          <a:xfrm>
            <a:off x="6221937" y="3275692"/>
            <a:ext cx="707572" cy="369332"/>
          </a:xfrm>
          <a:prstGeom prst="rect">
            <a:avLst/>
          </a:prstGeom>
          <a:noFill/>
        </p:spPr>
        <p:txBody>
          <a:bodyPr wrap="square" rtlCol="0">
            <a:spAutoFit/>
          </a:bodyPr>
          <a:lstStyle/>
          <a:p>
            <a:r>
              <a:rPr kumimoji="1" lang="en-US" altLang="zh-CN" dirty="0" err="1"/>
              <a:t>x</a:t>
            </a:r>
            <a:r>
              <a:rPr kumimoji="1" lang="en-US" altLang="zh-CN" baseline="-25000" dirty="0" err="1"/>
              <a:t>new</a:t>
            </a:r>
            <a:endParaRPr kumimoji="1" lang="zh-CN" altLang="en-US" baseline="-25000" dirty="0"/>
          </a:p>
        </p:txBody>
      </p:sp>
      <p:sp>
        <p:nvSpPr>
          <p:cNvPr id="10" name="文本框 14"/>
          <p:cNvSpPr txBox="1"/>
          <p:nvPr/>
        </p:nvSpPr>
        <p:spPr>
          <a:xfrm>
            <a:off x="5949778" y="4797152"/>
            <a:ext cx="1478643" cy="369332"/>
          </a:xfrm>
          <a:prstGeom prst="rect">
            <a:avLst/>
          </a:prstGeom>
          <a:noFill/>
        </p:spPr>
        <p:txBody>
          <a:bodyPr wrap="square" rtlCol="0">
            <a:spAutoFit/>
          </a:bodyPr>
          <a:lstStyle/>
          <a:p>
            <a:r>
              <a:rPr kumimoji="1" lang="en-US" altLang="zh-CN" dirty="0"/>
              <a:t>Predicted  y</a:t>
            </a:r>
            <a:endParaRPr kumimoji="1" lang="zh-CN" altLang="en-US" baseline="-25000" dirty="0"/>
          </a:p>
        </p:txBody>
      </p:sp>
      <p:cxnSp>
        <p:nvCxnSpPr>
          <p:cNvPr id="11" name="直线箭头连接符 18"/>
          <p:cNvCxnSpPr>
            <a:stCxn id="6" idx="4"/>
            <a:endCxn id="7" idx="1"/>
          </p:cNvCxnSpPr>
          <p:nvPr/>
        </p:nvCxnSpPr>
        <p:spPr>
          <a:xfrm flipV="1">
            <a:off x="3291850" y="4250337"/>
            <a:ext cx="562428" cy="45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直线箭头连接符 20"/>
          <p:cNvCxnSpPr>
            <a:stCxn id="7" idx="3"/>
            <a:endCxn id="8" idx="1"/>
          </p:cNvCxnSpPr>
          <p:nvPr/>
        </p:nvCxnSpPr>
        <p:spPr>
          <a:xfrm flipV="1">
            <a:off x="5387350" y="4232193"/>
            <a:ext cx="861794" cy="1814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直线箭头连接符 22"/>
          <p:cNvCxnSpPr>
            <a:stCxn id="9" idx="2"/>
            <a:endCxn id="8" idx="0"/>
          </p:cNvCxnSpPr>
          <p:nvPr/>
        </p:nvCxnSpPr>
        <p:spPr>
          <a:xfrm flipH="1">
            <a:off x="6566644" y="3645024"/>
            <a:ext cx="9079" cy="2787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线箭头连接符 24"/>
          <p:cNvCxnSpPr>
            <a:stCxn id="8" idx="2"/>
          </p:cNvCxnSpPr>
          <p:nvPr/>
        </p:nvCxnSpPr>
        <p:spPr>
          <a:xfrm>
            <a:off x="6566644" y="4540621"/>
            <a:ext cx="0" cy="32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6"/>
              <p:cNvSpPr/>
              <p:nvPr/>
            </p:nvSpPr>
            <p:spPr>
              <a:xfrm>
                <a:off x="0" y="5247867"/>
                <a:ext cx="9906000" cy="1593960"/>
              </a:xfrm>
              <a:prstGeom prst="rect">
                <a:avLst/>
              </a:prstGeom>
              <a:solidFill>
                <a:schemeClr val="bg1"/>
              </a:solidFill>
            </p:spPr>
            <p:txBody>
              <a:bodyPr wrap="square">
                <a:noAutofit/>
              </a:bodyPr>
              <a:lstStyle/>
              <a:p>
                <a:pPr lvl="1"/>
                <a:r>
                  <a:rPr lang="en-US" sz="2000" dirty="0">
                    <a:solidFill>
                      <a:srgbClr val="0000FF"/>
                    </a:solidFill>
                  </a:rPr>
                  <a:t>Regression:  </a:t>
                </a:r>
                <a:r>
                  <a:rPr lang="en-US" sz="2000" dirty="0"/>
                  <a:t>When </a:t>
                </a:r>
                <a14:m>
                  <m:oMath xmlns:m="http://schemas.openxmlformats.org/officeDocument/2006/math">
                    <m:r>
                      <a:rPr lang="en-US" sz="2000" i="1" dirty="0" smtClean="0">
                        <a:latin typeface="Cambria Math" panose="02040503050406030204" pitchFamily="18" charset="0"/>
                      </a:rPr>
                      <m:t>𝑦</m:t>
                    </m:r>
                  </m:oMath>
                </a14:m>
                <a:r>
                  <a:rPr lang="en-US" sz="2000" dirty="0"/>
                  <a:t> is continuous (i.e., </a:t>
                </a:r>
                <a14:m>
                  <m:oMath xmlns:m="http://schemas.openxmlformats.org/officeDocument/2006/math">
                    <m:r>
                      <a:rPr lang="en-US" altLang="zh-CN" sz="2000" i="1" dirty="0" smtClean="0">
                        <a:latin typeface="Cambria Math" panose="02040503050406030204" pitchFamily="18" charset="0"/>
                      </a:rPr>
                      <m:t>𝑦</m:t>
                    </m:r>
                    <m:r>
                      <a:rPr lang="en-US" altLang="zh-CN" sz="2000" i="1" baseline="-25000" dirty="0" err="1">
                        <a:latin typeface="Cambria Math" panose="02040503050406030204" pitchFamily="18" charset="0"/>
                      </a:rPr>
                      <m:t>𝑖</m:t>
                    </m:r>
                    <m:r>
                      <a:rPr lang="en-US" altLang="zh-CN" sz="2000" i="1" dirty="0" err="1">
                        <a:latin typeface="Cambria Math" panose="02040503050406030204" pitchFamily="18" charset="0"/>
                      </a:rPr>
                      <m:t>∈</m:t>
                    </m:r>
                    <m:r>
                      <a:rPr lang="en-US" altLang="zh-CN" sz="2000" i="1" dirty="0" err="1">
                        <a:latin typeface="Cambria Math" panose="02040503050406030204" pitchFamily="18" charset="0"/>
                      </a:rPr>
                      <m:t>𝑌</m:t>
                    </m:r>
                    <m:r>
                      <a:rPr lang="en-US" altLang="zh-CN" sz="2000" i="1" dirty="0">
                        <a:latin typeface="Cambria Math" panose="02040503050406030204" pitchFamily="18" charset="0"/>
                      </a:rPr>
                      <m:t>=</m:t>
                    </m:r>
                    <m:r>
                      <a:rPr lang="en-US" altLang="zh-CN" sz="2000" i="1" dirty="0">
                        <a:latin typeface="Cambria Math" panose="02040503050406030204" pitchFamily="18" charset="0"/>
                      </a:rPr>
                      <m:t>𝑅</m:t>
                    </m:r>
                  </m:oMath>
                </a14:m>
                <a:r>
                  <a:rPr lang="en-US" sz="2000" dirty="0"/>
                  <a:t>), we call the learning problem as regression.</a:t>
                </a:r>
                <a:endParaRPr lang="en-US" sz="2000" dirty="0">
                  <a:solidFill>
                    <a:srgbClr val="0000FF"/>
                  </a:solidFill>
                </a:endParaRPr>
              </a:p>
              <a:p>
                <a:pPr lvl="1">
                  <a:spcBef>
                    <a:spcPts val="600"/>
                  </a:spcBef>
                </a:pPr>
                <a:r>
                  <a:rPr lang="en-US" sz="2000" dirty="0">
                    <a:solidFill>
                      <a:srgbClr val="FF0000"/>
                    </a:solidFill>
                  </a:rPr>
                  <a:t>Classification: When </a:t>
                </a:r>
                <a:r>
                  <a:rPr lang="en-US" sz="2000" i="1" dirty="0">
                    <a:solidFill>
                      <a:srgbClr val="FF0000"/>
                    </a:solidFill>
                  </a:rPr>
                  <a:t>y</a:t>
                </a:r>
                <a:r>
                  <a:rPr lang="en-US" sz="2000" dirty="0">
                    <a:solidFill>
                      <a:srgbClr val="FF0000"/>
                    </a:solidFill>
                  </a:rPr>
                  <a:t> can take on only a small number of discrete values (e.g., the binary case </a:t>
                </a:r>
                <a14:m>
                  <m:oMath xmlns:m="http://schemas.openxmlformats.org/officeDocument/2006/math">
                    <m:r>
                      <a:rPr lang="en-US" altLang="zh-CN" sz="2000" i="1" dirty="0" smtClean="0">
                        <a:solidFill>
                          <a:srgbClr val="FF0000"/>
                        </a:solidFill>
                        <a:latin typeface="Cambria Math" panose="02040503050406030204" pitchFamily="18" charset="0"/>
                      </a:rPr>
                      <m:t>𝑦</m:t>
                    </m:r>
                    <m:r>
                      <a:rPr lang="en-US" altLang="zh-CN" sz="2000" i="1" baseline="-25000" dirty="0" err="1">
                        <a:solidFill>
                          <a:srgbClr val="FF0000"/>
                        </a:solidFill>
                        <a:latin typeface="Cambria Math" panose="02040503050406030204" pitchFamily="18" charset="0"/>
                      </a:rPr>
                      <m:t>𝑖</m:t>
                    </m:r>
                    <m:r>
                      <a:rPr lang="en-US" altLang="zh-CN" sz="2000" i="1" dirty="0" err="1">
                        <a:solidFill>
                          <a:srgbClr val="FF0000"/>
                        </a:solidFill>
                        <a:latin typeface="Cambria Math" panose="02040503050406030204" pitchFamily="18" charset="0"/>
                      </a:rPr>
                      <m:t>∈</m:t>
                    </m:r>
                    <m:r>
                      <a:rPr lang="en-US" altLang="zh-CN" sz="2000" i="1" dirty="0" err="1">
                        <a:solidFill>
                          <a:srgbClr val="FF0000"/>
                        </a:solidFill>
                        <a:latin typeface="Cambria Math" panose="02040503050406030204" pitchFamily="18" charset="0"/>
                      </a:rPr>
                      <m:t>𝑌</m:t>
                    </m:r>
                    <m:r>
                      <a:rPr lang="en-US" altLang="zh-CN" sz="2000" i="1" dirty="0">
                        <a:solidFill>
                          <a:srgbClr val="FF0000"/>
                        </a:solidFill>
                        <a:latin typeface="Cambria Math" panose="02040503050406030204" pitchFamily="18" charset="0"/>
                      </a:rPr>
                      <m:t>={1,−1}</m:t>
                    </m:r>
                  </m:oMath>
                </a14:m>
                <a:r>
                  <a:rPr lang="en-US" altLang="zh-CN" sz="2000" dirty="0">
                    <a:solidFill>
                      <a:srgbClr val="FF0000"/>
                    </a:solidFill>
                  </a:rPr>
                  <a:t>)</a:t>
                </a:r>
                <a:r>
                  <a:rPr lang="en-US" sz="2000" dirty="0">
                    <a:solidFill>
                      <a:srgbClr val="FF0000"/>
                    </a:solidFill>
                  </a:rPr>
                  <a:t>, we call the learning problem as classification. </a:t>
                </a:r>
              </a:p>
            </p:txBody>
          </p:sp>
        </mc:Choice>
        <mc:Fallback xmlns="">
          <p:sp>
            <p:nvSpPr>
              <p:cNvPr id="20" name="Rectangle 6"/>
              <p:cNvSpPr>
                <a:spLocks noRot="1" noChangeAspect="1" noMove="1" noResize="1" noEditPoints="1" noAdjustHandles="1" noChangeArrowheads="1" noChangeShapeType="1" noTextEdit="1"/>
              </p:cNvSpPr>
              <p:nvPr/>
            </p:nvSpPr>
            <p:spPr>
              <a:xfrm>
                <a:off x="0" y="5247867"/>
                <a:ext cx="9906000" cy="1593960"/>
              </a:xfrm>
              <a:prstGeom prst="rect">
                <a:avLst/>
              </a:prstGeom>
              <a:blipFill>
                <a:blip r:embed="rId6"/>
                <a:stretch>
                  <a:fillRect t="-1575"/>
                </a:stretch>
              </a:blipFill>
            </p:spPr>
            <p:txBody>
              <a:bodyPr/>
              <a:lstStyle/>
              <a:p>
                <a:r>
                  <a:rPr lang="en-US">
                    <a:noFill/>
                  </a:rPr>
                  <a:t> </a:t>
                </a:r>
              </a:p>
            </p:txBody>
          </p:sp>
        </mc:Fallback>
      </mc:AlternateContent>
    </p:spTree>
    <p:extLst>
      <p:ext uri="{BB962C8B-B14F-4D97-AF65-F5344CB8AC3E}">
        <p14:creationId xmlns:p14="http://schemas.microsoft.com/office/powerpoint/2010/main" val="8364148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25"/>
          <p:cNvSpPr>
            <a:spLocks noGrp="1"/>
          </p:cNvSpPr>
          <p:nvPr>
            <p:ph type="title"/>
          </p:nvPr>
        </p:nvSpPr>
        <p:spPr/>
        <p:txBody>
          <a:bodyPr/>
          <a:lstStyle/>
          <a:p>
            <a:r>
              <a:rPr lang="en-US" altLang="zh-CN" dirty="0"/>
              <a:t>Perceptron—a Linear Model</a:t>
            </a:r>
            <a:endParaRPr lang="zh-CN" altLang="en-US" dirty="0"/>
          </a:p>
        </p:txBody>
      </p:sp>
      <p:sp>
        <p:nvSpPr>
          <p:cNvPr id="27" name="内容占位符 26"/>
          <p:cNvSpPr>
            <a:spLocks noGrp="1"/>
          </p:cNvSpPr>
          <p:nvPr>
            <p:ph idx="1"/>
          </p:nvPr>
        </p:nvSpPr>
        <p:spPr/>
        <p:txBody>
          <a:bodyPr/>
          <a:lstStyle/>
          <a:p>
            <a:r>
              <a:rPr lang="en-US" altLang="zh-CN"/>
              <a:t>Consider a two-class, linearly separable classification problem</a:t>
            </a:r>
          </a:p>
          <a:p>
            <a:r>
              <a:rPr lang="en-US" altLang="zh-CN"/>
              <a:t>We are looking for a linear function</a:t>
            </a:r>
          </a:p>
          <a:p>
            <a:endParaRPr lang="en-US" altLang="zh-CN"/>
          </a:p>
          <a:p>
            <a:pPr>
              <a:buNone/>
            </a:pPr>
            <a:r>
              <a:rPr lang="en-US" altLang="zh-CN"/>
              <a:t>   i.e.,</a:t>
            </a:r>
          </a:p>
          <a:p>
            <a:pPr>
              <a:buFontTx/>
              <a:buNone/>
            </a:pPr>
            <a:r>
              <a:rPr lang="en-US" altLang="zh-CN"/>
              <a:t>   </a:t>
            </a:r>
            <a:endParaRPr lang="zh-CN" altLang="en-US"/>
          </a:p>
          <a:p>
            <a:endParaRPr lang="zh-CN" altLang="en-US"/>
          </a:p>
        </p:txBody>
      </p:sp>
      <p:grpSp>
        <p:nvGrpSpPr>
          <p:cNvPr id="2" name="Group 34"/>
          <p:cNvGrpSpPr>
            <a:grpSpLocks/>
          </p:cNvGrpSpPr>
          <p:nvPr/>
        </p:nvGrpSpPr>
        <p:grpSpPr bwMode="auto">
          <a:xfrm>
            <a:off x="6055297" y="2993032"/>
            <a:ext cx="3679826" cy="3200400"/>
            <a:chOff x="3600" y="1296"/>
            <a:chExt cx="2318" cy="2016"/>
          </a:xfrm>
        </p:grpSpPr>
        <p:sp>
          <p:nvSpPr>
            <p:cNvPr id="7" name="Line 12"/>
            <p:cNvSpPr>
              <a:spLocks noChangeShapeType="1"/>
            </p:cNvSpPr>
            <p:nvPr/>
          </p:nvSpPr>
          <p:spPr bwMode="auto">
            <a:xfrm flipV="1">
              <a:off x="3600" y="1296"/>
              <a:ext cx="0" cy="2016"/>
            </a:xfrm>
            <a:prstGeom prst="line">
              <a:avLst/>
            </a:prstGeom>
            <a:noFill/>
            <a:ln w="12700">
              <a:solidFill>
                <a:schemeClr val="tx1"/>
              </a:solidFill>
              <a:miter lim="800000"/>
              <a:headEnd/>
              <a:tailEnd type="triangle" w="med" len="med"/>
            </a:ln>
          </p:spPr>
          <p:txBody>
            <a:bodyPr wrap="none"/>
            <a:lstStyle/>
            <a:p>
              <a:endParaRPr lang="zh-CN" altLang="en-US"/>
            </a:p>
          </p:txBody>
        </p:sp>
        <p:sp>
          <p:nvSpPr>
            <p:cNvPr id="8" name="Line 13"/>
            <p:cNvSpPr>
              <a:spLocks noChangeShapeType="1"/>
            </p:cNvSpPr>
            <p:nvPr/>
          </p:nvSpPr>
          <p:spPr bwMode="auto">
            <a:xfrm flipV="1">
              <a:off x="3600" y="3312"/>
              <a:ext cx="1920" cy="0"/>
            </a:xfrm>
            <a:prstGeom prst="line">
              <a:avLst/>
            </a:prstGeom>
            <a:noFill/>
            <a:ln w="12700">
              <a:solidFill>
                <a:schemeClr val="tx1"/>
              </a:solidFill>
              <a:miter lim="800000"/>
              <a:headEnd/>
              <a:tailEnd type="triangle" w="med" len="med"/>
            </a:ln>
          </p:spPr>
          <p:txBody>
            <a:bodyPr wrap="none"/>
            <a:lstStyle/>
            <a:p>
              <a:endParaRPr lang="zh-CN" altLang="en-US"/>
            </a:p>
          </p:txBody>
        </p:sp>
        <p:sp>
          <p:nvSpPr>
            <p:cNvPr id="9" name="Oval 14"/>
            <p:cNvSpPr>
              <a:spLocks noChangeArrowheads="1"/>
            </p:cNvSpPr>
            <p:nvPr/>
          </p:nvSpPr>
          <p:spPr bwMode="auto">
            <a:xfrm>
              <a:off x="4896" y="1680"/>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a:p>
          </p:txBody>
        </p:sp>
        <p:sp>
          <p:nvSpPr>
            <p:cNvPr id="10" name="Oval 15"/>
            <p:cNvSpPr>
              <a:spLocks noChangeArrowheads="1"/>
            </p:cNvSpPr>
            <p:nvPr/>
          </p:nvSpPr>
          <p:spPr bwMode="auto">
            <a:xfrm>
              <a:off x="5040" y="2064"/>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a:p>
          </p:txBody>
        </p:sp>
        <p:sp>
          <p:nvSpPr>
            <p:cNvPr id="11" name="Oval 16"/>
            <p:cNvSpPr>
              <a:spLocks noChangeArrowheads="1"/>
            </p:cNvSpPr>
            <p:nvPr/>
          </p:nvSpPr>
          <p:spPr bwMode="auto">
            <a:xfrm>
              <a:off x="5568" y="2208"/>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a:p>
          </p:txBody>
        </p:sp>
        <p:sp>
          <p:nvSpPr>
            <p:cNvPr id="12" name="Oval 17"/>
            <p:cNvSpPr>
              <a:spLocks noChangeArrowheads="1"/>
            </p:cNvSpPr>
            <p:nvPr/>
          </p:nvSpPr>
          <p:spPr bwMode="auto">
            <a:xfrm>
              <a:off x="4608" y="1776"/>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a:p>
          </p:txBody>
        </p:sp>
        <p:sp>
          <p:nvSpPr>
            <p:cNvPr id="13" name="Oval 18"/>
            <p:cNvSpPr>
              <a:spLocks noChangeArrowheads="1"/>
            </p:cNvSpPr>
            <p:nvPr/>
          </p:nvSpPr>
          <p:spPr bwMode="auto">
            <a:xfrm>
              <a:off x="5232" y="2400"/>
              <a:ext cx="96" cy="96"/>
            </a:xfrm>
            <a:prstGeom prst="ellipse">
              <a:avLst/>
            </a:prstGeom>
            <a:solidFill>
              <a:schemeClr val="accent1"/>
            </a:solidFill>
            <a:ln w="9525">
              <a:solidFill>
                <a:schemeClr val="tx1"/>
              </a:solidFill>
              <a:miter lim="800000"/>
              <a:headEnd/>
              <a:tailEnd/>
            </a:ln>
          </p:spPr>
          <p:txBody>
            <a:bodyPr wrap="none" anchor="ctr"/>
            <a:lstStyle/>
            <a:p>
              <a:endParaRPr lang="zh-CN" altLang="en-US"/>
            </a:p>
          </p:txBody>
        </p:sp>
        <p:sp>
          <p:nvSpPr>
            <p:cNvPr id="14" name="Rectangle 19"/>
            <p:cNvSpPr>
              <a:spLocks noChangeArrowheads="1"/>
            </p:cNvSpPr>
            <p:nvPr/>
          </p:nvSpPr>
          <p:spPr bwMode="auto">
            <a:xfrm>
              <a:off x="3792" y="2352"/>
              <a:ext cx="96" cy="96"/>
            </a:xfrm>
            <a:prstGeom prst="rect">
              <a:avLst/>
            </a:prstGeom>
            <a:solidFill>
              <a:schemeClr val="hlink"/>
            </a:solidFill>
            <a:ln w="9525">
              <a:solidFill>
                <a:schemeClr val="tx1"/>
              </a:solidFill>
              <a:miter lim="800000"/>
              <a:headEnd/>
              <a:tailEnd/>
            </a:ln>
          </p:spPr>
          <p:txBody>
            <a:bodyPr wrap="none" anchor="ctr"/>
            <a:lstStyle/>
            <a:p>
              <a:endParaRPr lang="zh-CN" altLang="en-US"/>
            </a:p>
          </p:txBody>
        </p:sp>
        <p:sp>
          <p:nvSpPr>
            <p:cNvPr id="15" name="Rectangle 20"/>
            <p:cNvSpPr>
              <a:spLocks noChangeArrowheads="1"/>
            </p:cNvSpPr>
            <p:nvPr/>
          </p:nvSpPr>
          <p:spPr bwMode="auto">
            <a:xfrm>
              <a:off x="4560" y="2640"/>
              <a:ext cx="96" cy="96"/>
            </a:xfrm>
            <a:prstGeom prst="rect">
              <a:avLst/>
            </a:prstGeom>
            <a:solidFill>
              <a:schemeClr val="hlink"/>
            </a:solidFill>
            <a:ln w="9525">
              <a:solidFill>
                <a:schemeClr val="tx1"/>
              </a:solidFill>
              <a:miter lim="800000"/>
              <a:headEnd/>
              <a:tailEnd/>
            </a:ln>
          </p:spPr>
          <p:txBody>
            <a:bodyPr wrap="none" anchor="ctr"/>
            <a:lstStyle/>
            <a:p>
              <a:endParaRPr lang="zh-CN" altLang="en-US"/>
            </a:p>
          </p:txBody>
        </p:sp>
        <p:sp>
          <p:nvSpPr>
            <p:cNvPr id="16" name="Rectangle 21"/>
            <p:cNvSpPr>
              <a:spLocks noChangeArrowheads="1"/>
            </p:cNvSpPr>
            <p:nvPr/>
          </p:nvSpPr>
          <p:spPr bwMode="auto">
            <a:xfrm>
              <a:off x="4464" y="2928"/>
              <a:ext cx="96" cy="96"/>
            </a:xfrm>
            <a:prstGeom prst="rect">
              <a:avLst/>
            </a:prstGeom>
            <a:solidFill>
              <a:schemeClr val="hlink"/>
            </a:solidFill>
            <a:ln w="9525">
              <a:solidFill>
                <a:schemeClr val="tx1"/>
              </a:solidFill>
              <a:miter lim="800000"/>
              <a:headEnd/>
              <a:tailEnd/>
            </a:ln>
          </p:spPr>
          <p:txBody>
            <a:bodyPr wrap="none" anchor="ctr"/>
            <a:lstStyle/>
            <a:p>
              <a:endParaRPr lang="zh-CN" altLang="en-US"/>
            </a:p>
          </p:txBody>
        </p:sp>
        <p:sp>
          <p:nvSpPr>
            <p:cNvPr id="17" name="Rectangle 22"/>
            <p:cNvSpPr>
              <a:spLocks noChangeArrowheads="1"/>
            </p:cNvSpPr>
            <p:nvPr/>
          </p:nvSpPr>
          <p:spPr bwMode="auto">
            <a:xfrm>
              <a:off x="4080" y="2640"/>
              <a:ext cx="96" cy="96"/>
            </a:xfrm>
            <a:prstGeom prst="rect">
              <a:avLst/>
            </a:prstGeom>
            <a:solidFill>
              <a:schemeClr val="hlink"/>
            </a:solidFill>
            <a:ln w="9525">
              <a:solidFill>
                <a:schemeClr val="tx1"/>
              </a:solidFill>
              <a:miter lim="800000"/>
              <a:headEnd/>
              <a:tailEnd/>
            </a:ln>
          </p:spPr>
          <p:txBody>
            <a:bodyPr wrap="none" anchor="ctr"/>
            <a:lstStyle/>
            <a:p>
              <a:endParaRPr lang="zh-CN" altLang="en-US"/>
            </a:p>
          </p:txBody>
        </p:sp>
        <p:sp>
          <p:nvSpPr>
            <p:cNvPr id="18" name="Rectangle 23"/>
            <p:cNvSpPr>
              <a:spLocks noChangeArrowheads="1"/>
            </p:cNvSpPr>
            <p:nvPr/>
          </p:nvSpPr>
          <p:spPr bwMode="auto">
            <a:xfrm>
              <a:off x="3888" y="2880"/>
              <a:ext cx="96" cy="96"/>
            </a:xfrm>
            <a:prstGeom prst="rect">
              <a:avLst/>
            </a:prstGeom>
            <a:solidFill>
              <a:schemeClr val="hlink"/>
            </a:solidFill>
            <a:ln w="9525">
              <a:solidFill>
                <a:schemeClr val="tx1"/>
              </a:solidFill>
              <a:miter lim="800000"/>
              <a:headEnd/>
              <a:tailEnd/>
            </a:ln>
          </p:spPr>
          <p:txBody>
            <a:bodyPr wrap="none" anchor="ctr"/>
            <a:lstStyle/>
            <a:p>
              <a:endParaRPr lang="zh-CN" altLang="en-US"/>
            </a:p>
          </p:txBody>
        </p:sp>
        <p:sp>
          <p:nvSpPr>
            <p:cNvPr id="19" name="Rectangle 24"/>
            <p:cNvSpPr>
              <a:spLocks noChangeArrowheads="1"/>
            </p:cNvSpPr>
            <p:nvPr/>
          </p:nvSpPr>
          <p:spPr bwMode="auto">
            <a:xfrm>
              <a:off x="4032" y="2112"/>
              <a:ext cx="96" cy="96"/>
            </a:xfrm>
            <a:prstGeom prst="rect">
              <a:avLst/>
            </a:prstGeom>
            <a:solidFill>
              <a:schemeClr val="hlink"/>
            </a:solidFill>
            <a:ln w="9525">
              <a:solidFill>
                <a:schemeClr val="tx1"/>
              </a:solidFill>
              <a:miter lim="800000"/>
              <a:headEnd/>
              <a:tailEnd/>
            </a:ln>
          </p:spPr>
          <p:txBody>
            <a:bodyPr wrap="none" anchor="ctr"/>
            <a:lstStyle/>
            <a:p>
              <a:endParaRPr lang="zh-CN" altLang="en-US"/>
            </a:p>
          </p:txBody>
        </p:sp>
        <p:sp>
          <p:nvSpPr>
            <p:cNvPr id="20" name="Text Box 25"/>
            <p:cNvSpPr txBox="1">
              <a:spLocks noChangeArrowheads="1"/>
            </p:cNvSpPr>
            <p:nvPr/>
          </p:nvSpPr>
          <p:spPr bwMode="auto">
            <a:xfrm>
              <a:off x="3792" y="3007"/>
              <a:ext cx="676" cy="252"/>
            </a:xfrm>
            <a:prstGeom prst="rect">
              <a:avLst/>
            </a:prstGeom>
            <a:noFill/>
            <a:ln w="9525">
              <a:noFill/>
              <a:miter lim="800000"/>
              <a:headEnd/>
              <a:tailEnd/>
            </a:ln>
          </p:spPr>
          <p:txBody>
            <a:bodyPr wrap="none">
              <a:spAutoFit/>
            </a:bodyPr>
            <a:lstStyle/>
            <a:p>
              <a:r>
                <a:rPr lang="en-US" altLang="zh-CN" sz="2000">
                  <a:latin typeface="Tahoma" pitchFamily="34" charset="0"/>
                </a:rPr>
                <a:t>Class -1</a:t>
              </a:r>
            </a:p>
          </p:txBody>
        </p:sp>
        <p:sp>
          <p:nvSpPr>
            <p:cNvPr id="21" name="Text Box 26"/>
            <p:cNvSpPr txBox="1">
              <a:spLocks noChangeArrowheads="1"/>
            </p:cNvSpPr>
            <p:nvPr/>
          </p:nvSpPr>
          <p:spPr bwMode="auto">
            <a:xfrm>
              <a:off x="5184" y="1584"/>
              <a:ext cx="734" cy="252"/>
            </a:xfrm>
            <a:prstGeom prst="rect">
              <a:avLst/>
            </a:prstGeom>
            <a:noFill/>
            <a:ln w="9525">
              <a:noFill/>
              <a:miter lim="800000"/>
              <a:headEnd/>
              <a:tailEnd/>
            </a:ln>
          </p:spPr>
          <p:txBody>
            <a:bodyPr wrap="none">
              <a:spAutoFit/>
            </a:bodyPr>
            <a:lstStyle/>
            <a:p>
              <a:r>
                <a:rPr lang="en-US" altLang="zh-CN" sz="2000" dirty="0">
                  <a:latin typeface="Tahoma" pitchFamily="34" charset="0"/>
                </a:rPr>
                <a:t>Class +1</a:t>
              </a:r>
            </a:p>
          </p:txBody>
        </p:sp>
      </p:grpSp>
      <p:sp>
        <p:nvSpPr>
          <p:cNvPr id="23" name="Line 28"/>
          <p:cNvSpPr>
            <a:spLocks noChangeShapeType="1"/>
          </p:cNvSpPr>
          <p:nvPr/>
        </p:nvSpPr>
        <p:spPr bwMode="auto">
          <a:xfrm>
            <a:off x="7309420" y="3069232"/>
            <a:ext cx="1079500" cy="3240088"/>
          </a:xfrm>
          <a:prstGeom prst="line">
            <a:avLst/>
          </a:prstGeom>
          <a:noFill/>
          <a:ln w="19050">
            <a:solidFill>
              <a:srgbClr val="CC99FF"/>
            </a:solidFill>
            <a:round/>
            <a:headEnd/>
            <a:tailEnd/>
          </a:ln>
        </p:spPr>
        <p:txBody>
          <a:bodyPr/>
          <a:lstStyle/>
          <a:p>
            <a:endParaRPr lang="zh-CN" altLang="en-US"/>
          </a:p>
        </p:txBody>
      </p:sp>
      <p:graphicFrame>
        <p:nvGraphicFramePr>
          <p:cNvPr id="99330" name="内容占位符 3"/>
          <p:cNvGraphicFramePr>
            <a:graphicFrameLocks noChangeAspect="1"/>
          </p:cNvGraphicFramePr>
          <p:nvPr>
            <p:extLst/>
          </p:nvPr>
        </p:nvGraphicFramePr>
        <p:xfrm>
          <a:off x="2101850" y="3025774"/>
          <a:ext cx="2638057" cy="548640"/>
        </p:xfrm>
        <a:graphic>
          <a:graphicData uri="http://schemas.openxmlformats.org/presentationml/2006/ole">
            <mc:AlternateContent xmlns:mc="http://schemas.openxmlformats.org/markup-compatibility/2006">
              <mc:Choice xmlns:v="urn:schemas-microsoft-com:vml" Requires="v">
                <p:oleObj spid="_x0000_s12335" name="Equation" r:id="rId4" imgW="977900" imgH="203200" progId="Equation.DSMT4">
                  <p:embed/>
                </p:oleObj>
              </mc:Choice>
              <mc:Fallback>
                <p:oleObj name="Equation" r:id="rId4" imgW="977900" imgH="203200" progId="Equation.DSMT4">
                  <p:embed/>
                  <p:pic>
                    <p:nvPicPr>
                      <p:cNvPr id="99330" name="内容占位符 3"/>
                      <p:cNvPicPr>
                        <a:picLocks noChangeAspect="1" noChangeArrowheads="1"/>
                      </p:cNvPicPr>
                      <p:nvPr/>
                    </p:nvPicPr>
                    <p:blipFill>
                      <a:blip r:embed="rId5"/>
                      <a:srcRect/>
                      <a:stretch>
                        <a:fillRect/>
                      </a:stretch>
                    </p:blipFill>
                    <p:spPr bwMode="auto">
                      <a:xfrm>
                        <a:off x="2101850" y="3025774"/>
                        <a:ext cx="2638057" cy="54864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51555" name="Object 3"/>
          <p:cNvGraphicFramePr>
            <a:graphicFrameLocks noChangeAspect="1"/>
          </p:cNvGraphicFramePr>
          <p:nvPr>
            <p:extLst/>
          </p:nvPr>
        </p:nvGraphicFramePr>
        <p:xfrm>
          <a:off x="1608137" y="3946525"/>
          <a:ext cx="4160520" cy="1280160"/>
        </p:xfrm>
        <a:graphic>
          <a:graphicData uri="http://schemas.openxmlformats.org/presentationml/2006/ole">
            <mc:AlternateContent xmlns:mc="http://schemas.openxmlformats.org/markup-compatibility/2006">
              <mc:Choice xmlns:v="urn:schemas-microsoft-com:vml" Requires="v">
                <p:oleObj spid="_x0000_s12336" name="Equation" r:id="rId6" imgW="1854200" imgH="571500" progId="Equation.DSMT4">
                  <p:embed/>
                </p:oleObj>
              </mc:Choice>
              <mc:Fallback>
                <p:oleObj name="Equation" r:id="rId6" imgW="1854200" imgH="571500" progId="Equation.DSMT4">
                  <p:embed/>
                  <p:pic>
                    <p:nvPicPr>
                      <p:cNvPr id="151555" name="Object 3"/>
                      <p:cNvPicPr>
                        <a:picLocks noChangeAspect="1" noChangeArrowheads="1"/>
                      </p:cNvPicPr>
                      <p:nvPr/>
                    </p:nvPicPr>
                    <p:blipFill>
                      <a:blip r:embed="rId7"/>
                      <a:srcRect/>
                      <a:stretch>
                        <a:fillRect/>
                      </a:stretch>
                    </p:blipFill>
                    <p:spPr bwMode="auto">
                      <a:xfrm>
                        <a:off x="1608137" y="3946525"/>
                        <a:ext cx="4160520" cy="1280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286681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6"/>
          <p:cNvSpPr>
            <a:spLocks noGrp="1" noChangeArrowheads="1"/>
          </p:cNvSpPr>
          <p:nvPr>
            <p:ph type="title"/>
          </p:nvPr>
        </p:nvSpPr>
        <p:spPr>
          <a:noFill/>
        </p:spPr>
        <p:txBody>
          <a:bodyPr lIns="92075" tIns="46038" rIns="92075" bIns="46038"/>
          <a:lstStyle/>
          <a:p>
            <a:r>
              <a:rPr lang="en-US" altLang="zh-CN" dirty="0"/>
              <a:t>Perceptron:</a:t>
            </a:r>
            <a:r>
              <a:rPr lang="zh-CN" altLang="en-US" dirty="0"/>
              <a:t> </a:t>
            </a:r>
            <a:r>
              <a:rPr lang="en-US" altLang="zh-CN" dirty="0"/>
              <a:t>A  Neuron</a:t>
            </a:r>
          </a:p>
        </p:txBody>
      </p:sp>
      <p:grpSp>
        <p:nvGrpSpPr>
          <p:cNvPr id="2" name="Group 1027"/>
          <p:cNvGrpSpPr>
            <a:grpSpLocks/>
          </p:cNvGrpSpPr>
          <p:nvPr/>
        </p:nvGrpSpPr>
        <p:grpSpPr bwMode="auto">
          <a:xfrm>
            <a:off x="598488" y="1371600"/>
            <a:ext cx="8493125" cy="3698875"/>
            <a:chOff x="337" y="864"/>
            <a:chExt cx="4938" cy="2330"/>
          </a:xfrm>
        </p:grpSpPr>
        <p:sp>
          <p:nvSpPr>
            <p:cNvPr id="16394" name="Rectangle 1028"/>
            <p:cNvSpPr>
              <a:spLocks noChangeArrowheads="1"/>
            </p:cNvSpPr>
            <p:nvPr/>
          </p:nvSpPr>
          <p:spPr bwMode="auto">
            <a:xfrm>
              <a:off x="3197" y="882"/>
              <a:ext cx="623" cy="291"/>
            </a:xfrm>
            <a:prstGeom prst="rect">
              <a:avLst/>
            </a:prstGeom>
            <a:noFill/>
            <a:ln w="9525">
              <a:noFill/>
              <a:miter lim="800000"/>
              <a:headEnd/>
              <a:tailEnd/>
            </a:ln>
          </p:spPr>
          <p:txBody>
            <a:bodyPr wrap="none" lIns="92075" tIns="46038" rIns="92075" bIns="46038">
              <a:spAutoFit/>
            </a:bodyPr>
            <a:lstStyle/>
            <a:p>
              <a:pPr algn="ctr" eaLnBrk="0" hangingPunct="0"/>
              <a:r>
                <a:rPr lang="en-US" altLang="zh-CN" sz="3600" i="1" baseline="-25000" dirty="0">
                  <a:latin typeface="Times New Roman" pitchFamily="18" charset="0"/>
                </a:rPr>
                <a:t> </a:t>
              </a:r>
              <a:r>
                <a:rPr lang="en-US" altLang="zh-CN" i="1" dirty="0">
                  <a:solidFill>
                    <a:srgbClr val="0000FF"/>
                  </a:solidFill>
                </a:rPr>
                <a:t>b </a:t>
              </a:r>
              <a:r>
                <a:rPr lang="mr-IN" altLang="zh-CN" i="1" dirty="0">
                  <a:solidFill>
                    <a:srgbClr val="0000FF"/>
                  </a:solidFill>
                </a:rPr>
                <a:t>–</a:t>
              </a:r>
              <a:r>
                <a:rPr lang="en-US" altLang="zh-CN" dirty="0">
                  <a:solidFill>
                    <a:srgbClr val="0000FF"/>
                  </a:solidFill>
                </a:rPr>
                <a:t> bias</a:t>
              </a:r>
            </a:p>
          </p:txBody>
        </p:sp>
        <p:sp>
          <p:nvSpPr>
            <p:cNvPr id="16395" name="Rectangle 1029"/>
            <p:cNvSpPr>
              <a:spLocks noChangeArrowheads="1"/>
            </p:cNvSpPr>
            <p:nvPr/>
          </p:nvSpPr>
          <p:spPr bwMode="auto">
            <a:xfrm>
              <a:off x="2869" y="864"/>
              <a:ext cx="233" cy="485"/>
            </a:xfrm>
            <a:prstGeom prst="rect">
              <a:avLst/>
            </a:prstGeom>
            <a:noFill/>
            <a:ln w="9525">
              <a:noFill/>
              <a:miter lim="800000"/>
              <a:headEnd/>
              <a:tailEnd/>
            </a:ln>
          </p:spPr>
          <p:txBody>
            <a:bodyPr lIns="92075" tIns="46038" rIns="92075" bIns="46038">
              <a:spAutoFit/>
            </a:bodyPr>
            <a:lstStyle/>
            <a:p>
              <a:pPr algn="ctr" eaLnBrk="0" hangingPunct="0"/>
              <a:r>
                <a:rPr lang="en-US" altLang="zh-CN" sz="4400">
                  <a:latin typeface="Times New Roman" pitchFamily="18" charset="0"/>
                </a:rPr>
                <a:t>-</a:t>
              </a:r>
            </a:p>
          </p:txBody>
        </p:sp>
        <p:grpSp>
          <p:nvGrpSpPr>
            <p:cNvPr id="3" name="Group 1030"/>
            <p:cNvGrpSpPr>
              <a:grpSpLocks/>
            </p:cNvGrpSpPr>
            <p:nvPr/>
          </p:nvGrpSpPr>
          <p:grpSpPr bwMode="auto">
            <a:xfrm>
              <a:off x="337" y="946"/>
              <a:ext cx="4938" cy="2248"/>
              <a:chOff x="337" y="946"/>
              <a:chExt cx="4938" cy="2248"/>
            </a:xfrm>
          </p:grpSpPr>
          <p:sp>
            <p:nvSpPr>
              <p:cNvPr id="16397" name="Oval 1031"/>
              <p:cNvSpPr>
                <a:spLocks noChangeArrowheads="1"/>
              </p:cNvSpPr>
              <p:nvPr/>
            </p:nvSpPr>
            <p:spPr bwMode="auto">
              <a:xfrm>
                <a:off x="1217" y="1090"/>
                <a:ext cx="480" cy="1584"/>
              </a:xfrm>
              <a:prstGeom prst="ellipse">
                <a:avLst/>
              </a:prstGeom>
              <a:solidFill>
                <a:srgbClr val="00CCFF"/>
              </a:solidFill>
              <a:ln w="9525">
                <a:noFill/>
                <a:round/>
                <a:headEnd/>
                <a:tailEnd/>
              </a:ln>
            </p:spPr>
            <p:txBody>
              <a:bodyPr wrap="none" anchor="ctr"/>
              <a:lstStyle/>
              <a:p>
                <a:endParaRPr lang="zh-CN" altLang="en-US"/>
              </a:p>
            </p:txBody>
          </p:sp>
          <p:sp>
            <p:nvSpPr>
              <p:cNvPr id="16398" name="Oval 1032"/>
              <p:cNvSpPr>
                <a:spLocks noChangeArrowheads="1"/>
              </p:cNvSpPr>
              <p:nvPr/>
            </p:nvSpPr>
            <p:spPr bwMode="auto">
              <a:xfrm>
                <a:off x="393" y="1081"/>
                <a:ext cx="478" cy="1582"/>
              </a:xfrm>
              <a:prstGeom prst="ellipse">
                <a:avLst/>
              </a:prstGeom>
              <a:solidFill>
                <a:srgbClr val="66FFFF"/>
              </a:solidFill>
              <a:ln w="12700">
                <a:solidFill>
                  <a:srgbClr val="66FFFF"/>
                </a:solidFill>
                <a:round/>
                <a:headEnd/>
                <a:tailEnd/>
              </a:ln>
            </p:spPr>
            <p:txBody>
              <a:bodyPr wrap="none" anchor="ctr"/>
              <a:lstStyle/>
              <a:p>
                <a:endParaRPr lang="zh-CN" altLang="en-US"/>
              </a:p>
            </p:txBody>
          </p:sp>
          <p:sp>
            <p:nvSpPr>
              <p:cNvPr id="16399" name="Line 1033"/>
              <p:cNvSpPr>
                <a:spLocks noChangeShapeType="1"/>
              </p:cNvSpPr>
              <p:nvPr/>
            </p:nvSpPr>
            <p:spPr bwMode="auto">
              <a:xfrm>
                <a:off x="2698" y="1895"/>
                <a:ext cx="681" cy="1"/>
              </a:xfrm>
              <a:prstGeom prst="line">
                <a:avLst/>
              </a:prstGeom>
              <a:noFill/>
              <a:ln w="12700">
                <a:solidFill>
                  <a:srgbClr val="000000"/>
                </a:solidFill>
                <a:round/>
                <a:headEnd type="none" w="sm" len="sm"/>
                <a:tailEnd type="stealth" w="med" len="med"/>
              </a:ln>
            </p:spPr>
            <p:txBody>
              <a:bodyPr wrap="none" anchor="ctr"/>
              <a:lstStyle/>
              <a:p>
                <a:endParaRPr lang="zh-CN" altLang="en-US"/>
              </a:p>
            </p:txBody>
          </p:sp>
          <p:sp>
            <p:nvSpPr>
              <p:cNvPr id="16400" name="Rectangle 1034"/>
              <p:cNvSpPr>
                <a:spLocks noChangeArrowheads="1"/>
              </p:cNvSpPr>
              <p:nvPr/>
            </p:nvSpPr>
            <p:spPr bwMode="auto">
              <a:xfrm>
                <a:off x="3365" y="1653"/>
                <a:ext cx="515" cy="488"/>
              </a:xfrm>
              <a:prstGeom prst="rect">
                <a:avLst/>
              </a:prstGeom>
              <a:solidFill>
                <a:srgbClr val="00FF99"/>
              </a:solidFill>
              <a:ln w="12700">
                <a:solidFill>
                  <a:srgbClr val="00FF99"/>
                </a:solidFill>
                <a:miter lim="800000"/>
                <a:headEnd/>
                <a:tailEnd/>
              </a:ln>
            </p:spPr>
            <p:txBody>
              <a:bodyPr lIns="92075" tIns="46038" rIns="92075" bIns="46038">
                <a:spAutoFit/>
              </a:bodyPr>
              <a:lstStyle/>
              <a:p>
                <a:pPr algn="ctr" eaLnBrk="0" hangingPunct="0"/>
                <a:r>
                  <a:rPr lang="en-US" altLang="zh-CN" sz="4400" i="1">
                    <a:latin typeface="Times New Roman" pitchFamily="18" charset="0"/>
                  </a:rPr>
                  <a:t>f</a:t>
                </a:r>
              </a:p>
            </p:txBody>
          </p:sp>
          <p:sp>
            <p:nvSpPr>
              <p:cNvPr id="16401" name="Line 1035"/>
              <p:cNvSpPr>
                <a:spLocks noChangeShapeType="1"/>
              </p:cNvSpPr>
              <p:nvPr/>
            </p:nvSpPr>
            <p:spPr bwMode="auto">
              <a:xfrm>
                <a:off x="3888" y="1905"/>
                <a:ext cx="911" cy="0"/>
              </a:xfrm>
              <a:prstGeom prst="line">
                <a:avLst/>
              </a:prstGeom>
              <a:noFill/>
              <a:ln w="12700">
                <a:solidFill>
                  <a:srgbClr val="000000"/>
                </a:solidFill>
                <a:round/>
                <a:headEnd type="none" w="sm" len="sm"/>
                <a:tailEnd type="stealth" w="med" len="med"/>
              </a:ln>
            </p:spPr>
            <p:txBody>
              <a:bodyPr wrap="none" anchor="ctr"/>
              <a:lstStyle/>
              <a:p>
                <a:endParaRPr lang="zh-CN" altLang="en-US"/>
              </a:p>
            </p:txBody>
          </p:sp>
          <p:sp>
            <p:nvSpPr>
              <p:cNvPr id="16402" name="Rectangle 1036"/>
              <p:cNvSpPr>
                <a:spLocks noChangeArrowheads="1"/>
              </p:cNvSpPr>
              <p:nvPr/>
            </p:nvSpPr>
            <p:spPr bwMode="auto">
              <a:xfrm>
                <a:off x="2104" y="2786"/>
                <a:ext cx="656" cy="408"/>
              </a:xfrm>
              <a:prstGeom prst="rect">
                <a:avLst/>
              </a:prstGeom>
              <a:noFill/>
              <a:ln w="9525">
                <a:noFill/>
                <a:miter lim="800000"/>
                <a:headEnd/>
                <a:tailEnd/>
              </a:ln>
            </p:spPr>
            <p:txBody>
              <a:bodyPr wrap="none" lIns="92075" tIns="46038" rIns="92075" bIns="46038">
                <a:spAutoFit/>
              </a:bodyPr>
              <a:lstStyle/>
              <a:p>
                <a:pPr algn="ctr" eaLnBrk="0" hangingPunct="0"/>
                <a:r>
                  <a:rPr lang="en-US" altLang="zh-CN" b="1">
                    <a:latin typeface="Times New Roman" pitchFamily="18" charset="0"/>
                  </a:rPr>
                  <a:t>weighted </a:t>
                </a:r>
              </a:p>
              <a:p>
                <a:pPr algn="ctr" eaLnBrk="0" hangingPunct="0"/>
                <a:r>
                  <a:rPr lang="en-US" altLang="zh-CN" b="1">
                    <a:latin typeface="Times New Roman" pitchFamily="18" charset="0"/>
                  </a:rPr>
                  <a:t>sum</a:t>
                </a:r>
                <a:endParaRPr lang="en-US" altLang="zh-CN">
                  <a:latin typeface="Times New Roman" pitchFamily="18" charset="0"/>
                </a:endParaRPr>
              </a:p>
            </p:txBody>
          </p:sp>
          <p:sp>
            <p:nvSpPr>
              <p:cNvPr id="16403" name="Rectangle 1037"/>
              <p:cNvSpPr>
                <a:spLocks noChangeArrowheads="1"/>
              </p:cNvSpPr>
              <p:nvPr/>
            </p:nvSpPr>
            <p:spPr bwMode="auto">
              <a:xfrm>
                <a:off x="337" y="2786"/>
                <a:ext cx="577" cy="408"/>
              </a:xfrm>
              <a:prstGeom prst="rect">
                <a:avLst/>
              </a:prstGeom>
              <a:noFill/>
              <a:ln w="9525">
                <a:noFill/>
                <a:miter lim="800000"/>
                <a:headEnd/>
                <a:tailEnd/>
              </a:ln>
            </p:spPr>
            <p:txBody>
              <a:bodyPr wrap="none" lIns="92075" tIns="46038" rIns="92075" bIns="46038">
                <a:spAutoFit/>
              </a:bodyPr>
              <a:lstStyle/>
              <a:p>
                <a:pPr algn="ctr" eaLnBrk="0" hangingPunct="0"/>
                <a:r>
                  <a:rPr lang="en-US" altLang="zh-CN" b="1">
                    <a:latin typeface="Times New Roman" pitchFamily="18" charset="0"/>
                  </a:rPr>
                  <a:t>Input</a:t>
                </a:r>
              </a:p>
              <a:p>
                <a:pPr algn="ctr" eaLnBrk="0" hangingPunct="0"/>
                <a:r>
                  <a:rPr lang="en-US" altLang="zh-CN" b="1">
                    <a:latin typeface="Times New Roman" pitchFamily="18" charset="0"/>
                  </a:rPr>
                  <a:t>vector </a:t>
                </a:r>
                <a:r>
                  <a:rPr lang="en-US" altLang="zh-CN" b="1">
                    <a:latin typeface="HYGungSo-Bold"/>
                    <a:ea typeface="HYGungSo-Bold"/>
                    <a:cs typeface="HYGungSo-Bold"/>
                  </a:rPr>
                  <a:t>x</a:t>
                </a:r>
                <a:endParaRPr lang="en-US" altLang="zh-CN">
                  <a:latin typeface="HYGungSo-Bold"/>
                  <a:ea typeface="HYGungSo-Bold"/>
                  <a:cs typeface="HYGungSo-Bold"/>
                </a:endParaRPr>
              </a:p>
            </p:txBody>
          </p:sp>
          <p:sp>
            <p:nvSpPr>
              <p:cNvPr id="16404" name="Rectangle 1038"/>
              <p:cNvSpPr>
                <a:spLocks noChangeArrowheads="1"/>
              </p:cNvSpPr>
              <p:nvPr/>
            </p:nvSpPr>
            <p:spPr bwMode="auto">
              <a:xfrm>
                <a:off x="4693" y="2027"/>
                <a:ext cx="582" cy="233"/>
              </a:xfrm>
              <a:prstGeom prst="rect">
                <a:avLst/>
              </a:prstGeom>
              <a:noFill/>
              <a:ln w="9525">
                <a:noFill/>
                <a:miter lim="800000"/>
                <a:headEnd/>
                <a:tailEnd/>
              </a:ln>
            </p:spPr>
            <p:txBody>
              <a:bodyPr wrap="none" lIns="92075" tIns="46038" rIns="92075" bIns="46038">
                <a:spAutoFit/>
              </a:bodyPr>
              <a:lstStyle/>
              <a:p>
                <a:pPr algn="ctr" eaLnBrk="0" hangingPunct="0"/>
                <a:r>
                  <a:rPr lang="en-US" altLang="zh-CN" b="1">
                    <a:latin typeface="Times New Roman" pitchFamily="18" charset="0"/>
                  </a:rPr>
                  <a:t>output </a:t>
                </a:r>
                <a:r>
                  <a:rPr lang="en-US" altLang="zh-CN" b="1" i="1">
                    <a:latin typeface="Times New Roman" pitchFamily="18" charset="0"/>
                  </a:rPr>
                  <a:t>y</a:t>
                </a:r>
                <a:endParaRPr lang="en-US" altLang="zh-CN" i="1">
                  <a:latin typeface="Times New Roman" pitchFamily="18" charset="0"/>
                </a:endParaRPr>
              </a:p>
            </p:txBody>
          </p:sp>
          <p:sp>
            <p:nvSpPr>
              <p:cNvPr id="16405" name="Rectangle 1039"/>
              <p:cNvSpPr>
                <a:spLocks noChangeArrowheads="1"/>
              </p:cNvSpPr>
              <p:nvPr/>
            </p:nvSpPr>
            <p:spPr bwMode="auto">
              <a:xfrm>
                <a:off x="3251" y="2786"/>
                <a:ext cx="705" cy="408"/>
              </a:xfrm>
              <a:prstGeom prst="rect">
                <a:avLst/>
              </a:prstGeom>
              <a:noFill/>
              <a:ln w="9525">
                <a:noFill/>
                <a:miter lim="800000"/>
                <a:headEnd/>
                <a:tailEnd/>
              </a:ln>
            </p:spPr>
            <p:txBody>
              <a:bodyPr wrap="none" lIns="92075" tIns="46038" rIns="92075" bIns="46038">
                <a:spAutoFit/>
              </a:bodyPr>
              <a:lstStyle/>
              <a:p>
                <a:pPr algn="ctr" eaLnBrk="0" hangingPunct="0"/>
                <a:r>
                  <a:rPr lang="en-US" altLang="zh-CN" b="1">
                    <a:latin typeface="Times New Roman" pitchFamily="18" charset="0"/>
                  </a:rPr>
                  <a:t>Activation</a:t>
                </a:r>
                <a:endParaRPr lang="en-US" altLang="zh-CN">
                  <a:latin typeface="Times New Roman" pitchFamily="18" charset="0"/>
                </a:endParaRPr>
              </a:p>
              <a:p>
                <a:pPr algn="ctr" eaLnBrk="0" hangingPunct="0"/>
                <a:r>
                  <a:rPr lang="en-US" altLang="zh-CN" b="1">
                    <a:latin typeface="Times New Roman" pitchFamily="18" charset="0"/>
                  </a:rPr>
                  <a:t>function</a:t>
                </a:r>
                <a:endParaRPr lang="en-US" altLang="zh-CN">
                  <a:latin typeface="Times New Roman" pitchFamily="18" charset="0"/>
                </a:endParaRPr>
              </a:p>
            </p:txBody>
          </p:sp>
          <p:sp>
            <p:nvSpPr>
              <p:cNvPr id="16406" name="Oval 1040"/>
              <p:cNvSpPr>
                <a:spLocks noChangeArrowheads="1"/>
              </p:cNvSpPr>
              <p:nvPr/>
            </p:nvSpPr>
            <p:spPr bwMode="auto">
              <a:xfrm>
                <a:off x="2755" y="946"/>
                <a:ext cx="401" cy="402"/>
              </a:xfrm>
              <a:prstGeom prst="ellipse">
                <a:avLst/>
              </a:prstGeom>
              <a:solidFill>
                <a:srgbClr val="00FFCC"/>
              </a:solidFill>
              <a:ln w="12700">
                <a:solidFill>
                  <a:srgbClr val="000000"/>
                </a:solidFill>
                <a:round/>
                <a:headEnd/>
                <a:tailEnd/>
              </a:ln>
            </p:spPr>
            <p:txBody>
              <a:bodyPr wrap="none" lIns="92075" tIns="46038" rIns="92075" bIns="46038" anchor="ctr"/>
              <a:lstStyle/>
              <a:p>
                <a:pPr algn="ctr"/>
                <a:endParaRPr lang="zh-CN" altLang="en-US">
                  <a:latin typeface="Times New Roman" pitchFamily="18" charset="0"/>
                </a:endParaRPr>
              </a:p>
            </p:txBody>
          </p:sp>
          <p:sp>
            <p:nvSpPr>
              <p:cNvPr id="16407" name="Line 1041"/>
              <p:cNvSpPr>
                <a:spLocks noChangeShapeType="1"/>
              </p:cNvSpPr>
              <p:nvPr/>
            </p:nvSpPr>
            <p:spPr bwMode="auto">
              <a:xfrm>
                <a:off x="2955" y="1350"/>
                <a:ext cx="0" cy="565"/>
              </a:xfrm>
              <a:prstGeom prst="line">
                <a:avLst/>
              </a:prstGeom>
              <a:noFill/>
              <a:ln w="12700">
                <a:solidFill>
                  <a:srgbClr val="000000"/>
                </a:solidFill>
                <a:round/>
                <a:headEnd type="none" w="sm" len="sm"/>
                <a:tailEnd type="stealth" w="med" len="med"/>
              </a:ln>
            </p:spPr>
            <p:txBody>
              <a:bodyPr wrap="none" anchor="ctr"/>
              <a:lstStyle/>
              <a:p>
                <a:endParaRPr lang="zh-CN" altLang="en-US"/>
              </a:p>
            </p:txBody>
          </p:sp>
          <p:sp>
            <p:nvSpPr>
              <p:cNvPr id="16408" name="Rectangle 1042"/>
              <p:cNvSpPr>
                <a:spLocks noChangeArrowheads="1"/>
              </p:cNvSpPr>
              <p:nvPr/>
            </p:nvSpPr>
            <p:spPr bwMode="auto">
              <a:xfrm>
                <a:off x="1132" y="2786"/>
                <a:ext cx="603" cy="408"/>
              </a:xfrm>
              <a:prstGeom prst="rect">
                <a:avLst/>
              </a:prstGeom>
              <a:noFill/>
              <a:ln w="9525">
                <a:noFill/>
                <a:miter lim="800000"/>
                <a:headEnd/>
                <a:tailEnd/>
              </a:ln>
            </p:spPr>
            <p:txBody>
              <a:bodyPr wrap="none" lIns="92075" tIns="46038" rIns="92075" bIns="46038">
                <a:spAutoFit/>
              </a:bodyPr>
              <a:lstStyle/>
              <a:p>
                <a:pPr algn="ctr" eaLnBrk="0" hangingPunct="0"/>
                <a:r>
                  <a:rPr lang="en-US" altLang="zh-CN" b="1">
                    <a:latin typeface="Times New Roman" pitchFamily="18" charset="0"/>
                  </a:rPr>
                  <a:t>weight</a:t>
                </a:r>
              </a:p>
              <a:p>
                <a:pPr algn="ctr" eaLnBrk="0" hangingPunct="0"/>
                <a:r>
                  <a:rPr lang="en-US" altLang="zh-CN" b="1">
                    <a:latin typeface="Times New Roman" pitchFamily="18" charset="0"/>
                  </a:rPr>
                  <a:t>vector </a:t>
                </a:r>
                <a:r>
                  <a:rPr lang="en-US" altLang="zh-CN" b="1">
                    <a:latin typeface="HYGungSo-Bold"/>
                    <a:ea typeface="HYGungSo-Bold"/>
                    <a:cs typeface="HYGungSo-Bold"/>
                  </a:rPr>
                  <a:t>w</a:t>
                </a:r>
                <a:endParaRPr lang="en-US" altLang="zh-CN">
                  <a:latin typeface="HYGungSo-Bold"/>
                  <a:ea typeface="HYGungSo-Bold"/>
                  <a:cs typeface="HYGungSo-Bold"/>
                </a:endParaRPr>
              </a:p>
            </p:txBody>
          </p:sp>
          <p:sp>
            <p:nvSpPr>
              <p:cNvPr id="16409" name="Freeform 1043"/>
              <p:cNvSpPr>
                <a:spLocks/>
              </p:cNvSpPr>
              <p:nvPr/>
            </p:nvSpPr>
            <p:spPr bwMode="auto">
              <a:xfrm>
                <a:off x="2101" y="1271"/>
                <a:ext cx="568" cy="1220"/>
              </a:xfrm>
              <a:custGeom>
                <a:avLst/>
                <a:gdLst>
                  <a:gd name="T0" fmla="*/ 0 w 568"/>
                  <a:gd name="T1" fmla="*/ 0 h 1220"/>
                  <a:gd name="T2" fmla="*/ 0 w 568"/>
                  <a:gd name="T3" fmla="*/ 1219 h 1220"/>
                  <a:gd name="T4" fmla="*/ 254 w 568"/>
                  <a:gd name="T5" fmla="*/ 1219 h 1220"/>
                  <a:gd name="T6" fmla="*/ 567 w 568"/>
                  <a:gd name="T7" fmla="*/ 632 h 1220"/>
                  <a:gd name="T8" fmla="*/ 254 w 568"/>
                  <a:gd name="T9" fmla="*/ 14 h 1220"/>
                  <a:gd name="T10" fmla="*/ 0 w 568"/>
                  <a:gd name="T11" fmla="*/ 0 h 1220"/>
                  <a:gd name="T12" fmla="*/ 0 60000 65536"/>
                  <a:gd name="T13" fmla="*/ 0 60000 65536"/>
                  <a:gd name="T14" fmla="*/ 0 60000 65536"/>
                  <a:gd name="T15" fmla="*/ 0 60000 65536"/>
                  <a:gd name="T16" fmla="*/ 0 60000 65536"/>
                  <a:gd name="T17" fmla="*/ 0 60000 65536"/>
                  <a:gd name="T18" fmla="*/ 0 w 568"/>
                  <a:gd name="T19" fmla="*/ 0 h 1220"/>
                  <a:gd name="T20" fmla="*/ 568 w 568"/>
                  <a:gd name="T21" fmla="*/ 1220 h 1220"/>
                </a:gdLst>
                <a:ahLst/>
                <a:cxnLst>
                  <a:cxn ang="T12">
                    <a:pos x="T0" y="T1"/>
                  </a:cxn>
                  <a:cxn ang="T13">
                    <a:pos x="T2" y="T3"/>
                  </a:cxn>
                  <a:cxn ang="T14">
                    <a:pos x="T4" y="T5"/>
                  </a:cxn>
                  <a:cxn ang="T15">
                    <a:pos x="T6" y="T7"/>
                  </a:cxn>
                  <a:cxn ang="T16">
                    <a:pos x="T8" y="T9"/>
                  </a:cxn>
                  <a:cxn ang="T17">
                    <a:pos x="T10" y="T11"/>
                  </a:cxn>
                </a:cxnLst>
                <a:rect l="T18" t="T19" r="T20" b="T21"/>
                <a:pathLst>
                  <a:path w="568" h="1220">
                    <a:moveTo>
                      <a:pt x="0" y="0"/>
                    </a:moveTo>
                    <a:lnTo>
                      <a:pt x="0" y="1219"/>
                    </a:lnTo>
                    <a:lnTo>
                      <a:pt x="254" y="1219"/>
                    </a:lnTo>
                    <a:lnTo>
                      <a:pt x="567" y="632"/>
                    </a:lnTo>
                    <a:lnTo>
                      <a:pt x="254" y="14"/>
                    </a:lnTo>
                    <a:lnTo>
                      <a:pt x="0" y="0"/>
                    </a:lnTo>
                  </a:path>
                </a:pathLst>
              </a:custGeom>
              <a:solidFill>
                <a:srgbClr val="99CCFF"/>
              </a:solidFill>
              <a:ln w="12700" cap="rnd" cmpd="sng">
                <a:solidFill>
                  <a:srgbClr val="000000"/>
                </a:solidFill>
                <a:prstDash val="solid"/>
                <a:round/>
                <a:headEnd/>
                <a:tailEnd/>
              </a:ln>
            </p:spPr>
            <p:txBody>
              <a:bodyPr/>
              <a:lstStyle/>
              <a:p>
                <a:endParaRPr lang="zh-CN" altLang="en-US"/>
              </a:p>
            </p:txBody>
          </p:sp>
          <p:sp>
            <p:nvSpPr>
              <p:cNvPr id="16410" name="Rectangle 1044"/>
              <p:cNvSpPr>
                <a:spLocks noChangeArrowheads="1"/>
              </p:cNvSpPr>
              <p:nvPr/>
            </p:nvSpPr>
            <p:spPr bwMode="auto">
              <a:xfrm>
                <a:off x="2164" y="1667"/>
                <a:ext cx="299" cy="408"/>
              </a:xfrm>
              <a:prstGeom prst="rect">
                <a:avLst/>
              </a:prstGeom>
              <a:noFill/>
              <a:ln w="9525">
                <a:noFill/>
                <a:miter lim="800000"/>
                <a:headEnd/>
                <a:tailEnd/>
              </a:ln>
            </p:spPr>
            <p:txBody>
              <a:bodyPr wrap="none" lIns="92075" tIns="46038" rIns="92075" bIns="46038">
                <a:spAutoFit/>
              </a:bodyPr>
              <a:lstStyle/>
              <a:p>
                <a:pPr algn="ctr" eaLnBrk="0" hangingPunct="0"/>
                <a:r>
                  <a:rPr lang="en-US" altLang="zh-CN" sz="3600">
                    <a:latin typeface="Symbol" pitchFamily="18" charset="2"/>
                  </a:rPr>
                  <a:t>å</a:t>
                </a:r>
              </a:p>
            </p:txBody>
          </p:sp>
          <p:sp>
            <p:nvSpPr>
              <p:cNvPr id="16411" name="Line 1045"/>
              <p:cNvSpPr>
                <a:spLocks noChangeShapeType="1"/>
              </p:cNvSpPr>
              <p:nvPr/>
            </p:nvSpPr>
            <p:spPr bwMode="auto">
              <a:xfrm>
                <a:off x="1680" y="1406"/>
                <a:ext cx="430" cy="0"/>
              </a:xfrm>
              <a:prstGeom prst="line">
                <a:avLst/>
              </a:prstGeom>
              <a:noFill/>
              <a:ln w="12700">
                <a:solidFill>
                  <a:srgbClr val="000000"/>
                </a:solidFill>
                <a:round/>
                <a:headEnd type="none" w="sm" len="sm"/>
                <a:tailEnd type="stealth" w="med" len="med"/>
              </a:ln>
            </p:spPr>
            <p:txBody>
              <a:bodyPr wrap="none" anchor="ctr"/>
              <a:lstStyle/>
              <a:p>
                <a:endParaRPr lang="zh-CN" altLang="en-US"/>
              </a:p>
            </p:txBody>
          </p:sp>
          <p:sp>
            <p:nvSpPr>
              <p:cNvPr id="16412" name="Rectangle 1046"/>
              <p:cNvSpPr>
                <a:spLocks noChangeArrowheads="1"/>
              </p:cNvSpPr>
              <p:nvPr/>
            </p:nvSpPr>
            <p:spPr bwMode="auto">
              <a:xfrm>
                <a:off x="1347" y="1259"/>
                <a:ext cx="242" cy="233"/>
              </a:xfrm>
              <a:prstGeom prst="rect">
                <a:avLst/>
              </a:prstGeom>
              <a:noFill/>
              <a:ln w="9525">
                <a:noFill/>
                <a:miter lim="800000"/>
                <a:headEnd/>
                <a:tailEnd/>
              </a:ln>
            </p:spPr>
            <p:txBody>
              <a:bodyPr wrap="none" lIns="92075" tIns="46038" rIns="92075" bIns="46038">
                <a:spAutoFit/>
              </a:bodyPr>
              <a:lstStyle/>
              <a:p>
                <a:pPr algn="ctr" eaLnBrk="0" hangingPunct="0"/>
                <a:r>
                  <a:rPr lang="en-US" altLang="zh-CN" i="1">
                    <a:latin typeface="Times New Roman" pitchFamily="18" charset="0"/>
                  </a:rPr>
                  <a:t>w</a:t>
                </a:r>
                <a:r>
                  <a:rPr lang="en-US" altLang="zh-CN" i="1" baseline="-25000">
                    <a:latin typeface="Times New Roman" pitchFamily="18" charset="0"/>
                  </a:rPr>
                  <a:t>0</a:t>
                </a:r>
              </a:p>
            </p:txBody>
          </p:sp>
          <p:sp>
            <p:nvSpPr>
              <p:cNvPr id="16413" name="Line 1047"/>
              <p:cNvSpPr>
                <a:spLocks noChangeShapeType="1"/>
              </p:cNvSpPr>
              <p:nvPr/>
            </p:nvSpPr>
            <p:spPr bwMode="auto">
              <a:xfrm>
                <a:off x="854" y="1406"/>
                <a:ext cx="431" cy="0"/>
              </a:xfrm>
              <a:prstGeom prst="line">
                <a:avLst/>
              </a:prstGeom>
              <a:noFill/>
              <a:ln w="12700">
                <a:solidFill>
                  <a:srgbClr val="000000"/>
                </a:solidFill>
                <a:round/>
                <a:headEnd type="none" w="sm" len="sm"/>
                <a:tailEnd type="stealth" w="med" len="med"/>
              </a:ln>
            </p:spPr>
            <p:txBody>
              <a:bodyPr wrap="none" anchor="ctr"/>
              <a:lstStyle/>
              <a:p>
                <a:endParaRPr lang="zh-CN" altLang="en-US"/>
              </a:p>
            </p:txBody>
          </p:sp>
          <p:sp>
            <p:nvSpPr>
              <p:cNvPr id="16414" name="Line 1048"/>
              <p:cNvSpPr>
                <a:spLocks noChangeShapeType="1"/>
              </p:cNvSpPr>
              <p:nvPr/>
            </p:nvSpPr>
            <p:spPr bwMode="auto">
              <a:xfrm>
                <a:off x="1671" y="1762"/>
                <a:ext cx="430" cy="0"/>
              </a:xfrm>
              <a:prstGeom prst="line">
                <a:avLst/>
              </a:prstGeom>
              <a:noFill/>
              <a:ln w="12700">
                <a:solidFill>
                  <a:srgbClr val="000000"/>
                </a:solidFill>
                <a:round/>
                <a:headEnd type="none" w="sm" len="sm"/>
                <a:tailEnd type="stealth" w="med" len="med"/>
              </a:ln>
            </p:spPr>
            <p:txBody>
              <a:bodyPr wrap="none" anchor="ctr"/>
              <a:lstStyle/>
              <a:p>
                <a:endParaRPr lang="zh-CN" altLang="en-US"/>
              </a:p>
            </p:txBody>
          </p:sp>
          <p:sp>
            <p:nvSpPr>
              <p:cNvPr id="16415" name="Rectangle 1049"/>
              <p:cNvSpPr>
                <a:spLocks noChangeArrowheads="1"/>
              </p:cNvSpPr>
              <p:nvPr/>
            </p:nvSpPr>
            <p:spPr bwMode="auto">
              <a:xfrm>
                <a:off x="1338" y="1615"/>
                <a:ext cx="242" cy="233"/>
              </a:xfrm>
              <a:prstGeom prst="rect">
                <a:avLst/>
              </a:prstGeom>
              <a:noFill/>
              <a:ln w="9525">
                <a:noFill/>
                <a:miter lim="800000"/>
                <a:headEnd/>
                <a:tailEnd/>
              </a:ln>
            </p:spPr>
            <p:txBody>
              <a:bodyPr wrap="none" lIns="92075" tIns="46038" rIns="92075" bIns="46038">
                <a:spAutoFit/>
              </a:bodyPr>
              <a:lstStyle/>
              <a:p>
                <a:pPr algn="ctr" eaLnBrk="0" hangingPunct="0"/>
                <a:r>
                  <a:rPr lang="en-US" altLang="zh-CN" i="1">
                    <a:latin typeface="Times New Roman" pitchFamily="18" charset="0"/>
                  </a:rPr>
                  <a:t>w</a:t>
                </a:r>
                <a:r>
                  <a:rPr lang="en-US" altLang="zh-CN" i="1" baseline="-25000">
                    <a:latin typeface="Times New Roman" pitchFamily="18" charset="0"/>
                  </a:rPr>
                  <a:t>1</a:t>
                </a:r>
              </a:p>
            </p:txBody>
          </p:sp>
          <p:sp>
            <p:nvSpPr>
              <p:cNvPr id="16416" name="Line 1050"/>
              <p:cNvSpPr>
                <a:spLocks noChangeShapeType="1"/>
              </p:cNvSpPr>
              <p:nvPr/>
            </p:nvSpPr>
            <p:spPr bwMode="auto">
              <a:xfrm>
                <a:off x="845" y="1762"/>
                <a:ext cx="431" cy="0"/>
              </a:xfrm>
              <a:prstGeom prst="line">
                <a:avLst/>
              </a:prstGeom>
              <a:noFill/>
              <a:ln w="12700">
                <a:solidFill>
                  <a:srgbClr val="000000"/>
                </a:solidFill>
                <a:round/>
                <a:headEnd type="none" w="sm" len="sm"/>
                <a:tailEnd type="stealth" w="med" len="med"/>
              </a:ln>
            </p:spPr>
            <p:txBody>
              <a:bodyPr wrap="none" anchor="ctr"/>
              <a:lstStyle/>
              <a:p>
                <a:endParaRPr lang="zh-CN" altLang="en-US"/>
              </a:p>
            </p:txBody>
          </p:sp>
          <p:sp>
            <p:nvSpPr>
              <p:cNvPr id="16417" name="Line 1051"/>
              <p:cNvSpPr>
                <a:spLocks noChangeShapeType="1"/>
              </p:cNvSpPr>
              <p:nvPr/>
            </p:nvSpPr>
            <p:spPr bwMode="auto">
              <a:xfrm>
                <a:off x="1670" y="2346"/>
                <a:ext cx="430" cy="0"/>
              </a:xfrm>
              <a:prstGeom prst="line">
                <a:avLst/>
              </a:prstGeom>
              <a:noFill/>
              <a:ln w="12700">
                <a:solidFill>
                  <a:schemeClr val="tx1"/>
                </a:solidFill>
                <a:round/>
                <a:headEnd type="none" w="sm" len="sm"/>
                <a:tailEnd type="stealth" w="med" len="med"/>
              </a:ln>
            </p:spPr>
            <p:txBody>
              <a:bodyPr wrap="none" anchor="ctr"/>
              <a:lstStyle/>
              <a:p>
                <a:endParaRPr lang="zh-CN" altLang="en-US"/>
              </a:p>
            </p:txBody>
          </p:sp>
          <p:sp>
            <p:nvSpPr>
              <p:cNvPr id="16418" name="Rectangle 1052"/>
              <p:cNvSpPr>
                <a:spLocks noChangeArrowheads="1"/>
              </p:cNvSpPr>
              <p:nvPr/>
            </p:nvSpPr>
            <p:spPr bwMode="auto">
              <a:xfrm>
                <a:off x="1337" y="2199"/>
                <a:ext cx="242" cy="233"/>
              </a:xfrm>
              <a:prstGeom prst="rect">
                <a:avLst/>
              </a:prstGeom>
              <a:noFill/>
              <a:ln w="9525">
                <a:noFill/>
                <a:miter lim="800000"/>
                <a:headEnd/>
                <a:tailEnd/>
              </a:ln>
            </p:spPr>
            <p:txBody>
              <a:bodyPr wrap="none" lIns="92075" tIns="46038" rIns="92075" bIns="46038">
                <a:spAutoFit/>
              </a:bodyPr>
              <a:lstStyle/>
              <a:p>
                <a:pPr algn="ctr" eaLnBrk="0" hangingPunct="0"/>
                <a:r>
                  <a:rPr lang="en-US" altLang="zh-CN" i="1">
                    <a:latin typeface="Times New Roman" pitchFamily="18" charset="0"/>
                  </a:rPr>
                  <a:t>w</a:t>
                </a:r>
                <a:r>
                  <a:rPr lang="en-US" altLang="zh-CN" i="1" baseline="-25000">
                    <a:latin typeface="Times New Roman" pitchFamily="18" charset="0"/>
                  </a:rPr>
                  <a:t>n</a:t>
                </a:r>
              </a:p>
            </p:txBody>
          </p:sp>
          <p:sp>
            <p:nvSpPr>
              <p:cNvPr id="16419" name="Line 1053"/>
              <p:cNvSpPr>
                <a:spLocks noChangeShapeType="1"/>
              </p:cNvSpPr>
              <p:nvPr/>
            </p:nvSpPr>
            <p:spPr bwMode="auto">
              <a:xfrm>
                <a:off x="844" y="2346"/>
                <a:ext cx="431" cy="0"/>
              </a:xfrm>
              <a:prstGeom prst="line">
                <a:avLst/>
              </a:prstGeom>
              <a:noFill/>
              <a:ln w="12700">
                <a:solidFill>
                  <a:schemeClr val="tx1"/>
                </a:solidFill>
                <a:round/>
                <a:headEnd type="none" w="sm" len="sm"/>
                <a:tailEnd type="stealth" w="med" len="med"/>
              </a:ln>
            </p:spPr>
            <p:txBody>
              <a:bodyPr wrap="none" anchor="ctr"/>
              <a:lstStyle/>
              <a:p>
                <a:endParaRPr lang="zh-CN" altLang="en-US"/>
              </a:p>
            </p:txBody>
          </p:sp>
          <p:sp>
            <p:nvSpPr>
              <p:cNvPr id="16420" name="Rectangle 1054"/>
              <p:cNvSpPr>
                <a:spLocks noChangeArrowheads="1"/>
              </p:cNvSpPr>
              <p:nvPr/>
            </p:nvSpPr>
            <p:spPr bwMode="auto">
              <a:xfrm>
                <a:off x="497" y="1231"/>
                <a:ext cx="213" cy="233"/>
              </a:xfrm>
              <a:prstGeom prst="rect">
                <a:avLst/>
              </a:prstGeom>
              <a:noFill/>
              <a:ln w="9525">
                <a:noFill/>
                <a:miter lim="800000"/>
                <a:headEnd/>
                <a:tailEnd/>
              </a:ln>
            </p:spPr>
            <p:txBody>
              <a:bodyPr wrap="none" lIns="92075" tIns="46038" rIns="92075" bIns="46038">
                <a:spAutoFit/>
              </a:bodyPr>
              <a:lstStyle/>
              <a:p>
                <a:pPr algn="ctr" eaLnBrk="0" hangingPunct="0"/>
                <a:r>
                  <a:rPr lang="en-US" altLang="zh-CN" i="1">
                    <a:latin typeface="Times New Roman" pitchFamily="18" charset="0"/>
                  </a:rPr>
                  <a:t>x</a:t>
                </a:r>
                <a:r>
                  <a:rPr lang="en-US" altLang="zh-CN" i="1" baseline="-25000">
                    <a:latin typeface="Times New Roman" pitchFamily="18" charset="0"/>
                  </a:rPr>
                  <a:t>0</a:t>
                </a:r>
              </a:p>
            </p:txBody>
          </p:sp>
          <p:sp>
            <p:nvSpPr>
              <p:cNvPr id="16421" name="Rectangle 1055"/>
              <p:cNvSpPr>
                <a:spLocks noChangeArrowheads="1"/>
              </p:cNvSpPr>
              <p:nvPr/>
            </p:nvSpPr>
            <p:spPr bwMode="auto">
              <a:xfrm>
                <a:off x="516" y="1606"/>
                <a:ext cx="213" cy="233"/>
              </a:xfrm>
              <a:prstGeom prst="rect">
                <a:avLst/>
              </a:prstGeom>
              <a:noFill/>
              <a:ln w="9525">
                <a:noFill/>
                <a:miter lim="800000"/>
                <a:headEnd/>
                <a:tailEnd/>
              </a:ln>
            </p:spPr>
            <p:txBody>
              <a:bodyPr wrap="none" lIns="92075" tIns="46038" rIns="92075" bIns="46038">
                <a:spAutoFit/>
              </a:bodyPr>
              <a:lstStyle/>
              <a:p>
                <a:pPr algn="ctr" eaLnBrk="0" hangingPunct="0"/>
                <a:r>
                  <a:rPr lang="en-US" altLang="zh-CN" i="1">
                    <a:latin typeface="Times New Roman" pitchFamily="18" charset="0"/>
                  </a:rPr>
                  <a:t>x</a:t>
                </a:r>
                <a:r>
                  <a:rPr lang="en-US" altLang="zh-CN" i="1" baseline="-25000">
                    <a:latin typeface="Times New Roman" pitchFamily="18" charset="0"/>
                  </a:rPr>
                  <a:t>1</a:t>
                </a:r>
              </a:p>
            </p:txBody>
          </p:sp>
          <p:sp>
            <p:nvSpPr>
              <p:cNvPr id="16422" name="Rectangle 1056"/>
              <p:cNvSpPr>
                <a:spLocks noChangeArrowheads="1"/>
              </p:cNvSpPr>
              <p:nvPr/>
            </p:nvSpPr>
            <p:spPr bwMode="auto">
              <a:xfrm>
                <a:off x="535" y="2163"/>
                <a:ext cx="213" cy="233"/>
              </a:xfrm>
              <a:prstGeom prst="rect">
                <a:avLst/>
              </a:prstGeom>
              <a:noFill/>
              <a:ln w="9525">
                <a:noFill/>
                <a:miter lim="800000"/>
                <a:headEnd/>
                <a:tailEnd/>
              </a:ln>
            </p:spPr>
            <p:txBody>
              <a:bodyPr wrap="none" lIns="92075" tIns="46038" rIns="92075" bIns="46038">
                <a:spAutoFit/>
              </a:bodyPr>
              <a:lstStyle/>
              <a:p>
                <a:pPr algn="ctr" eaLnBrk="0" hangingPunct="0"/>
                <a:r>
                  <a:rPr lang="en-US" altLang="zh-CN" i="1">
                    <a:latin typeface="Times New Roman" pitchFamily="18" charset="0"/>
                  </a:rPr>
                  <a:t>x</a:t>
                </a:r>
                <a:r>
                  <a:rPr lang="en-US" altLang="zh-CN" i="1" baseline="-25000">
                    <a:latin typeface="Times New Roman" pitchFamily="18" charset="0"/>
                  </a:rPr>
                  <a:t>n</a:t>
                </a:r>
              </a:p>
            </p:txBody>
          </p:sp>
        </p:grpSp>
      </p:grpSp>
      <p:sp>
        <p:nvSpPr>
          <p:cNvPr id="16389" name="Rectangle 1057"/>
          <p:cNvSpPr>
            <a:spLocks noChangeArrowheads="1"/>
          </p:cNvSpPr>
          <p:nvPr/>
        </p:nvSpPr>
        <p:spPr bwMode="auto">
          <a:xfrm>
            <a:off x="5861050" y="3733800"/>
            <a:ext cx="908050" cy="609600"/>
          </a:xfrm>
          <a:prstGeom prst="rect">
            <a:avLst/>
          </a:prstGeom>
          <a:solidFill>
            <a:schemeClr val="accent1"/>
          </a:solidFill>
          <a:ln w="9525">
            <a:solidFill>
              <a:schemeClr val="tx1"/>
            </a:solidFill>
            <a:miter lim="800000"/>
            <a:headEnd/>
            <a:tailEnd/>
          </a:ln>
        </p:spPr>
        <p:txBody>
          <a:bodyPr wrap="none" anchor="ctr"/>
          <a:lstStyle/>
          <a:p>
            <a:endParaRPr lang="zh-CN" altLang="en-US"/>
          </a:p>
        </p:txBody>
      </p:sp>
      <p:sp>
        <p:nvSpPr>
          <p:cNvPr id="16390" name="Line 1058"/>
          <p:cNvSpPr>
            <a:spLocks noChangeShapeType="1"/>
          </p:cNvSpPr>
          <p:nvPr/>
        </p:nvSpPr>
        <p:spPr bwMode="auto">
          <a:xfrm>
            <a:off x="5861050" y="4343400"/>
            <a:ext cx="412750" cy="0"/>
          </a:xfrm>
          <a:prstGeom prst="line">
            <a:avLst/>
          </a:prstGeom>
          <a:noFill/>
          <a:ln w="38100">
            <a:solidFill>
              <a:schemeClr val="hlink"/>
            </a:solidFill>
            <a:miter lim="800000"/>
            <a:headEnd/>
            <a:tailEnd/>
          </a:ln>
        </p:spPr>
        <p:txBody>
          <a:bodyPr wrap="none"/>
          <a:lstStyle/>
          <a:p>
            <a:endParaRPr lang="zh-CN" altLang="en-US"/>
          </a:p>
        </p:txBody>
      </p:sp>
      <p:sp>
        <p:nvSpPr>
          <p:cNvPr id="16391" name="Line 1059"/>
          <p:cNvSpPr>
            <a:spLocks noChangeShapeType="1"/>
          </p:cNvSpPr>
          <p:nvPr/>
        </p:nvSpPr>
        <p:spPr bwMode="auto">
          <a:xfrm flipV="1">
            <a:off x="6273800" y="3733800"/>
            <a:ext cx="0" cy="609600"/>
          </a:xfrm>
          <a:prstGeom prst="line">
            <a:avLst/>
          </a:prstGeom>
          <a:noFill/>
          <a:ln w="38100">
            <a:solidFill>
              <a:schemeClr val="hlink"/>
            </a:solidFill>
            <a:miter lim="800000"/>
            <a:headEnd/>
            <a:tailEnd/>
          </a:ln>
        </p:spPr>
        <p:txBody>
          <a:bodyPr wrap="none"/>
          <a:lstStyle/>
          <a:p>
            <a:endParaRPr lang="zh-CN" altLang="en-US"/>
          </a:p>
        </p:txBody>
      </p:sp>
      <p:sp>
        <p:nvSpPr>
          <p:cNvPr id="16392" name="Line 1060"/>
          <p:cNvSpPr>
            <a:spLocks noChangeShapeType="1"/>
          </p:cNvSpPr>
          <p:nvPr/>
        </p:nvSpPr>
        <p:spPr bwMode="auto">
          <a:xfrm>
            <a:off x="6273800" y="3733800"/>
            <a:ext cx="412750" cy="0"/>
          </a:xfrm>
          <a:prstGeom prst="line">
            <a:avLst/>
          </a:prstGeom>
          <a:noFill/>
          <a:ln w="38100">
            <a:solidFill>
              <a:schemeClr val="hlink"/>
            </a:solidFill>
            <a:miter lim="800000"/>
            <a:headEnd/>
            <a:tailEnd/>
          </a:ln>
        </p:spPr>
        <p:txBody>
          <a:bodyPr wrap="none"/>
          <a:lstStyle/>
          <a:p>
            <a:endParaRPr lang="zh-CN" altLang="en-US"/>
          </a:p>
        </p:txBody>
      </p:sp>
      <p:graphicFrame>
        <p:nvGraphicFramePr>
          <p:cNvPr id="16386" name="Object 2"/>
          <p:cNvGraphicFramePr>
            <a:graphicFrameLocks noChangeAspect="1"/>
          </p:cNvGraphicFramePr>
          <p:nvPr>
            <p:extLst>
              <p:ext uri="{D42A27DB-BD31-4B8C-83A1-F6EECF244321}">
                <p14:modId xmlns:p14="http://schemas.microsoft.com/office/powerpoint/2010/main" val="2259433212"/>
              </p:ext>
            </p:extLst>
          </p:nvPr>
        </p:nvGraphicFramePr>
        <p:xfrm>
          <a:off x="1784648" y="5402263"/>
          <a:ext cx="3168760" cy="914400"/>
        </p:xfrm>
        <a:graphic>
          <a:graphicData uri="http://schemas.openxmlformats.org/presentationml/2006/ole">
            <mc:AlternateContent xmlns:mc="http://schemas.openxmlformats.org/markup-compatibility/2006">
              <mc:Choice xmlns:v="urn:schemas-microsoft-com:vml" Requires="v">
                <p:oleObj spid="_x0000_s19479" name="Equation" r:id="rId4" imgW="1270000" imgH="444500" progId="Equation.DSMT4">
                  <p:embed/>
                </p:oleObj>
              </mc:Choice>
              <mc:Fallback>
                <p:oleObj name="Equation" r:id="rId4" imgW="1270000" imgH="444500" progId="Equation.DSMT4">
                  <p:embed/>
                  <p:pic>
                    <p:nvPicPr>
                      <p:cNvPr id="16386" name="Object 2"/>
                      <p:cNvPicPr>
                        <a:picLocks noChangeAspect="1" noChangeArrowheads="1"/>
                      </p:cNvPicPr>
                      <p:nvPr/>
                    </p:nvPicPr>
                    <p:blipFill>
                      <a:blip r:embed="rId5"/>
                      <a:srcRect/>
                      <a:stretch>
                        <a:fillRect/>
                      </a:stretch>
                    </p:blipFill>
                    <p:spPr bwMode="auto">
                      <a:xfrm>
                        <a:off x="1784648" y="5402263"/>
                        <a:ext cx="3168760" cy="9144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393" name="Rectangle 1065"/>
          <p:cNvSpPr>
            <a:spLocks noChangeArrowheads="1"/>
          </p:cNvSpPr>
          <p:nvPr/>
        </p:nvSpPr>
        <p:spPr bwMode="auto">
          <a:xfrm>
            <a:off x="6831940" y="3954463"/>
            <a:ext cx="3108543" cy="646331"/>
          </a:xfrm>
          <a:prstGeom prst="rect">
            <a:avLst/>
          </a:prstGeom>
          <a:noFill/>
          <a:ln w="9525">
            <a:noFill/>
            <a:miter lim="800000"/>
            <a:headEnd/>
            <a:tailEnd/>
          </a:ln>
        </p:spPr>
        <p:txBody>
          <a:bodyPr wrap="none">
            <a:spAutoFit/>
          </a:bodyPr>
          <a:lstStyle/>
          <a:p>
            <a:r>
              <a:rPr lang="en-US" altLang="zh-CN" dirty="0">
                <a:solidFill>
                  <a:srgbClr val="0000FF"/>
                </a:solidFill>
              </a:rPr>
              <a:t>Non-linear</a:t>
            </a:r>
            <a:r>
              <a:rPr lang="zh-CN" altLang="en-US" dirty="0">
                <a:solidFill>
                  <a:srgbClr val="0000FF"/>
                </a:solidFill>
              </a:rPr>
              <a:t> </a:t>
            </a:r>
            <a:r>
              <a:rPr lang="en-US" altLang="zh-CN" dirty="0">
                <a:solidFill>
                  <a:srgbClr val="0000FF"/>
                </a:solidFill>
              </a:rPr>
              <a:t>function:</a:t>
            </a:r>
          </a:p>
          <a:p>
            <a:r>
              <a:rPr lang="en-US" altLang="zh-CN" dirty="0">
                <a:solidFill>
                  <a:srgbClr val="0000FF"/>
                </a:solidFill>
              </a:rPr>
              <a:t>Logistic,</a:t>
            </a:r>
            <a:r>
              <a:rPr lang="zh-CN" altLang="en-US" dirty="0">
                <a:solidFill>
                  <a:srgbClr val="0000FF"/>
                </a:solidFill>
              </a:rPr>
              <a:t> </a:t>
            </a:r>
            <a:r>
              <a:rPr lang="en-US" altLang="zh-CN" dirty="0">
                <a:solidFill>
                  <a:srgbClr val="0000FF"/>
                </a:solidFill>
              </a:rPr>
              <a:t>sigmoid,</a:t>
            </a:r>
            <a:r>
              <a:rPr lang="zh-CN" altLang="en-US" dirty="0">
                <a:solidFill>
                  <a:srgbClr val="0000FF"/>
                </a:solidFill>
              </a:rPr>
              <a:t> </a:t>
            </a:r>
            <a:r>
              <a:rPr lang="en-US" altLang="zh-CN" dirty="0" err="1">
                <a:solidFill>
                  <a:srgbClr val="0000FF"/>
                </a:solidFill>
              </a:rPr>
              <a:t>ReLU</a:t>
            </a:r>
            <a:r>
              <a:rPr lang="en-US" altLang="zh-CN" dirty="0">
                <a:solidFill>
                  <a:srgbClr val="0000FF"/>
                </a:solidFill>
              </a:rPr>
              <a:t>,</a:t>
            </a:r>
            <a:r>
              <a:rPr lang="zh-CN" altLang="en-US" dirty="0">
                <a:solidFill>
                  <a:srgbClr val="0000FF"/>
                </a:solidFill>
              </a:rPr>
              <a:t> </a:t>
            </a:r>
            <a:r>
              <a:rPr lang="en-US" altLang="zh-CN" dirty="0">
                <a:solidFill>
                  <a:srgbClr val="0000FF"/>
                </a:solidFill>
              </a:rPr>
              <a:t>etc.</a:t>
            </a:r>
          </a:p>
        </p:txBody>
      </p:sp>
      <p:pic>
        <p:nvPicPr>
          <p:cNvPr id="39" name="Picture 38">
            <a:extLst>
              <a:ext uri="{FF2B5EF4-FFF2-40B4-BE49-F238E27FC236}">
                <a16:creationId xmlns:a16="http://schemas.microsoft.com/office/drawing/2014/main" id="{63371301-D3AD-DC43-8CCE-E35917B0FD11}"/>
              </a:ext>
            </a:extLst>
          </p:cNvPr>
          <p:cNvPicPr>
            <a:picLocks noChangeAspect="1"/>
          </p:cNvPicPr>
          <p:nvPr/>
        </p:nvPicPr>
        <p:blipFill rotWithShape="1">
          <a:blip r:embed="rId6"/>
          <a:srcRect l="16765" t="56219" r="77211" b="24600"/>
          <a:stretch/>
        </p:blipFill>
        <p:spPr>
          <a:xfrm>
            <a:off x="7889366" y="712738"/>
            <a:ext cx="1286244" cy="1923791"/>
          </a:xfrm>
          <a:prstGeom prst="rect">
            <a:avLst/>
          </a:prstGeom>
        </p:spPr>
      </p:pic>
    </p:spTree>
    <p:extLst>
      <p:ext uri="{BB962C8B-B14F-4D97-AF65-F5344CB8AC3E}">
        <p14:creationId xmlns:p14="http://schemas.microsoft.com/office/powerpoint/2010/main" val="31531005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r>
              <a:rPr lang="en-US" altLang="zh-CN" dirty="0"/>
              <a:t>Rosenblatt’s Perceptron</a:t>
            </a:r>
            <a:endParaRPr lang="zh-CN" altLang="en-US" dirty="0"/>
          </a:p>
        </p:txBody>
      </p:sp>
      <p:sp>
        <p:nvSpPr>
          <p:cNvPr id="41987" name="内容占位符 2"/>
          <p:cNvSpPr>
            <a:spLocks noGrp="1"/>
          </p:cNvSpPr>
          <p:nvPr>
            <p:ph idx="1"/>
          </p:nvPr>
        </p:nvSpPr>
        <p:spPr>
          <a:xfrm>
            <a:off x="350838" y="1052736"/>
            <a:ext cx="9282682" cy="5073427"/>
          </a:xfrm>
        </p:spPr>
        <p:txBody>
          <a:bodyPr/>
          <a:lstStyle/>
          <a:p>
            <a:r>
              <a:rPr lang="en-US" altLang="zh-CN" sz="2800" dirty="0"/>
              <a:t>The Rosenblatt’s perceptron algorithm considers each training point in turn, adjusting the parameters to correct any mistakes</a:t>
            </a:r>
          </a:p>
          <a:p>
            <a:endParaRPr lang="en-US" altLang="zh-CN" sz="2800" dirty="0"/>
          </a:p>
          <a:p>
            <a:endParaRPr lang="en-US" altLang="zh-CN" sz="2800" dirty="0"/>
          </a:p>
          <a:p>
            <a:endParaRPr lang="en-US" altLang="zh-CN" sz="2800" dirty="0"/>
          </a:p>
          <a:p>
            <a:endParaRPr lang="en-US" altLang="zh-CN" sz="2800" dirty="0"/>
          </a:p>
          <a:p>
            <a:pPr marL="0" indent="0">
              <a:buNone/>
            </a:pPr>
            <a:endParaRPr lang="en-US" altLang="zh-CN" sz="2800" dirty="0"/>
          </a:p>
          <a:p>
            <a:r>
              <a:rPr lang="en-US" altLang="zh-CN" sz="2800" dirty="0"/>
              <a:t>The algorithm will converge (no mistakes) if the training points are </a:t>
            </a:r>
            <a:r>
              <a:rPr lang="en-US" altLang="zh-CN" sz="2800" i="1" dirty="0"/>
              <a:t>linearly separable through origin; </a:t>
            </a:r>
            <a:r>
              <a:rPr lang="en-US" altLang="zh-CN" sz="2800" dirty="0"/>
              <a:t>otherwise it won’t converge</a:t>
            </a:r>
          </a:p>
          <a:p>
            <a:endParaRPr lang="en-US" altLang="zh-CN" sz="2400" dirty="0"/>
          </a:p>
          <a:p>
            <a:pPr>
              <a:buFontTx/>
              <a:buNone/>
            </a:pPr>
            <a:r>
              <a:rPr lang="en-US" altLang="zh-CN" sz="2400" dirty="0"/>
              <a:t>  </a:t>
            </a:r>
            <a:endParaRPr lang="zh-CN" altLang="en-US" sz="2400" dirty="0"/>
          </a:p>
        </p:txBody>
      </p:sp>
      <mc:AlternateContent xmlns:mc="http://schemas.openxmlformats.org/markup-compatibility/2006" xmlns:a14="http://schemas.microsoft.com/office/drawing/2010/main">
        <mc:Choice Requires="a14">
          <p:sp>
            <p:nvSpPr>
              <p:cNvPr id="4" name="矩形 3"/>
              <p:cNvSpPr/>
              <p:nvPr/>
            </p:nvSpPr>
            <p:spPr>
              <a:xfrm>
                <a:off x="1352600" y="2636912"/>
                <a:ext cx="4712815" cy="22322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altLang="zh-CN" sz="2400" dirty="0">
                    <a:solidFill>
                      <a:srgbClr val="0000CC"/>
                    </a:solidFill>
                  </a:rPr>
                  <a:t>Initialize:  </a:t>
                </a:r>
                <a14:m>
                  <m:oMath xmlns:m="http://schemas.openxmlformats.org/officeDocument/2006/math">
                    <m:r>
                      <a:rPr lang="en-US" altLang="zh-CN" sz="2400" b="1" i="1" dirty="0" smtClean="0">
                        <a:solidFill>
                          <a:srgbClr val="0000CC"/>
                        </a:solidFill>
                        <a:latin typeface="Cambria Math" panose="02040503050406030204" pitchFamily="18" charset="0"/>
                      </a:rPr>
                      <m:t>𝒘</m:t>
                    </m:r>
                    <m:r>
                      <a:rPr lang="en-US" altLang="zh-CN" sz="2400" i="1" dirty="0">
                        <a:solidFill>
                          <a:srgbClr val="0000CC"/>
                        </a:solidFill>
                        <a:latin typeface="Cambria Math" panose="02040503050406030204" pitchFamily="18" charset="0"/>
                      </a:rPr>
                      <m:t>=0</m:t>
                    </m:r>
                  </m:oMath>
                </a14:m>
                <a:r>
                  <a:rPr lang="en-US" altLang="zh-CN" sz="2400" dirty="0">
                    <a:solidFill>
                      <a:srgbClr val="0000CC"/>
                    </a:solidFill>
                  </a:rPr>
                  <a:t>; </a:t>
                </a:r>
              </a:p>
              <a:p>
                <a:pPr>
                  <a:defRPr/>
                </a:pPr>
                <a:r>
                  <a:rPr lang="en-US" altLang="zh-CN" sz="2400" dirty="0">
                    <a:solidFill>
                      <a:srgbClr val="0000CC"/>
                    </a:solidFill>
                  </a:rPr>
                  <a:t>Repeat until convergence:</a:t>
                </a:r>
              </a:p>
              <a:p>
                <a:pPr>
                  <a:defRPr/>
                </a:pPr>
                <a:r>
                  <a:rPr lang="en-US" altLang="zh-CN" sz="2400" dirty="0">
                    <a:solidFill>
                      <a:srgbClr val="0000CC"/>
                    </a:solidFill>
                  </a:rPr>
                  <a:t>     for </a:t>
                </a:r>
                <a14:m>
                  <m:oMath xmlns:m="http://schemas.openxmlformats.org/officeDocument/2006/math">
                    <m:r>
                      <a:rPr lang="en-US" altLang="zh-CN" sz="2400" i="1" dirty="0" smtClean="0">
                        <a:solidFill>
                          <a:srgbClr val="0000CC"/>
                        </a:solidFill>
                        <a:latin typeface="Cambria Math" panose="02040503050406030204" pitchFamily="18" charset="0"/>
                      </a:rPr>
                      <m:t>𝑖</m:t>
                    </m:r>
                    <m:r>
                      <a:rPr lang="en-US" altLang="zh-CN" sz="2400" i="1" dirty="0">
                        <a:solidFill>
                          <a:srgbClr val="0000CC"/>
                        </a:solidFill>
                        <a:latin typeface="Cambria Math" panose="02040503050406030204" pitchFamily="18" charset="0"/>
                      </a:rPr>
                      <m:t>=1,…,</m:t>
                    </m:r>
                    <m:r>
                      <a:rPr lang="en-US" altLang="zh-CN" sz="2400" i="1" dirty="0">
                        <a:solidFill>
                          <a:srgbClr val="0000CC"/>
                        </a:solidFill>
                        <a:latin typeface="Cambria Math" panose="02040503050406030204" pitchFamily="18" charset="0"/>
                      </a:rPr>
                      <m:t>𝑚</m:t>
                    </m:r>
                  </m:oMath>
                </a14:m>
                <a:endParaRPr lang="en-US" altLang="zh-CN" sz="2400" i="1" dirty="0">
                  <a:solidFill>
                    <a:srgbClr val="0000CC"/>
                  </a:solidFill>
                </a:endParaRPr>
              </a:p>
              <a:p>
                <a:pPr>
                  <a:defRPr/>
                </a:pPr>
                <a:r>
                  <a:rPr lang="en-US" altLang="zh-CN" sz="2400" i="1" dirty="0">
                    <a:solidFill>
                      <a:srgbClr val="0000CC"/>
                    </a:solidFill>
                  </a:rPr>
                  <a:t>           </a:t>
                </a:r>
                <a:r>
                  <a:rPr lang="en-US" altLang="zh-CN" sz="2400" dirty="0">
                    <a:solidFill>
                      <a:srgbClr val="0000CC"/>
                    </a:solidFill>
                  </a:rPr>
                  <a:t>if </a:t>
                </a:r>
                <a14:m>
                  <m:oMath xmlns:m="http://schemas.openxmlformats.org/officeDocument/2006/math">
                    <m:r>
                      <a:rPr lang="en-US" altLang="zh-CN" sz="2400" i="1" dirty="0" smtClean="0">
                        <a:solidFill>
                          <a:srgbClr val="0000CC"/>
                        </a:solidFill>
                        <a:latin typeface="Cambria Math" panose="02040503050406030204" pitchFamily="18" charset="0"/>
                      </a:rPr>
                      <m:t>𝑦</m:t>
                    </m:r>
                    <m:r>
                      <a:rPr lang="en-US" altLang="zh-CN" sz="2400" i="1" baseline="-25000" dirty="0" err="1">
                        <a:solidFill>
                          <a:srgbClr val="0000CC"/>
                        </a:solidFill>
                        <a:latin typeface="Cambria Math" panose="02040503050406030204" pitchFamily="18" charset="0"/>
                      </a:rPr>
                      <m:t>𝑖</m:t>
                    </m:r>
                    <m:r>
                      <a:rPr lang="en-US" altLang="zh-CN" sz="2400" i="1" dirty="0">
                        <a:solidFill>
                          <a:srgbClr val="0000CC"/>
                        </a:solidFill>
                        <a:latin typeface="Cambria Math" panose="02040503050406030204" pitchFamily="18" charset="0"/>
                      </a:rPr>
                      <m:t> (</m:t>
                    </m:r>
                    <m:r>
                      <a:rPr lang="en-US" altLang="zh-CN" sz="2400" b="1" i="1" dirty="0" err="1">
                        <a:solidFill>
                          <a:srgbClr val="0000CC"/>
                        </a:solidFill>
                        <a:latin typeface="Cambria Math" panose="02040503050406030204" pitchFamily="18" charset="0"/>
                      </a:rPr>
                      <m:t>𝒘</m:t>
                    </m:r>
                    <m:r>
                      <a:rPr lang="en-US" altLang="zh-CN" sz="2400" i="1" dirty="0" err="1">
                        <a:solidFill>
                          <a:srgbClr val="0000CC"/>
                        </a:solidFill>
                        <a:latin typeface="Cambria Math" panose="02040503050406030204" pitchFamily="18" charset="0"/>
                        <a:cs typeface="Arial"/>
                      </a:rPr>
                      <m:t>·</m:t>
                    </m:r>
                    <m:r>
                      <a:rPr lang="en-US" altLang="zh-CN" sz="2400" i="1" dirty="0" err="1">
                        <a:solidFill>
                          <a:srgbClr val="0000CC"/>
                        </a:solidFill>
                        <a:latin typeface="Cambria Math" panose="02040503050406030204" pitchFamily="18" charset="0"/>
                      </a:rPr>
                      <m:t>𝑥</m:t>
                    </m:r>
                    <m:r>
                      <a:rPr lang="en-US" altLang="zh-CN" sz="2400" i="1" baseline="-25000" dirty="0" err="1">
                        <a:solidFill>
                          <a:srgbClr val="0000CC"/>
                        </a:solidFill>
                        <a:latin typeface="Cambria Math" panose="02040503050406030204" pitchFamily="18" charset="0"/>
                      </a:rPr>
                      <m:t>𝑖</m:t>
                    </m:r>
                    <m:r>
                      <a:rPr lang="en-US" altLang="zh-CN" sz="2400" i="1" dirty="0">
                        <a:solidFill>
                          <a:srgbClr val="0000CC"/>
                        </a:solidFill>
                        <a:latin typeface="Cambria Math" panose="02040503050406030204" pitchFamily="18" charset="0"/>
                      </a:rPr>
                      <m:t>) </m:t>
                    </m:r>
                    <m:r>
                      <a:rPr lang="en-US" altLang="zh-CN" sz="2400" i="1" dirty="0">
                        <a:solidFill>
                          <a:srgbClr val="0000CC"/>
                        </a:solidFill>
                        <a:latin typeface="Cambria Math" panose="02040503050406030204" pitchFamily="18" charset="0"/>
                        <a:cs typeface="Arial"/>
                      </a:rPr>
                      <m:t>≤ 0</m:t>
                    </m:r>
                  </m:oMath>
                </a14:m>
                <a:r>
                  <a:rPr lang="en-US" altLang="zh-CN" sz="2400" dirty="0">
                    <a:solidFill>
                      <a:srgbClr val="0000CC"/>
                    </a:solidFill>
                    <a:cs typeface="Arial"/>
                  </a:rPr>
                  <a:t> then</a:t>
                </a:r>
              </a:p>
              <a:p>
                <a:pPr>
                  <a:defRPr/>
                </a:pPr>
                <a:r>
                  <a:rPr lang="en-US" altLang="zh-CN" sz="2400" i="1" dirty="0">
                    <a:solidFill>
                      <a:srgbClr val="0000CC"/>
                    </a:solidFill>
                    <a:cs typeface="Arial"/>
                  </a:rPr>
                  <a:t>                 </a:t>
                </a:r>
                <a14:m>
                  <m:oMath xmlns:m="http://schemas.openxmlformats.org/officeDocument/2006/math">
                    <m:r>
                      <a:rPr lang="en-US" altLang="zh-CN" sz="2400" b="1" i="1" dirty="0" smtClean="0">
                        <a:solidFill>
                          <a:srgbClr val="0000CC"/>
                        </a:solidFill>
                        <a:latin typeface="Cambria Math" panose="02040503050406030204" pitchFamily="18" charset="0"/>
                        <a:cs typeface="Arial"/>
                      </a:rPr>
                      <m:t>𝒘</m:t>
                    </m:r>
                    <m:r>
                      <a:rPr lang="en-US" altLang="zh-CN" sz="2400" i="1" dirty="0">
                        <a:solidFill>
                          <a:srgbClr val="0000CC"/>
                        </a:solidFill>
                        <a:latin typeface="Cambria Math" panose="02040503050406030204" pitchFamily="18" charset="0"/>
                        <a:cs typeface="Arial"/>
                      </a:rPr>
                      <m:t> ←</m:t>
                    </m:r>
                    <m:r>
                      <a:rPr lang="en-US" altLang="zh-CN" sz="2400" b="1" i="1" dirty="0">
                        <a:solidFill>
                          <a:srgbClr val="0000CC"/>
                        </a:solidFill>
                        <a:latin typeface="Cambria Math" panose="02040503050406030204" pitchFamily="18" charset="0"/>
                        <a:cs typeface="Arial"/>
                      </a:rPr>
                      <m:t>𝒘</m:t>
                    </m:r>
                    <m:r>
                      <a:rPr lang="en-US" altLang="zh-CN" sz="2400" i="1" dirty="0">
                        <a:solidFill>
                          <a:srgbClr val="0000CC"/>
                        </a:solidFill>
                        <a:latin typeface="Cambria Math" panose="02040503050406030204" pitchFamily="18" charset="0"/>
                        <a:cs typeface="Arial"/>
                      </a:rPr>
                      <m:t> + </m:t>
                    </m:r>
                    <m:r>
                      <a:rPr lang="en-US" altLang="zh-CN" sz="2400" i="1" dirty="0" err="1">
                        <a:solidFill>
                          <a:srgbClr val="0000CC"/>
                        </a:solidFill>
                        <a:latin typeface="Cambria Math" panose="02040503050406030204" pitchFamily="18" charset="0"/>
                        <a:cs typeface="Arial"/>
                      </a:rPr>
                      <m:t>𝑦</m:t>
                    </m:r>
                    <m:r>
                      <a:rPr lang="en-US" altLang="zh-CN" sz="2400" i="1" baseline="-25000" dirty="0" err="1">
                        <a:solidFill>
                          <a:srgbClr val="0000CC"/>
                        </a:solidFill>
                        <a:latin typeface="Cambria Math" panose="02040503050406030204" pitchFamily="18" charset="0"/>
                        <a:cs typeface="Arial"/>
                      </a:rPr>
                      <m:t>𝑖</m:t>
                    </m:r>
                    <m:r>
                      <a:rPr lang="en-US" altLang="zh-CN" sz="2400" i="1" baseline="-25000" dirty="0">
                        <a:solidFill>
                          <a:srgbClr val="0000CC"/>
                        </a:solidFill>
                        <a:latin typeface="Cambria Math" panose="02040503050406030204" pitchFamily="18" charset="0"/>
                        <a:cs typeface="Arial"/>
                      </a:rPr>
                      <m:t> </m:t>
                    </m:r>
                    <m:r>
                      <a:rPr lang="en-US" altLang="zh-CN" sz="2400" i="1" dirty="0">
                        <a:solidFill>
                          <a:srgbClr val="0000CC"/>
                        </a:solidFill>
                        <a:latin typeface="Cambria Math" panose="02040503050406030204" pitchFamily="18" charset="0"/>
                        <a:cs typeface="Arial"/>
                      </a:rPr>
                      <m:t>𝑥</m:t>
                    </m:r>
                    <m:r>
                      <a:rPr lang="en-US" altLang="zh-CN" sz="2400" i="1" baseline="-25000" dirty="0">
                        <a:solidFill>
                          <a:srgbClr val="0000CC"/>
                        </a:solidFill>
                        <a:latin typeface="Cambria Math" panose="02040503050406030204" pitchFamily="18" charset="0"/>
                        <a:cs typeface="Arial"/>
                      </a:rPr>
                      <m:t>𝑖</m:t>
                    </m:r>
                  </m:oMath>
                </a14:m>
                <a:endParaRPr lang="zh-CN" altLang="en-US" sz="2400" i="1" baseline="-25000" dirty="0">
                  <a:solidFill>
                    <a:srgbClr val="0000CC"/>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1352600" y="2636912"/>
                <a:ext cx="4712815" cy="2232248"/>
              </a:xfrm>
              <a:prstGeom prst="rect">
                <a:avLst/>
              </a:prstGeom>
              <a:blipFill>
                <a:blip r:embed="rId3"/>
                <a:stretch>
                  <a:fillRect l="-1872" t="-1685"/>
                </a:stretch>
              </a:blipFill>
              <a:ln>
                <a:solidFill>
                  <a:schemeClr val="tx1"/>
                </a:solidFill>
              </a:ln>
            </p:spPr>
            <p:txBody>
              <a:bodyPr/>
              <a:lstStyle/>
              <a:p>
                <a:r>
                  <a:rPr lang="en-US">
                    <a:noFill/>
                  </a:rPr>
                  <a:t> </a:t>
                </a:r>
              </a:p>
            </p:txBody>
          </p:sp>
        </mc:Fallback>
      </mc:AlternateContent>
      <p:graphicFrame>
        <p:nvGraphicFramePr>
          <p:cNvPr id="147458" name="Object 2"/>
          <p:cNvGraphicFramePr>
            <a:graphicFrameLocks noChangeAspect="1"/>
          </p:cNvGraphicFramePr>
          <p:nvPr>
            <p:extLst>
              <p:ext uri="{D42A27DB-BD31-4B8C-83A1-F6EECF244321}">
                <p14:modId xmlns:p14="http://schemas.microsoft.com/office/powerpoint/2010/main" val="3239197057"/>
              </p:ext>
            </p:extLst>
          </p:nvPr>
        </p:nvGraphicFramePr>
        <p:xfrm>
          <a:off x="6177136" y="2708193"/>
          <a:ext cx="3568105" cy="1097280"/>
        </p:xfrm>
        <a:graphic>
          <a:graphicData uri="http://schemas.openxmlformats.org/presentationml/2006/ole">
            <mc:AlternateContent xmlns:mc="http://schemas.openxmlformats.org/markup-compatibility/2006">
              <mc:Choice xmlns:v="urn:schemas-microsoft-com:vml" Requires="v">
                <p:oleObj spid="_x0000_s13336" name="Equation" r:id="rId4" imgW="1854200" imgH="571500" progId="Equation.DSMT4">
                  <p:embed/>
                </p:oleObj>
              </mc:Choice>
              <mc:Fallback>
                <p:oleObj name="Equation" r:id="rId4" imgW="1854200" imgH="571500" progId="Equation.DSMT4">
                  <p:embed/>
                  <p:pic>
                    <p:nvPicPr>
                      <p:cNvPr id="147458" name="Object 2"/>
                      <p:cNvPicPr>
                        <a:picLocks noChangeAspect="1" noChangeArrowheads="1"/>
                      </p:cNvPicPr>
                      <p:nvPr/>
                    </p:nvPicPr>
                    <p:blipFill>
                      <a:blip r:embed="rId5"/>
                      <a:srcRect/>
                      <a:stretch>
                        <a:fillRect/>
                      </a:stretch>
                    </p:blipFill>
                    <p:spPr bwMode="auto">
                      <a:xfrm>
                        <a:off x="6177136" y="2708193"/>
                        <a:ext cx="3568105" cy="1097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9940953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标题 1"/>
          <p:cNvSpPr>
            <a:spLocks noGrp="1"/>
          </p:cNvSpPr>
          <p:nvPr>
            <p:ph type="title"/>
          </p:nvPr>
        </p:nvSpPr>
        <p:spPr/>
        <p:txBody>
          <a:bodyPr/>
          <a:lstStyle/>
          <a:p>
            <a:r>
              <a:rPr lang="en-US" altLang="zh-CN" dirty="0"/>
              <a:t>Perceptron: Property on Update</a:t>
            </a:r>
            <a:endParaRPr lang="zh-CN" altLang="en-US" dirty="0"/>
          </a:p>
        </p:txBody>
      </p:sp>
      <mc:AlternateContent xmlns:mc="http://schemas.openxmlformats.org/markup-compatibility/2006" xmlns:a14="http://schemas.microsoft.com/office/drawing/2010/main">
        <mc:Choice Requires="a14">
          <p:sp>
            <p:nvSpPr>
              <p:cNvPr id="11270" name="内容占位符 2"/>
              <p:cNvSpPr>
                <a:spLocks noGrp="1"/>
              </p:cNvSpPr>
              <p:nvPr>
                <p:ph idx="1"/>
              </p:nvPr>
            </p:nvSpPr>
            <p:spPr/>
            <p:txBody>
              <a:bodyPr/>
              <a:lstStyle/>
              <a:p>
                <a:r>
                  <a:rPr lang="en-US" altLang="zh-CN" dirty="0"/>
                  <a:t>If we make a mistake on </a:t>
                </a:r>
                <a14:m>
                  <m:oMath xmlns:m="http://schemas.openxmlformats.org/officeDocument/2006/math">
                    <m:r>
                      <a:rPr lang="en-US" altLang="zh-CN" i="1" dirty="0" smtClean="0">
                        <a:latin typeface="Cambria Math" panose="02040503050406030204" pitchFamily="18" charset="0"/>
                      </a:rPr>
                      <m:t>𝑥</m:t>
                    </m:r>
                    <m:r>
                      <a:rPr lang="en-US" altLang="zh-CN" i="1" baseline="-25000" dirty="0">
                        <a:latin typeface="Cambria Math" panose="02040503050406030204" pitchFamily="18" charset="0"/>
                      </a:rPr>
                      <m:t>𝑖</m:t>
                    </m:r>
                  </m:oMath>
                </a14:m>
                <a:endParaRPr lang="en-US" altLang="zh-CN" i="1" baseline="-25000" dirty="0"/>
              </a:p>
              <a:p>
                <a:endParaRPr lang="en-US" altLang="zh-CN" sz="4400" dirty="0"/>
              </a:p>
              <a:p>
                <a:r>
                  <a:rPr lang="en-US" altLang="zh-CN" dirty="0"/>
                  <a:t>After the update, we have</a:t>
                </a:r>
              </a:p>
              <a:p>
                <a:endParaRPr lang="en-US" altLang="zh-CN" sz="2800" dirty="0"/>
              </a:p>
              <a:p>
                <a:endParaRPr lang="en-US" altLang="zh-CN" sz="2800" dirty="0"/>
              </a:p>
              <a:p>
                <a:endParaRPr lang="en-US" altLang="zh-CN" sz="2800" dirty="0"/>
              </a:p>
              <a:p>
                <a:endParaRPr lang="en-US" altLang="zh-CN" sz="2800" dirty="0"/>
              </a:p>
              <a:p>
                <a:endParaRPr lang="en-US" altLang="zh-CN" sz="2800" dirty="0"/>
              </a:p>
              <a:p>
                <a:r>
                  <a:rPr lang="en-US" altLang="zh-CN" dirty="0"/>
                  <a:t>So that                 increases based on update</a:t>
                </a:r>
                <a:endParaRPr lang="zh-CN" altLang="en-US" dirty="0"/>
              </a:p>
            </p:txBody>
          </p:sp>
        </mc:Choice>
        <mc:Fallback xmlns="">
          <p:sp>
            <p:nvSpPr>
              <p:cNvPr id="11270" name="内容占位符 2"/>
              <p:cNvSpPr>
                <a:spLocks noGrp="1" noRot="1" noChangeAspect="1" noMove="1" noResize="1" noEditPoints="1" noAdjustHandles="1" noChangeArrowheads="1" noChangeShapeType="1" noTextEdit="1"/>
              </p:cNvSpPr>
              <p:nvPr>
                <p:ph idx="1"/>
              </p:nvPr>
            </p:nvSpPr>
            <p:spPr>
              <a:blipFill>
                <a:blip r:embed="rId4"/>
                <a:stretch>
                  <a:fillRect l="-1528" t="-1285" b="-7712"/>
                </a:stretch>
              </a:blipFill>
            </p:spPr>
            <p:txBody>
              <a:bodyPr/>
              <a:lstStyle/>
              <a:p>
                <a:r>
                  <a:rPr lang="en-US">
                    <a:noFill/>
                  </a:rPr>
                  <a:t> </a:t>
                </a:r>
              </a:p>
            </p:txBody>
          </p:sp>
        </mc:Fallback>
      </mc:AlternateContent>
      <p:graphicFrame>
        <p:nvGraphicFramePr>
          <p:cNvPr id="11266" name="内容占位符 3"/>
          <p:cNvGraphicFramePr>
            <a:graphicFrameLocks noChangeAspect="1"/>
          </p:cNvGraphicFramePr>
          <p:nvPr>
            <p:extLst/>
          </p:nvPr>
        </p:nvGraphicFramePr>
        <p:xfrm>
          <a:off x="3584848" y="1891911"/>
          <a:ext cx="2515709" cy="640080"/>
        </p:xfrm>
        <a:graphic>
          <a:graphicData uri="http://schemas.openxmlformats.org/presentationml/2006/ole">
            <mc:AlternateContent xmlns:mc="http://schemas.openxmlformats.org/markup-compatibility/2006">
              <mc:Choice xmlns:v="urn:schemas-microsoft-com:vml" Requires="v">
                <p:oleObj spid="_x0000_s14406" name="Equation" r:id="rId5" imgW="800100" imgH="203200" progId="Equation.DSMT4">
                  <p:embed/>
                </p:oleObj>
              </mc:Choice>
              <mc:Fallback>
                <p:oleObj name="Equation" r:id="rId5" imgW="800100" imgH="203200" progId="Equation.DSMT4">
                  <p:embed/>
                  <p:pic>
                    <p:nvPicPr>
                      <p:cNvPr id="11266" name="内容占位符 3"/>
                      <p:cNvPicPr>
                        <a:picLocks noChangeAspect="1" noChangeArrowheads="1"/>
                      </p:cNvPicPr>
                      <p:nvPr/>
                    </p:nvPicPr>
                    <p:blipFill>
                      <a:blip r:embed="rId6"/>
                      <a:srcRect/>
                      <a:stretch>
                        <a:fillRect/>
                      </a:stretch>
                    </p:blipFill>
                    <p:spPr bwMode="auto">
                      <a:xfrm>
                        <a:off x="3584848" y="1891911"/>
                        <a:ext cx="2515709" cy="64008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1267" name="内容占位符 3"/>
          <p:cNvGraphicFramePr>
            <a:graphicFrameLocks noChangeAspect="1"/>
          </p:cNvGraphicFramePr>
          <p:nvPr>
            <p:extLst/>
          </p:nvPr>
        </p:nvGraphicFramePr>
        <p:xfrm>
          <a:off x="2675214" y="3062064"/>
          <a:ext cx="4555571" cy="2743200"/>
        </p:xfrm>
        <a:graphic>
          <a:graphicData uri="http://schemas.openxmlformats.org/presentationml/2006/ole">
            <mc:AlternateContent xmlns:mc="http://schemas.openxmlformats.org/markup-compatibility/2006">
              <mc:Choice xmlns:v="urn:schemas-microsoft-com:vml" Requires="v">
                <p:oleObj spid="_x0000_s14407" name="Equation" r:id="rId7" imgW="1752600" imgH="1054100" progId="Equation.DSMT4">
                  <p:embed/>
                </p:oleObj>
              </mc:Choice>
              <mc:Fallback>
                <p:oleObj name="Equation" r:id="rId7" imgW="1752600" imgH="1054100" progId="Equation.DSMT4">
                  <p:embed/>
                  <p:pic>
                    <p:nvPicPr>
                      <p:cNvPr id="11267" name="内容占位符 3"/>
                      <p:cNvPicPr>
                        <a:picLocks noChangeAspect="1" noChangeArrowheads="1"/>
                      </p:cNvPicPr>
                      <p:nvPr/>
                    </p:nvPicPr>
                    <p:blipFill>
                      <a:blip r:embed="rId8"/>
                      <a:srcRect/>
                      <a:stretch>
                        <a:fillRect/>
                      </a:stretch>
                    </p:blipFill>
                    <p:spPr bwMode="auto">
                      <a:xfrm>
                        <a:off x="2675214" y="3062064"/>
                        <a:ext cx="4555571" cy="27432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1268" name="内容占位符 3"/>
          <p:cNvGraphicFramePr>
            <a:graphicFrameLocks noChangeAspect="1"/>
          </p:cNvGraphicFramePr>
          <p:nvPr>
            <p:extLst/>
          </p:nvPr>
        </p:nvGraphicFramePr>
        <p:xfrm>
          <a:off x="2312988" y="5764213"/>
          <a:ext cx="1470025" cy="523875"/>
        </p:xfrm>
        <a:graphic>
          <a:graphicData uri="http://schemas.openxmlformats.org/presentationml/2006/ole">
            <mc:AlternateContent xmlns:mc="http://schemas.openxmlformats.org/markup-compatibility/2006">
              <mc:Choice xmlns:v="urn:schemas-microsoft-com:vml" Requires="v">
                <p:oleObj spid="_x0000_s14408" name="Equation" r:id="rId9" imgW="571500" imgH="203200" progId="Equation.DSMT4">
                  <p:embed/>
                </p:oleObj>
              </mc:Choice>
              <mc:Fallback>
                <p:oleObj name="Equation" r:id="rId9" imgW="571500" imgH="203200" progId="Equation.DSMT4">
                  <p:embed/>
                  <p:pic>
                    <p:nvPicPr>
                      <p:cNvPr id="11268" name="内容占位符 3"/>
                      <p:cNvPicPr>
                        <a:picLocks noChangeAspect="1" noChangeArrowheads="1"/>
                      </p:cNvPicPr>
                      <p:nvPr/>
                    </p:nvPicPr>
                    <p:blipFill>
                      <a:blip r:embed="rId10"/>
                      <a:srcRect/>
                      <a:stretch>
                        <a:fillRect/>
                      </a:stretch>
                    </p:blipFill>
                    <p:spPr bwMode="auto">
                      <a:xfrm>
                        <a:off x="2312988" y="5764213"/>
                        <a:ext cx="1470025" cy="5238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65846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cstate="print"/>
          <a:srcRect/>
          <a:stretch>
            <a:fillRect/>
          </a:stretch>
        </p:blipFill>
        <p:spPr bwMode="auto">
          <a:xfrm>
            <a:off x="705545" y="970804"/>
            <a:ext cx="8494911" cy="5494041"/>
          </a:xfrm>
          <a:prstGeom prst="rect">
            <a:avLst/>
          </a:prstGeom>
          <a:noFill/>
          <a:ln w="9525" algn="ctr">
            <a:solidFill>
              <a:schemeClr val="tx1"/>
            </a:solidFill>
            <a:miter lim="800000"/>
            <a:headEnd/>
            <a:tailEnd/>
          </a:ln>
        </p:spPr>
      </p:pic>
      <p:sp>
        <p:nvSpPr>
          <p:cNvPr id="43011" name="标题 2"/>
          <p:cNvSpPr>
            <a:spLocks noGrp="1"/>
          </p:cNvSpPr>
          <p:nvPr>
            <p:ph type="title"/>
          </p:nvPr>
        </p:nvSpPr>
        <p:spPr/>
        <p:txBody>
          <a:bodyPr/>
          <a:lstStyle/>
          <a:p>
            <a:r>
              <a:rPr lang="en-US" altLang="zh-CN" dirty="0"/>
              <a:t>Rosenblatt’s Algorithm</a:t>
            </a:r>
            <a:endParaRPr lang="zh-CN" altLang="en-US" dirty="0"/>
          </a:p>
        </p:txBody>
      </p:sp>
    </p:spTree>
    <p:extLst>
      <p:ext uri="{BB962C8B-B14F-4D97-AF65-F5344CB8AC3E}">
        <p14:creationId xmlns:p14="http://schemas.microsoft.com/office/powerpoint/2010/main" val="13535778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Update by Minimizing LMS</a:t>
            </a:r>
            <a:endParaRPr lang="zh-CN" altLang="en-US" dirty="0"/>
          </a:p>
        </p:txBody>
      </p:sp>
      <p:sp>
        <p:nvSpPr>
          <p:cNvPr id="3" name="内容占位符 2"/>
          <p:cNvSpPr>
            <a:spLocks noGrp="1"/>
          </p:cNvSpPr>
          <p:nvPr>
            <p:ph idx="1"/>
          </p:nvPr>
        </p:nvSpPr>
        <p:spPr/>
        <p:txBody>
          <a:bodyPr/>
          <a:lstStyle/>
          <a:p>
            <a:r>
              <a:rPr lang="en-US" altLang="zh-CN" sz="2800" dirty="0"/>
              <a:t>Still consider minimizing the least squares loss function</a:t>
            </a:r>
          </a:p>
          <a:p>
            <a:endParaRPr lang="en-US" altLang="zh-CN" sz="2400" dirty="0"/>
          </a:p>
          <a:p>
            <a:endParaRPr lang="en-US" altLang="zh-CN" sz="2400" dirty="0"/>
          </a:p>
          <a:p>
            <a:endParaRPr lang="en-US" altLang="zh-CN" sz="2400" dirty="0"/>
          </a:p>
          <a:p>
            <a:r>
              <a:rPr lang="en-US" altLang="zh-CN" sz="2800" dirty="0"/>
              <a:t>Then we obtain the update rule</a:t>
            </a:r>
            <a:endParaRPr lang="zh-CN" altLang="en-US" sz="2800" dirty="0"/>
          </a:p>
        </p:txBody>
      </p:sp>
      <p:graphicFrame>
        <p:nvGraphicFramePr>
          <p:cNvPr id="145411" name="Object 3"/>
          <p:cNvGraphicFramePr>
            <a:graphicFrameLocks noChangeAspect="1"/>
          </p:cNvGraphicFramePr>
          <p:nvPr>
            <p:extLst/>
          </p:nvPr>
        </p:nvGraphicFramePr>
        <p:xfrm>
          <a:off x="2727461" y="2043688"/>
          <a:ext cx="4451079" cy="1097280"/>
        </p:xfrm>
        <a:graphic>
          <a:graphicData uri="http://schemas.openxmlformats.org/presentationml/2006/ole">
            <mc:AlternateContent xmlns:mc="http://schemas.openxmlformats.org/markup-compatibility/2006">
              <mc:Choice xmlns:v="urn:schemas-microsoft-com:vml" Requires="v">
                <p:oleObj spid="_x0000_s15407" name="Equation" r:id="rId3" imgW="1752480" imgH="431640" progId="Equation.3">
                  <p:embed/>
                </p:oleObj>
              </mc:Choice>
              <mc:Fallback>
                <p:oleObj name="Equation" r:id="rId3" imgW="1752480" imgH="431640" progId="Equation.3">
                  <p:embed/>
                  <p:pic>
                    <p:nvPicPr>
                      <p:cNvPr id="14541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461" y="2043688"/>
                        <a:ext cx="4451079" cy="109728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48484" name="Object 4"/>
          <p:cNvGraphicFramePr>
            <a:graphicFrameLocks noChangeAspect="1"/>
          </p:cNvGraphicFramePr>
          <p:nvPr>
            <p:extLst/>
          </p:nvPr>
        </p:nvGraphicFramePr>
        <p:xfrm>
          <a:off x="2414805" y="3993624"/>
          <a:ext cx="5076391" cy="731520"/>
        </p:xfrm>
        <a:graphic>
          <a:graphicData uri="http://schemas.openxmlformats.org/presentationml/2006/ole">
            <mc:AlternateContent xmlns:mc="http://schemas.openxmlformats.org/markup-compatibility/2006">
              <mc:Choice xmlns:v="urn:schemas-microsoft-com:vml" Requires="v">
                <p:oleObj spid="_x0000_s15408" name="Equation" r:id="rId5" imgW="1676160" imgH="241200" progId="Equation.3">
                  <p:embed/>
                </p:oleObj>
              </mc:Choice>
              <mc:Fallback>
                <p:oleObj name="Equation" r:id="rId5" imgW="1676160" imgH="241200" progId="Equation.3">
                  <p:embed/>
                  <p:pic>
                    <p:nvPicPr>
                      <p:cNvPr id="14848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4805" y="3993624"/>
                        <a:ext cx="5076391" cy="731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6485324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74320" y="192024"/>
            <a:ext cx="9363456" cy="795528"/>
          </a:xfrm>
        </p:spPr>
        <p:txBody>
          <a:bodyPr/>
          <a:lstStyle/>
          <a:p>
            <a:r>
              <a:rPr lang="en-US" altLang="zh-TW" dirty="0"/>
              <a:t>Evaluation</a:t>
            </a:r>
          </a:p>
        </p:txBody>
      </p:sp>
      <p:sp>
        <p:nvSpPr>
          <p:cNvPr id="7171" name="Rectangle 3"/>
          <p:cNvSpPr>
            <a:spLocks noGrp="1" noChangeArrowheads="1"/>
          </p:cNvSpPr>
          <p:nvPr>
            <p:ph type="body" sz="half" idx="1"/>
          </p:nvPr>
        </p:nvSpPr>
        <p:spPr>
          <a:xfrm>
            <a:off x="228352" y="1196752"/>
            <a:ext cx="4148584" cy="5257800"/>
          </a:xfrm>
        </p:spPr>
        <p:txBody>
          <a:bodyPr/>
          <a:lstStyle/>
          <a:p>
            <a:pPr>
              <a:lnSpc>
                <a:spcPct val="70000"/>
              </a:lnSpc>
              <a:spcBef>
                <a:spcPts val="1200"/>
              </a:spcBef>
            </a:pPr>
            <a:r>
              <a:rPr lang="en-US" altLang="zh-TW" sz="2800" dirty="0">
                <a:solidFill>
                  <a:srgbClr val="FF0000"/>
                </a:solidFill>
                <a:ea typeface="PMingLiU" pitchFamily="18" charset="-120"/>
              </a:rPr>
              <a:t>Accuracy on test set</a:t>
            </a:r>
            <a:endParaRPr lang="en-US" altLang="zh-TW" sz="2400" dirty="0">
              <a:solidFill>
                <a:srgbClr val="FF0000"/>
              </a:solidFill>
              <a:ea typeface="PMingLiU" pitchFamily="18" charset="-120"/>
            </a:endParaRPr>
          </a:p>
          <a:p>
            <a:pPr lvl="1">
              <a:lnSpc>
                <a:spcPct val="70000"/>
              </a:lnSpc>
              <a:spcBef>
                <a:spcPts val="1200"/>
              </a:spcBef>
            </a:pPr>
            <a:r>
              <a:rPr lang="en-US" altLang="zh-TW" sz="2000" dirty="0">
                <a:ea typeface="PMingLiU" pitchFamily="18" charset="-120"/>
              </a:rPr>
              <a:t>The rate of correct classification on the testing set. E.g., if 90 are classified correctly out of  the 100 testing cases, accuracy is 90%.</a:t>
            </a:r>
          </a:p>
          <a:p>
            <a:pPr>
              <a:lnSpc>
                <a:spcPct val="70000"/>
              </a:lnSpc>
              <a:spcBef>
                <a:spcPts val="1200"/>
              </a:spcBef>
            </a:pPr>
            <a:r>
              <a:rPr lang="en-US" altLang="zh-TW" sz="2800" dirty="0">
                <a:solidFill>
                  <a:srgbClr val="FF0000"/>
                </a:solidFill>
                <a:ea typeface="PMingLiU" pitchFamily="18" charset="-120"/>
              </a:rPr>
              <a:t>Error Rate on test set</a:t>
            </a:r>
          </a:p>
          <a:p>
            <a:pPr lvl="1">
              <a:lnSpc>
                <a:spcPct val="70000"/>
              </a:lnSpc>
              <a:spcBef>
                <a:spcPts val="1200"/>
              </a:spcBef>
            </a:pPr>
            <a:r>
              <a:rPr lang="en-US" altLang="zh-TW" sz="2000" dirty="0">
                <a:ea typeface="PMingLiU" pitchFamily="18" charset="-120"/>
              </a:rPr>
              <a:t>The percentage of wrong predictions on test set</a:t>
            </a:r>
          </a:p>
          <a:p>
            <a:pPr>
              <a:lnSpc>
                <a:spcPct val="70000"/>
              </a:lnSpc>
              <a:spcBef>
                <a:spcPts val="1200"/>
              </a:spcBef>
            </a:pPr>
            <a:r>
              <a:rPr lang="en-US" altLang="zh-TW" sz="2800" dirty="0">
                <a:solidFill>
                  <a:srgbClr val="FF0000"/>
                </a:solidFill>
                <a:ea typeface="PMingLiU" pitchFamily="18" charset="-120"/>
              </a:rPr>
              <a:t>Confusion Matrix</a:t>
            </a:r>
          </a:p>
          <a:p>
            <a:pPr lvl="1">
              <a:lnSpc>
                <a:spcPct val="70000"/>
              </a:lnSpc>
              <a:spcBef>
                <a:spcPts val="1200"/>
              </a:spcBef>
            </a:pPr>
            <a:r>
              <a:rPr lang="en-US" altLang="zh-TW" sz="2000" dirty="0">
                <a:ea typeface="PMingLiU" pitchFamily="18" charset="-120"/>
              </a:rPr>
              <a:t>For binary class values, “yes” and “no”, a matrix showing true positive, true negative, false positive and false negative rates</a:t>
            </a:r>
          </a:p>
        </p:txBody>
      </p:sp>
      <p:graphicFrame>
        <p:nvGraphicFramePr>
          <p:cNvPr id="2109444" name="Group 4"/>
          <p:cNvGraphicFramePr>
            <a:graphicFrameLocks noGrp="1"/>
          </p:cNvGraphicFramePr>
          <p:nvPr>
            <p:ph sz="half" idx="2"/>
          </p:nvPr>
        </p:nvGraphicFramePr>
        <p:xfrm>
          <a:off x="4520952" y="1227584"/>
          <a:ext cx="5184576" cy="2633464"/>
        </p:xfrm>
        <a:graphic>
          <a:graphicData uri="http://schemas.openxmlformats.org/drawingml/2006/table">
            <a:tbl>
              <a:tblPr/>
              <a:tblGrid>
                <a:gridCol w="1080120">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800200">
                  <a:extLst>
                    <a:ext uri="{9D8B030D-6E8A-4147-A177-3AD203B41FA5}">
                      <a16:colId xmlns:a16="http://schemas.microsoft.com/office/drawing/2014/main" val="20003"/>
                    </a:ext>
                  </a:extLst>
                </a:gridCol>
              </a:tblGrid>
              <a:tr h="572845">
                <a:tc gridSpan="2">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2000" b="0"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NZ" sz="2000" b="1" i="0" u="none" strike="noStrike" cap="none" normalizeH="0" baseline="0" dirty="0">
                          <a:ln>
                            <a:noFill/>
                          </a:ln>
                          <a:solidFill>
                            <a:schemeClr val="tx1"/>
                          </a:solidFill>
                          <a:effectLst/>
                          <a:latin typeface="Tahoma" pitchFamily="34" charset="0"/>
                        </a:rPr>
                        <a:t>Predicted class</a:t>
                      </a:r>
                      <a:endParaRPr kumimoji="0" lang="en-AU" sz="2000" b="1"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extLst>
                  <a:ext uri="{0D108BD9-81ED-4DB2-BD59-A6C34878D82A}">
                    <a16:rowId xmlns:a16="http://schemas.microsoft.com/office/drawing/2014/main" val="10000"/>
                  </a:ext>
                </a:extLst>
              </a:tr>
              <a:tr h="572845">
                <a:tc gridSpan="2">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AU" sz="2000" b="0"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NZ" sz="2000" b="0" i="0" u="none" strike="noStrike" cap="none" normalizeH="0" baseline="0" dirty="0">
                          <a:ln>
                            <a:noFill/>
                          </a:ln>
                          <a:solidFill>
                            <a:schemeClr val="tx1"/>
                          </a:solidFill>
                          <a:effectLst/>
                          <a:latin typeface="Tahoma" pitchFamily="34" charset="0"/>
                        </a:rPr>
                        <a:t>Yes</a:t>
                      </a:r>
                      <a:endParaRPr kumimoji="0" lang="en-AU" sz="2000" b="0"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NZ" sz="2000" b="0" i="0" u="none" strike="noStrike" cap="none" normalizeH="0" baseline="0" dirty="0">
                          <a:ln>
                            <a:noFill/>
                          </a:ln>
                          <a:solidFill>
                            <a:schemeClr val="tx1"/>
                          </a:solidFill>
                          <a:effectLst/>
                          <a:latin typeface="Tahoma" pitchFamily="34" charset="0"/>
                        </a:rPr>
                        <a:t>No</a:t>
                      </a:r>
                      <a:endParaRPr kumimoji="0" lang="en-AU" sz="2000" b="0"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7694">
                <a:tc rowSpan="2">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NZ" sz="2000" b="1" i="0" u="none" strike="noStrike" cap="none" normalizeH="0" baseline="0" dirty="0">
                          <a:ln>
                            <a:noFill/>
                          </a:ln>
                          <a:solidFill>
                            <a:schemeClr val="tx1"/>
                          </a:solidFill>
                          <a:effectLst/>
                          <a:latin typeface="Tahoma" pitchFamily="34" charset="0"/>
                        </a:rPr>
                        <a:t>Actual class</a:t>
                      </a:r>
                      <a:endParaRPr kumimoji="0" lang="en-AU" sz="2000" b="1"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NZ" sz="2000" b="0" i="0" u="none" strike="noStrike" cap="none" normalizeH="0" baseline="0" dirty="0">
                          <a:ln>
                            <a:noFill/>
                          </a:ln>
                          <a:solidFill>
                            <a:schemeClr val="tx1"/>
                          </a:solidFill>
                          <a:effectLst/>
                          <a:latin typeface="Tahoma" pitchFamily="34" charset="0"/>
                        </a:rPr>
                        <a:t>Yes</a:t>
                      </a:r>
                      <a:endParaRPr kumimoji="0" lang="en-AU" sz="2000" b="0"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NZ" sz="2000" b="0" i="0" u="none" strike="noStrike" cap="none" normalizeH="0" baseline="0" dirty="0">
                          <a:ln>
                            <a:noFill/>
                          </a:ln>
                          <a:solidFill>
                            <a:schemeClr val="tx1"/>
                          </a:solidFill>
                          <a:effectLst/>
                          <a:latin typeface="Tahoma" pitchFamily="34" charset="0"/>
                        </a:rPr>
                        <a:t>True positive (TP)</a:t>
                      </a:r>
                      <a:endParaRPr kumimoji="0" lang="en-AU" sz="2000" b="0"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NZ" sz="2000" b="0" i="0" u="none" strike="noStrike" cap="none" normalizeH="0" baseline="0" dirty="0">
                          <a:ln>
                            <a:noFill/>
                          </a:ln>
                          <a:solidFill>
                            <a:schemeClr val="tx1"/>
                          </a:solidFill>
                          <a:effectLst/>
                          <a:latin typeface="Tahoma" pitchFamily="34" charset="0"/>
                        </a:rPr>
                        <a:t>False negative (FN)</a:t>
                      </a:r>
                      <a:endParaRPr kumimoji="0" lang="en-AU" sz="2000" b="0"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20080">
                <a:tc vMerge="1">
                  <a:txBody>
                    <a:bodyPr/>
                    <a:lstStyle/>
                    <a:p>
                      <a:endParaRPr lang="zh-CN" alt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NZ" sz="2000" b="0" i="0" u="none" strike="noStrike" cap="none" normalizeH="0" baseline="0" dirty="0">
                          <a:ln>
                            <a:noFill/>
                          </a:ln>
                          <a:solidFill>
                            <a:schemeClr val="tx1"/>
                          </a:solidFill>
                          <a:effectLst/>
                          <a:latin typeface="Tahoma" pitchFamily="34" charset="0"/>
                        </a:rPr>
                        <a:t>No</a:t>
                      </a:r>
                      <a:endParaRPr kumimoji="0" lang="en-AU" sz="2000" b="0"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NZ" sz="2000" b="0" i="0" u="none" strike="noStrike" cap="none" normalizeH="0" baseline="0" dirty="0">
                          <a:ln>
                            <a:noFill/>
                          </a:ln>
                          <a:solidFill>
                            <a:schemeClr val="tx1"/>
                          </a:solidFill>
                          <a:effectLst/>
                          <a:latin typeface="Tahoma" pitchFamily="34" charset="0"/>
                        </a:rPr>
                        <a:t>False positive (FP)</a:t>
                      </a:r>
                      <a:endParaRPr kumimoji="0" lang="en-AU" sz="2000" b="0"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NZ" sz="2000" b="0" i="0" u="none" strike="noStrike" cap="none" normalizeH="0" baseline="0" dirty="0">
                          <a:ln>
                            <a:noFill/>
                          </a:ln>
                          <a:solidFill>
                            <a:schemeClr val="tx1"/>
                          </a:solidFill>
                          <a:effectLst/>
                          <a:latin typeface="Tahoma" pitchFamily="34" charset="0"/>
                        </a:rPr>
                        <a:t>True negative (TN)</a:t>
                      </a:r>
                      <a:endParaRPr kumimoji="0" lang="en-AU" sz="2000" b="0" i="0" u="none" strike="noStrike" cap="none" normalizeH="0" baseline="0" dirty="0">
                        <a:ln>
                          <a:noFill/>
                        </a:ln>
                        <a:solidFill>
                          <a:schemeClr val="tx1"/>
                        </a:solidFill>
                        <a:effectLst/>
                        <a:latin typeface="Tahoma" pitchFamily="34" charset="0"/>
                      </a:endParaRP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cxnSp>
        <p:nvCxnSpPr>
          <p:cNvPr id="6" name="Straight Arrow Connector 15"/>
          <p:cNvCxnSpPr>
            <a:stCxn id="7" idx="2"/>
          </p:cNvCxnSpPr>
          <p:nvPr/>
        </p:nvCxnSpPr>
        <p:spPr>
          <a:xfrm>
            <a:off x="8072546" y="990020"/>
            <a:ext cx="336838" cy="1502876"/>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16"/>
          <p:cNvSpPr/>
          <p:nvPr/>
        </p:nvSpPr>
        <p:spPr>
          <a:xfrm>
            <a:off x="7257256" y="620688"/>
            <a:ext cx="1630580" cy="369332"/>
          </a:xfrm>
          <a:prstGeom prst="rect">
            <a:avLst/>
          </a:prstGeom>
          <a:noFill/>
          <a:ln>
            <a:solidFill>
              <a:srgbClr val="FF0000"/>
            </a:solidFill>
          </a:ln>
        </p:spPr>
        <p:txBody>
          <a:bodyPr wrap="square" lIns="91440" tIns="45720" rIns="91440" bIns="45720">
            <a:spAutoFit/>
          </a:bodyPr>
          <a:lstStyle/>
          <a:p>
            <a:pPr algn="ctr"/>
            <a:r>
              <a:rPr lang="en-US"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Type I error</a:t>
            </a:r>
          </a:p>
        </p:txBody>
      </p:sp>
      <p:sp>
        <p:nvSpPr>
          <p:cNvPr id="8" name="Rectangle 17"/>
          <p:cNvSpPr/>
          <p:nvPr/>
        </p:nvSpPr>
        <p:spPr>
          <a:xfrm>
            <a:off x="7257256" y="4149080"/>
            <a:ext cx="1617756" cy="369332"/>
          </a:xfrm>
          <a:prstGeom prst="rect">
            <a:avLst/>
          </a:prstGeom>
          <a:noFill/>
          <a:ln>
            <a:solidFill>
              <a:srgbClr val="FF0000"/>
            </a:solidFill>
          </a:ln>
        </p:spPr>
        <p:txBody>
          <a:bodyPr wrap="square" lIns="91440" tIns="45720" rIns="91440" bIns="45720">
            <a:spAutoFit/>
          </a:bodyPr>
          <a:lstStyle/>
          <a:p>
            <a:pPr algn="ctr"/>
            <a:r>
              <a:rPr lang="en-US"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Type </a:t>
            </a:r>
            <a:r>
              <a:rPr lang="en-US"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a:t>
            </a:r>
            <a:r>
              <a:rPr lang="en-US"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I error</a:t>
            </a:r>
          </a:p>
        </p:txBody>
      </p:sp>
      <p:cxnSp>
        <p:nvCxnSpPr>
          <p:cNvPr id="9" name="Straight Arrow Connector 18"/>
          <p:cNvCxnSpPr>
            <a:cxnSpLocks/>
            <a:stCxn id="8" idx="0"/>
          </p:cNvCxnSpPr>
          <p:nvPr/>
        </p:nvCxnSpPr>
        <p:spPr>
          <a:xfrm flipH="1" flipV="1">
            <a:off x="7329264" y="3645024"/>
            <a:ext cx="736870" cy="504056"/>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10595" name="Object 3"/>
          <p:cNvGraphicFramePr>
            <a:graphicFrameLocks noChangeAspect="1"/>
          </p:cNvGraphicFramePr>
          <p:nvPr/>
        </p:nvGraphicFramePr>
        <p:xfrm>
          <a:off x="4520952" y="3961687"/>
          <a:ext cx="3096344" cy="2529795"/>
        </p:xfrm>
        <a:graphic>
          <a:graphicData uri="http://schemas.openxmlformats.org/presentationml/2006/ole">
            <mc:AlternateContent xmlns:mc="http://schemas.openxmlformats.org/markup-compatibility/2006">
              <mc:Choice xmlns:v="urn:schemas-microsoft-com:vml" Requires="v">
                <p:oleObj spid="_x0000_s18455" name="Equation" r:id="rId4" imgW="1993680" imgH="1625400" progId="Equation.3">
                  <p:embed/>
                </p:oleObj>
              </mc:Choice>
              <mc:Fallback>
                <p:oleObj name="Equation" r:id="rId4" imgW="1993680" imgH="1625400" progId="Equation.3">
                  <p:embed/>
                  <p:pic>
                    <p:nvPicPr>
                      <p:cNvPr id="11059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0952" y="3961687"/>
                        <a:ext cx="3096344" cy="25297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13225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zh-TW" dirty="0"/>
              <a:t>Evaluation Techniques</a:t>
            </a:r>
          </a:p>
        </p:txBody>
      </p:sp>
      <mc:AlternateContent xmlns:mc="http://schemas.openxmlformats.org/markup-compatibility/2006" xmlns:a14="http://schemas.microsoft.com/office/drawing/2010/main">
        <mc:Choice Requires="a14">
          <p:sp>
            <p:nvSpPr>
              <p:cNvPr id="8195" name="Rectangle 3"/>
              <p:cNvSpPr>
                <a:spLocks noGrp="1" noChangeArrowheads="1"/>
              </p:cNvSpPr>
              <p:nvPr>
                <p:ph type="body" idx="1"/>
              </p:nvPr>
            </p:nvSpPr>
            <p:spPr>
              <a:xfrm>
                <a:off x="350838" y="1196975"/>
                <a:ext cx="9426575" cy="4929188"/>
              </a:xfrm>
            </p:spPr>
            <p:txBody>
              <a:bodyPr/>
              <a:lstStyle/>
              <a:p>
                <a:r>
                  <a:rPr lang="en-US" altLang="zh-TW" sz="2800" i="1" dirty="0">
                    <a:ea typeface="PMingLiU" pitchFamily="18" charset="-120"/>
                  </a:rPr>
                  <a:t>Holdout</a:t>
                </a:r>
                <a:r>
                  <a:rPr lang="en-US" altLang="zh-TW" sz="2800" dirty="0">
                    <a:ea typeface="PMingLiU" pitchFamily="18" charset="-120"/>
                  </a:rPr>
                  <a:t>: the training set/testing set. </a:t>
                </a:r>
              </a:p>
              <a:p>
                <a:pPr lvl="1"/>
                <a:r>
                  <a:rPr lang="en-US" altLang="zh-TW" sz="2400" dirty="0">
                    <a:ea typeface="PMingLiU" pitchFamily="18" charset="-120"/>
                  </a:rPr>
                  <a:t>Good for a large set of data.</a:t>
                </a:r>
              </a:p>
              <a:p>
                <a14:m>
                  <m:oMath xmlns:m="http://schemas.openxmlformats.org/officeDocument/2006/math">
                    <m:r>
                      <a:rPr lang="en-US" altLang="zh-CN" sz="2800" i="1" dirty="0" smtClean="0">
                        <a:solidFill>
                          <a:srgbClr val="FF0000"/>
                        </a:solidFill>
                        <a:latin typeface="Cambria Math" panose="02040503050406030204" pitchFamily="18" charset="0"/>
                        <a:ea typeface="PMingLiU" pitchFamily="18" charset="-120"/>
                      </a:rPr>
                      <m:t>𝐾</m:t>
                    </m:r>
                  </m:oMath>
                </a14:m>
                <a:r>
                  <a:rPr lang="en-US" altLang="zh-TW" sz="2800" dirty="0">
                    <a:solidFill>
                      <a:srgbClr val="FF0000"/>
                    </a:solidFill>
                    <a:ea typeface="PMingLiU" pitchFamily="18" charset="-120"/>
                  </a:rPr>
                  <a:t>-</a:t>
                </a:r>
                <a:r>
                  <a:rPr lang="en-US" altLang="zh-CN" sz="2800" dirty="0">
                    <a:solidFill>
                      <a:srgbClr val="FF0000"/>
                    </a:solidFill>
                    <a:ea typeface="PMingLiU" pitchFamily="18" charset="-120"/>
                  </a:rPr>
                  <a:t>F</a:t>
                </a:r>
                <a:r>
                  <a:rPr lang="en-US" altLang="zh-TW" sz="2800" dirty="0">
                    <a:solidFill>
                      <a:srgbClr val="FF0000"/>
                    </a:solidFill>
                    <a:ea typeface="PMingLiU" pitchFamily="18" charset="-120"/>
                  </a:rPr>
                  <a:t>old</a:t>
                </a:r>
                <a:r>
                  <a:rPr lang="en-US" altLang="zh-TW" sz="2800" i="1" dirty="0">
                    <a:solidFill>
                      <a:srgbClr val="FF0000"/>
                    </a:solidFill>
                    <a:ea typeface="PMingLiU" pitchFamily="18" charset="-120"/>
                  </a:rPr>
                  <a:t> </a:t>
                </a:r>
                <a:r>
                  <a:rPr lang="en-US" altLang="zh-TW" sz="2800" dirty="0">
                    <a:solidFill>
                      <a:srgbClr val="FF0000"/>
                    </a:solidFill>
                    <a:ea typeface="PMingLiU" pitchFamily="18" charset="-120"/>
                  </a:rPr>
                  <a:t>Cross</a:t>
                </a:r>
                <a:r>
                  <a:rPr lang="zh-CN" altLang="en-US" sz="2800" dirty="0">
                    <a:solidFill>
                      <a:srgbClr val="FF0000"/>
                    </a:solidFill>
                    <a:ea typeface="PMingLiU" pitchFamily="18" charset="-120"/>
                  </a:rPr>
                  <a:t> </a:t>
                </a:r>
                <a:r>
                  <a:rPr lang="en-US" altLang="zh-CN" sz="2800" dirty="0">
                    <a:solidFill>
                      <a:srgbClr val="FF0000"/>
                    </a:solidFill>
                    <a:ea typeface="PMingLiU" pitchFamily="18" charset="-120"/>
                  </a:rPr>
                  <a:t>V</a:t>
                </a:r>
                <a:r>
                  <a:rPr lang="en-US" altLang="zh-TW" sz="2800" dirty="0">
                    <a:solidFill>
                      <a:srgbClr val="FF0000"/>
                    </a:solidFill>
                    <a:ea typeface="PMingLiU" pitchFamily="18" charset="-120"/>
                  </a:rPr>
                  <a:t>alidation </a:t>
                </a:r>
                <a:r>
                  <a:rPr lang="en-US" altLang="zh-CN" sz="2800" dirty="0">
                    <a:solidFill>
                      <a:srgbClr val="FF0000"/>
                    </a:solidFill>
                    <a:ea typeface="PMingLiU" pitchFamily="18" charset="-120"/>
                  </a:rPr>
                  <a:t>(</a:t>
                </a:r>
                <a:r>
                  <a:rPr lang="zh-CN" altLang="en-US" sz="2800" dirty="0">
                    <a:solidFill>
                      <a:srgbClr val="FF0000"/>
                    </a:solidFill>
                    <a:ea typeface="PMingLiU" pitchFamily="18" charset="-120"/>
                  </a:rPr>
                  <a:t>交叉</a:t>
                </a:r>
                <a:r>
                  <a:rPr lang="zh-CN" altLang="en-US" sz="2800" dirty="0">
                    <a:solidFill>
                      <a:srgbClr val="FF0000"/>
                    </a:solidFill>
                  </a:rPr>
                  <a:t>验证</a:t>
                </a:r>
                <a:r>
                  <a:rPr lang="en-US" altLang="zh-CN" sz="2800" dirty="0">
                    <a:solidFill>
                      <a:srgbClr val="FF0000"/>
                    </a:solidFill>
                    <a:ea typeface="PMingLiU" pitchFamily="18" charset="-120"/>
                  </a:rPr>
                  <a:t>):</a:t>
                </a:r>
                <a:r>
                  <a:rPr lang="en-US" altLang="zh-TW" sz="2800" dirty="0">
                    <a:solidFill>
                      <a:srgbClr val="FF0000"/>
                    </a:solidFill>
                    <a:ea typeface="PMingLiU" pitchFamily="18" charset="-120"/>
                  </a:rPr>
                  <a:t> </a:t>
                </a:r>
              </a:p>
              <a:p>
                <a:pPr lvl="1"/>
                <a:r>
                  <a:rPr lang="en-US" altLang="zh-TW" sz="2400" dirty="0">
                    <a:ea typeface="PMingLiU" pitchFamily="18" charset="-120"/>
                  </a:rPr>
                  <a:t>Divide the data set into k sub-samples. </a:t>
                </a:r>
              </a:p>
              <a:p>
                <a:pPr lvl="1"/>
                <a:r>
                  <a:rPr lang="en-US" altLang="zh-TW" sz="2400" dirty="0">
                    <a:ea typeface="PMingLiU" pitchFamily="18" charset="-120"/>
                  </a:rPr>
                  <a:t>In each run, use one distinct sub-sample as testing set and the remaining </a:t>
                </a:r>
                <a14:m>
                  <m:oMath xmlns:m="http://schemas.openxmlformats.org/officeDocument/2006/math">
                    <m:r>
                      <a:rPr lang="en-US" altLang="zh-TW" sz="2400" i="1" dirty="0" smtClean="0">
                        <a:latin typeface="Cambria Math" panose="02040503050406030204" pitchFamily="18" charset="0"/>
                        <a:ea typeface="PMingLiU" pitchFamily="18" charset="-120"/>
                      </a:rPr>
                      <m:t>𝑘</m:t>
                    </m:r>
                    <m:r>
                      <a:rPr lang="en-US" altLang="zh-TW" sz="2400" i="1" dirty="0" smtClean="0">
                        <a:latin typeface="Cambria Math" panose="02040503050406030204" pitchFamily="18" charset="0"/>
                        <a:ea typeface="PMingLiU" pitchFamily="18" charset="-120"/>
                      </a:rPr>
                      <m:t>−1</m:t>
                    </m:r>
                  </m:oMath>
                </a14:m>
                <a:r>
                  <a:rPr lang="en-US" altLang="zh-TW" sz="2400" dirty="0">
                    <a:ea typeface="PMingLiU" pitchFamily="18" charset="-120"/>
                  </a:rPr>
                  <a:t> sub-samples as training set.</a:t>
                </a:r>
              </a:p>
              <a:p>
                <a:pPr lvl="1"/>
                <a:r>
                  <a:rPr lang="en-US" altLang="zh-TW" sz="2400" dirty="0">
                    <a:ea typeface="PMingLiU" pitchFamily="18" charset="-120"/>
                  </a:rPr>
                  <a:t> Evaluate the method using the average of the </a:t>
                </a:r>
                <a14:m>
                  <m:oMath xmlns:m="http://schemas.openxmlformats.org/officeDocument/2006/math">
                    <m:r>
                      <a:rPr lang="en-US" altLang="zh-TW" sz="2400" i="1" dirty="0" smtClean="0">
                        <a:latin typeface="Cambria Math" panose="02040503050406030204" pitchFamily="18" charset="0"/>
                        <a:ea typeface="PMingLiU" pitchFamily="18" charset="-120"/>
                      </a:rPr>
                      <m:t>𝑘</m:t>
                    </m:r>
                  </m:oMath>
                </a14:m>
                <a:r>
                  <a:rPr lang="en-US" altLang="zh-TW" sz="2400" dirty="0">
                    <a:ea typeface="PMingLiU" pitchFamily="18" charset="-120"/>
                  </a:rPr>
                  <a:t> runs. </a:t>
                </a:r>
              </a:p>
              <a:p>
                <a:pPr lvl="1"/>
                <a:r>
                  <a:rPr lang="en-US" altLang="zh-TW" sz="2400" dirty="0">
                    <a:ea typeface="PMingLiU" pitchFamily="18" charset="-120"/>
                  </a:rPr>
                  <a:t>This method reduces the randomness of training set/testing set.</a:t>
                </a:r>
              </a:p>
            </p:txBody>
          </p:sp>
        </mc:Choice>
        <mc:Fallback xmlns="">
          <p:sp>
            <p:nvSpPr>
              <p:cNvPr id="8195" name="Rectangle 3"/>
              <p:cNvSpPr>
                <a:spLocks noGrp="1" noRot="1" noChangeAspect="1" noMove="1" noResize="1" noEditPoints="1" noAdjustHandles="1" noChangeArrowheads="1" noChangeShapeType="1" noTextEdit="1"/>
              </p:cNvSpPr>
              <p:nvPr>
                <p:ph type="body" idx="1"/>
              </p:nvPr>
            </p:nvSpPr>
            <p:spPr>
              <a:xfrm>
                <a:off x="350838" y="1196975"/>
                <a:ext cx="9426575" cy="4929188"/>
              </a:xfrm>
              <a:blipFill>
                <a:blip r:embed="rId3"/>
                <a:stretch>
                  <a:fillRect l="-1077" t="-1028" r="-1346"/>
                </a:stretch>
              </a:blipFill>
            </p:spPr>
            <p:txBody>
              <a:bodyPr/>
              <a:lstStyle/>
              <a:p>
                <a:r>
                  <a:rPr lang="en-US">
                    <a:noFill/>
                  </a:rPr>
                  <a:t> </a:t>
                </a:r>
              </a:p>
            </p:txBody>
          </p:sp>
        </mc:Fallback>
      </mc:AlternateContent>
    </p:spTree>
    <p:extLst>
      <p:ext uri="{BB962C8B-B14F-4D97-AF65-F5344CB8AC3E}">
        <p14:creationId xmlns:p14="http://schemas.microsoft.com/office/powerpoint/2010/main" val="1989426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sp>
        <p:nvSpPr>
          <p:cNvPr id="8"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9"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Isosceles Triangle 8"/>
          <p:cNvSpPr/>
          <p:nvPr/>
        </p:nvSpPr>
        <p:spPr>
          <a:xfrm rot="16200000">
            <a:off x="2094305" y="2627703"/>
            <a:ext cx="6857999" cy="1602594"/>
          </a:xfrm>
          <a:prstGeom prst="triangle">
            <a:avLst>
              <a:gd name="adj" fmla="val 38425"/>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429" dirty="0">
              <a:solidFill>
                <a:prstClr val="white"/>
              </a:solidFill>
              <a:latin typeface="Calibri"/>
              <a:ea typeface="SimHei" panose="02010609060101010101" pitchFamily="49" charset="-122"/>
            </a:endParaRPr>
          </a:p>
        </p:txBody>
      </p:sp>
      <p:pic>
        <p:nvPicPr>
          <p:cNvPr id="21" name="图片 20"/>
          <p:cNvPicPr>
            <a:picLocks noChangeAspect="1"/>
          </p:cNvPicPr>
          <p:nvPr/>
        </p:nvPicPr>
        <p:blipFill>
          <a:blip r:embed="rId4"/>
          <a:stretch>
            <a:fillRect/>
          </a:stretch>
        </p:blipFill>
        <p:spPr>
          <a:xfrm>
            <a:off x="6324600" y="0"/>
            <a:ext cx="3200400" cy="6858000"/>
          </a:xfrm>
          <a:prstGeom prst="rect">
            <a:avLst/>
          </a:prstGeom>
        </p:spPr>
      </p:pic>
      <p:sp>
        <p:nvSpPr>
          <p:cNvPr id="22" name="矩形 21"/>
          <p:cNvSpPr/>
          <p:nvPr/>
        </p:nvSpPr>
        <p:spPr>
          <a:xfrm>
            <a:off x="7083962" y="1357382"/>
            <a:ext cx="1703351" cy="307777"/>
          </a:xfrm>
          <a:prstGeom prst="rect">
            <a:avLst/>
          </a:prstGeom>
        </p:spPr>
        <p:txBody>
          <a:bodyPr wrap="none">
            <a:spAutoFit/>
          </a:bodyPr>
          <a:lstStyle/>
          <a:p>
            <a:pPr marL="362880" lvl="1" defTabSz="725759"/>
            <a:r>
              <a:rPr lang="en-US" altLang="zh-CN" sz="1400" dirty="0">
                <a:solidFill>
                  <a:srgbClr val="FFFF00"/>
                </a:solidFill>
                <a:latin typeface="方正兰亭中黑_GBK" panose="02000000000000000000" pitchFamily="2" charset="-122"/>
                <a:ea typeface="方正兰亭中黑_GBK" panose="02000000000000000000" pitchFamily="2" charset="-122"/>
              </a:rPr>
              <a:t>Randall Davis</a:t>
            </a:r>
          </a:p>
        </p:txBody>
      </p:sp>
      <p:sp>
        <p:nvSpPr>
          <p:cNvPr id="23" name="矩形 22"/>
          <p:cNvSpPr/>
          <p:nvPr/>
        </p:nvSpPr>
        <p:spPr>
          <a:xfrm>
            <a:off x="7081795" y="1643639"/>
            <a:ext cx="2539717" cy="1815882"/>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Applications of meta level knowledge to the construction, maintenance and use of large knowledge bases[M]. Stanford University, Computer Science Department, AI Laboratory, 1976.</a:t>
            </a:r>
          </a:p>
        </p:txBody>
      </p:sp>
      <p:sp>
        <p:nvSpPr>
          <p:cNvPr id="24" name="矩形 23"/>
          <p:cNvSpPr/>
          <p:nvPr/>
        </p:nvSpPr>
        <p:spPr>
          <a:xfrm>
            <a:off x="6059410" y="5013425"/>
            <a:ext cx="2978059" cy="307777"/>
          </a:xfrm>
          <a:prstGeom prst="rect">
            <a:avLst/>
          </a:prstGeom>
        </p:spPr>
        <p:txBody>
          <a:bodyPr wrap="none">
            <a:spAutoFit/>
          </a:bodyPr>
          <a:lstStyle/>
          <a:p>
            <a:pPr marL="362880" lvl="1" defTabSz="725759"/>
            <a:r>
              <a:rPr lang="en-US" altLang="zh-CN" sz="1400" dirty="0">
                <a:solidFill>
                  <a:srgbClr val="FFFF00"/>
                </a:solidFill>
                <a:latin typeface="方正兰亭中黑_GBK" panose="02000000000000000000" pitchFamily="2" charset="-122"/>
                <a:ea typeface="方正兰亭中黑_GBK" panose="02000000000000000000" pitchFamily="2" charset="-122"/>
              </a:rPr>
              <a:t>Drew McDermott, Jon Doyle</a:t>
            </a:r>
          </a:p>
        </p:txBody>
      </p:sp>
      <p:sp>
        <p:nvSpPr>
          <p:cNvPr id="25" name="矩形 24"/>
          <p:cNvSpPr/>
          <p:nvPr/>
        </p:nvSpPr>
        <p:spPr>
          <a:xfrm>
            <a:off x="6059258" y="5266682"/>
            <a:ext cx="3396169" cy="738664"/>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McDermott D, Doyle J. Non-monotonic logic I[J]. Artificial intelligence, 1980, 13(1): 41-72.</a:t>
            </a:r>
          </a:p>
        </p:txBody>
      </p:sp>
      <p:sp>
        <p:nvSpPr>
          <p:cNvPr id="26" name="矩形 25"/>
          <p:cNvSpPr/>
          <p:nvPr/>
        </p:nvSpPr>
        <p:spPr>
          <a:xfrm>
            <a:off x="6421114" y="703246"/>
            <a:ext cx="2924983" cy="707886"/>
          </a:xfrm>
          <a:prstGeom prst="rect">
            <a:avLst/>
          </a:prstGeom>
        </p:spPr>
        <p:txBody>
          <a:bodyPr wrap="squar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1976 </a:t>
            </a:r>
            <a:r>
              <a:rPr lang="zh-CN" altLang="en-US" sz="2000" dirty="0">
                <a:solidFill>
                  <a:srgbClr val="FFFF00"/>
                </a:solidFill>
                <a:latin typeface="方正兰亭中黑_GBK" panose="02000000000000000000" pitchFamily="2" charset="-122"/>
                <a:ea typeface="方正兰亭中黑_GBK" panose="02000000000000000000" pitchFamily="2" charset="-122"/>
              </a:rPr>
              <a:t>大规模知识库构建与维护</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sp>
        <p:nvSpPr>
          <p:cNvPr id="27" name="矩形 26"/>
          <p:cNvSpPr/>
          <p:nvPr/>
        </p:nvSpPr>
        <p:spPr>
          <a:xfrm>
            <a:off x="6421113" y="3485084"/>
            <a:ext cx="2127505" cy="400110"/>
          </a:xfrm>
          <a:prstGeom prst="rect">
            <a:avLst/>
          </a:prstGeom>
        </p:spPr>
        <p:txBody>
          <a:bodyPr wrap="non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1980 </a:t>
            </a:r>
            <a:r>
              <a:rPr lang="zh-CN" altLang="en-US" sz="2000" dirty="0">
                <a:solidFill>
                  <a:srgbClr val="FFFF00"/>
                </a:solidFill>
                <a:latin typeface="方正兰亭中黑_GBK" panose="02000000000000000000" pitchFamily="2" charset="-122"/>
                <a:ea typeface="方正兰亭中黑_GBK" panose="02000000000000000000" pitchFamily="2" charset="-122"/>
              </a:rPr>
              <a:t>非单调逻辑</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pic>
        <p:nvPicPr>
          <p:cNvPr id="28"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85651" y="1410921"/>
            <a:ext cx="946109" cy="1153071"/>
          </a:xfrm>
          <a:prstGeom prst="rect">
            <a:avLst/>
          </a:prstGeom>
        </p:spPr>
      </p:pic>
      <p:pic>
        <p:nvPicPr>
          <p:cNvPr id="29" name="Picture 3"/>
          <p:cNvPicPr>
            <a:picLocks noChangeAspect="1"/>
          </p:cNvPicPr>
          <p:nvPr/>
        </p:nvPicPr>
        <p:blipFill>
          <a:blip r:embed="rId6"/>
          <a:stretch>
            <a:fillRect/>
          </a:stretch>
        </p:blipFill>
        <p:spPr>
          <a:xfrm>
            <a:off x="6508537" y="3888666"/>
            <a:ext cx="928392" cy="1115774"/>
          </a:xfrm>
          <a:prstGeom prst="rect">
            <a:avLst/>
          </a:prstGeom>
        </p:spPr>
      </p:pic>
      <p:pic>
        <p:nvPicPr>
          <p:cNvPr id="30" name="Picture 4"/>
          <p:cNvPicPr>
            <a:picLocks noChangeAspect="1"/>
          </p:cNvPicPr>
          <p:nvPr/>
        </p:nvPicPr>
        <p:blipFill>
          <a:blip r:embed="rId7"/>
          <a:stretch>
            <a:fillRect/>
          </a:stretch>
        </p:blipFill>
        <p:spPr>
          <a:xfrm>
            <a:off x="7635919" y="3888665"/>
            <a:ext cx="819495" cy="1115774"/>
          </a:xfrm>
          <a:prstGeom prst="rect">
            <a:avLst/>
          </a:prstGeom>
        </p:spPr>
      </p:pic>
      <p:sp>
        <p:nvSpPr>
          <p:cNvPr id="6" name="Oval 11"/>
          <p:cNvSpPr/>
          <p:nvPr/>
        </p:nvSpPr>
        <p:spPr>
          <a:xfrm>
            <a:off x="4567078" y="4181478"/>
            <a:ext cx="101535" cy="1015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grpSp>
        <p:nvGrpSpPr>
          <p:cNvPr id="20" name="组 24"/>
          <p:cNvGrpSpPr/>
          <p:nvPr/>
        </p:nvGrpSpPr>
        <p:grpSpPr>
          <a:xfrm>
            <a:off x="3560264" y="2290204"/>
            <a:ext cx="243428" cy="3435345"/>
            <a:chOff x="1167466" y="2004488"/>
            <a:chExt cx="243428" cy="3435345"/>
          </a:xfrm>
          <a:effectLst>
            <a:glow rad="50800">
              <a:schemeClr val="accent5">
                <a:lumMod val="40000"/>
                <a:lumOff val="60000"/>
                <a:alpha val="69000"/>
              </a:schemeClr>
            </a:glow>
          </a:effectLst>
        </p:grpSpPr>
        <p:cxnSp>
          <p:nvCxnSpPr>
            <p:cNvPr id="31"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32"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340341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2.5E-6 -7.40741E-7 L 0.1033 0.00162 " pathEditMode="relative" rAng="0" ptsTypes="AA">
                                      <p:cBhvr>
                                        <p:cTn id="6" dur="2000" fill="hold"/>
                                        <p:tgtEl>
                                          <p:spTgt spid="20"/>
                                        </p:tgtEl>
                                        <p:attrNameLst>
                                          <p:attrName>ppt_x</p:attrName>
                                          <p:attrName>ppt_y</p:attrName>
                                        </p:attrNameLst>
                                      </p:cBhvr>
                                      <p:rCtr x="5156" y="69"/>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26" presetClass="emph" presetSubtype="0" fill="hold" grpId="1"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0"/>
                            </p:stCondLst>
                            <p:childTnLst>
                              <p:par>
                                <p:cTn id="35" presetID="22" presetClass="entr" presetSubtype="1"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par>
                          <p:cTn id="42" fill="hold">
                            <p:stCondLst>
                              <p:cond delay="6000"/>
                            </p:stCondLst>
                            <p:childTnLst>
                              <p:par>
                                <p:cTn id="43" presetID="10" presetClass="entr" presetSubtype="0"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par>
                          <p:cTn id="46" fill="hold">
                            <p:stCondLst>
                              <p:cond delay="6500"/>
                            </p:stCondLst>
                            <p:childTnLst>
                              <p:par>
                                <p:cTn id="47" presetID="10" presetClass="entr" presetSubtype="0"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par>
                          <p:cTn id="50" fill="hold">
                            <p:stCondLst>
                              <p:cond delay="7000"/>
                            </p:stCondLst>
                            <p:childTnLst>
                              <p:par>
                                <p:cTn id="51" presetID="22" presetClass="entr" presetSubtype="8" fill="hold" grpId="0"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childTnLst>
                          </p:cTn>
                        </p:par>
                        <p:par>
                          <p:cTn id="54" fill="hold">
                            <p:stCondLst>
                              <p:cond delay="7500"/>
                            </p:stCondLst>
                            <p:childTnLst>
                              <p:par>
                                <p:cTn id="55" presetID="22" presetClass="entr" presetSubtype="1"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up)">
                                      <p:cBhvr>
                                        <p:cTn id="57"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P spid="23" grpId="0"/>
      <p:bldP spid="24" grpId="0"/>
      <p:bldP spid="25" grpId="0"/>
      <p:bldP spid="26" grpId="0"/>
      <p:bldP spid="27" grpId="0"/>
      <p:bldP spid="6" grpId="0" animBg="1"/>
      <p:bldP spid="6"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6721475" y="6400800"/>
            <a:ext cx="1073150" cy="304800"/>
          </a:xfrm>
          <a:prstGeom prst="rect">
            <a:avLst/>
          </a:prstGeom>
          <a:noFill/>
          <a:ln w="9525">
            <a:noFill/>
            <a:miter lim="800000"/>
            <a:headEnd/>
            <a:tailEnd/>
          </a:ln>
        </p:spPr>
        <p:txBody>
          <a:bodyPr/>
          <a:lstStyle/>
          <a:p>
            <a:endParaRPr lang="zh-CN" altLang="en-US"/>
          </a:p>
        </p:txBody>
      </p:sp>
      <p:pic>
        <p:nvPicPr>
          <p:cNvPr id="9219" name="Picture 4" descr="t"/>
          <p:cNvPicPr>
            <a:picLocks noChangeAspect="1" noChangeArrowheads="1"/>
          </p:cNvPicPr>
          <p:nvPr/>
        </p:nvPicPr>
        <p:blipFill>
          <a:blip r:embed="rId3" cstate="print"/>
          <a:srcRect/>
          <a:stretch>
            <a:fillRect/>
          </a:stretch>
        </p:blipFill>
        <p:spPr bwMode="auto">
          <a:xfrm>
            <a:off x="2968625" y="1997075"/>
            <a:ext cx="3279775" cy="3421063"/>
          </a:xfrm>
          <a:prstGeom prst="rect">
            <a:avLst/>
          </a:prstGeom>
          <a:noFill/>
          <a:ln w="9525">
            <a:noFill/>
            <a:miter lim="800000"/>
            <a:headEnd/>
            <a:tailEnd/>
          </a:ln>
        </p:spPr>
      </p:pic>
      <p:sp>
        <p:nvSpPr>
          <p:cNvPr id="9220" name="Rectangle 5"/>
          <p:cNvSpPr>
            <a:spLocks noChangeArrowheads="1"/>
          </p:cNvSpPr>
          <p:nvPr/>
        </p:nvSpPr>
        <p:spPr bwMode="auto">
          <a:xfrm>
            <a:off x="416496" y="193328"/>
            <a:ext cx="9163050" cy="787400"/>
          </a:xfrm>
          <a:prstGeom prst="rect">
            <a:avLst/>
          </a:prstGeom>
          <a:noFill/>
          <a:ln w="9525">
            <a:noFill/>
            <a:miter lim="800000"/>
            <a:headEnd/>
            <a:tailEnd/>
          </a:ln>
        </p:spPr>
        <p:txBody>
          <a:bodyPr anchor="ctr"/>
          <a:lstStyle/>
          <a:p>
            <a:pPr algn="ctr" eaLnBrk="0" hangingPunct="0"/>
            <a:r>
              <a:rPr lang="en-US" altLang="zh-TW" sz="4000" dirty="0">
                <a:solidFill>
                  <a:schemeClr val="tx2"/>
                </a:solidFill>
                <a:latin typeface="+mj-lt"/>
                <a:ea typeface="+mj-ea"/>
                <a:cs typeface="+mj-cs"/>
              </a:rPr>
              <a:t>Cross Validation</a:t>
            </a:r>
          </a:p>
        </p:txBody>
      </p:sp>
      <p:sp>
        <p:nvSpPr>
          <p:cNvPr id="9221" name="Rectangle 6"/>
          <p:cNvSpPr>
            <a:spLocks noChangeArrowheads="1"/>
          </p:cNvSpPr>
          <p:nvPr/>
        </p:nvSpPr>
        <p:spPr bwMode="auto">
          <a:xfrm>
            <a:off x="247650" y="1597025"/>
            <a:ext cx="9025830" cy="4256088"/>
          </a:xfrm>
          <a:prstGeom prst="rect">
            <a:avLst/>
          </a:prstGeom>
          <a:noFill/>
          <a:ln w="9525">
            <a:noFill/>
            <a:miter lim="800000"/>
            <a:headEnd/>
            <a:tailEnd/>
          </a:ln>
        </p:spPr>
        <p:txBody>
          <a:bodyPr/>
          <a:lstStyle/>
          <a:p>
            <a:pPr marL="342900" indent="-342900" eaLnBrk="0" hangingPunct="0">
              <a:lnSpc>
                <a:spcPct val="70000"/>
              </a:lnSpc>
              <a:spcBef>
                <a:spcPct val="20000"/>
              </a:spcBef>
              <a:buClr>
                <a:schemeClr val="folHlink"/>
              </a:buClr>
              <a:buSzPct val="60000"/>
            </a:pPr>
            <a:r>
              <a:rPr lang="en-US" altLang="zh-TW" sz="2400" dirty="0">
                <a:ea typeface="PMingLiU" pitchFamily="18" charset="-120"/>
                <a:cs typeface="Arial" pitchFamily="34" charset="0"/>
              </a:rPr>
              <a:t>Break up data into groups of the same size </a:t>
            </a:r>
          </a:p>
          <a:p>
            <a:pPr marL="342900" indent="-342900" eaLnBrk="0" hangingPunct="0">
              <a:lnSpc>
                <a:spcPct val="70000"/>
              </a:lnSpc>
              <a:spcBef>
                <a:spcPct val="20000"/>
              </a:spcBef>
              <a:buClr>
                <a:schemeClr val="folHlink"/>
              </a:buClr>
              <a:buSzPct val="60000"/>
            </a:pPr>
            <a:r>
              <a:rPr lang="en-US" altLang="zh-TW" sz="1900" dirty="0">
                <a:ea typeface="PMingLiU" pitchFamily="18" charset="-120"/>
                <a:cs typeface="Arial" pitchFamily="34" charset="0"/>
              </a:rPr>
              <a:t> </a:t>
            </a:r>
          </a:p>
          <a:p>
            <a:pPr marL="342900" indent="-342900" eaLnBrk="0" hangingPunct="0">
              <a:lnSpc>
                <a:spcPct val="90000"/>
              </a:lnSpc>
              <a:spcBef>
                <a:spcPct val="20000"/>
              </a:spcBef>
              <a:buClr>
                <a:schemeClr val="folHlink"/>
              </a:buClr>
              <a:buSzPct val="60000"/>
            </a:pPr>
            <a:r>
              <a:rPr lang="en-US" altLang="zh-TW" sz="1900" dirty="0">
                <a:ea typeface="PMingLiU" pitchFamily="18" charset="-120"/>
                <a:cs typeface="Arial" pitchFamily="34" charset="0"/>
              </a:rPr>
              <a:t> </a:t>
            </a:r>
          </a:p>
          <a:p>
            <a:pPr marL="342900" indent="-342900" eaLnBrk="0" hangingPunct="0">
              <a:lnSpc>
                <a:spcPct val="90000"/>
              </a:lnSpc>
              <a:spcBef>
                <a:spcPct val="20000"/>
              </a:spcBef>
              <a:buClr>
                <a:schemeClr val="folHlink"/>
              </a:buClr>
              <a:buSzPct val="60000"/>
            </a:pPr>
            <a:endParaRPr lang="en-US" altLang="zh-TW" sz="1900" dirty="0">
              <a:ea typeface="PMingLiU" pitchFamily="18" charset="-120"/>
              <a:cs typeface="Arial" pitchFamily="34" charset="0"/>
            </a:endParaRPr>
          </a:p>
          <a:p>
            <a:pPr marL="342900" indent="-342900" eaLnBrk="0" hangingPunct="0">
              <a:lnSpc>
                <a:spcPct val="120000"/>
              </a:lnSpc>
              <a:spcBef>
                <a:spcPct val="20000"/>
              </a:spcBef>
              <a:buClr>
                <a:schemeClr val="folHlink"/>
              </a:buClr>
              <a:buSzPct val="60000"/>
            </a:pPr>
            <a:r>
              <a:rPr lang="en-US" altLang="zh-TW" sz="2400" dirty="0">
                <a:ea typeface="PMingLiU" pitchFamily="18" charset="-120"/>
                <a:cs typeface="Arial" pitchFamily="34" charset="0"/>
              </a:rPr>
              <a:t>Hold aside one group for testing and use the rest to build model</a:t>
            </a:r>
          </a:p>
          <a:p>
            <a:pPr marL="342900" indent="-342900" eaLnBrk="0" hangingPunct="0">
              <a:lnSpc>
                <a:spcPct val="120000"/>
              </a:lnSpc>
              <a:spcBef>
                <a:spcPct val="20000"/>
              </a:spcBef>
              <a:buClr>
                <a:schemeClr val="folHlink"/>
              </a:buClr>
              <a:buSzPct val="60000"/>
            </a:pPr>
            <a:endParaRPr lang="en-US" altLang="zh-TW" sz="1900" dirty="0">
              <a:ea typeface="PMingLiU" pitchFamily="18" charset="-120"/>
              <a:cs typeface="Arial" pitchFamily="34" charset="0"/>
            </a:endParaRPr>
          </a:p>
          <a:p>
            <a:pPr marL="342900" indent="-342900" eaLnBrk="0" hangingPunct="0">
              <a:lnSpc>
                <a:spcPct val="120000"/>
              </a:lnSpc>
              <a:spcBef>
                <a:spcPct val="20000"/>
              </a:spcBef>
              <a:buClr>
                <a:schemeClr val="folHlink"/>
              </a:buClr>
              <a:buSzPct val="60000"/>
            </a:pPr>
            <a:r>
              <a:rPr lang="en-US" altLang="zh-TW" sz="1900" dirty="0">
                <a:ea typeface="PMingLiU" pitchFamily="18" charset="-120"/>
                <a:cs typeface="Arial" pitchFamily="34" charset="0"/>
              </a:rPr>
              <a:t> </a:t>
            </a:r>
          </a:p>
          <a:p>
            <a:pPr marL="342900" indent="-342900" eaLnBrk="0" hangingPunct="0">
              <a:lnSpc>
                <a:spcPct val="120000"/>
              </a:lnSpc>
              <a:spcBef>
                <a:spcPct val="20000"/>
              </a:spcBef>
              <a:buClr>
                <a:schemeClr val="folHlink"/>
              </a:buClr>
              <a:buSzPct val="60000"/>
            </a:pPr>
            <a:r>
              <a:rPr lang="en-US" altLang="zh-TW" sz="2400" dirty="0">
                <a:ea typeface="PMingLiU" pitchFamily="18" charset="-120"/>
                <a:cs typeface="Arial" pitchFamily="34" charset="0"/>
              </a:rPr>
              <a:t>Repeat</a:t>
            </a:r>
            <a:endParaRPr lang="en-US" altLang="zh-TW" sz="3600" dirty="0">
              <a:ea typeface="PMingLiU" pitchFamily="18" charset="-120"/>
              <a:cs typeface="Arial" pitchFamily="34" charset="0"/>
            </a:endParaRPr>
          </a:p>
        </p:txBody>
      </p:sp>
      <p:sp>
        <p:nvSpPr>
          <p:cNvPr id="9222" name="Line 7"/>
          <p:cNvSpPr>
            <a:spLocks noChangeShapeType="1"/>
          </p:cNvSpPr>
          <p:nvPr/>
        </p:nvSpPr>
        <p:spPr bwMode="auto">
          <a:xfrm>
            <a:off x="2971800" y="4419600"/>
            <a:ext cx="3219450" cy="0"/>
          </a:xfrm>
          <a:prstGeom prst="line">
            <a:avLst/>
          </a:prstGeom>
          <a:noFill/>
          <a:ln w="9525">
            <a:solidFill>
              <a:schemeClr val="tx1"/>
            </a:solidFill>
            <a:miter lim="800000"/>
            <a:headEnd/>
            <a:tailEnd type="triangle" w="med" len="med"/>
          </a:ln>
        </p:spPr>
        <p:txBody>
          <a:bodyPr wrap="none"/>
          <a:lstStyle/>
          <a:p>
            <a:endParaRPr lang="zh-CN" altLang="en-US"/>
          </a:p>
        </p:txBody>
      </p:sp>
      <p:sp>
        <p:nvSpPr>
          <p:cNvPr id="9223" name="Line 8"/>
          <p:cNvSpPr>
            <a:spLocks noChangeShapeType="1"/>
          </p:cNvSpPr>
          <p:nvPr/>
        </p:nvSpPr>
        <p:spPr bwMode="auto">
          <a:xfrm>
            <a:off x="1813868" y="3861048"/>
            <a:ext cx="1050900" cy="0"/>
          </a:xfrm>
          <a:prstGeom prst="line">
            <a:avLst/>
          </a:prstGeom>
          <a:noFill/>
          <a:ln w="9525">
            <a:solidFill>
              <a:schemeClr val="tx1"/>
            </a:solidFill>
            <a:miter lim="800000"/>
            <a:headEnd/>
            <a:tailEnd type="triangle" w="med" len="med"/>
          </a:ln>
        </p:spPr>
        <p:txBody>
          <a:bodyPr wrap="none"/>
          <a:lstStyle/>
          <a:p>
            <a:endParaRPr lang="zh-CN" altLang="en-US"/>
          </a:p>
        </p:txBody>
      </p:sp>
      <p:sp>
        <p:nvSpPr>
          <p:cNvPr id="9224" name="Text Box 9"/>
          <p:cNvSpPr txBox="1">
            <a:spLocks noChangeArrowheads="1"/>
          </p:cNvSpPr>
          <p:nvPr/>
        </p:nvSpPr>
        <p:spPr bwMode="auto">
          <a:xfrm>
            <a:off x="1064568" y="3584876"/>
            <a:ext cx="749300" cy="461962"/>
          </a:xfrm>
          <a:prstGeom prst="rect">
            <a:avLst/>
          </a:prstGeom>
          <a:noFill/>
          <a:ln w="9525">
            <a:noFill/>
            <a:miter lim="800000"/>
            <a:headEnd/>
            <a:tailEnd/>
          </a:ln>
        </p:spPr>
        <p:txBody>
          <a:bodyPr wrap="none">
            <a:spAutoFit/>
          </a:bodyPr>
          <a:lstStyle/>
          <a:p>
            <a:r>
              <a:rPr lang="en-US" altLang="zh-TW" sz="2400" dirty="0">
                <a:ea typeface="PMingLiU" pitchFamily="18" charset="-120"/>
              </a:rPr>
              <a:t>Test</a:t>
            </a:r>
          </a:p>
        </p:txBody>
      </p:sp>
      <p:sp>
        <p:nvSpPr>
          <p:cNvPr id="9225" name="Text Box 10"/>
          <p:cNvSpPr txBox="1">
            <a:spLocks noChangeArrowheads="1"/>
          </p:cNvSpPr>
          <p:nvPr/>
        </p:nvSpPr>
        <p:spPr bwMode="auto">
          <a:xfrm>
            <a:off x="6503988" y="4148138"/>
            <a:ext cx="1281112" cy="461962"/>
          </a:xfrm>
          <a:prstGeom prst="rect">
            <a:avLst/>
          </a:prstGeom>
          <a:noFill/>
          <a:ln w="9525">
            <a:noFill/>
            <a:miter lim="800000"/>
            <a:headEnd/>
            <a:tailEnd/>
          </a:ln>
        </p:spPr>
        <p:txBody>
          <a:bodyPr wrap="none">
            <a:spAutoFit/>
          </a:bodyPr>
          <a:lstStyle/>
          <a:p>
            <a:r>
              <a:rPr lang="en-US" altLang="zh-TW" sz="2400" dirty="0">
                <a:ea typeface="PMingLiU" pitchFamily="18" charset="-120"/>
              </a:rPr>
              <a:t>iteration</a:t>
            </a:r>
          </a:p>
        </p:txBody>
      </p:sp>
      <p:sp>
        <p:nvSpPr>
          <p:cNvPr id="10" name="Text Box 10"/>
          <p:cNvSpPr txBox="1">
            <a:spLocks noChangeArrowheads="1"/>
          </p:cNvSpPr>
          <p:nvPr/>
        </p:nvSpPr>
        <p:spPr bwMode="auto">
          <a:xfrm>
            <a:off x="1304181" y="5694310"/>
            <a:ext cx="6912768" cy="461962"/>
          </a:xfrm>
          <a:prstGeom prst="rect">
            <a:avLst/>
          </a:prstGeom>
          <a:noFill/>
          <a:ln w="9525">
            <a:noFill/>
            <a:miter lim="800000"/>
            <a:headEnd/>
            <a:tailEnd/>
          </a:ln>
        </p:spPr>
        <p:txBody>
          <a:bodyPr wrap="square">
            <a:spAutoFit/>
          </a:bodyPr>
          <a:lstStyle/>
          <a:p>
            <a:r>
              <a:rPr lang="en-US" altLang="zh-TW" sz="2400" dirty="0">
                <a:ea typeface="PMingLiU" pitchFamily="18" charset="-120"/>
              </a:rPr>
              <a:t>Large </a:t>
            </a:r>
            <a:r>
              <a:rPr lang="en-US" altLang="zh-TW" sz="2400" i="1" dirty="0">
                <a:ea typeface="PMingLiU" pitchFamily="18" charset="-120"/>
              </a:rPr>
              <a:t>k</a:t>
            </a:r>
            <a:r>
              <a:rPr lang="en-US" altLang="zh-TW" sz="2400" dirty="0">
                <a:ea typeface="PMingLiU" pitchFamily="18" charset="-120"/>
              </a:rPr>
              <a:t> results in a small bias but large variance</a:t>
            </a:r>
          </a:p>
        </p:txBody>
      </p:sp>
    </p:spTree>
    <p:extLst>
      <p:ext uri="{BB962C8B-B14F-4D97-AF65-F5344CB8AC3E}">
        <p14:creationId xmlns:p14="http://schemas.microsoft.com/office/powerpoint/2010/main" val="3008437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标题 25"/>
          <p:cNvSpPr>
            <a:spLocks noGrp="1"/>
          </p:cNvSpPr>
          <p:nvPr>
            <p:ph type="title"/>
          </p:nvPr>
        </p:nvSpPr>
        <p:spPr/>
        <p:txBody>
          <a:bodyPr/>
          <a:lstStyle/>
          <a:p>
            <a:r>
              <a:rPr lang="ja-JP" altLang="en-US"/>
              <a:t>关于</a:t>
            </a:r>
            <a:r>
              <a:rPr lang="en-US" altLang="zh-CN" dirty="0"/>
              <a:t>Perceptron</a:t>
            </a:r>
            <a:r>
              <a:rPr lang="ja-JP" altLang="en-US"/>
              <a:t>的疑问</a:t>
            </a:r>
            <a:endParaRPr lang="zh-CN" altLang="en-US" dirty="0"/>
          </a:p>
        </p:txBody>
      </p:sp>
      <p:grpSp>
        <p:nvGrpSpPr>
          <p:cNvPr id="3" name="Group 2">
            <a:extLst>
              <a:ext uri="{FF2B5EF4-FFF2-40B4-BE49-F238E27FC236}">
                <a16:creationId xmlns:a16="http://schemas.microsoft.com/office/drawing/2014/main" id="{A8414A97-D92B-D949-A6B2-F023ADFE0C61}"/>
              </a:ext>
            </a:extLst>
          </p:cNvPr>
          <p:cNvGrpSpPr>
            <a:grpSpLocks noChangeAspect="1"/>
          </p:cNvGrpSpPr>
          <p:nvPr/>
        </p:nvGrpSpPr>
        <p:grpSpPr>
          <a:xfrm>
            <a:off x="1568624" y="1196752"/>
            <a:ext cx="1770129" cy="1595254"/>
            <a:chOff x="6055297" y="2993032"/>
            <a:chExt cx="3679826" cy="3316288"/>
          </a:xfrm>
        </p:grpSpPr>
        <p:grpSp>
          <p:nvGrpSpPr>
            <p:cNvPr id="2" name="Group 34"/>
            <p:cNvGrpSpPr>
              <a:grpSpLocks noChangeAspect="1"/>
            </p:cNvGrpSpPr>
            <p:nvPr/>
          </p:nvGrpSpPr>
          <p:grpSpPr bwMode="auto">
            <a:xfrm>
              <a:off x="6055297" y="2993032"/>
              <a:ext cx="3679826" cy="3200400"/>
              <a:chOff x="3600" y="1296"/>
              <a:chExt cx="2318" cy="2016"/>
            </a:xfrm>
          </p:grpSpPr>
          <p:sp>
            <p:nvSpPr>
              <p:cNvPr id="7" name="Line 12"/>
              <p:cNvSpPr>
                <a:spLocks noChangeShapeType="1"/>
              </p:cNvSpPr>
              <p:nvPr/>
            </p:nvSpPr>
            <p:spPr bwMode="auto">
              <a:xfrm flipV="1">
                <a:off x="3600" y="1296"/>
                <a:ext cx="0" cy="2016"/>
              </a:xfrm>
              <a:prstGeom prst="line">
                <a:avLst/>
              </a:prstGeom>
              <a:noFill/>
              <a:ln w="12700">
                <a:solidFill>
                  <a:schemeClr val="tx1"/>
                </a:solidFill>
                <a:miter lim="800000"/>
                <a:headEnd/>
                <a:tailEnd type="triangle" w="med" len="med"/>
              </a:ln>
            </p:spPr>
            <p:txBody>
              <a:bodyPr wrap="none">
                <a:noAutofit/>
              </a:bodyPr>
              <a:lstStyle/>
              <a:p>
                <a:endParaRPr lang="zh-CN" altLang="en-US" sz="1100"/>
              </a:p>
            </p:txBody>
          </p:sp>
          <p:sp>
            <p:nvSpPr>
              <p:cNvPr id="8" name="Line 13"/>
              <p:cNvSpPr>
                <a:spLocks noChangeShapeType="1"/>
              </p:cNvSpPr>
              <p:nvPr/>
            </p:nvSpPr>
            <p:spPr bwMode="auto">
              <a:xfrm flipV="1">
                <a:off x="3600" y="3312"/>
                <a:ext cx="1920" cy="0"/>
              </a:xfrm>
              <a:prstGeom prst="line">
                <a:avLst/>
              </a:prstGeom>
              <a:noFill/>
              <a:ln w="12700">
                <a:solidFill>
                  <a:schemeClr val="tx1"/>
                </a:solidFill>
                <a:miter lim="800000"/>
                <a:headEnd/>
                <a:tailEnd type="triangle" w="med" len="med"/>
              </a:ln>
            </p:spPr>
            <p:txBody>
              <a:bodyPr wrap="none">
                <a:noAutofit/>
              </a:bodyPr>
              <a:lstStyle/>
              <a:p>
                <a:endParaRPr lang="zh-CN" altLang="en-US" sz="1100"/>
              </a:p>
            </p:txBody>
          </p:sp>
          <p:sp>
            <p:nvSpPr>
              <p:cNvPr id="9" name="Oval 14"/>
              <p:cNvSpPr>
                <a:spLocks noChangeArrowheads="1"/>
              </p:cNvSpPr>
              <p:nvPr/>
            </p:nvSpPr>
            <p:spPr bwMode="auto">
              <a:xfrm>
                <a:off x="4896" y="1680"/>
                <a:ext cx="96" cy="96"/>
              </a:xfrm>
              <a:prstGeom prst="ellipse">
                <a:avLst/>
              </a:prstGeom>
              <a:solidFill>
                <a:schemeClr val="accent1"/>
              </a:solidFill>
              <a:ln w="9525">
                <a:solidFill>
                  <a:schemeClr val="tx1"/>
                </a:solidFill>
                <a:miter lim="800000"/>
                <a:headEnd/>
                <a:tailEnd/>
              </a:ln>
            </p:spPr>
            <p:txBody>
              <a:bodyPr wrap="none" anchor="ctr">
                <a:noAutofit/>
              </a:bodyPr>
              <a:lstStyle/>
              <a:p>
                <a:endParaRPr lang="zh-CN" altLang="en-US" sz="1100"/>
              </a:p>
            </p:txBody>
          </p:sp>
          <p:sp>
            <p:nvSpPr>
              <p:cNvPr id="10" name="Oval 15"/>
              <p:cNvSpPr>
                <a:spLocks noChangeArrowheads="1"/>
              </p:cNvSpPr>
              <p:nvPr/>
            </p:nvSpPr>
            <p:spPr bwMode="auto">
              <a:xfrm>
                <a:off x="5040" y="2064"/>
                <a:ext cx="96" cy="96"/>
              </a:xfrm>
              <a:prstGeom prst="ellipse">
                <a:avLst/>
              </a:prstGeom>
              <a:solidFill>
                <a:schemeClr val="accent1"/>
              </a:solidFill>
              <a:ln w="9525">
                <a:solidFill>
                  <a:schemeClr val="tx1"/>
                </a:solidFill>
                <a:miter lim="800000"/>
                <a:headEnd/>
                <a:tailEnd/>
              </a:ln>
            </p:spPr>
            <p:txBody>
              <a:bodyPr wrap="none" anchor="ctr">
                <a:noAutofit/>
              </a:bodyPr>
              <a:lstStyle/>
              <a:p>
                <a:endParaRPr lang="zh-CN" altLang="en-US" sz="1100"/>
              </a:p>
            </p:txBody>
          </p:sp>
          <p:sp>
            <p:nvSpPr>
              <p:cNvPr id="11" name="Oval 16"/>
              <p:cNvSpPr>
                <a:spLocks noChangeArrowheads="1"/>
              </p:cNvSpPr>
              <p:nvPr/>
            </p:nvSpPr>
            <p:spPr bwMode="auto">
              <a:xfrm>
                <a:off x="5568" y="2208"/>
                <a:ext cx="96" cy="96"/>
              </a:xfrm>
              <a:prstGeom prst="ellipse">
                <a:avLst/>
              </a:prstGeom>
              <a:solidFill>
                <a:schemeClr val="accent1"/>
              </a:solidFill>
              <a:ln w="9525">
                <a:solidFill>
                  <a:schemeClr val="tx1"/>
                </a:solidFill>
                <a:miter lim="800000"/>
                <a:headEnd/>
                <a:tailEnd/>
              </a:ln>
            </p:spPr>
            <p:txBody>
              <a:bodyPr wrap="none" anchor="ctr">
                <a:noAutofit/>
              </a:bodyPr>
              <a:lstStyle/>
              <a:p>
                <a:endParaRPr lang="zh-CN" altLang="en-US" sz="1100"/>
              </a:p>
            </p:txBody>
          </p:sp>
          <p:sp>
            <p:nvSpPr>
              <p:cNvPr id="12" name="Oval 17"/>
              <p:cNvSpPr>
                <a:spLocks noChangeArrowheads="1"/>
              </p:cNvSpPr>
              <p:nvPr/>
            </p:nvSpPr>
            <p:spPr bwMode="auto">
              <a:xfrm>
                <a:off x="4608" y="1776"/>
                <a:ext cx="96" cy="96"/>
              </a:xfrm>
              <a:prstGeom prst="ellipse">
                <a:avLst/>
              </a:prstGeom>
              <a:solidFill>
                <a:schemeClr val="accent1"/>
              </a:solidFill>
              <a:ln w="9525">
                <a:solidFill>
                  <a:schemeClr val="tx1"/>
                </a:solidFill>
                <a:miter lim="800000"/>
                <a:headEnd/>
                <a:tailEnd/>
              </a:ln>
            </p:spPr>
            <p:txBody>
              <a:bodyPr wrap="none" anchor="ctr">
                <a:noAutofit/>
              </a:bodyPr>
              <a:lstStyle/>
              <a:p>
                <a:endParaRPr lang="zh-CN" altLang="en-US" sz="1100"/>
              </a:p>
            </p:txBody>
          </p:sp>
          <p:sp>
            <p:nvSpPr>
              <p:cNvPr id="13" name="Oval 18"/>
              <p:cNvSpPr>
                <a:spLocks noChangeArrowheads="1"/>
              </p:cNvSpPr>
              <p:nvPr/>
            </p:nvSpPr>
            <p:spPr bwMode="auto">
              <a:xfrm>
                <a:off x="5232" y="2400"/>
                <a:ext cx="96" cy="96"/>
              </a:xfrm>
              <a:prstGeom prst="ellipse">
                <a:avLst/>
              </a:prstGeom>
              <a:solidFill>
                <a:schemeClr val="accent1"/>
              </a:solidFill>
              <a:ln w="9525">
                <a:solidFill>
                  <a:schemeClr val="tx1"/>
                </a:solidFill>
                <a:miter lim="800000"/>
                <a:headEnd/>
                <a:tailEnd/>
              </a:ln>
            </p:spPr>
            <p:txBody>
              <a:bodyPr wrap="none" anchor="ctr">
                <a:noAutofit/>
              </a:bodyPr>
              <a:lstStyle/>
              <a:p>
                <a:endParaRPr lang="zh-CN" altLang="en-US" sz="1100"/>
              </a:p>
            </p:txBody>
          </p:sp>
          <p:sp>
            <p:nvSpPr>
              <p:cNvPr id="14" name="Rectangle 19"/>
              <p:cNvSpPr>
                <a:spLocks noChangeArrowheads="1"/>
              </p:cNvSpPr>
              <p:nvPr/>
            </p:nvSpPr>
            <p:spPr bwMode="auto">
              <a:xfrm>
                <a:off x="3792" y="2352"/>
                <a:ext cx="96" cy="96"/>
              </a:xfrm>
              <a:prstGeom prst="rect">
                <a:avLst/>
              </a:prstGeom>
              <a:solidFill>
                <a:schemeClr val="hlink"/>
              </a:solidFill>
              <a:ln w="9525">
                <a:solidFill>
                  <a:schemeClr val="tx1"/>
                </a:solidFill>
                <a:miter lim="800000"/>
                <a:headEnd/>
                <a:tailEnd/>
              </a:ln>
            </p:spPr>
            <p:txBody>
              <a:bodyPr wrap="none" anchor="ctr">
                <a:noAutofit/>
              </a:bodyPr>
              <a:lstStyle/>
              <a:p>
                <a:endParaRPr lang="zh-CN" altLang="en-US" sz="1100"/>
              </a:p>
            </p:txBody>
          </p:sp>
          <p:sp>
            <p:nvSpPr>
              <p:cNvPr id="15" name="Rectangle 20"/>
              <p:cNvSpPr>
                <a:spLocks noChangeArrowheads="1"/>
              </p:cNvSpPr>
              <p:nvPr/>
            </p:nvSpPr>
            <p:spPr bwMode="auto">
              <a:xfrm>
                <a:off x="4560" y="2640"/>
                <a:ext cx="96" cy="96"/>
              </a:xfrm>
              <a:prstGeom prst="rect">
                <a:avLst/>
              </a:prstGeom>
              <a:solidFill>
                <a:schemeClr val="hlink"/>
              </a:solidFill>
              <a:ln w="9525">
                <a:solidFill>
                  <a:schemeClr val="tx1"/>
                </a:solidFill>
                <a:miter lim="800000"/>
                <a:headEnd/>
                <a:tailEnd/>
              </a:ln>
            </p:spPr>
            <p:txBody>
              <a:bodyPr wrap="none" anchor="ctr">
                <a:noAutofit/>
              </a:bodyPr>
              <a:lstStyle/>
              <a:p>
                <a:endParaRPr lang="zh-CN" altLang="en-US" sz="1100"/>
              </a:p>
            </p:txBody>
          </p:sp>
          <p:sp>
            <p:nvSpPr>
              <p:cNvPr id="16" name="Rectangle 21"/>
              <p:cNvSpPr>
                <a:spLocks noChangeArrowheads="1"/>
              </p:cNvSpPr>
              <p:nvPr/>
            </p:nvSpPr>
            <p:spPr bwMode="auto">
              <a:xfrm>
                <a:off x="4464" y="2928"/>
                <a:ext cx="96" cy="96"/>
              </a:xfrm>
              <a:prstGeom prst="rect">
                <a:avLst/>
              </a:prstGeom>
              <a:solidFill>
                <a:schemeClr val="hlink"/>
              </a:solidFill>
              <a:ln w="9525">
                <a:solidFill>
                  <a:schemeClr val="tx1"/>
                </a:solidFill>
                <a:miter lim="800000"/>
                <a:headEnd/>
                <a:tailEnd/>
              </a:ln>
            </p:spPr>
            <p:txBody>
              <a:bodyPr wrap="none" anchor="ctr">
                <a:noAutofit/>
              </a:bodyPr>
              <a:lstStyle/>
              <a:p>
                <a:endParaRPr lang="zh-CN" altLang="en-US" sz="1100"/>
              </a:p>
            </p:txBody>
          </p:sp>
          <p:sp>
            <p:nvSpPr>
              <p:cNvPr id="17" name="Rectangle 22"/>
              <p:cNvSpPr>
                <a:spLocks noChangeArrowheads="1"/>
              </p:cNvSpPr>
              <p:nvPr/>
            </p:nvSpPr>
            <p:spPr bwMode="auto">
              <a:xfrm>
                <a:off x="4080" y="2640"/>
                <a:ext cx="96" cy="96"/>
              </a:xfrm>
              <a:prstGeom prst="rect">
                <a:avLst/>
              </a:prstGeom>
              <a:solidFill>
                <a:schemeClr val="hlink"/>
              </a:solidFill>
              <a:ln w="9525">
                <a:solidFill>
                  <a:schemeClr val="tx1"/>
                </a:solidFill>
                <a:miter lim="800000"/>
                <a:headEnd/>
                <a:tailEnd/>
              </a:ln>
            </p:spPr>
            <p:txBody>
              <a:bodyPr wrap="none" anchor="ctr">
                <a:noAutofit/>
              </a:bodyPr>
              <a:lstStyle/>
              <a:p>
                <a:endParaRPr lang="zh-CN" altLang="en-US" sz="1100"/>
              </a:p>
            </p:txBody>
          </p:sp>
          <p:sp>
            <p:nvSpPr>
              <p:cNvPr id="18" name="Rectangle 23"/>
              <p:cNvSpPr>
                <a:spLocks noChangeArrowheads="1"/>
              </p:cNvSpPr>
              <p:nvPr/>
            </p:nvSpPr>
            <p:spPr bwMode="auto">
              <a:xfrm>
                <a:off x="3888" y="2880"/>
                <a:ext cx="96" cy="96"/>
              </a:xfrm>
              <a:prstGeom prst="rect">
                <a:avLst/>
              </a:prstGeom>
              <a:solidFill>
                <a:schemeClr val="hlink"/>
              </a:solidFill>
              <a:ln w="9525">
                <a:solidFill>
                  <a:schemeClr val="tx1"/>
                </a:solidFill>
                <a:miter lim="800000"/>
                <a:headEnd/>
                <a:tailEnd/>
              </a:ln>
            </p:spPr>
            <p:txBody>
              <a:bodyPr wrap="none" anchor="ctr">
                <a:noAutofit/>
              </a:bodyPr>
              <a:lstStyle/>
              <a:p>
                <a:endParaRPr lang="zh-CN" altLang="en-US" sz="1100"/>
              </a:p>
            </p:txBody>
          </p:sp>
          <p:sp>
            <p:nvSpPr>
              <p:cNvPr id="19" name="Rectangle 24"/>
              <p:cNvSpPr>
                <a:spLocks noChangeArrowheads="1"/>
              </p:cNvSpPr>
              <p:nvPr/>
            </p:nvSpPr>
            <p:spPr bwMode="auto">
              <a:xfrm>
                <a:off x="4032" y="2112"/>
                <a:ext cx="96" cy="96"/>
              </a:xfrm>
              <a:prstGeom prst="rect">
                <a:avLst/>
              </a:prstGeom>
              <a:solidFill>
                <a:schemeClr val="hlink"/>
              </a:solidFill>
              <a:ln w="9525">
                <a:solidFill>
                  <a:schemeClr val="tx1"/>
                </a:solidFill>
                <a:miter lim="800000"/>
                <a:headEnd/>
                <a:tailEnd/>
              </a:ln>
            </p:spPr>
            <p:txBody>
              <a:bodyPr wrap="none" anchor="ctr">
                <a:noAutofit/>
              </a:bodyPr>
              <a:lstStyle/>
              <a:p>
                <a:endParaRPr lang="zh-CN" altLang="en-US" sz="1100"/>
              </a:p>
            </p:txBody>
          </p:sp>
          <p:sp>
            <p:nvSpPr>
              <p:cNvPr id="20" name="Text Box 25"/>
              <p:cNvSpPr txBox="1">
                <a:spLocks noChangeArrowheads="1"/>
              </p:cNvSpPr>
              <p:nvPr/>
            </p:nvSpPr>
            <p:spPr bwMode="auto">
              <a:xfrm>
                <a:off x="3792" y="3007"/>
                <a:ext cx="676" cy="252"/>
              </a:xfrm>
              <a:prstGeom prst="rect">
                <a:avLst/>
              </a:prstGeom>
              <a:noFill/>
              <a:ln w="9525">
                <a:noFill/>
                <a:miter lim="800000"/>
                <a:headEnd/>
                <a:tailEnd/>
              </a:ln>
            </p:spPr>
            <p:txBody>
              <a:bodyPr wrap="none">
                <a:noAutofit/>
              </a:bodyPr>
              <a:lstStyle/>
              <a:p>
                <a:r>
                  <a:rPr lang="en-US" altLang="zh-CN" sz="1200">
                    <a:latin typeface="Tahoma" pitchFamily="34" charset="0"/>
                  </a:rPr>
                  <a:t>Class -1</a:t>
                </a:r>
              </a:p>
            </p:txBody>
          </p:sp>
          <p:sp>
            <p:nvSpPr>
              <p:cNvPr id="21" name="Text Box 26"/>
              <p:cNvSpPr txBox="1">
                <a:spLocks noChangeArrowheads="1"/>
              </p:cNvSpPr>
              <p:nvPr/>
            </p:nvSpPr>
            <p:spPr bwMode="auto">
              <a:xfrm>
                <a:off x="5184" y="1584"/>
                <a:ext cx="734" cy="252"/>
              </a:xfrm>
              <a:prstGeom prst="rect">
                <a:avLst/>
              </a:prstGeom>
              <a:noFill/>
              <a:ln w="9525">
                <a:noFill/>
                <a:miter lim="800000"/>
                <a:headEnd/>
                <a:tailEnd/>
              </a:ln>
            </p:spPr>
            <p:txBody>
              <a:bodyPr wrap="none">
                <a:noAutofit/>
              </a:bodyPr>
              <a:lstStyle/>
              <a:p>
                <a:r>
                  <a:rPr lang="en-US" altLang="zh-CN" sz="1200" dirty="0">
                    <a:latin typeface="Tahoma" pitchFamily="34" charset="0"/>
                  </a:rPr>
                  <a:t>Class +1</a:t>
                </a:r>
              </a:p>
            </p:txBody>
          </p:sp>
        </p:grpSp>
        <p:sp>
          <p:nvSpPr>
            <p:cNvPr id="23" name="Line 28"/>
            <p:cNvSpPr>
              <a:spLocks noChangeShapeType="1"/>
            </p:cNvSpPr>
            <p:nvPr/>
          </p:nvSpPr>
          <p:spPr bwMode="auto">
            <a:xfrm>
              <a:off x="7309420" y="3069232"/>
              <a:ext cx="1079500" cy="3240088"/>
            </a:xfrm>
            <a:prstGeom prst="line">
              <a:avLst/>
            </a:prstGeom>
            <a:noFill/>
            <a:ln w="19050">
              <a:solidFill>
                <a:srgbClr val="CC99FF"/>
              </a:solidFill>
              <a:round/>
              <a:headEnd/>
              <a:tailEnd/>
            </a:ln>
          </p:spPr>
          <p:txBody>
            <a:bodyPr/>
            <a:lstStyle/>
            <a:p>
              <a:endParaRPr lang="zh-CN" altLang="en-US" sz="1100"/>
            </a:p>
          </p:txBody>
        </p:sp>
      </p:grpSp>
      <p:graphicFrame>
        <p:nvGraphicFramePr>
          <p:cNvPr id="99330" name="内容占位符 3"/>
          <p:cNvGraphicFramePr>
            <a:graphicFrameLocks noChangeAspect="1"/>
          </p:cNvGraphicFramePr>
          <p:nvPr>
            <p:extLst>
              <p:ext uri="{D42A27DB-BD31-4B8C-83A1-F6EECF244321}">
                <p14:modId xmlns:p14="http://schemas.microsoft.com/office/powerpoint/2010/main" val="3140918510"/>
              </p:ext>
            </p:extLst>
          </p:nvPr>
        </p:nvGraphicFramePr>
        <p:xfrm>
          <a:off x="4016896" y="1720985"/>
          <a:ext cx="2008599" cy="417731"/>
        </p:xfrm>
        <a:graphic>
          <a:graphicData uri="http://schemas.openxmlformats.org/presentationml/2006/ole">
            <mc:AlternateContent xmlns:mc="http://schemas.openxmlformats.org/markup-compatibility/2006">
              <mc:Choice xmlns:v="urn:schemas-microsoft-com:vml" Requires="v">
                <p:oleObj spid="_x0000_s22533" name="Equation" r:id="rId4" imgW="977900" imgH="203200" progId="Equation.DSMT4">
                  <p:embed/>
                </p:oleObj>
              </mc:Choice>
              <mc:Fallback>
                <p:oleObj name="Equation" r:id="rId4" imgW="977900" imgH="203200" progId="Equation.DSMT4">
                  <p:embed/>
                  <p:pic>
                    <p:nvPicPr>
                      <p:cNvPr id="99330" name="内容占位符 3"/>
                      <p:cNvPicPr>
                        <a:picLocks noChangeAspect="1" noChangeArrowheads="1"/>
                      </p:cNvPicPr>
                      <p:nvPr/>
                    </p:nvPicPr>
                    <p:blipFill>
                      <a:blip r:embed="rId5"/>
                      <a:srcRect/>
                      <a:stretch>
                        <a:fillRect/>
                      </a:stretch>
                    </p:blipFill>
                    <p:spPr bwMode="auto">
                      <a:xfrm>
                        <a:off x="4016896" y="1720985"/>
                        <a:ext cx="2008599" cy="417731"/>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8" name="Rounded Rectangle 27">
            <a:extLst>
              <a:ext uri="{FF2B5EF4-FFF2-40B4-BE49-F238E27FC236}">
                <a16:creationId xmlns:a16="http://schemas.microsoft.com/office/drawing/2014/main" id="{7AA0E054-4297-A243-814D-62F08B3F32AE}"/>
              </a:ext>
            </a:extLst>
          </p:cNvPr>
          <p:cNvSpPr/>
          <p:nvPr/>
        </p:nvSpPr>
        <p:spPr>
          <a:xfrm>
            <a:off x="560512" y="3212976"/>
            <a:ext cx="8856983" cy="2534970"/>
          </a:xfrm>
          <a:prstGeom prst="roundRect">
            <a:avLst/>
          </a:prstGeom>
          <a:solidFill>
            <a:srgbClr val="C7EEFE"/>
          </a:solidFill>
          <a:ln w="2857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marL="381600" indent="-489600">
              <a:lnSpc>
                <a:spcPct val="150000"/>
              </a:lnSpc>
              <a:buAutoNum type="arabicPeriod"/>
            </a:pPr>
            <a:r>
              <a:rPr lang="en-US" altLang="zh-CN" sz="3600" dirty="0">
                <a:solidFill>
                  <a:schemeClr val="tx1"/>
                </a:solidFill>
                <a:ea typeface="SimHei" panose="02010609060101010101" pitchFamily="49" charset="-122"/>
              </a:rPr>
              <a:t>Perceptron</a:t>
            </a:r>
            <a:r>
              <a:rPr lang="ja-JP" altLang="en-US" sz="3600">
                <a:solidFill>
                  <a:schemeClr val="tx1"/>
                </a:solidFill>
                <a:ea typeface="SimHei" panose="02010609060101010101" pitchFamily="49" charset="-122"/>
              </a:rPr>
              <a:t>能解决所有分类问题吗</a:t>
            </a:r>
            <a:r>
              <a:rPr lang="zh-CN" altLang="en-US" sz="3600" dirty="0">
                <a:solidFill>
                  <a:schemeClr val="tx1"/>
                </a:solidFill>
                <a:ea typeface="SimHei" panose="02010609060101010101" pitchFamily="49" charset="-122"/>
              </a:rPr>
              <a:t>？</a:t>
            </a:r>
            <a:br>
              <a:rPr lang="en-US" altLang="zh-CN" sz="3600" dirty="0">
                <a:solidFill>
                  <a:schemeClr val="tx1"/>
                </a:solidFill>
                <a:ea typeface="SimHei" panose="02010609060101010101" pitchFamily="49" charset="-122"/>
              </a:rPr>
            </a:br>
            <a:r>
              <a:rPr lang="ja-JP" altLang="en-US" sz="3600">
                <a:solidFill>
                  <a:schemeClr val="tx1"/>
                </a:solidFill>
                <a:ea typeface="SimHei" panose="02010609060101010101" pitchFamily="49" charset="-122"/>
              </a:rPr>
              <a:t>为什么</a:t>
            </a:r>
            <a:r>
              <a:rPr lang="zh-CN" altLang="en-US" sz="3600" dirty="0">
                <a:solidFill>
                  <a:schemeClr val="tx1"/>
                </a:solidFill>
                <a:ea typeface="SimHei" panose="02010609060101010101" pitchFamily="49" charset="-122"/>
              </a:rPr>
              <a:t>？</a:t>
            </a:r>
            <a:endParaRPr lang="en-US" altLang="zh-CN" sz="3600" dirty="0">
              <a:solidFill>
                <a:schemeClr val="tx1"/>
              </a:solidFill>
              <a:ea typeface="SimHei" panose="02010609060101010101" pitchFamily="49" charset="-122"/>
            </a:endParaRPr>
          </a:p>
        </p:txBody>
      </p:sp>
      <p:pic>
        <p:nvPicPr>
          <p:cNvPr id="29" name="Picture 28">
            <a:extLst>
              <a:ext uri="{FF2B5EF4-FFF2-40B4-BE49-F238E27FC236}">
                <a16:creationId xmlns:a16="http://schemas.microsoft.com/office/drawing/2014/main" id="{C86ED592-4294-FA42-9B89-42509DD07C9A}"/>
              </a:ext>
            </a:extLst>
          </p:cNvPr>
          <p:cNvPicPr>
            <a:picLocks noChangeAspect="1"/>
          </p:cNvPicPr>
          <p:nvPr/>
        </p:nvPicPr>
        <p:blipFill rotWithShape="1">
          <a:blip r:embed="rId6"/>
          <a:srcRect l="16765" t="56219" r="77211" b="24600"/>
          <a:stretch/>
        </p:blipFill>
        <p:spPr>
          <a:xfrm>
            <a:off x="7570318" y="1077920"/>
            <a:ext cx="1286244" cy="1923791"/>
          </a:xfrm>
          <a:prstGeom prst="rect">
            <a:avLst/>
          </a:prstGeom>
        </p:spPr>
      </p:pic>
    </p:spTree>
    <p:extLst>
      <p:ext uri="{BB962C8B-B14F-4D97-AF65-F5344CB8AC3E}">
        <p14:creationId xmlns:p14="http://schemas.microsoft.com/office/powerpoint/2010/main" val="7674262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Machine</a:t>
            </a:r>
            <a:r>
              <a:rPr lang="zh-CN" altLang="en-US" dirty="0"/>
              <a:t> </a:t>
            </a:r>
            <a:r>
              <a:rPr lang="en-US" altLang="zh-CN" dirty="0"/>
              <a:t>Learning</a:t>
            </a:r>
            <a:r>
              <a:rPr lang="zh-CN" altLang="en-US" dirty="0"/>
              <a:t> </a:t>
            </a:r>
            <a:r>
              <a:rPr lang="en-US" altLang="zh-CN" dirty="0"/>
              <a:t>Algorithms</a:t>
            </a:r>
            <a:endParaRPr lang="zh-CN" altLang="en-US" dirty="0"/>
          </a:p>
        </p:txBody>
      </p:sp>
      <p:sp>
        <p:nvSpPr>
          <p:cNvPr id="3" name="内容占位符 2"/>
          <p:cNvSpPr>
            <a:spLocks noGrp="1"/>
          </p:cNvSpPr>
          <p:nvPr>
            <p:ph idx="1"/>
          </p:nvPr>
        </p:nvSpPr>
        <p:spPr>
          <a:xfrm>
            <a:off x="350838" y="1196974"/>
            <a:ext cx="9139237" cy="5328369"/>
          </a:xfrm>
        </p:spPr>
        <p:txBody>
          <a:bodyPr/>
          <a:lstStyle/>
          <a:p>
            <a:r>
              <a:rPr lang="en-US" altLang="zh-CN" dirty="0"/>
              <a:t>Basic algorithms</a:t>
            </a:r>
          </a:p>
          <a:p>
            <a:pPr lvl="1"/>
            <a:r>
              <a:rPr lang="en-US" altLang="zh-CN" dirty="0"/>
              <a:t>Supervised learning</a:t>
            </a:r>
          </a:p>
          <a:p>
            <a:pPr lvl="2"/>
            <a:r>
              <a:rPr lang="en-US" altLang="zh-CN" dirty="0"/>
              <a:t>Evaluation</a:t>
            </a:r>
          </a:p>
          <a:p>
            <a:pPr lvl="2"/>
            <a:r>
              <a:rPr lang="en-US" altLang="zh-CN" dirty="0"/>
              <a:t>Perceptron, Bayesian classification, Decision tree, etc.</a:t>
            </a:r>
          </a:p>
          <a:p>
            <a:pPr lvl="1"/>
            <a:r>
              <a:rPr lang="en-US" altLang="zh-CN" dirty="0">
                <a:solidFill>
                  <a:srgbClr val="C00000"/>
                </a:solidFill>
              </a:rPr>
              <a:t>Unsupervised learning</a:t>
            </a:r>
          </a:p>
          <a:p>
            <a:pPr lvl="2"/>
            <a:r>
              <a:rPr lang="en-US" altLang="zh-CN" dirty="0">
                <a:solidFill>
                  <a:srgbClr val="C00000"/>
                </a:solidFill>
              </a:rPr>
              <a:t>Clustering: K-means, K-medoids, Mixture models</a:t>
            </a:r>
          </a:p>
          <a:p>
            <a:pPr lvl="2"/>
            <a:r>
              <a:rPr lang="en-US" altLang="zh-CN" dirty="0">
                <a:solidFill>
                  <a:srgbClr val="C00000"/>
                </a:solidFill>
              </a:rPr>
              <a:t>Dimension Reduction:</a:t>
            </a:r>
            <a:r>
              <a:rPr lang="zh-CN" altLang="en-US" dirty="0">
                <a:solidFill>
                  <a:srgbClr val="C00000"/>
                </a:solidFill>
              </a:rPr>
              <a:t> </a:t>
            </a:r>
            <a:r>
              <a:rPr lang="en-US" altLang="zh-CN" dirty="0">
                <a:solidFill>
                  <a:srgbClr val="C00000"/>
                </a:solidFill>
              </a:rPr>
              <a:t>Principal</a:t>
            </a:r>
            <a:r>
              <a:rPr lang="zh-CN" altLang="en-US" dirty="0">
                <a:solidFill>
                  <a:srgbClr val="C00000"/>
                </a:solidFill>
              </a:rPr>
              <a:t> </a:t>
            </a:r>
            <a:r>
              <a:rPr lang="en-US" altLang="zh-CN" dirty="0">
                <a:solidFill>
                  <a:srgbClr val="C00000"/>
                </a:solidFill>
              </a:rPr>
              <a:t>Component</a:t>
            </a:r>
            <a:r>
              <a:rPr lang="zh-CN" altLang="en-US" dirty="0">
                <a:solidFill>
                  <a:srgbClr val="C00000"/>
                </a:solidFill>
              </a:rPr>
              <a:t> </a:t>
            </a:r>
            <a:r>
              <a:rPr lang="en-US" altLang="zh-CN" dirty="0">
                <a:solidFill>
                  <a:srgbClr val="C00000"/>
                </a:solidFill>
              </a:rPr>
              <a:t>Analysis</a:t>
            </a:r>
          </a:p>
        </p:txBody>
      </p:sp>
    </p:spTree>
    <p:extLst>
      <p:ext uri="{BB962C8B-B14F-4D97-AF65-F5344CB8AC3E}">
        <p14:creationId xmlns:p14="http://schemas.microsoft.com/office/powerpoint/2010/main" val="5618661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92024"/>
            <a:ext cx="9363456" cy="795528"/>
          </a:xfrm>
        </p:spPr>
        <p:txBody>
          <a:bodyPr>
            <a:noAutofit/>
          </a:bodyPr>
          <a:lstStyle/>
          <a:p>
            <a:r>
              <a:rPr lang="en-US" altLang="zh-CN" dirty="0"/>
              <a:t>Clustering</a:t>
            </a:r>
          </a:p>
        </p:txBody>
      </p:sp>
      <p:sp>
        <p:nvSpPr>
          <p:cNvPr id="4" name="Rectangle 3"/>
          <p:cNvSpPr/>
          <p:nvPr/>
        </p:nvSpPr>
        <p:spPr>
          <a:xfrm>
            <a:off x="495300" y="777478"/>
            <a:ext cx="9033781" cy="923330"/>
          </a:xfrm>
          <a:prstGeom prst="rect">
            <a:avLst/>
          </a:prstGeom>
        </p:spPr>
        <p:txBody>
          <a:bodyPr wrap="square">
            <a:spAutoFit/>
          </a:bodyPr>
          <a:lstStyle/>
          <a:p>
            <a:r>
              <a:rPr lang="en-US" dirty="0"/>
              <a:t>Cluster analysis or clustering is the task of assigning a set of objects into groups (called clusters) so that the objects in the same cluster are more similar (in some sense or another) to each other than to those in other clusters.</a:t>
            </a:r>
          </a:p>
        </p:txBody>
      </p:sp>
      <p:pic>
        <p:nvPicPr>
          <p:cNvPr id="5" name="Picture 4"/>
          <p:cNvPicPr>
            <a:picLocks noChangeAspect="1"/>
          </p:cNvPicPr>
          <p:nvPr/>
        </p:nvPicPr>
        <p:blipFill>
          <a:blip r:embed="rId2" cstate="print"/>
          <a:stretch>
            <a:fillRect/>
          </a:stretch>
        </p:blipFill>
        <p:spPr>
          <a:xfrm>
            <a:off x="6291212" y="1556791"/>
            <a:ext cx="3440005" cy="2928277"/>
          </a:xfrm>
          <a:prstGeom prst="rect">
            <a:avLst/>
          </a:prstGeom>
        </p:spPr>
      </p:pic>
      <p:sp>
        <p:nvSpPr>
          <p:cNvPr id="6" name="Rectangle 5"/>
          <p:cNvSpPr/>
          <p:nvPr/>
        </p:nvSpPr>
        <p:spPr>
          <a:xfrm>
            <a:off x="130139" y="1772816"/>
            <a:ext cx="5913887" cy="1754326"/>
          </a:xfrm>
          <a:prstGeom prst="rect">
            <a:avLst/>
          </a:prstGeom>
        </p:spPr>
        <p:txBody>
          <a:bodyPr wrap="square">
            <a:spAutoFit/>
          </a:bodyPr>
          <a:lstStyle/>
          <a:p>
            <a:r>
              <a:rPr lang="en-US" dirty="0">
                <a:solidFill>
                  <a:srgbClr val="0000FF"/>
                </a:solidFill>
              </a:rPr>
              <a:t>1. Social network analysis</a:t>
            </a:r>
          </a:p>
          <a:p>
            <a:r>
              <a:rPr lang="en-US" dirty="0"/>
              <a:t>In the study of social networks, clustering may be used to recognize communities within large groups of people.</a:t>
            </a:r>
          </a:p>
          <a:p>
            <a:endParaRPr lang="en-US" dirty="0"/>
          </a:p>
          <a:p>
            <a:r>
              <a:rPr lang="en-US" dirty="0">
                <a:solidFill>
                  <a:srgbClr val="0000FF"/>
                </a:solidFill>
              </a:rPr>
              <a:t>2. News Services like Google News(below figure)</a:t>
            </a:r>
          </a:p>
          <a:p>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855" y="3281740"/>
            <a:ext cx="6160587" cy="3599317"/>
          </a:xfrm>
          <a:prstGeom prst="rect">
            <a:avLst/>
          </a:prstGeom>
          <a:ln>
            <a:solidFill>
              <a:srgbClr val="660066"/>
            </a:solidFill>
          </a:ln>
        </p:spPr>
      </p:pic>
      <p:sp>
        <p:nvSpPr>
          <p:cNvPr id="7" name="矩形 6"/>
          <p:cNvSpPr/>
          <p:nvPr/>
        </p:nvSpPr>
        <p:spPr>
          <a:xfrm>
            <a:off x="36855" y="5283200"/>
            <a:ext cx="999606" cy="138006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t>a</a:t>
            </a:r>
            <a:endParaRPr kumimoji="1" lang="zh-CN" altLang="en-US" dirty="0"/>
          </a:p>
        </p:txBody>
      </p:sp>
      <p:cxnSp>
        <p:nvCxnSpPr>
          <p:cNvPr id="9" name="直线箭头连接符 8"/>
          <p:cNvCxnSpPr/>
          <p:nvPr/>
        </p:nvCxnSpPr>
        <p:spPr>
          <a:xfrm flipV="1">
            <a:off x="1100667" y="5604933"/>
            <a:ext cx="6136217" cy="228600"/>
          </a:xfrm>
          <a:prstGeom prst="straightConnector1">
            <a:avLst/>
          </a:prstGeom>
          <a:ln w="19050">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10" name="文本框 9"/>
          <p:cNvSpPr txBox="1"/>
          <p:nvPr/>
        </p:nvSpPr>
        <p:spPr>
          <a:xfrm>
            <a:off x="7154333" y="5281768"/>
            <a:ext cx="2149247" cy="646331"/>
          </a:xfrm>
          <a:prstGeom prst="rect">
            <a:avLst/>
          </a:prstGeom>
          <a:noFill/>
        </p:spPr>
        <p:txBody>
          <a:bodyPr wrap="square" rtlCol="0">
            <a:spAutoFit/>
          </a:bodyPr>
          <a:lstStyle/>
          <a:p>
            <a:r>
              <a:rPr kumimoji="1" lang="en-US" altLang="zh-CN" dirty="0">
                <a:solidFill>
                  <a:srgbClr val="0000FF"/>
                </a:solidFill>
              </a:rPr>
              <a:t>Similar news are grouped together.</a:t>
            </a:r>
            <a:endParaRPr kumimoji="1" lang="zh-CN" altLang="en-US" dirty="0">
              <a:solidFill>
                <a:srgbClr val="0000FF"/>
              </a:solidFill>
            </a:endParaRPr>
          </a:p>
        </p:txBody>
      </p:sp>
    </p:spTree>
    <p:extLst>
      <p:ext uri="{BB962C8B-B14F-4D97-AF65-F5344CB8AC3E}">
        <p14:creationId xmlns:p14="http://schemas.microsoft.com/office/powerpoint/2010/main" val="613964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p:spPr>
        <p:txBody>
          <a:bodyPr lIns="92075" tIns="46038" rIns="92075" bIns="46038"/>
          <a:lstStyle/>
          <a:p>
            <a:pPr eaLnBrk="1" hangingPunct="1"/>
            <a:r>
              <a:rPr lang="en-US" altLang="zh-CN" dirty="0"/>
              <a:t>Partitioning Algorithms: Basic Concept</a:t>
            </a:r>
            <a:endParaRPr lang="en-US" altLang="zh-CN" sz="3600" b="1" dirty="0"/>
          </a:p>
        </p:txBody>
      </p:sp>
      <p:sp>
        <p:nvSpPr>
          <p:cNvPr id="12291" name="Rectangle 3"/>
          <p:cNvSpPr>
            <a:spLocks noGrp="1" noChangeArrowheads="1"/>
          </p:cNvSpPr>
          <p:nvPr>
            <p:ph idx="1"/>
          </p:nvPr>
        </p:nvSpPr>
        <p:spPr>
          <a:noFill/>
        </p:spPr>
        <p:txBody>
          <a:bodyPr lIns="92075" tIns="46038" rIns="92075" bIns="46038"/>
          <a:lstStyle/>
          <a:p>
            <a:pPr eaLnBrk="1" hangingPunct="1">
              <a:lnSpc>
                <a:spcPct val="110000"/>
              </a:lnSpc>
            </a:pPr>
            <a:r>
              <a:rPr lang="en-US" altLang="zh-CN" sz="2800" u="sng" dirty="0"/>
              <a:t>Partitioning method:</a:t>
            </a:r>
            <a:r>
              <a:rPr lang="en-US" altLang="zh-CN" sz="2800" dirty="0"/>
              <a:t> Construct a partition of a database </a:t>
            </a:r>
            <a:r>
              <a:rPr lang="en-US" altLang="zh-CN" sz="2800" b="1" i="1" dirty="0"/>
              <a:t>D</a:t>
            </a:r>
            <a:r>
              <a:rPr lang="en-US" altLang="zh-CN" sz="2800" dirty="0"/>
              <a:t> of </a:t>
            </a:r>
            <a:r>
              <a:rPr lang="en-US" altLang="zh-CN" sz="2800" b="1" i="1" dirty="0"/>
              <a:t>N</a:t>
            </a:r>
            <a:r>
              <a:rPr lang="en-US" altLang="zh-CN" sz="2800" dirty="0"/>
              <a:t> objects into a set of </a:t>
            </a:r>
            <a:r>
              <a:rPr lang="en-US" altLang="zh-CN" sz="2800" b="1" i="1" dirty="0"/>
              <a:t>k</a:t>
            </a:r>
            <a:r>
              <a:rPr lang="en-US" altLang="zh-CN" sz="2800" dirty="0"/>
              <a:t> clusters</a:t>
            </a:r>
          </a:p>
          <a:p>
            <a:pPr eaLnBrk="1" hangingPunct="1">
              <a:lnSpc>
                <a:spcPct val="110000"/>
              </a:lnSpc>
            </a:pPr>
            <a:r>
              <a:rPr lang="en-US" altLang="zh-CN" sz="2800" dirty="0"/>
              <a:t>Given a </a:t>
            </a:r>
            <a:r>
              <a:rPr lang="en-US" altLang="zh-CN" sz="2800" i="1" dirty="0"/>
              <a:t>k</a:t>
            </a:r>
            <a:r>
              <a:rPr lang="en-US" altLang="zh-CN" sz="2800" dirty="0"/>
              <a:t>, find a partition of </a:t>
            </a:r>
            <a:r>
              <a:rPr lang="en-US" altLang="zh-CN" sz="2800" i="1" dirty="0"/>
              <a:t>k clusters </a:t>
            </a:r>
            <a:r>
              <a:rPr lang="en-US" altLang="zh-CN" sz="2800" dirty="0"/>
              <a:t>that optimizes the chosen partitioning criterion</a:t>
            </a:r>
          </a:p>
          <a:p>
            <a:pPr lvl="1" eaLnBrk="1" hangingPunct="1">
              <a:lnSpc>
                <a:spcPct val="110000"/>
              </a:lnSpc>
            </a:pPr>
            <a:r>
              <a:rPr lang="en-US" altLang="zh-CN" sz="2400" dirty="0"/>
              <a:t>Global optimal: exhaustively enumerate all partitions</a:t>
            </a:r>
          </a:p>
          <a:p>
            <a:pPr lvl="1" eaLnBrk="1" hangingPunct="1">
              <a:lnSpc>
                <a:spcPct val="110000"/>
              </a:lnSpc>
            </a:pPr>
            <a:r>
              <a:rPr lang="en-US" altLang="zh-CN" sz="2400" dirty="0"/>
              <a:t>Heuristic methods: </a:t>
            </a:r>
            <a:r>
              <a:rPr lang="en-US" altLang="zh-CN" sz="2400" i="1" dirty="0"/>
              <a:t>k-means</a:t>
            </a:r>
            <a:r>
              <a:rPr lang="en-US" altLang="zh-CN" sz="2400" dirty="0"/>
              <a:t> and </a:t>
            </a:r>
            <a:r>
              <a:rPr lang="en-US" altLang="zh-CN" sz="2400" i="1" dirty="0"/>
              <a:t>k-medoids</a:t>
            </a:r>
            <a:r>
              <a:rPr lang="en-US" altLang="zh-CN" sz="2400" dirty="0"/>
              <a:t> algorithms</a:t>
            </a:r>
          </a:p>
          <a:p>
            <a:pPr lvl="1" eaLnBrk="1" hangingPunct="1">
              <a:lnSpc>
                <a:spcPct val="110000"/>
              </a:lnSpc>
            </a:pPr>
            <a:r>
              <a:rPr lang="en-US" altLang="zh-CN" sz="2400" i="1" u="sng" dirty="0"/>
              <a:t>k-means</a:t>
            </a:r>
            <a:r>
              <a:rPr lang="en-US" altLang="zh-CN" sz="2400" dirty="0"/>
              <a:t> (MacQueen</a:t>
            </a:r>
            <a:r>
              <a:rPr lang="en-US" altLang="zh-CN" sz="2400" dirty="0">
                <a:latin typeface="Tahoma" pitchFamily="34" charset="0"/>
              </a:rPr>
              <a:t>’</a:t>
            </a:r>
            <a:r>
              <a:rPr lang="en-US" altLang="zh-CN" sz="2400" dirty="0"/>
              <a:t>67): Each cluster is represented by the center of the cluster</a:t>
            </a:r>
          </a:p>
          <a:p>
            <a:pPr lvl="1" eaLnBrk="1" hangingPunct="1">
              <a:lnSpc>
                <a:spcPct val="110000"/>
              </a:lnSpc>
            </a:pPr>
            <a:r>
              <a:rPr lang="en-US" altLang="zh-CN" sz="2400" i="1" u="sng" dirty="0"/>
              <a:t>k-medoids</a:t>
            </a:r>
            <a:r>
              <a:rPr lang="en-US" altLang="zh-CN" sz="2400" dirty="0"/>
              <a:t> or PAM (Partition around medoids) (Kaufman &amp; Rousseeuw</a:t>
            </a:r>
            <a:r>
              <a:rPr lang="en-US" altLang="zh-CN" sz="2400" dirty="0">
                <a:latin typeface="Tahoma" pitchFamily="34" charset="0"/>
              </a:rPr>
              <a:t>’</a:t>
            </a:r>
            <a:r>
              <a:rPr lang="en-US" altLang="zh-CN" sz="2400" dirty="0"/>
              <a:t>87): Each cluster is represented by one of the objects in the cluster  </a:t>
            </a:r>
          </a:p>
        </p:txBody>
      </p:sp>
    </p:spTree>
    <p:extLst>
      <p:ext uri="{BB962C8B-B14F-4D97-AF65-F5344CB8AC3E}">
        <p14:creationId xmlns:p14="http://schemas.microsoft.com/office/powerpoint/2010/main" val="9010334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74320" y="192024"/>
            <a:ext cx="9363456" cy="795528"/>
          </a:xfrm>
        </p:spPr>
        <p:txBody>
          <a:bodyPr/>
          <a:lstStyle/>
          <a:p>
            <a:pPr eaLnBrk="1" hangingPunct="1"/>
            <a:r>
              <a:rPr lang="en-US" altLang="zh-CN" dirty="0"/>
              <a:t>The </a:t>
            </a:r>
            <a:r>
              <a:rPr lang="en-US" altLang="zh-CN" i="1" dirty="0"/>
              <a:t>K-Means</a:t>
            </a:r>
            <a:r>
              <a:rPr lang="en-US" altLang="zh-CN" dirty="0"/>
              <a:t> Clustering Method</a:t>
            </a:r>
            <a:r>
              <a:rPr lang="en-US" altLang="zh-CN" sz="3200" b="1" dirty="0"/>
              <a:t> </a:t>
            </a:r>
            <a:endParaRPr lang="en-US" altLang="zh-CN" sz="3600" dirty="0"/>
          </a:p>
        </p:txBody>
      </p:sp>
      <mc:AlternateContent xmlns:mc="http://schemas.openxmlformats.org/markup-compatibility/2006" xmlns:a14="http://schemas.microsoft.com/office/drawing/2010/main">
        <mc:Choice Requires="a14">
          <p:sp>
            <p:nvSpPr>
              <p:cNvPr id="13315" name="Rectangle 3"/>
              <p:cNvSpPr>
                <a:spLocks noGrp="1" noChangeArrowheads="1"/>
              </p:cNvSpPr>
              <p:nvPr>
                <p:ph type="body" idx="1"/>
              </p:nvPr>
            </p:nvSpPr>
            <p:spPr>
              <a:xfrm>
                <a:off x="679450" y="1344613"/>
                <a:ext cx="8483600" cy="4633912"/>
              </a:xfrm>
            </p:spPr>
            <p:txBody>
              <a:bodyPr/>
              <a:lstStyle/>
              <a:p>
                <a:pPr eaLnBrk="1" hangingPunct="1">
                  <a:lnSpc>
                    <a:spcPct val="120000"/>
                  </a:lnSpc>
                </a:pPr>
                <a:r>
                  <a:rPr lang="en-US" altLang="zh-CN" sz="2800" dirty="0"/>
                  <a:t>The </a:t>
                </a:r>
                <a:r>
                  <a:rPr lang="en-US" altLang="zh-CN" sz="2800" i="1" dirty="0"/>
                  <a:t>k-means</a:t>
                </a:r>
                <a:r>
                  <a:rPr lang="en-US" altLang="zh-CN" sz="2800" dirty="0"/>
                  <a:t> algorithm is implemented in four steps:</a:t>
                </a:r>
                <a:endParaRPr lang="en-US" altLang="zh-CN" sz="2800" dirty="0">
                  <a:solidFill>
                    <a:srgbClr val="000000"/>
                  </a:solidFill>
                </a:endParaRPr>
              </a:p>
              <a:p>
                <a:pPr lvl="1" eaLnBrk="1" hangingPunct="1">
                  <a:lnSpc>
                    <a:spcPct val="120000"/>
                  </a:lnSpc>
                </a:pPr>
                <a:r>
                  <a:rPr lang="en-US" altLang="zh-CN" sz="2400" dirty="0">
                    <a:solidFill>
                      <a:srgbClr val="000000"/>
                    </a:solidFill>
                  </a:rPr>
                  <a:t>Compute seed </a:t>
                </a:r>
                <a14:m>
                  <m:oMath xmlns:m="http://schemas.openxmlformats.org/officeDocument/2006/math">
                    <m:r>
                      <a:rPr lang="en-US" altLang="zh-CN" sz="2400" i="1" dirty="0" smtClean="0">
                        <a:latin typeface="Cambria Math" panose="02040503050406030204" pitchFamily="18" charset="0"/>
                      </a:rPr>
                      <m:t>𝑘</m:t>
                    </m:r>
                  </m:oMath>
                </a14:m>
                <a:endParaRPr lang="en-US" altLang="zh-CN" sz="2400" dirty="0"/>
              </a:p>
              <a:p>
                <a:pPr lvl="1" eaLnBrk="1" hangingPunct="1">
                  <a:lnSpc>
                    <a:spcPct val="120000"/>
                  </a:lnSpc>
                </a:pPr>
                <a:r>
                  <a:rPr lang="en-US" altLang="zh-CN" sz="2400" dirty="0">
                    <a:solidFill>
                      <a:srgbClr val="000000"/>
                    </a:solidFill>
                  </a:rPr>
                  <a:t>Partition objects points as the centroids of the clusters of the current partition (the centroid is the center, i.e., </a:t>
                </a:r>
                <a:r>
                  <a:rPr lang="en-US" altLang="zh-CN" sz="2400" i="1" dirty="0">
                    <a:solidFill>
                      <a:schemeClr val="hlink"/>
                    </a:solidFill>
                  </a:rPr>
                  <a:t>mean point</a:t>
                </a:r>
                <a:r>
                  <a:rPr lang="en-US" altLang="zh-CN" sz="2400" dirty="0">
                    <a:solidFill>
                      <a:srgbClr val="000000"/>
                    </a:solidFill>
                  </a:rPr>
                  <a:t>, of the cluster)</a:t>
                </a:r>
              </a:p>
              <a:p>
                <a:pPr lvl="1" eaLnBrk="1" hangingPunct="1">
                  <a:lnSpc>
                    <a:spcPct val="120000"/>
                  </a:lnSpc>
                </a:pPr>
                <a:r>
                  <a:rPr lang="en-US" altLang="zh-CN" sz="2400" dirty="0">
                    <a:solidFill>
                      <a:srgbClr val="000000"/>
                    </a:solidFill>
                  </a:rPr>
                  <a:t>Assign each object to the cluster with the nearest seed point  </a:t>
                </a:r>
              </a:p>
              <a:p>
                <a:pPr lvl="1" eaLnBrk="1" hangingPunct="1">
                  <a:lnSpc>
                    <a:spcPct val="120000"/>
                  </a:lnSpc>
                </a:pPr>
                <a:r>
                  <a:rPr lang="en-US" altLang="zh-CN" sz="2400" dirty="0">
                    <a:solidFill>
                      <a:srgbClr val="000000"/>
                    </a:solidFill>
                  </a:rPr>
                  <a:t>Go back to Step 2, stop when no more new assignment</a:t>
                </a:r>
              </a:p>
            </p:txBody>
          </p:sp>
        </mc:Choice>
        <mc:Fallback xmlns="">
          <p:sp>
            <p:nvSpPr>
              <p:cNvPr id="13315" name="Rectangle 3"/>
              <p:cNvSpPr>
                <a:spLocks noGrp="1" noRot="1" noChangeAspect="1" noMove="1" noResize="1" noEditPoints="1" noAdjustHandles="1" noChangeArrowheads="1" noChangeShapeType="1" noTextEdit="1"/>
              </p:cNvSpPr>
              <p:nvPr>
                <p:ph type="body" idx="1"/>
              </p:nvPr>
            </p:nvSpPr>
            <p:spPr>
              <a:xfrm>
                <a:off x="679450" y="1344613"/>
                <a:ext cx="8483600" cy="4633912"/>
              </a:xfrm>
              <a:blipFill>
                <a:blip r:embed="rId3"/>
                <a:stretch>
                  <a:fillRect l="-1196" t="-546" r="-149"/>
                </a:stretch>
              </a:blipFill>
            </p:spPr>
            <p:txBody>
              <a:bodyPr/>
              <a:lstStyle/>
              <a:p>
                <a:r>
                  <a:rPr lang="en-US">
                    <a:noFill/>
                  </a:rPr>
                  <a:t> </a:t>
                </a:r>
              </a:p>
            </p:txBody>
          </p:sp>
        </mc:Fallback>
      </mc:AlternateContent>
    </p:spTree>
    <p:extLst>
      <p:ext uri="{BB962C8B-B14F-4D97-AF65-F5344CB8AC3E}">
        <p14:creationId xmlns:p14="http://schemas.microsoft.com/office/powerpoint/2010/main" val="5446872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a:xfrm>
            <a:off x="274320" y="192024"/>
            <a:ext cx="9363456" cy="795528"/>
          </a:xfrm>
        </p:spPr>
        <p:txBody>
          <a:bodyPr/>
          <a:lstStyle/>
          <a:p>
            <a:pPr eaLnBrk="1" hangingPunct="1"/>
            <a:r>
              <a:rPr lang="en-US" altLang="ko-KR" dirty="0">
                <a:ea typeface="Gulim" pitchFamily="34" charset="-127"/>
              </a:rPr>
              <a:t>The </a:t>
            </a:r>
            <a:r>
              <a:rPr lang="en-US" altLang="ko-KR" i="1" dirty="0">
                <a:ea typeface="Gulim" pitchFamily="34" charset="-127"/>
              </a:rPr>
              <a:t>K-Means</a:t>
            </a:r>
            <a:r>
              <a:rPr lang="en-US" altLang="ko-KR" dirty="0">
                <a:ea typeface="Gulim" pitchFamily="34" charset="-127"/>
              </a:rPr>
              <a:t> Clustering Method</a:t>
            </a:r>
            <a:r>
              <a:rPr lang="en-US" altLang="ko-KR" sz="3200" b="1" dirty="0">
                <a:ea typeface="Gulim" pitchFamily="34" charset="-127"/>
              </a:rPr>
              <a:t> </a:t>
            </a:r>
            <a:endParaRPr lang="en-US" altLang="ko-KR" sz="3600" dirty="0">
              <a:ea typeface="Gulim" pitchFamily="34" charset="-127"/>
            </a:endParaRPr>
          </a:p>
        </p:txBody>
      </p:sp>
      <p:sp>
        <p:nvSpPr>
          <p:cNvPr id="1030" name="Rectangle 3"/>
          <p:cNvSpPr>
            <a:spLocks noGrp="1" noChangeArrowheads="1"/>
          </p:cNvSpPr>
          <p:nvPr>
            <p:ph type="body" idx="1"/>
          </p:nvPr>
        </p:nvSpPr>
        <p:spPr>
          <a:xfrm>
            <a:off x="495300" y="1371600"/>
            <a:ext cx="8832850" cy="5181600"/>
          </a:xfrm>
        </p:spPr>
        <p:txBody>
          <a:bodyPr/>
          <a:lstStyle/>
          <a:p>
            <a:pPr eaLnBrk="1" hangingPunct="1"/>
            <a:r>
              <a:rPr lang="en-US" altLang="ko-KR">
                <a:solidFill>
                  <a:srgbClr val="000000"/>
                </a:solidFill>
                <a:ea typeface="Gulim" pitchFamily="34" charset="-127"/>
              </a:rPr>
              <a:t>Example</a:t>
            </a:r>
          </a:p>
        </p:txBody>
      </p:sp>
      <p:grpSp>
        <p:nvGrpSpPr>
          <p:cNvPr id="2" name="Group 4"/>
          <p:cNvGrpSpPr>
            <a:grpSpLocks/>
          </p:cNvGrpSpPr>
          <p:nvPr/>
        </p:nvGrpSpPr>
        <p:grpSpPr bwMode="auto">
          <a:xfrm>
            <a:off x="3467100" y="1981200"/>
            <a:ext cx="2476500" cy="2057400"/>
            <a:chOff x="528" y="240"/>
            <a:chExt cx="2142" cy="1872"/>
          </a:xfrm>
        </p:grpSpPr>
        <p:graphicFrame>
          <p:nvGraphicFramePr>
            <p:cNvPr id="1028" name="Object 5"/>
            <p:cNvGraphicFramePr>
              <a:graphicFrameLocks noChangeAspect="1"/>
            </p:cNvGraphicFramePr>
            <p:nvPr/>
          </p:nvGraphicFramePr>
          <p:xfrm>
            <a:off x="528" y="240"/>
            <a:ext cx="2142" cy="1872"/>
          </p:xfrm>
          <a:graphic>
            <a:graphicData uri="http://schemas.openxmlformats.org/presentationml/2006/ole">
              <mc:AlternateContent xmlns:mc="http://schemas.openxmlformats.org/markup-compatibility/2006">
                <mc:Choice xmlns:v="urn:schemas-microsoft-com:vml" Requires="v">
                  <p:oleObj spid="_x0000_s20532" name="Worksheet" r:id="rId4" imgW="3400654" imgH="2915107" progId="Excel.Sheet.8">
                    <p:embed/>
                  </p:oleObj>
                </mc:Choice>
                <mc:Fallback>
                  <p:oleObj name="Worksheet" r:id="rId4" imgW="3400654" imgH="2915107" progId="Excel.Sheet.8">
                    <p:embed/>
                    <p:pic>
                      <p:nvPicPr>
                        <p:cNvPr id="1028" name="Object 5"/>
                        <p:cNvPicPr>
                          <a:picLocks noRot="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240"/>
                          <a:ext cx="2142" cy="1872"/>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1">
                              <a:solidFill>
                                <a:srgbClr val="FFFFFF"/>
                              </a:solidFill>
                              <a:miter lim="800000"/>
                              <a:headEnd/>
                              <a:tailEnd/>
                            </a14:hiddenLine>
                          </a:ext>
                          <a:ext uri="{AF507438-7753-43e0-B8FC-AC1667EBCBE1}">
                            <a14:hiddenEffects xmlns="" xmlns:a14="http://schemas.microsoft.com/office/drawing/2010/main">
                              <a:effectLst>
                                <a:outerShdw blurRad="63500" dist="107763" dir="18900000" algn="ctr" rotWithShape="0">
                                  <a:srgbClr val="000000">
                                    <a:alpha val="74998"/>
                                  </a:srgbClr>
                                </a:outerShdw>
                              </a:effectLst>
                            </a14:hiddenEffects>
                          </a:ext>
                        </a:extLst>
                      </p:spPr>
                    </p:pic>
                  </p:oleObj>
                </mc:Fallback>
              </mc:AlternateContent>
            </a:graphicData>
          </a:graphic>
        </p:graphicFrame>
        <p:sp>
          <p:nvSpPr>
            <p:cNvPr id="1216" name="Freeform 6"/>
            <p:cNvSpPr>
              <a:spLocks/>
            </p:cNvSpPr>
            <p:nvPr/>
          </p:nvSpPr>
          <p:spPr bwMode="auto">
            <a:xfrm>
              <a:off x="1008" y="557"/>
              <a:ext cx="852" cy="1260"/>
            </a:xfrm>
            <a:custGeom>
              <a:avLst/>
              <a:gdLst>
                <a:gd name="T0" fmla="*/ 518 w 852"/>
                <a:gd name="T1" fmla="*/ 280 h 1260"/>
                <a:gd name="T2" fmla="*/ 392 w 852"/>
                <a:gd name="T3" fmla="*/ 36 h 1260"/>
                <a:gd name="T4" fmla="*/ 237 w 852"/>
                <a:gd name="T5" fmla="*/ 21 h 1260"/>
                <a:gd name="T6" fmla="*/ 133 w 852"/>
                <a:gd name="T7" fmla="*/ 73 h 1260"/>
                <a:gd name="T8" fmla="*/ 0 w 852"/>
                <a:gd name="T9" fmla="*/ 369 h 1260"/>
                <a:gd name="T10" fmla="*/ 44 w 852"/>
                <a:gd name="T11" fmla="*/ 688 h 1260"/>
                <a:gd name="T12" fmla="*/ 362 w 852"/>
                <a:gd name="T13" fmla="*/ 1117 h 1260"/>
                <a:gd name="T14" fmla="*/ 429 w 852"/>
                <a:gd name="T15" fmla="*/ 1139 h 1260"/>
                <a:gd name="T16" fmla="*/ 451 w 852"/>
                <a:gd name="T17" fmla="*/ 1154 h 1260"/>
                <a:gd name="T18" fmla="*/ 525 w 852"/>
                <a:gd name="T19" fmla="*/ 1176 h 1260"/>
                <a:gd name="T20" fmla="*/ 622 w 852"/>
                <a:gd name="T21" fmla="*/ 1228 h 1260"/>
                <a:gd name="T22" fmla="*/ 792 w 852"/>
                <a:gd name="T23" fmla="*/ 1243 h 1260"/>
                <a:gd name="T24" fmla="*/ 785 w 852"/>
                <a:gd name="T25" fmla="*/ 1021 h 1260"/>
                <a:gd name="T26" fmla="*/ 748 w 852"/>
                <a:gd name="T27" fmla="*/ 954 h 1260"/>
                <a:gd name="T28" fmla="*/ 688 w 852"/>
                <a:gd name="T29" fmla="*/ 858 h 1260"/>
                <a:gd name="T30" fmla="*/ 622 w 852"/>
                <a:gd name="T31" fmla="*/ 762 h 1260"/>
                <a:gd name="T32" fmla="*/ 607 w 852"/>
                <a:gd name="T33" fmla="*/ 732 h 1260"/>
                <a:gd name="T34" fmla="*/ 592 w 852"/>
                <a:gd name="T35" fmla="*/ 710 h 1260"/>
                <a:gd name="T36" fmla="*/ 555 w 852"/>
                <a:gd name="T37" fmla="*/ 643 h 1260"/>
                <a:gd name="T38" fmla="*/ 540 w 852"/>
                <a:gd name="T39" fmla="*/ 621 h 1260"/>
                <a:gd name="T40" fmla="*/ 518 w 852"/>
                <a:gd name="T41" fmla="*/ 280 h 12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2"/>
                <a:gd name="T64" fmla="*/ 0 h 1260"/>
                <a:gd name="T65" fmla="*/ 852 w 852"/>
                <a:gd name="T66" fmla="*/ 1260 h 12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2" h="1260">
                  <a:moveTo>
                    <a:pt x="518" y="280"/>
                  </a:moveTo>
                  <a:cubicBezTo>
                    <a:pt x="509" y="187"/>
                    <a:pt x="497" y="69"/>
                    <a:pt x="392" y="36"/>
                  </a:cubicBezTo>
                  <a:cubicBezTo>
                    <a:pt x="339" y="0"/>
                    <a:pt x="309" y="15"/>
                    <a:pt x="237" y="21"/>
                  </a:cubicBezTo>
                  <a:cubicBezTo>
                    <a:pt x="194" y="31"/>
                    <a:pt x="168" y="45"/>
                    <a:pt x="133" y="73"/>
                  </a:cubicBezTo>
                  <a:cubicBezTo>
                    <a:pt x="84" y="168"/>
                    <a:pt x="20" y="262"/>
                    <a:pt x="0" y="369"/>
                  </a:cubicBezTo>
                  <a:cubicBezTo>
                    <a:pt x="5" y="481"/>
                    <a:pt x="3" y="584"/>
                    <a:pt x="44" y="688"/>
                  </a:cubicBezTo>
                  <a:cubicBezTo>
                    <a:pt x="78" y="870"/>
                    <a:pt x="173" y="1057"/>
                    <a:pt x="362" y="1117"/>
                  </a:cubicBezTo>
                  <a:cubicBezTo>
                    <a:pt x="415" y="1152"/>
                    <a:pt x="347" y="1112"/>
                    <a:pt x="429" y="1139"/>
                  </a:cubicBezTo>
                  <a:cubicBezTo>
                    <a:pt x="437" y="1142"/>
                    <a:pt x="443" y="1150"/>
                    <a:pt x="451" y="1154"/>
                  </a:cubicBezTo>
                  <a:cubicBezTo>
                    <a:pt x="473" y="1165"/>
                    <a:pt x="501" y="1168"/>
                    <a:pt x="525" y="1176"/>
                  </a:cubicBezTo>
                  <a:cubicBezTo>
                    <a:pt x="562" y="1201"/>
                    <a:pt x="581" y="1218"/>
                    <a:pt x="622" y="1228"/>
                  </a:cubicBezTo>
                  <a:cubicBezTo>
                    <a:pt x="684" y="1260"/>
                    <a:pt x="714" y="1249"/>
                    <a:pt x="792" y="1243"/>
                  </a:cubicBezTo>
                  <a:cubicBezTo>
                    <a:pt x="852" y="1183"/>
                    <a:pt x="819" y="1088"/>
                    <a:pt x="785" y="1021"/>
                  </a:cubicBezTo>
                  <a:cubicBezTo>
                    <a:pt x="770" y="992"/>
                    <a:pt x="773" y="979"/>
                    <a:pt x="748" y="954"/>
                  </a:cubicBezTo>
                  <a:cubicBezTo>
                    <a:pt x="735" y="917"/>
                    <a:pt x="711" y="888"/>
                    <a:pt x="688" y="858"/>
                  </a:cubicBezTo>
                  <a:cubicBezTo>
                    <a:pt x="676" y="821"/>
                    <a:pt x="643" y="795"/>
                    <a:pt x="622" y="762"/>
                  </a:cubicBezTo>
                  <a:cubicBezTo>
                    <a:pt x="616" y="753"/>
                    <a:pt x="613" y="742"/>
                    <a:pt x="607" y="732"/>
                  </a:cubicBezTo>
                  <a:cubicBezTo>
                    <a:pt x="603" y="724"/>
                    <a:pt x="597" y="717"/>
                    <a:pt x="592" y="710"/>
                  </a:cubicBezTo>
                  <a:cubicBezTo>
                    <a:pt x="580" y="671"/>
                    <a:pt x="589" y="694"/>
                    <a:pt x="555" y="643"/>
                  </a:cubicBezTo>
                  <a:cubicBezTo>
                    <a:pt x="550" y="636"/>
                    <a:pt x="540" y="621"/>
                    <a:pt x="540" y="621"/>
                  </a:cubicBezTo>
                  <a:cubicBezTo>
                    <a:pt x="519" y="510"/>
                    <a:pt x="518" y="392"/>
                    <a:pt x="518" y="280"/>
                  </a:cubicBezTo>
                  <a:close/>
                </a:path>
              </a:pathLst>
            </a:custGeom>
            <a:noFill/>
            <a:ln w="19050">
              <a:solidFill>
                <a:schemeClr val="tx1"/>
              </a:solidFill>
              <a:round/>
              <a:headEnd/>
              <a:tailEnd/>
            </a:ln>
          </p:spPr>
          <p:txBody>
            <a:bodyPr wrap="none" anchor="ctr">
              <a:spAutoFit/>
            </a:bodyPr>
            <a:lstStyle/>
            <a:p>
              <a:endParaRPr lang="zh-CN" altLang="en-US"/>
            </a:p>
          </p:txBody>
        </p:sp>
        <p:sp>
          <p:nvSpPr>
            <p:cNvPr id="1217" name="Freeform 7"/>
            <p:cNvSpPr>
              <a:spLocks/>
            </p:cNvSpPr>
            <p:nvPr/>
          </p:nvSpPr>
          <p:spPr bwMode="auto">
            <a:xfrm>
              <a:off x="1587" y="889"/>
              <a:ext cx="768" cy="630"/>
            </a:xfrm>
            <a:custGeom>
              <a:avLst/>
              <a:gdLst>
                <a:gd name="T0" fmla="*/ 183 w 768"/>
                <a:gd name="T1" fmla="*/ 67 h 630"/>
                <a:gd name="T2" fmla="*/ 72 w 768"/>
                <a:gd name="T3" fmla="*/ 74 h 630"/>
                <a:gd name="T4" fmla="*/ 5 w 768"/>
                <a:gd name="T5" fmla="*/ 170 h 630"/>
                <a:gd name="T6" fmla="*/ 13 w 768"/>
                <a:gd name="T7" fmla="*/ 311 h 630"/>
                <a:gd name="T8" fmla="*/ 57 w 768"/>
                <a:gd name="T9" fmla="*/ 356 h 630"/>
                <a:gd name="T10" fmla="*/ 109 w 768"/>
                <a:gd name="T11" fmla="*/ 415 h 630"/>
                <a:gd name="T12" fmla="*/ 235 w 768"/>
                <a:gd name="T13" fmla="*/ 548 h 630"/>
                <a:gd name="T14" fmla="*/ 257 w 768"/>
                <a:gd name="T15" fmla="*/ 570 h 630"/>
                <a:gd name="T16" fmla="*/ 331 w 768"/>
                <a:gd name="T17" fmla="*/ 593 h 630"/>
                <a:gd name="T18" fmla="*/ 450 w 768"/>
                <a:gd name="T19" fmla="*/ 630 h 630"/>
                <a:gd name="T20" fmla="*/ 598 w 768"/>
                <a:gd name="T21" fmla="*/ 607 h 630"/>
                <a:gd name="T22" fmla="*/ 657 w 768"/>
                <a:gd name="T23" fmla="*/ 585 h 630"/>
                <a:gd name="T24" fmla="*/ 687 w 768"/>
                <a:gd name="T25" fmla="*/ 533 h 630"/>
                <a:gd name="T26" fmla="*/ 717 w 768"/>
                <a:gd name="T27" fmla="*/ 474 h 630"/>
                <a:gd name="T28" fmla="*/ 724 w 768"/>
                <a:gd name="T29" fmla="*/ 437 h 630"/>
                <a:gd name="T30" fmla="*/ 739 w 768"/>
                <a:gd name="T31" fmla="*/ 415 h 630"/>
                <a:gd name="T32" fmla="*/ 768 w 768"/>
                <a:gd name="T33" fmla="*/ 296 h 630"/>
                <a:gd name="T34" fmla="*/ 761 w 768"/>
                <a:gd name="T35" fmla="*/ 178 h 630"/>
                <a:gd name="T36" fmla="*/ 724 w 768"/>
                <a:gd name="T37" fmla="*/ 111 h 630"/>
                <a:gd name="T38" fmla="*/ 465 w 768"/>
                <a:gd name="T39" fmla="*/ 0 h 630"/>
                <a:gd name="T40" fmla="*/ 205 w 768"/>
                <a:gd name="T41" fmla="*/ 30 h 630"/>
                <a:gd name="T42" fmla="*/ 183 w 768"/>
                <a:gd name="T43" fmla="*/ 67 h 6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8"/>
                <a:gd name="T67" fmla="*/ 0 h 630"/>
                <a:gd name="T68" fmla="*/ 768 w 768"/>
                <a:gd name="T69" fmla="*/ 630 h 6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8" h="630">
                  <a:moveTo>
                    <a:pt x="183" y="67"/>
                  </a:moveTo>
                  <a:cubicBezTo>
                    <a:pt x="146" y="41"/>
                    <a:pt x="112" y="61"/>
                    <a:pt x="72" y="74"/>
                  </a:cubicBezTo>
                  <a:cubicBezTo>
                    <a:pt x="13" y="114"/>
                    <a:pt x="28" y="107"/>
                    <a:pt x="5" y="170"/>
                  </a:cubicBezTo>
                  <a:cubicBezTo>
                    <a:pt x="8" y="217"/>
                    <a:pt x="0" y="266"/>
                    <a:pt x="13" y="311"/>
                  </a:cubicBezTo>
                  <a:cubicBezTo>
                    <a:pt x="19" y="331"/>
                    <a:pt x="45" y="339"/>
                    <a:pt x="57" y="356"/>
                  </a:cubicBezTo>
                  <a:cubicBezTo>
                    <a:pt x="92" y="407"/>
                    <a:pt x="72" y="390"/>
                    <a:pt x="109" y="415"/>
                  </a:cubicBezTo>
                  <a:cubicBezTo>
                    <a:pt x="145" y="467"/>
                    <a:pt x="187" y="508"/>
                    <a:pt x="235" y="548"/>
                  </a:cubicBezTo>
                  <a:cubicBezTo>
                    <a:pt x="243" y="555"/>
                    <a:pt x="248" y="565"/>
                    <a:pt x="257" y="570"/>
                  </a:cubicBezTo>
                  <a:cubicBezTo>
                    <a:pt x="283" y="584"/>
                    <a:pt x="305" y="583"/>
                    <a:pt x="331" y="593"/>
                  </a:cubicBezTo>
                  <a:cubicBezTo>
                    <a:pt x="371" y="608"/>
                    <a:pt x="408" y="621"/>
                    <a:pt x="450" y="630"/>
                  </a:cubicBezTo>
                  <a:cubicBezTo>
                    <a:pt x="498" y="625"/>
                    <a:pt x="551" y="623"/>
                    <a:pt x="598" y="607"/>
                  </a:cubicBezTo>
                  <a:cubicBezTo>
                    <a:pt x="618" y="600"/>
                    <a:pt x="657" y="585"/>
                    <a:pt x="657" y="585"/>
                  </a:cubicBezTo>
                  <a:cubicBezTo>
                    <a:pt x="675" y="536"/>
                    <a:pt x="651" y="594"/>
                    <a:pt x="687" y="533"/>
                  </a:cubicBezTo>
                  <a:cubicBezTo>
                    <a:pt x="698" y="514"/>
                    <a:pt x="717" y="474"/>
                    <a:pt x="717" y="474"/>
                  </a:cubicBezTo>
                  <a:cubicBezTo>
                    <a:pt x="719" y="462"/>
                    <a:pt x="720" y="449"/>
                    <a:pt x="724" y="437"/>
                  </a:cubicBezTo>
                  <a:cubicBezTo>
                    <a:pt x="727" y="429"/>
                    <a:pt x="736" y="423"/>
                    <a:pt x="739" y="415"/>
                  </a:cubicBezTo>
                  <a:cubicBezTo>
                    <a:pt x="750" y="382"/>
                    <a:pt x="760" y="332"/>
                    <a:pt x="768" y="296"/>
                  </a:cubicBezTo>
                  <a:cubicBezTo>
                    <a:pt x="766" y="257"/>
                    <a:pt x="766" y="217"/>
                    <a:pt x="761" y="178"/>
                  </a:cubicBezTo>
                  <a:cubicBezTo>
                    <a:pt x="754" y="127"/>
                    <a:pt x="750" y="142"/>
                    <a:pt x="724" y="111"/>
                  </a:cubicBezTo>
                  <a:cubicBezTo>
                    <a:pt x="653" y="27"/>
                    <a:pt x="566" y="24"/>
                    <a:pt x="465" y="0"/>
                  </a:cubicBezTo>
                  <a:cubicBezTo>
                    <a:pt x="370" y="4"/>
                    <a:pt x="294" y="6"/>
                    <a:pt x="205" y="30"/>
                  </a:cubicBezTo>
                  <a:cubicBezTo>
                    <a:pt x="154" y="63"/>
                    <a:pt x="144" y="53"/>
                    <a:pt x="183" y="67"/>
                  </a:cubicBezTo>
                  <a:close/>
                </a:path>
              </a:pathLst>
            </a:custGeom>
            <a:noFill/>
            <a:ln w="19050">
              <a:solidFill>
                <a:schemeClr val="tx1"/>
              </a:solidFill>
              <a:round/>
              <a:headEnd/>
              <a:tailEnd/>
            </a:ln>
          </p:spPr>
          <p:txBody>
            <a:bodyPr wrap="none" anchor="ctr">
              <a:spAutoFit/>
            </a:bodyPr>
            <a:lstStyle/>
            <a:p>
              <a:endParaRPr lang="zh-CN" altLang="en-US"/>
            </a:p>
          </p:txBody>
        </p:sp>
      </p:grpSp>
      <p:grpSp>
        <p:nvGrpSpPr>
          <p:cNvPr id="3" name="Group 8"/>
          <p:cNvGrpSpPr>
            <a:grpSpLocks/>
          </p:cNvGrpSpPr>
          <p:nvPr/>
        </p:nvGrpSpPr>
        <p:grpSpPr bwMode="auto">
          <a:xfrm>
            <a:off x="7126288" y="2008188"/>
            <a:ext cx="2408237" cy="1990725"/>
            <a:chOff x="4144" y="1265"/>
            <a:chExt cx="1400" cy="1254"/>
          </a:xfrm>
        </p:grpSpPr>
        <p:sp>
          <p:nvSpPr>
            <p:cNvPr id="1132" name="Rectangle 9"/>
            <p:cNvSpPr>
              <a:spLocks noChangeArrowheads="1"/>
            </p:cNvSpPr>
            <p:nvPr/>
          </p:nvSpPr>
          <p:spPr bwMode="auto">
            <a:xfrm>
              <a:off x="4144" y="1265"/>
              <a:ext cx="1400" cy="1254"/>
            </a:xfrm>
            <a:prstGeom prst="rect">
              <a:avLst/>
            </a:prstGeom>
            <a:solidFill>
              <a:srgbClr val="FFFFFF"/>
            </a:solidFill>
            <a:ln w="0">
              <a:solidFill>
                <a:srgbClr val="000000"/>
              </a:solidFill>
              <a:miter lim="800000"/>
              <a:headEnd/>
              <a:tailEnd/>
            </a:ln>
          </p:spPr>
          <p:txBody>
            <a:bodyPr/>
            <a:lstStyle/>
            <a:p>
              <a:endParaRPr lang="en-US" altLang="zh-CN"/>
            </a:p>
          </p:txBody>
        </p:sp>
        <p:sp>
          <p:nvSpPr>
            <p:cNvPr id="1133" name="Rectangle 10"/>
            <p:cNvSpPr>
              <a:spLocks noChangeArrowheads="1"/>
            </p:cNvSpPr>
            <p:nvPr/>
          </p:nvSpPr>
          <p:spPr bwMode="auto">
            <a:xfrm>
              <a:off x="4278" y="1354"/>
              <a:ext cx="1201" cy="1012"/>
            </a:xfrm>
            <a:prstGeom prst="rect">
              <a:avLst/>
            </a:prstGeom>
            <a:solidFill>
              <a:srgbClr val="FFFFFF"/>
            </a:solidFill>
            <a:ln w="9525">
              <a:noFill/>
              <a:miter lim="800000"/>
              <a:headEnd/>
              <a:tailEnd/>
            </a:ln>
          </p:spPr>
          <p:txBody>
            <a:bodyPr/>
            <a:lstStyle/>
            <a:p>
              <a:endParaRPr lang="en-US" altLang="zh-CN"/>
            </a:p>
          </p:txBody>
        </p:sp>
        <p:sp>
          <p:nvSpPr>
            <p:cNvPr id="1134" name="Line 11"/>
            <p:cNvSpPr>
              <a:spLocks noChangeShapeType="1"/>
            </p:cNvSpPr>
            <p:nvPr/>
          </p:nvSpPr>
          <p:spPr bwMode="auto">
            <a:xfrm>
              <a:off x="4278" y="2264"/>
              <a:ext cx="1201" cy="1"/>
            </a:xfrm>
            <a:prstGeom prst="line">
              <a:avLst/>
            </a:prstGeom>
            <a:noFill/>
            <a:ln w="0">
              <a:solidFill>
                <a:srgbClr val="000000"/>
              </a:solidFill>
              <a:round/>
              <a:headEnd/>
              <a:tailEnd/>
            </a:ln>
          </p:spPr>
          <p:txBody>
            <a:bodyPr/>
            <a:lstStyle/>
            <a:p>
              <a:endParaRPr lang="zh-CN" altLang="en-US"/>
            </a:p>
          </p:txBody>
        </p:sp>
        <p:sp>
          <p:nvSpPr>
            <p:cNvPr id="1135" name="Line 12"/>
            <p:cNvSpPr>
              <a:spLocks noChangeShapeType="1"/>
            </p:cNvSpPr>
            <p:nvPr/>
          </p:nvSpPr>
          <p:spPr bwMode="auto">
            <a:xfrm>
              <a:off x="4278" y="2163"/>
              <a:ext cx="1201" cy="1"/>
            </a:xfrm>
            <a:prstGeom prst="line">
              <a:avLst/>
            </a:prstGeom>
            <a:noFill/>
            <a:ln w="0">
              <a:solidFill>
                <a:srgbClr val="000000"/>
              </a:solidFill>
              <a:round/>
              <a:headEnd/>
              <a:tailEnd/>
            </a:ln>
          </p:spPr>
          <p:txBody>
            <a:bodyPr/>
            <a:lstStyle/>
            <a:p>
              <a:endParaRPr lang="zh-CN" altLang="en-US"/>
            </a:p>
          </p:txBody>
        </p:sp>
        <p:sp>
          <p:nvSpPr>
            <p:cNvPr id="1136" name="Line 13"/>
            <p:cNvSpPr>
              <a:spLocks noChangeShapeType="1"/>
            </p:cNvSpPr>
            <p:nvPr/>
          </p:nvSpPr>
          <p:spPr bwMode="auto">
            <a:xfrm>
              <a:off x="4278" y="2061"/>
              <a:ext cx="1201" cy="1"/>
            </a:xfrm>
            <a:prstGeom prst="line">
              <a:avLst/>
            </a:prstGeom>
            <a:noFill/>
            <a:ln w="0">
              <a:solidFill>
                <a:srgbClr val="000000"/>
              </a:solidFill>
              <a:round/>
              <a:headEnd/>
              <a:tailEnd/>
            </a:ln>
          </p:spPr>
          <p:txBody>
            <a:bodyPr/>
            <a:lstStyle/>
            <a:p>
              <a:endParaRPr lang="zh-CN" altLang="en-US"/>
            </a:p>
          </p:txBody>
        </p:sp>
        <p:sp>
          <p:nvSpPr>
            <p:cNvPr id="1137" name="Line 14"/>
            <p:cNvSpPr>
              <a:spLocks noChangeShapeType="1"/>
            </p:cNvSpPr>
            <p:nvPr/>
          </p:nvSpPr>
          <p:spPr bwMode="auto">
            <a:xfrm>
              <a:off x="4278" y="1960"/>
              <a:ext cx="1201" cy="1"/>
            </a:xfrm>
            <a:prstGeom prst="line">
              <a:avLst/>
            </a:prstGeom>
            <a:noFill/>
            <a:ln w="0">
              <a:solidFill>
                <a:srgbClr val="000000"/>
              </a:solidFill>
              <a:round/>
              <a:headEnd/>
              <a:tailEnd/>
            </a:ln>
          </p:spPr>
          <p:txBody>
            <a:bodyPr/>
            <a:lstStyle/>
            <a:p>
              <a:endParaRPr lang="zh-CN" altLang="en-US"/>
            </a:p>
          </p:txBody>
        </p:sp>
        <p:sp>
          <p:nvSpPr>
            <p:cNvPr id="1138" name="Line 15"/>
            <p:cNvSpPr>
              <a:spLocks noChangeShapeType="1"/>
            </p:cNvSpPr>
            <p:nvPr/>
          </p:nvSpPr>
          <p:spPr bwMode="auto">
            <a:xfrm>
              <a:off x="4278" y="1858"/>
              <a:ext cx="1201" cy="1"/>
            </a:xfrm>
            <a:prstGeom prst="line">
              <a:avLst/>
            </a:prstGeom>
            <a:noFill/>
            <a:ln w="0">
              <a:solidFill>
                <a:srgbClr val="000000"/>
              </a:solidFill>
              <a:round/>
              <a:headEnd/>
              <a:tailEnd/>
            </a:ln>
          </p:spPr>
          <p:txBody>
            <a:bodyPr/>
            <a:lstStyle/>
            <a:p>
              <a:endParaRPr lang="zh-CN" altLang="en-US"/>
            </a:p>
          </p:txBody>
        </p:sp>
        <p:sp>
          <p:nvSpPr>
            <p:cNvPr id="1139" name="Line 16"/>
            <p:cNvSpPr>
              <a:spLocks noChangeShapeType="1"/>
            </p:cNvSpPr>
            <p:nvPr/>
          </p:nvSpPr>
          <p:spPr bwMode="auto">
            <a:xfrm>
              <a:off x="4278" y="1760"/>
              <a:ext cx="1201" cy="1"/>
            </a:xfrm>
            <a:prstGeom prst="line">
              <a:avLst/>
            </a:prstGeom>
            <a:noFill/>
            <a:ln w="0">
              <a:solidFill>
                <a:srgbClr val="000000"/>
              </a:solidFill>
              <a:round/>
              <a:headEnd/>
              <a:tailEnd/>
            </a:ln>
          </p:spPr>
          <p:txBody>
            <a:bodyPr/>
            <a:lstStyle/>
            <a:p>
              <a:endParaRPr lang="zh-CN" altLang="en-US"/>
            </a:p>
          </p:txBody>
        </p:sp>
        <p:sp>
          <p:nvSpPr>
            <p:cNvPr id="1140" name="Line 17"/>
            <p:cNvSpPr>
              <a:spLocks noChangeShapeType="1"/>
            </p:cNvSpPr>
            <p:nvPr/>
          </p:nvSpPr>
          <p:spPr bwMode="auto">
            <a:xfrm>
              <a:off x="4278" y="1659"/>
              <a:ext cx="1201" cy="1"/>
            </a:xfrm>
            <a:prstGeom prst="line">
              <a:avLst/>
            </a:prstGeom>
            <a:noFill/>
            <a:ln w="0">
              <a:solidFill>
                <a:srgbClr val="000000"/>
              </a:solidFill>
              <a:round/>
              <a:headEnd/>
              <a:tailEnd/>
            </a:ln>
          </p:spPr>
          <p:txBody>
            <a:bodyPr/>
            <a:lstStyle/>
            <a:p>
              <a:endParaRPr lang="zh-CN" altLang="en-US"/>
            </a:p>
          </p:txBody>
        </p:sp>
        <p:sp>
          <p:nvSpPr>
            <p:cNvPr id="1141" name="Line 18"/>
            <p:cNvSpPr>
              <a:spLocks noChangeShapeType="1"/>
            </p:cNvSpPr>
            <p:nvPr/>
          </p:nvSpPr>
          <p:spPr bwMode="auto">
            <a:xfrm>
              <a:off x="4278" y="1557"/>
              <a:ext cx="1201" cy="1"/>
            </a:xfrm>
            <a:prstGeom prst="line">
              <a:avLst/>
            </a:prstGeom>
            <a:noFill/>
            <a:ln w="0">
              <a:solidFill>
                <a:srgbClr val="000000"/>
              </a:solidFill>
              <a:round/>
              <a:headEnd/>
              <a:tailEnd/>
            </a:ln>
          </p:spPr>
          <p:txBody>
            <a:bodyPr/>
            <a:lstStyle/>
            <a:p>
              <a:endParaRPr lang="zh-CN" altLang="en-US"/>
            </a:p>
          </p:txBody>
        </p:sp>
        <p:sp>
          <p:nvSpPr>
            <p:cNvPr id="1142" name="Line 19"/>
            <p:cNvSpPr>
              <a:spLocks noChangeShapeType="1"/>
            </p:cNvSpPr>
            <p:nvPr/>
          </p:nvSpPr>
          <p:spPr bwMode="auto">
            <a:xfrm>
              <a:off x="4278" y="1456"/>
              <a:ext cx="1201" cy="1"/>
            </a:xfrm>
            <a:prstGeom prst="line">
              <a:avLst/>
            </a:prstGeom>
            <a:noFill/>
            <a:ln w="0">
              <a:solidFill>
                <a:srgbClr val="000000"/>
              </a:solidFill>
              <a:round/>
              <a:headEnd/>
              <a:tailEnd/>
            </a:ln>
          </p:spPr>
          <p:txBody>
            <a:bodyPr/>
            <a:lstStyle/>
            <a:p>
              <a:endParaRPr lang="zh-CN" altLang="en-US"/>
            </a:p>
          </p:txBody>
        </p:sp>
        <p:sp>
          <p:nvSpPr>
            <p:cNvPr id="1143" name="Line 20"/>
            <p:cNvSpPr>
              <a:spLocks noChangeShapeType="1"/>
            </p:cNvSpPr>
            <p:nvPr/>
          </p:nvSpPr>
          <p:spPr bwMode="auto">
            <a:xfrm>
              <a:off x="4278" y="1354"/>
              <a:ext cx="1201" cy="1"/>
            </a:xfrm>
            <a:prstGeom prst="line">
              <a:avLst/>
            </a:prstGeom>
            <a:noFill/>
            <a:ln w="0">
              <a:solidFill>
                <a:srgbClr val="000000"/>
              </a:solidFill>
              <a:round/>
              <a:headEnd/>
              <a:tailEnd/>
            </a:ln>
          </p:spPr>
          <p:txBody>
            <a:bodyPr/>
            <a:lstStyle/>
            <a:p>
              <a:endParaRPr lang="zh-CN" altLang="en-US"/>
            </a:p>
          </p:txBody>
        </p:sp>
        <p:sp>
          <p:nvSpPr>
            <p:cNvPr id="1144" name="Line 21"/>
            <p:cNvSpPr>
              <a:spLocks noChangeShapeType="1"/>
            </p:cNvSpPr>
            <p:nvPr/>
          </p:nvSpPr>
          <p:spPr bwMode="auto">
            <a:xfrm>
              <a:off x="4399" y="1354"/>
              <a:ext cx="1" cy="1012"/>
            </a:xfrm>
            <a:prstGeom prst="line">
              <a:avLst/>
            </a:prstGeom>
            <a:noFill/>
            <a:ln w="0">
              <a:solidFill>
                <a:srgbClr val="000000"/>
              </a:solidFill>
              <a:round/>
              <a:headEnd/>
              <a:tailEnd/>
            </a:ln>
          </p:spPr>
          <p:txBody>
            <a:bodyPr/>
            <a:lstStyle/>
            <a:p>
              <a:endParaRPr lang="zh-CN" altLang="en-US"/>
            </a:p>
          </p:txBody>
        </p:sp>
        <p:sp>
          <p:nvSpPr>
            <p:cNvPr id="1145" name="Line 22"/>
            <p:cNvSpPr>
              <a:spLocks noChangeShapeType="1"/>
            </p:cNvSpPr>
            <p:nvPr/>
          </p:nvSpPr>
          <p:spPr bwMode="auto">
            <a:xfrm>
              <a:off x="4516" y="1354"/>
              <a:ext cx="1" cy="1012"/>
            </a:xfrm>
            <a:prstGeom prst="line">
              <a:avLst/>
            </a:prstGeom>
            <a:noFill/>
            <a:ln w="0">
              <a:solidFill>
                <a:srgbClr val="000000"/>
              </a:solidFill>
              <a:round/>
              <a:headEnd/>
              <a:tailEnd/>
            </a:ln>
          </p:spPr>
          <p:txBody>
            <a:bodyPr/>
            <a:lstStyle/>
            <a:p>
              <a:endParaRPr lang="zh-CN" altLang="en-US"/>
            </a:p>
          </p:txBody>
        </p:sp>
        <p:sp>
          <p:nvSpPr>
            <p:cNvPr id="1146" name="Line 23"/>
            <p:cNvSpPr>
              <a:spLocks noChangeShapeType="1"/>
            </p:cNvSpPr>
            <p:nvPr/>
          </p:nvSpPr>
          <p:spPr bwMode="auto">
            <a:xfrm>
              <a:off x="4638" y="1354"/>
              <a:ext cx="1" cy="1012"/>
            </a:xfrm>
            <a:prstGeom prst="line">
              <a:avLst/>
            </a:prstGeom>
            <a:noFill/>
            <a:ln w="0">
              <a:solidFill>
                <a:srgbClr val="000000"/>
              </a:solidFill>
              <a:round/>
              <a:headEnd/>
              <a:tailEnd/>
            </a:ln>
          </p:spPr>
          <p:txBody>
            <a:bodyPr/>
            <a:lstStyle/>
            <a:p>
              <a:endParaRPr lang="zh-CN" altLang="en-US"/>
            </a:p>
          </p:txBody>
        </p:sp>
        <p:sp>
          <p:nvSpPr>
            <p:cNvPr id="1147" name="Line 24"/>
            <p:cNvSpPr>
              <a:spLocks noChangeShapeType="1"/>
            </p:cNvSpPr>
            <p:nvPr/>
          </p:nvSpPr>
          <p:spPr bwMode="auto">
            <a:xfrm>
              <a:off x="4759" y="1354"/>
              <a:ext cx="1" cy="1012"/>
            </a:xfrm>
            <a:prstGeom prst="line">
              <a:avLst/>
            </a:prstGeom>
            <a:noFill/>
            <a:ln w="0">
              <a:solidFill>
                <a:srgbClr val="000000"/>
              </a:solidFill>
              <a:round/>
              <a:headEnd/>
              <a:tailEnd/>
            </a:ln>
          </p:spPr>
          <p:txBody>
            <a:bodyPr/>
            <a:lstStyle/>
            <a:p>
              <a:endParaRPr lang="zh-CN" altLang="en-US"/>
            </a:p>
          </p:txBody>
        </p:sp>
        <p:sp>
          <p:nvSpPr>
            <p:cNvPr id="1148" name="Line 25"/>
            <p:cNvSpPr>
              <a:spLocks noChangeShapeType="1"/>
            </p:cNvSpPr>
            <p:nvPr/>
          </p:nvSpPr>
          <p:spPr bwMode="auto">
            <a:xfrm>
              <a:off x="4880" y="1354"/>
              <a:ext cx="1" cy="1012"/>
            </a:xfrm>
            <a:prstGeom prst="line">
              <a:avLst/>
            </a:prstGeom>
            <a:noFill/>
            <a:ln w="0">
              <a:solidFill>
                <a:srgbClr val="000000"/>
              </a:solidFill>
              <a:round/>
              <a:headEnd/>
              <a:tailEnd/>
            </a:ln>
          </p:spPr>
          <p:txBody>
            <a:bodyPr/>
            <a:lstStyle/>
            <a:p>
              <a:endParaRPr lang="zh-CN" altLang="en-US"/>
            </a:p>
          </p:txBody>
        </p:sp>
        <p:sp>
          <p:nvSpPr>
            <p:cNvPr id="1149" name="Line 26"/>
            <p:cNvSpPr>
              <a:spLocks noChangeShapeType="1"/>
            </p:cNvSpPr>
            <p:nvPr/>
          </p:nvSpPr>
          <p:spPr bwMode="auto">
            <a:xfrm>
              <a:off x="4998" y="1354"/>
              <a:ext cx="1" cy="1012"/>
            </a:xfrm>
            <a:prstGeom prst="line">
              <a:avLst/>
            </a:prstGeom>
            <a:noFill/>
            <a:ln w="0">
              <a:solidFill>
                <a:srgbClr val="000000"/>
              </a:solidFill>
              <a:round/>
              <a:headEnd/>
              <a:tailEnd/>
            </a:ln>
          </p:spPr>
          <p:txBody>
            <a:bodyPr/>
            <a:lstStyle/>
            <a:p>
              <a:endParaRPr lang="zh-CN" altLang="en-US"/>
            </a:p>
          </p:txBody>
        </p:sp>
        <p:sp>
          <p:nvSpPr>
            <p:cNvPr id="1150" name="Line 27"/>
            <p:cNvSpPr>
              <a:spLocks noChangeShapeType="1"/>
            </p:cNvSpPr>
            <p:nvPr/>
          </p:nvSpPr>
          <p:spPr bwMode="auto">
            <a:xfrm>
              <a:off x="5119" y="1354"/>
              <a:ext cx="1" cy="1012"/>
            </a:xfrm>
            <a:prstGeom prst="line">
              <a:avLst/>
            </a:prstGeom>
            <a:noFill/>
            <a:ln w="0">
              <a:solidFill>
                <a:srgbClr val="000000"/>
              </a:solidFill>
              <a:round/>
              <a:headEnd/>
              <a:tailEnd/>
            </a:ln>
          </p:spPr>
          <p:txBody>
            <a:bodyPr/>
            <a:lstStyle/>
            <a:p>
              <a:endParaRPr lang="zh-CN" altLang="en-US"/>
            </a:p>
          </p:txBody>
        </p:sp>
        <p:sp>
          <p:nvSpPr>
            <p:cNvPr id="1151" name="Line 28"/>
            <p:cNvSpPr>
              <a:spLocks noChangeShapeType="1"/>
            </p:cNvSpPr>
            <p:nvPr/>
          </p:nvSpPr>
          <p:spPr bwMode="auto">
            <a:xfrm>
              <a:off x="5240" y="1354"/>
              <a:ext cx="1" cy="1012"/>
            </a:xfrm>
            <a:prstGeom prst="line">
              <a:avLst/>
            </a:prstGeom>
            <a:noFill/>
            <a:ln w="0">
              <a:solidFill>
                <a:srgbClr val="000000"/>
              </a:solidFill>
              <a:round/>
              <a:headEnd/>
              <a:tailEnd/>
            </a:ln>
          </p:spPr>
          <p:txBody>
            <a:bodyPr/>
            <a:lstStyle/>
            <a:p>
              <a:endParaRPr lang="zh-CN" altLang="en-US"/>
            </a:p>
          </p:txBody>
        </p:sp>
        <p:sp>
          <p:nvSpPr>
            <p:cNvPr id="1152" name="Line 29"/>
            <p:cNvSpPr>
              <a:spLocks noChangeShapeType="1"/>
            </p:cNvSpPr>
            <p:nvPr/>
          </p:nvSpPr>
          <p:spPr bwMode="auto">
            <a:xfrm>
              <a:off x="5358" y="1354"/>
              <a:ext cx="1" cy="1012"/>
            </a:xfrm>
            <a:prstGeom prst="line">
              <a:avLst/>
            </a:prstGeom>
            <a:noFill/>
            <a:ln w="0">
              <a:solidFill>
                <a:srgbClr val="000000"/>
              </a:solidFill>
              <a:round/>
              <a:headEnd/>
              <a:tailEnd/>
            </a:ln>
          </p:spPr>
          <p:txBody>
            <a:bodyPr/>
            <a:lstStyle/>
            <a:p>
              <a:endParaRPr lang="zh-CN" altLang="en-US"/>
            </a:p>
          </p:txBody>
        </p:sp>
        <p:sp>
          <p:nvSpPr>
            <p:cNvPr id="1153" name="Line 30"/>
            <p:cNvSpPr>
              <a:spLocks noChangeShapeType="1"/>
            </p:cNvSpPr>
            <p:nvPr/>
          </p:nvSpPr>
          <p:spPr bwMode="auto">
            <a:xfrm>
              <a:off x="5479" y="1354"/>
              <a:ext cx="1" cy="1012"/>
            </a:xfrm>
            <a:prstGeom prst="line">
              <a:avLst/>
            </a:prstGeom>
            <a:noFill/>
            <a:ln w="0">
              <a:solidFill>
                <a:srgbClr val="000000"/>
              </a:solidFill>
              <a:round/>
              <a:headEnd/>
              <a:tailEnd/>
            </a:ln>
          </p:spPr>
          <p:txBody>
            <a:bodyPr/>
            <a:lstStyle/>
            <a:p>
              <a:endParaRPr lang="zh-CN" altLang="en-US"/>
            </a:p>
          </p:txBody>
        </p:sp>
        <p:sp>
          <p:nvSpPr>
            <p:cNvPr id="1154" name="Rectangle 31"/>
            <p:cNvSpPr>
              <a:spLocks noChangeArrowheads="1"/>
            </p:cNvSpPr>
            <p:nvPr/>
          </p:nvSpPr>
          <p:spPr bwMode="auto">
            <a:xfrm>
              <a:off x="4278" y="1354"/>
              <a:ext cx="1201" cy="1012"/>
            </a:xfrm>
            <a:prstGeom prst="rect">
              <a:avLst/>
            </a:prstGeom>
            <a:noFill/>
            <a:ln w="6350">
              <a:solidFill>
                <a:srgbClr val="000000"/>
              </a:solidFill>
              <a:miter lim="800000"/>
              <a:headEnd/>
              <a:tailEnd/>
            </a:ln>
          </p:spPr>
          <p:txBody>
            <a:bodyPr/>
            <a:lstStyle/>
            <a:p>
              <a:endParaRPr lang="en-US" altLang="zh-CN"/>
            </a:p>
          </p:txBody>
        </p:sp>
        <p:sp>
          <p:nvSpPr>
            <p:cNvPr id="1155" name="Line 32"/>
            <p:cNvSpPr>
              <a:spLocks noChangeShapeType="1"/>
            </p:cNvSpPr>
            <p:nvPr/>
          </p:nvSpPr>
          <p:spPr bwMode="auto">
            <a:xfrm>
              <a:off x="4278" y="1354"/>
              <a:ext cx="1" cy="1012"/>
            </a:xfrm>
            <a:prstGeom prst="line">
              <a:avLst/>
            </a:prstGeom>
            <a:noFill/>
            <a:ln w="0">
              <a:solidFill>
                <a:srgbClr val="000000"/>
              </a:solidFill>
              <a:round/>
              <a:headEnd/>
              <a:tailEnd/>
            </a:ln>
          </p:spPr>
          <p:txBody>
            <a:bodyPr/>
            <a:lstStyle/>
            <a:p>
              <a:endParaRPr lang="zh-CN" altLang="en-US"/>
            </a:p>
          </p:txBody>
        </p:sp>
        <p:sp>
          <p:nvSpPr>
            <p:cNvPr id="1156" name="Line 33"/>
            <p:cNvSpPr>
              <a:spLocks noChangeShapeType="1"/>
            </p:cNvSpPr>
            <p:nvPr/>
          </p:nvSpPr>
          <p:spPr bwMode="auto">
            <a:xfrm>
              <a:off x="4266" y="2366"/>
              <a:ext cx="12" cy="1"/>
            </a:xfrm>
            <a:prstGeom prst="line">
              <a:avLst/>
            </a:prstGeom>
            <a:noFill/>
            <a:ln w="0">
              <a:solidFill>
                <a:srgbClr val="000000"/>
              </a:solidFill>
              <a:round/>
              <a:headEnd/>
              <a:tailEnd/>
            </a:ln>
          </p:spPr>
          <p:txBody>
            <a:bodyPr/>
            <a:lstStyle/>
            <a:p>
              <a:endParaRPr lang="zh-CN" altLang="en-US"/>
            </a:p>
          </p:txBody>
        </p:sp>
        <p:sp>
          <p:nvSpPr>
            <p:cNvPr id="1157" name="Line 34"/>
            <p:cNvSpPr>
              <a:spLocks noChangeShapeType="1"/>
            </p:cNvSpPr>
            <p:nvPr/>
          </p:nvSpPr>
          <p:spPr bwMode="auto">
            <a:xfrm>
              <a:off x="4266" y="2264"/>
              <a:ext cx="12" cy="1"/>
            </a:xfrm>
            <a:prstGeom prst="line">
              <a:avLst/>
            </a:prstGeom>
            <a:noFill/>
            <a:ln w="0">
              <a:solidFill>
                <a:srgbClr val="000000"/>
              </a:solidFill>
              <a:round/>
              <a:headEnd/>
              <a:tailEnd/>
            </a:ln>
          </p:spPr>
          <p:txBody>
            <a:bodyPr/>
            <a:lstStyle/>
            <a:p>
              <a:endParaRPr lang="zh-CN" altLang="en-US"/>
            </a:p>
          </p:txBody>
        </p:sp>
        <p:sp>
          <p:nvSpPr>
            <p:cNvPr id="1158" name="Line 35"/>
            <p:cNvSpPr>
              <a:spLocks noChangeShapeType="1"/>
            </p:cNvSpPr>
            <p:nvPr/>
          </p:nvSpPr>
          <p:spPr bwMode="auto">
            <a:xfrm>
              <a:off x="4266" y="2163"/>
              <a:ext cx="12" cy="1"/>
            </a:xfrm>
            <a:prstGeom prst="line">
              <a:avLst/>
            </a:prstGeom>
            <a:noFill/>
            <a:ln w="0">
              <a:solidFill>
                <a:srgbClr val="000000"/>
              </a:solidFill>
              <a:round/>
              <a:headEnd/>
              <a:tailEnd/>
            </a:ln>
          </p:spPr>
          <p:txBody>
            <a:bodyPr/>
            <a:lstStyle/>
            <a:p>
              <a:endParaRPr lang="zh-CN" altLang="en-US"/>
            </a:p>
          </p:txBody>
        </p:sp>
        <p:sp>
          <p:nvSpPr>
            <p:cNvPr id="1159" name="Line 36"/>
            <p:cNvSpPr>
              <a:spLocks noChangeShapeType="1"/>
            </p:cNvSpPr>
            <p:nvPr/>
          </p:nvSpPr>
          <p:spPr bwMode="auto">
            <a:xfrm>
              <a:off x="4266" y="2061"/>
              <a:ext cx="12" cy="1"/>
            </a:xfrm>
            <a:prstGeom prst="line">
              <a:avLst/>
            </a:prstGeom>
            <a:noFill/>
            <a:ln w="0">
              <a:solidFill>
                <a:srgbClr val="000000"/>
              </a:solidFill>
              <a:round/>
              <a:headEnd/>
              <a:tailEnd/>
            </a:ln>
          </p:spPr>
          <p:txBody>
            <a:bodyPr/>
            <a:lstStyle/>
            <a:p>
              <a:endParaRPr lang="zh-CN" altLang="en-US"/>
            </a:p>
          </p:txBody>
        </p:sp>
        <p:sp>
          <p:nvSpPr>
            <p:cNvPr id="1160" name="Line 37"/>
            <p:cNvSpPr>
              <a:spLocks noChangeShapeType="1"/>
            </p:cNvSpPr>
            <p:nvPr/>
          </p:nvSpPr>
          <p:spPr bwMode="auto">
            <a:xfrm>
              <a:off x="4266" y="1960"/>
              <a:ext cx="12" cy="1"/>
            </a:xfrm>
            <a:prstGeom prst="line">
              <a:avLst/>
            </a:prstGeom>
            <a:noFill/>
            <a:ln w="0">
              <a:solidFill>
                <a:srgbClr val="000000"/>
              </a:solidFill>
              <a:round/>
              <a:headEnd/>
              <a:tailEnd/>
            </a:ln>
          </p:spPr>
          <p:txBody>
            <a:bodyPr/>
            <a:lstStyle/>
            <a:p>
              <a:endParaRPr lang="zh-CN" altLang="en-US"/>
            </a:p>
          </p:txBody>
        </p:sp>
        <p:sp>
          <p:nvSpPr>
            <p:cNvPr id="1161" name="Line 38"/>
            <p:cNvSpPr>
              <a:spLocks noChangeShapeType="1"/>
            </p:cNvSpPr>
            <p:nvPr/>
          </p:nvSpPr>
          <p:spPr bwMode="auto">
            <a:xfrm>
              <a:off x="4266" y="1858"/>
              <a:ext cx="12" cy="1"/>
            </a:xfrm>
            <a:prstGeom prst="line">
              <a:avLst/>
            </a:prstGeom>
            <a:noFill/>
            <a:ln w="0">
              <a:solidFill>
                <a:srgbClr val="000000"/>
              </a:solidFill>
              <a:round/>
              <a:headEnd/>
              <a:tailEnd/>
            </a:ln>
          </p:spPr>
          <p:txBody>
            <a:bodyPr/>
            <a:lstStyle/>
            <a:p>
              <a:endParaRPr lang="zh-CN" altLang="en-US"/>
            </a:p>
          </p:txBody>
        </p:sp>
        <p:sp>
          <p:nvSpPr>
            <p:cNvPr id="1162" name="Line 39"/>
            <p:cNvSpPr>
              <a:spLocks noChangeShapeType="1"/>
            </p:cNvSpPr>
            <p:nvPr/>
          </p:nvSpPr>
          <p:spPr bwMode="auto">
            <a:xfrm>
              <a:off x="4266" y="1760"/>
              <a:ext cx="12" cy="1"/>
            </a:xfrm>
            <a:prstGeom prst="line">
              <a:avLst/>
            </a:prstGeom>
            <a:noFill/>
            <a:ln w="0">
              <a:solidFill>
                <a:srgbClr val="000000"/>
              </a:solidFill>
              <a:round/>
              <a:headEnd/>
              <a:tailEnd/>
            </a:ln>
          </p:spPr>
          <p:txBody>
            <a:bodyPr/>
            <a:lstStyle/>
            <a:p>
              <a:endParaRPr lang="zh-CN" altLang="en-US"/>
            </a:p>
          </p:txBody>
        </p:sp>
        <p:sp>
          <p:nvSpPr>
            <p:cNvPr id="1163" name="Line 40"/>
            <p:cNvSpPr>
              <a:spLocks noChangeShapeType="1"/>
            </p:cNvSpPr>
            <p:nvPr/>
          </p:nvSpPr>
          <p:spPr bwMode="auto">
            <a:xfrm>
              <a:off x="4266" y="1659"/>
              <a:ext cx="12" cy="1"/>
            </a:xfrm>
            <a:prstGeom prst="line">
              <a:avLst/>
            </a:prstGeom>
            <a:noFill/>
            <a:ln w="0">
              <a:solidFill>
                <a:srgbClr val="000000"/>
              </a:solidFill>
              <a:round/>
              <a:headEnd/>
              <a:tailEnd/>
            </a:ln>
          </p:spPr>
          <p:txBody>
            <a:bodyPr/>
            <a:lstStyle/>
            <a:p>
              <a:endParaRPr lang="zh-CN" altLang="en-US"/>
            </a:p>
          </p:txBody>
        </p:sp>
        <p:sp>
          <p:nvSpPr>
            <p:cNvPr id="1164" name="Line 41"/>
            <p:cNvSpPr>
              <a:spLocks noChangeShapeType="1"/>
            </p:cNvSpPr>
            <p:nvPr/>
          </p:nvSpPr>
          <p:spPr bwMode="auto">
            <a:xfrm>
              <a:off x="4266" y="1557"/>
              <a:ext cx="12" cy="1"/>
            </a:xfrm>
            <a:prstGeom prst="line">
              <a:avLst/>
            </a:prstGeom>
            <a:noFill/>
            <a:ln w="0">
              <a:solidFill>
                <a:srgbClr val="000000"/>
              </a:solidFill>
              <a:round/>
              <a:headEnd/>
              <a:tailEnd/>
            </a:ln>
          </p:spPr>
          <p:txBody>
            <a:bodyPr/>
            <a:lstStyle/>
            <a:p>
              <a:endParaRPr lang="zh-CN" altLang="en-US"/>
            </a:p>
          </p:txBody>
        </p:sp>
        <p:sp>
          <p:nvSpPr>
            <p:cNvPr id="1165" name="Line 42"/>
            <p:cNvSpPr>
              <a:spLocks noChangeShapeType="1"/>
            </p:cNvSpPr>
            <p:nvPr/>
          </p:nvSpPr>
          <p:spPr bwMode="auto">
            <a:xfrm>
              <a:off x="4266" y="1456"/>
              <a:ext cx="12" cy="1"/>
            </a:xfrm>
            <a:prstGeom prst="line">
              <a:avLst/>
            </a:prstGeom>
            <a:noFill/>
            <a:ln w="0">
              <a:solidFill>
                <a:srgbClr val="000000"/>
              </a:solidFill>
              <a:round/>
              <a:headEnd/>
              <a:tailEnd/>
            </a:ln>
          </p:spPr>
          <p:txBody>
            <a:bodyPr/>
            <a:lstStyle/>
            <a:p>
              <a:endParaRPr lang="zh-CN" altLang="en-US"/>
            </a:p>
          </p:txBody>
        </p:sp>
        <p:sp>
          <p:nvSpPr>
            <p:cNvPr id="1166" name="Line 43"/>
            <p:cNvSpPr>
              <a:spLocks noChangeShapeType="1"/>
            </p:cNvSpPr>
            <p:nvPr/>
          </p:nvSpPr>
          <p:spPr bwMode="auto">
            <a:xfrm>
              <a:off x="4266" y="1354"/>
              <a:ext cx="12" cy="1"/>
            </a:xfrm>
            <a:prstGeom prst="line">
              <a:avLst/>
            </a:prstGeom>
            <a:noFill/>
            <a:ln w="0">
              <a:solidFill>
                <a:srgbClr val="000000"/>
              </a:solidFill>
              <a:round/>
              <a:headEnd/>
              <a:tailEnd/>
            </a:ln>
          </p:spPr>
          <p:txBody>
            <a:bodyPr/>
            <a:lstStyle/>
            <a:p>
              <a:endParaRPr lang="zh-CN" altLang="en-US"/>
            </a:p>
          </p:txBody>
        </p:sp>
        <p:sp>
          <p:nvSpPr>
            <p:cNvPr id="1167" name="Line 44"/>
            <p:cNvSpPr>
              <a:spLocks noChangeShapeType="1"/>
            </p:cNvSpPr>
            <p:nvPr/>
          </p:nvSpPr>
          <p:spPr bwMode="auto">
            <a:xfrm>
              <a:off x="4278" y="2366"/>
              <a:ext cx="1201" cy="1"/>
            </a:xfrm>
            <a:prstGeom prst="line">
              <a:avLst/>
            </a:prstGeom>
            <a:noFill/>
            <a:ln w="0">
              <a:solidFill>
                <a:srgbClr val="000000"/>
              </a:solidFill>
              <a:round/>
              <a:headEnd/>
              <a:tailEnd/>
            </a:ln>
          </p:spPr>
          <p:txBody>
            <a:bodyPr/>
            <a:lstStyle/>
            <a:p>
              <a:endParaRPr lang="zh-CN" altLang="en-US"/>
            </a:p>
          </p:txBody>
        </p:sp>
        <p:sp>
          <p:nvSpPr>
            <p:cNvPr id="1168" name="Line 45"/>
            <p:cNvSpPr>
              <a:spLocks noChangeShapeType="1"/>
            </p:cNvSpPr>
            <p:nvPr/>
          </p:nvSpPr>
          <p:spPr bwMode="auto">
            <a:xfrm flipV="1">
              <a:off x="4278" y="2366"/>
              <a:ext cx="1" cy="13"/>
            </a:xfrm>
            <a:prstGeom prst="line">
              <a:avLst/>
            </a:prstGeom>
            <a:noFill/>
            <a:ln w="0">
              <a:solidFill>
                <a:srgbClr val="000000"/>
              </a:solidFill>
              <a:round/>
              <a:headEnd/>
              <a:tailEnd/>
            </a:ln>
          </p:spPr>
          <p:txBody>
            <a:bodyPr/>
            <a:lstStyle/>
            <a:p>
              <a:endParaRPr lang="zh-CN" altLang="en-US"/>
            </a:p>
          </p:txBody>
        </p:sp>
        <p:sp>
          <p:nvSpPr>
            <p:cNvPr id="1169" name="Line 46"/>
            <p:cNvSpPr>
              <a:spLocks noChangeShapeType="1"/>
            </p:cNvSpPr>
            <p:nvPr/>
          </p:nvSpPr>
          <p:spPr bwMode="auto">
            <a:xfrm flipV="1">
              <a:off x="4399" y="2366"/>
              <a:ext cx="1" cy="13"/>
            </a:xfrm>
            <a:prstGeom prst="line">
              <a:avLst/>
            </a:prstGeom>
            <a:noFill/>
            <a:ln w="0">
              <a:solidFill>
                <a:srgbClr val="000000"/>
              </a:solidFill>
              <a:round/>
              <a:headEnd/>
              <a:tailEnd/>
            </a:ln>
          </p:spPr>
          <p:txBody>
            <a:bodyPr/>
            <a:lstStyle/>
            <a:p>
              <a:endParaRPr lang="zh-CN" altLang="en-US"/>
            </a:p>
          </p:txBody>
        </p:sp>
        <p:sp>
          <p:nvSpPr>
            <p:cNvPr id="1170" name="Line 47"/>
            <p:cNvSpPr>
              <a:spLocks noChangeShapeType="1"/>
            </p:cNvSpPr>
            <p:nvPr/>
          </p:nvSpPr>
          <p:spPr bwMode="auto">
            <a:xfrm flipV="1">
              <a:off x="4516" y="2366"/>
              <a:ext cx="1" cy="13"/>
            </a:xfrm>
            <a:prstGeom prst="line">
              <a:avLst/>
            </a:prstGeom>
            <a:noFill/>
            <a:ln w="0">
              <a:solidFill>
                <a:srgbClr val="000000"/>
              </a:solidFill>
              <a:round/>
              <a:headEnd/>
              <a:tailEnd/>
            </a:ln>
          </p:spPr>
          <p:txBody>
            <a:bodyPr/>
            <a:lstStyle/>
            <a:p>
              <a:endParaRPr lang="zh-CN" altLang="en-US"/>
            </a:p>
          </p:txBody>
        </p:sp>
        <p:sp>
          <p:nvSpPr>
            <p:cNvPr id="1171" name="Line 48"/>
            <p:cNvSpPr>
              <a:spLocks noChangeShapeType="1"/>
            </p:cNvSpPr>
            <p:nvPr/>
          </p:nvSpPr>
          <p:spPr bwMode="auto">
            <a:xfrm flipV="1">
              <a:off x="4638" y="2366"/>
              <a:ext cx="1" cy="13"/>
            </a:xfrm>
            <a:prstGeom prst="line">
              <a:avLst/>
            </a:prstGeom>
            <a:noFill/>
            <a:ln w="0">
              <a:solidFill>
                <a:srgbClr val="000000"/>
              </a:solidFill>
              <a:round/>
              <a:headEnd/>
              <a:tailEnd/>
            </a:ln>
          </p:spPr>
          <p:txBody>
            <a:bodyPr/>
            <a:lstStyle/>
            <a:p>
              <a:endParaRPr lang="zh-CN" altLang="en-US"/>
            </a:p>
          </p:txBody>
        </p:sp>
        <p:sp>
          <p:nvSpPr>
            <p:cNvPr id="1172" name="Line 49"/>
            <p:cNvSpPr>
              <a:spLocks noChangeShapeType="1"/>
            </p:cNvSpPr>
            <p:nvPr/>
          </p:nvSpPr>
          <p:spPr bwMode="auto">
            <a:xfrm flipV="1">
              <a:off x="4759" y="2366"/>
              <a:ext cx="1" cy="13"/>
            </a:xfrm>
            <a:prstGeom prst="line">
              <a:avLst/>
            </a:prstGeom>
            <a:noFill/>
            <a:ln w="0">
              <a:solidFill>
                <a:srgbClr val="000000"/>
              </a:solidFill>
              <a:round/>
              <a:headEnd/>
              <a:tailEnd/>
            </a:ln>
          </p:spPr>
          <p:txBody>
            <a:bodyPr/>
            <a:lstStyle/>
            <a:p>
              <a:endParaRPr lang="zh-CN" altLang="en-US"/>
            </a:p>
          </p:txBody>
        </p:sp>
        <p:sp>
          <p:nvSpPr>
            <p:cNvPr id="1173" name="Line 50"/>
            <p:cNvSpPr>
              <a:spLocks noChangeShapeType="1"/>
            </p:cNvSpPr>
            <p:nvPr/>
          </p:nvSpPr>
          <p:spPr bwMode="auto">
            <a:xfrm flipV="1">
              <a:off x="4880" y="2366"/>
              <a:ext cx="1" cy="13"/>
            </a:xfrm>
            <a:prstGeom prst="line">
              <a:avLst/>
            </a:prstGeom>
            <a:noFill/>
            <a:ln w="0">
              <a:solidFill>
                <a:srgbClr val="000000"/>
              </a:solidFill>
              <a:round/>
              <a:headEnd/>
              <a:tailEnd/>
            </a:ln>
          </p:spPr>
          <p:txBody>
            <a:bodyPr/>
            <a:lstStyle/>
            <a:p>
              <a:endParaRPr lang="zh-CN" altLang="en-US"/>
            </a:p>
          </p:txBody>
        </p:sp>
        <p:sp>
          <p:nvSpPr>
            <p:cNvPr id="1174" name="Line 51"/>
            <p:cNvSpPr>
              <a:spLocks noChangeShapeType="1"/>
            </p:cNvSpPr>
            <p:nvPr/>
          </p:nvSpPr>
          <p:spPr bwMode="auto">
            <a:xfrm flipV="1">
              <a:off x="4998" y="2366"/>
              <a:ext cx="1" cy="13"/>
            </a:xfrm>
            <a:prstGeom prst="line">
              <a:avLst/>
            </a:prstGeom>
            <a:noFill/>
            <a:ln w="0">
              <a:solidFill>
                <a:srgbClr val="000000"/>
              </a:solidFill>
              <a:round/>
              <a:headEnd/>
              <a:tailEnd/>
            </a:ln>
          </p:spPr>
          <p:txBody>
            <a:bodyPr/>
            <a:lstStyle/>
            <a:p>
              <a:endParaRPr lang="zh-CN" altLang="en-US"/>
            </a:p>
          </p:txBody>
        </p:sp>
        <p:sp>
          <p:nvSpPr>
            <p:cNvPr id="1175" name="Line 52"/>
            <p:cNvSpPr>
              <a:spLocks noChangeShapeType="1"/>
            </p:cNvSpPr>
            <p:nvPr/>
          </p:nvSpPr>
          <p:spPr bwMode="auto">
            <a:xfrm flipV="1">
              <a:off x="5119" y="2366"/>
              <a:ext cx="1" cy="13"/>
            </a:xfrm>
            <a:prstGeom prst="line">
              <a:avLst/>
            </a:prstGeom>
            <a:noFill/>
            <a:ln w="0">
              <a:solidFill>
                <a:srgbClr val="000000"/>
              </a:solidFill>
              <a:round/>
              <a:headEnd/>
              <a:tailEnd/>
            </a:ln>
          </p:spPr>
          <p:txBody>
            <a:bodyPr/>
            <a:lstStyle/>
            <a:p>
              <a:endParaRPr lang="zh-CN" altLang="en-US"/>
            </a:p>
          </p:txBody>
        </p:sp>
        <p:sp>
          <p:nvSpPr>
            <p:cNvPr id="1176" name="Line 53"/>
            <p:cNvSpPr>
              <a:spLocks noChangeShapeType="1"/>
            </p:cNvSpPr>
            <p:nvPr/>
          </p:nvSpPr>
          <p:spPr bwMode="auto">
            <a:xfrm flipV="1">
              <a:off x="5240" y="2366"/>
              <a:ext cx="1" cy="13"/>
            </a:xfrm>
            <a:prstGeom prst="line">
              <a:avLst/>
            </a:prstGeom>
            <a:noFill/>
            <a:ln w="0">
              <a:solidFill>
                <a:srgbClr val="000000"/>
              </a:solidFill>
              <a:round/>
              <a:headEnd/>
              <a:tailEnd/>
            </a:ln>
          </p:spPr>
          <p:txBody>
            <a:bodyPr/>
            <a:lstStyle/>
            <a:p>
              <a:endParaRPr lang="zh-CN" altLang="en-US"/>
            </a:p>
          </p:txBody>
        </p:sp>
        <p:sp>
          <p:nvSpPr>
            <p:cNvPr id="1177" name="Line 54"/>
            <p:cNvSpPr>
              <a:spLocks noChangeShapeType="1"/>
            </p:cNvSpPr>
            <p:nvPr/>
          </p:nvSpPr>
          <p:spPr bwMode="auto">
            <a:xfrm flipV="1">
              <a:off x="5358" y="2366"/>
              <a:ext cx="1" cy="13"/>
            </a:xfrm>
            <a:prstGeom prst="line">
              <a:avLst/>
            </a:prstGeom>
            <a:noFill/>
            <a:ln w="0">
              <a:solidFill>
                <a:srgbClr val="000000"/>
              </a:solidFill>
              <a:round/>
              <a:headEnd/>
              <a:tailEnd/>
            </a:ln>
          </p:spPr>
          <p:txBody>
            <a:bodyPr/>
            <a:lstStyle/>
            <a:p>
              <a:endParaRPr lang="zh-CN" altLang="en-US"/>
            </a:p>
          </p:txBody>
        </p:sp>
        <p:sp>
          <p:nvSpPr>
            <p:cNvPr id="1178" name="Line 55"/>
            <p:cNvSpPr>
              <a:spLocks noChangeShapeType="1"/>
            </p:cNvSpPr>
            <p:nvPr/>
          </p:nvSpPr>
          <p:spPr bwMode="auto">
            <a:xfrm flipV="1">
              <a:off x="5479" y="2366"/>
              <a:ext cx="1" cy="13"/>
            </a:xfrm>
            <a:prstGeom prst="line">
              <a:avLst/>
            </a:prstGeom>
            <a:noFill/>
            <a:ln w="0">
              <a:solidFill>
                <a:srgbClr val="000000"/>
              </a:solidFill>
              <a:round/>
              <a:headEnd/>
              <a:tailEnd/>
            </a:ln>
          </p:spPr>
          <p:txBody>
            <a:bodyPr/>
            <a:lstStyle/>
            <a:p>
              <a:endParaRPr lang="zh-CN" altLang="en-US"/>
            </a:p>
          </p:txBody>
        </p:sp>
        <p:sp>
          <p:nvSpPr>
            <p:cNvPr id="1179" name="Freeform 56"/>
            <p:cNvSpPr>
              <a:spLocks/>
            </p:cNvSpPr>
            <p:nvPr/>
          </p:nvSpPr>
          <p:spPr bwMode="auto">
            <a:xfrm>
              <a:off x="4609" y="1930"/>
              <a:ext cx="57" cy="59"/>
            </a:xfrm>
            <a:custGeom>
              <a:avLst/>
              <a:gdLst>
                <a:gd name="T0" fmla="*/ 29 w 57"/>
                <a:gd name="T1" fmla="*/ 0 h 59"/>
                <a:gd name="T2" fmla="*/ 57 w 57"/>
                <a:gd name="T3" fmla="*/ 30 h 59"/>
                <a:gd name="T4" fmla="*/ 29 w 57"/>
                <a:gd name="T5" fmla="*/ 59 h 59"/>
                <a:gd name="T6" fmla="*/ 0 w 57"/>
                <a:gd name="T7" fmla="*/ 30 h 59"/>
                <a:gd name="T8" fmla="*/ 29 w 57"/>
                <a:gd name="T9" fmla="*/ 0 h 59"/>
                <a:gd name="T10" fmla="*/ 0 60000 65536"/>
                <a:gd name="T11" fmla="*/ 0 60000 65536"/>
                <a:gd name="T12" fmla="*/ 0 60000 65536"/>
                <a:gd name="T13" fmla="*/ 0 60000 65536"/>
                <a:gd name="T14" fmla="*/ 0 60000 65536"/>
                <a:gd name="T15" fmla="*/ 0 w 57"/>
                <a:gd name="T16" fmla="*/ 0 h 59"/>
                <a:gd name="T17" fmla="*/ 57 w 57"/>
                <a:gd name="T18" fmla="*/ 59 h 59"/>
              </a:gdLst>
              <a:ahLst/>
              <a:cxnLst>
                <a:cxn ang="T10">
                  <a:pos x="T0" y="T1"/>
                </a:cxn>
                <a:cxn ang="T11">
                  <a:pos x="T2" y="T3"/>
                </a:cxn>
                <a:cxn ang="T12">
                  <a:pos x="T4" y="T5"/>
                </a:cxn>
                <a:cxn ang="T13">
                  <a:pos x="T6" y="T7"/>
                </a:cxn>
                <a:cxn ang="T14">
                  <a:pos x="T8" y="T9"/>
                </a:cxn>
              </a:cxnLst>
              <a:rect l="T15" t="T16" r="T17" b="T18"/>
              <a:pathLst>
                <a:path w="57" h="59">
                  <a:moveTo>
                    <a:pt x="29" y="0"/>
                  </a:moveTo>
                  <a:lnTo>
                    <a:pt x="57" y="30"/>
                  </a:lnTo>
                  <a:lnTo>
                    <a:pt x="29" y="59"/>
                  </a:lnTo>
                  <a:lnTo>
                    <a:pt x="0" y="30"/>
                  </a:lnTo>
                  <a:lnTo>
                    <a:pt x="29" y="0"/>
                  </a:lnTo>
                  <a:close/>
                </a:path>
              </a:pathLst>
            </a:custGeom>
            <a:solidFill>
              <a:srgbClr val="00FFFF"/>
            </a:solidFill>
            <a:ln w="6350">
              <a:solidFill>
                <a:srgbClr val="000080"/>
              </a:solidFill>
              <a:round/>
              <a:headEnd/>
              <a:tailEnd/>
            </a:ln>
          </p:spPr>
          <p:txBody>
            <a:bodyPr/>
            <a:lstStyle/>
            <a:p>
              <a:endParaRPr lang="zh-CN" altLang="en-US"/>
            </a:p>
          </p:txBody>
        </p:sp>
        <p:sp>
          <p:nvSpPr>
            <p:cNvPr id="1180" name="Freeform 57"/>
            <p:cNvSpPr>
              <a:spLocks/>
            </p:cNvSpPr>
            <p:nvPr/>
          </p:nvSpPr>
          <p:spPr bwMode="auto">
            <a:xfrm>
              <a:off x="4609" y="1731"/>
              <a:ext cx="57" cy="59"/>
            </a:xfrm>
            <a:custGeom>
              <a:avLst/>
              <a:gdLst>
                <a:gd name="T0" fmla="*/ 29 w 57"/>
                <a:gd name="T1" fmla="*/ 0 h 59"/>
                <a:gd name="T2" fmla="*/ 57 w 57"/>
                <a:gd name="T3" fmla="*/ 29 h 59"/>
                <a:gd name="T4" fmla="*/ 29 w 57"/>
                <a:gd name="T5" fmla="*/ 59 h 59"/>
                <a:gd name="T6" fmla="*/ 0 w 57"/>
                <a:gd name="T7" fmla="*/ 29 h 59"/>
                <a:gd name="T8" fmla="*/ 29 w 57"/>
                <a:gd name="T9" fmla="*/ 0 h 59"/>
                <a:gd name="T10" fmla="*/ 0 60000 65536"/>
                <a:gd name="T11" fmla="*/ 0 60000 65536"/>
                <a:gd name="T12" fmla="*/ 0 60000 65536"/>
                <a:gd name="T13" fmla="*/ 0 60000 65536"/>
                <a:gd name="T14" fmla="*/ 0 60000 65536"/>
                <a:gd name="T15" fmla="*/ 0 w 57"/>
                <a:gd name="T16" fmla="*/ 0 h 59"/>
                <a:gd name="T17" fmla="*/ 57 w 57"/>
                <a:gd name="T18" fmla="*/ 59 h 59"/>
              </a:gdLst>
              <a:ahLst/>
              <a:cxnLst>
                <a:cxn ang="T10">
                  <a:pos x="T0" y="T1"/>
                </a:cxn>
                <a:cxn ang="T11">
                  <a:pos x="T2" y="T3"/>
                </a:cxn>
                <a:cxn ang="T12">
                  <a:pos x="T4" y="T5"/>
                </a:cxn>
                <a:cxn ang="T13">
                  <a:pos x="T6" y="T7"/>
                </a:cxn>
                <a:cxn ang="T14">
                  <a:pos x="T8" y="T9"/>
                </a:cxn>
              </a:cxnLst>
              <a:rect l="T15" t="T16" r="T17" b="T18"/>
              <a:pathLst>
                <a:path w="57" h="59">
                  <a:moveTo>
                    <a:pt x="29" y="0"/>
                  </a:moveTo>
                  <a:lnTo>
                    <a:pt x="57" y="29"/>
                  </a:lnTo>
                  <a:lnTo>
                    <a:pt x="29" y="59"/>
                  </a:lnTo>
                  <a:lnTo>
                    <a:pt x="0" y="29"/>
                  </a:lnTo>
                  <a:lnTo>
                    <a:pt x="29" y="0"/>
                  </a:lnTo>
                  <a:close/>
                </a:path>
              </a:pathLst>
            </a:custGeom>
            <a:solidFill>
              <a:srgbClr val="00FFFF"/>
            </a:solidFill>
            <a:ln w="6350">
              <a:solidFill>
                <a:srgbClr val="000080"/>
              </a:solidFill>
              <a:round/>
              <a:headEnd/>
              <a:tailEnd/>
            </a:ln>
          </p:spPr>
          <p:txBody>
            <a:bodyPr/>
            <a:lstStyle/>
            <a:p>
              <a:endParaRPr lang="zh-CN" altLang="en-US"/>
            </a:p>
          </p:txBody>
        </p:sp>
        <p:sp>
          <p:nvSpPr>
            <p:cNvPr id="1181" name="Freeform 58"/>
            <p:cNvSpPr>
              <a:spLocks/>
            </p:cNvSpPr>
            <p:nvPr/>
          </p:nvSpPr>
          <p:spPr bwMode="auto">
            <a:xfrm>
              <a:off x="5091" y="2032"/>
              <a:ext cx="56" cy="59"/>
            </a:xfrm>
            <a:custGeom>
              <a:avLst/>
              <a:gdLst>
                <a:gd name="T0" fmla="*/ 28 w 56"/>
                <a:gd name="T1" fmla="*/ 0 h 59"/>
                <a:gd name="T2" fmla="*/ 56 w 56"/>
                <a:gd name="T3" fmla="*/ 29 h 59"/>
                <a:gd name="T4" fmla="*/ 28 w 56"/>
                <a:gd name="T5" fmla="*/ 59 h 59"/>
                <a:gd name="T6" fmla="*/ 0 w 56"/>
                <a:gd name="T7" fmla="*/ 29 h 59"/>
                <a:gd name="T8" fmla="*/ 28 w 56"/>
                <a:gd name="T9" fmla="*/ 0 h 59"/>
                <a:gd name="T10" fmla="*/ 0 60000 65536"/>
                <a:gd name="T11" fmla="*/ 0 60000 65536"/>
                <a:gd name="T12" fmla="*/ 0 60000 65536"/>
                <a:gd name="T13" fmla="*/ 0 60000 65536"/>
                <a:gd name="T14" fmla="*/ 0 60000 65536"/>
                <a:gd name="T15" fmla="*/ 0 w 56"/>
                <a:gd name="T16" fmla="*/ 0 h 59"/>
                <a:gd name="T17" fmla="*/ 56 w 56"/>
                <a:gd name="T18" fmla="*/ 59 h 59"/>
              </a:gdLst>
              <a:ahLst/>
              <a:cxnLst>
                <a:cxn ang="T10">
                  <a:pos x="T0" y="T1"/>
                </a:cxn>
                <a:cxn ang="T11">
                  <a:pos x="T2" y="T3"/>
                </a:cxn>
                <a:cxn ang="T12">
                  <a:pos x="T4" y="T5"/>
                </a:cxn>
                <a:cxn ang="T13">
                  <a:pos x="T6" y="T7"/>
                </a:cxn>
                <a:cxn ang="T14">
                  <a:pos x="T8" y="T9"/>
                </a:cxn>
              </a:cxnLst>
              <a:rect l="T15" t="T16" r="T17" b="T18"/>
              <a:pathLst>
                <a:path w="56" h="59">
                  <a:moveTo>
                    <a:pt x="28" y="0"/>
                  </a:moveTo>
                  <a:lnTo>
                    <a:pt x="56" y="29"/>
                  </a:lnTo>
                  <a:lnTo>
                    <a:pt x="28" y="59"/>
                  </a:lnTo>
                  <a:lnTo>
                    <a:pt x="0" y="29"/>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182" name="Freeform 59"/>
            <p:cNvSpPr>
              <a:spLocks/>
            </p:cNvSpPr>
            <p:nvPr/>
          </p:nvSpPr>
          <p:spPr bwMode="auto">
            <a:xfrm>
              <a:off x="4731" y="1629"/>
              <a:ext cx="56" cy="59"/>
            </a:xfrm>
            <a:custGeom>
              <a:avLst/>
              <a:gdLst>
                <a:gd name="T0" fmla="*/ 28 w 56"/>
                <a:gd name="T1" fmla="*/ 0 h 59"/>
                <a:gd name="T2" fmla="*/ 56 w 56"/>
                <a:gd name="T3" fmla="*/ 30 h 59"/>
                <a:gd name="T4" fmla="*/ 28 w 56"/>
                <a:gd name="T5" fmla="*/ 59 h 59"/>
                <a:gd name="T6" fmla="*/ 0 w 56"/>
                <a:gd name="T7" fmla="*/ 30 h 59"/>
                <a:gd name="T8" fmla="*/ 28 w 56"/>
                <a:gd name="T9" fmla="*/ 0 h 59"/>
                <a:gd name="T10" fmla="*/ 0 60000 65536"/>
                <a:gd name="T11" fmla="*/ 0 60000 65536"/>
                <a:gd name="T12" fmla="*/ 0 60000 65536"/>
                <a:gd name="T13" fmla="*/ 0 60000 65536"/>
                <a:gd name="T14" fmla="*/ 0 60000 65536"/>
                <a:gd name="T15" fmla="*/ 0 w 56"/>
                <a:gd name="T16" fmla="*/ 0 h 59"/>
                <a:gd name="T17" fmla="*/ 56 w 56"/>
                <a:gd name="T18" fmla="*/ 59 h 59"/>
              </a:gdLst>
              <a:ahLst/>
              <a:cxnLst>
                <a:cxn ang="T10">
                  <a:pos x="T0" y="T1"/>
                </a:cxn>
                <a:cxn ang="T11">
                  <a:pos x="T2" y="T3"/>
                </a:cxn>
                <a:cxn ang="T12">
                  <a:pos x="T4" y="T5"/>
                </a:cxn>
                <a:cxn ang="T13">
                  <a:pos x="T6" y="T7"/>
                </a:cxn>
                <a:cxn ang="T14">
                  <a:pos x="T8" y="T9"/>
                </a:cxn>
              </a:cxnLst>
              <a:rect l="T15" t="T16" r="T17" b="T18"/>
              <a:pathLst>
                <a:path w="56" h="59">
                  <a:moveTo>
                    <a:pt x="28" y="0"/>
                  </a:moveTo>
                  <a:lnTo>
                    <a:pt x="56" y="30"/>
                  </a:lnTo>
                  <a:lnTo>
                    <a:pt x="28" y="59"/>
                  </a:lnTo>
                  <a:lnTo>
                    <a:pt x="0" y="30"/>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183" name="Freeform 60"/>
            <p:cNvSpPr>
              <a:spLocks/>
            </p:cNvSpPr>
            <p:nvPr/>
          </p:nvSpPr>
          <p:spPr bwMode="auto">
            <a:xfrm>
              <a:off x="4609" y="1528"/>
              <a:ext cx="57" cy="59"/>
            </a:xfrm>
            <a:custGeom>
              <a:avLst/>
              <a:gdLst>
                <a:gd name="T0" fmla="*/ 29 w 57"/>
                <a:gd name="T1" fmla="*/ 0 h 59"/>
                <a:gd name="T2" fmla="*/ 57 w 57"/>
                <a:gd name="T3" fmla="*/ 29 h 59"/>
                <a:gd name="T4" fmla="*/ 29 w 57"/>
                <a:gd name="T5" fmla="*/ 59 h 59"/>
                <a:gd name="T6" fmla="*/ 0 w 57"/>
                <a:gd name="T7" fmla="*/ 29 h 59"/>
                <a:gd name="T8" fmla="*/ 29 w 57"/>
                <a:gd name="T9" fmla="*/ 0 h 59"/>
                <a:gd name="T10" fmla="*/ 0 60000 65536"/>
                <a:gd name="T11" fmla="*/ 0 60000 65536"/>
                <a:gd name="T12" fmla="*/ 0 60000 65536"/>
                <a:gd name="T13" fmla="*/ 0 60000 65536"/>
                <a:gd name="T14" fmla="*/ 0 60000 65536"/>
                <a:gd name="T15" fmla="*/ 0 w 57"/>
                <a:gd name="T16" fmla="*/ 0 h 59"/>
                <a:gd name="T17" fmla="*/ 57 w 57"/>
                <a:gd name="T18" fmla="*/ 59 h 59"/>
              </a:gdLst>
              <a:ahLst/>
              <a:cxnLst>
                <a:cxn ang="T10">
                  <a:pos x="T0" y="T1"/>
                </a:cxn>
                <a:cxn ang="T11">
                  <a:pos x="T2" y="T3"/>
                </a:cxn>
                <a:cxn ang="T12">
                  <a:pos x="T4" y="T5"/>
                </a:cxn>
                <a:cxn ang="T13">
                  <a:pos x="T6" y="T7"/>
                </a:cxn>
                <a:cxn ang="T14">
                  <a:pos x="T8" y="T9"/>
                </a:cxn>
              </a:cxnLst>
              <a:rect l="T15" t="T16" r="T17" b="T18"/>
              <a:pathLst>
                <a:path w="57" h="59">
                  <a:moveTo>
                    <a:pt x="29" y="0"/>
                  </a:moveTo>
                  <a:lnTo>
                    <a:pt x="57" y="29"/>
                  </a:lnTo>
                  <a:lnTo>
                    <a:pt x="29" y="59"/>
                  </a:lnTo>
                  <a:lnTo>
                    <a:pt x="0" y="29"/>
                  </a:lnTo>
                  <a:lnTo>
                    <a:pt x="29" y="0"/>
                  </a:lnTo>
                  <a:close/>
                </a:path>
              </a:pathLst>
            </a:custGeom>
            <a:solidFill>
              <a:srgbClr val="00FFFF"/>
            </a:solidFill>
            <a:ln w="6350">
              <a:solidFill>
                <a:srgbClr val="000080"/>
              </a:solidFill>
              <a:round/>
              <a:headEnd/>
              <a:tailEnd/>
            </a:ln>
          </p:spPr>
          <p:txBody>
            <a:bodyPr/>
            <a:lstStyle/>
            <a:p>
              <a:endParaRPr lang="zh-CN" altLang="en-US"/>
            </a:p>
          </p:txBody>
        </p:sp>
        <p:sp>
          <p:nvSpPr>
            <p:cNvPr id="1184" name="Freeform 61"/>
            <p:cNvSpPr>
              <a:spLocks/>
            </p:cNvSpPr>
            <p:nvPr/>
          </p:nvSpPr>
          <p:spPr bwMode="auto">
            <a:xfrm>
              <a:off x="5212" y="1832"/>
              <a:ext cx="57" cy="60"/>
            </a:xfrm>
            <a:custGeom>
              <a:avLst/>
              <a:gdLst>
                <a:gd name="T0" fmla="*/ 28 w 57"/>
                <a:gd name="T1" fmla="*/ 0 h 60"/>
                <a:gd name="T2" fmla="*/ 57 w 57"/>
                <a:gd name="T3" fmla="*/ 30 h 60"/>
                <a:gd name="T4" fmla="*/ 28 w 57"/>
                <a:gd name="T5" fmla="*/ 60 h 60"/>
                <a:gd name="T6" fmla="*/ 0 w 57"/>
                <a:gd name="T7" fmla="*/ 30 h 60"/>
                <a:gd name="T8" fmla="*/ 28 w 57"/>
                <a:gd name="T9" fmla="*/ 0 h 60"/>
                <a:gd name="T10" fmla="*/ 0 60000 65536"/>
                <a:gd name="T11" fmla="*/ 0 60000 65536"/>
                <a:gd name="T12" fmla="*/ 0 60000 65536"/>
                <a:gd name="T13" fmla="*/ 0 60000 65536"/>
                <a:gd name="T14" fmla="*/ 0 60000 65536"/>
                <a:gd name="T15" fmla="*/ 0 w 57"/>
                <a:gd name="T16" fmla="*/ 0 h 60"/>
                <a:gd name="T17" fmla="*/ 57 w 57"/>
                <a:gd name="T18" fmla="*/ 60 h 60"/>
              </a:gdLst>
              <a:ahLst/>
              <a:cxnLst>
                <a:cxn ang="T10">
                  <a:pos x="T0" y="T1"/>
                </a:cxn>
                <a:cxn ang="T11">
                  <a:pos x="T2" y="T3"/>
                </a:cxn>
                <a:cxn ang="T12">
                  <a:pos x="T4" y="T5"/>
                </a:cxn>
                <a:cxn ang="T13">
                  <a:pos x="T6" y="T7"/>
                </a:cxn>
                <a:cxn ang="T14">
                  <a:pos x="T8" y="T9"/>
                </a:cxn>
              </a:cxnLst>
              <a:rect l="T15" t="T16" r="T17" b="T18"/>
              <a:pathLst>
                <a:path w="57" h="60">
                  <a:moveTo>
                    <a:pt x="28" y="0"/>
                  </a:moveTo>
                  <a:lnTo>
                    <a:pt x="57" y="30"/>
                  </a:lnTo>
                  <a:lnTo>
                    <a:pt x="28" y="60"/>
                  </a:lnTo>
                  <a:lnTo>
                    <a:pt x="0" y="30"/>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185" name="Freeform 62"/>
            <p:cNvSpPr>
              <a:spLocks/>
            </p:cNvSpPr>
            <p:nvPr/>
          </p:nvSpPr>
          <p:spPr bwMode="auto">
            <a:xfrm>
              <a:off x="4731" y="1832"/>
              <a:ext cx="56" cy="60"/>
            </a:xfrm>
            <a:custGeom>
              <a:avLst/>
              <a:gdLst>
                <a:gd name="T0" fmla="*/ 28 w 56"/>
                <a:gd name="T1" fmla="*/ 0 h 60"/>
                <a:gd name="T2" fmla="*/ 56 w 56"/>
                <a:gd name="T3" fmla="*/ 30 h 60"/>
                <a:gd name="T4" fmla="*/ 28 w 56"/>
                <a:gd name="T5" fmla="*/ 60 h 60"/>
                <a:gd name="T6" fmla="*/ 0 w 56"/>
                <a:gd name="T7" fmla="*/ 30 h 60"/>
                <a:gd name="T8" fmla="*/ 28 w 56"/>
                <a:gd name="T9" fmla="*/ 0 h 60"/>
                <a:gd name="T10" fmla="*/ 0 60000 65536"/>
                <a:gd name="T11" fmla="*/ 0 60000 65536"/>
                <a:gd name="T12" fmla="*/ 0 60000 65536"/>
                <a:gd name="T13" fmla="*/ 0 60000 65536"/>
                <a:gd name="T14" fmla="*/ 0 60000 65536"/>
                <a:gd name="T15" fmla="*/ 0 w 56"/>
                <a:gd name="T16" fmla="*/ 0 h 60"/>
                <a:gd name="T17" fmla="*/ 56 w 56"/>
                <a:gd name="T18" fmla="*/ 60 h 60"/>
              </a:gdLst>
              <a:ahLst/>
              <a:cxnLst>
                <a:cxn ang="T10">
                  <a:pos x="T0" y="T1"/>
                </a:cxn>
                <a:cxn ang="T11">
                  <a:pos x="T2" y="T3"/>
                </a:cxn>
                <a:cxn ang="T12">
                  <a:pos x="T4" y="T5"/>
                </a:cxn>
                <a:cxn ang="T13">
                  <a:pos x="T6" y="T7"/>
                </a:cxn>
                <a:cxn ang="T14">
                  <a:pos x="T8" y="T9"/>
                </a:cxn>
              </a:cxnLst>
              <a:rect l="T15" t="T16" r="T17" b="T18"/>
              <a:pathLst>
                <a:path w="56" h="60">
                  <a:moveTo>
                    <a:pt x="28" y="0"/>
                  </a:moveTo>
                  <a:lnTo>
                    <a:pt x="56" y="30"/>
                  </a:lnTo>
                  <a:lnTo>
                    <a:pt x="28" y="60"/>
                  </a:lnTo>
                  <a:lnTo>
                    <a:pt x="0" y="30"/>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186" name="Freeform 63"/>
            <p:cNvSpPr>
              <a:spLocks/>
            </p:cNvSpPr>
            <p:nvPr/>
          </p:nvSpPr>
          <p:spPr bwMode="auto">
            <a:xfrm>
              <a:off x="4852" y="2235"/>
              <a:ext cx="57" cy="59"/>
            </a:xfrm>
            <a:custGeom>
              <a:avLst/>
              <a:gdLst>
                <a:gd name="T0" fmla="*/ 28 w 57"/>
                <a:gd name="T1" fmla="*/ 0 h 59"/>
                <a:gd name="T2" fmla="*/ 57 w 57"/>
                <a:gd name="T3" fmla="*/ 29 h 59"/>
                <a:gd name="T4" fmla="*/ 28 w 57"/>
                <a:gd name="T5" fmla="*/ 59 h 59"/>
                <a:gd name="T6" fmla="*/ 0 w 57"/>
                <a:gd name="T7" fmla="*/ 29 h 59"/>
                <a:gd name="T8" fmla="*/ 28 w 57"/>
                <a:gd name="T9" fmla="*/ 0 h 59"/>
                <a:gd name="T10" fmla="*/ 0 60000 65536"/>
                <a:gd name="T11" fmla="*/ 0 60000 65536"/>
                <a:gd name="T12" fmla="*/ 0 60000 65536"/>
                <a:gd name="T13" fmla="*/ 0 60000 65536"/>
                <a:gd name="T14" fmla="*/ 0 60000 65536"/>
                <a:gd name="T15" fmla="*/ 0 w 57"/>
                <a:gd name="T16" fmla="*/ 0 h 59"/>
                <a:gd name="T17" fmla="*/ 57 w 57"/>
                <a:gd name="T18" fmla="*/ 59 h 59"/>
              </a:gdLst>
              <a:ahLst/>
              <a:cxnLst>
                <a:cxn ang="T10">
                  <a:pos x="T0" y="T1"/>
                </a:cxn>
                <a:cxn ang="T11">
                  <a:pos x="T2" y="T3"/>
                </a:cxn>
                <a:cxn ang="T12">
                  <a:pos x="T4" y="T5"/>
                </a:cxn>
                <a:cxn ang="T13">
                  <a:pos x="T6" y="T7"/>
                </a:cxn>
                <a:cxn ang="T14">
                  <a:pos x="T8" y="T9"/>
                </a:cxn>
              </a:cxnLst>
              <a:rect l="T15" t="T16" r="T17" b="T18"/>
              <a:pathLst>
                <a:path w="57" h="59">
                  <a:moveTo>
                    <a:pt x="28" y="0"/>
                  </a:moveTo>
                  <a:lnTo>
                    <a:pt x="57" y="29"/>
                  </a:lnTo>
                  <a:lnTo>
                    <a:pt x="28" y="59"/>
                  </a:lnTo>
                  <a:lnTo>
                    <a:pt x="0" y="29"/>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187" name="Freeform 64"/>
            <p:cNvSpPr>
              <a:spLocks/>
            </p:cNvSpPr>
            <p:nvPr/>
          </p:nvSpPr>
          <p:spPr bwMode="auto">
            <a:xfrm>
              <a:off x="5091" y="1930"/>
              <a:ext cx="56" cy="59"/>
            </a:xfrm>
            <a:custGeom>
              <a:avLst/>
              <a:gdLst>
                <a:gd name="T0" fmla="*/ 28 w 56"/>
                <a:gd name="T1" fmla="*/ 0 h 59"/>
                <a:gd name="T2" fmla="*/ 56 w 56"/>
                <a:gd name="T3" fmla="*/ 30 h 59"/>
                <a:gd name="T4" fmla="*/ 28 w 56"/>
                <a:gd name="T5" fmla="*/ 59 h 59"/>
                <a:gd name="T6" fmla="*/ 0 w 56"/>
                <a:gd name="T7" fmla="*/ 30 h 59"/>
                <a:gd name="T8" fmla="*/ 28 w 56"/>
                <a:gd name="T9" fmla="*/ 0 h 59"/>
                <a:gd name="T10" fmla="*/ 0 60000 65536"/>
                <a:gd name="T11" fmla="*/ 0 60000 65536"/>
                <a:gd name="T12" fmla="*/ 0 60000 65536"/>
                <a:gd name="T13" fmla="*/ 0 60000 65536"/>
                <a:gd name="T14" fmla="*/ 0 60000 65536"/>
                <a:gd name="T15" fmla="*/ 0 w 56"/>
                <a:gd name="T16" fmla="*/ 0 h 59"/>
                <a:gd name="T17" fmla="*/ 56 w 56"/>
                <a:gd name="T18" fmla="*/ 59 h 59"/>
              </a:gdLst>
              <a:ahLst/>
              <a:cxnLst>
                <a:cxn ang="T10">
                  <a:pos x="T0" y="T1"/>
                </a:cxn>
                <a:cxn ang="T11">
                  <a:pos x="T2" y="T3"/>
                </a:cxn>
                <a:cxn ang="T12">
                  <a:pos x="T4" y="T5"/>
                </a:cxn>
                <a:cxn ang="T13">
                  <a:pos x="T6" y="T7"/>
                </a:cxn>
                <a:cxn ang="T14">
                  <a:pos x="T8" y="T9"/>
                </a:cxn>
              </a:cxnLst>
              <a:rect l="T15" t="T16" r="T17" b="T18"/>
              <a:pathLst>
                <a:path w="56" h="59">
                  <a:moveTo>
                    <a:pt x="28" y="0"/>
                  </a:moveTo>
                  <a:lnTo>
                    <a:pt x="56" y="30"/>
                  </a:lnTo>
                  <a:lnTo>
                    <a:pt x="28" y="59"/>
                  </a:lnTo>
                  <a:lnTo>
                    <a:pt x="0" y="30"/>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188" name="Freeform 65"/>
            <p:cNvSpPr>
              <a:spLocks/>
            </p:cNvSpPr>
            <p:nvPr/>
          </p:nvSpPr>
          <p:spPr bwMode="auto">
            <a:xfrm>
              <a:off x="4852" y="1832"/>
              <a:ext cx="57" cy="60"/>
            </a:xfrm>
            <a:custGeom>
              <a:avLst/>
              <a:gdLst>
                <a:gd name="T0" fmla="*/ 28 w 57"/>
                <a:gd name="T1" fmla="*/ 0 h 60"/>
                <a:gd name="T2" fmla="*/ 57 w 57"/>
                <a:gd name="T3" fmla="*/ 30 h 60"/>
                <a:gd name="T4" fmla="*/ 28 w 57"/>
                <a:gd name="T5" fmla="*/ 60 h 60"/>
                <a:gd name="T6" fmla="*/ 0 w 57"/>
                <a:gd name="T7" fmla="*/ 30 h 60"/>
                <a:gd name="T8" fmla="*/ 28 w 57"/>
                <a:gd name="T9" fmla="*/ 0 h 60"/>
                <a:gd name="T10" fmla="*/ 0 60000 65536"/>
                <a:gd name="T11" fmla="*/ 0 60000 65536"/>
                <a:gd name="T12" fmla="*/ 0 60000 65536"/>
                <a:gd name="T13" fmla="*/ 0 60000 65536"/>
                <a:gd name="T14" fmla="*/ 0 60000 65536"/>
                <a:gd name="T15" fmla="*/ 0 w 57"/>
                <a:gd name="T16" fmla="*/ 0 h 60"/>
                <a:gd name="T17" fmla="*/ 57 w 57"/>
                <a:gd name="T18" fmla="*/ 60 h 60"/>
              </a:gdLst>
              <a:ahLst/>
              <a:cxnLst>
                <a:cxn ang="T10">
                  <a:pos x="T0" y="T1"/>
                </a:cxn>
                <a:cxn ang="T11">
                  <a:pos x="T2" y="T3"/>
                </a:cxn>
                <a:cxn ang="T12">
                  <a:pos x="T4" y="T5"/>
                </a:cxn>
                <a:cxn ang="T13">
                  <a:pos x="T6" y="T7"/>
                </a:cxn>
                <a:cxn ang="T14">
                  <a:pos x="T8" y="T9"/>
                </a:cxn>
              </a:cxnLst>
              <a:rect l="T15" t="T16" r="T17" b="T18"/>
              <a:pathLst>
                <a:path w="57" h="60">
                  <a:moveTo>
                    <a:pt x="28" y="0"/>
                  </a:moveTo>
                  <a:lnTo>
                    <a:pt x="57" y="30"/>
                  </a:lnTo>
                  <a:lnTo>
                    <a:pt x="28" y="60"/>
                  </a:lnTo>
                  <a:lnTo>
                    <a:pt x="0" y="30"/>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189" name="Oval 66"/>
            <p:cNvSpPr>
              <a:spLocks noChangeArrowheads="1"/>
            </p:cNvSpPr>
            <p:nvPr/>
          </p:nvSpPr>
          <p:spPr bwMode="auto">
            <a:xfrm>
              <a:off x="4686" y="1811"/>
              <a:ext cx="53" cy="55"/>
            </a:xfrm>
            <a:prstGeom prst="ellipse">
              <a:avLst/>
            </a:prstGeom>
            <a:solidFill>
              <a:srgbClr val="FF0000"/>
            </a:solidFill>
            <a:ln w="6350">
              <a:solidFill>
                <a:srgbClr val="FF0000"/>
              </a:solidFill>
              <a:round/>
              <a:headEnd/>
              <a:tailEnd/>
            </a:ln>
          </p:spPr>
          <p:txBody>
            <a:bodyPr/>
            <a:lstStyle/>
            <a:p>
              <a:endParaRPr lang="en-US" altLang="zh-CN"/>
            </a:p>
          </p:txBody>
        </p:sp>
        <p:sp>
          <p:nvSpPr>
            <p:cNvPr id="1190" name="Oval 67"/>
            <p:cNvSpPr>
              <a:spLocks noChangeArrowheads="1"/>
            </p:cNvSpPr>
            <p:nvPr/>
          </p:nvSpPr>
          <p:spPr bwMode="auto">
            <a:xfrm>
              <a:off x="5054" y="1900"/>
              <a:ext cx="53" cy="55"/>
            </a:xfrm>
            <a:prstGeom prst="ellipse">
              <a:avLst/>
            </a:prstGeom>
            <a:solidFill>
              <a:srgbClr val="FF0000"/>
            </a:solidFill>
            <a:ln w="6350">
              <a:solidFill>
                <a:srgbClr val="FF0000"/>
              </a:solidFill>
              <a:round/>
              <a:headEnd/>
              <a:tailEnd/>
            </a:ln>
          </p:spPr>
          <p:txBody>
            <a:bodyPr/>
            <a:lstStyle/>
            <a:p>
              <a:endParaRPr lang="en-US" altLang="zh-CN"/>
            </a:p>
          </p:txBody>
        </p:sp>
        <p:sp>
          <p:nvSpPr>
            <p:cNvPr id="1191" name="Rectangle 68"/>
            <p:cNvSpPr>
              <a:spLocks noChangeArrowheads="1"/>
            </p:cNvSpPr>
            <p:nvPr/>
          </p:nvSpPr>
          <p:spPr bwMode="auto">
            <a:xfrm>
              <a:off x="4221" y="2336"/>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0</a:t>
              </a:r>
              <a:endParaRPr lang="ko-KR" altLang="en-US" sz="2400">
                <a:latin typeface="Tahoma" pitchFamily="34" charset="0"/>
                <a:ea typeface="Gulim" pitchFamily="34" charset="-127"/>
              </a:endParaRPr>
            </a:p>
          </p:txBody>
        </p:sp>
        <p:sp>
          <p:nvSpPr>
            <p:cNvPr id="1192" name="Rectangle 69"/>
            <p:cNvSpPr>
              <a:spLocks noChangeArrowheads="1"/>
            </p:cNvSpPr>
            <p:nvPr/>
          </p:nvSpPr>
          <p:spPr bwMode="auto">
            <a:xfrm>
              <a:off x="4221" y="2235"/>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a:t>
              </a:r>
              <a:endParaRPr lang="ko-KR" altLang="en-US" sz="2400">
                <a:latin typeface="Tahoma" pitchFamily="34" charset="0"/>
                <a:ea typeface="Gulim" pitchFamily="34" charset="-127"/>
              </a:endParaRPr>
            </a:p>
          </p:txBody>
        </p:sp>
        <p:sp>
          <p:nvSpPr>
            <p:cNvPr id="1193" name="Rectangle 70"/>
            <p:cNvSpPr>
              <a:spLocks noChangeArrowheads="1"/>
            </p:cNvSpPr>
            <p:nvPr/>
          </p:nvSpPr>
          <p:spPr bwMode="auto">
            <a:xfrm>
              <a:off x="4221" y="2133"/>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2</a:t>
              </a:r>
              <a:endParaRPr lang="ko-KR" altLang="en-US" sz="2400">
                <a:latin typeface="Tahoma" pitchFamily="34" charset="0"/>
                <a:ea typeface="Gulim" pitchFamily="34" charset="-127"/>
              </a:endParaRPr>
            </a:p>
          </p:txBody>
        </p:sp>
        <p:sp>
          <p:nvSpPr>
            <p:cNvPr id="1194" name="Rectangle 71"/>
            <p:cNvSpPr>
              <a:spLocks noChangeArrowheads="1"/>
            </p:cNvSpPr>
            <p:nvPr/>
          </p:nvSpPr>
          <p:spPr bwMode="auto">
            <a:xfrm>
              <a:off x="4221" y="2032"/>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3</a:t>
              </a:r>
              <a:endParaRPr lang="ko-KR" altLang="en-US" sz="2400">
                <a:latin typeface="Tahoma" pitchFamily="34" charset="0"/>
                <a:ea typeface="Gulim" pitchFamily="34" charset="-127"/>
              </a:endParaRPr>
            </a:p>
          </p:txBody>
        </p:sp>
        <p:sp>
          <p:nvSpPr>
            <p:cNvPr id="1195" name="Rectangle 72"/>
            <p:cNvSpPr>
              <a:spLocks noChangeArrowheads="1"/>
            </p:cNvSpPr>
            <p:nvPr/>
          </p:nvSpPr>
          <p:spPr bwMode="auto">
            <a:xfrm>
              <a:off x="4221" y="1930"/>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4</a:t>
              </a:r>
              <a:endParaRPr lang="ko-KR" altLang="en-US" sz="2400">
                <a:latin typeface="Tahoma" pitchFamily="34" charset="0"/>
                <a:ea typeface="Gulim" pitchFamily="34" charset="-127"/>
              </a:endParaRPr>
            </a:p>
          </p:txBody>
        </p:sp>
        <p:sp>
          <p:nvSpPr>
            <p:cNvPr id="1196" name="Rectangle 73"/>
            <p:cNvSpPr>
              <a:spLocks noChangeArrowheads="1"/>
            </p:cNvSpPr>
            <p:nvPr/>
          </p:nvSpPr>
          <p:spPr bwMode="auto">
            <a:xfrm>
              <a:off x="4221" y="1828"/>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5</a:t>
              </a:r>
              <a:endParaRPr lang="ko-KR" altLang="en-US" sz="2400">
                <a:latin typeface="Tahoma" pitchFamily="34" charset="0"/>
                <a:ea typeface="Gulim" pitchFamily="34" charset="-127"/>
              </a:endParaRPr>
            </a:p>
          </p:txBody>
        </p:sp>
        <p:sp>
          <p:nvSpPr>
            <p:cNvPr id="1197" name="Rectangle 74"/>
            <p:cNvSpPr>
              <a:spLocks noChangeArrowheads="1"/>
            </p:cNvSpPr>
            <p:nvPr/>
          </p:nvSpPr>
          <p:spPr bwMode="auto">
            <a:xfrm>
              <a:off x="4221" y="1731"/>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6</a:t>
              </a:r>
              <a:endParaRPr lang="ko-KR" altLang="en-US" sz="2400">
                <a:latin typeface="Tahoma" pitchFamily="34" charset="0"/>
                <a:ea typeface="Gulim" pitchFamily="34" charset="-127"/>
              </a:endParaRPr>
            </a:p>
          </p:txBody>
        </p:sp>
        <p:sp>
          <p:nvSpPr>
            <p:cNvPr id="1198" name="Rectangle 75"/>
            <p:cNvSpPr>
              <a:spLocks noChangeArrowheads="1"/>
            </p:cNvSpPr>
            <p:nvPr/>
          </p:nvSpPr>
          <p:spPr bwMode="auto">
            <a:xfrm>
              <a:off x="4221" y="1629"/>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7</a:t>
              </a:r>
              <a:endParaRPr lang="ko-KR" altLang="en-US" sz="2400">
                <a:latin typeface="Tahoma" pitchFamily="34" charset="0"/>
                <a:ea typeface="Gulim" pitchFamily="34" charset="-127"/>
              </a:endParaRPr>
            </a:p>
          </p:txBody>
        </p:sp>
        <p:sp>
          <p:nvSpPr>
            <p:cNvPr id="1199" name="Rectangle 76"/>
            <p:cNvSpPr>
              <a:spLocks noChangeArrowheads="1"/>
            </p:cNvSpPr>
            <p:nvPr/>
          </p:nvSpPr>
          <p:spPr bwMode="auto">
            <a:xfrm>
              <a:off x="4221" y="1528"/>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8</a:t>
              </a:r>
              <a:endParaRPr lang="ko-KR" altLang="en-US" sz="2400">
                <a:latin typeface="Tahoma" pitchFamily="34" charset="0"/>
                <a:ea typeface="Gulim" pitchFamily="34" charset="-127"/>
              </a:endParaRPr>
            </a:p>
          </p:txBody>
        </p:sp>
        <p:sp>
          <p:nvSpPr>
            <p:cNvPr id="1200" name="Rectangle 77"/>
            <p:cNvSpPr>
              <a:spLocks noChangeArrowheads="1"/>
            </p:cNvSpPr>
            <p:nvPr/>
          </p:nvSpPr>
          <p:spPr bwMode="auto">
            <a:xfrm>
              <a:off x="4221" y="1426"/>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9</a:t>
              </a:r>
              <a:endParaRPr lang="ko-KR" altLang="en-US" sz="2400">
                <a:latin typeface="Tahoma" pitchFamily="34" charset="0"/>
                <a:ea typeface="Gulim" pitchFamily="34" charset="-127"/>
              </a:endParaRPr>
            </a:p>
          </p:txBody>
        </p:sp>
        <p:sp>
          <p:nvSpPr>
            <p:cNvPr id="1201" name="Rectangle 78"/>
            <p:cNvSpPr>
              <a:spLocks noChangeArrowheads="1"/>
            </p:cNvSpPr>
            <p:nvPr/>
          </p:nvSpPr>
          <p:spPr bwMode="auto">
            <a:xfrm>
              <a:off x="4197" y="1324"/>
              <a:ext cx="73"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10</a:t>
              </a:r>
              <a:endParaRPr lang="ko-KR" altLang="en-US" sz="2400">
                <a:latin typeface="Tahoma" pitchFamily="34" charset="0"/>
                <a:ea typeface="Gulim" pitchFamily="34" charset="-127"/>
              </a:endParaRPr>
            </a:p>
          </p:txBody>
        </p:sp>
        <p:sp>
          <p:nvSpPr>
            <p:cNvPr id="1202" name="Rectangle 79"/>
            <p:cNvSpPr>
              <a:spLocks noChangeArrowheads="1"/>
            </p:cNvSpPr>
            <p:nvPr/>
          </p:nvSpPr>
          <p:spPr bwMode="auto">
            <a:xfrm>
              <a:off x="4266" y="2404"/>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0</a:t>
              </a:r>
              <a:endParaRPr lang="ko-KR" altLang="en-US" sz="2400">
                <a:latin typeface="Tahoma" pitchFamily="34" charset="0"/>
                <a:ea typeface="Gulim" pitchFamily="34" charset="-127"/>
              </a:endParaRPr>
            </a:p>
          </p:txBody>
        </p:sp>
        <p:sp>
          <p:nvSpPr>
            <p:cNvPr id="1203" name="Rectangle 80"/>
            <p:cNvSpPr>
              <a:spLocks noChangeArrowheads="1"/>
            </p:cNvSpPr>
            <p:nvPr/>
          </p:nvSpPr>
          <p:spPr bwMode="auto">
            <a:xfrm>
              <a:off x="4387" y="2404"/>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a:t>
              </a:r>
              <a:endParaRPr lang="ko-KR" altLang="en-US" sz="2400">
                <a:latin typeface="Tahoma" pitchFamily="34" charset="0"/>
                <a:ea typeface="Gulim" pitchFamily="34" charset="-127"/>
              </a:endParaRPr>
            </a:p>
          </p:txBody>
        </p:sp>
        <p:sp>
          <p:nvSpPr>
            <p:cNvPr id="1204" name="Rectangle 81"/>
            <p:cNvSpPr>
              <a:spLocks noChangeArrowheads="1"/>
            </p:cNvSpPr>
            <p:nvPr/>
          </p:nvSpPr>
          <p:spPr bwMode="auto">
            <a:xfrm>
              <a:off x="4504" y="2404"/>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2</a:t>
              </a:r>
              <a:endParaRPr lang="ko-KR" altLang="en-US" sz="2400">
                <a:latin typeface="Tahoma" pitchFamily="34" charset="0"/>
                <a:ea typeface="Gulim" pitchFamily="34" charset="-127"/>
              </a:endParaRPr>
            </a:p>
          </p:txBody>
        </p:sp>
        <p:sp>
          <p:nvSpPr>
            <p:cNvPr id="1205" name="Rectangle 82"/>
            <p:cNvSpPr>
              <a:spLocks noChangeArrowheads="1"/>
            </p:cNvSpPr>
            <p:nvPr/>
          </p:nvSpPr>
          <p:spPr bwMode="auto">
            <a:xfrm>
              <a:off x="4626" y="2404"/>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3</a:t>
              </a:r>
              <a:endParaRPr lang="ko-KR" altLang="en-US" sz="2400">
                <a:latin typeface="Tahoma" pitchFamily="34" charset="0"/>
                <a:ea typeface="Gulim" pitchFamily="34" charset="-127"/>
              </a:endParaRPr>
            </a:p>
          </p:txBody>
        </p:sp>
        <p:sp>
          <p:nvSpPr>
            <p:cNvPr id="1206" name="Rectangle 83"/>
            <p:cNvSpPr>
              <a:spLocks noChangeArrowheads="1"/>
            </p:cNvSpPr>
            <p:nvPr/>
          </p:nvSpPr>
          <p:spPr bwMode="auto">
            <a:xfrm>
              <a:off x="4747" y="2404"/>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4</a:t>
              </a:r>
              <a:endParaRPr lang="ko-KR" altLang="en-US" sz="2400">
                <a:latin typeface="Tahoma" pitchFamily="34" charset="0"/>
                <a:ea typeface="Gulim" pitchFamily="34" charset="-127"/>
              </a:endParaRPr>
            </a:p>
          </p:txBody>
        </p:sp>
        <p:sp>
          <p:nvSpPr>
            <p:cNvPr id="1207" name="Rectangle 84"/>
            <p:cNvSpPr>
              <a:spLocks noChangeArrowheads="1"/>
            </p:cNvSpPr>
            <p:nvPr/>
          </p:nvSpPr>
          <p:spPr bwMode="auto">
            <a:xfrm>
              <a:off x="4868" y="2404"/>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5</a:t>
              </a:r>
              <a:endParaRPr lang="ko-KR" altLang="en-US" sz="2400">
                <a:latin typeface="Tahoma" pitchFamily="34" charset="0"/>
                <a:ea typeface="Gulim" pitchFamily="34" charset="-127"/>
              </a:endParaRPr>
            </a:p>
          </p:txBody>
        </p:sp>
        <p:sp>
          <p:nvSpPr>
            <p:cNvPr id="1208" name="Rectangle 85"/>
            <p:cNvSpPr>
              <a:spLocks noChangeArrowheads="1"/>
            </p:cNvSpPr>
            <p:nvPr/>
          </p:nvSpPr>
          <p:spPr bwMode="auto">
            <a:xfrm>
              <a:off x="4986" y="2404"/>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6</a:t>
              </a:r>
              <a:endParaRPr lang="ko-KR" altLang="en-US" sz="2400">
                <a:latin typeface="Tahoma" pitchFamily="34" charset="0"/>
                <a:ea typeface="Gulim" pitchFamily="34" charset="-127"/>
              </a:endParaRPr>
            </a:p>
          </p:txBody>
        </p:sp>
        <p:sp>
          <p:nvSpPr>
            <p:cNvPr id="1209" name="Rectangle 86"/>
            <p:cNvSpPr>
              <a:spLocks noChangeArrowheads="1"/>
            </p:cNvSpPr>
            <p:nvPr/>
          </p:nvSpPr>
          <p:spPr bwMode="auto">
            <a:xfrm>
              <a:off x="5107" y="2404"/>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7</a:t>
              </a:r>
              <a:endParaRPr lang="ko-KR" altLang="en-US" sz="2400">
                <a:latin typeface="Tahoma" pitchFamily="34" charset="0"/>
                <a:ea typeface="Gulim" pitchFamily="34" charset="-127"/>
              </a:endParaRPr>
            </a:p>
          </p:txBody>
        </p:sp>
        <p:sp>
          <p:nvSpPr>
            <p:cNvPr id="1210" name="Rectangle 87"/>
            <p:cNvSpPr>
              <a:spLocks noChangeArrowheads="1"/>
            </p:cNvSpPr>
            <p:nvPr/>
          </p:nvSpPr>
          <p:spPr bwMode="auto">
            <a:xfrm>
              <a:off x="5228" y="2404"/>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8</a:t>
              </a:r>
              <a:endParaRPr lang="ko-KR" altLang="en-US" sz="2400">
                <a:latin typeface="Tahoma" pitchFamily="34" charset="0"/>
                <a:ea typeface="Gulim" pitchFamily="34" charset="-127"/>
              </a:endParaRPr>
            </a:p>
          </p:txBody>
        </p:sp>
        <p:sp>
          <p:nvSpPr>
            <p:cNvPr id="1211" name="Rectangle 88"/>
            <p:cNvSpPr>
              <a:spLocks noChangeArrowheads="1"/>
            </p:cNvSpPr>
            <p:nvPr/>
          </p:nvSpPr>
          <p:spPr bwMode="auto">
            <a:xfrm>
              <a:off x="5346" y="2404"/>
              <a:ext cx="44"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9</a:t>
              </a:r>
              <a:endParaRPr lang="ko-KR" altLang="en-US" sz="2400">
                <a:latin typeface="Tahoma" pitchFamily="34" charset="0"/>
                <a:ea typeface="Gulim" pitchFamily="34" charset="-127"/>
              </a:endParaRPr>
            </a:p>
          </p:txBody>
        </p:sp>
        <p:sp>
          <p:nvSpPr>
            <p:cNvPr id="1212" name="Rectangle 89"/>
            <p:cNvSpPr>
              <a:spLocks noChangeArrowheads="1"/>
            </p:cNvSpPr>
            <p:nvPr/>
          </p:nvSpPr>
          <p:spPr bwMode="auto">
            <a:xfrm>
              <a:off x="5455" y="2404"/>
              <a:ext cx="73" cy="68"/>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10</a:t>
              </a:r>
              <a:endParaRPr lang="ko-KR" altLang="en-US" sz="2400">
                <a:latin typeface="Tahoma" pitchFamily="34" charset="0"/>
                <a:ea typeface="Gulim" pitchFamily="34" charset="-127"/>
              </a:endParaRPr>
            </a:p>
          </p:txBody>
        </p:sp>
        <p:sp>
          <p:nvSpPr>
            <p:cNvPr id="1213" name="Rectangle 90"/>
            <p:cNvSpPr>
              <a:spLocks noChangeArrowheads="1"/>
            </p:cNvSpPr>
            <p:nvPr/>
          </p:nvSpPr>
          <p:spPr bwMode="auto">
            <a:xfrm>
              <a:off x="4144" y="1265"/>
              <a:ext cx="1400" cy="1254"/>
            </a:xfrm>
            <a:prstGeom prst="rect">
              <a:avLst/>
            </a:prstGeom>
            <a:noFill/>
            <a:ln w="0">
              <a:solidFill>
                <a:srgbClr val="000000"/>
              </a:solidFill>
              <a:miter lim="800000"/>
              <a:headEnd/>
              <a:tailEnd/>
            </a:ln>
          </p:spPr>
          <p:txBody>
            <a:bodyPr/>
            <a:lstStyle/>
            <a:p>
              <a:endParaRPr lang="en-US" altLang="zh-CN"/>
            </a:p>
          </p:txBody>
        </p:sp>
        <p:sp>
          <p:nvSpPr>
            <p:cNvPr id="1214" name="Freeform 91"/>
            <p:cNvSpPr>
              <a:spLocks/>
            </p:cNvSpPr>
            <p:nvPr/>
          </p:nvSpPr>
          <p:spPr bwMode="auto">
            <a:xfrm>
              <a:off x="4426" y="1447"/>
              <a:ext cx="573" cy="873"/>
            </a:xfrm>
            <a:custGeom>
              <a:avLst/>
              <a:gdLst>
                <a:gd name="T0" fmla="*/ 157 w 852"/>
                <a:gd name="T1" fmla="*/ 93 h 1260"/>
                <a:gd name="T2" fmla="*/ 120 w 852"/>
                <a:gd name="T3" fmla="*/ 12 h 1260"/>
                <a:gd name="T4" fmla="*/ 72 w 852"/>
                <a:gd name="T5" fmla="*/ 7 h 1260"/>
                <a:gd name="T6" fmla="*/ 40 w 852"/>
                <a:gd name="T7" fmla="*/ 24 h 1260"/>
                <a:gd name="T8" fmla="*/ 0 w 852"/>
                <a:gd name="T9" fmla="*/ 123 h 1260"/>
                <a:gd name="T10" fmla="*/ 13 w 852"/>
                <a:gd name="T11" fmla="*/ 229 h 1260"/>
                <a:gd name="T12" fmla="*/ 110 w 852"/>
                <a:gd name="T13" fmla="*/ 371 h 1260"/>
                <a:gd name="T14" fmla="*/ 130 w 852"/>
                <a:gd name="T15" fmla="*/ 379 h 1260"/>
                <a:gd name="T16" fmla="*/ 137 w 852"/>
                <a:gd name="T17" fmla="*/ 384 h 1260"/>
                <a:gd name="T18" fmla="*/ 159 w 852"/>
                <a:gd name="T19" fmla="*/ 391 h 1260"/>
                <a:gd name="T20" fmla="*/ 189 w 852"/>
                <a:gd name="T21" fmla="*/ 409 h 1260"/>
                <a:gd name="T22" fmla="*/ 241 w 852"/>
                <a:gd name="T23" fmla="*/ 414 h 1260"/>
                <a:gd name="T24" fmla="*/ 239 w 852"/>
                <a:gd name="T25" fmla="*/ 339 h 1260"/>
                <a:gd name="T26" fmla="*/ 227 w 852"/>
                <a:gd name="T27" fmla="*/ 317 h 1260"/>
                <a:gd name="T28" fmla="*/ 209 w 852"/>
                <a:gd name="T29" fmla="*/ 285 h 1260"/>
                <a:gd name="T30" fmla="*/ 189 w 852"/>
                <a:gd name="T31" fmla="*/ 254 h 1260"/>
                <a:gd name="T32" fmla="*/ 184 w 852"/>
                <a:gd name="T33" fmla="*/ 243 h 1260"/>
                <a:gd name="T34" fmla="*/ 180 w 852"/>
                <a:gd name="T35" fmla="*/ 236 h 1260"/>
                <a:gd name="T36" fmla="*/ 169 w 852"/>
                <a:gd name="T37" fmla="*/ 214 h 1260"/>
                <a:gd name="T38" fmla="*/ 164 w 852"/>
                <a:gd name="T39" fmla="*/ 206 h 1260"/>
                <a:gd name="T40" fmla="*/ 157 w 852"/>
                <a:gd name="T41" fmla="*/ 93 h 12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52"/>
                <a:gd name="T64" fmla="*/ 0 h 1260"/>
                <a:gd name="T65" fmla="*/ 852 w 852"/>
                <a:gd name="T66" fmla="*/ 1260 h 12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52" h="1260">
                  <a:moveTo>
                    <a:pt x="518" y="280"/>
                  </a:moveTo>
                  <a:cubicBezTo>
                    <a:pt x="509" y="187"/>
                    <a:pt x="497" y="69"/>
                    <a:pt x="392" y="36"/>
                  </a:cubicBezTo>
                  <a:cubicBezTo>
                    <a:pt x="339" y="0"/>
                    <a:pt x="309" y="15"/>
                    <a:pt x="237" y="21"/>
                  </a:cubicBezTo>
                  <a:cubicBezTo>
                    <a:pt x="194" y="31"/>
                    <a:pt x="168" y="45"/>
                    <a:pt x="133" y="73"/>
                  </a:cubicBezTo>
                  <a:cubicBezTo>
                    <a:pt x="84" y="168"/>
                    <a:pt x="20" y="262"/>
                    <a:pt x="0" y="369"/>
                  </a:cubicBezTo>
                  <a:cubicBezTo>
                    <a:pt x="5" y="481"/>
                    <a:pt x="3" y="584"/>
                    <a:pt x="44" y="688"/>
                  </a:cubicBezTo>
                  <a:cubicBezTo>
                    <a:pt x="78" y="870"/>
                    <a:pt x="173" y="1057"/>
                    <a:pt x="362" y="1117"/>
                  </a:cubicBezTo>
                  <a:cubicBezTo>
                    <a:pt x="415" y="1152"/>
                    <a:pt x="347" y="1112"/>
                    <a:pt x="429" y="1139"/>
                  </a:cubicBezTo>
                  <a:cubicBezTo>
                    <a:pt x="437" y="1142"/>
                    <a:pt x="443" y="1150"/>
                    <a:pt x="451" y="1154"/>
                  </a:cubicBezTo>
                  <a:cubicBezTo>
                    <a:pt x="473" y="1165"/>
                    <a:pt x="501" y="1168"/>
                    <a:pt x="525" y="1176"/>
                  </a:cubicBezTo>
                  <a:cubicBezTo>
                    <a:pt x="562" y="1201"/>
                    <a:pt x="581" y="1218"/>
                    <a:pt x="622" y="1228"/>
                  </a:cubicBezTo>
                  <a:cubicBezTo>
                    <a:pt x="684" y="1260"/>
                    <a:pt x="714" y="1249"/>
                    <a:pt x="792" y="1243"/>
                  </a:cubicBezTo>
                  <a:cubicBezTo>
                    <a:pt x="852" y="1183"/>
                    <a:pt x="819" y="1088"/>
                    <a:pt x="785" y="1021"/>
                  </a:cubicBezTo>
                  <a:cubicBezTo>
                    <a:pt x="770" y="992"/>
                    <a:pt x="773" y="979"/>
                    <a:pt x="748" y="954"/>
                  </a:cubicBezTo>
                  <a:cubicBezTo>
                    <a:pt x="735" y="917"/>
                    <a:pt x="711" y="888"/>
                    <a:pt x="688" y="858"/>
                  </a:cubicBezTo>
                  <a:cubicBezTo>
                    <a:pt x="676" y="821"/>
                    <a:pt x="643" y="795"/>
                    <a:pt x="622" y="762"/>
                  </a:cubicBezTo>
                  <a:cubicBezTo>
                    <a:pt x="616" y="753"/>
                    <a:pt x="613" y="742"/>
                    <a:pt x="607" y="732"/>
                  </a:cubicBezTo>
                  <a:cubicBezTo>
                    <a:pt x="603" y="724"/>
                    <a:pt x="597" y="717"/>
                    <a:pt x="592" y="710"/>
                  </a:cubicBezTo>
                  <a:cubicBezTo>
                    <a:pt x="580" y="671"/>
                    <a:pt x="589" y="694"/>
                    <a:pt x="555" y="643"/>
                  </a:cubicBezTo>
                  <a:cubicBezTo>
                    <a:pt x="550" y="636"/>
                    <a:pt x="540" y="621"/>
                    <a:pt x="540" y="621"/>
                  </a:cubicBezTo>
                  <a:cubicBezTo>
                    <a:pt x="519" y="510"/>
                    <a:pt x="518" y="392"/>
                    <a:pt x="518" y="280"/>
                  </a:cubicBezTo>
                  <a:close/>
                </a:path>
              </a:pathLst>
            </a:custGeom>
            <a:noFill/>
            <a:ln w="19050">
              <a:solidFill>
                <a:schemeClr val="tx1"/>
              </a:solidFill>
              <a:round/>
              <a:headEnd/>
              <a:tailEnd/>
            </a:ln>
          </p:spPr>
          <p:txBody>
            <a:bodyPr wrap="none" anchor="ctr">
              <a:spAutoFit/>
            </a:bodyPr>
            <a:lstStyle/>
            <a:p>
              <a:endParaRPr lang="zh-CN" altLang="en-US"/>
            </a:p>
          </p:txBody>
        </p:sp>
        <p:sp>
          <p:nvSpPr>
            <p:cNvPr id="1215" name="Freeform 92"/>
            <p:cNvSpPr>
              <a:spLocks/>
            </p:cNvSpPr>
            <p:nvPr/>
          </p:nvSpPr>
          <p:spPr bwMode="auto">
            <a:xfrm>
              <a:off x="4846" y="1713"/>
              <a:ext cx="516" cy="436"/>
            </a:xfrm>
            <a:custGeom>
              <a:avLst/>
              <a:gdLst>
                <a:gd name="T0" fmla="*/ 56 w 768"/>
                <a:gd name="T1" fmla="*/ 22 h 630"/>
                <a:gd name="T2" fmla="*/ 22 w 768"/>
                <a:gd name="T3" fmla="*/ 24 h 630"/>
                <a:gd name="T4" fmla="*/ 1 w 768"/>
                <a:gd name="T5" fmla="*/ 57 h 630"/>
                <a:gd name="T6" fmla="*/ 4 w 768"/>
                <a:gd name="T7" fmla="*/ 103 h 630"/>
                <a:gd name="T8" fmla="*/ 17 w 768"/>
                <a:gd name="T9" fmla="*/ 118 h 630"/>
                <a:gd name="T10" fmla="*/ 33 w 768"/>
                <a:gd name="T11" fmla="*/ 138 h 630"/>
                <a:gd name="T12" fmla="*/ 71 w 768"/>
                <a:gd name="T13" fmla="*/ 181 h 630"/>
                <a:gd name="T14" fmla="*/ 78 w 768"/>
                <a:gd name="T15" fmla="*/ 189 h 630"/>
                <a:gd name="T16" fmla="*/ 100 w 768"/>
                <a:gd name="T17" fmla="*/ 197 h 630"/>
                <a:gd name="T18" fmla="*/ 136 w 768"/>
                <a:gd name="T19" fmla="*/ 209 h 630"/>
                <a:gd name="T20" fmla="*/ 181 w 768"/>
                <a:gd name="T21" fmla="*/ 201 h 630"/>
                <a:gd name="T22" fmla="*/ 199 w 768"/>
                <a:gd name="T23" fmla="*/ 194 h 630"/>
                <a:gd name="T24" fmla="*/ 208 w 768"/>
                <a:gd name="T25" fmla="*/ 176 h 630"/>
                <a:gd name="T26" fmla="*/ 218 w 768"/>
                <a:gd name="T27" fmla="*/ 157 h 630"/>
                <a:gd name="T28" fmla="*/ 220 w 768"/>
                <a:gd name="T29" fmla="*/ 145 h 630"/>
                <a:gd name="T30" fmla="*/ 224 w 768"/>
                <a:gd name="T31" fmla="*/ 138 h 630"/>
                <a:gd name="T32" fmla="*/ 233 w 768"/>
                <a:gd name="T33" fmla="*/ 98 h 630"/>
                <a:gd name="T34" fmla="*/ 230 w 768"/>
                <a:gd name="T35" fmla="*/ 59 h 630"/>
                <a:gd name="T36" fmla="*/ 220 w 768"/>
                <a:gd name="T37" fmla="*/ 37 h 630"/>
                <a:gd name="T38" fmla="*/ 141 w 768"/>
                <a:gd name="T39" fmla="*/ 0 h 630"/>
                <a:gd name="T40" fmla="*/ 62 w 768"/>
                <a:gd name="T41" fmla="*/ 10 h 630"/>
                <a:gd name="T42" fmla="*/ 56 w 768"/>
                <a:gd name="T43" fmla="*/ 22 h 6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8"/>
                <a:gd name="T67" fmla="*/ 0 h 630"/>
                <a:gd name="T68" fmla="*/ 768 w 768"/>
                <a:gd name="T69" fmla="*/ 630 h 6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8" h="630">
                  <a:moveTo>
                    <a:pt x="183" y="67"/>
                  </a:moveTo>
                  <a:cubicBezTo>
                    <a:pt x="146" y="41"/>
                    <a:pt x="112" y="61"/>
                    <a:pt x="72" y="74"/>
                  </a:cubicBezTo>
                  <a:cubicBezTo>
                    <a:pt x="13" y="114"/>
                    <a:pt x="28" y="107"/>
                    <a:pt x="5" y="170"/>
                  </a:cubicBezTo>
                  <a:cubicBezTo>
                    <a:pt x="8" y="217"/>
                    <a:pt x="0" y="266"/>
                    <a:pt x="13" y="311"/>
                  </a:cubicBezTo>
                  <a:cubicBezTo>
                    <a:pt x="19" y="331"/>
                    <a:pt x="45" y="339"/>
                    <a:pt x="57" y="356"/>
                  </a:cubicBezTo>
                  <a:cubicBezTo>
                    <a:pt x="92" y="407"/>
                    <a:pt x="72" y="390"/>
                    <a:pt x="109" y="415"/>
                  </a:cubicBezTo>
                  <a:cubicBezTo>
                    <a:pt x="145" y="467"/>
                    <a:pt x="187" y="508"/>
                    <a:pt x="235" y="548"/>
                  </a:cubicBezTo>
                  <a:cubicBezTo>
                    <a:pt x="243" y="555"/>
                    <a:pt x="248" y="565"/>
                    <a:pt x="257" y="570"/>
                  </a:cubicBezTo>
                  <a:cubicBezTo>
                    <a:pt x="283" y="584"/>
                    <a:pt x="305" y="583"/>
                    <a:pt x="331" y="593"/>
                  </a:cubicBezTo>
                  <a:cubicBezTo>
                    <a:pt x="371" y="608"/>
                    <a:pt x="408" y="621"/>
                    <a:pt x="450" y="630"/>
                  </a:cubicBezTo>
                  <a:cubicBezTo>
                    <a:pt x="498" y="625"/>
                    <a:pt x="551" y="623"/>
                    <a:pt x="598" y="607"/>
                  </a:cubicBezTo>
                  <a:cubicBezTo>
                    <a:pt x="618" y="600"/>
                    <a:pt x="657" y="585"/>
                    <a:pt x="657" y="585"/>
                  </a:cubicBezTo>
                  <a:cubicBezTo>
                    <a:pt x="675" y="536"/>
                    <a:pt x="651" y="594"/>
                    <a:pt x="687" y="533"/>
                  </a:cubicBezTo>
                  <a:cubicBezTo>
                    <a:pt x="698" y="514"/>
                    <a:pt x="717" y="474"/>
                    <a:pt x="717" y="474"/>
                  </a:cubicBezTo>
                  <a:cubicBezTo>
                    <a:pt x="719" y="462"/>
                    <a:pt x="720" y="449"/>
                    <a:pt x="724" y="437"/>
                  </a:cubicBezTo>
                  <a:cubicBezTo>
                    <a:pt x="727" y="429"/>
                    <a:pt x="736" y="423"/>
                    <a:pt x="739" y="415"/>
                  </a:cubicBezTo>
                  <a:cubicBezTo>
                    <a:pt x="750" y="382"/>
                    <a:pt x="760" y="332"/>
                    <a:pt x="768" y="296"/>
                  </a:cubicBezTo>
                  <a:cubicBezTo>
                    <a:pt x="766" y="257"/>
                    <a:pt x="766" y="217"/>
                    <a:pt x="761" y="178"/>
                  </a:cubicBezTo>
                  <a:cubicBezTo>
                    <a:pt x="754" y="127"/>
                    <a:pt x="750" y="142"/>
                    <a:pt x="724" y="111"/>
                  </a:cubicBezTo>
                  <a:cubicBezTo>
                    <a:pt x="653" y="27"/>
                    <a:pt x="566" y="24"/>
                    <a:pt x="465" y="0"/>
                  </a:cubicBezTo>
                  <a:cubicBezTo>
                    <a:pt x="370" y="4"/>
                    <a:pt x="294" y="6"/>
                    <a:pt x="205" y="30"/>
                  </a:cubicBezTo>
                  <a:cubicBezTo>
                    <a:pt x="154" y="63"/>
                    <a:pt x="144" y="53"/>
                    <a:pt x="183" y="67"/>
                  </a:cubicBezTo>
                  <a:close/>
                </a:path>
              </a:pathLst>
            </a:custGeom>
            <a:noFill/>
            <a:ln w="19050">
              <a:solidFill>
                <a:schemeClr val="tx1"/>
              </a:solidFill>
              <a:round/>
              <a:headEnd/>
              <a:tailEnd/>
            </a:ln>
          </p:spPr>
          <p:txBody>
            <a:bodyPr wrap="none" anchor="ctr">
              <a:spAutoFit/>
            </a:bodyPr>
            <a:lstStyle/>
            <a:p>
              <a:endParaRPr lang="zh-CN" altLang="en-US"/>
            </a:p>
          </p:txBody>
        </p:sp>
      </p:grpSp>
      <p:sp>
        <p:nvSpPr>
          <p:cNvPr id="427101" name="Line 93"/>
          <p:cNvSpPr>
            <a:spLocks noChangeShapeType="1"/>
          </p:cNvSpPr>
          <p:nvPr/>
        </p:nvSpPr>
        <p:spPr bwMode="auto">
          <a:xfrm>
            <a:off x="6108700" y="2971800"/>
            <a:ext cx="742950" cy="0"/>
          </a:xfrm>
          <a:prstGeom prst="line">
            <a:avLst/>
          </a:prstGeom>
          <a:noFill/>
          <a:ln w="9525">
            <a:solidFill>
              <a:schemeClr val="tx1"/>
            </a:solidFill>
            <a:round/>
            <a:headEnd/>
            <a:tailEnd type="triangle" w="med" len="med"/>
          </a:ln>
        </p:spPr>
        <p:txBody>
          <a:bodyPr wrap="none" anchor="ctr"/>
          <a:lstStyle/>
          <a:p>
            <a:endParaRPr lang="zh-CN" altLang="en-US"/>
          </a:p>
        </p:txBody>
      </p:sp>
      <p:grpSp>
        <p:nvGrpSpPr>
          <p:cNvPr id="4" name="Group 94"/>
          <p:cNvGrpSpPr>
            <a:grpSpLocks/>
          </p:cNvGrpSpPr>
          <p:nvPr/>
        </p:nvGrpSpPr>
        <p:grpSpPr bwMode="auto">
          <a:xfrm>
            <a:off x="7181850" y="4114800"/>
            <a:ext cx="2476500" cy="2286000"/>
            <a:chOff x="3312" y="2640"/>
            <a:chExt cx="1440" cy="1440"/>
          </a:xfrm>
        </p:grpSpPr>
        <p:graphicFrame>
          <p:nvGraphicFramePr>
            <p:cNvPr id="1027" name="Object 95"/>
            <p:cNvGraphicFramePr>
              <a:graphicFrameLocks noChangeAspect="1"/>
            </p:cNvGraphicFramePr>
            <p:nvPr/>
          </p:nvGraphicFramePr>
          <p:xfrm>
            <a:off x="3312" y="2832"/>
            <a:ext cx="1440" cy="1248"/>
          </p:xfrm>
          <a:graphic>
            <a:graphicData uri="http://schemas.openxmlformats.org/presentationml/2006/ole">
              <mc:AlternateContent xmlns:mc="http://schemas.openxmlformats.org/markup-compatibility/2006">
                <mc:Choice xmlns:v="urn:schemas-microsoft-com:vml" Requires="v">
                  <p:oleObj spid="_x0000_s20533" name="Worksheet" r:id="rId6" imgW="3419856" imgH="2934005" progId="Excel.Sheet.8">
                    <p:embed/>
                  </p:oleObj>
                </mc:Choice>
                <mc:Fallback>
                  <p:oleObj name="Worksheet" r:id="rId6" imgW="3419856" imgH="2934005" progId="Excel.Sheet.8">
                    <p:embed/>
                    <p:pic>
                      <p:nvPicPr>
                        <p:cNvPr id="1027" name="Object 9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2" y="2832"/>
                          <a:ext cx="1440" cy="12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31" name="Line 96"/>
            <p:cNvSpPr>
              <a:spLocks noChangeShapeType="1"/>
            </p:cNvSpPr>
            <p:nvPr/>
          </p:nvSpPr>
          <p:spPr bwMode="auto">
            <a:xfrm>
              <a:off x="3984" y="2640"/>
              <a:ext cx="0" cy="144"/>
            </a:xfrm>
            <a:prstGeom prst="line">
              <a:avLst/>
            </a:prstGeom>
            <a:noFill/>
            <a:ln w="9525">
              <a:solidFill>
                <a:schemeClr val="tx1"/>
              </a:solidFill>
              <a:round/>
              <a:headEnd/>
              <a:tailEnd type="triangle" w="med" len="med"/>
            </a:ln>
          </p:spPr>
          <p:txBody>
            <a:bodyPr wrap="none" anchor="ctr"/>
            <a:lstStyle/>
            <a:p>
              <a:endParaRPr lang="zh-CN" altLang="en-US"/>
            </a:p>
          </p:txBody>
        </p:sp>
      </p:grpSp>
      <p:grpSp>
        <p:nvGrpSpPr>
          <p:cNvPr id="5" name="Group 97"/>
          <p:cNvGrpSpPr>
            <a:grpSpLocks/>
          </p:cNvGrpSpPr>
          <p:nvPr/>
        </p:nvGrpSpPr>
        <p:grpSpPr bwMode="auto">
          <a:xfrm>
            <a:off x="3549650" y="4419600"/>
            <a:ext cx="3467100" cy="1981200"/>
            <a:chOff x="1200" y="2832"/>
            <a:chExt cx="2016" cy="1248"/>
          </a:xfrm>
        </p:grpSpPr>
        <p:grpSp>
          <p:nvGrpSpPr>
            <p:cNvPr id="6" name="Group 98"/>
            <p:cNvGrpSpPr>
              <a:grpSpLocks/>
            </p:cNvGrpSpPr>
            <p:nvPr/>
          </p:nvGrpSpPr>
          <p:grpSpPr bwMode="auto">
            <a:xfrm>
              <a:off x="1200" y="2832"/>
              <a:ext cx="1440" cy="1248"/>
              <a:chOff x="3108" y="2256"/>
              <a:chExt cx="2148" cy="1872"/>
            </a:xfrm>
          </p:grpSpPr>
          <p:graphicFrame>
            <p:nvGraphicFramePr>
              <p:cNvPr id="1026" name="Object 99"/>
              <p:cNvGraphicFramePr>
                <a:graphicFrameLocks noChangeAspect="1"/>
              </p:cNvGraphicFramePr>
              <p:nvPr/>
            </p:nvGraphicFramePr>
            <p:xfrm>
              <a:off x="3108" y="2256"/>
              <a:ext cx="2148" cy="1872"/>
            </p:xfrm>
            <a:graphic>
              <a:graphicData uri="http://schemas.openxmlformats.org/presentationml/2006/ole">
                <mc:AlternateContent xmlns:mc="http://schemas.openxmlformats.org/markup-compatibility/2006">
                  <mc:Choice xmlns:v="urn:schemas-microsoft-com:vml" Requires="v">
                    <p:oleObj spid="_x0000_s20534" name="Worksheet" r:id="rId8" imgW="3410407" imgH="2924556" progId="Excel.Sheet.8">
                      <p:embed/>
                    </p:oleObj>
                  </mc:Choice>
                  <mc:Fallback>
                    <p:oleObj name="Worksheet" r:id="rId8" imgW="3410407" imgH="2924556" progId="Excel.Sheet.8">
                      <p:embed/>
                      <p:pic>
                        <p:nvPicPr>
                          <p:cNvPr id="1026" name="Object 9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8" y="2256"/>
                            <a:ext cx="2148" cy="18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9" name="Freeform 100"/>
              <p:cNvSpPr>
                <a:spLocks/>
              </p:cNvSpPr>
              <p:nvPr/>
            </p:nvSpPr>
            <p:spPr bwMode="auto">
              <a:xfrm>
                <a:off x="3638" y="2571"/>
                <a:ext cx="728" cy="896"/>
              </a:xfrm>
              <a:custGeom>
                <a:avLst/>
                <a:gdLst>
                  <a:gd name="T0" fmla="*/ 199 w 728"/>
                  <a:gd name="T1" fmla="*/ 7 h 896"/>
                  <a:gd name="T2" fmla="*/ 110 w 728"/>
                  <a:gd name="T3" fmla="*/ 96 h 896"/>
                  <a:gd name="T4" fmla="*/ 80 w 728"/>
                  <a:gd name="T5" fmla="*/ 140 h 896"/>
                  <a:gd name="T6" fmla="*/ 65 w 728"/>
                  <a:gd name="T7" fmla="*/ 162 h 896"/>
                  <a:gd name="T8" fmla="*/ 21 w 728"/>
                  <a:gd name="T9" fmla="*/ 303 h 896"/>
                  <a:gd name="T10" fmla="*/ 65 w 728"/>
                  <a:gd name="T11" fmla="*/ 703 h 896"/>
                  <a:gd name="T12" fmla="*/ 110 w 728"/>
                  <a:gd name="T13" fmla="*/ 763 h 896"/>
                  <a:gd name="T14" fmla="*/ 332 w 728"/>
                  <a:gd name="T15" fmla="*/ 896 h 896"/>
                  <a:gd name="T16" fmla="*/ 495 w 728"/>
                  <a:gd name="T17" fmla="*/ 851 h 896"/>
                  <a:gd name="T18" fmla="*/ 636 w 728"/>
                  <a:gd name="T19" fmla="*/ 711 h 896"/>
                  <a:gd name="T20" fmla="*/ 688 w 728"/>
                  <a:gd name="T21" fmla="*/ 607 h 896"/>
                  <a:gd name="T22" fmla="*/ 702 w 728"/>
                  <a:gd name="T23" fmla="*/ 563 h 896"/>
                  <a:gd name="T24" fmla="*/ 710 w 728"/>
                  <a:gd name="T25" fmla="*/ 540 h 896"/>
                  <a:gd name="T26" fmla="*/ 680 w 728"/>
                  <a:gd name="T27" fmla="*/ 296 h 896"/>
                  <a:gd name="T28" fmla="*/ 569 w 728"/>
                  <a:gd name="T29" fmla="*/ 133 h 896"/>
                  <a:gd name="T30" fmla="*/ 510 w 728"/>
                  <a:gd name="T31" fmla="*/ 88 h 896"/>
                  <a:gd name="T32" fmla="*/ 465 w 728"/>
                  <a:gd name="T33" fmla="*/ 59 h 896"/>
                  <a:gd name="T34" fmla="*/ 295 w 728"/>
                  <a:gd name="T35" fmla="*/ 0 h 896"/>
                  <a:gd name="T36" fmla="*/ 206 w 728"/>
                  <a:gd name="T37" fmla="*/ 7 h 896"/>
                  <a:gd name="T38" fmla="*/ 184 w 728"/>
                  <a:gd name="T39" fmla="*/ 14 h 896"/>
                  <a:gd name="T40" fmla="*/ 199 w 728"/>
                  <a:gd name="T41" fmla="*/ 7 h 8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8"/>
                  <a:gd name="T64" fmla="*/ 0 h 896"/>
                  <a:gd name="T65" fmla="*/ 728 w 728"/>
                  <a:gd name="T66" fmla="*/ 896 h 8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8" h="896">
                    <a:moveTo>
                      <a:pt x="199" y="7"/>
                    </a:moveTo>
                    <a:cubicBezTo>
                      <a:pt x="148" y="19"/>
                      <a:pt x="135" y="54"/>
                      <a:pt x="110" y="96"/>
                    </a:cubicBezTo>
                    <a:cubicBezTo>
                      <a:pt x="101" y="111"/>
                      <a:pt x="90" y="125"/>
                      <a:pt x="80" y="140"/>
                    </a:cubicBezTo>
                    <a:cubicBezTo>
                      <a:pt x="75" y="147"/>
                      <a:pt x="65" y="162"/>
                      <a:pt x="65" y="162"/>
                    </a:cubicBezTo>
                    <a:cubicBezTo>
                      <a:pt x="50" y="210"/>
                      <a:pt x="33" y="254"/>
                      <a:pt x="21" y="303"/>
                    </a:cubicBezTo>
                    <a:cubicBezTo>
                      <a:pt x="4" y="446"/>
                      <a:pt x="0" y="574"/>
                      <a:pt x="65" y="703"/>
                    </a:cubicBezTo>
                    <a:cubicBezTo>
                      <a:pt x="79" y="731"/>
                      <a:pt x="83" y="744"/>
                      <a:pt x="110" y="763"/>
                    </a:cubicBezTo>
                    <a:cubicBezTo>
                      <a:pt x="159" y="835"/>
                      <a:pt x="250" y="874"/>
                      <a:pt x="332" y="896"/>
                    </a:cubicBezTo>
                    <a:cubicBezTo>
                      <a:pt x="394" y="889"/>
                      <a:pt x="441" y="878"/>
                      <a:pt x="495" y="851"/>
                    </a:cubicBezTo>
                    <a:cubicBezTo>
                      <a:pt x="537" y="789"/>
                      <a:pt x="571" y="751"/>
                      <a:pt x="636" y="711"/>
                    </a:cubicBezTo>
                    <a:cubicBezTo>
                      <a:pt x="660" y="674"/>
                      <a:pt x="672" y="647"/>
                      <a:pt x="688" y="607"/>
                    </a:cubicBezTo>
                    <a:cubicBezTo>
                      <a:pt x="694" y="593"/>
                      <a:pt x="697" y="578"/>
                      <a:pt x="702" y="563"/>
                    </a:cubicBezTo>
                    <a:cubicBezTo>
                      <a:pt x="705" y="555"/>
                      <a:pt x="710" y="540"/>
                      <a:pt x="710" y="540"/>
                    </a:cubicBezTo>
                    <a:cubicBezTo>
                      <a:pt x="720" y="459"/>
                      <a:pt x="728" y="366"/>
                      <a:pt x="680" y="296"/>
                    </a:cubicBezTo>
                    <a:cubicBezTo>
                      <a:pt x="659" y="231"/>
                      <a:pt x="621" y="176"/>
                      <a:pt x="569" y="133"/>
                    </a:cubicBezTo>
                    <a:cubicBezTo>
                      <a:pt x="550" y="117"/>
                      <a:pt x="530" y="103"/>
                      <a:pt x="510" y="88"/>
                    </a:cubicBezTo>
                    <a:cubicBezTo>
                      <a:pt x="496" y="77"/>
                      <a:pt x="465" y="59"/>
                      <a:pt x="465" y="59"/>
                    </a:cubicBezTo>
                    <a:cubicBezTo>
                      <a:pt x="428" y="0"/>
                      <a:pt x="358" y="5"/>
                      <a:pt x="295" y="0"/>
                    </a:cubicBezTo>
                    <a:cubicBezTo>
                      <a:pt x="265" y="2"/>
                      <a:pt x="236" y="3"/>
                      <a:pt x="206" y="7"/>
                    </a:cubicBezTo>
                    <a:cubicBezTo>
                      <a:pt x="198" y="8"/>
                      <a:pt x="192" y="14"/>
                      <a:pt x="184" y="14"/>
                    </a:cubicBezTo>
                    <a:cubicBezTo>
                      <a:pt x="178" y="14"/>
                      <a:pt x="194" y="9"/>
                      <a:pt x="199" y="7"/>
                    </a:cubicBezTo>
                    <a:close/>
                  </a:path>
                </a:pathLst>
              </a:custGeom>
              <a:noFill/>
              <a:ln w="19050">
                <a:solidFill>
                  <a:schemeClr val="tx1"/>
                </a:solidFill>
                <a:round/>
                <a:headEnd/>
                <a:tailEnd/>
              </a:ln>
            </p:spPr>
            <p:txBody>
              <a:bodyPr wrap="none" anchor="ctr">
                <a:spAutoFit/>
              </a:bodyPr>
              <a:lstStyle/>
              <a:p>
                <a:endParaRPr lang="zh-CN" altLang="en-US"/>
              </a:p>
            </p:txBody>
          </p:sp>
          <p:sp>
            <p:nvSpPr>
              <p:cNvPr id="1130" name="Freeform 101"/>
              <p:cNvSpPr>
                <a:spLocks/>
              </p:cNvSpPr>
              <p:nvPr/>
            </p:nvSpPr>
            <p:spPr bwMode="auto">
              <a:xfrm>
                <a:off x="4090" y="2934"/>
                <a:ext cx="802" cy="889"/>
              </a:xfrm>
              <a:custGeom>
                <a:avLst/>
                <a:gdLst>
                  <a:gd name="T0" fmla="*/ 510 w 802"/>
                  <a:gd name="T1" fmla="*/ 44 h 889"/>
                  <a:gd name="T2" fmla="*/ 376 w 802"/>
                  <a:gd name="T3" fmla="*/ 177 h 889"/>
                  <a:gd name="T4" fmla="*/ 236 w 802"/>
                  <a:gd name="T5" fmla="*/ 296 h 889"/>
                  <a:gd name="T6" fmla="*/ 221 w 802"/>
                  <a:gd name="T7" fmla="*/ 318 h 889"/>
                  <a:gd name="T8" fmla="*/ 199 w 802"/>
                  <a:gd name="T9" fmla="*/ 333 h 889"/>
                  <a:gd name="T10" fmla="*/ 191 w 802"/>
                  <a:gd name="T11" fmla="*/ 355 h 889"/>
                  <a:gd name="T12" fmla="*/ 169 w 802"/>
                  <a:gd name="T13" fmla="*/ 385 h 889"/>
                  <a:gd name="T14" fmla="*/ 132 w 802"/>
                  <a:gd name="T15" fmla="*/ 496 h 889"/>
                  <a:gd name="T16" fmla="*/ 110 w 802"/>
                  <a:gd name="T17" fmla="*/ 518 h 889"/>
                  <a:gd name="T18" fmla="*/ 80 w 802"/>
                  <a:gd name="T19" fmla="*/ 562 h 889"/>
                  <a:gd name="T20" fmla="*/ 43 w 802"/>
                  <a:gd name="T21" fmla="*/ 629 h 889"/>
                  <a:gd name="T22" fmla="*/ 13 w 802"/>
                  <a:gd name="T23" fmla="*/ 703 h 889"/>
                  <a:gd name="T24" fmla="*/ 36 w 802"/>
                  <a:gd name="T25" fmla="*/ 844 h 889"/>
                  <a:gd name="T26" fmla="*/ 80 w 802"/>
                  <a:gd name="T27" fmla="*/ 874 h 889"/>
                  <a:gd name="T28" fmla="*/ 124 w 802"/>
                  <a:gd name="T29" fmla="*/ 888 h 889"/>
                  <a:gd name="T30" fmla="*/ 354 w 802"/>
                  <a:gd name="T31" fmla="*/ 874 h 889"/>
                  <a:gd name="T32" fmla="*/ 517 w 802"/>
                  <a:gd name="T33" fmla="*/ 822 h 889"/>
                  <a:gd name="T34" fmla="*/ 569 w 802"/>
                  <a:gd name="T35" fmla="*/ 792 h 889"/>
                  <a:gd name="T36" fmla="*/ 673 w 802"/>
                  <a:gd name="T37" fmla="*/ 651 h 889"/>
                  <a:gd name="T38" fmla="*/ 695 w 802"/>
                  <a:gd name="T39" fmla="*/ 600 h 889"/>
                  <a:gd name="T40" fmla="*/ 747 w 802"/>
                  <a:gd name="T41" fmla="*/ 533 h 889"/>
                  <a:gd name="T42" fmla="*/ 784 w 802"/>
                  <a:gd name="T43" fmla="*/ 451 h 889"/>
                  <a:gd name="T44" fmla="*/ 798 w 802"/>
                  <a:gd name="T45" fmla="*/ 385 h 889"/>
                  <a:gd name="T46" fmla="*/ 650 w 802"/>
                  <a:gd name="T47" fmla="*/ 0 h 889"/>
                  <a:gd name="T48" fmla="*/ 532 w 802"/>
                  <a:gd name="T49" fmla="*/ 22 h 889"/>
                  <a:gd name="T50" fmla="*/ 510 w 802"/>
                  <a:gd name="T51" fmla="*/ 44 h 8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2"/>
                  <a:gd name="T79" fmla="*/ 0 h 889"/>
                  <a:gd name="T80" fmla="*/ 802 w 802"/>
                  <a:gd name="T81" fmla="*/ 889 h 8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2" h="889">
                    <a:moveTo>
                      <a:pt x="510" y="44"/>
                    </a:moveTo>
                    <a:cubicBezTo>
                      <a:pt x="455" y="80"/>
                      <a:pt x="422" y="133"/>
                      <a:pt x="376" y="177"/>
                    </a:cubicBezTo>
                    <a:cubicBezTo>
                      <a:pt x="346" y="236"/>
                      <a:pt x="298" y="273"/>
                      <a:pt x="236" y="296"/>
                    </a:cubicBezTo>
                    <a:cubicBezTo>
                      <a:pt x="231" y="303"/>
                      <a:pt x="227" y="312"/>
                      <a:pt x="221" y="318"/>
                    </a:cubicBezTo>
                    <a:cubicBezTo>
                      <a:pt x="215" y="324"/>
                      <a:pt x="205" y="326"/>
                      <a:pt x="199" y="333"/>
                    </a:cubicBezTo>
                    <a:cubicBezTo>
                      <a:pt x="194" y="339"/>
                      <a:pt x="195" y="348"/>
                      <a:pt x="191" y="355"/>
                    </a:cubicBezTo>
                    <a:cubicBezTo>
                      <a:pt x="185" y="366"/>
                      <a:pt x="176" y="375"/>
                      <a:pt x="169" y="385"/>
                    </a:cubicBezTo>
                    <a:cubicBezTo>
                      <a:pt x="156" y="422"/>
                      <a:pt x="155" y="463"/>
                      <a:pt x="132" y="496"/>
                    </a:cubicBezTo>
                    <a:cubicBezTo>
                      <a:pt x="126" y="504"/>
                      <a:pt x="116" y="510"/>
                      <a:pt x="110" y="518"/>
                    </a:cubicBezTo>
                    <a:cubicBezTo>
                      <a:pt x="99" y="532"/>
                      <a:pt x="80" y="562"/>
                      <a:pt x="80" y="562"/>
                    </a:cubicBezTo>
                    <a:cubicBezTo>
                      <a:pt x="68" y="602"/>
                      <a:pt x="78" y="578"/>
                      <a:pt x="43" y="629"/>
                    </a:cubicBezTo>
                    <a:cubicBezTo>
                      <a:pt x="28" y="651"/>
                      <a:pt x="22" y="678"/>
                      <a:pt x="13" y="703"/>
                    </a:cubicBezTo>
                    <a:cubicBezTo>
                      <a:pt x="15" y="727"/>
                      <a:pt x="0" y="812"/>
                      <a:pt x="36" y="844"/>
                    </a:cubicBezTo>
                    <a:cubicBezTo>
                      <a:pt x="49" y="856"/>
                      <a:pt x="65" y="864"/>
                      <a:pt x="80" y="874"/>
                    </a:cubicBezTo>
                    <a:cubicBezTo>
                      <a:pt x="93" y="883"/>
                      <a:pt x="124" y="888"/>
                      <a:pt x="124" y="888"/>
                    </a:cubicBezTo>
                    <a:cubicBezTo>
                      <a:pt x="167" y="886"/>
                      <a:pt x="287" y="889"/>
                      <a:pt x="354" y="874"/>
                    </a:cubicBezTo>
                    <a:cubicBezTo>
                      <a:pt x="410" y="861"/>
                      <a:pt x="461" y="835"/>
                      <a:pt x="517" y="822"/>
                    </a:cubicBezTo>
                    <a:cubicBezTo>
                      <a:pt x="534" y="811"/>
                      <a:pt x="553" y="804"/>
                      <a:pt x="569" y="792"/>
                    </a:cubicBezTo>
                    <a:cubicBezTo>
                      <a:pt x="613" y="757"/>
                      <a:pt x="651" y="702"/>
                      <a:pt x="673" y="651"/>
                    </a:cubicBezTo>
                    <a:cubicBezTo>
                      <a:pt x="680" y="634"/>
                      <a:pt x="685" y="615"/>
                      <a:pt x="695" y="600"/>
                    </a:cubicBezTo>
                    <a:cubicBezTo>
                      <a:pt x="711" y="577"/>
                      <a:pt x="747" y="533"/>
                      <a:pt x="747" y="533"/>
                    </a:cubicBezTo>
                    <a:cubicBezTo>
                      <a:pt x="756" y="504"/>
                      <a:pt x="784" y="451"/>
                      <a:pt x="784" y="451"/>
                    </a:cubicBezTo>
                    <a:cubicBezTo>
                      <a:pt x="787" y="439"/>
                      <a:pt x="798" y="395"/>
                      <a:pt x="798" y="385"/>
                    </a:cubicBezTo>
                    <a:cubicBezTo>
                      <a:pt x="798" y="264"/>
                      <a:pt x="802" y="46"/>
                      <a:pt x="650" y="0"/>
                    </a:cubicBezTo>
                    <a:cubicBezTo>
                      <a:pt x="598" y="5"/>
                      <a:pt x="575" y="6"/>
                      <a:pt x="532" y="22"/>
                    </a:cubicBezTo>
                    <a:cubicBezTo>
                      <a:pt x="516" y="46"/>
                      <a:pt x="526" y="44"/>
                      <a:pt x="510" y="44"/>
                    </a:cubicBezTo>
                    <a:close/>
                  </a:path>
                </a:pathLst>
              </a:custGeom>
              <a:noFill/>
              <a:ln w="19050">
                <a:solidFill>
                  <a:schemeClr val="tx1"/>
                </a:solidFill>
                <a:round/>
                <a:headEnd/>
                <a:tailEnd/>
              </a:ln>
            </p:spPr>
            <p:txBody>
              <a:bodyPr wrap="none" anchor="ctr">
                <a:spAutoFit/>
              </a:bodyPr>
              <a:lstStyle/>
              <a:p>
                <a:endParaRPr lang="zh-CN" altLang="en-US"/>
              </a:p>
            </p:txBody>
          </p:sp>
        </p:grpSp>
        <p:sp>
          <p:nvSpPr>
            <p:cNvPr id="1128" name="Line 102"/>
            <p:cNvSpPr>
              <a:spLocks noChangeShapeType="1"/>
            </p:cNvSpPr>
            <p:nvPr/>
          </p:nvSpPr>
          <p:spPr bwMode="auto">
            <a:xfrm flipH="1">
              <a:off x="2784" y="3264"/>
              <a:ext cx="432" cy="0"/>
            </a:xfrm>
            <a:prstGeom prst="line">
              <a:avLst/>
            </a:prstGeom>
            <a:noFill/>
            <a:ln w="9525">
              <a:solidFill>
                <a:schemeClr val="tx1"/>
              </a:solidFill>
              <a:round/>
              <a:headEnd/>
              <a:tailEnd type="triangle" w="med" len="med"/>
            </a:ln>
          </p:spPr>
          <p:txBody>
            <a:bodyPr wrap="none" anchor="ctr"/>
            <a:lstStyle/>
            <a:p>
              <a:endParaRPr lang="zh-CN" altLang="en-US"/>
            </a:p>
          </p:txBody>
        </p:sp>
      </p:grpSp>
      <p:sp>
        <p:nvSpPr>
          <p:cNvPr id="1036" name="Rectangle 103"/>
          <p:cNvSpPr>
            <a:spLocks noChangeArrowheads="1"/>
          </p:cNvSpPr>
          <p:nvPr/>
        </p:nvSpPr>
        <p:spPr bwMode="auto">
          <a:xfrm>
            <a:off x="109538" y="2084388"/>
            <a:ext cx="2408237" cy="1990725"/>
          </a:xfrm>
          <a:prstGeom prst="rect">
            <a:avLst/>
          </a:prstGeom>
          <a:solidFill>
            <a:srgbClr val="FFFFFF"/>
          </a:solidFill>
          <a:ln w="0">
            <a:solidFill>
              <a:srgbClr val="000000"/>
            </a:solidFill>
            <a:miter lim="800000"/>
            <a:headEnd/>
            <a:tailEnd/>
          </a:ln>
        </p:spPr>
        <p:txBody>
          <a:bodyPr/>
          <a:lstStyle/>
          <a:p>
            <a:endParaRPr lang="en-US" altLang="zh-CN"/>
          </a:p>
        </p:txBody>
      </p:sp>
      <p:sp>
        <p:nvSpPr>
          <p:cNvPr id="1037" name="Rectangle 104"/>
          <p:cNvSpPr>
            <a:spLocks noChangeArrowheads="1"/>
          </p:cNvSpPr>
          <p:nvPr/>
        </p:nvSpPr>
        <p:spPr bwMode="auto">
          <a:xfrm>
            <a:off x="341313" y="2225675"/>
            <a:ext cx="2065337" cy="1606550"/>
          </a:xfrm>
          <a:prstGeom prst="rect">
            <a:avLst/>
          </a:prstGeom>
          <a:solidFill>
            <a:srgbClr val="FFFFFF"/>
          </a:solidFill>
          <a:ln w="9525">
            <a:noFill/>
            <a:miter lim="800000"/>
            <a:headEnd/>
            <a:tailEnd/>
          </a:ln>
        </p:spPr>
        <p:txBody>
          <a:bodyPr/>
          <a:lstStyle/>
          <a:p>
            <a:endParaRPr lang="en-US" altLang="zh-CN"/>
          </a:p>
        </p:txBody>
      </p:sp>
      <p:sp>
        <p:nvSpPr>
          <p:cNvPr id="1038" name="Line 105"/>
          <p:cNvSpPr>
            <a:spLocks noChangeShapeType="1"/>
          </p:cNvSpPr>
          <p:nvPr/>
        </p:nvSpPr>
        <p:spPr bwMode="auto">
          <a:xfrm>
            <a:off x="341313" y="3670300"/>
            <a:ext cx="2065337" cy="1588"/>
          </a:xfrm>
          <a:prstGeom prst="line">
            <a:avLst/>
          </a:prstGeom>
          <a:noFill/>
          <a:ln w="0">
            <a:solidFill>
              <a:srgbClr val="000000"/>
            </a:solidFill>
            <a:round/>
            <a:headEnd/>
            <a:tailEnd/>
          </a:ln>
        </p:spPr>
        <p:txBody>
          <a:bodyPr/>
          <a:lstStyle/>
          <a:p>
            <a:endParaRPr lang="zh-CN" altLang="en-US"/>
          </a:p>
        </p:txBody>
      </p:sp>
      <p:sp>
        <p:nvSpPr>
          <p:cNvPr id="1039" name="Line 106"/>
          <p:cNvSpPr>
            <a:spLocks noChangeShapeType="1"/>
          </p:cNvSpPr>
          <p:nvPr/>
        </p:nvSpPr>
        <p:spPr bwMode="auto">
          <a:xfrm>
            <a:off x="341313" y="3509963"/>
            <a:ext cx="2065337" cy="1587"/>
          </a:xfrm>
          <a:prstGeom prst="line">
            <a:avLst/>
          </a:prstGeom>
          <a:noFill/>
          <a:ln w="0">
            <a:solidFill>
              <a:srgbClr val="000000"/>
            </a:solidFill>
            <a:round/>
            <a:headEnd/>
            <a:tailEnd/>
          </a:ln>
        </p:spPr>
        <p:txBody>
          <a:bodyPr/>
          <a:lstStyle/>
          <a:p>
            <a:endParaRPr lang="zh-CN" altLang="en-US"/>
          </a:p>
        </p:txBody>
      </p:sp>
      <p:sp>
        <p:nvSpPr>
          <p:cNvPr id="1040" name="Line 107"/>
          <p:cNvSpPr>
            <a:spLocks noChangeShapeType="1"/>
          </p:cNvSpPr>
          <p:nvPr/>
        </p:nvSpPr>
        <p:spPr bwMode="auto">
          <a:xfrm>
            <a:off x="341313" y="3348038"/>
            <a:ext cx="2065337" cy="1587"/>
          </a:xfrm>
          <a:prstGeom prst="line">
            <a:avLst/>
          </a:prstGeom>
          <a:noFill/>
          <a:ln w="0">
            <a:solidFill>
              <a:srgbClr val="000000"/>
            </a:solidFill>
            <a:round/>
            <a:headEnd/>
            <a:tailEnd/>
          </a:ln>
        </p:spPr>
        <p:txBody>
          <a:bodyPr/>
          <a:lstStyle/>
          <a:p>
            <a:endParaRPr lang="zh-CN" altLang="en-US"/>
          </a:p>
        </p:txBody>
      </p:sp>
      <p:sp>
        <p:nvSpPr>
          <p:cNvPr id="1041" name="Line 108"/>
          <p:cNvSpPr>
            <a:spLocks noChangeShapeType="1"/>
          </p:cNvSpPr>
          <p:nvPr/>
        </p:nvSpPr>
        <p:spPr bwMode="auto">
          <a:xfrm>
            <a:off x="341313" y="3187700"/>
            <a:ext cx="2065337" cy="1588"/>
          </a:xfrm>
          <a:prstGeom prst="line">
            <a:avLst/>
          </a:prstGeom>
          <a:noFill/>
          <a:ln w="0">
            <a:solidFill>
              <a:srgbClr val="000000"/>
            </a:solidFill>
            <a:round/>
            <a:headEnd/>
            <a:tailEnd/>
          </a:ln>
        </p:spPr>
        <p:txBody>
          <a:bodyPr/>
          <a:lstStyle/>
          <a:p>
            <a:endParaRPr lang="zh-CN" altLang="en-US"/>
          </a:p>
        </p:txBody>
      </p:sp>
      <p:sp>
        <p:nvSpPr>
          <p:cNvPr id="1042" name="Line 109"/>
          <p:cNvSpPr>
            <a:spLocks noChangeShapeType="1"/>
          </p:cNvSpPr>
          <p:nvPr/>
        </p:nvSpPr>
        <p:spPr bwMode="auto">
          <a:xfrm>
            <a:off x="341313" y="3025775"/>
            <a:ext cx="2065337" cy="1588"/>
          </a:xfrm>
          <a:prstGeom prst="line">
            <a:avLst/>
          </a:prstGeom>
          <a:noFill/>
          <a:ln w="0">
            <a:solidFill>
              <a:srgbClr val="000000"/>
            </a:solidFill>
            <a:round/>
            <a:headEnd/>
            <a:tailEnd/>
          </a:ln>
        </p:spPr>
        <p:txBody>
          <a:bodyPr/>
          <a:lstStyle/>
          <a:p>
            <a:endParaRPr lang="zh-CN" altLang="en-US"/>
          </a:p>
        </p:txBody>
      </p:sp>
      <p:sp>
        <p:nvSpPr>
          <p:cNvPr id="1043" name="Line 110"/>
          <p:cNvSpPr>
            <a:spLocks noChangeShapeType="1"/>
          </p:cNvSpPr>
          <p:nvPr/>
        </p:nvSpPr>
        <p:spPr bwMode="auto">
          <a:xfrm>
            <a:off x="341313" y="2870200"/>
            <a:ext cx="2065337" cy="1588"/>
          </a:xfrm>
          <a:prstGeom prst="line">
            <a:avLst/>
          </a:prstGeom>
          <a:noFill/>
          <a:ln w="0">
            <a:solidFill>
              <a:srgbClr val="000000"/>
            </a:solidFill>
            <a:round/>
            <a:headEnd/>
            <a:tailEnd/>
          </a:ln>
        </p:spPr>
        <p:txBody>
          <a:bodyPr/>
          <a:lstStyle/>
          <a:p>
            <a:endParaRPr lang="zh-CN" altLang="en-US"/>
          </a:p>
        </p:txBody>
      </p:sp>
      <p:sp>
        <p:nvSpPr>
          <p:cNvPr id="1044" name="Line 111"/>
          <p:cNvSpPr>
            <a:spLocks noChangeShapeType="1"/>
          </p:cNvSpPr>
          <p:nvPr/>
        </p:nvSpPr>
        <p:spPr bwMode="auto">
          <a:xfrm>
            <a:off x="341313" y="2709863"/>
            <a:ext cx="2065337" cy="1587"/>
          </a:xfrm>
          <a:prstGeom prst="line">
            <a:avLst/>
          </a:prstGeom>
          <a:noFill/>
          <a:ln w="0">
            <a:solidFill>
              <a:srgbClr val="000000"/>
            </a:solidFill>
            <a:round/>
            <a:headEnd/>
            <a:tailEnd/>
          </a:ln>
        </p:spPr>
        <p:txBody>
          <a:bodyPr/>
          <a:lstStyle/>
          <a:p>
            <a:endParaRPr lang="zh-CN" altLang="en-US"/>
          </a:p>
        </p:txBody>
      </p:sp>
      <p:sp>
        <p:nvSpPr>
          <p:cNvPr id="1045" name="Line 112"/>
          <p:cNvSpPr>
            <a:spLocks noChangeShapeType="1"/>
          </p:cNvSpPr>
          <p:nvPr/>
        </p:nvSpPr>
        <p:spPr bwMode="auto">
          <a:xfrm>
            <a:off x="341313" y="2547938"/>
            <a:ext cx="2065337" cy="1587"/>
          </a:xfrm>
          <a:prstGeom prst="line">
            <a:avLst/>
          </a:prstGeom>
          <a:noFill/>
          <a:ln w="0">
            <a:solidFill>
              <a:srgbClr val="000000"/>
            </a:solidFill>
            <a:round/>
            <a:headEnd/>
            <a:tailEnd/>
          </a:ln>
        </p:spPr>
        <p:txBody>
          <a:bodyPr/>
          <a:lstStyle/>
          <a:p>
            <a:endParaRPr lang="zh-CN" altLang="en-US"/>
          </a:p>
        </p:txBody>
      </p:sp>
      <p:sp>
        <p:nvSpPr>
          <p:cNvPr id="1046" name="Line 113"/>
          <p:cNvSpPr>
            <a:spLocks noChangeShapeType="1"/>
          </p:cNvSpPr>
          <p:nvPr/>
        </p:nvSpPr>
        <p:spPr bwMode="auto">
          <a:xfrm>
            <a:off x="341313" y="2387600"/>
            <a:ext cx="2065337" cy="1588"/>
          </a:xfrm>
          <a:prstGeom prst="line">
            <a:avLst/>
          </a:prstGeom>
          <a:noFill/>
          <a:ln w="0">
            <a:solidFill>
              <a:srgbClr val="000000"/>
            </a:solidFill>
            <a:round/>
            <a:headEnd/>
            <a:tailEnd/>
          </a:ln>
        </p:spPr>
        <p:txBody>
          <a:bodyPr/>
          <a:lstStyle/>
          <a:p>
            <a:endParaRPr lang="zh-CN" altLang="en-US"/>
          </a:p>
        </p:txBody>
      </p:sp>
      <p:sp>
        <p:nvSpPr>
          <p:cNvPr id="1047" name="Line 114"/>
          <p:cNvSpPr>
            <a:spLocks noChangeShapeType="1"/>
          </p:cNvSpPr>
          <p:nvPr/>
        </p:nvSpPr>
        <p:spPr bwMode="auto">
          <a:xfrm>
            <a:off x="341313" y="2225675"/>
            <a:ext cx="2065337" cy="1588"/>
          </a:xfrm>
          <a:prstGeom prst="line">
            <a:avLst/>
          </a:prstGeom>
          <a:noFill/>
          <a:ln w="0">
            <a:solidFill>
              <a:srgbClr val="000000"/>
            </a:solidFill>
            <a:round/>
            <a:headEnd/>
            <a:tailEnd/>
          </a:ln>
        </p:spPr>
        <p:txBody>
          <a:bodyPr/>
          <a:lstStyle/>
          <a:p>
            <a:endParaRPr lang="zh-CN" altLang="en-US"/>
          </a:p>
        </p:txBody>
      </p:sp>
      <p:sp>
        <p:nvSpPr>
          <p:cNvPr id="1048" name="Line 115"/>
          <p:cNvSpPr>
            <a:spLocks noChangeShapeType="1"/>
          </p:cNvSpPr>
          <p:nvPr/>
        </p:nvSpPr>
        <p:spPr bwMode="auto">
          <a:xfrm>
            <a:off x="549275" y="2225675"/>
            <a:ext cx="1588" cy="1606550"/>
          </a:xfrm>
          <a:prstGeom prst="line">
            <a:avLst/>
          </a:prstGeom>
          <a:noFill/>
          <a:ln w="0">
            <a:solidFill>
              <a:srgbClr val="000000"/>
            </a:solidFill>
            <a:round/>
            <a:headEnd/>
            <a:tailEnd/>
          </a:ln>
        </p:spPr>
        <p:txBody>
          <a:bodyPr/>
          <a:lstStyle/>
          <a:p>
            <a:endParaRPr lang="zh-CN" altLang="en-US"/>
          </a:p>
        </p:txBody>
      </p:sp>
      <p:sp>
        <p:nvSpPr>
          <p:cNvPr id="1049" name="Line 116"/>
          <p:cNvSpPr>
            <a:spLocks noChangeShapeType="1"/>
          </p:cNvSpPr>
          <p:nvPr/>
        </p:nvSpPr>
        <p:spPr bwMode="auto">
          <a:xfrm>
            <a:off x="749300" y="2225675"/>
            <a:ext cx="1588" cy="1606550"/>
          </a:xfrm>
          <a:prstGeom prst="line">
            <a:avLst/>
          </a:prstGeom>
          <a:noFill/>
          <a:ln w="0">
            <a:solidFill>
              <a:srgbClr val="000000"/>
            </a:solidFill>
            <a:round/>
            <a:headEnd/>
            <a:tailEnd/>
          </a:ln>
        </p:spPr>
        <p:txBody>
          <a:bodyPr/>
          <a:lstStyle/>
          <a:p>
            <a:endParaRPr lang="zh-CN" altLang="en-US"/>
          </a:p>
        </p:txBody>
      </p:sp>
      <p:sp>
        <p:nvSpPr>
          <p:cNvPr id="1050" name="Line 117"/>
          <p:cNvSpPr>
            <a:spLocks noChangeShapeType="1"/>
          </p:cNvSpPr>
          <p:nvPr/>
        </p:nvSpPr>
        <p:spPr bwMode="auto">
          <a:xfrm>
            <a:off x="960438" y="2225675"/>
            <a:ext cx="1587" cy="1606550"/>
          </a:xfrm>
          <a:prstGeom prst="line">
            <a:avLst/>
          </a:prstGeom>
          <a:noFill/>
          <a:ln w="0">
            <a:solidFill>
              <a:srgbClr val="000000"/>
            </a:solidFill>
            <a:round/>
            <a:headEnd/>
            <a:tailEnd/>
          </a:ln>
        </p:spPr>
        <p:txBody>
          <a:bodyPr/>
          <a:lstStyle/>
          <a:p>
            <a:endParaRPr lang="zh-CN" altLang="en-US"/>
          </a:p>
        </p:txBody>
      </p:sp>
      <p:sp>
        <p:nvSpPr>
          <p:cNvPr id="1051" name="Line 118"/>
          <p:cNvSpPr>
            <a:spLocks noChangeShapeType="1"/>
          </p:cNvSpPr>
          <p:nvPr/>
        </p:nvSpPr>
        <p:spPr bwMode="auto">
          <a:xfrm>
            <a:off x="1168400" y="2225675"/>
            <a:ext cx="1588" cy="1606550"/>
          </a:xfrm>
          <a:prstGeom prst="line">
            <a:avLst/>
          </a:prstGeom>
          <a:noFill/>
          <a:ln w="0">
            <a:solidFill>
              <a:srgbClr val="000000"/>
            </a:solidFill>
            <a:round/>
            <a:headEnd/>
            <a:tailEnd/>
          </a:ln>
        </p:spPr>
        <p:txBody>
          <a:bodyPr/>
          <a:lstStyle/>
          <a:p>
            <a:endParaRPr lang="zh-CN" altLang="en-US"/>
          </a:p>
        </p:txBody>
      </p:sp>
      <p:sp>
        <p:nvSpPr>
          <p:cNvPr id="1052" name="Line 119"/>
          <p:cNvSpPr>
            <a:spLocks noChangeShapeType="1"/>
          </p:cNvSpPr>
          <p:nvPr/>
        </p:nvSpPr>
        <p:spPr bwMode="auto">
          <a:xfrm>
            <a:off x="1376363" y="2225675"/>
            <a:ext cx="1587" cy="1606550"/>
          </a:xfrm>
          <a:prstGeom prst="line">
            <a:avLst/>
          </a:prstGeom>
          <a:noFill/>
          <a:ln w="0">
            <a:solidFill>
              <a:srgbClr val="000000"/>
            </a:solidFill>
            <a:round/>
            <a:headEnd/>
            <a:tailEnd/>
          </a:ln>
        </p:spPr>
        <p:txBody>
          <a:bodyPr/>
          <a:lstStyle/>
          <a:p>
            <a:endParaRPr lang="zh-CN" altLang="en-US"/>
          </a:p>
        </p:txBody>
      </p:sp>
      <p:sp>
        <p:nvSpPr>
          <p:cNvPr id="1053" name="Line 120"/>
          <p:cNvSpPr>
            <a:spLocks noChangeShapeType="1"/>
          </p:cNvSpPr>
          <p:nvPr/>
        </p:nvSpPr>
        <p:spPr bwMode="auto">
          <a:xfrm>
            <a:off x="1579563" y="2225675"/>
            <a:ext cx="1587" cy="1606550"/>
          </a:xfrm>
          <a:prstGeom prst="line">
            <a:avLst/>
          </a:prstGeom>
          <a:noFill/>
          <a:ln w="0">
            <a:solidFill>
              <a:srgbClr val="000000"/>
            </a:solidFill>
            <a:round/>
            <a:headEnd/>
            <a:tailEnd/>
          </a:ln>
        </p:spPr>
        <p:txBody>
          <a:bodyPr/>
          <a:lstStyle/>
          <a:p>
            <a:endParaRPr lang="zh-CN" altLang="en-US"/>
          </a:p>
        </p:txBody>
      </p:sp>
      <p:sp>
        <p:nvSpPr>
          <p:cNvPr id="1054" name="Line 121"/>
          <p:cNvSpPr>
            <a:spLocks noChangeShapeType="1"/>
          </p:cNvSpPr>
          <p:nvPr/>
        </p:nvSpPr>
        <p:spPr bwMode="auto">
          <a:xfrm>
            <a:off x="1787525" y="2225675"/>
            <a:ext cx="1588" cy="1606550"/>
          </a:xfrm>
          <a:prstGeom prst="line">
            <a:avLst/>
          </a:prstGeom>
          <a:noFill/>
          <a:ln w="0">
            <a:solidFill>
              <a:srgbClr val="000000"/>
            </a:solidFill>
            <a:round/>
            <a:headEnd/>
            <a:tailEnd/>
          </a:ln>
        </p:spPr>
        <p:txBody>
          <a:bodyPr/>
          <a:lstStyle/>
          <a:p>
            <a:endParaRPr lang="zh-CN" altLang="en-US"/>
          </a:p>
        </p:txBody>
      </p:sp>
      <p:sp>
        <p:nvSpPr>
          <p:cNvPr id="1055" name="Line 122"/>
          <p:cNvSpPr>
            <a:spLocks noChangeShapeType="1"/>
          </p:cNvSpPr>
          <p:nvPr/>
        </p:nvSpPr>
        <p:spPr bwMode="auto">
          <a:xfrm>
            <a:off x="1995488" y="2225675"/>
            <a:ext cx="1587" cy="1606550"/>
          </a:xfrm>
          <a:prstGeom prst="line">
            <a:avLst/>
          </a:prstGeom>
          <a:noFill/>
          <a:ln w="0">
            <a:solidFill>
              <a:srgbClr val="000000"/>
            </a:solidFill>
            <a:round/>
            <a:headEnd/>
            <a:tailEnd/>
          </a:ln>
        </p:spPr>
        <p:txBody>
          <a:bodyPr/>
          <a:lstStyle/>
          <a:p>
            <a:endParaRPr lang="zh-CN" altLang="en-US"/>
          </a:p>
        </p:txBody>
      </p:sp>
      <p:sp>
        <p:nvSpPr>
          <p:cNvPr id="1056" name="Line 123"/>
          <p:cNvSpPr>
            <a:spLocks noChangeShapeType="1"/>
          </p:cNvSpPr>
          <p:nvPr/>
        </p:nvSpPr>
        <p:spPr bwMode="auto">
          <a:xfrm>
            <a:off x="2198688" y="2225675"/>
            <a:ext cx="1587" cy="1606550"/>
          </a:xfrm>
          <a:prstGeom prst="line">
            <a:avLst/>
          </a:prstGeom>
          <a:noFill/>
          <a:ln w="0">
            <a:solidFill>
              <a:srgbClr val="000000"/>
            </a:solidFill>
            <a:round/>
            <a:headEnd/>
            <a:tailEnd/>
          </a:ln>
        </p:spPr>
        <p:txBody>
          <a:bodyPr/>
          <a:lstStyle/>
          <a:p>
            <a:endParaRPr lang="zh-CN" altLang="en-US"/>
          </a:p>
        </p:txBody>
      </p:sp>
      <p:sp>
        <p:nvSpPr>
          <p:cNvPr id="1057" name="Line 124"/>
          <p:cNvSpPr>
            <a:spLocks noChangeShapeType="1"/>
          </p:cNvSpPr>
          <p:nvPr/>
        </p:nvSpPr>
        <p:spPr bwMode="auto">
          <a:xfrm>
            <a:off x="2406650" y="2225675"/>
            <a:ext cx="1588" cy="1606550"/>
          </a:xfrm>
          <a:prstGeom prst="line">
            <a:avLst/>
          </a:prstGeom>
          <a:noFill/>
          <a:ln w="0">
            <a:solidFill>
              <a:srgbClr val="000000"/>
            </a:solidFill>
            <a:round/>
            <a:headEnd/>
            <a:tailEnd/>
          </a:ln>
        </p:spPr>
        <p:txBody>
          <a:bodyPr/>
          <a:lstStyle/>
          <a:p>
            <a:endParaRPr lang="zh-CN" altLang="en-US"/>
          </a:p>
        </p:txBody>
      </p:sp>
      <p:sp>
        <p:nvSpPr>
          <p:cNvPr id="1058" name="Rectangle 125"/>
          <p:cNvSpPr>
            <a:spLocks noChangeArrowheads="1"/>
          </p:cNvSpPr>
          <p:nvPr/>
        </p:nvSpPr>
        <p:spPr bwMode="auto">
          <a:xfrm>
            <a:off x="341313" y="2225675"/>
            <a:ext cx="2065337" cy="1606550"/>
          </a:xfrm>
          <a:prstGeom prst="rect">
            <a:avLst/>
          </a:prstGeom>
          <a:noFill/>
          <a:ln w="6350">
            <a:solidFill>
              <a:srgbClr val="000000"/>
            </a:solidFill>
            <a:miter lim="800000"/>
            <a:headEnd/>
            <a:tailEnd/>
          </a:ln>
        </p:spPr>
        <p:txBody>
          <a:bodyPr/>
          <a:lstStyle/>
          <a:p>
            <a:endParaRPr lang="en-US" altLang="zh-CN"/>
          </a:p>
        </p:txBody>
      </p:sp>
      <p:sp>
        <p:nvSpPr>
          <p:cNvPr id="1059" name="Line 126"/>
          <p:cNvSpPr>
            <a:spLocks noChangeShapeType="1"/>
          </p:cNvSpPr>
          <p:nvPr/>
        </p:nvSpPr>
        <p:spPr bwMode="auto">
          <a:xfrm>
            <a:off x="341313" y="2225675"/>
            <a:ext cx="1587" cy="1606550"/>
          </a:xfrm>
          <a:prstGeom prst="line">
            <a:avLst/>
          </a:prstGeom>
          <a:noFill/>
          <a:ln w="0">
            <a:solidFill>
              <a:srgbClr val="000000"/>
            </a:solidFill>
            <a:round/>
            <a:headEnd/>
            <a:tailEnd/>
          </a:ln>
        </p:spPr>
        <p:txBody>
          <a:bodyPr/>
          <a:lstStyle/>
          <a:p>
            <a:endParaRPr lang="zh-CN" altLang="en-US"/>
          </a:p>
        </p:txBody>
      </p:sp>
      <p:sp>
        <p:nvSpPr>
          <p:cNvPr id="1060" name="Line 127"/>
          <p:cNvSpPr>
            <a:spLocks noChangeShapeType="1"/>
          </p:cNvSpPr>
          <p:nvPr/>
        </p:nvSpPr>
        <p:spPr bwMode="auto">
          <a:xfrm>
            <a:off x="320675" y="3832225"/>
            <a:ext cx="20638" cy="1588"/>
          </a:xfrm>
          <a:prstGeom prst="line">
            <a:avLst/>
          </a:prstGeom>
          <a:noFill/>
          <a:ln w="0">
            <a:solidFill>
              <a:srgbClr val="000000"/>
            </a:solidFill>
            <a:round/>
            <a:headEnd/>
            <a:tailEnd/>
          </a:ln>
        </p:spPr>
        <p:txBody>
          <a:bodyPr/>
          <a:lstStyle/>
          <a:p>
            <a:endParaRPr lang="zh-CN" altLang="en-US"/>
          </a:p>
        </p:txBody>
      </p:sp>
      <p:sp>
        <p:nvSpPr>
          <p:cNvPr id="1061" name="Line 128"/>
          <p:cNvSpPr>
            <a:spLocks noChangeShapeType="1"/>
          </p:cNvSpPr>
          <p:nvPr/>
        </p:nvSpPr>
        <p:spPr bwMode="auto">
          <a:xfrm>
            <a:off x="320675" y="3670300"/>
            <a:ext cx="20638" cy="1588"/>
          </a:xfrm>
          <a:prstGeom prst="line">
            <a:avLst/>
          </a:prstGeom>
          <a:noFill/>
          <a:ln w="0">
            <a:solidFill>
              <a:srgbClr val="000000"/>
            </a:solidFill>
            <a:round/>
            <a:headEnd/>
            <a:tailEnd/>
          </a:ln>
        </p:spPr>
        <p:txBody>
          <a:bodyPr/>
          <a:lstStyle/>
          <a:p>
            <a:endParaRPr lang="zh-CN" altLang="en-US"/>
          </a:p>
        </p:txBody>
      </p:sp>
      <p:sp>
        <p:nvSpPr>
          <p:cNvPr id="1062" name="Line 129"/>
          <p:cNvSpPr>
            <a:spLocks noChangeShapeType="1"/>
          </p:cNvSpPr>
          <p:nvPr/>
        </p:nvSpPr>
        <p:spPr bwMode="auto">
          <a:xfrm>
            <a:off x="320675" y="3509963"/>
            <a:ext cx="20638" cy="1587"/>
          </a:xfrm>
          <a:prstGeom prst="line">
            <a:avLst/>
          </a:prstGeom>
          <a:noFill/>
          <a:ln w="0">
            <a:solidFill>
              <a:srgbClr val="000000"/>
            </a:solidFill>
            <a:round/>
            <a:headEnd/>
            <a:tailEnd/>
          </a:ln>
        </p:spPr>
        <p:txBody>
          <a:bodyPr/>
          <a:lstStyle/>
          <a:p>
            <a:endParaRPr lang="zh-CN" altLang="en-US"/>
          </a:p>
        </p:txBody>
      </p:sp>
      <p:sp>
        <p:nvSpPr>
          <p:cNvPr id="1063" name="Line 130"/>
          <p:cNvSpPr>
            <a:spLocks noChangeShapeType="1"/>
          </p:cNvSpPr>
          <p:nvPr/>
        </p:nvSpPr>
        <p:spPr bwMode="auto">
          <a:xfrm>
            <a:off x="320675" y="3348038"/>
            <a:ext cx="20638" cy="1587"/>
          </a:xfrm>
          <a:prstGeom prst="line">
            <a:avLst/>
          </a:prstGeom>
          <a:noFill/>
          <a:ln w="0">
            <a:solidFill>
              <a:srgbClr val="000000"/>
            </a:solidFill>
            <a:round/>
            <a:headEnd/>
            <a:tailEnd/>
          </a:ln>
        </p:spPr>
        <p:txBody>
          <a:bodyPr/>
          <a:lstStyle/>
          <a:p>
            <a:endParaRPr lang="zh-CN" altLang="en-US"/>
          </a:p>
        </p:txBody>
      </p:sp>
      <p:sp>
        <p:nvSpPr>
          <p:cNvPr id="1064" name="Line 131"/>
          <p:cNvSpPr>
            <a:spLocks noChangeShapeType="1"/>
          </p:cNvSpPr>
          <p:nvPr/>
        </p:nvSpPr>
        <p:spPr bwMode="auto">
          <a:xfrm>
            <a:off x="320675" y="3187700"/>
            <a:ext cx="20638" cy="1588"/>
          </a:xfrm>
          <a:prstGeom prst="line">
            <a:avLst/>
          </a:prstGeom>
          <a:noFill/>
          <a:ln w="0">
            <a:solidFill>
              <a:srgbClr val="000000"/>
            </a:solidFill>
            <a:round/>
            <a:headEnd/>
            <a:tailEnd/>
          </a:ln>
        </p:spPr>
        <p:txBody>
          <a:bodyPr/>
          <a:lstStyle/>
          <a:p>
            <a:endParaRPr lang="zh-CN" altLang="en-US"/>
          </a:p>
        </p:txBody>
      </p:sp>
      <p:sp>
        <p:nvSpPr>
          <p:cNvPr id="1065" name="Line 132"/>
          <p:cNvSpPr>
            <a:spLocks noChangeShapeType="1"/>
          </p:cNvSpPr>
          <p:nvPr/>
        </p:nvSpPr>
        <p:spPr bwMode="auto">
          <a:xfrm>
            <a:off x="320675" y="3025775"/>
            <a:ext cx="20638" cy="1588"/>
          </a:xfrm>
          <a:prstGeom prst="line">
            <a:avLst/>
          </a:prstGeom>
          <a:noFill/>
          <a:ln w="0">
            <a:solidFill>
              <a:srgbClr val="000000"/>
            </a:solidFill>
            <a:round/>
            <a:headEnd/>
            <a:tailEnd/>
          </a:ln>
        </p:spPr>
        <p:txBody>
          <a:bodyPr/>
          <a:lstStyle/>
          <a:p>
            <a:endParaRPr lang="zh-CN" altLang="en-US"/>
          </a:p>
        </p:txBody>
      </p:sp>
      <p:sp>
        <p:nvSpPr>
          <p:cNvPr id="1066" name="Line 133"/>
          <p:cNvSpPr>
            <a:spLocks noChangeShapeType="1"/>
          </p:cNvSpPr>
          <p:nvPr/>
        </p:nvSpPr>
        <p:spPr bwMode="auto">
          <a:xfrm>
            <a:off x="320675" y="2870200"/>
            <a:ext cx="20638" cy="1588"/>
          </a:xfrm>
          <a:prstGeom prst="line">
            <a:avLst/>
          </a:prstGeom>
          <a:noFill/>
          <a:ln w="0">
            <a:solidFill>
              <a:srgbClr val="000000"/>
            </a:solidFill>
            <a:round/>
            <a:headEnd/>
            <a:tailEnd/>
          </a:ln>
        </p:spPr>
        <p:txBody>
          <a:bodyPr/>
          <a:lstStyle/>
          <a:p>
            <a:endParaRPr lang="zh-CN" altLang="en-US"/>
          </a:p>
        </p:txBody>
      </p:sp>
      <p:sp>
        <p:nvSpPr>
          <p:cNvPr id="1067" name="Line 134"/>
          <p:cNvSpPr>
            <a:spLocks noChangeShapeType="1"/>
          </p:cNvSpPr>
          <p:nvPr/>
        </p:nvSpPr>
        <p:spPr bwMode="auto">
          <a:xfrm>
            <a:off x="320675" y="2709863"/>
            <a:ext cx="20638" cy="1587"/>
          </a:xfrm>
          <a:prstGeom prst="line">
            <a:avLst/>
          </a:prstGeom>
          <a:noFill/>
          <a:ln w="0">
            <a:solidFill>
              <a:srgbClr val="000000"/>
            </a:solidFill>
            <a:round/>
            <a:headEnd/>
            <a:tailEnd/>
          </a:ln>
        </p:spPr>
        <p:txBody>
          <a:bodyPr/>
          <a:lstStyle/>
          <a:p>
            <a:endParaRPr lang="zh-CN" altLang="en-US"/>
          </a:p>
        </p:txBody>
      </p:sp>
      <p:sp>
        <p:nvSpPr>
          <p:cNvPr id="1068" name="Line 135"/>
          <p:cNvSpPr>
            <a:spLocks noChangeShapeType="1"/>
          </p:cNvSpPr>
          <p:nvPr/>
        </p:nvSpPr>
        <p:spPr bwMode="auto">
          <a:xfrm>
            <a:off x="320675" y="2547938"/>
            <a:ext cx="20638" cy="1587"/>
          </a:xfrm>
          <a:prstGeom prst="line">
            <a:avLst/>
          </a:prstGeom>
          <a:noFill/>
          <a:ln w="0">
            <a:solidFill>
              <a:srgbClr val="000000"/>
            </a:solidFill>
            <a:round/>
            <a:headEnd/>
            <a:tailEnd/>
          </a:ln>
        </p:spPr>
        <p:txBody>
          <a:bodyPr/>
          <a:lstStyle/>
          <a:p>
            <a:endParaRPr lang="zh-CN" altLang="en-US"/>
          </a:p>
        </p:txBody>
      </p:sp>
      <p:sp>
        <p:nvSpPr>
          <p:cNvPr id="1069" name="Line 136"/>
          <p:cNvSpPr>
            <a:spLocks noChangeShapeType="1"/>
          </p:cNvSpPr>
          <p:nvPr/>
        </p:nvSpPr>
        <p:spPr bwMode="auto">
          <a:xfrm>
            <a:off x="320675" y="2387600"/>
            <a:ext cx="20638" cy="1588"/>
          </a:xfrm>
          <a:prstGeom prst="line">
            <a:avLst/>
          </a:prstGeom>
          <a:noFill/>
          <a:ln w="0">
            <a:solidFill>
              <a:srgbClr val="000000"/>
            </a:solidFill>
            <a:round/>
            <a:headEnd/>
            <a:tailEnd/>
          </a:ln>
        </p:spPr>
        <p:txBody>
          <a:bodyPr/>
          <a:lstStyle/>
          <a:p>
            <a:endParaRPr lang="zh-CN" altLang="en-US"/>
          </a:p>
        </p:txBody>
      </p:sp>
      <p:sp>
        <p:nvSpPr>
          <p:cNvPr id="1070" name="Line 137"/>
          <p:cNvSpPr>
            <a:spLocks noChangeShapeType="1"/>
          </p:cNvSpPr>
          <p:nvPr/>
        </p:nvSpPr>
        <p:spPr bwMode="auto">
          <a:xfrm>
            <a:off x="320675" y="2225675"/>
            <a:ext cx="20638" cy="1588"/>
          </a:xfrm>
          <a:prstGeom prst="line">
            <a:avLst/>
          </a:prstGeom>
          <a:noFill/>
          <a:ln w="0">
            <a:solidFill>
              <a:srgbClr val="000000"/>
            </a:solidFill>
            <a:round/>
            <a:headEnd/>
            <a:tailEnd/>
          </a:ln>
        </p:spPr>
        <p:txBody>
          <a:bodyPr/>
          <a:lstStyle/>
          <a:p>
            <a:endParaRPr lang="zh-CN" altLang="en-US"/>
          </a:p>
        </p:txBody>
      </p:sp>
      <p:sp>
        <p:nvSpPr>
          <p:cNvPr id="1071" name="Line 138"/>
          <p:cNvSpPr>
            <a:spLocks noChangeShapeType="1"/>
          </p:cNvSpPr>
          <p:nvPr/>
        </p:nvSpPr>
        <p:spPr bwMode="auto">
          <a:xfrm>
            <a:off x="341313" y="3832225"/>
            <a:ext cx="2065337" cy="1588"/>
          </a:xfrm>
          <a:prstGeom prst="line">
            <a:avLst/>
          </a:prstGeom>
          <a:noFill/>
          <a:ln w="0">
            <a:solidFill>
              <a:srgbClr val="000000"/>
            </a:solidFill>
            <a:round/>
            <a:headEnd/>
            <a:tailEnd/>
          </a:ln>
        </p:spPr>
        <p:txBody>
          <a:bodyPr/>
          <a:lstStyle/>
          <a:p>
            <a:endParaRPr lang="zh-CN" altLang="en-US"/>
          </a:p>
        </p:txBody>
      </p:sp>
      <p:sp>
        <p:nvSpPr>
          <p:cNvPr id="1072" name="Line 139"/>
          <p:cNvSpPr>
            <a:spLocks noChangeShapeType="1"/>
          </p:cNvSpPr>
          <p:nvPr/>
        </p:nvSpPr>
        <p:spPr bwMode="auto">
          <a:xfrm flipV="1">
            <a:off x="341313" y="3832225"/>
            <a:ext cx="1587" cy="20638"/>
          </a:xfrm>
          <a:prstGeom prst="line">
            <a:avLst/>
          </a:prstGeom>
          <a:noFill/>
          <a:ln w="0">
            <a:solidFill>
              <a:srgbClr val="000000"/>
            </a:solidFill>
            <a:round/>
            <a:headEnd/>
            <a:tailEnd/>
          </a:ln>
        </p:spPr>
        <p:txBody>
          <a:bodyPr/>
          <a:lstStyle/>
          <a:p>
            <a:endParaRPr lang="zh-CN" altLang="en-US"/>
          </a:p>
        </p:txBody>
      </p:sp>
      <p:sp>
        <p:nvSpPr>
          <p:cNvPr id="1073" name="Line 140"/>
          <p:cNvSpPr>
            <a:spLocks noChangeShapeType="1"/>
          </p:cNvSpPr>
          <p:nvPr/>
        </p:nvSpPr>
        <p:spPr bwMode="auto">
          <a:xfrm flipV="1">
            <a:off x="549275" y="3832225"/>
            <a:ext cx="1588" cy="20638"/>
          </a:xfrm>
          <a:prstGeom prst="line">
            <a:avLst/>
          </a:prstGeom>
          <a:noFill/>
          <a:ln w="0">
            <a:solidFill>
              <a:srgbClr val="000000"/>
            </a:solidFill>
            <a:round/>
            <a:headEnd/>
            <a:tailEnd/>
          </a:ln>
        </p:spPr>
        <p:txBody>
          <a:bodyPr/>
          <a:lstStyle/>
          <a:p>
            <a:endParaRPr lang="zh-CN" altLang="en-US"/>
          </a:p>
        </p:txBody>
      </p:sp>
      <p:sp>
        <p:nvSpPr>
          <p:cNvPr id="1074" name="Line 141"/>
          <p:cNvSpPr>
            <a:spLocks noChangeShapeType="1"/>
          </p:cNvSpPr>
          <p:nvPr/>
        </p:nvSpPr>
        <p:spPr bwMode="auto">
          <a:xfrm flipV="1">
            <a:off x="749300" y="3832225"/>
            <a:ext cx="1588" cy="20638"/>
          </a:xfrm>
          <a:prstGeom prst="line">
            <a:avLst/>
          </a:prstGeom>
          <a:noFill/>
          <a:ln w="0">
            <a:solidFill>
              <a:srgbClr val="000000"/>
            </a:solidFill>
            <a:round/>
            <a:headEnd/>
            <a:tailEnd/>
          </a:ln>
        </p:spPr>
        <p:txBody>
          <a:bodyPr/>
          <a:lstStyle/>
          <a:p>
            <a:endParaRPr lang="zh-CN" altLang="en-US"/>
          </a:p>
        </p:txBody>
      </p:sp>
      <p:sp>
        <p:nvSpPr>
          <p:cNvPr id="1075" name="Line 142"/>
          <p:cNvSpPr>
            <a:spLocks noChangeShapeType="1"/>
          </p:cNvSpPr>
          <p:nvPr/>
        </p:nvSpPr>
        <p:spPr bwMode="auto">
          <a:xfrm flipV="1">
            <a:off x="960438" y="3832225"/>
            <a:ext cx="1587" cy="20638"/>
          </a:xfrm>
          <a:prstGeom prst="line">
            <a:avLst/>
          </a:prstGeom>
          <a:noFill/>
          <a:ln w="0">
            <a:solidFill>
              <a:srgbClr val="000000"/>
            </a:solidFill>
            <a:round/>
            <a:headEnd/>
            <a:tailEnd/>
          </a:ln>
        </p:spPr>
        <p:txBody>
          <a:bodyPr/>
          <a:lstStyle/>
          <a:p>
            <a:endParaRPr lang="zh-CN" altLang="en-US"/>
          </a:p>
        </p:txBody>
      </p:sp>
      <p:sp>
        <p:nvSpPr>
          <p:cNvPr id="1076" name="Line 143"/>
          <p:cNvSpPr>
            <a:spLocks noChangeShapeType="1"/>
          </p:cNvSpPr>
          <p:nvPr/>
        </p:nvSpPr>
        <p:spPr bwMode="auto">
          <a:xfrm flipV="1">
            <a:off x="1168400" y="3832225"/>
            <a:ext cx="1588" cy="20638"/>
          </a:xfrm>
          <a:prstGeom prst="line">
            <a:avLst/>
          </a:prstGeom>
          <a:noFill/>
          <a:ln w="0">
            <a:solidFill>
              <a:srgbClr val="000000"/>
            </a:solidFill>
            <a:round/>
            <a:headEnd/>
            <a:tailEnd/>
          </a:ln>
        </p:spPr>
        <p:txBody>
          <a:bodyPr/>
          <a:lstStyle/>
          <a:p>
            <a:endParaRPr lang="zh-CN" altLang="en-US"/>
          </a:p>
        </p:txBody>
      </p:sp>
      <p:sp>
        <p:nvSpPr>
          <p:cNvPr id="1077" name="Line 144"/>
          <p:cNvSpPr>
            <a:spLocks noChangeShapeType="1"/>
          </p:cNvSpPr>
          <p:nvPr/>
        </p:nvSpPr>
        <p:spPr bwMode="auto">
          <a:xfrm flipV="1">
            <a:off x="1376363" y="3832225"/>
            <a:ext cx="1587" cy="20638"/>
          </a:xfrm>
          <a:prstGeom prst="line">
            <a:avLst/>
          </a:prstGeom>
          <a:noFill/>
          <a:ln w="0">
            <a:solidFill>
              <a:srgbClr val="000000"/>
            </a:solidFill>
            <a:round/>
            <a:headEnd/>
            <a:tailEnd/>
          </a:ln>
        </p:spPr>
        <p:txBody>
          <a:bodyPr/>
          <a:lstStyle/>
          <a:p>
            <a:endParaRPr lang="zh-CN" altLang="en-US"/>
          </a:p>
        </p:txBody>
      </p:sp>
      <p:sp>
        <p:nvSpPr>
          <p:cNvPr id="1078" name="Line 145"/>
          <p:cNvSpPr>
            <a:spLocks noChangeShapeType="1"/>
          </p:cNvSpPr>
          <p:nvPr/>
        </p:nvSpPr>
        <p:spPr bwMode="auto">
          <a:xfrm flipV="1">
            <a:off x="1579563" y="3832225"/>
            <a:ext cx="1587" cy="20638"/>
          </a:xfrm>
          <a:prstGeom prst="line">
            <a:avLst/>
          </a:prstGeom>
          <a:noFill/>
          <a:ln w="0">
            <a:solidFill>
              <a:srgbClr val="000000"/>
            </a:solidFill>
            <a:round/>
            <a:headEnd/>
            <a:tailEnd/>
          </a:ln>
        </p:spPr>
        <p:txBody>
          <a:bodyPr/>
          <a:lstStyle/>
          <a:p>
            <a:endParaRPr lang="zh-CN" altLang="en-US"/>
          </a:p>
        </p:txBody>
      </p:sp>
      <p:sp>
        <p:nvSpPr>
          <p:cNvPr id="1079" name="Line 146"/>
          <p:cNvSpPr>
            <a:spLocks noChangeShapeType="1"/>
          </p:cNvSpPr>
          <p:nvPr/>
        </p:nvSpPr>
        <p:spPr bwMode="auto">
          <a:xfrm flipV="1">
            <a:off x="1787525" y="3832225"/>
            <a:ext cx="1588" cy="20638"/>
          </a:xfrm>
          <a:prstGeom prst="line">
            <a:avLst/>
          </a:prstGeom>
          <a:noFill/>
          <a:ln w="0">
            <a:solidFill>
              <a:srgbClr val="000000"/>
            </a:solidFill>
            <a:round/>
            <a:headEnd/>
            <a:tailEnd/>
          </a:ln>
        </p:spPr>
        <p:txBody>
          <a:bodyPr/>
          <a:lstStyle/>
          <a:p>
            <a:endParaRPr lang="zh-CN" altLang="en-US"/>
          </a:p>
        </p:txBody>
      </p:sp>
      <p:sp>
        <p:nvSpPr>
          <p:cNvPr id="1080" name="Line 147"/>
          <p:cNvSpPr>
            <a:spLocks noChangeShapeType="1"/>
          </p:cNvSpPr>
          <p:nvPr/>
        </p:nvSpPr>
        <p:spPr bwMode="auto">
          <a:xfrm flipV="1">
            <a:off x="1995488" y="3832225"/>
            <a:ext cx="1587" cy="20638"/>
          </a:xfrm>
          <a:prstGeom prst="line">
            <a:avLst/>
          </a:prstGeom>
          <a:noFill/>
          <a:ln w="0">
            <a:solidFill>
              <a:srgbClr val="000000"/>
            </a:solidFill>
            <a:round/>
            <a:headEnd/>
            <a:tailEnd/>
          </a:ln>
        </p:spPr>
        <p:txBody>
          <a:bodyPr/>
          <a:lstStyle/>
          <a:p>
            <a:endParaRPr lang="zh-CN" altLang="en-US"/>
          </a:p>
        </p:txBody>
      </p:sp>
      <p:sp>
        <p:nvSpPr>
          <p:cNvPr id="1081" name="Line 148"/>
          <p:cNvSpPr>
            <a:spLocks noChangeShapeType="1"/>
          </p:cNvSpPr>
          <p:nvPr/>
        </p:nvSpPr>
        <p:spPr bwMode="auto">
          <a:xfrm flipV="1">
            <a:off x="2198688" y="3832225"/>
            <a:ext cx="1587" cy="20638"/>
          </a:xfrm>
          <a:prstGeom prst="line">
            <a:avLst/>
          </a:prstGeom>
          <a:noFill/>
          <a:ln w="0">
            <a:solidFill>
              <a:srgbClr val="000000"/>
            </a:solidFill>
            <a:round/>
            <a:headEnd/>
            <a:tailEnd/>
          </a:ln>
        </p:spPr>
        <p:txBody>
          <a:bodyPr/>
          <a:lstStyle/>
          <a:p>
            <a:endParaRPr lang="zh-CN" altLang="en-US"/>
          </a:p>
        </p:txBody>
      </p:sp>
      <p:sp>
        <p:nvSpPr>
          <p:cNvPr id="1082" name="Line 149"/>
          <p:cNvSpPr>
            <a:spLocks noChangeShapeType="1"/>
          </p:cNvSpPr>
          <p:nvPr/>
        </p:nvSpPr>
        <p:spPr bwMode="auto">
          <a:xfrm flipV="1">
            <a:off x="2406650" y="3832225"/>
            <a:ext cx="1588" cy="20638"/>
          </a:xfrm>
          <a:prstGeom prst="line">
            <a:avLst/>
          </a:prstGeom>
          <a:noFill/>
          <a:ln w="0">
            <a:solidFill>
              <a:srgbClr val="000000"/>
            </a:solidFill>
            <a:round/>
            <a:headEnd/>
            <a:tailEnd/>
          </a:ln>
        </p:spPr>
        <p:txBody>
          <a:bodyPr/>
          <a:lstStyle/>
          <a:p>
            <a:endParaRPr lang="zh-CN" altLang="en-US"/>
          </a:p>
        </p:txBody>
      </p:sp>
      <p:sp>
        <p:nvSpPr>
          <p:cNvPr id="1083" name="Freeform 150"/>
          <p:cNvSpPr>
            <a:spLocks/>
          </p:cNvSpPr>
          <p:nvPr/>
        </p:nvSpPr>
        <p:spPr bwMode="auto">
          <a:xfrm>
            <a:off x="909638" y="2824163"/>
            <a:ext cx="98425" cy="93662"/>
          </a:xfrm>
          <a:custGeom>
            <a:avLst/>
            <a:gdLst>
              <a:gd name="T0" fmla="*/ 2147483647 w 57"/>
              <a:gd name="T1" fmla="*/ 0 h 59"/>
              <a:gd name="T2" fmla="*/ 2147483647 w 57"/>
              <a:gd name="T3" fmla="*/ 2147483647 h 59"/>
              <a:gd name="T4" fmla="*/ 2147483647 w 57"/>
              <a:gd name="T5" fmla="*/ 2147483647 h 59"/>
              <a:gd name="T6" fmla="*/ 0 w 57"/>
              <a:gd name="T7" fmla="*/ 2147483647 h 59"/>
              <a:gd name="T8" fmla="*/ 2147483647 w 57"/>
              <a:gd name="T9" fmla="*/ 0 h 59"/>
              <a:gd name="T10" fmla="*/ 0 60000 65536"/>
              <a:gd name="T11" fmla="*/ 0 60000 65536"/>
              <a:gd name="T12" fmla="*/ 0 60000 65536"/>
              <a:gd name="T13" fmla="*/ 0 60000 65536"/>
              <a:gd name="T14" fmla="*/ 0 60000 65536"/>
              <a:gd name="T15" fmla="*/ 0 w 57"/>
              <a:gd name="T16" fmla="*/ 0 h 59"/>
              <a:gd name="T17" fmla="*/ 57 w 57"/>
              <a:gd name="T18" fmla="*/ 59 h 59"/>
            </a:gdLst>
            <a:ahLst/>
            <a:cxnLst>
              <a:cxn ang="T10">
                <a:pos x="T0" y="T1"/>
              </a:cxn>
              <a:cxn ang="T11">
                <a:pos x="T2" y="T3"/>
              </a:cxn>
              <a:cxn ang="T12">
                <a:pos x="T4" y="T5"/>
              </a:cxn>
              <a:cxn ang="T13">
                <a:pos x="T6" y="T7"/>
              </a:cxn>
              <a:cxn ang="T14">
                <a:pos x="T8" y="T9"/>
              </a:cxn>
            </a:cxnLst>
            <a:rect l="T15" t="T16" r="T17" b="T18"/>
            <a:pathLst>
              <a:path w="57" h="59">
                <a:moveTo>
                  <a:pt x="29" y="0"/>
                </a:moveTo>
                <a:lnTo>
                  <a:pt x="57" y="29"/>
                </a:lnTo>
                <a:lnTo>
                  <a:pt x="29" y="59"/>
                </a:lnTo>
                <a:lnTo>
                  <a:pt x="0" y="29"/>
                </a:lnTo>
                <a:lnTo>
                  <a:pt x="29" y="0"/>
                </a:lnTo>
                <a:close/>
              </a:path>
            </a:pathLst>
          </a:custGeom>
          <a:solidFill>
            <a:srgbClr val="00FFFF"/>
          </a:solidFill>
          <a:ln w="6350">
            <a:solidFill>
              <a:srgbClr val="000080"/>
            </a:solidFill>
            <a:round/>
            <a:headEnd/>
            <a:tailEnd/>
          </a:ln>
        </p:spPr>
        <p:txBody>
          <a:bodyPr/>
          <a:lstStyle/>
          <a:p>
            <a:endParaRPr lang="zh-CN" altLang="en-US"/>
          </a:p>
        </p:txBody>
      </p:sp>
      <p:sp>
        <p:nvSpPr>
          <p:cNvPr id="1084" name="Freeform 151"/>
          <p:cNvSpPr>
            <a:spLocks/>
          </p:cNvSpPr>
          <p:nvPr/>
        </p:nvSpPr>
        <p:spPr bwMode="auto">
          <a:xfrm>
            <a:off x="1738313" y="3302000"/>
            <a:ext cx="96837" cy="93663"/>
          </a:xfrm>
          <a:custGeom>
            <a:avLst/>
            <a:gdLst>
              <a:gd name="T0" fmla="*/ 2147483647 w 56"/>
              <a:gd name="T1" fmla="*/ 0 h 59"/>
              <a:gd name="T2" fmla="*/ 2147483647 w 56"/>
              <a:gd name="T3" fmla="*/ 2147483647 h 59"/>
              <a:gd name="T4" fmla="*/ 2147483647 w 56"/>
              <a:gd name="T5" fmla="*/ 2147483647 h 59"/>
              <a:gd name="T6" fmla="*/ 0 w 56"/>
              <a:gd name="T7" fmla="*/ 2147483647 h 59"/>
              <a:gd name="T8" fmla="*/ 2147483647 w 56"/>
              <a:gd name="T9" fmla="*/ 0 h 59"/>
              <a:gd name="T10" fmla="*/ 0 60000 65536"/>
              <a:gd name="T11" fmla="*/ 0 60000 65536"/>
              <a:gd name="T12" fmla="*/ 0 60000 65536"/>
              <a:gd name="T13" fmla="*/ 0 60000 65536"/>
              <a:gd name="T14" fmla="*/ 0 60000 65536"/>
              <a:gd name="T15" fmla="*/ 0 w 56"/>
              <a:gd name="T16" fmla="*/ 0 h 59"/>
              <a:gd name="T17" fmla="*/ 56 w 56"/>
              <a:gd name="T18" fmla="*/ 59 h 59"/>
            </a:gdLst>
            <a:ahLst/>
            <a:cxnLst>
              <a:cxn ang="T10">
                <a:pos x="T0" y="T1"/>
              </a:cxn>
              <a:cxn ang="T11">
                <a:pos x="T2" y="T3"/>
              </a:cxn>
              <a:cxn ang="T12">
                <a:pos x="T4" y="T5"/>
              </a:cxn>
              <a:cxn ang="T13">
                <a:pos x="T6" y="T7"/>
              </a:cxn>
              <a:cxn ang="T14">
                <a:pos x="T8" y="T9"/>
              </a:cxn>
            </a:cxnLst>
            <a:rect l="T15" t="T16" r="T17" b="T18"/>
            <a:pathLst>
              <a:path w="56" h="59">
                <a:moveTo>
                  <a:pt x="28" y="0"/>
                </a:moveTo>
                <a:lnTo>
                  <a:pt x="56" y="29"/>
                </a:lnTo>
                <a:lnTo>
                  <a:pt x="28" y="59"/>
                </a:lnTo>
                <a:lnTo>
                  <a:pt x="0" y="29"/>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085" name="Freeform 152"/>
          <p:cNvSpPr>
            <a:spLocks/>
          </p:cNvSpPr>
          <p:nvPr/>
        </p:nvSpPr>
        <p:spPr bwMode="auto">
          <a:xfrm>
            <a:off x="1119188" y="2662238"/>
            <a:ext cx="96837" cy="93662"/>
          </a:xfrm>
          <a:custGeom>
            <a:avLst/>
            <a:gdLst>
              <a:gd name="T0" fmla="*/ 2147483647 w 56"/>
              <a:gd name="T1" fmla="*/ 0 h 59"/>
              <a:gd name="T2" fmla="*/ 2147483647 w 56"/>
              <a:gd name="T3" fmla="*/ 2147483647 h 59"/>
              <a:gd name="T4" fmla="*/ 2147483647 w 56"/>
              <a:gd name="T5" fmla="*/ 2147483647 h 59"/>
              <a:gd name="T6" fmla="*/ 0 w 56"/>
              <a:gd name="T7" fmla="*/ 2147483647 h 59"/>
              <a:gd name="T8" fmla="*/ 2147483647 w 56"/>
              <a:gd name="T9" fmla="*/ 0 h 59"/>
              <a:gd name="T10" fmla="*/ 0 60000 65536"/>
              <a:gd name="T11" fmla="*/ 0 60000 65536"/>
              <a:gd name="T12" fmla="*/ 0 60000 65536"/>
              <a:gd name="T13" fmla="*/ 0 60000 65536"/>
              <a:gd name="T14" fmla="*/ 0 60000 65536"/>
              <a:gd name="T15" fmla="*/ 0 w 56"/>
              <a:gd name="T16" fmla="*/ 0 h 59"/>
              <a:gd name="T17" fmla="*/ 56 w 56"/>
              <a:gd name="T18" fmla="*/ 59 h 59"/>
            </a:gdLst>
            <a:ahLst/>
            <a:cxnLst>
              <a:cxn ang="T10">
                <a:pos x="T0" y="T1"/>
              </a:cxn>
              <a:cxn ang="T11">
                <a:pos x="T2" y="T3"/>
              </a:cxn>
              <a:cxn ang="T12">
                <a:pos x="T4" y="T5"/>
              </a:cxn>
              <a:cxn ang="T13">
                <a:pos x="T6" y="T7"/>
              </a:cxn>
              <a:cxn ang="T14">
                <a:pos x="T8" y="T9"/>
              </a:cxn>
            </a:cxnLst>
            <a:rect l="T15" t="T16" r="T17" b="T18"/>
            <a:pathLst>
              <a:path w="56" h="59">
                <a:moveTo>
                  <a:pt x="28" y="0"/>
                </a:moveTo>
                <a:lnTo>
                  <a:pt x="56" y="30"/>
                </a:lnTo>
                <a:lnTo>
                  <a:pt x="28" y="59"/>
                </a:lnTo>
                <a:lnTo>
                  <a:pt x="0" y="30"/>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086" name="Freeform 153"/>
          <p:cNvSpPr>
            <a:spLocks/>
          </p:cNvSpPr>
          <p:nvPr/>
        </p:nvSpPr>
        <p:spPr bwMode="auto">
          <a:xfrm>
            <a:off x="909638" y="2501900"/>
            <a:ext cx="98425" cy="93663"/>
          </a:xfrm>
          <a:custGeom>
            <a:avLst/>
            <a:gdLst>
              <a:gd name="T0" fmla="*/ 2147483647 w 57"/>
              <a:gd name="T1" fmla="*/ 0 h 59"/>
              <a:gd name="T2" fmla="*/ 2147483647 w 57"/>
              <a:gd name="T3" fmla="*/ 2147483647 h 59"/>
              <a:gd name="T4" fmla="*/ 2147483647 w 57"/>
              <a:gd name="T5" fmla="*/ 2147483647 h 59"/>
              <a:gd name="T6" fmla="*/ 0 w 57"/>
              <a:gd name="T7" fmla="*/ 2147483647 h 59"/>
              <a:gd name="T8" fmla="*/ 2147483647 w 57"/>
              <a:gd name="T9" fmla="*/ 0 h 59"/>
              <a:gd name="T10" fmla="*/ 0 60000 65536"/>
              <a:gd name="T11" fmla="*/ 0 60000 65536"/>
              <a:gd name="T12" fmla="*/ 0 60000 65536"/>
              <a:gd name="T13" fmla="*/ 0 60000 65536"/>
              <a:gd name="T14" fmla="*/ 0 60000 65536"/>
              <a:gd name="T15" fmla="*/ 0 w 57"/>
              <a:gd name="T16" fmla="*/ 0 h 59"/>
              <a:gd name="T17" fmla="*/ 57 w 57"/>
              <a:gd name="T18" fmla="*/ 59 h 59"/>
            </a:gdLst>
            <a:ahLst/>
            <a:cxnLst>
              <a:cxn ang="T10">
                <a:pos x="T0" y="T1"/>
              </a:cxn>
              <a:cxn ang="T11">
                <a:pos x="T2" y="T3"/>
              </a:cxn>
              <a:cxn ang="T12">
                <a:pos x="T4" y="T5"/>
              </a:cxn>
              <a:cxn ang="T13">
                <a:pos x="T6" y="T7"/>
              </a:cxn>
              <a:cxn ang="T14">
                <a:pos x="T8" y="T9"/>
              </a:cxn>
            </a:cxnLst>
            <a:rect l="T15" t="T16" r="T17" b="T18"/>
            <a:pathLst>
              <a:path w="57" h="59">
                <a:moveTo>
                  <a:pt x="29" y="0"/>
                </a:moveTo>
                <a:lnTo>
                  <a:pt x="57" y="29"/>
                </a:lnTo>
                <a:lnTo>
                  <a:pt x="29" y="59"/>
                </a:lnTo>
                <a:lnTo>
                  <a:pt x="0" y="29"/>
                </a:lnTo>
                <a:lnTo>
                  <a:pt x="29" y="0"/>
                </a:lnTo>
                <a:close/>
              </a:path>
            </a:pathLst>
          </a:custGeom>
          <a:solidFill>
            <a:srgbClr val="00FFFF"/>
          </a:solidFill>
          <a:ln w="6350">
            <a:solidFill>
              <a:srgbClr val="000080"/>
            </a:solidFill>
            <a:round/>
            <a:headEnd/>
            <a:tailEnd/>
          </a:ln>
        </p:spPr>
        <p:txBody>
          <a:bodyPr/>
          <a:lstStyle/>
          <a:p>
            <a:endParaRPr lang="zh-CN" altLang="en-US"/>
          </a:p>
        </p:txBody>
      </p:sp>
      <p:sp>
        <p:nvSpPr>
          <p:cNvPr id="1087" name="Freeform 154"/>
          <p:cNvSpPr>
            <a:spLocks/>
          </p:cNvSpPr>
          <p:nvPr/>
        </p:nvSpPr>
        <p:spPr bwMode="auto">
          <a:xfrm>
            <a:off x="1946275" y="2984500"/>
            <a:ext cx="98425" cy="95250"/>
          </a:xfrm>
          <a:custGeom>
            <a:avLst/>
            <a:gdLst>
              <a:gd name="T0" fmla="*/ 2147483647 w 57"/>
              <a:gd name="T1" fmla="*/ 0 h 60"/>
              <a:gd name="T2" fmla="*/ 2147483647 w 57"/>
              <a:gd name="T3" fmla="*/ 2147483647 h 60"/>
              <a:gd name="T4" fmla="*/ 2147483647 w 57"/>
              <a:gd name="T5" fmla="*/ 2147483647 h 60"/>
              <a:gd name="T6" fmla="*/ 0 w 57"/>
              <a:gd name="T7" fmla="*/ 2147483647 h 60"/>
              <a:gd name="T8" fmla="*/ 2147483647 w 57"/>
              <a:gd name="T9" fmla="*/ 0 h 60"/>
              <a:gd name="T10" fmla="*/ 0 60000 65536"/>
              <a:gd name="T11" fmla="*/ 0 60000 65536"/>
              <a:gd name="T12" fmla="*/ 0 60000 65536"/>
              <a:gd name="T13" fmla="*/ 0 60000 65536"/>
              <a:gd name="T14" fmla="*/ 0 60000 65536"/>
              <a:gd name="T15" fmla="*/ 0 w 57"/>
              <a:gd name="T16" fmla="*/ 0 h 60"/>
              <a:gd name="T17" fmla="*/ 57 w 57"/>
              <a:gd name="T18" fmla="*/ 60 h 60"/>
            </a:gdLst>
            <a:ahLst/>
            <a:cxnLst>
              <a:cxn ang="T10">
                <a:pos x="T0" y="T1"/>
              </a:cxn>
              <a:cxn ang="T11">
                <a:pos x="T2" y="T3"/>
              </a:cxn>
              <a:cxn ang="T12">
                <a:pos x="T4" y="T5"/>
              </a:cxn>
              <a:cxn ang="T13">
                <a:pos x="T6" y="T7"/>
              </a:cxn>
              <a:cxn ang="T14">
                <a:pos x="T8" y="T9"/>
              </a:cxn>
            </a:cxnLst>
            <a:rect l="T15" t="T16" r="T17" b="T18"/>
            <a:pathLst>
              <a:path w="57" h="60">
                <a:moveTo>
                  <a:pt x="28" y="0"/>
                </a:moveTo>
                <a:lnTo>
                  <a:pt x="57" y="30"/>
                </a:lnTo>
                <a:lnTo>
                  <a:pt x="28" y="60"/>
                </a:lnTo>
                <a:lnTo>
                  <a:pt x="0" y="30"/>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088" name="Freeform 155"/>
          <p:cNvSpPr>
            <a:spLocks/>
          </p:cNvSpPr>
          <p:nvPr/>
        </p:nvSpPr>
        <p:spPr bwMode="auto">
          <a:xfrm>
            <a:off x="1119188" y="2984500"/>
            <a:ext cx="96837" cy="95250"/>
          </a:xfrm>
          <a:custGeom>
            <a:avLst/>
            <a:gdLst>
              <a:gd name="T0" fmla="*/ 2147483647 w 56"/>
              <a:gd name="T1" fmla="*/ 0 h 60"/>
              <a:gd name="T2" fmla="*/ 2147483647 w 56"/>
              <a:gd name="T3" fmla="*/ 2147483647 h 60"/>
              <a:gd name="T4" fmla="*/ 2147483647 w 56"/>
              <a:gd name="T5" fmla="*/ 2147483647 h 60"/>
              <a:gd name="T6" fmla="*/ 0 w 56"/>
              <a:gd name="T7" fmla="*/ 2147483647 h 60"/>
              <a:gd name="T8" fmla="*/ 2147483647 w 56"/>
              <a:gd name="T9" fmla="*/ 0 h 60"/>
              <a:gd name="T10" fmla="*/ 0 60000 65536"/>
              <a:gd name="T11" fmla="*/ 0 60000 65536"/>
              <a:gd name="T12" fmla="*/ 0 60000 65536"/>
              <a:gd name="T13" fmla="*/ 0 60000 65536"/>
              <a:gd name="T14" fmla="*/ 0 60000 65536"/>
              <a:gd name="T15" fmla="*/ 0 w 56"/>
              <a:gd name="T16" fmla="*/ 0 h 60"/>
              <a:gd name="T17" fmla="*/ 56 w 56"/>
              <a:gd name="T18" fmla="*/ 60 h 60"/>
            </a:gdLst>
            <a:ahLst/>
            <a:cxnLst>
              <a:cxn ang="T10">
                <a:pos x="T0" y="T1"/>
              </a:cxn>
              <a:cxn ang="T11">
                <a:pos x="T2" y="T3"/>
              </a:cxn>
              <a:cxn ang="T12">
                <a:pos x="T4" y="T5"/>
              </a:cxn>
              <a:cxn ang="T13">
                <a:pos x="T6" y="T7"/>
              </a:cxn>
              <a:cxn ang="T14">
                <a:pos x="T8" y="T9"/>
              </a:cxn>
            </a:cxnLst>
            <a:rect l="T15" t="T16" r="T17" b="T18"/>
            <a:pathLst>
              <a:path w="56" h="60">
                <a:moveTo>
                  <a:pt x="28" y="0"/>
                </a:moveTo>
                <a:lnTo>
                  <a:pt x="56" y="30"/>
                </a:lnTo>
                <a:lnTo>
                  <a:pt x="28" y="60"/>
                </a:lnTo>
                <a:lnTo>
                  <a:pt x="0" y="30"/>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089" name="Freeform 156"/>
          <p:cNvSpPr>
            <a:spLocks/>
          </p:cNvSpPr>
          <p:nvPr/>
        </p:nvSpPr>
        <p:spPr bwMode="auto">
          <a:xfrm>
            <a:off x="1327150" y="3624263"/>
            <a:ext cx="98425" cy="93662"/>
          </a:xfrm>
          <a:custGeom>
            <a:avLst/>
            <a:gdLst>
              <a:gd name="T0" fmla="*/ 2147483647 w 57"/>
              <a:gd name="T1" fmla="*/ 0 h 59"/>
              <a:gd name="T2" fmla="*/ 2147483647 w 57"/>
              <a:gd name="T3" fmla="*/ 2147483647 h 59"/>
              <a:gd name="T4" fmla="*/ 2147483647 w 57"/>
              <a:gd name="T5" fmla="*/ 2147483647 h 59"/>
              <a:gd name="T6" fmla="*/ 0 w 57"/>
              <a:gd name="T7" fmla="*/ 2147483647 h 59"/>
              <a:gd name="T8" fmla="*/ 2147483647 w 57"/>
              <a:gd name="T9" fmla="*/ 0 h 59"/>
              <a:gd name="T10" fmla="*/ 0 60000 65536"/>
              <a:gd name="T11" fmla="*/ 0 60000 65536"/>
              <a:gd name="T12" fmla="*/ 0 60000 65536"/>
              <a:gd name="T13" fmla="*/ 0 60000 65536"/>
              <a:gd name="T14" fmla="*/ 0 60000 65536"/>
              <a:gd name="T15" fmla="*/ 0 w 57"/>
              <a:gd name="T16" fmla="*/ 0 h 59"/>
              <a:gd name="T17" fmla="*/ 57 w 57"/>
              <a:gd name="T18" fmla="*/ 59 h 59"/>
            </a:gdLst>
            <a:ahLst/>
            <a:cxnLst>
              <a:cxn ang="T10">
                <a:pos x="T0" y="T1"/>
              </a:cxn>
              <a:cxn ang="T11">
                <a:pos x="T2" y="T3"/>
              </a:cxn>
              <a:cxn ang="T12">
                <a:pos x="T4" y="T5"/>
              </a:cxn>
              <a:cxn ang="T13">
                <a:pos x="T6" y="T7"/>
              </a:cxn>
              <a:cxn ang="T14">
                <a:pos x="T8" y="T9"/>
              </a:cxn>
            </a:cxnLst>
            <a:rect l="T15" t="T16" r="T17" b="T18"/>
            <a:pathLst>
              <a:path w="57" h="59">
                <a:moveTo>
                  <a:pt x="28" y="0"/>
                </a:moveTo>
                <a:lnTo>
                  <a:pt x="57" y="29"/>
                </a:lnTo>
                <a:lnTo>
                  <a:pt x="28" y="59"/>
                </a:lnTo>
                <a:lnTo>
                  <a:pt x="0" y="29"/>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090" name="Freeform 157"/>
          <p:cNvSpPr>
            <a:spLocks/>
          </p:cNvSpPr>
          <p:nvPr/>
        </p:nvSpPr>
        <p:spPr bwMode="auto">
          <a:xfrm>
            <a:off x="1327150" y="2984500"/>
            <a:ext cx="98425" cy="95250"/>
          </a:xfrm>
          <a:custGeom>
            <a:avLst/>
            <a:gdLst>
              <a:gd name="T0" fmla="*/ 2147483647 w 57"/>
              <a:gd name="T1" fmla="*/ 0 h 60"/>
              <a:gd name="T2" fmla="*/ 2147483647 w 57"/>
              <a:gd name="T3" fmla="*/ 2147483647 h 60"/>
              <a:gd name="T4" fmla="*/ 2147483647 w 57"/>
              <a:gd name="T5" fmla="*/ 2147483647 h 60"/>
              <a:gd name="T6" fmla="*/ 0 w 57"/>
              <a:gd name="T7" fmla="*/ 2147483647 h 60"/>
              <a:gd name="T8" fmla="*/ 2147483647 w 57"/>
              <a:gd name="T9" fmla="*/ 0 h 60"/>
              <a:gd name="T10" fmla="*/ 0 60000 65536"/>
              <a:gd name="T11" fmla="*/ 0 60000 65536"/>
              <a:gd name="T12" fmla="*/ 0 60000 65536"/>
              <a:gd name="T13" fmla="*/ 0 60000 65536"/>
              <a:gd name="T14" fmla="*/ 0 60000 65536"/>
              <a:gd name="T15" fmla="*/ 0 w 57"/>
              <a:gd name="T16" fmla="*/ 0 h 60"/>
              <a:gd name="T17" fmla="*/ 57 w 57"/>
              <a:gd name="T18" fmla="*/ 60 h 60"/>
            </a:gdLst>
            <a:ahLst/>
            <a:cxnLst>
              <a:cxn ang="T10">
                <a:pos x="T0" y="T1"/>
              </a:cxn>
              <a:cxn ang="T11">
                <a:pos x="T2" y="T3"/>
              </a:cxn>
              <a:cxn ang="T12">
                <a:pos x="T4" y="T5"/>
              </a:cxn>
              <a:cxn ang="T13">
                <a:pos x="T6" y="T7"/>
              </a:cxn>
              <a:cxn ang="T14">
                <a:pos x="T8" y="T9"/>
              </a:cxn>
            </a:cxnLst>
            <a:rect l="T15" t="T16" r="T17" b="T18"/>
            <a:pathLst>
              <a:path w="57" h="60">
                <a:moveTo>
                  <a:pt x="28" y="0"/>
                </a:moveTo>
                <a:lnTo>
                  <a:pt x="57" y="30"/>
                </a:lnTo>
                <a:lnTo>
                  <a:pt x="28" y="60"/>
                </a:lnTo>
                <a:lnTo>
                  <a:pt x="0" y="30"/>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091" name="Rectangle 158"/>
          <p:cNvSpPr>
            <a:spLocks noChangeArrowheads="1"/>
          </p:cNvSpPr>
          <p:nvPr/>
        </p:nvSpPr>
        <p:spPr bwMode="auto">
          <a:xfrm>
            <a:off x="242888" y="3784600"/>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0</a:t>
            </a:r>
            <a:endParaRPr lang="ko-KR" altLang="en-US" sz="2400">
              <a:latin typeface="Tahoma" pitchFamily="34" charset="0"/>
              <a:ea typeface="Gulim" pitchFamily="34" charset="-127"/>
            </a:endParaRPr>
          </a:p>
        </p:txBody>
      </p:sp>
      <p:sp>
        <p:nvSpPr>
          <p:cNvPr id="1092" name="Rectangle 159"/>
          <p:cNvSpPr>
            <a:spLocks noChangeArrowheads="1"/>
          </p:cNvSpPr>
          <p:nvPr/>
        </p:nvSpPr>
        <p:spPr bwMode="auto">
          <a:xfrm>
            <a:off x="242888" y="3624263"/>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a:t>
            </a:r>
            <a:endParaRPr lang="ko-KR" altLang="en-US" sz="2400">
              <a:latin typeface="Tahoma" pitchFamily="34" charset="0"/>
              <a:ea typeface="Gulim" pitchFamily="34" charset="-127"/>
            </a:endParaRPr>
          </a:p>
        </p:txBody>
      </p:sp>
      <p:sp>
        <p:nvSpPr>
          <p:cNvPr id="1093" name="Rectangle 160"/>
          <p:cNvSpPr>
            <a:spLocks noChangeArrowheads="1"/>
          </p:cNvSpPr>
          <p:nvPr/>
        </p:nvSpPr>
        <p:spPr bwMode="auto">
          <a:xfrm>
            <a:off x="242888" y="3462338"/>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2</a:t>
            </a:r>
            <a:endParaRPr lang="ko-KR" altLang="en-US" sz="2400">
              <a:latin typeface="Tahoma" pitchFamily="34" charset="0"/>
              <a:ea typeface="Gulim" pitchFamily="34" charset="-127"/>
            </a:endParaRPr>
          </a:p>
        </p:txBody>
      </p:sp>
      <p:sp>
        <p:nvSpPr>
          <p:cNvPr id="1094" name="Rectangle 161"/>
          <p:cNvSpPr>
            <a:spLocks noChangeArrowheads="1"/>
          </p:cNvSpPr>
          <p:nvPr/>
        </p:nvSpPr>
        <p:spPr bwMode="auto">
          <a:xfrm>
            <a:off x="242888" y="3302000"/>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3</a:t>
            </a:r>
            <a:endParaRPr lang="ko-KR" altLang="en-US" sz="2400">
              <a:latin typeface="Tahoma" pitchFamily="34" charset="0"/>
              <a:ea typeface="Gulim" pitchFamily="34" charset="-127"/>
            </a:endParaRPr>
          </a:p>
        </p:txBody>
      </p:sp>
      <p:sp>
        <p:nvSpPr>
          <p:cNvPr id="1095" name="Rectangle 162"/>
          <p:cNvSpPr>
            <a:spLocks noChangeArrowheads="1"/>
          </p:cNvSpPr>
          <p:nvPr/>
        </p:nvSpPr>
        <p:spPr bwMode="auto">
          <a:xfrm>
            <a:off x="242888" y="3140075"/>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4</a:t>
            </a:r>
            <a:endParaRPr lang="ko-KR" altLang="en-US" sz="2400">
              <a:latin typeface="Tahoma" pitchFamily="34" charset="0"/>
              <a:ea typeface="Gulim" pitchFamily="34" charset="-127"/>
            </a:endParaRPr>
          </a:p>
        </p:txBody>
      </p:sp>
      <p:sp>
        <p:nvSpPr>
          <p:cNvPr id="1096" name="Rectangle 163"/>
          <p:cNvSpPr>
            <a:spLocks noChangeArrowheads="1"/>
          </p:cNvSpPr>
          <p:nvPr/>
        </p:nvSpPr>
        <p:spPr bwMode="auto">
          <a:xfrm>
            <a:off x="242888" y="2978150"/>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5</a:t>
            </a:r>
            <a:endParaRPr lang="ko-KR" altLang="en-US" sz="2400">
              <a:latin typeface="Tahoma" pitchFamily="34" charset="0"/>
              <a:ea typeface="Gulim" pitchFamily="34" charset="-127"/>
            </a:endParaRPr>
          </a:p>
        </p:txBody>
      </p:sp>
      <p:sp>
        <p:nvSpPr>
          <p:cNvPr id="1097" name="Rectangle 164"/>
          <p:cNvSpPr>
            <a:spLocks noChangeArrowheads="1"/>
          </p:cNvSpPr>
          <p:nvPr/>
        </p:nvSpPr>
        <p:spPr bwMode="auto">
          <a:xfrm>
            <a:off x="242888" y="2824163"/>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6</a:t>
            </a:r>
            <a:endParaRPr lang="ko-KR" altLang="en-US" sz="2400">
              <a:latin typeface="Tahoma" pitchFamily="34" charset="0"/>
              <a:ea typeface="Gulim" pitchFamily="34" charset="-127"/>
            </a:endParaRPr>
          </a:p>
        </p:txBody>
      </p:sp>
      <p:sp>
        <p:nvSpPr>
          <p:cNvPr id="1098" name="Rectangle 165"/>
          <p:cNvSpPr>
            <a:spLocks noChangeArrowheads="1"/>
          </p:cNvSpPr>
          <p:nvPr/>
        </p:nvSpPr>
        <p:spPr bwMode="auto">
          <a:xfrm>
            <a:off x="242888" y="2662238"/>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7</a:t>
            </a:r>
            <a:endParaRPr lang="ko-KR" altLang="en-US" sz="2400">
              <a:latin typeface="Tahoma" pitchFamily="34" charset="0"/>
              <a:ea typeface="Gulim" pitchFamily="34" charset="-127"/>
            </a:endParaRPr>
          </a:p>
        </p:txBody>
      </p:sp>
      <p:sp>
        <p:nvSpPr>
          <p:cNvPr id="1099" name="Rectangle 166"/>
          <p:cNvSpPr>
            <a:spLocks noChangeArrowheads="1"/>
          </p:cNvSpPr>
          <p:nvPr/>
        </p:nvSpPr>
        <p:spPr bwMode="auto">
          <a:xfrm>
            <a:off x="242888" y="2501900"/>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8</a:t>
            </a:r>
            <a:endParaRPr lang="ko-KR" altLang="en-US" sz="2400">
              <a:latin typeface="Tahoma" pitchFamily="34" charset="0"/>
              <a:ea typeface="Gulim" pitchFamily="34" charset="-127"/>
            </a:endParaRPr>
          </a:p>
        </p:txBody>
      </p:sp>
      <p:sp>
        <p:nvSpPr>
          <p:cNvPr id="1100" name="Rectangle 167"/>
          <p:cNvSpPr>
            <a:spLocks noChangeArrowheads="1"/>
          </p:cNvSpPr>
          <p:nvPr/>
        </p:nvSpPr>
        <p:spPr bwMode="auto">
          <a:xfrm>
            <a:off x="242888" y="2339975"/>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9</a:t>
            </a:r>
            <a:endParaRPr lang="ko-KR" altLang="en-US" sz="2400">
              <a:latin typeface="Tahoma" pitchFamily="34" charset="0"/>
              <a:ea typeface="Gulim" pitchFamily="34" charset="-127"/>
            </a:endParaRPr>
          </a:p>
        </p:txBody>
      </p:sp>
      <p:sp>
        <p:nvSpPr>
          <p:cNvPr id="1101" name="Rectangle 168"/>
          <p:cNvSpPr>
            <a:spLocks noChangeArrowheads="1"/>
          </p:cNvSpPr>
          <p:nvPr/>
        </p:nvSpPr>
        <p:spPr bwMode="auto">
          <a:xfrm>
            <a:off x="201613" y="2178050"/>
            <a:ext cx="1254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10</a:t>
            </a:r>
            <a:endParaRPr lang="ko-KR" altLang="en-US" sz="2400">
              <a:latin typeface="Tahoma" pitchFamily="34" charset="0"/>
              <a:ea typeface="Gulim" pitchFamily="34" charset="-127"/>
            </a:endParaRPr>
          </a:p>
        </p:txBody>
      </p:sp>
      <p:sp>
        <p:nvSpPr>
          <p:cNvPr id="1102" name="Rectangle 169"/>
          <p:cNvSpPr>
            <a:spLocks noChangeArrowheads="1"/>
          </p:cNvSpPr>
          <p:nvPr/>
        </p:nvSpPr>
        <p:spPr bwMode="auto">
          <a:xfrm>
            <a:off x="320675" y="3892550"/>
            <a:ext cx="74613"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0</a:t>
            </a:r>
            <a:endParaRPr lang="ko-KR" altLang="en-US" sz="2400">
              <a:latin typeface="Tahoma" pitchFamily="34" charset="0"/>
              <a:ea typeface="Gulim" pitchFamily="34" charset="-127"/>
            </a:endParaRPr>
          </a:p>
        </p:txBody>
      </p:sp>
      <p:sp>
        <p:nvSpPr>
          <p:cNvPr id="1103" name="Rectangle 170"/>
          <p:cNvSpPr>
            <a:spLocks noChangeArrowheads="1"/>
          </p:cNvSpPr>
          <p:nvPr/>
        </p:nvSpPr>
        <p:spPr bwMode="auto">
          <a:xfrm>
            <a:off x="528638" y="3892550"/>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a:t>
            </a:r>
            <a:endParaRPr lang="ko-KR" altLang="en-US" sz="2400">
              <a:latin typeface="Tahoma" pitchFamily="34" charset="0"/>
              <a:ea typeface="Gulim" pitchFamily="34" charset="-127"/>
            </a:endParaRPr>
          </a:p>
        </p:txBody>
      </p:sp>
      <p:sp>
        <p:nvSpPr>
          <p:cNvPr id="1104" name="Rectangle 171"/>
          <p:cNvSpPr>
            <a:spLocks noChangeArrowheads="1"/>
          </p:cNvSpPr>
          <p:nvPr/>
        </p:nvSpPr>
        <p:spPr bwMode="auto">
          <a:xfrm>
            <a:off x="728663" y="3892550"/>
            <a:ext cx="76200"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2</a:t>
            </a:r>
            <a:endParaRPr lang="ko-KR" altLang="en-US" sz="2400">
              <a:latin typeface="Tahoma" pitchFamily="34" charset="0"/>
              <a:ea typeface="Gulim" pitchFamily="34" charset="-127"/>
            </a:endParaRPr>
          </a:p>
        </p:txBody>
      </p:sp>
      <p:sp>
        <p:nvSpPr>
          <p:cNvPr id="1105" name="Rectangle 172"/>
          <p:cNvSpPr>
            <a:spLocks noChangeArrowheads="1"/>
          </p:cNvSpPr>
          <p:nvPr/>
        </p:nvSpPr>
        <p:spPr bwMode="auto">
          <a:xfrm>
            <a:off x="939800" y="3892550"/>
            <a:ext cx="74613"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3</a:t>
            </a:r>
            <a:endParaRPr lang="ko-KR" altLang="en-US" sz="2400">
              <a:latin typeface="Tahoma" pitchFamily="34" charset="0"/>
              <a:ea typeface="Gulim" pitchFamily="34" charset="-127"/>
            </a:endParaRPr>
          </a:p>
        </p:txBody>
      </p:sp>
      <p:sp>
        <p:nvSpPr>
          <p:cNvPr id="1106" name="Rectangle 173"/>
          <p:cNvSpPr>
            <a:spLocks noChangeArrowheads="1"/>
          </p:cNvSpPr>
          <p:nvPr/>
        </p:nvSpPr>
        <p:spPr bwMode="auto">
          <a:xfrm>
            <a:off x="1147763" y="3892550"/>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4</a:t>
            </a:r>
            <a:endParaRPr lang="ko-KR" altLang="en-US" sz="2400">
              <a:latin typeface="Tahoma" pitchFamily="34" charset="0"/>
              <a:ea typeface="Gulim" pitchFamily="34" charset="-127"/>
            </a:endParaRPr>
          </a:p>
        </p:txBody>
      </p:sp>
      <p:sp>
        <p:nvSpPr>
          <p:cNvPr id="1107" name="Rectangle 174"/>
          <p:cNvSpPr>
            <a:spLocks noChangeArrowheads="1"/>
          </p:cNvSpPr>
          <p:nvPr/>
        </p:nvSpPr>
        <p:spPr bwMode="auto">
          <a:xfrm>
            <a:off x="1355725" y="3892550"/>
            <a:ext cx="74613"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5</a:t>
            </a:r>
            <a:endParaRPr lang="ko-KR" altLang="en-US" sz="2400">
              <a:latin typeface="Tahoma" pitchFamily="34" charset="0"/>
              <a:ea typeface="Gulim" pitchFamily="34" charset="-127"/>
            </a:endParaRPr>
          </a:p>
        </p:txBody>
      </p:sp>
      <p:sp>
        <p:nvSpPr>
          <p:cNvPr id="1108" name="Rectangle 175"/>
          <p:cNvSpPr>
            <a:spLocks noChangeArrowheads="1"/>
          </p:cNvSpPr>
          <p:nvPr/>
        </p:nvSpPr>
        <p:spPr bwMode="auto">
          <a:xfrm>
            <a:off x="1558925" y="3892550"/>
            <a:ext cx="74613"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6</a:t>
            </a:r>
            <a:endParaRPr lang="ko-KR" altLang="en-US" sz="2400">
              <a:latin typeface="Tahoma" pitchFamily="34" charset="0"/>
              <a:ea typeface="Gulim" pitchFamily="34" charset="-127"/>
            </a:endParaRPr>
          </a:p>
        </p:txBody>
      </p:sp>
      <p:sp>
        <p:nvSpPr>
          <p:cNvPr id="1109" name="Rectangle 176"/>
          <p:cNvSpPr>
            <a:spLocks noChangeArrowheads="1"/>
          </p:cNvSpPr>
          <p:nvPr/>
        </p:nvSpPr>
        <p:spPr bwMode="auto">
          <a:xfrm>
            <a:off x="1766888" y="3892550"/>
            <a:ext cx="74612"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7</a:t>
            </a:r>
            <a:endParaRPr lang="ko-KR" altLang="en-US" sz="2400">
              <a:latin typeface="Tahoma" pitchFamily="34" charset="0"/>
              <a:ea typeface="Gulim" pitchFamily="34" charset="-127"/>
            </a:endParaRPr>
          </a:p>
        </p:txBody>
      </p:sp>
      <p:sp>
        <p:nvSpPr>
          <p:cNvPr id="1110" name="Rectangle 177"/>
          <p:cNvSpPr>
            <a:spLocks noChangeArrowheads="1"/>
          </p:cNvSpPr>
          <p:nvPr/>
        </p:nvSpPr>
        <p:spPr bwMode="auto">
          <a:xfrm>
            <a:off x="1974850" y="3892550"/>
            <a:ext cx="74613"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8</a:t>
            </a:r>
            <a:endParaRPr lang="ko-KR" altLang="en-US" sz="2400">
              <a:latin typeface="Tahoma" pitchFamily="34" charset="0"/>
              <a:ea typeface="Gulim" pitchFamily="34" charset="-127"/>
            </a:endParaRPr>
          </a:p>
        </p:txBody>
      </p:sp>
      <p:sp>
        <p:nvSpPr>
          <p:cNvPr id="1111" name="Rectangle 178"/>
          <p:cNvSpPr>
            <a:spLocks noChangeArrowheads="1"/>
          </p:cNvSpPr>
          <p:nvPr/>
        </p:nvSpPr>
        <p:spPr bwMode="auto">
          <a:xfrm>
            <a:off x="2178050" y="3892550"/>
            <a:ext cx="74613"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9</a:t>
            </a:r>
            <a:endParaRPr lang="ko-KR" altLang="en-US" sz="2400">
              <a:latin typeface="Tahoma" pitchFamily="34" charset="0"/>
              <a:ea typeface="Gulim" pitchFamily="34" charset="-127"/>
            </a:endParaRPr>
          </a:p>
        </p:txBody>
      </p:sp>
      <p:sp>
        <p:nvSpPr>
          <p:cNvPr id="1112" name="Rectangle 179"/>
          <p:cNvSpPr>
            <a:spLocks noChangeArrowheads="1"/>
          </p:cNvSpPr>
          <p:nvPr/>
        </p:nvSpPr>
        <p:spPr bwMode="auto">
          <a:xfrm>
            <a:off x="2365375" y="3892550"/>
            <a:ext cx="125413" cy="101600"/>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10</a:t>
            </a:r>
            <a:endParaRPr lang="ko-KR" altLang="en-US" sz="2400">
              <a:latin typeface="Tahoma" pitchFamily="34" charset="0"/>
              <a:ea typeface="Gulim" pitchFamily="34" charset="-127"/>
            </a:endParaRPr>
          </a:p>
        </p:txBody>
      </p:sp>
      <p:sp>
        <p:nvSpPr>
          <p:cNvPr id="1113" name="Rectangle 180"/>
          <p:cNvSpPr>
            <a:spLocks noChangeArrowheads="1"/>
          </p:cNvSpPr>
          <p:nvPr/>
        </p:nvSpPr>
        <p:spPr bwMode="auto">
          <a:xfrm>
            <a:off x="109538" y="2084388"/>
            <a:ext cx="2408237" cy="1990725"/>
          </a:xfrm>
          <a:prstGeom prst="rect">
            <a:avLst/>
          </a:prstGeom>
          <a:noFill/>
          <a:ln w="0">
            <a:solidFill>
              <a:srgbClr val="000000"/>
            </a:solidFill>
            <a:miter lim="800000"/>
            <a:headEnd/>
            <a:tailEnd/>
          </a:ln>
        </p:spPr>
        <p:txBody>
          <a:bodyPr/>
          <a:lstStyle/>
          <a:p>
            <a:endParaRPr lang="en-US" altLang="zh-CN"/>
          </a:p>
        </p:txBody>
      </p:sp>
      <p:sp>
        <p:nvSpPr>
          <p:cNvPr id="1114" name="Text Box 181"/>
          <p:cNvSpPr txBox="1">
            <a:spLocks noChangeArrowheads="1"/>
          </p:cNvSpPr>
          <p:nvPr/>
        </p:nvSpPr>
        <p:spPr bwMode="auto">
          <a:xfrm>
            <a:off x="247650" y="4572000"/>
            <a:ext cx="2063750" cy="1049338"/>
          </a:xfrm>
          <a:prstGeom prst="rect">
            <a:avLst/>
          </a:prstGeom>
          <a:noFill/>
          <a:ln w="9525">
            <a:noFill/>
            <a:miter lim="800000"/>
            <a:headEnd/>
            <a:tailEnd/>
          </a:ln>
        </p:spPr>
        <p:txBody>
          <a:bodyPr>
            <a:spAutoFit/>
          </a:bodyPr>
          <a:lstStyle/>
          <a:p>
            <a:pPr>
              <a:spcBef>
                <a:spcPct val="50000"/>
              </a:spcBef>
            </a:pPr>
            <a:r>
              <a:rPr lang="en-US" altLang="ko-KR" sz="1400">
                <a:latin typeface="Tahoma" pitchFamily="34" charset="0"/>
                <a:ea typeface="Gulim" pitchFamily="34" charset="-127"/>
              </a:rPr>
              <a:t>K=2</a:t>
            </a:r>
          </a:p>
          <a:p>
            <a:pPr>
              <a:spcBef>
                <a:spcPct val="50000"/>
              </a:spcBef>
            </a:pPr>
            <a:r>
              <a:rPr lang="en-US" altLang="ko-KR" sz="1400">
                <a:latin typeface="Tahoma" pitchFamily="34" charset="0"/>
                <a:ea typeface="Gulim" pitchFamily="34" charset="-127"/>
              </a:rPr>
              <a:t>Arbitrarily choose K object as initial cluster center</a:t>
            </a:r>
          </a:p>
        </p:txBody>
      </p:sp>
      <p:sp>
        <p:nvSpPr>
          <p:cNvPr id="1115" name="Line 182"/>
          <p:cNvSpPr>
            <a:spLocks noChangeShapeType="1"/>
          </p:cNvSpPr>
          <p:nvPr/>
        </p:nvSpPr>
        <p:spPr bwMode="auto">
          <a:xfrm flipV="1">
            <a:off x="1155700" y="4267200"/>
            <a:ext cx="0" cy="533400"/>
          </a:xfrm>
          <a:prstGeom prst="line">
            <a:avLst/>
          </a:prstGeom>
          <a:noFill/>
          <a:ln w="9525">
            <a:solidFill>
              <a:schemeClr val="tx1"/>
            </a:solidFill>
            <a:miter lim="800000"/>
            <a:headEnd/>
            <a:tailEnd type="triangle" w="med" len="med"/>
          </a:ln>
        </p:spPr>
        <p:txBody>
          <a:bodyPr wrap="none"/>
          <a:lstStyle/>
          <a:p>
            <a:endParaRPr lang="zh-CN" altLang="en-US"/>
          </a:p>
        </p:txBody>
      </p:sp>
      <p:sp>
        <p:nvSpPr>
          <p:cNvPr id="1116" name="Line 183"/>
          <p:cNvSpPr>
            <a:spLocks noChangeShapeType="1"/>
          </p:cNvSpPr>
          <p:nvPr/>
        </p:nvSpPr>
        <p:spPr bwMode="auto">
          <a:xfrm>
            <a:off x="2641600" y="2895600"/>
            <a:ext cx="742950" cy="0"/>
          </a:xfrm>
          <a:prstGeom prst="line">
            <a:avLst/>
          </a:prstGeom>
          <a:noFill/>
          <a:ln w="9525">
            <a:solidFill>
              <a:schemeClr val="tx1"/>
            </a:solidFill>
            <a:miter lim="800000"/>
            <a:headEnd/>
            <a:tailEnd type="triangle" w="med" len="med"/>
          </a:ln>
        </p:spPr>
        <p:txBody>
          <a:bodyPr wrap="none"/>
          <a:lstStyle/>
          <a:p>
            <a:endParaRPr lang="zh-CN" altLang="en-US"/>
          </a:p>
        </p:txBody>
      </p:sp>
      <p:sp>
        <p:nvSpPr>
          <p:cNvPr id="1117" name="Text Box 184"/>
          <p:cNvSpPr txBox="1">
            <a:spLocks noChangeArrowheads="1"/>
          </p:cNvSpPr>
          <p:nvPr/>
        </p:nvSpPr>
        <p:spPr bwMode="auto">
          <a:xfrm>
            <a:off x="2559050" y="3124200"/>
            <a:ext cx="908050" cy="1368425"/>
          </a:xfrm>
          <a:prstGeom prst="rect">
            <a:avLst/>
          </a:prstGeom>
          <a:noFill/>
          <a:ln w="9525">
            <a:noFill/>
            <a:miter lim="800000"/>
            <a:headEnd/>
            <a:tailEnd/>
          </a:ln>
        </p:spPr>
        <p:txBody>
          <a:bodyPr>
            <a:spAutoFit/>
          </a:bodyPr>
          <a:lstStyle/>
          <a:p>
            <a:pPr>
              <a:spcBef>
                <a:spcPct val="50000"/>
              </a:spcBef>
            </a:pPr>
            <a:r>
              <a:rPr lang="en-US" altLang="ko-KR" sz="1400">
                <a:latin typeface="Tahoma" pitchFamily="34" charset="0"/>
                <a:ea typeface="Gulim" pitchFamily="34" charset="-127"/>
              </a:rPr>
              <a:t>Assign each objects to most similar center</a:t>
            </a:r>
          </a:p>
        </p:txBody>
      </p:sp>
      <p:sp>
        <p:nvSpPr>
          <p:cNvPr id="427193" name="Text Box 185"/>
          <p:cNvSpPr txBox="1">
            <a:spLocks noChangeArrowheads="1"/>
          </p:cNvSpPr>
          <p:nvPr/>
        </p:nvSpPr>
        <p:spPr bwMode="auto">
          <a:xfrm>
            <a:off x="6108700" y="3048000"/>
            <a:ext cx="908050" cy="942975"/>
          </a:xfrm>
          <a:prstGeom prst="rect">
            <a:avLst/>
          </a:prstGeom>
          <a:noFill/>
          <a:ln w="9525">
            <a:noFill/>
            <a:miter lim="800000"/>
            <a:headEnd/>
            <a:tailEnd/>
          </a:ln>
        </p:spPr>
        <p:txBody>
          <a:bodyPr>
            <a:spAutoFit/>
          </a:bodyPr>
          <a:lstStyle/>
          <a:p>
            <a:pPr>
              <a:spcBef>
                <a:spcPct val="50000"/>
              </a:spcBef>
            </a:pPr>
            <a:r>
              <a:rPr lang="en-US" altLang="ko-KR" sz="1400">
                <a:latin typeface="Tahoma" pitchFamily="34" charset="0"/>
                <a:ea typeface="Gulim" pitchFamily="34" charset="-127"/>
              </a:rPr>
              <a:t>Update the cluster means</a:t>
            </a:r>
          </a:p>
        </p:txBody>
      </p:sp>
      <p:sp>
        <p:nvSpPr>
          <p:cNvPr id="1119" name="Freeform 186"/>
          <p:cNvSpPr>
            <a:spLocks/>
          </p:cNvSpPr>
          <p:nvPr/>
        </p:nvSpPr>
        <p:spPr bwMode="auto">
          <a:xfrm>
            <a:off x="908050" y="3136900"/>
            <a:ext cx="96838" cy="95250"/>
          </a:xfrm>
          <a:custGeom>
            <a:avLst/>
            <a:gdLst>
              <a:gd name="T0" fmla="*/ 2147483647 w 56"/>
              <a:gd name="T1" fmla="*/ 0 h 60"/>
              <a:gd name="T2" fmla="*/ 2147483647 w 56"/>
              <a:gd name="T3" fmla="*/ 2147483647 h 60"/>
              <a:gd name="T4" fmla="*/ 2147483647 w 56"/>
              <a:gd name="T5" fmla="*/ 2147483647 h 60"/>
              <a:gd name="T6" fmla="*/ 0 w 56"/>
              <a:gd name="T7" fmla="*/ 2147483647 h 60"/>
              <a:gd name="T8" fmla="*/ 2147483647 w 56"/>
              <a:gd name="T9" fmla="*/ 0 h 60"/>
              <a:gd name="T10" fmla="*/ 0 60000 65536"/>
              <a:gd name="T11" fmla="*/ 0 60000 65536"/>
              <a:gd name="T12" fmla="*/ 0 60000 65536"/>
              <a:gd name="T13" fmla="*/ 0 60000 65536"/>
              <a:gd name="T14" fmla="*/ 0 60000 65536"/>
              <a:gd name="T15" fmla="*/ 0 w 56"/>
              <a:gd name="T16" fmla="*/ 0 h 60"/>
              <a:gd name="T17" fmla="*/ 56 w 56"/>
              <a:gd name="T18" fmla="*/ 60 h 60"/>
            </a:gdLst>
            <a:ahLst/>
            <a:cxnLst>
              <a:cxn ang="T10">
                <a:pos x="T0" y="T1"/>
              </a:cxn>
              <a:cxn ang="T11">
                <a:pos x="T2" y="T3"/>
              </a:cxn>
              <a:cxn ang="T12">
                <a:pos x="T4" y="T5"/>
              </a:cxn>
              <a:cxn ang="T13">
                <a:pos x="T6" y="T7"/>
              </a:cxn>
              <a:cxn ang="T14">
                <a:pos x="T8" y="T9"/>
              </a:cxn>
            </a:cxnLst>
            <a:rect l="T15" t="T16" r="T17" b="T18"/>
            <a:pathLst>
              <a:path w="56" h="60">
                <a:moveTo>
                  <a:pt x="28" y="0"/>
                </a:moveTo>
                <a:lnTo>
                  <a:pt x="56" y="30"/>
                </a:lnTo>
                <a:lnTo>
                  <a:pt x="28" y="60"/>
                </a:lnTo>
                <a:lnTo>
                  <a:pt x="0" y="30"/>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120" name="Freeform 187"/>
          <p:cNvSpPr>
            <a:spLocks/>
          </p:cNvSpPr>
          <p:nvPr/>
        </p:nvSpPr>
        <p:spPr bwMode="auto">
          <a:xfrm>
            <a:off x="1733550" y="2971800"/>
            <a:ext cx="96838" cy="93663"/>
          </a:xfrm>
          <a:custGeom>
            <a:avLst/>
            <a:gdLst>
              <a:gd name="T0" fmla="*/ 2147483647 w 56"/>
              <a:gd name="T1" fmla="*/ 0 h 59"/>
              <a:gd name="T2" fmla="*/ 2147483647 w 56"/>
              <a:gd name="T3" fmla="*/ 2147483647 h 59"/>
              <a:gd name="T4" fmla="*/ 2147483647 w 56"/>
              <a:gd name="T5" fmla="*/ 2147483647 h 59"/>
              <a:gd name="T6" fmla="*/ 0 w 56"/>
              <a:gd name="T7" fmla="*/ 2147483647 h 59"/>
              <a:gd name="T8" fmla="*/ 2147483647 w 56"/>
              <a:gd name="T9" fmla="*/ 0 h 59"/>
              <a:gd name="T10" fmla="*/ 0 60000 65536"/>
              <a:gd name="T11" fmla="*/ 0 60000 65536"/>
              <a:gd name="T12" fmla="*/ 0 60000 65536"/>
              <a:gd name="T13" fmla="*/ 0 60000 65536"/>
              <a:gd name="T14" fmla="*/ 0 60000 65536"/>
              <a:gd name="T15" fmla="*/ 0 w 56"/>
              <a:gd name="T16" fmla="*/ 0 h 59"/>
              <a:gd name="T17" fmla="*/ 56 w 56"/>
              <a:gd name="T18" fmla="*/ 59 h 59"/>
            </a:gdLst>
            <a:ahLst/>
            <a:cxnLst>
              <a:cxn ang="T10">
                <a:pos x="T0" y="T1"/>
              </a:cxn>
              <a:cxn ang="T11">
                <a:pos x="T2" y="T3"/>
              </a:cxn>
              <a:cxn ang="T12">
                <a:pos x="T4" y="T5"/>
              </a:cxn>
              <a:cxn ang="T13">
                <a:pos x="T6" y="T7"/>
              </a:cxn>
              <a:cxn ang="T14">
                <a:pos x="T8" y="T9"/>
              </a:cxn>
            </a:cxnLst>
            <a:rect l="T15" t="T16" r="T17" b="T18"/>
            <a:pathLst>
              <a:path w="56" h="59">
                <a:moveTo>
                  <a:pt x="28" y="0"/>
                </a:moveTo>
                <a:lnTo>
                  <a:pt x="56" y="29"/>
                </a:lnTo>
                <a:lnTo>
                  <a:pt x="28" y="59"/>
                </a:lnTo>
                <a:lnTo>
                  <a:pt x="0" y="29"/>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121" name="Oval 188"/>
          <p:cNvSpPr>
            <a:spLocks noChangeArrowheads="1"/>
          </p:cNvSpPr>
          <p:nvPr/>
        </p:nvSpPr>
        <p:spPr bwMode="auto">
          <a:xfrm>
            <a:off x="495300" y="3265488"/>
            <a:ext cx="90488" cy="87312"/>
          </a:xfrm>
          <a:prstGeom prst="ellipse">
            <a:avLst/>
          </a:prstGeom>
          <a:solidFill>
            <a:srgbClr val="FF0000"/>
          </a:solidFill>
          <a:ln w="6350">
            <a:solidFill>
              <a:srgbClr val="FF0000"/>
            </a:solidFill>
            <a:round/>
            <a:headEnd/>
            <a:tailEnd/>
          </a:ln>
        </p:spPr>
        <p:txBody>
          <a:bodyPr/>
          <a:lstStyle/>
          <a:p>
            <a:endParaRPr lang="en-US" altLang="zh-CN"/>
          </a:p>
        </p:txBody>
      </p:sp>
      <p:sp>
        <p:nvSpPr>
          <p:cNvPr id="1122" name="Oval 189"/>
          <p:cNvSpPr>
            <a:spLocks noChangeArrowheads="1"/>
          </p:cNvSpPr>
          <p:nvPr/>
        </p:nvSpPr>
        <p:spPr bwMode="auto">
          <a:xfrm>
            <a:off x="2138363" y="3113088"/>
            <a:ext cx="90487" cy="87312"/>
          </a:xfrm>
          <a:prstGeom prst="ellipse">
            <a:avLst/>
          </a:prstGeom>
          <a:solidFill>
            <a:srgbClr val="FF0000"/>
          </a:solidFill>
          <a:ln w="6350">
            <a:solidFill>
              <a:srgbClr val="FF0000"/>
            </a:solidFill>
            <a:round/>
            <a:headEnd/>
            <a:tailEnd/>
          </a:ln>
        </p:spPr>
        <p:txBody>
          <a:bodyPr/>
          <a:lstStyle/>
          <a:p>
            <a:endParaRPr lang="en-US" altLang="zh-CN"/>
          </a:p>
        </p:txBody>
      </p:sp>
      <p:sp>
        <p:nvSpPr>
          <p:cNvPr id="427198" name="Text Box 190"/>
          <p:cNvSpPr txBox="1">
            <a:spLocks noChangeArrowheads="1"/>
          </p:cNvSpPr>
          <p:nvPr/>
        </p:nvSpPr>
        <p:spPr bwMode="auto">
          <a:xfrm>
            <a:off x="6108700" y="5334000"/>
            <a:ext cx="908050" cy="942975"/>
          </a:xfrm>
          <a:prstGeom prst="rect">
            <a:avLst/>
          </a:prstGeom>
          <a:noFill/>
          <a:ln w="9525">
            <a:noFill/>
            <a:miter lim="800000"/>
            <a:headEnd/>
            <a:tailEnd/>
          </a:ln>
        </p:spPr>
        <p:txBody>
          <a:bodyPr>
            <a:spAutoFit/>
          </a:bodyPr>
          <a:lstStyle/>
          <a:p>
            <a:pPr>
              <a:spcBef>
                <a:spcPct val="50000"/>
              </a:spcBef>
            </a:pPr>
            <a:r>
              <a:rPr lang="en-US" altLang="ko-KR" sz="1400">
                <a:latin typeface="Tahoma" pitchFamily="34" charset="0"/>
                <a:ea typeface="Gulim" pitchFamily="34" charset="-127"/>
              </a:rPr>
              <a:t>Update the cluster means</a:t>
            </a:r>
          </a:p>
        </p:txBody>
      </p:sp>
      <p:sp>
        <p:nvSpPr>
          <p:cNvPr id="427199" name="Text Box 191"/>
          <p:cNvSpPr txBox="1">
            <a:spLocks noChangeArrowheads="1"/>
          </p:cNvSpPr>
          <p:nvPr/>
        </p:nvSpPr>
        <p:spPr bwMode="auto">
          <a:xfrm>
            <a:off x="8502650" y="4114800"/>
            <a:ext cx="1073150" cy="304800"/>
          </a:xfrm>
          <a:prstGeom prst="rect">
            <a:avLst/>
          </a:prstGeom>
          <a:noFill/>
          <a:ln w="9525">
            <a:noFill/>
            <a:miter lim="800000"/>
            <a:headEnd/>
            <a:tailEnd/>
          </a:ln>
        </p:spPr>
        <p:txBody>
          <a:bodyPr>
            <a:spAutoFit/>
          </a:bodyPr>
          <a:lstStyle/>
          <a:p>
            <a:pPr>
              <a:spcBef>
                <a:spcPct val="50000"/>
              </a:spcBef>
            </a:pPr>
            <a:r>
              <a:rPr lang="en-US" altLang="ko-KR" sz="1400">
                <a:latin typeface="Tahoma" pitchFamily="34" charset="0"/>
                <a:ea typeface="Gulim" pitchFamily="34" charset="-127"/>
              </a:rPr>
              <a:t>reassign</a:t>
            </a:r>
          </a:p>
        </p:txBody>
      </p:sp>
      <p:sp>
        <p:nvSpPr>
          <p:cNvPr id="427200" name="Line 192"/>
          <p:cNvSpPr>
            <a:spLocks noChangeShapeType="1"/>
          </p:cNvSpPr>
          <p:nvPr/>
        </p:nvSpPr>
        <p:spPr bwMode="auto">
          <a:xfrm flipV="1">
            <a:off x="4622800" y="4114800"/>
            <a:ext cx="0" cy="228600"/>
          </a:xfrm>
          <a:prstGeom prst="line">
            <a:avLst/>
          </a:prstGeom>
          <a:noFill/>
          <a:ln w="9525">
            <a:solidFill>
              <a:schemeClr val="tx1"/>
            </a:solidFill>
            <a:miter lim="800000"/>
            <a:headEnd/>
            <a:tailEnd type="triangle" w="med" len="med"/>
          </a:ln>
        </p:spPr>
        <p:txBody>
          <a:bodyPr wrap="none"/>
          <a:lstStyle/>
          <a:p>
            <a:endParaRPr lang="zh-CN" altLang="en-US"/>
          </a:p>
        </p:txBody>
      </p:sp>
      <p:sp>
        <p:nvSpPr>
          <p:cNvPr id="427201" name="Text Box 193"/>
          <p:cNvSpPr txBox="1">
            <a:spLocks noChangeArrowheads="1"/>
          </p:cNvSpPr>
          <p:nvPr/>
        </p:nvSpPr>
        <p:spPr bwMode="auto">
          <a:xfrm>
            <a:off x="4787900" y="4114800"/>
            <a:ext cx="1073150" cy="304800"/>
          </a:xfrm>
          <a:prstGeom prst="rect">
            <a:avLst/>
          </a:prstGeom>
          <a:noFill/>
          <a:ln w="9525">
            <a:noFill/>
            <a:miter lim="800000"/>
            <a:headEnd/>
            <a:tailEnd/>
          </a:ln>
        </p:spPr>
        <p:txBody>
          <a:bodyPr>
            <a:spAutoFit/>
          </a:bodyPr>
          <a:lstStyle/>
          <a:p>
            <a:pPr>
              <a:spcBef>
                <a:spcPct val="50000"/>
              </a:spcBef>
            </a:pPr>
            <a:r>
              <a:rPr lang="en-US" altLang="ko-KR" sz="1400">
                <a:latin typeface="Tahoma" pitchFamily="34" charset="0"/>
                <a:ea typeface="Gulim" pitchFamily="34" charset="-127"/>
              </a:rPr>
              <a:t>reassign</a:t>
            </a:r>
          </a:p>
        </p:txBody>
      </p:sp>
    </p:spTree>
    <p:extLst>
      <p:ext uri="{BB962C8B-B14F-4D97-AF65-F5344CB8AC3E}">
        <p14:creationId xmlns:p14="http://schemas.microsoft.com/office/powerpoint/2010/main" val="22572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27101"/>
                                        </p:tgtEl>
                                        <p:attrNameLst>
                                          <p:attrName>style.visibility</p:attrName>
                                        </p:attrNameLst>
                                      </p:cBhvr>
                                      <p:to>
                                        <p:strVal val="visible"/>
                                      </p:to>
                                    </p:set>
                                    <p:animEffect transition="in" filter="blinds(horizontal)">
                                      <p:cBhvr>
                                        <p:cTn id="13" dur="500"/>
                                        <p:tgtEl>
                                          <p:spTgt spid="427101"/>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27193"/>
                                        </p:tgtEl>
                                        <p:attrNameLst>
                                          <p:attrName>style.visibility</p:attrName>
                                        </p:attrNameLst>
                                      </p:cBhvr>
                                      <p:to>
                                        <p:strVal val="visible"/>
                                      </p:to>
                                    </p:set>
                                    <p:animEffect transition="in" filter="blinds(horizontal)">
                                      <p:cBhvr>
                                        <p:cTn id="22" dur="500"/>
                                        <p:tgtEl>
                                          <p:spTgt spid="42719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27198"/>
                                        </p:tgtEl>
                                        <p:attrNameLst>
                                          <p:attrName>style.visibility</p:attrName>
                                        </p:attrNameLst>
                                      </p:cBhvr>
                                      <p:to>
                                        <p:strVal val="visible"/>
                                      </p:to>
                                    </p:set>
                                    <p:animEffect transition="in" filter="blinds(horizontal)">
                                      <p:cBhvr>
                                        <p:cTn id="25" dur="500"/>
                                        <p:tgtEl>
                                          <p:spTgt spid="42719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27199"/>
                                        </p:tgtEl>
                                        <p:attrNameLst>
                                          <p:attrName>style.visibility</p:attrName>
                                        </p:attrNameLst>
                                      </p:cBhvr>
                                      <p:to>
                                        <p:strVal val="visible"/>
                                      </p:to>
                                    </p:set>
                                    <p:animEffect transition="in" filter="blinds(horizontal)">
                                      <p:cBhvr>
                                        <p:cTn id="28" dur="500"/>
                                        <p:tgtEl>
                                          <p:spTgt spid="42719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27200"/>
                                        </p:tgtEl>
                                        <p:attrNameLst>
                                          <p:attrName>style.visibility</p:attrName>
                                        </p:attrNameLst>
                                      </p:cBhvr>
                                      <p:to>
                                        <p:strVal val="visible"/>
                                      </p:to>
                                    </p:set>
                                    <p:animEffect transition="in" filter="blinds(horizontal)">
                                      <p:cBhvr>
                                        <p:cTn id="31" dur="500"/>
                                        <p:tgtEl>
                                          <p:spTgt spid="42720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27201"/>
                                        </p:tgtEl>
                                        <p:attrNameLst>
                                          <p:attrName>style.visibility</p:attrName>
                                        </p:attrNameLst>
                                      </p:cBhvr>
                                      <p:to>
                                        <p:strVal val="visible"/>
                                      </p:to>
                                    </p:set>
                                    <p:animEffect transition="in" filter="blinds(horizontal)">
                                      <p:cBhvr>
                                        <p:cTn id="34" dur="500"/>
                                        <p:tgtEl>
                                          <p:spTgt spid="427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101" grpId="0" animBg="1"/>
      <p:bldP spid="427193" grpId="0"/>
      <p:bldP spid="427198" grpId="0"/>
      <p:bldP spid="427199" grpId="0"/>
      <p:bldP spid="427200" grpId="0" animBg="1"/>
      <p:bldP spid="42720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74320" y="192024"/>
            <a:ext cx="9363456" cy="795528"/>
          </a:xfrm>
        </p:spPr>
        <p:txBody>
          <a:bodyPr/>
          <a:lstStyle/>
          <a:p>
            <a:pPr eaLnBrk="1" hangingPunct="1"/>
            <a:r>
              <a:rPr lang="en-US" altLang="zh-CN" dirty="0"/>
              <a:t>Comments on the </a:t>
            </a:r>
            <a:r>
              <a:rPr lang="en-US" altLang="zh-CN" i="1" dirty="0"/>
              <a:t>K-Means</a:t>
            </a:r>
            <a:r>
              <a:rPr lang="en-US" altLang="zh-CN" dirty="0"/>
              <a:t> Method</a:t>
            </a:r>
            <a:endParaRPr lang="en-US" altLang="zh-CN" sz="3200" b="1" dirty="0"/>
          </a:p>
        </p:txBody>
      </p:sp>
      <p:sp>
        <p:nvSpPr>
          <p:cNvPr id="14339" name="Rectangle 3"/>
          <p:cNvSpPr>
            <a:spLocks noGrp="1" noChangeArrowheads="1"/>
          </p:cNvSpPr>
          <p:nvPr>
            <p:ph type="body" idx="1"/>
          </p:nvPr>
        </p:nvSpPr>
        <p:spPr>
          <a:xfrm>
            <a:off x="631825" y="1125538"/>
            <a:ext cx="8832850" cy="4953000"/>
          </a:xfrm>
        </p:spPr>
        <p:txBody>
          <a:bodyPr/>
          <a:lstStyle/>
          <a:p>
            <a:pPr eaLnBrk="1" hangingPunct="1">
              <a:lnSpc>
                <a:spcPct val="120000"/>
              </a:lnSpc>
            </a:pPr>
            <a:r>
              <a:rPr lang="en-US" altLang="zh-CN" sz="2400" u="sng" dirty="0"/>
              <a:t>Strength:</a:t>
            </a:r>
            <a:r>
              <a:rPr lang="en-US" altLang="zh-CN" sz="2400" dirty="0"/>
              <a:t> </a:t>
            </a:r>
            <a:r>
              <a:rPr lang="en-US" altLang="zh-CN" sz="2400" i="1" dirty="0"/>
              <a:t>Relatively efficient</a:t>
            </a:r>
            <a:r>
              <a:rPr lang="en-US" altLang="zh-CN" sz="2400" dirty="0"/>
              <a:t>: </a:t>
            </a:r>
            <a:r>
              <a:rPr lang="en-US" altLang="zh-CN" sz="2400" i="1" dirty="0"/>
              <a:t>O</a:t>
            </a:r>
            <a:r>
              <a:rPr lang="en-US" altLang="zh-CN" sz="2400" dirty="0"/>
              <a:t>(</a:t>
            </a:r>
            <a:r>
              <a:rPr lang="en-US" altLang="zh-CN" sz="2400" i="1" dirty="0" err="1"/>
              <a:t>tkn</a:t>
            </a:r>
            <a:r>
              <a:rPr lang="en-US" altLang="zh-CN" sz="2400" dirty="0"/>
              <a:t>), where </a:t>
            </a:r>
            <a:r>
              <a:rPr lang="en-US" altLang="zh-CN" sz="2400" i="1" dirty="0"/>
              <a:t>n</a:t>
            </a:r>
            <a:r>
              <a:rPr lang="en-US" altLang="zh-CN" sz="2400" dirty="0"/>
              <a:t> is # objects, </a:t>
            </a:r>
            <a:r>
              <a:rPr lang="en-US" altLang="zh-CN" sz="2400" i="1" dirty="0"/>
              <a:t>k</a:t>
            </a:r>
            <a:r>
              <a:rPr lang="en-US" altLang="zh-CN" sz="2400" dirty="0"/>
              <a:t> is # clusters, and </a:t>
            </a:r>
            <a:r>
              <a:rPr lang="en-US" altLang="zh-CN" sz="2400" i="1" dirty="0"/>
              <a:t>t  </a:t>
            </a:r>
            <a:r>
              <a:rPr lang="en-US" altLang="zh-CN" sz="2400" dirty="0"/>
              <a:t>is # iterations. Normally, </a:t>
            </a:r>
            <a:r>
              <a:rPr lang="en-US" altLang="zh-CN" sz="2400" i="1" dirty="0"/>
              <a:t>k</a:t>
            </a:r>
            <a:r>
              <a:rPr lang="en-US" altLang="zh-CN" sz="2400" dirty="0"/>
              <a:t>, </a:t>
            </a:r>
            <a:r>
              <a:rPr lang="en-US" altLang="zh-CN" sz="2400" i="1" dirty="0"/>
              <a:t>t</a:t>
            </a:r>
            <a:r>
              <a:rPr lang="en-US" altLang="zh-CN" sz="2400" dirty="0"/>
              <a:t> &lt;&lt; </a:t>
            </a:r>
            <a:r>
              <a:rPr lang="en-US" altLang="zh-CN" sz="2400" i="1" dirty="0"/>
              <a:t>n</a:t>
            </a:r>
            <a:r>
              <a:rPr lang="en-US" altLang="zh-CN" sz="2400" dirty="0"/>
              <a:t>.</a:t>
            </a:r>
          </a:p>
          <a:p>
            <a:pPr lvl="2" eaLnBrk="1" hangingPunct="1">
              <a:lnSpc>
                <a:spcPct val="120000"/>
              </a:lnSpc>
            </a:pPr>
            <a:r>
              <a:rPr lang="en-US" altLang="ko-KR" sz="2000" dirty="0">
                <a:ea typeface="Gulim" pitchFamily="34" charset="-127"/>
              </a:rPr>
              <a:t>Comparing: PAM: O(k(n-k)</a:t>
            </a:r>
            <a:r>
              <a:rPr lang="en-US" altLang="ko-KR" sz="2000" baseline="30000" dirty="0">
                <a:ea typeface="Gulim" pitchFamily="34" charset="-127"/>
              </a:rPr>
              <a:t>2</a:t>
            </a:r>
            <a:r>
              <a:rPr lang="en-US" altLang="ko-KR" sz="2000" dirty="0">
                <a:ea typeface="Gulim" pitchFamily="34" charset="-127"/>
              </a:rPr>
              <a:t> ), CLARA: O(ks</a:t>
            </a:r>
            <a:r>
              <a:rPr lang="en-US" altLang="ko-KR" sz="2000" baseline="30000" dirty="0">
                <a:ea typeface="Gulim" pitchFamily="34" charset="-127"/>
              </a:rPr>
              <a:t>2</a:t>
            </a:r>
            <a:r>
              <a:rPr lang="en-US" altLang="ko-KR" sz="2000" dirty="0">
                <a:ea typeface="Gulim" pitchFamily="34" charset="-127"/>
              </a:rPr>
              <a:t> + k(n-k))</a:t>
            </a:r>
            <a:endParaRPr lang="en-US" altLang="zh-CN" sz="1800" dirty="0"/>
          </a:p>
          <a:p>
            <a:pPr eaLnBrk="1" hangingPunct="1">
              <a:lnSpc>
                <a:spcPct val="120000"/>
              </a:lnSpc>
            </a:pPr>
            <a:r>
              <a:rPr lang="en-US" altLang="zh-CN" sz="2400" u="sng" dirty="0"/>
              <a:t>Comment:</a:t>
            </a:r>
            <a:r>
              <a:rPr lang="en-US" altLang="zh-CN" sz="2400" dirty="0"/>
              <a:t> Often terminates at a </a:t>
            </a:r>
            <a:r>
              <a:rPr lang="en-US" altLang="zh-CN" sz="2400" i="1" dirty="0"/>
              <a:t>local optimum</a:t>
            </a:r>
            <a:r>
              <a:rPr lang="en-US" altLang="zh-CN" sz="2400" dirty="0"/>
              <a:t>. The </a:t>
            </a:r>
            <a:r>
              <a:rPr lang="en-US" altLang="zh-CN" sz="2400" i="1" dirty="0"/>
              <a:t>global optimum</a:t>
            </a:r>
            <a:r>
              <a:rPr lang="en-US" altLang="zh-CN" sz="2400" dirty="0"/>
              <a:t> may be found using techniques such as: </a:t>
            </a:r>
            <a:r>
              <a:rPr lang="en-US" altLang="zh-CN" sz="2400" i="1" dirty="0"/>
              <a:t>deterministic annealing</a:t>
            </a:r>
            <a:r>
              <a:rPr lang="en-US" altLang="zh-CN" sz="2400" dirty="0"/>
              <a:t> and </a:t>
            </a:r>
            <a:r>
              <a:rPr lang="en-US" altLang="zh-CN" sz="2400" i="1" dirty="0"/>
              <a:t>genetic algorithms</a:t>
            </a:r>
            <a:endParaRPr lang="en-US" altLang="zh-CN" sz="2400" dirty="0"/>
          </a:p>
          <a:p>
            <a:pPr eaLnBrk="1" hangingPunct="1">
              <a:lnSpc>
                <a:spcPct val="120000"/>
              </a:lnSpc>
            </a:pPr>
            <a:r>
              <a:rPr lang="en-US" altLang="zh-CN" sz="2400" u="sng" dirty="0"/>
              <a:t>Weakness</a:t>
            </a:r>
            <a:endParaRPr lang="en-US" altLang="zh-CN" sz="2400" dirty="0"/>
          </a:p>
          <a:p>
            <a:pPr lvl="1" eaLnBrk="1" hangingPunct="1">
              <a:lnSpc>
                <a:spcPct val="120000"/>
              </a:lnSpc>
            </a:pPr>
            <a:r>
              <a:rPr lang="en-US" altLang="zh-CN" sz="2000" dirty="0"/>
              <a:t>Applicable only when </a:t>
            </a:r>
            <a:r>
              <a:rPr lang="en-US" altLang="zh-CN" sz="2000" i="1" dirty="0"/>
              <a:t>mean</a:t>
            </a:r>
            <a:r>
              <a:rPr lang="en-US" altLang="zh-CN" sz="2000" dirty="0"/>
              <a:t> is defined, then what about categorical data?</a:t>
            </a:r>
          </a:p>
          <a:p>
            <a:pPr lvl="1" eaLnBrk="1" hangingPunct="1">
              <a:lnSpc>
                <a:spcPct val="120000"/>
              </a:lnSpc>
            </a:pPr>
            <a:r>
              <a:rPr lang="en-US" altLang="zh-CN" sz="2000" dirty="0"/>
              <a:t>Need to specify </a:t>
            </a:r>
            <a:r>
              <a:rPr lang="en-US" altLang="zh-CN" sz="2000" i="1" dirty="0"/>
              <a:t>k, </a:t>
            </a:r>
            <a:r>
              <a:rPr lang="en-US" altLang="zh-CN" sz="2000" dirty="0"/>
              <a:t>the </a:t>
            </a:r>
            <a:r>
              <a:rPr lang="en-US" altLang="zh-CN" sz="2000" i="1" dirty="0"/>
              <a:t>number</a:t>
            </a:r>
            <a:r>
              <a:rPr lang="en-US" altLang="zh-CN" sz="2000" dirty="0"/>
              <a:t> of clusters, in advance</a:t>
            </a:r>
          </a:p>
          <a:p>
            <a:pPr lvl="1" eaLnBrk="1" hangingPunct="1">
              <a:lnSpc>
                <a:spcPct val="120000"/>
              </a:lnSpc>
            </a:pPr>
            <a:r>
              <a:rPr lang="en-US" altLang="zh-CN" sz="2000" dirty="0"/>
              <a:t>Unable to handle noisy data and </a:t>
            </a:r>
            <a:r>
              <a:rPr lang="en-US" altLang="zh-CN" sz="2000" i="1" dirty="0"/>
              <a:t>outliers</a:t>
            </a:r>
            <a:endParaRPr lang="en-US" altLang="zh-CN" sz="2000" dirty="0"/>
          </a:p>
          <a:p>
            <a:pPr lvl="1" eaLnBrk="1" hangingPunct="1">
              <a:lnSpc>
                <a:spcPct val="120000"/>
              </a:lnSpc>
            </a:pPr>
            <a:r>
              <a:rPr lang="en-US" altLang="zh-CN" sz="2000" dirty="0"/>
              <a:t>Not suitable to discover clusters with </a:t>
            </a:r>
            <a:r>
              <a:rPr lang="en-US" altLang="zh-CN" sz="2000" i="1" dirty="0"/>
              <a:t>non-convex shapes</a:t>
            </a:r>
          </a:p>
        </p:txBody>
      </p:sp>
    </p:spTree>
    <p:extLst>
      <p:ext uri="{BB962C8B-B14F-4D97-AF65-F5344CB8AC3E}">
        <p14:creationId xmlns:p14="http://schemas.microsoft.com/office/powerpoint/2010/main" val="1147976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74320" y="192024"/>
            <a:ext cx="9363456" cy="795528"/>
          </a:xfrm>
        </p:spPr>
        <p:txBody>
          <a:bodyPr/>
          <a:lstStyle/>
          <a:p>
            <a:pPr eaLnBrk="1" hangingPunct="1"/>
            <a:r>
              <a:rPr lang="en-US" altLang="zh-CN" dirty="0"/>
              <a:t>The</a:t>
            </a:r>
            <a:r>
              <a:rPr lang="en-US" altLang="zh-CN" i="1" dirty="0"/>
              <a:t> K</a:t>
            </a:r>
            <a:r>
              <a:rPr lang="en-US" altLang="zh-CN" dirty="0"/>
              <a:t>-</a:t>
            </a:r>
            <a:r>
              <a:rPr lang="en-US" altLang="zh-CN" i="1" dirty="0"/>
              <a:t>Medoids</a:t>
            </a:r>
            <a:r>
              <a:rPr lang="en-US" altLang="zh-CN" sz="4400" dirty="0"/>
              <a:t> </a:t>
            </a:r>
            <a:r>
              <a:rPr lang="en-US" altLang="zh-CN" dirty="0"/>
              <a:t>Clustering Method</a:t>
            </a:r>
          </a:p>
        </p:txBody>
      </p:sp>
      <p:sp>
        <p:nvSpPr>
          <p:cNvPr id="15363" name="Rectangle 3"/>
          <p:cNvSpPr>
            <a:spLocks noGrp="1" noChangeArrowheads="1"/>
          </p:cNvSpPr>
          <p:nvPr>
            <p:ph type="body" idx="1"/>
          </p:nvPr>
        </p:nvSpPr>
        <p:spPr>
          <a:xfrm>
            <a:off x="412750" y="1052513"/>
            <a:ext cx="9245600" cy="4572000"/>
          </a:xfrm>
        </p:spPr>
        <p:txBody>
          <a:bodyPr/>
          <a:lstStyle/>
          <a:p>
            <a:pPr eaLnBrk="1" hangingPunct="1">
              <a:lnSpc>
                <a:spcPct val="150000"/>
              </a:lnSpc>
            </a:pPr>
            <a:r>
              <a:rPr lang="en-US" altLang="ko-KR" sz="2800" dirty="0">
                <a:ea typeface="Gulim" pitchFamily="34" charset="-127"/>
              </a:rPr>
              <a:t>The k-means algorithm is sensitive to outliers !</a:t>
            </a:r>
          </a:p>
          <a:p>
            <a:pPr lvl="1" eaLnBrk="1" hangingPunct="1">
              <a:lnSpc>
                <a:spcPct val="150000"/>
              </a:lnSpc>
            </a:pPr>
            <a:r>
              <a:rPr lang="en-US" altLang="ko-KR" sz="2000" dirty="0">
                <a:ea typeface="Gulim" pitchFamily="34" charset="-127"/>
              </a:rPr>
              <a:t>Since an object with an extremely large value may substantially distort the distribution of the data.</a:t>
            </a:r>
          </a:p>
          <a:p>
            <a:pPr eaLnBrk="1" hangingPunct="1">
              <a:lnSpc>
                <a:spcPct val="150000"/>
              </a:lnSpc>
            </a:pPr>
            <a:r>
              <a:rPr lang="en-US" altLang="ko-KR" sz="2400" dirty="0">
                <a:ea typeface="Gulim" pitchFamily="34" charset="-127"/>
              </a:rPr>
              <a:t>K-Medoids:  Instead of taking the </a:t>
            </a:r>
            <a:r>
              <a:rPr lang="en-US" altLang="ko-KR" sz="2400" b="1" dirty="0">
                <a:ea typeface="Gulim" pitchFamily="34" charset="-127"/>
              </a:rPr>
              <a:t>mean</a:t>
            </a:r>
            <a:r>
              <a:rPr lang="en-US" altLang="ko-KR" sz="2400" dirty="0">
                <a:ea typeface="Gulim" pitchFamily="34" charset="-127"/>
              </a:rPr>
              <a:t> value of the object in a cluster as a reference point, </a:t>
            </a:r>
            <a:r>
              <a:rPr lang="en-US" altLang="ko-KR" sz="2400" b="1" dirty="0">
                <a:ea typeface="Gulim" pitchFamily="34" charset="-127"/>
              </a:rPr>
              <a:t>medoids</a:t>
            </a:r>
            <a:r>
              <a:rPr lang="en-US" altLang="ko-KR" sz="2400" dirty="0">
                <a:ea typeface="Gulim" pitchFamily="34" charset="-127"/>
              </a:rPr>
              <a:t> can be used, which is the </a:t>
            </a:r>
            <a:r>
              <a:rPr lang="en-US" altLang="ko-KR" sz="2400" b="1" dirty="0">
                <a:ea typeface="Gulim" pitchFamily="34" charset="-127"/>
              </a:rPr>
              <a:t>most centrally located</a:t>
            </a:r>
            <a:r>
              <a:rPr lang="en-US" altLang="ko-KR" sz="2400" dirty="0">
                <a:ea typeface="Gulim" pitchFamily="34" charset="-127"/>
              </a:rPr>
              <a:t> object in a cluster. </a:t>
            </a:r>
          </a:p>
        </p:txBody>
      </p:sp>
      <p:grpSp>
        <p:nvGrpSpPr>
          <p:cNvPr id="2" name="Group 4"/>
          <p:cNvGrpSpPr>
            <a:grpSpLocks/>
          </p:cNvGrpSpPr>
          <p:nvPr/>
        </p:nvGrpSpPr>
        <p:grpSpPr bwMode="auto">
          <a:xfrm>
            <a:off x="2228850" y="4724400"/>
            <a:ext cx="5695950" cy="1765300"/>
            <a:chOff x="1344" y="3072"/>
            <a:chExt cx="3312" cy="1112"/>
          </a:xfrm>
        </p:grpSpPr>
        <p:grpSp>
          <p:nvGrpSpPr>
            <p:cNvPr id="3" name="Group 5"/>
            <p:cNvGrpSpPr>
              <a:grpSpLocks/>
            </p:cNvGrpSpPr>
            <p:nvPr/>
          </p:nvGrpSpPr>
          <p:grpSpPr bwMode="auto">
            <a:xfrm>
              <a:off x="1344" y="3072"/>
              <a:ext cx="1248" cy="1112"/>
              <a:chOff x="1728" y="864"/>
              <a:chExt cx="1396" cy="1208"/>
            </a:xfrm>
          </p:grpSpPr>
          <p:sp>
            <p:nvSpPr>
              <p:cNvPr id="15452" name="Rectangle 6"/>
              <p:cNvSpPr>
                <a:spLocks noChangeArrowheads="1"/>
              </p:cNvSpPr>
              <p:nvPr/>
            </p:nvSpPr>
            <p:spPr bwMode="auto">
              <a:xfrm>
                <a:off x="1728" y="864"/>
                <a:ext cx="1396" cy="1208"/>
              </a:xfrm>
              <a:prstGeom prst="rect">
                <a:avLst/>
              </a:prstGeom>
              <a:solidFill>
                <a:srgbClr val="FFFFFF"/>
              </a:solidFill>
              <a:ln w="0">
                <a:solidFill>
                  <a:srgbClr val="000000"/>
                </a:solidFill>
                <a:miter lim="800000"/>
                <a:headEnd/>
                <a:tailEnd/>
              </a:ln>
            </p:spPr>
            <p:txBody>
              <a:bodyPr/>
              <a:lstStyle/>
              <a:p>
                <a:endParaRPr lang="en-US" altLang="zh-CN"/>
              </a:p>
            </p:txBody>
          </p:sp>
          <p:sp>
            <p:nvSpPr>
              <p:cNvPr id="15453" name="Rectangle 7"/>
              <p:cNvSpPr>
                <a:spLocks noChangeArrowheads="1"/>
              </p:cNvSpPr>
              <p:nvPr/>
            </p:nvSpPr>
            <p:spPr bwMode="auto">
              <a:xfrm>
                <a:off x="1861" y="950"/>
                <a:ext cx="1198" cy="975"/>
              </a:xfrm>
              <a:prstGeom prst="rect">
                <a:avLst/>
              </a:prstGeom>
              <a:solidFill>
                <a:srgbClr val="FFFFFF"/>
              </a:solidFill>
              <a:ln w="9525">
                <a:noFill/>
                <a:miter lim="800000"/>
                <a:headEnd/>
                <a:tailEnd/>
              </a:ln>
            </p:spPr>
            <p:txBody>
              <a:bodyPr/>
              <a:lstStyle/>
              <a:p>
                <a:endParaRPr lang="en-US" altLang="zh-CN"/>
              </a:p>
            </p:txBody>
          </p:sp>
          <p:sp>
            <p:nvSpPr>
              <p:cNvPr id="15454" name="Line 8"/>
              <p:cNvSpPr>
                <a:spLocks noChangeShapeType="1"/>
              </p:cNvSpPr>
              <p:nvPr/>
            </p:nvSpPr>
            <p:spPr bwMode="auto">
              <a:xfrm>
                <a:off x="1861" y="1828"/>
                <a:ext cx="1198" cy="1"/>
              </a:xfrm>
              <a:prstGeom prst="line">
                <a:avLst/>
              </a:prstGeom>
              <a:noFill/>
              <a:ln w="0">
                <a:solidFill>
                  <a:srgbClr val="000000"/>
                </a:solidFill>
                <a:round/>
                <a:headEnd/>
                <a:tailEnd/>
              </a:ln>
            </p:spPr>
            <p:txBody>
              <a:bodyPr/>
              <a:lstStyle/>
              <a:p>
                <a:endParaRPr lang="zh-CN" altLang="en-US"/>
              </a:p>
            </p:txBody>
          </p:sp>
          <p:sp>
            <p:nvSpPr>
              <p:cNvPr id="15455" name="Line 9"/>
              <p:cNvSpPr>
                <a:spLocks noChangeShapeType="1"/>
              </p:cNvSpPr>
              <p:nvPr/>
            </p:nvSpPr>
            <p:spPr bwMode="auto">
              <a:xfrm>
                <a:off x="1861" y="1730"/>
                <a:ext cx="1198" cy="1"/>
              </a:xfrm>
              <a:prstGeom prst="line">
                <a:avLst/>
              </a:prstGeom>
              <a:noFill/>
              <a:ln w="0">
                <a:solidFill>
                  <a:srgbClr val="000000"/>
                </a:solidFill>
                <a:round/>
                <a:headEnd/>
                <a:tailEnd/>
              </a:ln>
            </p:spPr>
            <p:txBody>
              <a:bodyPr/>
              <a:lstStyle/>
              <a:p>
                <a:endParaRPr lang="zh-CN" altLang="en-US"/>
              </a:p>
            </p:txBody>
          </p:sp>
          <p:sp>
            <p:nvSpPr>
              <p:cNvPr id="15456" name="Line 10"/>
              <p:cNvSpPr>
                <a:spLocks noChangeShapeType="1"/>
              </p:cNvSpPr>
              <p:nvPr/>
            </p:nvSpPr>
            <p:spPr bwMode="auto">
              <a:xfrm>
                <a:off x="1861" y="1633"/>
                <a:ext cx="1198" cy="1"/>
              </a:xfrm>
              <a:prstGeom prst="line">
                <a:avLst/>
              </a:prstGeom>
              <a:noFill/>
              <a:ln w="0">
                <a:solidFill>
                  <a:srgbClr val="000000"/>
                </a:solidFill>
                <a:round/>
                <a:headEnd/>
                <a:tailEnd/>
              </a:ln>
            </p:spPr>
            <p:txBody>
              <a:bodyPr/>
              <a:lstStyle/>
              <a:p>
                <a:endParaRPr lang="zh-CN" altLang="en-US"/>
              </a:p>
            </p:txBody>
          </p:sp>
          <p:sp>
            <p:nvSpPr>
              <p:cNvPr id="15457" name="Line 11"/>
              <p:cNvSpPr>
                <a:spLocks noChangeShapeType="1"/>
              </p:cNvSpPr>
              <p:nvPr/>
            </p:nvSpPr>
            <p:spPr bwMode="auto">
              <a:xfrm>
                <a:off x="1861" y="1535"/>
                <a:ext cx="1198" cy="1"/>
              </a:xfrm>
              <a:prstGeom prst="line">
                <a:avLst/>
              </a:prstGeom>
              <a:noFill/>
              <a:ln w="0">
                <a:solidFill>
                  <a:srgbClr val="000000"/>
                </a:solidFill>
                <a:round/>
                <a:headEnd/>
                <a:tailEnd/>
              </a:ln>
            </p:spPr>
            <p:txBody>
              <a:bodyPr/>
              <a:lstStyle/>
              <a:p>
                <a:endParaRPr lang="zh-CN" altLang="en-US"/>
              </a:p>
            </p:txBody>
          </p:sp>
          <p:sp>
            <p:nvSpPr>
              <p:cNvPr id="15458" name="Line 12"/>
              <p:cNvSpPr>
                <a:spLocks noChangeShapeType="1"/>
              </p:cNvSpPr>
              <p:nvPr/>
            </p:nvSpPr>
            <p:spPr bwMode="auto">
              <a:xfrm>
                <a:off x="1861" y="1437"/>
                <a:ext cx="1198" cy="1"/>
              </a:xfrm>
              <a:prstGeom prst="line">
                <a:avLst/>
              </a:prstGeom>
              <a:noFill/>
              <a:ln w="0">
                <a:solidFill>
                  <a:srgbClr val="000000"/>
                </a:solidFill>
                <a:round/>
                <a:headEnd/>
                <a:tailEnd/>
              </a:ln>
            </p:spPr>
            <p:txBody>
              <a:bodyPr/>
              <a:lstStyle/>
              <a:p>
                <a:endParaRPr lang="zh-CN" altLang="en-US"/>
              </a:p>
            </p:txBody>
          </p:sp>
          <p:sp>
            <p:nvSpPr>
              <p:cNvPr id="15459" name="Line 13"/>
              <p:cNvSpPr>
                <a:spLocks noChangeShapeType="1"/>
              </p:cNvSpPr>
              <p:nvPr/>
            </p:nvSpPr>
            <p:spPr bwMode="auto">
              <a:xfrm>
                <a:off x="1861" y="1340"/>
                <a:ext cx="1198" cy="1"/>
              </a:xfrm>
              <a:prstGeom prst="line">
                <a:avLst/>
              </a:prstGeom>
              <a:noFill/>
              <a:ln w="0">
                <a:solidFill>
                  <a:srgbClr val="000000"/>
                </a:solidFill>
                <a:round/>
                <a:headEnd/>
                <a:tailEnd/>
              </a:ln>
            </p:spPr>
            <p:txBody>
              <a:bodyPr/>
              <a:lstStyle/>
              <a:p>
                <a:endParaRPr lang="zh-CN" altLang="en-US"/>
              </a:p>
            </p:txBody>
          </p:sp>
          <p:sp>
            <p:nvSpPr>
              <p:cNvPr id="15460" name="Line 14"/>
              <p:cNvSpPr>
                <a:spLocks noChangeShapeType="1"/>
              </p:cNvSpPr>
              <p:nvPr/>
            </p:nvSpPr>
            <p:spPr bwMode="auto">
              <a:xfrm>
                <a:off x="1861" y="1242"/>
                <a:ext cx="1198" cy="1"/>
              </a:xfrm>
              <a:prstGeom prst="line">
                <a:avLst/>
              </a:prstGeom>
              <a:noFill/>
              <a:ln w="0">
                <a:solidFill>
                  <a:srgbClr val="000000"/>
                </a:solidFill>
                <a:round/>
                <a:headEnd/>
                <a:tailEnd/>
              </a:ln>
            </p:spPr>
            <p:txBody>
              <a:bodyPr/>
              <a:lstStyle/>
              <a:p>
                <a:endParaRPr lang="zh-CN" altLang="en-US"/>
              </a:p>
            </p:txBody>
          </p:sp>
          <p:sp>
            <p:nvSpPr>
              <p:cNvPr id="15461" name="Line 15"/>
              <p:cNvSpPr>
                <a:spLocks noChangeShapeType="1"/>
              </p:cNvSpPr>
              <p:nvPr/>
            </p:nvSpPr>
            <p:spPr bwMode="auto">
              <a:xfrm>
                <a:off x="1861" y="1145"/>
                <a:ext cx="1198" cy="1"/>
              </a:xfrm>
              <a:prstGeom prst="line">
                <a:avLst/>
              </a:prstGeom>
              <a:noFill/>
              <a:ln w="0">
                <a:solidFill>
                  <a:srgbClr val="000000"/>
                </a:solidFill>
                <a:round/>
                <a:headEnd/>
                <a:tailEnd/>
              </a:ln>
            </p:spPr>
            <p:txBody>
              <a:bodyPr/>
              <a:lstStyle/>
              <a:p>
                <a:endParaRPr lang="zh-CN" altLang="en-US"/>
              </a:p>
            </p:txBody>
          </p:sp>
          <p:sp>
            <p:nvSpPr>
              <p:cNvPr id="15462" name="Line 16"/>
              <p:cNvSpPr>
                <a:spLocks noChangeShapeType="1"/>
              </p:cNvSpPr>
              <p:nvPr/>
            </p:nvSpPr>
            <p:spPr bwMode="auto">
              <a:xfrm>
                <a:off x="1861" y="1047"/>
                <a:ext cx="1198" cy="1"/>
              </a:xfrm>
              <a:prstGeom prst="line">
                <a:avLst/>
              </a:prstGeom>
              <a:noFill/>
              <a:ln w="0">
                <a:solidFill>
                  <a:srgbClr val="000000"/>
                </a:solidFill>
                <a:round/>
                <a:headEnd/>
                <a:tailEnd/>
              </a:ln>
            </p:spPr>
            <p:txBody>
              <a:bodyPr/>
              <a:lstStyle/>
              <a:p>
                <a:endParaRPr lang="zh-CN" altLang="en-US"/>
              </a:p>
            </p:txBody>
          </p:sp>
          <p:sp>
            <p:nvSpPr>
              <p:cNvPr id="15463" name="Line 17"/>
              <p:cNvSpPr>
                <a:spLocks noChangeShapeType="1"/>
              </p:cNvSpPr>
              <p:nvPr/>
            </p:nvSpPr>
            <p:spPr bwMode="auto">
              <a:xfrm>
                <a:off x="1861" y="950"/>
                <a:ext cx="1198" cy="1"/>
              </a:xfrm>
              <a:prstGeom prst="line">
                <a:avLst/>
              </a:prstGeom>
              <a:noFill/>
              <a:ln w="0">
                <a:solidFill>
                  <a:srgbClr val="000000"/>
                </a:solidFill>
                <a:round/>
                <a:headEnd/>
                <a:tailEnd/>
              </a:ln>
            </p:spPr>
            <p:txBody>
              <a:bodyPr/>
              <a:lstStyle/>
              <a:p>
                <a:endParaRPr lang="zh-CN" altLang="en-US"/>
              </a:p>
            </p:txBody>
          </p:sp>
          <p:sp>
            <p:nvSpPr>
              <p:cNvPr id="15464" name="Line 18"/>
              <p:cNvSpPr>
                <a:spLocks noChangeShapeType="1"/>
              </p:cNvSpPr>
              <p:nvPr/>
            </p:nvSpPr>
            <p:spPr bwMode="auto">
              <a:xfrm>
                <a:off x="1981" y="950"/>
                <a:ext cx="1" cy="975"/>
              </a:xfrm>
              <a:prstGeom prst="line">
                <a:avLst/>
              </a:prstGeom>
              <a:noFill/>
              <a:ln w="0">
                <a:solidFill>
                  <a:srgbClr val="000000"/>
                </a:solidFill>
                <a:round/>
                <a:headEnd/>
                <a:tailEnd/>
              </a:ln>
            </p:spPr>
            <p:txBody>
              <a:bodyPr/>
              <a:lstStyle/>
              <a:p>
                <a:endParaRPr lang="zh-CN" altLang="en-US"/>
              </a:p>
            </p:txBody>
          </p:sp>
          <p:sp>
            <p:nvSpPr>
              <p:cNvPr id="15465" name="Line 19"/>
              <p:cNvSpPr>
                <a:spLocks noChangeShapeType="1"/>
              </p:cNvSpPr>
              <p:nvPr/>
            </p:nvSpPr>
            <p:spPr bwMode="auto">
              <a:xfrm>
                <a:off x="2102" y="950"/>
                <a:ext cx="1" cy="975"/>
              </a:xfrm>
              <a:prstGeom prst="line">
                <a:avLst/>
              </a:prstGeom>
              <a:noFill/>
              <a:ln w="0">
                <a:solidFill>
                  <a:srgbClr val="000000"/>
                </a:solidFill>
                <a:round/>
                <a:headEnd/>
                <a:tailEnd/>
              </a:ln>
            </p:spPr>
            <p:txBody>
              <a:bodyPr/>
              <a:lstStyle/>
              <a:p>
                <a:endParaRPr lang="zh-CN" altLang="en-US"/>
              </a:p>
            </p:txBody>
          </p:sp>
          <p:sp>
            <p:nvSpPr>
              <p:cNvPr id="15466" name="Line 20"/>
              <p:cNvSpPr>
                <a:spLocks noChangeShapeType="1"/>
              </p:cNvSpPr>
              <p:nvPr/>
            </p:nvSpPr>
            <p:spPr bwMode="auto">
              <a:xfrm>
                <a:off x="2219" y="950"/>
                <a:ext cx="1" cy="975"/>
              </a:xfrm>
              <a:prstGeom prst="line">
                <a:avLst/>
              </a:prstGeom>
              <a:noFill/>
              <a:ln w="0">
                <a:solidFill>
                  <a:srgbClr val="000000"/>
                </a:solidFill>
                <a:round/>
                <a:headEnd/>
                <a:tailEnd/>
              </a:ln>
            </p:spPr>
            <p:txBody>
              <a:bodyPr/>
              <a:lstStyle/>
              <a:p>
                <a:endParaRPr lang="zh-CN" altLang="en-US"/>
              </a:p>
            </p:txBody>
          </p:sp>
          <p:sp>
            <p:nvSpPr>
              <p:cNvPr id="15467" name="Line 21"/>
              <p:cNvSpPr>
                <a:spLocks noChangeShapeType="1"/>
              </p:cNvSpPr>
              <p:nvPr/>
            </p:nvSpPr>
            <p:spPr bwMode="auto">
              <a:xfrm>
                <a:off x="2339" y="950"/>
                <a:ext cx="1" cy="975"/>
              </a:xfrm>
              <a:prstGeom prst="line">
                <a:avLst/>
              </a:prstGeom>
              <a:noFill/>
              <a:ln w="0">
                <a:solidFill>
                  <a:srgbClr val="000000"/>
                </a:solidFill>
                <a:round/>
                <a:headEnd/>
                <a:tailEnd/>
              </a:ln>
            </p:spPr>
            <p:txBody>
              <a:bodyPr/>
              <a:lstStyle/>
              <a:p>
                <a:endParaRPr lang="zh-CN" altLang="en-US"/>
              </a:p>
            </p:txBody>
          </p:sp>
          <p:sp>
            <p:nvSpPr>
              <p:cNvPr id="15468" name="Line 22"/>
              <p:cNvSpPr>
                <a:spLocks noChangeShapeType="1"/>
              </p:cNvSpPr>
              <p:nvPr/>
            </p:nvSpPr>
            <p:spPr bwMode="auto">
              <a:xfrm>
                <a:off x="2460" y="950"/>
                <a:ext cx="1" cy="975"/>
              </a:xfrm>
              <a:prstGeom prst="line">
                <a:avLst/>
              </a:prstGeom>
              <a:noFill/>
              <a:ln w="0">
                <a:solidFill>
                  <a:srgbClr val="000000"/>
                </a:solidFill>
                <a:round/>
                <a:headEnd/>
                <a:tailEnd/>
              </a:ln>
            </p:spPr>
            <p:txBody>
              <a:bodyPr/>
              <a:lstStyle/>
              <a:p>
                <a:endParaRPr lang="zh-CN" altLang="en-US"/>
              </a:p>
            </p:txBody>
          </p:sp>
          <p:sp>
            <p:nvSpPr>
              <p:cNvPr id="15469" name="Line 23"/>
              <p:cNvSpPr>
                <a:spLocks noChangeShapeType="1"/>
              </p:cNvSpPr>
              <p:nvPr/>
            </p:nvSpPr>
            <p:spPr bwMode="auto">
              <a:xfrm>
                <a:off x="2581" y="950"/>
                <a:ext cx="1" cy="975"/>
              </a:xfrm>
              <a:prstGeom prst="line">
                <a:avLst/>
              </a:prstGeom>
              <a:noFill/>
              <a:ln w="0">
                <a:solidFill>
                  <a:srgbClr val="000000"/>
                </a:solidFill>
                <a:round/>
                <a:headEnd/>
                <a:tailEnd/>
              </a:ln>
            </p:spPr>
            <p:txBody>
              <a:bodyPr/>
              <a:lstStyle/>
              <a:p>
                <a:endParaRPr lang="zh-CN" altLang="en-US"/>
              </a:p>
            </p:txBody>
          </p:sp>
          <p:sp>
            <p:nvSpPr>
              <p:cNvPr id="15470" name="Line 24"/>
              <p:cNvSpPr>
                <a:spLocks noChangeShapeType="1"/>
              </p:cNvSpPr>
              <p:nvPr/>
            </p:nvSpPr>
            <p:spPr bwMode="auto">
              <a:xfrm>
                <a:off x="2701" y="950"/>
                <a:ext cx="1" cy="975"/>
              </a:xfrm>
              <a:prstGeom prst="line">
                <a:avLst/>
              </a:prstGeom>
              <a:noFill/>
              <a:ln w="0">
                <a:solidFill>
                  <a:srgbClr val="000000"/>
                </a:solidFill>
                <a:round/>
                <a:headEnd/>
                <a:tailEnd/>
              </a:ln>
            </p:spPr>
            <p:txBody>
              <a:bodyPr/>
              <a:lstStyle/>
              <a:p>
                <a:endParaRPr lang="zh-CN" altLang="en-US"/>
              </a:p>
            </p:txBody>
          </p:sp>
          <p:sp>
            <p:nvSpPr>
              <p:cNvPr id="15471" name="Line 25"/>
              <p:cNvSpPr>
                <a:spLocks noChangeShapeType="1"/>
              </p:cNvSpPr>
              <p:nvPr/>
            </p:nvSpPr>
            <p:spPr bwMode="auto">
              <a:xfrm>
                <a:off x="2818" y="950"/>
                <a:ext cx="1" cy="975"/>
              </a:xfrm>
              <a:prstGeom prst="line">
                <a:avLst/>
              </a:prstGeom>
              <a:noFill/>
              <a:ln w="0">
                <a:solidFill>
                  <a:srgbClr val="000000"/>
                </a:solidFill>
                <a:round/>
                <a:headEnd/>
                <a:tailEnd/>
              </a:ln>
            </p:spPr>
            <p:txBody>
              <a:bodyPr/>
              <a:lstStyle/>
              <a:p>
                <a:endParaRPr lang="zh-CN" altLang="en-US"/>
              </a:p>
            </p:txBody>
          </p:sp>
          <p:sp>
            <p:nvSpPr>
              <p:cNvPr id="15472" name="Line 26"/>
              <p:cNvSpPr>
                <a:spLocks noChangeShapeType="1"/>
              </p:cNvSpPr>
              <p:nvPr/>
            </p:nvSpPr>
            <p:spPr bwMode="auto">
              <a:xfrm>
                <a:off x="2939" y="950"/>
                <a:ext cx="1" cy="975"/>
              </a:xfrm>
              <a:prstGeom prst="line">
                <a:avLst/>
              </a:prstGeom>
              <a:noFill/>
              <a:ln w="0">
                <a:solidFill>
                  <a:srgbClr val="000000"/>
                </a:solidFill>
                <a:round/>
                <a:headEnd/>
                <a:tailEnd/>
              </a:ln>
            </p:spPr>
            <p:txBody>
              <a:bodyPr/>
              <a:lstStyle/>
              <a:p>
                <a:endParaRPr lang="zh-CN" altLang="en-US"/>
              </a:p>
            </p:txBody>
          </p:sp>
          <p:sp>
            <p:nvSpPr>
              <p:cNvPr id="15473" name="Line 27"/>
              <p:cNvSpPr>
                <a:spLocks noChangeShapeType="1"/>
              </p:cNvSpPr>
              <p:nvPr/>
            </p:nvSpPr>
            <p:spPr bwMode="auto">
              <a:xfrm>
                <a:off x="3059" y="950"/>
                <a:ext cx="1" cy="975"/>
              </a:xfrm>
              <a:prstGeom prst="line">
                <a:avLst/>
              </a:prstGeom>
              <a:noFill/>
              <a:ln w="0">
                <a:solidFill>
                  <a:srgbClr val="000000"/>
                </a:solidFill>
                <a:round/>
                <a:headEnd/>
                <a:tailEnd/>
              </a:ln>
            </p:spPr>
            <p:txBody>
              <a:bodyPr/>
              <a:lstStyle/>
              <a:p>
                <a:endParaRPr lang="zh-CN" altLang="en-US"/>
              </a:p>
            </p:txBody>
          </p:sp>
          <p:sp>
            <p:nvSpPr>
              <p:cNvPr id="15474" name="Rectangle 28"/>
              <p:cNvSpPr>
                <a:spLocks noChangeArrowheads="1"/>
              </p:cNvSpPr>
              <p:nvPr/>
            </p:nvSpPr>
            <p:spPr bwMode="auto">
              <a:xfrm>
                <a:off x="1861" y="950"/>
                <a:ext cx="1198" cy="975"/>
              </a:xfrm>
              <a:prstGeom prst="rect">
                <a:avLst/>
              </a:prstGeom>
              <a:noFill/>
              <a:ln w="6350">
                <a:solidFill>
                  <a:srgbClr val="000000"/>
                </a:solidFill>
                <a:miter lim="800000"/>
                <a:headEnd/>
                <a:tailEnd/>
              </a:ln>
            </p:spPr>
            <p:txBody>
              <a:bodyPr/>
              <a:lstStyle/>
              <a:p>
                <a:endParaRPr lang="en-US" altLang="zh-CN"/>
              </a:p>
            </p:txBody>
          </p:sp>
          <p:sp>
            <p:nvSpPr>
              <p:cNvPr id="15475" name="Line 29"/>
              <p:cNvSpPr>
                <a:spLocks noChangeShapeType="1"/>
              </p:cNvSpPr>
              <p:nvPr/>
            </p:nvSpPr>
            <p:spPr bwMode="auto">
              <a:xfrm>
                <a:off x="1861" y="950"/>
                <a:ext cx="1" cy="975"/>
              </a:xfrm>
              <a:prstGeom prst="line">
                <a:avLst/>
              </a:prstGeom>
              <a:noFill/>
              <a:ln w="0">
                <a:solidFill>
                  <a:srgbClr val="000000"/>
                </a:solidFill>
                <a:round/>
                <a:headEnd/>
                <a:tailEnd/>
              </a:ln>
            </p:spPr>
            <p:txBody>
              <a:bodyPr/>
              <a:lstStyle/>
              <a:p>
                <a:endParaRPr lang="zh-CN" altLang="en-US"/>
              </a:p>
            </p:txBody>
          </p:sp>
          <p:sp>
            <p:nvSpPr>
              <p:cNvPr id="15476" name="Line 30"/>
              <p:cNvSpPr>
                <a:spLocks noChangeShapeType="1"/>
              </p:cNvSpPr>
              <p:nvPr/>
            </p:nvSpPr>
            <p:spPr bwMode="auto">
              <a:xfrm>
                <a:off x="1849" y="1925"/>
                <a:ext cx="12" cy="1"/>
              </a:xfrm>
              <a:prstGeom prst="line">
                <a:avLst/>
              </a:prstGeom>
              <a:noFill/>
              <a:ln w="0">
                <a:solidFill>
                  <a:srgbClr val="000000"/>
                </a:solidFill>
                <a:round/>
                <a:headEnd/>
                <a:tailEnd/>
              </a:ln>
            </p:spPr>
            <p:txBody>
              <a:bodyPr/>
              <a:lstStyle/>
              <a:p>
                <a:endParaRPr lang="zh-CN" altLang="en-US"/>
              </a:p>
            </p:txBody>
          </p:sp>
          <p:sp>
            <p:nvSpPr>
              <p:cNvPr id="15477" name="Line 31"/>
              <p:cNvSpPr>
                <a:spLocks noChangeShapeType="1"/>
              </p:cNvSpPr>
              <p:nvPr/>
            </p:nvSpPr>
            <p:spPr bwMode="auto">
              <a:xfrm>
                <a:off x="1849" y="1828"/>
                <a:ext cx="12" cy="1"/>
              </a:xfrm>
              <a:prstGeom prst="line">
                <a:avLst/>
              </a:prstGeom>
              <a:noFill/>
              <a:ln w="0">
                <a:solidFill>
                  <a:srgbClr val="000000"/>
                </a:solidFill>
                <a:round/>
                <a:headEnd/>
                <a:tailEnd/>
              </a:ln>
            </p:spPr>
            <p:txBody>
              <a:bodyPr/>
              <a:lstStyle/>
              <a:p>
                <a:endParaRPr lang="zh-CN" altLang="en-US"/>
              </a:p>
            </p:txBody>
          </p:sp>
          <p:sp>
            <p:nvSpPr>
              <p:cNvPr id="15478" name="Line 32"/>
              <p:cNvSpPr>
                <a:spLocks noChangeShapeType="1"/>
              </p:cNvSpPr>
              <p:nvPr/>
            </p:nvSpPr>
            <p:spPr bwMode="auto">
              <a:xfrm>
                <a:off x="1849" y="1730"/>
                <a:ext cx="12" cy="1"/>
              </a:xfrm>
              <a:prstGeom prst="line">
                <a:avLst/>
              </a:prstGeom>
              <a:noFill/>
              <a:ln w="0">
                <a:solidFill>
                  <a:srgbClr val="000000"/>
                </a:solidFill>
                <a:round/>
                <a:headEnd/>
                <a:tailEnd/>
              </a:ln>
            </p:spPr>
            <p:txBody>
              <a:bodyPr/>
              <a:lstStyle/>
              <a:p>
                <a:endParaRPr lang="zh-CN" altLang="en-US"/>
              </a:p>
            </p:txBody>
          </p:sp>
          <p:sp>
            <p:nvSpPr>
              <p:cNvPr id="15479" name="Line 33"/>
              <p:cNvSpPr>
                <a:spLocks noChangeShapeType="1"/>
              </p:cNvSpPr>
              <p:nvPr/>
            </p:nvSpPr>
            <p:spPr bwMode="auto">
              <a:xfrm>
                <a:off x="1849" y="1633"/>
                <a:ext cx="12" cy="1"/>
              </a:xfrm>
              <a:prstGeom prst="line">
                <a:avLst/>
              </a:prstGeom>
              <a:noFill/>
              <a:ln w="0">
                <a:solidFill>
                  <a:srgbClr val="000000"/>
                </a:solidFill>
                <a:round/>
                <a:headEnd/>
                <a:tailEnd/>
              </a:ln>
            </p:spPr>
            <p:txBody>
              <a:bodyPr/>
              <a:lstStyle/>
              <a:p>
                <a:endParaRPr lang="zh-CN" altLang="en-US"/>
              </a:p>
            </p:txBody>
          </p:sp>
          <p:sp>
            <p:nvSpPr>
              <p:cNvPr id="15480" name="Line 34"/>
              <p:cNvSpPr>
                <a:spLocks noChangeShapeType="1"/>
              </p:cNvSpPr>
              <p:nvPr/>
            </p:nvSpPr>
            <p:spPr bwMode="auto">
              <a:xfrm>
                <a:off x="1849" y="1535"/>
                <a:ext cx="12" cy="1"/>
              </a:xfrm>
              <a:prstGeom prst="line">
                <a:avLst/>
              </a:prstGeom>
              <a:noFill/>
              <a:ln w="0">
                <a:solidFill>
                  <a:srgbClr val="000000"/>
                </a:solidFill>
                <a:round/>
                <a:headEnd/>
                <a:tailEnd/>
              </a:ln>
            </p:spPr>
            <p:txBody>
              <a:bodyPr/>
              <a:lstStyle/>
              <a:p>
                <a:endParaRPr lang="zh-CN" altLang="en-US"/>
              </a:p>
            </p:txBody>
          </p:sp>
          <p:sp>
            <p:nvSpPr>
              <p:cNvPr id="15481" name="Line 35"/>
              <p:cNvSpPr>
                <a:spLocks noChangeShapeType="1"/>
              </p:cNvSpPr>
              <p:nvPr/>
            </p:nvSpPr>
            <p:spPr bwMode="auto">
              <a:xfrm>
                <a:off x="1849" y="1437"/>
                <a:ext cx="12" cy="1"/>
              </a:xfrm>
              <a:prstGeom prst="line">
                <a:avLst/>
              </a:prstGeom>
              <a:noFill/>
              <a:ln w="0">
                <a:solidFill>
                  <a:srgbClr val="000000"/>
                </a:solidFill>
                <a:round/>
                <a:headEnd/>
                <a:tailEnd/>
              </a:ln>
            </p:spPr>
            <p:txBody>
              <a:bodyPr/>
              <a:lstStyle/>
              <a:p>
                <a:endParaRPr lang="zh-CN" altLang="en-US"/>
              </a:p>
            </p:txBody>
          </p:sp>
          <p:sp>
            <p:nvSpPr>
              <p:cNvPr id="15482" name="Line 36"/>
              <p:cNvSpPr>
                <a:spLocks noChangeShapeType="1"/>
              </p:cNvSpPr>
              <p:nvPr/>
            </p:nvSpPr>
            <p:spPr bwMode="auto">
              <a:xfrm>
                <a:off x="1849" y="1340"/>
                <a:ext cx="12" cy="1"/>
              </a:xfrm>
              <a:prstGeom prst="line">
                <a:avLst/>
              </a:prstGeom>
              <a:noFill/>
              <a:ln w="0">
                <a:solidFill>
                  <a:srgbClr val="000000"/>
                </a:solidFill>
                <a:round/>
                <a:headEnd/>
                <a:tailEnd/>
              </a:ln>
            </p:spPr>
            <p:txBody>
              <a:bodyPr/>
              <a:lstStyle/>
              <a:p>
                <a:endParaRPr lang="zh-CN" altLang="en-US"/>
              </a:p>
            </p:txBody>
          </p:sp>
          <p:sp>
            <p:nvSpPr>
              <p:cNvPr id="15483" name="Line 37"/>
              <p:cNvSpPr>
                <a:spLocks noChangeShapeType="1"/>
              </p:cNvSpPr>
              <p:nvPr/>
            </p:nvSpPr>
            <p:spPr bwMode="auto">
              <a:xfrm>
                <a:off x="1849" y="1242"/>
                <a:ext cx="12" cy="1"/>
              </a:xfrm>
              <a:prstGeom prst="line">
                <a:avLst/>
              </a:prstGeom>
              <a:noFill/>
              <a:ln w="0">
                <a:solidFill>
                  <a:srgbClr val="000000"/>
                </a:solidFill>
                <a:round/>
                <a:headEnd/>
                <a:tailEnd/>
              </a:ln>
            </p:spPr>
            <p:txBody>
              <a:bodyPr/>
              <a:lstStyle/>
              <a:p>
                <a:endParaRPr lang="zh-CN" altLang="en-US"/>
              </a:p>
            </p:txBody>
          </p:sp>
          <p:sp>
            <p:nvSpPr>
              <p:cNvPr id="15484" name="Line 38"/>
              <p:cNvSpPr>
                <a:spLocks noChangeShapeType="1"/>
              </p:cNvSpPr>
              <p:nvPr/>
            </p:nvSpPr>
            <p:spPr bwMode="auto">
              <a:xfrm>
                <a:off x="1849" y="1145"/>
                <a:ext cx="12" cy="1"/>
              </a:xfrm>
              <a:prstGeom prst="line">
                <a:avLst/>
              </a:prstGeom>
              <a:noFill/>
              <a:ln w="0">
                <a:solidFill>
                  <a:srgbClr val="000000"/>
                </a:solidFill>
                <a:round/>
                <a:headEnd/>
                <a:tailEnd/>
              </a:ln>
            </p:spPr>
            <p:txBody>
              <a:bodyPr/>
              <a:lstStyle/>
              <a:p>
                <a:endParaRPr lang="zh-CN" altLang="en-US"/>
              </a:p>
            </p:txBody>
          </p:sp>
          <p:sp>
            <p:nvSpPr>
              <p:cNvPr id="15485" name="Line 39"/>
              <p:cNvSpPr>
                <a:spLocks noChangeShapeType="1"/>
              </p:cNvSpPr>
              <p:nvPr/>
            </p:nvSpPr>
            <p:spPr bwMode="auto">
              <a:xfrm>
                <a:off x="1849" y="1047"/>
                <a:ext cx="12" cy="1"/>
              </a:xfrm>
              <a:prstGeom prst="line">
                <a:avLst/>
              </a:prstGeom>
              <a:noFill/>
              <a:ln w="0">
                <a:solidFill>
                  <a:srgbClr val="000000"/>
                </a:solidFill>
                <a:round/>
                <a:headEnd/>
                <a:tailEnd/>
              </a:ln>
            </p:spPr>
            <p:txBody>
              <a:bodyPr/>
              <a:lstStyle/>
              <a:p>
                <a:endParaRPr lang="zh-CN" altLang="en-US"/>
              </a:p>
            </p:txBody>
          </p:sp>
          <p:sp>
            <p:nvSpPr>
              <p:cNvPr id="15486" name="Line 40"/>
              <p:cNvSpPr>
                <a:spLocks noChangeShapeType="1"/>
              </p:cNvSpPr>
              <p:nvPr/>
            </p:nvSpPr>
            <p:spPr bwMode="auto">
              <a:xfrm>
                <a:off x="1849" y="950"/>
                <a:ext cx="12" cy="1"/>
              </a:xfrm>
              <a:prstGeom prst="line">
                <a:avLst/>
              </a:prstGeom>
              <a:noFill/>
              <a:ln w="0">
                <a:solidFill>
                  <a:srgbClr val="000000"/>
                </a:solidFill>
                <a:round/>
                <a:headEnd/>
                <a:tailEnd/>
              </a:ln>
            </p:spPr>
            <p:txBody>
              <a:bodyPr/>
              <a:lstStyle/>
              <a:p>
                <a:endParaRPr lang="zh-CN" altLang="en-US"/>
              </a:p>
            </p:txBody>
          </p:sp>
          <p:sp>
            <p:nvSpPr>
              <p:cNvPr id="15487" name="Line 41"/>
              <p:cNvSpPr>
                <a:spLocks noChangeShapeType="1"/>
              </p:cNvSpPr>
              <p:nvPr/>
            </p:nvSpPr>
            <p:spPr bwMode="auto">
              <a:xfrm>
                <a:off x="1861" y="1925"/>
                <a:ext cx="1198" cy="1"/>
              </a:xfrm>
              <a:prstGeom prst="line">
                <a:avLst/>
              </a:prstGeom>
              <a:noFill/>
              <a:ln w="0">
                <a:solidFill>
                  <a:srgbClr val="000000"/>
                </a:solidFill>
                <a:round/>
                <a:headEnd/>
                <a:tailEnd/>
              </a:ln>
            </p:spPr>
            <p:txBody>
              <a:bodyPr/>
              <a:lstStyle/>
              <a:p>
                <a:endParaRPr lang="zh-CN" altLang="en-US"/>
              </a:p>
            </p:txBody>
          </p:sp>
          <p:sp>
            <p:nvSpPr>
              <p:cNvPr id="15488" name="Line 42"/>
              <p:cNvSpPr>
                <a:spLocks noChangeShapeType="1"/>
              </p:cNvSpPr>
              <p:nvPr/>
            </p:nvSpPr>
            <p:spPr bwMode="auto">
              <a:xfrm flipV="1">
                <a:off x="1861" y="1925"/>
                <a:ext cx="1" cy="12"/>
              </a:xfrm>
              <a:prstGeom prst="line">
                <a:avLst/>
              </a:prstGeom>
              <a:noFill/>
              <a:ln w="0">
                <a:solidFill>
                  <a:srgbClr val="000000"/>
                </a:solidFill>
                <a:round/>
                <a:headEnd/>
                <a:tailEnd/>
              </a:ln>
            </p:spPr>
            <p:txBody>
              <a:bodyPr/>
              <a:lstStyle/>
              <a:p>
                <a:endParaRPr lang="zh-CN" altLang="en-US"/>
              </a:p>
            </p:txBody>
          </p:sp>
          <p:sp>
            <p:nvSpPr>
              <p:cNvPr id="15489" name="Line 43"/>
              <p:cNvSpPr>
                <a:spLocks noChangeShapeType="1"/>
              </p:cNvSpPr>
              <p:nvPr/>
            </p:nvSpPr>
            <p:spPr bwMode="auto">
              <a:xfrm flipV="1">
                <a:off x="1981" y="1925"/>
                <a:ext cx="1" cy="12"/>
              </a:xfrm>
              <a:prstGeom prst="line">
                <a:avLst/>
              </a:prstGeom>
              <a:noFill/>
              <a:ln w="0">
                <a:solidFill>
                  <a:srgbClr val="000000"/>
                </a:solidFill>
                <a:round/>
                <a:headEnd/>
                <a:tailEnd/>
              </a:ln>
            </p:spPr>
            <p:txBody>
              <a:bodyPr/>
              <a:lstStyle/>
              <a:p>
                <a:endParaRPr lang="zh-CN" altLang="en-US"/>
              </a:p>
            </p:txBody>
          </p:sp>
          <p:sp>
            <p:nvSpPr>
              <p:cNvPr id="15490" name="Line 44"/>
              <p:cNvSpPr>
                <a:spLocks noChangeShapeType="1"/>
              </p:cNvSpPr>
              <p:nvPr/>
            </p:nvSpPr>
            <p:spPr bwMode="auto">
              <a:xfrm flipV="1">
                <a:off x="2102" y="1925"/>
                <a:ext cx="1" cy="12"/>
              </a:xfrm>
              <a:prstGeom prst="line">
                <a:avLst/>
              </a:prstGeom>
              <a:noFill/>
              <a:ln w="0">
                <a:solidFill>
                  <a:srgbClr val="000000"/>
                </a:solidFill>
                <a:round/>
                <a:headEnd/>
                <a:tailEnd/>
              </a:ln>
            </p:spPr>
            <p:txBody>
              <a:bodyPr/>
              <a:lstStyle/>
              <a:p>
                <a:endParaRPr lang="zh-CN" altLang="en-US"/>
              </a:p>
            </p:txBody>
          </p:sp>
          <p:sp>
            <p:nvSpPr>
              <p:cNvPr id="15491" name="Line 45"/>
              <p:cNvSpPr>
                <a:spLocks noChangeShapeType="1"/>
              </p:cNvSpPr>
              <p:nvPr/>
            </p:nvSpPr>
            <p:spPr bwMode="auto">
              <a:xfrm flipV="1">
                <a:off x="2219" y="1925"/>
                <a:ext cx="1" cy="12"/>
              </a:xfrm>
              <a:prstGeom prst="line">
                <a:avLst/>
              </a:prstGeom>
              <a:noFill/>
              <a:ln w="0">
                <a:solidFill>
                  <a:srgbClr val="000000"/>
                </a:solidFill>
                <a:round/>
                <a:headEnd/>
                <a:tailEnd/>
              </a:ln>
            </p:spPr>
            <p:txBody>
              <a:bodyPr/>
              <a:lstStyle/>
              <a:p>
                <a:endParaRPr lang="zh-CN" altLang="en-US"/>
              </a:p>
            </p:txBody>
          </p:sp>
          <p:sp>
            <p:nvSpPr>
              <p:cNvPr id="15492" name="Line 46"/>
              <p:cNvSpPr>
                <a:spLocks noChangeShapeType="1"/>
              </p:cNvSpPr>
              <p:nvPr/>
            </p:nvSpPr>
            <p:spPr bwMode="auto">
              <a:xfrm flipV="1">
                <a:off x="2339" y="1925"/>
                <a:ext cx="1" cy="12"/>
              </a:xfrm>
              <a:prstGeom prst="line">
                <a:avLst/>
              </a:prstGeom>
              <a:noFill/>
              <a:ln w="0">
                <a:solidFill>
                  <a:srgbClr val="000000"/>
                </a:solidFill>
                <a:round/>
                <a:headEnd/>
                <a:tailEnd/>
              </a:ln>
            </p:spPr>
            <p:txBody>
              <a:bodyPr/>
              <a:lstStyle/>
              <a:p>
                <a:endParaRPr lang="zh-CN" altLang="en-US"/>
              </a:p>
            </p:txBody>
          </p:sp>
          <p:sp>
            <p:nvSpPr>
              <p:cNvPr id="15493" name="Line 47"/>
              <p:cNvSpPr>
                <a:spLocks noChangeShapeType="1"/>
              </p:cNvSpPr>
              <p:nvPr/>
            </p:nvSpPr>
            <p:spPr bwMode="auto">
              <a:xfrm flipV="1">
                <a:off x="2460" y="1925"/>
                <a:ext cx="1" cy="12"/>
              </a:xfrm>
              <a:prstGeom prst="line">
                <a:avLst/>
              </a:prstGeom>
              <a:noFill/>
              <a:ln w="0">
                <a:solidFill>
                  <a:srgbClr val="000000"/>
                </a:solidFill>
                <a:round/>
                <a:headEnd/>
                <a:tailEnd/>
              </a:ln>
            </p:spPr>
            <p:txBody>
              <a:bodyPr/>
              <a:lstStyle/>
              <a:p>
                <a:endParaRPr lang="zh-CN" altLang="en-US"/>
              </a:p>
            </p:txBody>
          </p:sp>
          <p:sp>
            <p:nvSpPr>
              <p:cNvPr id="15494" name="Line 48"/>
              <p:cNvSpPr>
                <a:spLocks noChangeShapeType="1"/>
              </p:cNvSpPr>
              <p:nvPr/>
            </p:nvSpPr>
            <p:spPr bwMode="auto">
              <a:xfrm flipV="1">
                <a:off x="2581" y="1925"/>
                <a:ext cx="1" cy="12"/>
              </a:xfrm>
              <a:prstGeom prst="line">
                <a:avLst/>
              </a:prstGeom>
              <a:noFill/>
              <a:ln w="0">
                <a:solidFill>
                  <a:srgbClr val="000000"/>
                </a:solidFill>
                <a:round/>
                <a:headEnd/>
                <a:tailEnd/>
              </a:ln>
            </p:spPr>
            <p:txBody>
              <a:bodyPr/>
              <a:lstStyle/>
              <a:p>
                <a:endParaRPr lang="zh-CN" altLang="en-US"/>
              </a:p>
            </p:txBody>
          </p:sp>
          <p:sp>
            <p:nvSpPr>
              <p:cNvPr id="15495" name="Line 49"/>
              <p:cNvSpPr>
                <a:spLocks noChangeShapeType="1"/>
              </p:cNvSpPr>
              <p:nvPr/>
            </p:nvSpPr>
            <p:spPr bwMode="auto">
              <a:xfrm flipV="1">
                <a:off x="2701" y="1925"/>
                <a:ext cx="1" cy="12"/>
              </a:xfrm>
              <a:prstGeom prst="line">
                <a:avLst/>
              </a:prstGeom>
              <a:noFill/>
              <a:ln w="0">
                <a:solidFill>
                  <a:srgbClr val="000000"/>
                </a:solidFill>
                <a:round/>
                <a:headEnd/>
                <a:tailEnd/>
              </a:ln>
            </p:spPr>
            <p:txBody>
              <a:bodyPr/>
              <a:lstStyle/>
              <a:p>
                <a:endParaRPr lang="zh-CN" altLang="en-US"/>
              </a:p>
            </p:txBody>
          </p:sp>
          <p:sp>
            <p:nvSpPr>
              <p:cNvPr id="15496" name="Line 50"/>
              <p:cNvSpPr>
                <a:spLocks noChangeShapeType="1"/>
              </p:cNvSpPr>
              <p:nvPr/>
            </p:nvSpPr>
            <p:spPr bwMode="auto">
              <a:xfrm flipV="1">
                <a:off x="2818" y="1925"/>
                <a:ext cx="1" cy="12"/>
              </a:xfrm>
              <a:prstGeom prst="line">
                <a:avLst/>
              </a:prstGeom>
              <a:noFill/>
              <a:ln w="0">
                <a:solidFill>
                  <a:srgbClr val="000000"/>
                </a:solidFill>
                <a:round/>
                <a:headEnd/>
                <a:tailEnd/>
              </a:ln>
            </p:spPr>
            <p:txBody>
              <a:bodyPr/>
              <a:lstStyle/>
              <a:p>
                <a:endParaRPr lang="zh-CN" altLang="en-US"/>
              </a:p>
            </p:txBody>
          </p:sp>
          <p:sp>
            <p:nvSpPr>
              <p:cNvPr id="15497" name="Line 51"/>
              <p:cNvSpPr>
                <a:spLocks noChangeShapeType="1"/>
              </p:cNvSpPr>
              <p:nvPr/>
            </p:nvSpPr>
            <p:spPr bwMode="auto">
              <a:xfrm flipV="1">
                <a:off x="2939" y="1925"/>
                <a:ext cx="1" cy="12"/>
              </a:xfrm>
              <a:prstGeom prst="line">
                <a:avLst/>
              </a:prstGeom>
              <a:noFill/>
              <a:ln w="0">
                <a:solidFill>
                  <a:srgbClr val="000000"/>
                </a:solidFill>
                <a:round/>
                <a:headEnd/>
                <a:tailEnd/>
              </a:ln>
            </p:spPr>
            <p:txBody>
              <a:bodyPr/>
              <a:lstStyle/>
              <a:p>
                <a:endParaRPr lang="zh-CN" altLang="en-US"/>
              </a:p>
            </p:txBody>
          </p:sp>
          <p:sp>
            <p:nvSpPr>
              <p:cNvPr id="15498" name="Line 52"/>
              <p:cNvSpPr>
                <a:spLocks noChangeShapeType="1"/>
              </p:cNvSpPr>
              <p:nvPr/>
            </p:nvSpPr>
            <p:spPr bwMode="auto">
              <a:xfrm flipV="1">
                <a:off x="3059" y="1925"/>
                <a:ext cx="1" cy="12"/>
              </a:xfrm>
              <a:prstGeom prst="line">
                <a:avLst/>
              </a:prstGeom>
              <a:noFill/>
              <a:ln w="0">
                <a:solidFill>
                  <a:srgbClr val="000000"/>
                </a:solidFill>
                <a:round/>
                <a:headEnd/>
                <a:tailEnd/>
              </a:ln>
            </p:spPr>
            <p:txBody>
              <a:bodyPr/>
              <a:lstStyle/>
              <a:p>
                <a:endParaRPr lang="zh-CN" altLang="en-US"/>
              </a:p>
            </p:txBody>
          </p:sp>
          <p:sp>
            <p:nvSpPr>
              <p:cNvPr id="15499" name="Freeform 53"/>
              <p:cNvSpPr>
                <a:spLocks/>
              </p:cNvSpPr>
              <p:nvPr/>
            </p:nvSpPr>
            <p:spPr bwMode="auto">
              <a:xfrm>
                <a:off x="2191" y="1507"/>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500" name="Freeform 54"/>
              <p:cNvSpPr>
                <a:spLocks/>
              </p:cNvSpPr>
              <p:nvPr/>
            </p:nvSpPr>
            <p:spPr bwMode="auto">
              <a:xfrm>
                <a:off x="2191" y="1311"/>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501" name="Freeform 55"/>
              <p:cNvSpPr>
                <a:spLocks/>
              </p:cNvSpPr>
              <p:nvPr/>
            </p:nvSpPr>
            <p:spPr bwMode="auto">
              <a:xfrm>
                <a:off x="2673" y="1604"/>
                <a:ext cx="57" cy="57"/>
              </a:xfrm>
              <a:custGeom>
                <a:avLst/>
                <a:gdLst>
                  <a:gd name="T0" fmla="*/ 28 w 57"/>
                  <a:gd name="T1" fmla="*/ 0 h 57"/>
                  <a:gd name="T2" fmla="*/ 57 w 57"/>
                  <a:gd name="T3" fmla="*/ 29 h 57"/>
                  <a:gd name="T4" fmla="*/ 28 w 57"/>
                  <a:gd name="T5" fmla="*/ 57 h 57"/>
                  <a:gd name="T6" fmla="*/ 0 w 57"/>
                  <a:gd name="T7" fmla="*/ 29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5502" name="Freeform 56"/>
              <p:cNvSpPr>
                <a:spLocks/>
              </p:cNvSpPr>
              <p:nvPr/>
            </p:nvSpPr>
            <p:spPr bwMode="auto">
              <a:xfrm>
                <a:off x="2311" y="1214"/>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503" name="Freeform 57"/>
              <p:cNvSpPr>
                <a:spLocks/>
              </p:cNvSpPr>
              <p:nvPr/>
            </p:nvSpPr>
            <p:spPr bwMode="auto">
              <a:xfrm>
                <a:off x="2191" y="1116"/>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504" name="Freeform 58"/>
              <p:cNvSpPr>
                <a:spLocks/>
              </p:cNvSpPr>
              <p:nvPr/>
            </p:nvSpPr>
            <p:spPr bwMode="auto">
              <a:xfrm>
                <a:off x="2790" y="14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5505" name="Freeform 59"/>
              <p:cNvSpPr>
                <a:spLocks/>
              </p:cNvSpPr>
              <p:nvPr/>
            </p:nvSpPr>
            <p:spPr bwMode="auto">
              <a:xfrm>
                <a:off x="2311" y="1409"/>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506" name="Freeform 60"/>
              <p:cNvSpPr>
                <a:spLocks/>
              </p:cNvSpPr>
              <p:nvPr/>
            </p:nvSpPr>
            <p:spPr bwMode="auto">
              <a:xfrm>
                <a:off x="2432" y="1799"/>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5507" name="Freeform 61"/>
              <p:cNvSpPr>
                <a:spLocks/>
              </p:cNvSpPr>
              <p:nvPr/>
            </p:nvSpPr>
            <p:spPr bwMode="auto">
              <a:xfrm>
                <a:off x="2673" y="1507"/>
                <a:ext cx="57" cy="56"/>
              </a:xfrm>
              <a:custGeom>
                <a:avLst/>
                <a:gdLst>
                  <a:gd name="T0" fmla="*/ 28 w 57"/>
                  <a:gd name="T1" fmla="*/ 0 h 56"/>
                  <a:gd name="T2" fmla="*/ 57 w 57"/>
                  <a:gd name="T3" fmla="*/ 28 h 56"/>
                  <a:gd name="T4" fmla="*/ 28 w 57"/>
                  <a:gd name="T5" fmla="*/ 56 h 56"/>
                  <a:gd name="T6" fmla="*/ 0 w 57"/>
                  <a:gd name="T7" fmla="*/ 28 h 56"/>
                  <a:gd name="T8" fmla="*/ 28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28" y="0"/>
                    </a:moveTo>
                    <a:lnTo>
                      <a:pt x="57" y="28"/>
                    </a:lnTo>
                    <a:lnTo>
                      <a:pt x="28" y="56"/>
                    </a:lnTo>
                    <a:lnTo>
                      <a:pt x="0" y="28"/>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5508" name="Freeform 62"/>
              <p:cNvSpPr>
                <a:spLocks/>
              </p:cNvSpPr>
              <p:nvPr/>
            </p:nvSpPr>
            <p:spPr bwMode="auto">
              <a:xfrm>
                <a:off x="2432" y="14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509" name="Rectangle 63"/>
              <p:cNvSpPr>
                <a:spLocks noChangeArrowheads="1"/>
              </p:cNvSpPr>
              <p:nvPr/>
            </p:nvSpPr>
            <p:spPr bwMode="auto">
              <a:xfrm>
                <a:off x="1805" y="1897"/>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0</a:t>
                </a:r>
                <a:endParaRPr lang="ko-KR" altLang="en-US" sz="2400">
                  <a:latin typeface="Tahoma" pitchFamily="34" charset="0"/>
                  <a:ea typeface="Gulim" pitchFamily="34" charset="-127"/>
                </a:endParaRPr>
              </a:p>
            </p:txBody>
          </p:sp>
          <p:sp>
            <p:nvSpPr>
              <p:cNvPr id="15510" name="Rectangle 64"/>
              <p:cNvSpPr>
                <a:spLocks noChangeArrowheads="1"/>
              </p:cNvSpPr>
              <p:nvPr/>
            </p:nvSpPr>
            <p:spPr bwMode="auto">
              <a:xfrm>
                <a:off x="1805" y="1799"/>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a:t>
                </a:r>
                <a:endParaRPr lang="ko-KR" altLang="en-US" sz="2400">
                  <a:latin typeface="Tahoma" pitchFamily="34" charset="0"/>
                  <a:ea typeface="Gulim" pitchFamily="34" charset="-127"/>
                </a:endParaRPr>
              </a:p>
            </p:txBody>
          </p:sp>
          <p:sp>
            <p:nvSpPr>
              <p:cNvPr id="15511" name="Rectangle 65"/>
              <p:cNvSpPr>
                <a:spLocks noChangeArrowheads="1"/>
              </p:cNvSpPr>
              <p:nvPr/>
            </p:nvSpPr>
            <p:spPr bwMode="auto">
              <a:xfrm>
                <a:off x="1805" y="170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2</a:t>
                </a:r>
                <a:endParaRPr lang="ko-KR" altLang="en-US" sz="2400">
                  <a:latin typeface="Tahoma" pitchFamily="34" charset="0"/>
                  <a:ea typeface="Gulim" pitchFamily="34" charset="-127"/>
                </a:endParaRPr>
              </a:p>
            </p:txBody>
          </p:sp>
          <p:sp>
            <p:nvSpPr>
              <p:cNvPr id="15512" name="Rectangle 66"/>
              <p:cNvSpPr>
                <a:spLocks noChangeArrowheads="1"/>
              </p:cNvSpPr>
              <p:nvPr/>
            </p:nvSpPr>
            <p:spPr bwMode="auto">
              <a:xfrm>
                <a:off x="1805" y="1604"/>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3</a:t>
                </a:r>
                <a:endParaRPr lang="ko-KR" altLang="en-US" sz="2400">
                  <a:latin typeface="Tahoma" pitchFamily="34" charset="0"/>
                  <a:ea typeface="Gulim" pitchFamily="34" charset="-127"/>
                </a:endParaRPr>
              </a:p>
            </p:txBody>
          </p:sp>
          <p:sp>
            <p:nvSpPr>
              <p:cNvPr id="15513" name="Rectangle 67"/>
              <p:cNvSpPr>
                <a:spLocks noChangeArrowheads="1"/>
              </p:cNvSpPr>
              <p:nvPr/>
            </p:nvSpPr>
            <p:spPr bwMode="auto">
              <a:xfrm>
                <a:off x="1805" y="1507"/>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4</a:t>
                </a:r>
                <a:endParaRPr lang="ko-KR" altLang="en-US" sz="2400">
                  <a:latin typeface="Tahoma" pitchFamily="34" charset="0"/>
                  <a:ea typeface="Gulim" pitchFamily="34" charset="-127"/>
                </a:endParaRPr>
              </a:p>
            </p:txBody>
          </p:sp>
          <p:sp>
            <p:nvSpPr>
              <p:cNvPr id="15514" name="Rectangle 68"/>
              <p:cNvSpPr>
                <a:spLocks noChangeArrowheads="1"/>
              </p:cNvSpPr>
              <p:nvPr/>
            </p:nvSpPr>
            <p:spPr bwMode="auto">
              <a:xfrm>
                <a:off x="1805" y="1409"/>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5</a:t>
                </a:r>
                <a:endParaRPr lang="ko-KR" altLang="en-US" sz="2400">
                  <a:latin typeface="Tahoma" pitchFamily="34" charset="0"/>
                  <a:ea typeface="Gulim" pitchFamily="34" charset="-127"/>
                </a:endParaRPr>
              </a:p>
            </p:txBody>
          </p:sp>
          <p:sp>
            <p:nvSpPr>
              <p:cNvPr id="15515" name="Rectangle 69"/>
              <p:cNvSpPr>
                <a:spLocks noChangeArrowheads="1"/>
              </p:cNvSpPr>
              <p:nvPr/>
            </p:nvSpPr>
            <p:spPr bwMode="auto">
              <a:xfrm>
                <a:off x="1805" y="1310"/>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6</a:t>
                </a:r>
                <a:endParaRPr lang="ko-KR" altLang="en-US" sz="2400">
                  <a:latin typeface="Tahoma" pitchFamily="34" charset="0"/>
                  <a:ea typeface="Gulim" pitchFamily="34" charset="-127"/>
                </a:endParaRPr>
              </a:p>
            </p:txBody>
          </p:sp>
          <p:sp>
            <p:nvSpPr>
              <p:cNvPr id="15516" name="Rectangle 70"/>
              <p:cNvSpPr>
                <a:spLocks noChangeArrowheads="1"/>
              </p:cNvSpPr>
              <p:nvPr/>
            </p:nvSpPr>
            <p:spPr bwMode="auto">
              <a:xfrm>
                <a:off x="1805" y="1214"/>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7</a:t>
                </a:r>
                <a:endParaRPr lang="ko-KR" altLang="en-US" sz="2400">
                  <a:latin typeface="Tahoma" pitchFamily="34" charset="0"/>
                  <a:ea typeface="Gulim" pitchFamily="34" charset="-127"/>
                </a:endParaRPr>
              </a:p>
            </p:txBody>
          </p:sp>
          <p:sp>
            <p:nvSpPr>
              <p:cNvPr id="15517" name="Rectangle 71"/>
              <p:cNvSpPr>
                <a:spLocks noChangeArrowheads="1"/>
              </p:cNvSpPr>
              <p:nvPr/>
            </p:nvSpPr>
            <p:spPr bwMode="auto">
              <a:xfrm>
                <a:off x="1805" y="1116"/>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8</a:t>
                </a:r>
                <a:endParaRPr lang="ko-KR" altLang="en-US" sz="2400">
                  <a:latin typeface="Tahoma" pitchFamily="34" charset="0"/>
                  <a:ea typeface="Gulim" pitchFamily="34" charset="-127"/>
                </a:endParaRPr>
              </a:p>
            </p:txBody>
          </p:sp>
          <p:sp>
            <p:nvSpPr>
              <p:cNvPr id="15518" name="Rectangle 72"/>
              <p:cNvSpPr>
                <a:spLocks noChangeArrowheads="1"/>
              </p:cNvSpPr>
              <p:nvPr/>
            </p:nvSpPr>
            <p:spPr bwMode="auto">
              <a:xfrm>
                <a:off x="1805" y="1019"/>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9</a:t>
                </a:r>
                <a:endParaRPr lang="ko-KR" altLang="en-US" sz="2400">
                  <a:latin typeface="Tahoma" pitchFamily="34" charset="0"/>
                  <a:ea typeface="Gulim" pitchFamily="34" charset="-127"/>
                </a:endParaRPr>
              </a:p>
            </p:txBody>
          </p:sp>
          <p:sp>
            <p:nvSpPr>
              <p:cNvPr id="15519" name="Rectangle 73"/>
              <p:cNvSpPr>
                <a:spLocks noChangeArrowheads="1"/>
              </p:cNvSpPr>
              <p:nvPr/>
            </p:nvSpPr>
            <p:spPr bwMode="auto">
              <a:xfrm>
                <a:off x="1779" y="920"/>
                <a:ext cx="6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10</a:t>
                </a:r>
                <a:endParaRPr lang="ko-KR" altLang="en-US" sz="2400">
                  <a:latin typeface="Tahoma" pitchFamily="34" charset="0"/>
                  <a:ea typeface="Gulim" pitchFamily="34" charset="-127"/>
                </a:endParaRPr>
              </a:p>
            </p:txBody>
          </p:sp>
          <p:sp>
            <p:nvSpPr>
              <p:cNvPr id="15520" name="Rectangle 74"/>
              <p:cNvSpPr>
                <a:spLocks noChangeArrowheads="1"/>
              </p:cNvSpPr>
              <p:nvPr/>
            </p:nvSpPr>
            <p:spPr bwMode="auto">
              <a:xfrm>
                <a:off x="1849" y="196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0</a:t>
                </a:r>
                <a:endParaRPr lang="ko-KR" altLang="en-US" sz="2400">
                  <a:latin typeface="Tahoma" pitchFamily="34" charset="0"/>
                  <a:ea typeface="Gulim" pitchFamily="34" charset="-127"/>
                </a:endParaRPr>
              </a:p>
            </p:txBody>
          </p:sp>
          <p:sp>
            <p:nvSpPr>
              <p:cNvPr id="15521" name="Rectangle 75"/>
              <p:cNvSpPr>
                <a:spLocks noChangeArrowheads="1"/>
              </p:cNvSpPr>
              <p:nvPr/>
            </p:nvSpPr>
            <p:spPr bwMode="auto">
              <a:xfrm>
                <a:off x="1968" y="1962"/>
                <a:ext cx="3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a:t>
                </a:r>
                <a:endParaRPr lang="ko-KR" altLang="en-US" sz="2400">
                  <a:latin typeface="Tahoma" pitchFamily="34" charset="0"/>
                  <a:ea typeface="Gulim" pitchFamily="34" charset="-127"/>
                </a:endParaRPr>
              </a:p>
            </p:txBody>
          </p:sp>
          <p:sp>
            <p:nvSpPr>
              <p:cNvPr id="15522" name="Rectangle 76"/>
              <p:cNvSpPr>
                <a:spLocks noChangeArrowheads="1"/>
              </p:cNvSpPr>
              <p:nvPr/>
            </p:nvSpPr>
            <p:spPr bwMode="auto">
              <a:xfrm>
                <a:off x="2090" y="1962"/>
                <a:ext cx="3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2</a:t>
                </a:r>
                <a:endParaRPr lang="ko-KR" altLang="en-US" sz="2400">
                  <a:latin typeface="Tahoma" pitchFamily="34" charset="0"/>
                  <a:ea typeface="Gulim" pitchFamily="34" charset="-127"/>
                </a:endParaRPr>
              </a:p>
            </p:txBody>
          </p:sp>
          <p:sp>
            <p:nvSpPr>
              <p:cNvPr id="15523" name="Rectangle 77"/>
              <p:cNvSpPr>
                <a:spLocks noChangeArrowheads="1"/>
              </p:cNvSpPr>
              <p:nvPr/>
            </p:nvSpPr>
            <p:spPr bwMode="auto">
              <a:xfrm>
                <a:off x="2207" y="196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3</a:t>
                </a:r>
                <a:endParaRPr lang="ko-KR" altLang="en-US" sz="2400">
                  <a:latin typeface="Tahoma" pitchFamily="34" charset="0"/>
                  <a:ea typeface="Gulim" pitchFamily="34" charset="-127"/>
                </a:endParaRPr>
              </a:p>
            </p:txBody>
          </p:sp>
          <p:sp>
            <p:nvSpPr>
              <p:cNvPr id="15524" name="Rectangle 78"/>
              <p:cNvSpPr>
                <a:spLocks noChangeArrowheads="1"/>
              </p:cNvSpPr>
              <p:nvPr/>
            </p:nvSpPr>
            <p:spPr bwMode="auto">
              <a:xfrm>
                <a:off x="2326" y="1962"/>
                <a:ext cx="3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4</a:t>
                </a:r>
                <a:endParaRPr lang="ko-KR" altLang="en-US" sz="2400">
                  <a:latin typeface="Tahoma" pitchFamily="34" charset="0"/>
                  <a:ea typeface="Gulim" pitchFamily="34" charset="-127"/>
                </a:endParaRPr>
              </a:p>
            </p:txBody>
          </p:sp>
          <p:sp>
            <p:nvSpPr>
              <p:cNvPr id="15525" name="Rectangle 79"/>
              <p:cNvSpPr>
                <a:spLocks noChangeArrowheads="1"/>
              </p:cNvSpPr>
              <p:nvPr/>
            </p:nvSpPr>
            <p:spPr bwMode="auto">
              <a:xfrm>
                <a:off x="2448" y="1962"/>
                <a:ext cx="3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5</a:t>
                </a:r>
                <a:endParaRPr lang="ko-KR" altLang="en-US" sz="2400">
                  <a:latin typeface="Tahoma" pitchFamily="34" charset="0"/>
                  <a:ea typeface="Gulim" pitchFamily="34" charset="-127"/>
                </a:endParaRPr>
              </a:p>
            </p:txBody>
          </p:sp>
          <p:sp>
            <p:nvSpPr>
              <p:cNvPr id="15526" name="Rectangle 80"/>
              <p:cNvSpPr>
                <a:spLocks noChangeArrowheads="1"/>
              </p:cNvSpPr>
              <p:nvPr/>
            </p:nvSpPr>
            <p:spPr bwMode="auto">
              <a:xfrm>
                <a:off x="2569" y="196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6</a:t>
                </a:r>
                <a:endParaRPr lang="ko-KR" altLang="en-US" sz="2400">
                  <a:latin typeface="Tahoma" pitchFamily="34" charset="0"/>
                  <a:ea typeface="Gulim" pitchFamily="34" charset="-127"/>
                </a:endParaRPr>
              </a:p>
            </p:txBody>
          </p:sp>
          <p:sp>
            <p:nvSpPr>
              <p:cNvPr id="15527" name="Rectangle 81"/>
              <p:cNvSpPr>
                <a:spLocks noChangeArrowheads="1"/>
              </p:cNvSpPr>
              <p:nvPr/>
            </p:nvSpPr>
            <p:spPr bwMode="auto">
              <a:xfrm>
                <a:off x="2689" y="196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7</a:t>
                </a:r>
                <a:endParaRPr lang="ko-KR" altLang="en-US" sz="2400">
                  <a:latin typeface="Tahoma" pitchFamily="34" charset="0"/>
                  <a:ea typeface="Gulim" pitchFamily="34" charset="-127"/>
                </a:endParaRPr>
              </a:p>
            </p:txBody>
          </p:sp>
          <p:sp>
            <p:nvSpPr>
              <p:cNvPr id="15528" name="Rectangle 82"/>
              <p:cNvSpPr>
                <a:spLocks noChangeArrowheads="1"/>
              </p:cNvSpPr>
              <p:nvPr/>
            </p:nvSpPr>
            <p:spPr bwMode="auto">
              <a:xfrm>
                <a:off x="2806" y="1962"/>
                <a:ext cx="3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8</a:t>
                </a:r>
                <a:endParaRPr lang="ko-KR" altLang="en-US" sz="2400">
                  <a:latin typeface="Tahoma" pitchFamily="34" charset="0"/>
                  <a:ea typeface="Gulim" pitchFamily="34" charset="-127"/>
                </a:endParaRPr>
              </a:p>
            </p:txBody>
          </p:sp>
          <p:sp>
            <p:nvSpPr>
              <p:cNvPr id="15529" name="Rectangle 83"/>
              <p:cNvSpPr>
                <a:spLocks noChangeArrowheads="1"/>
              </p:cNvSpPr>
              <p:nvPr/>
            </p:nvSpPr>
            <p:spPr bwMode="auto">
              <a:xfrm>
                <a:off x="2927" y="196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9</a:t>
                </a:r>
                <a:endParaRPr lang="ko-KR" altLang="en-US" sz="2400">
                  <a:latin typeface="Tahoma" pitchFamily="34" charset="0"/>
                  <a:ea typeface="Gulim" pitchFamily="34" charset="-127"/>
                </a:endParaRPr>
              </a:p>
            </p:txBody>
          </p:sp>
          <p:sp>
            <p:nvSpPr>
              <p:cNvPr id="15530" name="Rectangle 84"/>
              <p:cNvSpPr>
                <a:spLocks noChangeArrowheads="1"/>
              </p:cNvSpPr>
              <p:nvPr/>
            </p:nvSpPr>
            <p:spPr bwMode="auto">
              <a:xfrm>
                <a:off x="3035" y="1962"/>
                <a:ext cx="6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10</a:t>
                </a:r>
                <a:endParaRPr lang="ko-KR" altLang="en-US" sz="2400">
                  <a:latin typeface="Tahoma" pitchFamily="34" charset="0"/>
                  <a:ea typeface="Gulim" pitchFamily="34" charset="-127"/>
                </a:endParaRPr>
              </a:p>
            </p:txBody>
          </p:sp>
          <p:sp>
            <p:nvSpPr>
              <p:cNvPr id="15531" name="Rectangle 85"/>
              <p:cNvSpPr>
                <a:spLocks noChangeArrowheads="1"/>
              </p:cNvSpPr>
              <p:nvPr/>
            </p:nvSpPr>
            <p:spPr bwMode="auto">
              <a:xfrm>
                <a:off x="1728" y="864"/>
                <a:ext cx="1396" cy="1208"/>
              </a:xfrm>
              <a:prstGeom prst="rect">
                <a:avLst/>
              </a:prstGeom>
              <a:noFill/>
              <a:ln w="0">
                <a:solidFill>
                  <a:srgbClr val="000000"/>
                </a:solidFill>
                <a:miter lim="800000"/>
                <a:headEnd/>
                <a:tailEnd/>
              </a:ln>
            </p:spPr>
            <p:txBody>
              <a:bodyPr/>
              <a:lstStyle/>
              <a:p>
                <a:endParaRPr lang="en-US" altLang="zh-CN"/>
              </a:p>
            </p:txBody>
          </p:sp>
        </p:grpSp>
        <p:grpSp>
          <p:nvGrpSpPr>
            <p:cNvPr id="4" name="Group 86"/>
            <p:cNvGrpSpPr>
              <a:grpSpLocks/>
            </p:cNvGrpSpPr>
            <p:nvPr/>
          </p:nvGrpSpPr>
          <p:grpSpPr bwMode="auto">
            <a:xfrm>
              <a:off x="3408" y="3072"/>
              <a:ext cx="1248" cy="1112"/>
              <a:chOff x="3616" y="2464"/>
              <a:chExt cx="1396" cy="1208"/>
            </a:xfrm>
          </p:grpSpPr>
          <p:sp>
            <p:nvSpPr>
              <p:cNvPr id="15368" name="Rectangle 87"/>
              <p:cNvSpPr>
                <a:spLocks noChangeArrowheads="1"/>
              </p:cNvSpPr>
              <p:nvPr/>
            </p:nvSpPr>
            <p:spPr bwMode="auto">
              <a:xfrm>
                <a:off x="3616" y="2464"/>
                <a:ext cx="1396" cy="1208"/>
              </a:xfrm>
              <a:prstGeom prst="rect">
                <a:avLst/>
              </a:prstGeom>
              <a:solidFill>
                <a:srgbClr val="FFFFFF"/>
              </a:solidFill>
              <a:ln w="0">
                <a:solidFill>
                  <a:srgbClr val="000000"/>
                </a:solidFill>
                <a:miter lim="800000"/>
                <a:headEnd/>
                <a:tailEnd/>
              </a:ln>
            </p:spPr>
            <p:txBody>
              <a:bodyPr/>
              <a:lstStyle/>
              <a:p>
                <a:endParaRPr lang="en-US" altLang="zh-CN"/>
              </a:p>
            </p:txBody>
          </p:sp>
          <p:sp>
            <p:nvSpPr>
              <p:cNvPr id="15369" name="Rectangle 88"/>
              <p:cNvSpPr>
                <a:spLocks noChangeArrowheads="1"/>
              </p:cNvSpPr>
              <p:nvPr/>
            </p:nvSpPr>
            <p:spPr bwMode="auto">
              <a:xfrm>
                <a:off x="3749" y="2550"/>
                <a:ext cx="1198" cy="975"/>
              </a:xfrm>
              <a:prstGeom prst="rect">
                <a:avLst/>
              </a:prstGeom>
              <a:solidFill>
                <a:srgbClr val="FFFFFF"/>
              </a:solidFill>
              <a:ln w="9525">
                <a:noFill/>
                <a:miter lim="800000"/>
                <a:headEnd/>
                <a:tailEnd/>
              </a:ln>
            </p:spPr>
            <p:txBody>
              <a:bodyPr/>
              <a:lstStyle/>
              <a:p>
                <a:endParaRPr lang="en-US" altLang="zh-CN"/>
              </a:p>
            </p:txBody>
          </p:sp>
          <p:sp>
            <p:nvSpPr>
              <p:cNvPr id="15370" name="Line 89"/>
              <p:cNvSpPr>
                <a:spLocks noChangeShapeType="1"/>
              </p:cNvSpPr>
              <p:nvPr/>
            </p:nvSpPr>
            <p:spPr bwMode="auto">
              <a:xfrm>
                <a:off x="3749" y="3428"/>
                <a:ext cx="1198" cy="1"/>
              </a:xfrm>
              <a:prstGeom prst="line">
                <a:avLst/>
              </a:prstGeom>
              <a:noFill/>
              <a:ln w="0">
                <a:solidFill>
                  <a:srgbClr val="000000"/>
                </a:solidFill>
                <a:round/>
                <a:headEnd/>
                <a:tailEnd/>
              </a:ln>
            </p:spPr>
            <p:txBody>
              <a:bodyPr/>
              <a:lstStyle/>
              <a:p>
                <a:endParaRPr lang="zh-CN" altLang="en-US"/>
              </a:p>
            </p:txBody>
          </p:sp>
          <p:sp>
            <p:nvSpPr>
              <p:cNvPr id="15371" name="Line 90"/>
              <p:cNvSpPr>
                <a:spLocks noChangeShapeType="1"/>
              </p:cNvSpPr>
              <p:nvPr/>
            </p:nvSpPr>
            <p:spPr bwMode="auto">
              <a:xfrm>
                <a:off x="3749" y="3330"/>
                <a:ext cx="1198" cy="1"/>
              </a:xfrm>
              <a:prstGeom prst="line">
                <a:avLst/>
              </a:prstGeom>
              <a:noFill/>
              <a:ln w="0">
                <a:solidFill>
                  <a:srgbClr val="000000"/>
                </a:solidFill>
                <a:round/>
                <a:headEnd/>
                <a:tailEnd/>
              </a:ln>
            </p:spPr>
            <p:txBody>
              <a:bodyPr/>
              <a:lstStyle/>
              <a:p>
                <a:endParaRPr lang="zh-CN" altLang="en-US"/>
              </a:p>
            </p:txBody>
          </p:sp>
          <p:sp>
            <p:nvSpPr>
              <p:cNvPr id="15372" name="Line 91"/>
              <p:cNvSpPr>
                <a:spLocks noChangeShapeType="1"/>
              </p:cNvSpPr>
              <p:nvPr/>
            </p:nvSpPr>
            <p:spPr bwMode="auto">
              <a:xfrm>
                <a:off x="3749" y="3233"/>
                <a:ext cx="1198" cy="1"/>
              </a:xfrm>
              <a:prstGeom prst="line">
                <a:avLst/>
              </a:prstGeom>
              <a:noFill/>
              <a:ln w="0">
                <a:solidFill>
                  <a:srgbClr val="000000"/>
                </a:solidFill>
                <a:round/>
                <a:headEnd/>
                <a:tailEnd/>
              </a:ln>
            </p:spPr>
            <p:txBody>
              <a:bodyPr/>
              <a:lstStyle/>
              <a:p>
                <a:endParaRPr lang="zh-CN" altLang="en-US"/>
              </a:p>
            </p:txBody>
          </p:sp>
          <p:sp>
            <p:nvSpPr>
              <p:cNvPr id="15373" name="Line 92"/>
              <p:cNvSpPr>
                <a:spLocks noChangeShapeType="1"/>
              </p:cNvSpPr>
              <p:nvPr/>
            </p:nvSpPr>
            <p:spPr bwMode="auto">
              <a:xfrm>
                <a:off x="3749" y="3135"/>
                <a:ext cx="1198" cy="1"/>
              </a:xfrm>
              <a:prstGeom prst="line">
                <a:avLst/>
              </a:prstGeom>
              <a:noFill/>
              <a:ln w="0">
                <a:solidFill>
                  <a:srgbClr val="000000"/>
                </a:solidFill>
                <a:round/>
                <a:headEnd/>
                <a:tailEnd/>
              </a:ln>
            </p:spPr>
            <p:txBody>
              <a:bodyPr/>
              <a:lstStyle/>
              <a:p>
                <a:endParaRPr lang="zh-CN" altLang="en-US"/>
              </a:p>
            </p:txBody>
          </p:sp>
          <p:sp>
            <p:nvSpPr>
              <p:cNvPr id="15374" name="Line 93"/>
              <p:cNvSpPr>
                <a:spLocks noChangeShapeType="1"/>
              </p:cNvSpPr>
              <p:nvPr/>
            </p:nvSpPr>
            <p:spPr bwMode="auto">
              <a:xfrm>
                <a:off x="3749" y="3037"/>
                <a:ext cx="1198" cy="1"/>
              </a:xfrm>
              <a:prstGeom prst="line">
                <a:avLst/>
              </a:prstGeom>
              <a:noFill/>
              <a:ln w="0">
                <a:solidFill>
                  <a:srgbClr val="000000"/>
                </a:solidFill>
                <a:round/>
                <a:headEnd/>
                <a:tailEnd/>
              </a:ln>
            </p:spPr>
            <p:txBody>
              <a:bodyPr/>
              <a:lstStyle/>
              <a:p>
                <a:endParaRPr lang="zh-CN" altLang="en-US"/>
              </a:p>
            </p:txBody>
          </p:sp>
          <p:sp>
            <p:nvSpPr>
              <p:cNvPr id="15375" name="Line 94"/>
              <p:cNvSpPr>
                <a:spLocks noChangeShapeType="1"/>
              </p:cNvSpPr>
              <p:nvPr/>
            </p:nvSpPr>
            <p:spPr bwMode="auto">
              <a:xfrm>
                <a:off x="3749" y="2940"/>
                <a:ext cx="1198" cy="1"/>
              </a:xfrm>
              <a:prstGeom prst="line">
                <a:avLst/>
              </a:prstGeom>
              <a:noFill/>
              <a:ln w="0">
                <a:solidFill>
                  <a:srgbClr val="000000"/>
                </a:solidFill>
                <a:round/>
                <a:headEnd/>
                <a:tailEnd/>
              </a:ln>
            </p:spPr>
            <p:txBody>
              <a:bodyPr/>
              <a:lstStyle/>
              <a:p>
                <a:endParaRPr lang="zh-CN" altLang="en-US"/>
              </a:p>
            </p:txBody>
          </p:sp>
          <p:sp>
            <p:nvSpPr>
              <p:cNvPr id="15376" name="Line 95"/>
              <p:cNvSpPr>
                <a:spLocks noChangeShapeType="1"/>
              </p:cNvSpPr>
              <p:nvPr/>
            </p:nvSpPr>
            <p:spPr bwMode="auto">
              <a:xfrm>
                <a:off x="3749" y="2842"/>
                <a:ext cx="1198" cy="1"/>
              </a:xfrm>
              <a:prstGeom prst="line">
                <a:avLst/>
              </a:prstGeom>
              <a:noFill/>
              <a:ln w="0">
                <a:solidFill>
                  <a:srgbClr val="000000"/>
                </a:solidFill>
                <a:round/>
                <a:headEnd/>
                <a:tailEnd/>
              </a:ln>
            </p:spPr>
            <p:txBody>
              <a:bodyPr/>
              <a:lstStyle/>
              <a:p>
                <a:endParaRPr lang="zh-CN" altLang="en-US"/>
              </a:p>
            </p:txBody>
          </p:sp>
          <p:sp>
            <p:nvSpPr>
              <p:cNvPr id="15377" name="Line 96"/>
              <p:cNvSpPr>
                <a:spLocks noChangeShapeType="1"/>
              </p:cNvSpPr>
              <p:nvPr/>
            </p:nvSpPr>
            <p:spPr bwMode="auto">
              <a:xfrm>
                <a:off x="3749" y="2745"/>
                <a:ext cx="1198" cy="1"/>
              </a:xfrm>
              <a:prstGeom prst="line">
                <a:avLst/>
              </a:prstGeom>
              <a:noFill/>
              <a:ln w="0">
                <a:solidFill>
                  <a:srgbClr val="000000"/>
                </a:solidFill>
                <a:round/>
                <a:headEnd/>
                <a:tailEnd/>
              </a:ln>
            </p:spPr>
            <p:txBody>
              <a:bodyPr/>
              <a:lstStyle/>
              <a:p>
                <a:endParaRPr lang="zh-CN" altLang="en-US"/>
              </a:p>
            </p:txBody>
          </p:sp>
          <p:sp>
            <p:nvSpPr>
              <p:cNvPr id="15378" name="Line 97"/>
              <p:cNvSpPr>
                <a:spLocks noChangeShapeType="1"/>
              </p:cNvSpPr>
              <p:nvPr/>
            </p:nvSpPr>
            <p:spPr bwMode="auto">
              <a:xfrm>
                <a:off x="3749" y="2647"/>
                <a:ext cx="1198" cy="1"/>
              </a:xfrm>
              <a:prstGeom prst="line">
                <a:avLst/>
              </a:prstGeom>
              <a:noFill/>
              <a:ln w="0">
                <a:solidFill>
                  <a:srgbClr val="000000"/>
                </a:solidFill>
                <a:round/>
                <a:headEnd/>
                <a:tailEnd/>
              </a:ln>
            </p:spPr>
            <p:txBody>
              <a:bodyPr/>
              <a:lstStyle/>
              <a:p>
                <a:endParaRPr lang="zh-CN" altLang="en-US"/>
              </a:p>
            </p:txBody>
          </p:sp>
          <p:sp>
            <p:nvSpPr>
              <p:cNvPr id="15379" name="Line 98"/>
              <p:cNvSpPr>
                <a:spLocks noChangeShapeType="1"/>
              </p:cNvSpPr>
              <p:nvPr/>
            </p:nvSpPr>
            <p:spPr bwMode="auto">
              <a:xfrm>
                <a:off x="3749" y="2550"/>
                <a:ext cx="1198" cy="1"/>
              </a:xfrm>
              <a:prstGeom prst="line">
                <a:avLst/>
              </a:prstGeom>
              <a:noFill/>
              <a:ln w="0">
                <a:solidFill>
                  <a:srgbClr val="000000"/>
                </a:solidFill>
                <a:round/>
                <a:headEnd/>
                <a:tailEnd/>
              </a:ln>
            </p:spPr>
            <p:txBody>
              <a:bodyPr/>
              <a:lstStyle/>
              <a:p>
                <a:endParaRPr lang="zh-CN" altLang="en-US"/>
              </a:p>
            </p:txBody>
          </p:sp>
          <p:sp>
            <p:nvSpPr>
              <p:cNvPr id="15380" name="Line 99"/>
              <p:cNvSpPr>
                <a:spLocks noChangeShapeType="1"/>
              </p:cNvSpPr>
              <p:nvPr/>
            </p:nvSpPr>
            <p:spPr bwMode="auto">
              <a:xfrm>
                <a:off x="3869" y="2550"/>
                <a:ext cx="1" cy="975"/>
              </a:xfrm>
              <a:prstGeom prst="line">
                <a:avLst/>
              </a:prstGeom>
              <a:noFill/>
              <a:ln w="0">
                <a:solidFill>
                  <a:srgbClr val="000000"/>
                </a:solidFill>
                <a:round/>
                <a:headEnd/>
                <a:tailEnd/>
              </a:ln>
            </p:spPr>
            <p:txBody>
              <a:bodyPr/>
              <a:lstStyle/>
              <a:p>
                <a:endParaRPr lang="zh-CN" altLang="en-US"/>
              </a:p>
            </p:txBody>
          </p:sp>
          <p:sp>
            <p:nvSpPr>
              <p:cNvPr id="15381" name="Line 100"/>
              <p:cNvSpPr>
                <a:spLocks noChangeShapeType="1"/>
              </p:cNvSpPr>
              <p:nvPr/>
            </p:nvSpPr>
            <p:spPr bwMode="auto">
              <a:xfrm>
                <a:off x="3990" y="2550"/>
                <a:ext cx="1" cy="975"/>
              </a:xfrm>
              <a:prstGeom prst="line">
                <a:avLst/>
              </a:prstGeom>
              <a:noFill/>
              <a:ln w="0">
                <a:solidFill>
                  <a:srgbClr val="000000"/>
                </a:solidFill>
                <a:round/>
                <a:headEnd/>
                <a:tailEnd/>
              </a:ln>
            </p:spPr>
            <p:txBody>
              <a:bodyPr/>
              <a:lstStyle/>
              <a:p>
                <a:endParaRPr lang="zh-CN" altLang="en-US"/>
              </a:p>
            </p:txBody>
          </p:sp>
          <p:sp>
            <p:nvSpPr>
              <p:cNvPr id="15382" name="Line 101"/>
              <p:cNvSpPr>
                <a:spLocks noChangeShapeType="1"/>
              </p:cNvSpPr>
              <p:nvPr/>
            </p:nvSpPr>
            <p:spPr bwMode="auto">
              <a:xfrm>
                <a:off x="4107" y="2550"/>
                <a:ext cx="1" cy="975"/>
              </a:xfrm>
              <a:prstGeom prst="line">
                <a:avLst/>
              </a:prstGeom>
              <a:noFill/>
              <a:ln w="0">
                <a:solidFill>
                  <a:srgbClr val="000000"/>
                </a:solidFill>
                <a:round/>
                <a:headEnd/>
                <a:tailEnd/>
              </a:ln>
            </p:spPr>
            <p:txBody>
              <a:bodyPr/>
              <a:lstStyle/>
              <a:p>
                <a:endParaRPr lang="zh-CN" altLang="en-US"/>
              </a:p>
            </p:txBody>
          </p:sp>
          <p:sp>
            <p:nvSpPr>
              <p:cNvPr id="15383" name="Line 102"/>
              <p:cNvSpPr>
                <a:spLocks noChangeShapeType="1"/>
              </p:cNvSpPr>
              <p:nvPr/>
            </p:nvSpPr>
            <p:spPr bwMode="auto">
              <a:xfrm>
                <a:off x="4227" y="2550"/>
                <a:ext cx="1" cy="975"/>
              </a:xfrm>
              <a:prstGeom prst="line">
                <a:avLst/>
              </a:prstGeom>
              <a:noFill/>
              <a:ln w="0">
                <a:solidFill>
                  <a:srgbClr val="000000"/>
                </a:solidFill>
                <a:round/>
                <a:headEnd/>
                <a:tailEnd/>
              </a:ln>
            </p:spPr>
            <p:txBody>
              <a:bodyPr/>
              <a:lstStyle/>
              <a:p>
                <a:endParaRPr lang="zh-CN" altLang="en-US"/>
              </a:p>
            </p:txBody>
          </p:sp>
          <p:sp>
            <p:nvSpPr>
              <p:cNvPr id="15384" name="Line 103"/>
              <p:cNvSpPr>
                <a:spLocks noChangeShapeType="1"/>
              </p:cNvSpPr>
              <p:nvPr/>
            </p:nvSpPr>
            <p:spPr bwMode="auto">
              <a:xfrm>
                <a:off x="4348" y="2550"/>
                <a:ext cx="1" cy="975"/>
              </a:xfrm>
              <a:prstGeom prst="line">
                <a:avLst/>
              </a:prstGeom>
              <a:noFill/>
              <a:ln w="0">
                <a:solidFill>
                  <a:srgbClr val="000000"/>
                </a:solidFill>
                <a:round/>
                <a:headEnd/>
                <a:tailEnd/>
              </a:ln>
            </p:spPr>
            <p:txBody>
              <a:bodyPr/>
              <a:lstStyle/>
              <a:p>
                <a:endParaRPr lang="zh-CN" altLang="en-US"/>
              </a:p>
            </p:txBody>
          </p:sp>
          <p:sp>
            <p:nvSpPr>
              <p:cNvPr id="15385" name="Line 104"/>
              <p:cNvSpPr>
                <a:spLocks noChangeShapeType="1"/>
              </p:cNvSpPr>
              <p:nvPr/>
            </p:nvSpPr>
            <p:spPr bwMode="auto">
              <a:xfrm>
                <a:off x="4469" y="2550"/>
                <a:ext cx="1" cy="975"/>
              </a:xfrm>
              <a:prstGeom prst="line">
                <a:avLst/>
              </a:prstGeom>
              <a:noFill/>
              <a:ln w="0">
                <a:solidFill>
                  <a:srgbClr val="000000"/>
                </a:solidFill>
                <a:round/>
                <a:headEnd/>
                <a:tailEnd/>
              </a:ln>
            </p:spPr>
            <p:txBody>
              <a:bodyPr/>
              <a:lstStyle/>
              <a:p>
                <a:endParaRPr lang="zh-CN" altLang="en-US"/>
              </a:p>
            </p:txBody>
          </p:sp>
          <p:sp>
            <p:nvSpPr>
              <p:cNvPr id="15386" name="Line 105"/>
              <p:cNvSpPr>
                <a:spLocks noChangeShapeType="1"/>
              </p:cNvSpPr>
              <p:nvPr/>
            </p:nvSpPr>
            <p:spPr bwMode="auto">
              <a:xfrm>
                <a:off x="4589" y="2550"/>
                <a:ext cx="1" cy="975"/>
              </a:xfrm>
              <a:prstGeom prst="line">
                <a:avLst/>
              </a:prstGeom>
              <a:noFill/>
              <a:ln w="0">
                <a:solidFill>
                  <a:srgbClr val="000000"/>
                </a:solidFill>
                <a:round/>
                <a:headEnd/>
                <a:tailEnd/>
              </a:ln>
            </p:spPr>
            <p:txBody>
              <a:bodyPr/>
              <a:lstStyle/>
              <a:p>
                <a:endParaRPr lang="zh-CN" altLang="en-US"/>
              </a:p>
            </p:txBody>
          </p:sp>
          <p:sp>
            <p:nvSpPr>
              <p:cNvPr id="15387" name="Line 106"/>
              <p:cNvSpPr>
                <a:spLocks noChangeShapeType="1"/>
              </p:cNvSpPr>
              <p:nvPr/>
            </p:nvSpPr>
            <p:spPr bwMode="auto">
              <a:xfrm>
                <a:off x="4706" y="2550"/>
                <a:ext cx="1" cy="975"/>
              </a:xfrm>
              <a:prstGeom prst="line">
                <a:avLst/>
              </a:prstGeom>
              <a:noFill/>
              <a:ln w="0">
                <a:solidFill>
                  <a:srgbClr val="000000"/>
                </a:solidFill>
                <a:round/>
                <a:headEnd/>
                <a:tailEnd/>
              </a:ln>
            </p:spPr>
            <p:txBody>
              <a:bodyPr/>
              <a:lstStyle/>
              <a:p>
                <a:endParaRPr lang="zh-CN" altLang="en-US"/>
              </a:p>
            </p:txBody>
          </p:sp>
          <p:sp>
            <p:nvSpPr>
              <p:cNvPr id="15388" name="Line 107"/>
              <p:cNvSpPr>
                <a:spLocks noChangeShapeType="1"/>
              </p:cNvSpPr>
              <p:nvPr/>
            </p:nvSpPr>
            <p:spPr bwMode="auto">
              <a:xfrm>
                <a:off x="4827" y="2550"/>
                <a:ext cx="1" cy="975"/>
              </a:xfrm>
              <a:prstGeom prst="line">
                <a:avLst/>
              </a:prstGeom>
              <a:noFill/>
              <a:ln w="0">
                <a:solidFill>
                  <a:srgbClr val="000000"/>
                </a:solidFill>
                <a:round/>
                <a:headEnd/>
                <a:tailEnd/>
              </a:ln>
            </p:spPr>
            <p:txBody>
              <a:bodyPr/>
              <a:lstStyle/>
              <a:p>
                <a:endParaRPr lang="zh-CN" altLang="en-US"/>
              </a:p>
            </p:txBody>
          </p:sp>
          <p:sp>
            <p:nvSpPr>
              <p:cNvPr id="15389" name="Line 108"/>
              <p:cNvSpPr>
                <a:spLocks noChangeShapeType="1"/>
              </p:cNvSpPr>
              <p:nvPr/>
            </p:nvSpPr>
            <p:spPr bwMode="auto">
              <a:xfrm>
                <a:off x="4947" y="2550"/>
                <a:ext cx="1" cy="975"/>
              </a:xfrm>
              <a:prstGeom prst="line">
                <a:avLst/>
              </a:prstGeom>
              <a:noFill/>
              <a:ln w="0">
                <a:solidFill>
                  <a:srgbClr val="000000"/>
                </a:solidFill>
                <a:round/>
                <a:headEnd/>
                <a:tailEnd/>
              </a:ln>
            </p:spPr>
            <p:txBody>
              <a:bodyPr/>
              <a:lstStyle/>
              <a:p>
                <a:endParaRPr lang="zh-CN" altLang="en-US"/>
              </a:p>
            </p:txBody>
          </p:sp>
          <p:sp>
            <p:nvSpPr>
              <p:cNvPr id="15390" name="Rectangle 109"/>
              <p:cNvSpPr>
                <a:spLocks noChangeArrowheads="1"/>
              </p:cNvSpPr>
              <p:nvPr/>
            </p:nvSpPr>
            <p:spPr bwMode="auto">
              <a:xfrm>
                <a:off x="3749" y="2550"/>
                <a:ext cx="1198" cy="975"/>
              </a:xfrm>
              <a:prstGeom prst="rect">
                <a:avLst/>
              </a:prstGeom>
              <a:noFill/>
              <a:ln w="6350">
                <a:solidFill>
                  <a:srgbClr val="000000"/>
                </a:solidFill>
                <a:miter lim="800000"/>
                <a:headEnd/>
                <a:tailEnd/>
              </a:ln>
            </p:spPr>
            <p:txBody>
              <a:bodyPr/>
              <a:lstStyle/>
              <a:p>
                <a:endParaRPr lang="en-US" altLang="zh-CN"/>
              </a:p>
            </p:txBody>
          </p:sp>
          <p:sp>
            <p:nvSpPr>
              <p:cNvPr id="15391" name="Line 110"/>
              <p:cNvSpPr>
                <a:spLocks noChangeShapeType="1"/>
              </p:cNvSpPr>
              <p:nvPr/>
            </p:nvSpPr>
            <p:spPr bwMode="auto">
              <a:xfrm>
                <a:off x="3749" y="2550"/>
                <a:ext cx="1" cy="975"/>
              </a:xfrm>
              <a:prstGeom prst="line">
                <a:avLst/>
              </a:prstGeom>
              <a:noFill/>
              <a:ln w="0">
                <a:solidFill>
                  <a:srgbClr val="000000"/>
                </a:solidFill>
                <a:round/>
                <a:headEnd/>
                <a:tailEnd/>
              </a:ln>
            </p:spPr>
            <p:txBody>
              <a:bodyPr/>
              <a:lstStyle/>
              <a:p>
                <a:endParaRPr lang="zh-CN" altLang="en-US"/>
              </a:p>
            </p:txBody>
          </p:sp>
          <p:sp>
            <p:nvSpPr>
              <p:cNvPr id="15392" name="Line 111"/>
              <p:cNvSpPr>
                <a:spLocks noChangeShapeType="1"/>
              </p:cNvSpPr>
              <p:nvPr/>
            </p:nvSpPr>
            <p:spPr bwMode="auto">
              <a:xfrm>
                <a:off x="3737" y="3525"/>
                <a:ext cx="12" cy="1"/>
              </a:xfrm>
              <a:prstGeom prst="line">
                <a:avLst/>
              </a:prstGeom>
              <a:noFill/>
              <a:ln w="0">
                <a:solidFill>
                  <a:srgbClr val="000000"/>
                </a:solidFill>
                <a:round/>
                <a:headEnd/>
                <a:tailEnd/>
              </a:ln>
            </p:spPr>
            <p:txBody>
              <a:bodyPr/>
              <a:lstStyle/>
              <a:p>
                <a:endParaRPr lang="zh-CN" altLang="en-US"/>
              </a:p>
            </p:txBody>
          </p:sp>
          <p:sp>
            <p:nvSpPr>
              <p:cNvPr id="15393" name="Line 112"/>
              <p:cNvSpPr>
                <a:spLocks noChangeShapeType="1"/>
              </p:cNvSpPr>
              <p:nvPr/>
            </p:nvSpPr>
            <p:spPr bwMode="auto">
              <a:xfrm>
                <a:off x="3737" y="3428"/>
                <a:ext cx="12" cy="1"/>
              </a:xfrm>
              <a:prstGeom prst="line">
                <a:avLst/>
              </a:prstGeom>
              <a:noFill/>
              <a:ln w="0">
                <a:solidFill>
                  <a:srgbClr val="000000"/>
                </a:solidFill>
                <a:round/>
                <a:headEnd/>
                <a:tailEnd/>
              </a:ln>
            </p:spPr>
            <p:txBody>
              <a:bodyPr/>
              <a:lstStyle/>
              <a:p>
                <a:endParaRPr lang="zh-CN" altLang="en-US"/>
              </a:p>
            </p:txBody>
          </p:sp>
          <p:sp>
            <p:nvSpPr>
              <p:cNvPr id="15394" name="Line 113"/>
              <p:cNvSpPr>
                <a:spLocks noChangeShapeType="1"/>
              </p:cNvSpPr>
              <p:nvPr/>
            </p:nvSpPr>
            <p:spPr bwMode="auto">
              <a:xfrm>
                <a:off x="3737" y="3330"/>
                <a:ext cx="12" cy="1"/>
              </a:xfrm>
              <a:prstGeom prst="line">
                <a:avLst/>
              </a:prstGeom>
              <a:noFill/>
              <a:ln w="0">
                <a:solidFill>
                  <a:srgbClr val="000000"/>
                </a:solidFill>
                <a:round/>
                <a:headEnd/>
                <a:tailEnd/>
              </a:ln>
            </p:spPr>
            <p:txBody>
              <a:bodyPr/>
              <a:lstStyle/>
              <a:p>
                <a:endParaRPr lang="zh-CN" altLang="en-US"/>
              </a:p>
            </p:txBody>
          </p:sp>
          <p:sp>
            <p:nvSpPr>
              <p:cNvPr id="15395" name="Line 114"/>
              <p:cNvSpPr>
                <a:spLocks noChangeShapeType="1"/>
              </p:cNvSpPr>
              <p:nvPr/>
            </p:nvSpPr>
            <p:spPr bwMode="auto">
              <a:xfrm>
                <a:off x="3737" y="3233"/>
                <a:ext cx="12" cy="1"/>
              </a:xfrm>
              <a:prstGeom prst="line">
                <a:avLst/>
              </a:prstGeom>
              <a:noFill/>
              <a:ln w="0">
                <a:solidFill>
                  <a:srgbClr val="000000"/>
                </a:solidFill>
                <a:round/>
                <a:headEnd/>
                <a:tailEnd/>
              </a:ln>
            </p:spPr>
            <p:txBody>
              <a:bodyPr/>
              <a:lstStyle/>
              <a:p>
                <a:endParaRPr lang="zh-CN" altLang="en-US"/>
              </a:p>
            </p:txBody>
          </p:sp>
          <p:sp>
            <p:nvSpPr>
              <p:cNvPr id="15396" name="Line 115"/>
              <p:cNvSpPr>
                <a:spLocks noChangeShapeType="1"/>
              </p:cNvSpPr>
              <p:nvPr/>
            </p:nvSpPr>
            <p:spPr bwMode="auto">
              <a:xfrm>
                <a:off x="3737" y="3135"/>
                <a:ext cx="12" cy="1"/>
              </a:xfrm>
              <a:prstGeom prst="line">
                <a:avLst/>
              </a:prstGeom>
              <a:noFill/>
              <a:ln w="0">
                <a:solidFill>
                  <a:srgbClr val="000000"/>
                </a:solidFill>
                <a:round/>
                <a:headEnd/>
                <a:tailEnd/>
              </a:ln>
            </p:spPr>
            <p:txBody>
              <a:bodyPr/>
              <a:lstStyle/>
              <a:p>
                <a:endParaRPr lang="zh-CN" altLang="en-US"/>
              </a:p>
            </p:txBody>
          </p:sp>
          <p:sp>
            <p:nvSpPr>
              <p:cNvPr id="15397" name="Line 116"/>
              <p:cNvSpPr>
                <a:spLocks noChangeShapeType="1"/>
              </p:cNvSpPr>
              <p:nvPr/>
            </p:nvSpPr>
            <p:spPr bwMode="auto">
              <a:xfrm>
                <a:off x="3737" y="3037"/>
                <a:ext cx="12" cy="1"/>
              </a:xfrm>
              <a:prstGeom prst="line">
                <a:avLst/>
              </a:prstGeom>
              <a:noFill/>
              <a:ln w="0">
                <a:solidFill>
                  <a:srgbClr val="000000"/>
                </a:solidFill>
                <a:round/>
                <a:headEnd/>
                <a:tailEnd/>
              </a:ln>
            </p:spPr>
            <p:txBody>
              <a:bodyPr/>
              <a:lstStyle/>
              <a:p>
                <a:endParaRPr lang="zh-CN" altLang="en-US"/>
              </a:p>
            </p:txBody>
          </p:sp>
          <p:sp>
            <p:nvSpPr>
              <p:cNvPr id="15398" name="Line 117"/>
              <p:cNvSpPr>
                <a:spLocks noChangeShapeType="1"/>
              </p:cNvSpPr>
              <p:nvPr/>
            </p:nvSpPr>
            <p:spPr bwMode="auto">
              <a:xfrm>
                <a:off x="3737" y="2940"/>
                <a:ext cx="12" cy="1"/>
              </a:xfrm>
              <a:prstGeom prst="line">
                <a:avLst/>
              </a:prstGeom>
              <a:noFill/>
              <a:ln w="0">
                <a:solidFill>
                  <a:srgbClr val="000000"/>
                </a:solidFill>
                <a:round/>
                <a:headEnd/>
                <a:tailEnd/>
              </a:ln>
            </p:spPr>
            <p:txBody>
              <a:bodyPr/>
              <a:lstStyle/>
              <a:p>
                <a:endParaRPr lang="zh-CN" altLang="en-US"/>
              </a:p>
            </p:txBody>
          </p:sp>
          <p:sp>
            <p:nvSpPr>
              <p:cNvPr id="15399" name="Line 118"/>
              <p:cNvSpPr>
                <a:spLocks noChangeShapeType="1"/>
              </p:cNvSpPr>
              <p:nvPr/>
            </p:nvSpPr>
            <p:spPr bwMode="auto">
              <a:xfrm>
                <a:off x="3737" y="2842"/>
                <a:ext cx="12" cy="1"/>
              </a:xfrm>
              <a:prstGeom prst="line">
                <a:avLst/>
              </a:prstGeom>
              <a:noFill/>
              <a:ln w="0">
                <a:solidFill>
                  <a:srgbClr val="000000"/>
                </a:solidFill>
                <a:round/>
                <a:headEnd/>
                <a:tailEnd/>
              </a:ln>
            </p:spPr>
            <p:txBody>
              <a:bodyPr/>
              <a:lstStyle/>
              <a:p>
                <a:endParaRPr lang="zh-CN" altLang="en-US"/>
              </a:p>
            </p:txBody>
          </p:sp>
          <p:sp>
            <p:nvSpPr>
              <p:cNvPr id="15400" name="Line 119"/>
              <p:cNvSpPr>
                <a:spLocks noChangeShapeType="1"/>
              </p:cNvSpPr>
              <p:nvPr/>
            </p:nvSpPr>
            <p:spPr bwMode="auto">
              <a:xfrm>
                <a:off x="3737" y="2745"/>
                <a:ext cx="12" cy="1"/>
              </a:xfrm>
              <a:prstGeom prst="line">
                <a:avLst/>
              </a:prstGeom>
              <a:noFill/>
              <a:ln w="0">
                <a:solidFill>
                  <a:srgbClr val="000000"/>
                </a:solidFill>
                <a:round/>
                <a:headEnd/>
                <a:tailEnd/>
              </a:ln>
            </p:spPr>
            <p:txBody>
              <a:bodyPr/>
              <a:lstStyle/>
              <a:p>
                <a:endParaRPr lang="zh-CN" altLang="en-US"/>
              </a:p>
            </p:txBody>
          </p:sp>
          <p:sp>
            <p:nvSpPr>
              <p:cNvPr id="15401" name="Line 120"/>
              <p:cNvSpPr>
                <a:spLocks noChangeShapeType="1"/>
              </p:cNvSpPr>
              <p:nvPr/>
            </p:nvSpPr>
            <p:spPr bwMode="auto">
              <a:xfrm>
                <a:off x="3737" y="2647"/>
                <a:ext cx="12" cy="1"/>
              </a:xfrm>
              <a:prstGeom prst="line">
                <a:avLst/>
              </a:prstGeom>
              <a:noFill/>
              <a:ln w="0">
                <a:solidFill>
                  <a:srgbClr val="000000"/>
                </a:solidFill>
                <a:round/>
                <a:headEnd/>
                <a:tailEnd/>
              </a:ln>
            </p:spPr>
            <p:txBody>
              <a:bodyPr/>
              <a:lstStyle/>
              <a:p>
                <a:endParaRPr lang="zh-CN" altLang="en-US"/>
              </a:p>
            </p:txBody>
          </p:sp>
          <p:sp>
            <p:nvSpPr>
              <p:cNvPr id="15402" name="Line 121"/>
              <p:cNvSpPr>
                <a:spLocks noChangeShapeType="1"/>
              </p:cNvSpPr>
              <p:nvPr/>
            </p:nvSpPr>
            <p:spPr bwMode="auto">
              <a:xfrm>
                <a:off x="3737" y="2550"/>
                <a:ext cx="12" cy="1"/>
              </a:xfrm>
              <a:prstGeom prst="line">
                <a:avLst/>
              </a:prstGeom>
              <a:noFill/>
              <a:ln w="0">
                <a:solidFill>
                  <a:srgbClr val="000000"/>
                </a:solidFill>
                <a:round/>
                <a:headEnd/>
                <a:tailEnd/>
              </a:ln>
            </p:spPr>
            <p:txBody>
              <a:bodyPr/>
              <a:lstStyle/>
              <a:p>
                <a:endParaRPr lang="zh-CN" altLang="en-US"/>
              </a:p>
            </p:txBody>
          </p:sp>
          <p:sp>
            <p:nvSpPr>
              <p:cNvPr id="15403" name="Line 122"/>
              <p:cNvSpPr>
                <a:spLocks noChangeShapeType="1"/>
              </p:cNvSpPr>
              <p:nvPr/>
            </p:nvSpPr>
            <p:spPr bwMode="auto">
              <a:xfrm>
                <a:off x="3749" y="3525"/>
                <a:ext cx="1198" cy="1"/>
              </a:xfrm>
              <a:prstGeom prst="line">
                <a:avLst/>
              </a:prstGeom>
              <a:noFill/>
              <a:ln w="0">
                <a:solidFill>
                  <a:srgbClr val="000000"/>
                </a:solidFill>
                <a:round/>
                <a:headEnd/>
                <a:tailEnd/>
              </a:ln>
            </p:spPr>
            <p:txBody>
              <a:bodyPr/>
              <a:lstStyle/>
              <a:p>
                <a:endParaRPr lang="zh-CN" altLang="en-US"/>
              </a:p>
            </p:txBody>
          </p:sp>
          <p:sp>
            <p:nvSpPr>
              <p:cNvPr id="15404" name="Line 123"/>
              <p:cNvSpPr>
                <a:spLocks noChangeShapeType="1"/>
              </p:cNvSpPr>
              <p:nvPr/>
            </p:nvSpPr>
            <p:spPr bwMode="auto">
              <a:xfrm flipV="1">
                <a:off x="3749" y="3525"/>
                <a:ext cx="1" cy="12"/>
              </a:xfrm>
              <a:prstGeom prst="line">
                <a:avLst/>
              </a:prstGeom>
              <a:noFill/>
              <a:ln w="0">
                <a:solidFill>
                  <a:srgbClr val="000000"/>
                </a:solidFill>
                <a:round/>
                <a:headEnd/>
                <a:tailEnd/>
              </a:ln>
            </p:spPr>
            <p:txBody>
              <a:bodyPr/>
              <a:lstStyle/>
              <a:p>
                <a:endParaRPr lang="zh-CN" altLang="en-US"/>
              </a:p>
            </p:txBody>
          </p:sp>
          <p:sp>
            <p:nvSpPr>
              <p:cNvPr id="15405" name="Line 124"/>
              <p:cNvSpPr>
                <a:spLocks noChangeShapeType="1"/>
              </p:cNvSpPr>
              <p:nvPr/>
            </p:nvSpPr>
            <p:spPr bwMode="auto">
              <a:xfrm flipV="1">
                <a:off x="3869" y="3525"/>
                <a:ext cx="1" cy="12"/>
              </a:xfrm>
              <a:prstGeom prst="line">
                <a:avLst/>
              </a:prstGeom>
              <a:noFill/>
              <a:ln w="0">
                <a:solidFill>
                  <a:srgbClr val="000000"/>
                </a:solidFill>
                <a:round/>
                <a:headEnd/>
                <a:tailEnd/>
              </a:ln>
            </p:spPr>
            <p:txBody>
              <a:bodyPr/>
              <a:lstStyle/>
              <a:p>
                <a:endParaRPr lang="zh-CN" altLang="en-US"/>
              </a:p>
            </p:txBody>
          </p:sp>
          <p:sp>
            <p:nvSpPr>
              <p:cNvPr id="15406" name="Line 125"/>
              <p:cNvSpPr>
                <a:spLocks noChangeShapeType="1"/>
              </p:cNvSpPr>
              <p:nvPr/>
            </p:nvSpPr>
            <p:spPr bwMode="auto">
              <a:xfrm flipV="1">
                <a:off x="3990" y="3525"/>
                <a:ext cx="1" cy="12"/>
              </a:xfrm>
              <a:prstGeom prst="line">
                <a:avLst/>
              </a:prstGeom>
              <a:noFill/>
              <a:ln w="0">
                <a:solidFill>
                  <a:srgbClr val="000000"/>
                </a:solidFill>
                <a:round/>
                <a:headEnd/>
                <a:tailEnd/>
              </a:ln>
            </p:spPr>
            <p:txBody>
              <a:bodyPr/>
              <a:lstStyle/>
              <a:p>
                <a:endParaRPr lang="zh-CN" altLang="en-US"/>
              </a:p>
            </p:txBody>
          </p:sp>
          <p:sp>
            <p:nvSpPr>
              <p:cNvPr id="15407" name="Line 126"/>
              <p:cNvSpPr>
                <a:spLocks noChangeShapeType="1"/>
              </p:cNvSpPr>
              <p:nvPr/>
            </p:nvSpPr>
            <p:spPr bwMode="auto">
              <a:xfrm flipV="1">
                <a:off x="4107" y="3525"/>
                <a:ext cx="1" cy="12"/>
              </a:xfrm>
              <a:prstGeom prst="line">
                <a:avLst/>
              </a:prstGeom>
              <a:noFill/>
              <a:ln w="0">
                <a:solidFill>
                  <a:srgbClr val="000000"/>
                </a:solidFill>
                <a:round/>
                <a:headEnd/>
                <a:tailEnd/>
              </a:ln>
            </p:spPr>
            <p:txBody>
              <a:bodyPr/>
              <a:lstStyle/>
              <a:p>
                <a:endParaRPr lang="zh-CN" altLang="en-US"/>
              </a:p>
            </p:txBody>
          </p:sp>
          <p:sp>
            <p:nvSpPr>
              <p:cNvPr id="15408" name="Line 127"/>
              <p:cNvSpPr>
                <a:spLocks noChangeShapeType="1"/>
              </p:cNvSpPr>
              <p:nvPr/>
            </p:nvSpPr>
            <p:spPr bwMode="auto">
              <a:xfrm flipV="1">
                <a:off x="4227" y="3525"/>
                <a:ext cx="1" cy="12"/>
              </a:xfrm>
              <a:prstGeom prst="line">
                <a:avLst/>
              </a:prstGeom>
              <a:noFill/>
              <a:ln w="0">
                <a:solidFill>
                  <a:srgbClr val="000000"/>
                </a:solidFill>
                <a:round/>
                <a:headEnd/>
                <a:tailEnd/>
              </a:ln>
            </p:spPr>
            <p:txBody>
              <a:bodyPr/>
              <a:lstStyle/>
              <a:p>
                <a:endParaRPr lang="zh-CN" altLang="en-US"/>
              </a:p>
            </p:txBody>
          </p:sp>
          <p:sp>
            <p:nvSpPr>
              <p:cNvPr id="15409" name="Line 128"/>
              <p:cNvSpPr>
                <a:spLocks noChangeShapeType="1"/>
              </p:cNvSpPr>
              <p:nvPr/>
            </p:nvSpPr>
            <p:spPr bwMode="auto">
              <a:xfrm flipV="1">
                <a:off x="4348" y="3525"/>
                <a:ext cx="1" cy="12"/>
              </a:xfrm>
              <a:prstGeom prst="line">
                <a:avLst/>
              </a:prstGeom>
              <a:noFill/>
              <a:ln w="0">
                <a:solidFill>
                  <a:srgbClr val="000000"/>
                </a:solidFill>
                <a:round/>
                <a:headEnd/>
                <a:tailEnd/>
              </a:ln>
            </p:spPr>
            <p:txBody>
              <a:bodyPr/>
              <a:lstStyle/>
              <a:p>
                <a:endParaRPr lang="zh-CN" altLang="en-US"/>
              </a:p>
            </p:txBody>
          </p:sp>
          <p:sp>
            <p:nvSpPr>
              <p:cNvPr id="15410" name="Line 129"/>
              <p:cNvSpPr>
                <a:spLocks noChangeShapeType="1"/>
              </p:cNvSpPr>
              <p:nvPr/>
            </p:nvSpPr>
            <p:spPr bwMode="auto">
              <a:xfrm flipV="1">
                <a:off x="4469" y="3525"/>
                <a:ext cx="1" cy="12"/>
              </a:xfrm>
              <a:prstGeom prst="line">
                <a:avLst/>
              </a:prstGeom>
              <a:noFill/>
              <a:ln w="0">
                <a:solidFill>
                  <a:srgbClr val="000000"/>
                </a:solidFill>
                <a:round/>
                <a:headEnd/>
                <a:tailEnd/>
              </a:ln>
            </p:spPr>
            <p:txBody>
              <a:bodyPr/>
              <a:lstStyle/>
              <a:p>
                <a:endParaRPr lang="zh-CN" altLang="en-US"/>
              </a:p>
            </p:txBody>
          </p:sp>
          <p:sp>
            <p:nvSpPr>
              <p:cNvPr id="15411" name="Line 130"/>
              <p:cNvSpPr>
                <a:spLocks noChangeShapeType="1"/>
              </p:cNvSpPr>
              <p:nvPr/>
            </p:nvSpPr>
            <p:spPr bwMode="auto">
              <a:xfrm flipV="1">
                <a:off x="4589" y="3525"/>
                <a:ext cx="1" cy="12"/>
              </a:xfrm>
              <a:prstGeom prst="line">
                <a:avLst/>
              </a:prstGeom>
              <a:noFill/>
              <a:ln w="0">
                <a:solidFill>
                  <a:srgbClr val="000000"/>
                </a:solidFill>
                <a:round/>
                <a:headEnd/>
                <a:tailEnd/>
              </a:ln>
            </p:spPr>
            <p:txBody>
              <a:bodyPr/>
              <a:lstStyle/>
              <a:p>
                <a:endParaRPr lang="zh-CN" altLang="en-US"/>
              </a:p>
            </p:txBody>
          </p:sp>
          <p:sp>
            <p:nvSpPr>
              <p:cNvPr id="15412" name="Line 131"/>
              <p:cNvSpPr>
                <a:spLocks noChangeShapeType="1"/>
              </p:cNvSpPr>
              <p:nvPr/>
            </p:nvSpPr>
            <p:spPr bwMode="auto">
              <a:xfrm flipV="1">
                <a:off x="4706" y="3525"/>
                <a:ext cx="1" cy="12"/>
              </a:xfrm>
              <a:prstGeom prst="line">
                <a:avLst/>
              </a:prstGeom>
              <a:noFill/>
              <a:ln w="0">
                <a:solidFill>
                  <a:srgbClr val="000000"/>
                </a:solidFill>
                <a:round/>
                <a:headEnd/>
                <a:tailEnd/>
              </a:ln>
            </p:spPr>
            <p:txBody>
              <a:bodyPr/>
              <a:lstStyle/>
              <a:p>
                <a:endParaRPr lang="zh-CN" altLang="en-US"/>
              </a:p>
            </p:txBody>
          </p:sp>
          <p:sp>
            <p:nvSpPr>
              <p:cNvPr id="15413" name="Line 132"/>
              <p:cNvSpPr>
                <a:spLocks noChangeShapeType="1"/>
              </p:cNvSpPr>
              <p:nvPr/>
            </p:nvSpPr>
            <p:spPr bwMode="auto">
              <a:xfrm flipV="1">
                <a:off x="4827" y="3525"/>
                <a:ext cx="1" cy="12"/>
              </a:xfrm>
              <a:prstGeom prst="line">
                <a:avLst/>
              </a:prstGeom>
              <a:noFill/>
              <a:ln w="0">
                <a:solidFill>
                  <a:srgbClr val="000000"/>
                </a:solidFill>
                <a:round/>
                <a:headEnd/>
                <a:tailEnd/>
              </a:ln>
            </p:spPr>
            <p:txBody>
              <a:bodyPr/>
              <a:lstStyle/>
              <a:p>
                <a:endParaRPr lang="zh-CN" altLang="en-US"/>
              </a:p>
            </p:txBody>
          </p:sp>
          <p:sp>
            <p:nvSpPr>
              <p:cNvPr id="15414" name="Line 133"/>
              <p:cNvSpPr>
                <a:spLocks noChangeShapeType="1"/>
              </p:cNvSpPr>
              <p:nvPr/>
            </p:nvSpPr>
            <p:spPr bwMode="auto">
              <a:xfrm flipV="1">
                <a:off x="4947" y="3525"/>
                <a:ext cx="1" cy="12"/>
              </a:xfrm>
              <a:prstGeom prst="line">
                <a:avLst/>
              </a:prstGeom>
              <a:noFill/>
              <a:ln w="0">
                <a:solidFill>
                  <a:srgbClr val="000000"/>
                </a:solidFill>
                <a:round/>
                <a:headEnd/>
                <a:tailEnd/>
              </a:ln>
            </p:spPr>
            <p:txBody>
              <a:bodyPr/>
              <a:lstStyle/>
              <a:p>
                <a:endParaRPr lang="zh-CN" altLang="en-US"/>
              </a:p>
            </p:txBody>
          </p:sp>
          <p:sp>
            <p:nvSpPr>
              <p:cNvPr id="15415" name="Freeform 134"/>
              <p:cNvSpPr>
                <a:spLocks/>
              </p:cNvSpPr>
              <p:nvPr/>
            </p:nvSpPr>
            <p:spPr bwMode="auto">
              <a:xfrm>
                <a:off x="4079" y="3107"/>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416" name="Freeform 135"/>
              <p:cNvSpPr>
                <a:spLocks/>
              </p:cNvSpPr>
              <p:nvPr/>
            </p:nvSpPr>
            <p:spPr bwMode="auto">
              <a:xfrm>
                <a:off x="4079" y="2911"/>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417" name="Freeform 136"/>
              <p:cNvSpPr>
                <a:spLocks/>
              </p:cNvSpPr>
              <p:nvPr/>
            </p:nvSpPr>
            <p:spPr bwMode="auto">
              <a:xfrm>
                <a:off x="4561" y="3204"/>
                <a:ext cx="57" cy="57"/>
              </a:xfrm>
              <a:custGeom>
                <a:avLst/>
                <a:gdLst>
                  <a:gd name="T0" fmla="*/ 28 w 57"/>
                  <a:gd name="T1" fmla="*/ 0 h 57"/>
                  <a:gd name="T2" fmla="*/ 57 w 57"/>
                  <a:gd name="T3" fmla="*/ 29 h 57"/>
                  <a:gd name="T4" fmla="*/ 28 w 57"/>
                  <a:gd name="T5" fmla="*/ 57 h 57"/>
                  <a:gd name="T6" fmla="*/ 0 w 57"/>
                  <a:gd name="T7" fmla="*/ 29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5418" name="Freeform 137"/>
              <p:cNvSpPr>
                <a:spLocks/>
              </p:cNvSpPr>
              <p:nvPr/>
            </p:nvSpPr>
            <p:spPr bwMode="auto">
              <a:xfrm>
                <a:off x="4199" y="2814"/>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419" name="Freeform 138"/>
              <p:cNvSpPr>
                <a:spLocks/>
              </p:cNvSpPr>
              <p:nvPr/>
            </p:nvSpPr>
            <p:spPr bwMode="auto">
              <a:xfrm>
                <a:off x="4079" y="2716"/>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420" name="Freeform 139"/>
              <p:cNvSpPr>
                <a:spLocks/>
              </p:cNvSpPr>
              <p:nvPr/>
            </p:nvSpPr>
            <p:spPr bwMode="auto">
              <a:xfrm>
                <a:off x="4678" y="30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5421" name="Freeform 140"/>
              <p:cNvSpPr>
                <a:spLocks/>
              </p:cNvSpPr>
              <p:nvPr/>
            </p:nvSpPr>
            <p:spPr bwMode="auto">
              <a:xfrm>
                <a:off x="4199" y="3009"/>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422" name="Freeform 141"/>
              <p:cNvSpPr>
                <a:spLocks/>
              </p:cNvSpPr>
              <p:nvPr/>
            </p:nvSpPr>
            <p:spPr bwMode="auto">
              <a:xfrm>
                <a:off x="4320" y="3399"/>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5423" name="Freeform 142"/>
              <p:cNvSpPr>
                <a:spLocks/>
              </p:cNvSpPr>
              <p:nvPr/>
            </p:nvSpPr>
            <p:spPr bwMode="auto">
              <a:xfrm>
                <a:off x="4561" y="3107"/>
                <a:ext cx="57" cy="56"/>
              </a:xfrm>
              <a:custGeom>
                <a:avLst/>
                <a:gdLst>
                  <a:gd name="T0" fmla="*/ 28 w 57"/>
                  <a:gd name="T1" fmla="*/ 0 h 56"/>
                  <a:gd name="T2" fmla="*/ 57 w 57"/>
                  <a:gd name="T3" fmla="*/ 28 h 56"/>
                  <a:gd name="T4" fmla="*/ 28 w 57"/>
                  <a:gd name="T5" fmla="*/ 56 h 56"/>
                  <a:gd name="T6" fmla="*/ 0 w 57"/>
                  <a:gd name="T7" fmla="*/ 28 h 56"/>
                  <a:gd name="T8" fmla="*/ 28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28" y="0"/>
                    </a:moveTo>
                    <a:lnTo>
                      <a:pt x="57" y="28"/>
                    </a:lnTo>
                    <a:lnTo>
                      <a:pt x="28" y="56"/>
                    </a:lnTo>
                    <a:lnTo>
                      <a:pt x="0" y="28"/>
                    </a:lnTo>
                    <a:lnTo>
                      <a:pt x="28" y="0"/>
                    </a:lnTo>
                    <a:close/>
                  </a:path>
                </a:pathLst>
              </a:custGeom>
              <a:solidFill>
                <a:srgbClr val="000080"/>
              </a:solidFill>
              <a:ln w="6350">
                <a:solidFill>
                  <a:srgbClr val="000080"/>
                </a:solidFill>
                <a:round/>
                <a:headEnd/>
                <a:tailEnd/>
              </a:ln>
            </p:spPr>
            <p:txBody>
              <a:bodyPr/>
              <a:lstStyle/>
              <a:p>
                <a:endParaRPr lang="zh-CN" altLang="en-US"/>
              </a:p>
            </p:txBody>
          </p:sp>
          <p:sp>
            <p:nvSpPr>
              <p:cNvPr id="15424" name="Freeform 143"/>
              <p:cNvSpPr>
                <a:spLocks/>
              </p:cNvSpPr>
              <p:nvPr/>
            </p:nvSpPr>
            <p:spPr bwMode="auto">
              <a:xfrm>
                <a:off x="4320" y="30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zh-CN" altLang="en-US"/>
              </a:p>
            </p:txBody>
          </p:sp>
          <p:sp>
            <p:nvSpPr>
              <p:cNvPr id="15425" name="Rectangle 144"/>
              <p:cNvSpPr>
                <a:spLocks noChangeArrowheads="1"/>
              </p:cNvSpPr>
              <p:nvPr/>
            </p:nvSpPr>
            <p:spPr bwMode="auto">
              <a:xfrm>
                <a:off x="3693" y="3497"/>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0</a:t>
                </a:r>
                <a:endParaRPr lang="ko-KR" altLang="en-US" sz="2400">
                  <a:latin typeface="Tahoma" pitchFamily="34" charset="0"/>
                  <a:ea typeface="Gulim" pitchFamily="34" charset="-127"/>
                </a:endParaRPr>
              </a:p>
            </p:txBody>
          </p:sp>
          <p:sp>
            <p:nvSpPr>
              <p:cNvPr id="15426" name="Rectangle 145"/>
              <p:cNvSpPr>
                <a:spLocks noChangeArrowheads="1"/>
              </p:cNvSpPr>
              <p:nvPr/>
            </p:nvSpPr>
            <p:spPr bwMode="auto">
              <a:xfrm>
                <a:off x="3693" y="3399"/>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a:t>
                </a:r>
                <a:endParaRPr lang="ko-KR" altLang="en-US" sz="2400">
                  <a:latin typeface="Tahoma" pitchFamily="34" charset="0"/>
                  <a:ea typeface="Gulim" pitchFamily="34" charset="-127"/>
                </a:endParaRPr>
              </a:p>
            </p:txBody>
          </p:sp>
          <p:sp>
            <p:nvSpPr>
              <p:cNvPr id="15427" name="Rectangle 146"/>
              <p:cNvSpPr>
                <a:spLocks noChangeArrowheads="1"/>
              </p:cNvSpPr>
              <p:nvPr/>
            </p:nvSpPr>
            <p:spPr bwMode="auto">
              <a:xfrm>
                <a:off x="3693" y="330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2</a:t>
                </a:r>
                <a:endParaRPr lang="ko-KR" altLang="en-US" sz="2400">
                  <a:latin typeface="Tahoma" pitchFamily="34" charset="0"/>
                  <a:ea typeface="Gulim" pitchFamily="34" charset="-127"/>
                </a:endParaRPr>
              </a:p>
            </p:txBody>
          </p:sp>
          <p:sp>
            <p:nvSpPr>
              <p:cNvPr id="15428" name="Rectangle 147"/>
              <p:cNvSpPr>
                <a:spLocks noChangeArrowheads="1"/>
              </p:cNvSpPr>
              <p:nvPr/>
            </p:nvSpPr>
            <p:spPr bwMode="auto">
              <a:xfrm>
                <a:off x="3693" y="3204"/>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3</a:t>
                </a:r>
                <a:endParaRPr lang="ko-KR" altLang="en-US" sz="2400">
                  <a:latin typeface="Tahoma" pitchFamily="34" charset="0"/>
                  <a:ea typeface="Gulim" pitchFamily="34" charset="-127"/>
                </a:endParaRPr>
              </a:p>
            </p:txBody>
          </p:sp>
          <p:sp>
            <p:nvSpPr>
              <p:cNvPr id="15429" name="Rectangle 148"/>
              <p:cNvSpPr>
                <a:spLocks noChangeArrowheads="1"/>
              </p:cNvSpPr>
              <p:nvPr/>
            </p:nvSpPr>
            <p:spPr bwMode="auto">
              <a:xfrm>
                <a:off x="3693" y="3107"/>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4</a:t>
                </a:r>
                <a:endParaRPr lang="ko-KR" altLang="en-US" sz="2400">
                  <a:latin typeface="Tahoma" pitchFamily="34" charset="0"/>
                  <a:ea typeface="Gulim" pitchFamily="34" charset="-127"/>
                </a:endParaRPr>
              </a:p>
            </p:txBody>
          </p:sp>
          <p:sp>
            <p:nvSpPr>
              <p:cNvPr id="15430" name="Rectangle 149"/>
              <p:cNvSpPr>
                <a:spLocks noChangeArrowheads="1"/>
              </p:cNvSpPr>
              <p:nvPr/>
            </p:nvSpPr>
            <p:spPr bwMode="auto">
              <a:xfrm>
                <a:off x="3693" y="3009"/>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5</a:t>
                </a:r>
                <a:endParaRPr lang="ko-KR" altLang="en-US" sz="2400">
                  <a:latin typeface="Tahoma" pitchFamily="34" charset="0"/>
                  <a:ea typeface="Gulim" pitchFamily="34" charset="-127"/>
                </a:endParaRPr>
              </a:p>
            </p:txBody>
          </p:sp>
          <p:sp>
            <p:nvSpPr>
              <p:cNvPr id="15431" name="Rectangle 150"/>
              <p:cNvSpPr>
                <a:spLocks noChangeArrowheads="1"/>
              </p:cNvSpPr>
              <p:nvPr/>
            </p:nvSpPr>
            <p:spPr bwMode="auto">
              <a:xfrm>
                <a:off x="3693" y="2910"/>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6</a:t>
                </a:r>
                <a:endParaRPr lang="ko-KR" altLang="en-US" sz="2400">
                  <a:latin typeface="Tahoma" pitchFamily="34" charset="0"/>
                  <a:ea typeface="Gulim" pitchFamily="34" charset="-127"/>
                </a:endParaRPr>
              </a:p>
            </p:txBody>
          </p:sp>
          <p:sp>
            <p:nvSpPr>
              <p:cNvPr id="15432" name="Rectangle 151"/>
              <p:cNvSpPr>
                <a:spLocks noChangeArrowheads="1"/>
              </p:cNvSpPr>
              <p:nvPr/>
            </p:nvSpPr>
            <p:spPr bwMode="auto">
              <a:xfrm>
                <a:off x="3693" y="2814"/>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7</a:t>
                </a:r>
                <a:endParaRPr lang="ko-KR" altLang="en-US" sz="2400">
                  <a:latin typeface="Tahoma" pitchFamily="34" charset="0"/>
                  <a:ea typeface="Gulim" pitchFamily="34" charset="-127"/>
                </a:endParaRPr>
              </a:p>
            </p:txBody>
          </p:sp>
          <p:sp>
            <p:nvSpPr>
              <p:cNvPr id="15433" name="Rectangle 152"/>
              <p:cNvSpPr>
                <a:spLocks noChangeArrowheads="1"/>
              </p:cNvSpPr>
              <p:nvPr/>
            </p:nvSpPr>
            <p:spPr bwMode="auto">
              <a:xfrm>
                <a:off x="3693" y="2716"/>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8</a:t>
                </a:r>
                <a:endParaRPr lang="ko-KR" altLang="en-US" sz="2400">
                  <a:latin typeface="Tahoma" pitchFamily="34" charset="0"/>
                  <a:ea typeface="Gulim" pitchFamily="34" charset="-127"/>
                </a:endParaRPr>
              </a:p>
            </p:txBody>
          </p:sp>
          <p:sp>
            <p:nvSpPr>
              <p:cNvPr id="15434" name="Rectangle 153"/>
              <p:cNvSpPr>
                <a:spLocks noChangeArrowheads="1"/>
              </p:cNvSpPr>
              <p:nvPr/>
            </p:nvSpPr>
            <p:spPr bwMode="auto">
              <a:xfrm>
                <a:off x="3693" y="2619"/>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9</a:t>
                </a:r>
                <a:endParaRPr lang="ko-KR" altLang="en-US" sz="2400">
                  <a:latin typeface="Tahoma" pitchFamily="34" charset="0"/>
                  <a:ea typeface="Gulim" pitchFamily="34" charset="-127"/>
                </a:endParaRPr>
              </a:p>
            </p:txBody>
          </p:sp>
          <p:sp>
            <p:nvSpPr>
              <p:cNvPr id="15435" name="Rectangle 154"/>
              <p:cNvSpPr>
                <a:spLocks noChangeArrowheads="1"/>
              </p:cNvSpPr>
              <p:nvPr/>
            </p:nvSpPr>
            <p:spPr bwMode="auto">
              <a:xfrm>
                <a:off x="3667" y="2520"/>
                <a:ext cx="6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10</a:t>
                </a:r>
                <a:endParaRPr lang="ko-KR" altLang="en-US" sz="2400">
                  <a:latin typeface="Tahoma" pitchFamily="34" charset="0"/>
                  <a:ea typeface="Gulim" pitchFamily="34" charset="-127"/>
                </a:endParaRPr>
              </a:p>
            </p:txBody>
          </p:sp>
          <p:sp>
            <p:nvSpPr>
              <p:cNvPr id="15436" name="Rectangle 155"/>
              <p:cNvSpPr>
                <a:spLocks noChangeArrowheads="1"/>
              </p:cNvSpPr>
              <p:nvPr/>
            </p:nvSpPr>
            <p:spPr bwMode="auto">
              <a:xfrm>
                <a:off x="3737" y="356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0</a:t>
                </a:r>
                <a:endParaRPr lang="ko-KR" altLang="en-US" sz="2400">
                  <a:latin typeface="Tahoma" pitchFamily="34" charset="0"/>
                  <a:ea typeface="Gulim" pitchFamily="34" charset="-127"/>
                </a:endParaRPr>
              </a:p>
            </p:txBody>
          </p:sp>
          <p:sp>
            <p:nvSpPr>
              <p:cNvPr id="15437" name="Rectangle 156"/>
              <p:cNvSpPr>
                <a:spLocks noChangeArrowheads="1"/>
              </p:cNvSpPr>
              <p:nvPr/>
            </p:nvSpPr>
            <p:spPr bwMode="auto">
              <a:xfrm>
                <a:off x="3856" y="3562"/>
                <a:ext cx="3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a:t>
                </a:r>
                <a:endParaRPr lang="ko-KR" altLang="en-US" sz="2400">
                  <a:latin typeface="Tahoma" pitchFamily="34" charset="0"/>
                  <a:ea typeface="Gulim" pitchFamily="34" charset="-127"/>
                </a:endParaRPr>
              </a:p>
            </p:txBody>
          </p:sp>
          <p:sp>
            <p:nvSpPr>
              <p:cNvPr id="15438" name="Rectangle 157"/>
              <p:cNvSpPr>
                <a:spLocks noChangeArrowheads="1"/>
              </p:cNvSpPr>
              <p:nvPr/>
            </p:nvSpPr>
            <p:spPr bwMode="auto">
              <a:xfrm>
                <a:off x="3978" y="3562"/>
                <a:ext cx="3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2</a:t>
                </a:r>
                <a:endParaRPr lang="ko-KR" altLang="en-US" sz="2400">
                  <a:latin typeface="Tahoma" pitchFamily="34" charset="0"/>
                  <a:ea typeface="Gulim" pitchFamily="34" charset="-127"/>
                </a:endParaRPr>
              </a:p>
            </p:txBody>
          </p:sp>
          <p:sp>
            <p:nvSpPr>
              <p:cNvPr id="15439" name="Rectangle 158"/>
              <p:cNvSpPr>
                <a:spLocks noChangeArrowheads="1"/>
              </p:cNvSpPr>
              <p:nvPr/>
            </p:nvSpPr>
            <p:spPr bwMode="auto">
              <a:xfrm>
                <a:off x="4095" y="356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3</a:t>
                </a:r>
                <a:endParaRPr lang="ko-KR" altLang="en-US" sz="2400">
                  <a:latin typeface="Tahoma" pitchFamily="34" charset="0"/>
                  <a:ea typeface="Gulim" pitchFamily="34" charset="-127"/>
                </a:endParaRPr>
              </a:p>
            </p:txBody>
          </p:sp>
          <p:sp>
            <p:nvSpPr>
              <p:cNvPr id="15440" name="Rectangle 159"/>
              <p:cNvSpPr>
                <a:spLocks noChangeArrowheads="1"/>
              </p:cNvSpPr>
              <p:nvPr/>
            </p:nvSpPr>
            <p:spPr bwMode="auto">
              <a:xfrm>
                <a:off x="4214" y="3562"/>
                <a:ext cx="3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4</a:t>
                </a:r>
                <a:endParaRPr lang="ko-KR" altLang="en-US" sz="2400">
                  <a:latin typeface="Tahoma" pitchFamily="34" charset="0"/>
                  <a:ea typeface="Gulim" pitchFamily="34" charset="-127"/>
                </a:endParaRPr>
              </a:p>
            </p:txBody>
          </p:sp>
          <p:sp>
            <p:nvSpPr>
              <p:cNvPr id="15441" name="Rectangle 160"/>
              <p:cNvSpPr>
                <a:spLocks noChangeArrowheads="1"/>
              </p:cNvSpPr>
              <p:nvPr/>
            </p:nvSpPr>
            <p:spPr bwMode="auto">
              <a:xfrm>
                <a:off x="4336" y="3562"/>
                <a:ext cx="3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5</a:t>
                </a:r>
                <a:endParaRPr lang="ko-KR" altLang="en-US" sz="2400">
                  <a:latin typeface="Tahoma" pitchFamily="34" charset="0"/>
                  <a:ea typeface="Gulim" pitchFamily="34" charset="-127"/>
                </a:endParaRPr>
              </a:p>
            </p:txBody>
          </p:sp>
          <p:sp>
            <p:nvSpPr>
              <p:cNvPr id="15442" name="Rectangle 161"/>
              <p:cNvSpPr>
                <a:spLocks noChangeArrowheads="1"/>
              </p:cNvSpPr>
              <p:nvPr/>
            </p:nvSpPr>
            <p:spPr bwMode="auto">
              <a:xfrm>
                <a:off x="4457" y="356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6</a:t>
                </a:r>
                <a:endParaRPr lang="ko-KR" altLang="en-US" sz="2400">
                  <a:latin typeface="Tahoma" pitchFamily="34" charset="0"/>
                  <a:ea typeface="Gulim" pitchFamily="34" charset="-127"/>
                </a:endParaRPr>
              </a:p>
            </p:txBody>
          </p:sp>
          <p:sp>
            <p:nvSpPr>
              <p:cNvPr id="15443" name="Rectangle 162"/>
              <p:cNvSpPr>
                <a:spLocks noChangeArrowheads="1"/>
              </p:cNvSpPr>
              <p:nvPr/>
            </p:nvSpPr>
            <p:spPr bwMode="auto">
              <a:xfrm>
                <a:off x="4577" y="356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7</a:t>
                </a:r>
                <a:endParaRPr lang="ko-KR" altLang="en-US" sz="2400">
                  <a:latin typeface="Tahoma" pitchFamily="34" charset="0"/>
                  <a:ea typeface="Gulim" pitchFamily="34" charset="-127"/>
                </a:endParaRPr>
              </a:p>
            </p:txBody>
          </p:sp>
          <p:sp>
            <p:nvSpPr>
              <p:cNvPr id="15444" name="Rectangle 163"/>
              <p:cNvSpPr>
                <a:spLocks noChangeArrowheads="1"/>
              </p:cNvSpPr>
              <p:nvPr/>
            </p:nvSpPr>
            <p:spPr bwMode="auto">
              <a:xfrm>
                <a:off x="4694" y="3562"/>
                <a:ext cx="31"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8</a:t>
                </a:r>
                <a:endParaRPr lang="ko-KR" altLang="en-US" sz="2400">
                  <a:latin typeface="Tahoma" pitchFamily="34" charset="0"/>
                  <a:ea typeface="Gulim" pitchFamily="34" charset="-127"/>
                </a:endParaRPr>
              </a:p>
            </p:txBody>
          </p:sp>
          <p:sp>
            <p:nvSpPr>
              <p:cNvPr id="15445" name="Rectangle 164"/>
              <p:cNvSpPr>
                <a:spLocks noChangeArrowheads="1"/>
              </p:cNvSpPr>
              <p:nvPr/>
            </p:nvSpPr>
            <p:spPr bwMode="auto">
              <a:xfrm>
                <a:off x="4815" y="3562"/>
                <a:ext cx="3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9</a:t>
                </a:r>
                <a:endParaRPr lang="ko-KR" altLang="en-US" sz="2400">
                  <a:latin typeface="Tahoma" pitchFamily="34" charset="0"/>
                  <a:ea typeface="Gulim" pitchFamily="34" charset="-127"/>
                </a:endParaRPr>
              </a:p>
            </p:txBody>
          </p:sp>
          <p:sp>
            <p:nvSpPr>
              <p:cNvPr id="15446" name="Rectangle 165"/>
              <p:cNvSpPr>
                <a:spLocks noChangeArrowheads="1"/>
              </p:cNvSpPr>
              <p:nvPr/>
            </p:nvSpPr>
            <p:spPr bwMode="auto">
              <a:xfrm>
                <a:off x="4923" y="3562"/>
                <a:ext cx="60" cy="63"/>
              </a:xfrm>
              <a:prstGeom prst="rect">
                <a:avLst/>
              </a:prstGeom>
              <a:noFill/>
              <a:ln w="9525">
                <a:noFill/>
                <a:miter lim="800000"/>
                <a:headEnd/>
                <a:tailEnd/>
              </a:ln>
            </p:spPr>
            <p:txBody>
              <a:bodyPr wrap="none" lIns="0" tIns="0" rIns="0" bIns="0">
                <a:spAutoFit/>
              </a:bodyPr>
              <a:lstStyle/>
              <a:p>
                <a:r>
                  <a:rPr lang="ko-KR" altLang="en-US" sz="600">
                    <a:solidFill>
                      <a:srgbClr val="000000"/>
                    </a:solidFill>
                    <a:ea typeface="Gulim" pitchFamily="34" charset="-127"/>
                  </a:rPr>
                  <a:t>10</a:t>
                </a:r>
                <a:endParaRPr lang="ko-KR" altLang="en-US" sz="2400">
                  <a:latin typeface="Tahoma" pitchFamily="34" charset="0"/>
                  <a:ea typeface="Gulim" pitchFamily="34" charset="-127"/>
                </a:endParaRPr>
              </a:p>
            </p:txBody>
          </p:sp>
          <p:sp>
            <p:nvSpPr>
              <p:cNvPr id="15447" name="Rectangle 166"/>
              <p:cNvSpPr>
                <a:spLocks noChangeArrowheads="1"/>
              </p:cNvSpPr>
              <p:nvPr/>
            </p:nvSpPr>
            <p:spPr bwMode="auto">
              <a:xfrm>
                <a:off x="3616" y="2464"/>
                <a:ext cx="1396" cy="1208"/>
              </a:xfrm>
              <a:prstGeom prst="rect">
                <a:avLst/>
              </a:prstGeom>
              <a:noFill/>
              <a:ln w="0">
                <a:solidFill>
                  <a:srgbClr val="000000"/>
                </a:solidFill>
                <a:miter lim="800000"/>
                <a:headEnd/>
                <a:tailEnd/>
              </a:ln>
            </p:spPr>
            <p:txBody>
              <a:bodyPr/>
              <a:lstStyle/>
              <a:p>
                <a:endParaRPr lang="en-US" altLang="zh-CN"/>
              </a:p>
            </p:txBody>
          </p:sp>
          <p:sp>
            <p:nvSpPr>
              <p:cNvPr id="15448" name="Freeform 167"/>
              <p:cNvSpPr>
                <a:spLocks/>
              </p:cNvSpPr>
              <p:nvPr/>
            </p:nvSpPr>
            <p:spPr bwMode="auto">
              <a:xfrm>
                <a:off x="3955" y="2658"/>
                <a:ext cx="488" cy="597"/>
              </a:xfrm>
              <a:custGeom>
                <a:avLst/>
                <a:gdLst>
                  <a:gd name="T0" fmla="*/ 60 w 728"/>
                  <a:gd name="T1" fmla="*/ 2 h 896"/>
                  <a:gd name="T2" fmla="*/ 34 w 728"/>
                  <a:gd name="T3" fmla="*/ 29 h 896"/>
                  <a:gd name="T4" fmla="*/ 24 w 728"/>
                  <a:gd name="T5" fmla="*/ 41 h 896"/>
                  <a:gd name="T6" fmla="*/ 19 w 728"/>
                  <a:gd name="T7" fmla="*/ 48 h 896"/>
                  <a:gd name="T8" fmla="*/ 6 w 728"/>
                  <a:gd name="T9" fmla="*/ 90 h 896"/>
                  <a:gd name="T10" fmla="*/ 19 w 728"/>
                  <a:gd name="T11" fmla="*/ 208 h 896"/>
                  <a:gd name="T12" fmla="*/ 34 w 728"/>
                  <a:gd name="T13" fmla="*/ 225 h 896"/>
                  <a:gd name="T14" fmla="*/ 100 w 728"/>
                  <a:gd name="T15" fmla="*/ 265 h 896"/>
                  <a:gd name="T16" fmla="*/ 149 w 728"/>
                  <a:gd name="T17" fmla="*/ 252 h 896"/>
                  <a:gd name="T18" fmla="*/ 192 w 728"/>
                  <a:gd name="T19" fmla="*/ 211 h 896"/>
                  <a:gd name="T20" fmla="*/ 207 w 728"/>
                  <a:gd name="T21" fmla="*/ 179 h 896"/>
                  <a:gd name="T22" fmla="*/ 212 w 728"/>
                  <a:gd name="T23" fmla="*/ 167 h 896"/>
                  <a:gd name="T24" fmla="*/ 214 w 728"/>
                  <a:gd name="T25" fmla="*/ 160 h 896"/>
                  <a:gd name="T26" fmla="*/ 205 w 728"/>
                  <a:gd name="T27" fmla="*/ 87 h 896"/>
                  <a:gd name="T28" fmla="*/ 171 w 728"/>
                  <a:gd name="T29" fmla="*/ 39 h 896"/>
                  <a:gd name="T30" fmla="*/ 154 w 728"/>
                  <a:gd name="T31" fmla="*/ 26 h 896"/>
                  <a:gd name="T32" fmla="*/ 140 w 728"/>
                  <a:gd name="T33" fmla="*/ 17 h 896"/>
                  <a:gd name="T34" fmla="*/ 89 w 728"/>
                  <a:gd name="T35" fmla="*/ 0 h 896"/>
                  <a:gd name="T36" fmla="*/ 62 w 728"/>
                  <a:gd name="T37" fmla="*/ 2 h 896"/>
                  <a:gd name="T38" fmla="*/ 55 w 728"/>
                  <a:gd name="T39" fmla="*/ 4 h 896"/>
                  <a:gd name="T40" fmla="*/ 60 w 728"/>
                  <a:gd name="T41" fmla="*/ 2 h 8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8"/>
                  <a:gd name="T64" fmla="*/ 0 h 896"/>
                  <a:gd name="T65" fmla="*/ 728 w 728"/>
                  <a:gd name="T66" fmla="*/ 896 h 8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8" h="896">
                    <a:moveTo>
                      <a:pt x="199" y="7"/>
                    </a:moveTo>
                    <a:cubicBezTo>
                      <a:pt x="148" y="19"/>
                      <a:pt x="135" y="54"/>
                      <a:pt x="110" y="96"/>
                    </a:cubicBezTo>
                    <a:cubicBezTo>
                      <a:pt x="101" y="111"/>
                      <a:pt x="90" y="125"/>
                      <a:pt x="80" y="140"/>
                    </a:cubicBezTo>
                    <a:cubicBezTo>
                      <a:pt x="75" y="147"/>
                      <a:pt x="65" y="162"/>
                      <a:pt x="65" y="162"/>
                    </a:cubicBezTo>
                    <a:cubicBezTo>
                      <a:pt x="50" y="210"/>
                      <a:pt x="33" y="254"/>
                      <a:pt x="21" y="303"/>
                    </a:cubicBezTo>
                    <a:cubicBezTo>
                      <a:pt x="4" y="446"/>
                      <a:pt x="0" y="574"/>
                      <a:pt x="65" y="703"/>
                    </a:cubicBezTo>
                    <a:cubicBezTo>
                      <a:pt x="79" y="731"/>
                      <a:pt x="83" y="744"/>
                      <a:pt x="110" y="763"/>
                    </a:cubicBezTo>
                    <a:cubicBezTo>
                      <a:pt x="159" y="835"/>
                      <a:pt x="250" y="874"/>
                      <a:pt x="332" y="896"/>
                    </a:cubicBezTo>
                    <a:cubicBezTo>
                      <a:pt x="394" y="889"/>
                      <a:pt x="441" y="878"/>
                      <a:pt x="495" y="851"/>
                    </a:cubicBezTo>
                    <a:cubicBezTo>
                      <a:pt x="537" y="789"/>
                      <a:pt x="571" y="751"/>
                      <a:pt x="636" y="711"/>
                    </a:cubicBezTo>
                    <a:cubicBezTo>
                      <a:pt x="660" y="674"/>
                      <a:pt x="672" y="647"/>
                      <a:pt x="688" y="607"/>
                    </a:cubicBezTo>
                    <a:cubicBezTo>
                      <a:pt x="694" y="593"/>
                      <a:pt x="697" y="578"/>
                      <a:pt x="702" y="563"/>
                    </a:cubicBezTo>
                    <a:cubicBezTo>
                      <a:pt x="705" y="555"/>
                      <a:pt x="710" y="540"/>
                      <a:pt x="710" y="540"/>
                    </a:cubicBezTo>
                    <a:cubicBezTo>
                      <a:pt x="720" y="459"/>
                      <a:pt x="728" y="366"/>
                      <a:pt x="680" y="296"/>
                    </a:cubicBezTo>
                    <a:cubicBezTo>
                      <a:pt x="659" y="231"/>
                      <a:pt x="621" y="176"/>
                      <a:pt x="569" y="133"/>
                    </a:cubicBezTo>
                    <a:cubicBezTo>
                      <a:pt x="550" y="117"/>
                      <a:pt x="530" y="103"/>
                      <a:pt x="510" y="88"/>
                    </a:cubicBezTo>
                    <a:cubicBezTo>
                      <a:pt x="496" y="77"/>
                      <a:pt x="465" y="59"/>
                      <a:pt x="465" y="59"/>
                    </a:cubicBezTo>
                    <a:cubicBezTo>
                      <a:pt x="428" y="0"/>
                      <a:pt x="358" y="5"/>
                      <a:pt x="295" y="0"/>
                    </a:cubicBezTo>
                    <a:cubicBezTo>
                      <a:pt x="265" y="2"/>
                      <a:pt x="236" y="3"/>
                      <a:pt x="206" y="7"/>
                    </a:cubicBezTo>
                    <a:cubicBezTo>
                      <a:pt x="198" y="8"/>
                      <a:pt x="192" y="14"/>
                      <a:pt x="184" y="14"/>
                    </a:cubicBezTo>
                    <a:cubicBezTo>
                      <a:pt x="178" y="14"/>
                      <a:pt x="194" y="9"/>
                      <a:pt x="199" y="7"/>
                    </a:cubicBezTo>
                    <a:close/>
                  </a:path>
                </a:pathLst>
              </a:custGeom>
              <a:noFill/>
              <a:ln w="19050">
                <a:solidFill>
                  <a:schemeClr val="tx1"/>
                </a:solidFill>
                <a:round/>
                <a:headEnd/>
                <a:tailEnd/>
              </a:ln>
            </p:spPr>
            <p:txBody>
              <a:bodyPr wrap="none" anchor="ctr">
                <a:spAutoFit/>
              </a:bodyPr>
              <a:lstStyle/>
              <a:p>
                <a:endParaRPr lang="zh-CN" altLang="en-US"/>
              </a:p>
            </p:txBody>
          </p:sp>
          <p:sp>
            <p:nvSpPr>
              <p:cNvPr id="15449" name="Freeform 168"/>
              <p:cNvSpPr>
                <a:spLocks/>
              </p:cNvSpPr>
              <p:nvPr/>
            </p:nvSpPr>
            <p:spPr bwMode="auto">
              <a:xfrm>
                <a:off x="4258" y="2900"/>
                <a:ext cx="538" cy="593"/>
              </a:xfrm>
              <a:custGeom>
                <a:avLst/>
                <a:gdLst>
                  <a:gd name="T0" fmla="*/ 154 w 802"/>
                  <a:gd name="T1" fmla="*/ 13 h 889"/>
                  <a:gd name="T2" fmla="*/ 113 w 802"/>
                  <a:gd name="T3" fmla="*/ 53 h 889"/>
                  <a:gd name="T4" fmla="*/ 71 w 802"/>
                  <a:gd name="T5" fmla="*/ 87 h 889"/>
                  <a:gd name="T6" fmla="*/ 66 w 802"/>
                  <a:gd name="T7" fmla="*/ 94 h 889"/>
                  <a:gd name="T8" fmla="*/ 60 w 802"/>
                  <a:gd name="T9" fmla="*/ 99 h 889"/>
                  <a:gd name="T10" fmla="*/ 58 w 802"/>
                  <a:gd name="T11" fmla="*/ 105 h 889"/>
                  <a:gd name="T12" fmla="*/ 51 w 802"/>
                  <a:gd name="T13" fmla="*/ 114 h 889"/>
                  <a:gd name="T14" fmla="*/ 40 w 802"/>
                  <a:gd name="T15" fmla="*/ 147 h 889"/>
                  <a:gd name="T16" fmla="*/ 34 w 802"/>
                  <a:gd name="T17" fmla="*/ 154 h 889"/>
                  <a:gd name="T18" fmla="*/ 24 w 802"/>
                  <a:gd name="T19" fmla="*/ 167 h 889"/>
                  <a:gd name="T20" fmla="*/ 13 w 802"/>
                  <a:gd name="T21" fmla="*/ 187 h 889"/>
                  <a:gd name="T22" fmla="*/ 4 w 802"/>
                  <a:gd name="T23" fmla="*/ 209 h 889"/>
                  <a:gd name="T24" fmla="*/ 11 w 802"/>
                  <a:gd name="T25" fmla="*/ 251 h 889"/>
                  <a:gd name="T26" fmla="*/ 24 w 802"/>
                  <a:gd name="T27" fmla="*/ 259 h 889"/>
                  <a:gd name="T28" fmla="*/ 38 w 802"/>
                  <a:gd name="T29" fmla="*/ 263 h 889"/>
                  <a:gd name="T30" fmla="*/ 107 w 802"/>
                  <a:gd name="T31" fmla="*/ 259 h 889"/>
                  <a:gd name="T32" fmla="*/ 156 w 802"/>
                  <a:gd name="T33" fmla="*/ 244 h 889"/>
                  <a:gd name="T34" fmla="*/ 172 w 802"/>
                  <a:gd name="T35" fmla="*/ 235 h 889"/>
                  <a:gd name="T36" fmla="*/ 203 w 802"/>
                  <a:gd name="T37" fmla="*/ 193 h 889"/>
                  <a:gd name="T38" fmla="*/ 210 w 802"/>
                  <a:gd name="T39" fmla="*/ 178 h 889"/>
                  <a:gd name="T40" fmla="*/ 225 w 802"/>
                  <a:gd name="T41" fmla="*/ 158 h 889"/>
                  <a:gd name="T42" fmla="*/ 237 w 802"/>
                  <a:gd name="T43" fmla="*/ 134 h 889"/>
                  <a:gd name="T44" fmla="*/ 241 w 802"/>
                  <a:gd name="T45" fmla="*/ 114 h 889"/>
                  <a:gd name="T46" fmla="*/ 196 w 802"/>
                  <a:gd name="T47" fmla="*/ 0 h 889"/>
                  <a:gd name="T48" fmla="*/ 160 w 802"/>
                  <a:gd name="T49" fmla="*/ 7 h 889"/>
                  <a:gd name="T50" fmla="*/ 154 w 802"/>
                  <a:gd name="T51" fmla="*/ 13 h 8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2"/>
                  <a:gd name="T79" fmla="*/ 0 h 889"/>
                  <a:gd name="T80" fmla="*/ 802 w 802"/>
                  <a:gd name="T81" fmla="*/ 889 h 8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2" h="889">
                    <a:moveTo>
                      <a:pt x="510" y="44"/>
                    </a:moveTo>
                    <a:cubicBezTo>
                      <a:pt x="455" y="80"/>
                      <a:pt x="422" y="133"/>
                      <a:pt x="376" y="177"/>
                    </a:cubicBezTo>
                    <a:cubicBezTo>
                      <a:pt x="346" y="236"/>
                      <a:pt x="298" y="273"/>
                      <a:pt x="236" y="296"/>
                    </a:cubicBezTo>
                    <a:cubicBezTo>
                      <a:pt x="231" y="303"/>
                      <a:pt x="227" y="312"/>
                      <a:pt x="221" y="318"/>
                    </a:cubicBezTo>
                    <a:cubicBezTo>
                      <a:pt x="215" y="324"/>
                      <a:pt x="205" y="326"/>
                      <a:pt x="199" y="333"/>
                    </a:cubicBezTo>
                    <a:cubicBezTo>
                      <a:pt x="194" y="339"/>
                      <a:pt x="195" y="348"/>
                      <a:pt x="191" y="355"/>
                    </a:cubicBezTo>
                    <a:cubicBezTo>
                      <a:pt x="185" y="366"/>
                      <a:pt x="176" y="375"/>
                      <a:pt x="169" y="385"/>
                    </a:cubicBezTo>
                    <a:cubicBezTo>
                      <a:pt x="156" y="422"/>
                      <a:pt x="155" y="463"/>
                      <a:pt x="132" y="496"/>
                    </a:cubicBezTo>
                    <a:cubicBezTo>
                      <a:pt x="126" y="504"/>
                      <a:pt x="116" y="510"/>
                      <a:pt x="110" y="518"/>
                    </a:cubicBezTo>
                    <a:cubicBezTo>
                      <a:pt x="99" y="532"/>
                      <a:pt x="80" y="562"/>
                      <a:pt x="80" y="562"/>
                    </a:cubicBezTo>
                    <a:cubicBezTo>
                      <a:pt x="68" y="602"/>
                      <a:pt x="78" y="578"/>
                      <a:pt x="43" y="629"/>
                    </a:cubicBezTo>
                    <a:cubicBezTo>
                      <a:pt x="28" y="651"/>
                      <a:pt x="22" y="678"/>
                      <a:pt x="13" y="703"/>
                    </a:cubicBezTo>
                    <a:cubicBezTo>
                      <a:pt x="15" y="727"/>
                      <a:pt x="0" y="812"/>
                      <a:pt x="36" y="844"/>
                    </a:cubicBezTo>
                    <a:cubicBezTo>
                      <a:pt x="49" y="856"/>
                      <a:pt x="65" y="864"/>
                      <a:pt x="80" y="874"/>
                    </a:cubicBezTo>
                    <a:cubicBezTo>
                      <a:pt x="93" y="883"/>
                      <a:pt x="124" y="888"/>
                      <a:pt x="124" y="888"/>
                    </a:cubicBezTo>
                    <a:cubicBezTo>
                      <a:pt x="167" y="886"/>
                      <a:pt x="287" y="889"/>
                      <a:pt x="354" y="874"/>
                    </a:cubicBezTo>
                    <a:cubicBezTo>
                      <a:pt x="410" y="861"/>
                      <a:pt x="461" y="835"/>
                      <a:pt x="517" y="822"/>
                    </a:cubicBezTo>
                    <a:cubicBezTo>
                      <a:pt x="534" y="811"/>
                      <a:pt x="553" y="804"/>
                      <a:pt x="569" y="792"/>
                    </a:cubicBezTo>
                    <a:cubicBezTo>
                      <a:pt x="613" y="757"/>
                      <a:pt x="651" y="702"/>
                      <a:pt x="673" y="651"/>
                    </a:cubicBezTo>
                    <a:cubicBezTo>
                      <a:pt x="680" y="634"/>
                      <a:pt x="685" y="615"/>
                      <a:pt x="695" y="600"/>
                    </a:cubicBezTo>
                    <a:cubicBezTo>
                      <a:pt x="711" y="577"/>
                      <a:pt x="747" y="533"/>
                      <a:pt x="747" y="533"/>
                    </a:cubicBezTo>
                    <a:cubicBezTo>
                      <a:pt x="756" y="504"/>
                      <a:pt x="784" y="451"/>
                      <a:pt x="784" y="451"/>
                    </a:cubicBezTo>
                    <a:cubicBezTo>
                      <a:pt x="787" y="439"/>
                      <a:pt x="798" y="395"/>
                      <a:pt x="798" y="385"/>
                    </a:cubicBezTo>
                    <a:cubicBezTo>
                      <a:pt x="798" y="264"/>
                      <a:pt x="802" y="46"/>
                      <a:pt x="650" y="0"/>
                    </a:cubicBezTo>
                    <a:cubicBezTo>
                      <a:pt x="598" y="5"/>
                      <a:pt x="575" y="6"/>
                      <a:pt x="532" y="22"/>
                    </a:cubicBezTo>
                    <a:cubicBezTo>
                      <a:pt x="516" y="46"/>
                      <a:pt x="526" y="44"/>
                      <a:pt x="510" y="44"/>
                    </a:cubicBezTo>
                    <a:close/>
                  </a:path>
                </a:pathLst>
              </a:custGeom>
              <a:noFill/>
              <a:ln w="19050">
                <a:solidFill>
                  <a:schemeClr val="tx1"/>
                </a:solidFill>
                <a:round/>
                <a:headEnd/>
                <a:tailEnd/>
              </a:ln>
            </p:spPr>
            <p:txBody>
              <a:bodyPr wrap="none" anchor="ctr">
                <a:spAutoFit/>
              </a:bodyPr>
              <a:lstStyle/>
              <a:p>
                <a:endParaRPr lang="zh-CN" altLang="en-US"/>
              </a:p>
            </p:txBody>
          </p:sp>
          <p:sp>
            <p:nvSpPr>
              <p:cNvPr id="15450" name="AutoShape 169"/>
              <p:cNvSpPr>
                <a:spLocks noChangeArrowheads="1"/>
              </p:cNvSpPr>
              <p:nvPr/>
            </p:nvSpPr>
            <p:spPr bwMode="auto">
              <a:xfrm>
                <a:off x="4080" y="2880"/>
                <a:ext cx="48" cy="96"/>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ltLang="zh-CN"/>
              </a:p>
            </p:txBody>
          </p:sp>
          <p:sp>
            <p:nvSpPr>
              <p:cNvPr id="15451" name="AutoShape 170"/>
              <p:cNvSpPr>
                <a:spLocks noChangeArrowheads="1"/>
              </p:cNvSpPr>
              <p:nvPr/>
            </p:nvSpPr>
            <p:spPr bwMode="auto">
              <a:xfrm>
                <a:off x="4560" y="3168"/>
                <a:ext cx="48" cy="96"/>
              </a:xfrm>
              <a:prstGeom prst="plus">
                <a:avLst>
                  <a:gd name="adj" fmla="val 25000"/>
                </a:avLst>
              </a:prstGeom>
              <a:solidFill>
                <a:schemeClr val="accent1"/>
              </a:solidFill>
              <a:ln w="9525">
                <a:solidFill>
                  <a:schemeClr val="tx1"/>
                </a:solidFill>
                <a:miter lim="800000"/>
                <a:headEnd/>
                <a:tailEnd/>
              </a:ln>
            </p:spPr>
            <p:txBody>
              <a:bodyPr wrap="none" anchor="ctr"/>
              <a:lstStyle/>
              <a:p>
                <a:endParaRPr lang="en-US" altLang="zh-CN"/>
              </a:p>
            </p:txBody>
          </p:sp>
        </p:grpSp>
        <p:sp>
          <p:nvSpPr>
            <p:cNvPr id="15367" name="Line 171"/>
            <p:cNvSpPr>
              <a:spLocks noChangeShapeType="1"/>
            </p:cNvSpPr>
            <p:nvPr/>
          </p:nvSpPr>
          <p:spPr bwMode="auto">
            <a:xfrm>
              <a:off x="2784" y="3648"/>
              <a:ext cx="528" cy="0"/>
            </a:xfrm>
            <a:prstGeom prst="line">
              <a:avLst/>
            </a:prstGeom>
            <a:noFill/>
            <a:ln w="9525">
              <a:solidFill>
                <a:schemeClr val="tx1"/>
              </a:solidFill>
              <a:miter lim="800000"/>
              <a:headEnd/>
              <a:tailEnd type="triangle" w="med" len="med"/>
            </a:ln>
          </p:spPr>
          <p:txBody>
            <a:bodyPr wrap="none"/>
            <a:lstStyle/>
            <a:p>
              <a:endParaRPr lang="zh-CN" altLang="en-US"/>
            </a:p>
          </p:txBody>
        </p:sp>
      </p:grpSp>
    </p:spTree>
    <p:extLst>
      <p:ext uri="{BB962C8B-B14F-4D97-AF65-F5344CB8AC3E}">
        <p14:creationId xmlns:p14="http://schemas.microsoft.com/office/powerpoint/2010/main" val="266036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74320" y="192024"/>
            <a:ext cx="9363456" cy="795528"/>
          </a:xfrm>
        </p:spPr>
        <p:txBody>
          <a:bodyPr/>
          <a:lstStyle/>
          <a:p>
            <a:pPr eaLnBrk="1" hangingPunct="1"/>
            <a:r>
              <a:rPr lang="en-US" altLang="zh-CN" dirty="0"/>
              <a:t>The</a:t>
            </a:r>
            <a:r>
              <a:rPr lang="en-US" altLang="zh-CN" i="1" dirty="0"/>
              <a:t> K</a:t>
            </a:r>
            <a:r>
              <a:rPr lang="en-US" altLang="zh-CN" dirty="0"/>
              <a:t>-</a:t>
            </a:r>
            <a:r>
              <a:rPr lang="en-US" altLang="zh-CN" i="1" dirty="0"/>
              <a:t>Medoids</a:t>
            </a:r>
            <a:r>
              <a:rPr lang="en-US" altLang="zh-CN" sz="4400" dirty="0"/>
              <a:t> </a:t>
            </a:r>
            <a:r>
              <a:rPr lang="en-US" altLang="zh-CN" dirty="0"/>
              <a:t>Clustering Method</a:t>
            </a:r>
          </a:p>
        </p:txBody>
      </p:sp>
      <p:sp>
        <p:nvSpPr>
          <p:cNvPr id="16387" name="Rectangle 3"/>
          <p:cNvSpPr>
            <a:spLocks noGrp="1" noChangeArrowheads="1"/>
          </p:cNvSpPr>
          <p:nvPr>
            <p:ph type="body" idx="1"/>
          </p:nvPr>
        </p:nvSpPr>
        <p:spPr>
          <a:xfrm>
            <a:off x="495300" y="1063625"/>
            <a:ext cx="8915400" cy="5029200"/>
          </a:xfrm>
        </p:spPr>
        <p:txBody>
          <a:bodyPr/>
          <a:lstStyle/>
          <a:p>
            <a:pPr eaLnBrk="1" hangingPunct="1">
              <a:lnSpc>
                <a:spcPct val="140000"/>
              </a:lnSpc>
            </a:pPr>
            <a:r>
              <a:rPr lang="en-US" altLang="zh-CN" sz="2400"/>
              <a:t>Find </a:t>
            </a:r>
            <a:r>
              <a:rPr lang="en-US" altLang="zh-CN" sz="2400" i="1"/>
              <a:t>representative</a:t>
            </a:r>
            <a:r>
              <a:rPr lang="en-US" altLang="zh-CN" sz="2400"/>
              <a:t> objects, called </a:t>
            </a:r>
            <a:r>
              <a:rPr lang="en-US" altLang="zh-CN" sz="2400" u="sng"/>
              <a:t>medoids</a:t>
            </a:r>
            <a:r>
              <a:rPr lang="en-US" altLang="zh-CN" sz="2400"/>
              <a:t>, in clusters</a:t>
            </a:r>
          </a:p>
          <a:p>
            <a:pPr eaLnBrk="1" hangingPunct="1">
              <a:lnSpc>
                <a:spcPct val="140000"/>
              </a:lnSpc>
            </a:pPr>
            <a:r>
              <a:rPr lang="en-US" altLang="zh-CN" sz="2400" i="1"/>
              <a:t>PAM</a:t>
            </a:r>
            <a:r>
              <a:rPr lang="en-US" altLang="zh-CN" sz="2400"/>
              <a:t> (Partitioning Around Medoids, 1987)</a:t>
            </a:r>
          </a:p>
          <a:p>
            <a:pPr lvl="1" eaLnBrk="1" hangingPunct="1">
              <a:lnSpc>
                <a:spcPct val="140000"/>
              </a:lnSpc>
            </a:pPr>
            <a:r>
              <a:rPr lang="en-US" altLang="zh-CN" sz="2000"/>
              <a:t>starts from an initial set of medoids and iteratively replaces one of the medoids by one of the non-medoids if it improves the total distance of the resulting clustering</a:t>
            </a:r>
          </a:p>
          <a:p>
            <a:pPr lvl="1" eaLnBrk="1" hangingPunct="1">
              <a:lnSpc>
                <a:spcPct val="140000"/>
              </a:lnSpc>
            </a:pPr>
            <a:r>
              <a:rPr lang="en-US" altLang="zh-CN" sz="2000" i="1"/>
              <a:t>PAM</a:t>
            </a:r>
            <a:r>
              <a:rPr lang="en-US" altLang="zh-CN" sz="2000"/>
              <a:t> works effectively for small data sets, but does not scale well for large data sets</a:t>
            </a:r>
          </a:p>
          <a:p>
            <a:pPr eaLnBrk="1" hangingPunct="1">
              <a:lnSpc>
                <a:spcPct val="140000"/>
              </a:lnSpc>
            </a:pPr>
            <a:r>
              <a:rPr lang="en-US" altLang="zh-CN" sz="2400" i="1"/>
              <a:t>CLARA</a:t>
            </a:r>
            <a:r>
              <a:rPr lang="en-US" altLang="zh-CN" sz="2400"/>
              <a:t> (Kaufmann &amp; Rousseeuw, 1990)</a:t>
            </a:r>
          </a:p>
          <a:p>
            <a:pPr eaLnBrk="1" hangingPunct="1">
              <a:lnSpc>
                <a:spcPct val="140000"/>
              </a:lnSpc>
            </a:pPr>
            <a:r>
              <a:rPr lang="en-US" altLang="zh-CN" sz="2400" i="1"/>
              <a:t>CLARANS</a:t>
            </a:r>
            <a:r>
              <a:rPr lang="en-US" altLang="zh-CN" sz="2400"/>
              <a:t> (Ng &amp; Han, 1994): Randomized sampling</a:t>
            </a:r>
          </a:p>
          <a:p>
            <a:pPr eaLnBrk="1" hangingPunct="1">
              <a:lnSpc>
                <a:spcPct val="140000"/>
              </a:lnSpc>
            </a:pPr>
            <a:r>
              <a:rPr lang="en-US" altLang="zh-CN" sz="2400"/>
              <a:t>Focusing + spatial data structure (Ester et al., 1995)</a:t>
            </a:r>
          </a:p>
        </p:txBody>
      </p:sp>
    </p:spTree>
    <p:extLst>
      <p:ext uri="{BB962C8B-B14F-4D97-AF65-F5344CB8AC3E}">
        <p14:creationId xmlns:p14="http://schemas.microsoft.com/office/powerpoint/2010/main" val="2417270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000" y="2269595"/>
            <a:ext cx="9144000" cy="2318813"/>
          </a:xfrm>
          <a:prstGeom prst="rect">
            <a:avLst/>
          </a:prstGeom>
        </p:spPr>
      </p:pic>
      <p:sp>
        <p:nvSpPr>
          <p:cNvPr id="7" name="矩形 4"/>
          <p:cNvSpPr/>
          <p:nvPr/>
        </p:nvSpPr>
        <p:spPr>
          <a:xfrm>
            <a:off x="1160452" y="1110187"/>
            <a:ext cx="7816518" cy="58092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725759"/>
            <a:r>
              <a:rPr lang="zh-CN" altLang="en-US" sz="3200" b="1" spc="476" dirty="0">
                <a:solidFill>
                  <a:srgbClr val="5B9BD5">
                    <a:lumMod val="75000"/>
                  </a:srgbClr>
                </a:solidFill>
                <a:latin typeface="幼圆" panose="02010509060101010101" pitchFamily="49" charset="-122"/>
                <a:ea typeface="幼圆" panose="02010509060101010101" pitchFamily="49" charset="-122"/>
              </a:rPr>
              <a:t>人工智能领域发展趋势 </a:t>
            </a:r>
            <a:r>
              <a:rPr lang="en-US" altLang="zh-CN" sz="2000" spc="-119" dirty="0">
                <a:solidFill>
                  <a:srgbClr val="5B9BD5">
                    <a:lumMod val="75000"/>
                  </a:srgbClr>
                </a:solidFill>
                <a:latin typeface="Verdana" panose="020B0604030504040204" pitchFamily="34" charset="0"/>
                <a:ea typeface="Verdana" panose="020B0604030504040204" pitchFamily="34" charset="0"/>
                <a:cs typeface="Verdana" panose="020B0604030504040204" pitchFamily="34" charset="0"/>
              </a:rPr>
              <a:t>Powered by</a:t>
            </a:r>
            <a:endParaRPr lang="zh-CN" altLang="en-US" sz="2000" spc="-119" dirty="0">
              <a:solidFill>
                <a:srgbClr val="5B9BD5">
                  <a:lumMod val="75000"/>
                </a:srgbClr>
              </a:solidFill>
              <a:latin typeface="Verdana" panose="020B0604030504040204" pitchFamily="34" charset="0"/>
              <a:ea typeface="SimHei" panose="02010609060101010101" pitchFamily="49" charset="-122"/>
              <a:cs typeface="Verdana" panose="020B0604030504040204" pitchFamily="34" charset="0"/>
            </a:endParaRPr>
          </a:p>
        </p:txBody>
      </p:sp>
      <p:pic>
        <p:nvPicPr>
          <p:cNvPr id="8" name="Picture 2" descr="AMi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9328" y="1137837"/>
            <a:ext cx="1171675" cy="46495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Isosceles Triangle 8"/>
          <p:cNvSpPr/>
          <p:nvPr/>
        </p:nvSpPr>
        <p:spPr>
          <a:xfrm rot="16200000">
            <a:off x="2332263" y="2865661"/>
            <a:ext cx="6837795" cy="1146883"/>
          </a:xfrm>
          <a:prstGeom prst="triangle">
            <a:avLst>
              <a:gd name="adj" fmla="val 34647"/>
            </a:avLst>
          </a:prstGeom>
          <a:solidFill>
            <a:srgbClr val="3366FF">
              <a:alpha val="3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725759"/>
            <a:endParaRPr lang="en-US" sz="1429" dirty="0">
              <a:solidFill>
                <a:prstClr val="white"/>
              </a:solidFill>
              <a:latin typeface="Calibri"/>
              <a:ea typeface="SimHei" panose="02010609060101010101" pitchFamily="49" charset="-122"/>
            </a:endParaRPr>
          </a:p>
        </p:txBody>
      </p:sp>
      <p:pic>
        <p:nvPicPr>
          <p:cNvPr id="14" name="图片 13"/>
          <p:cNvPicPr>
            <a:picLocks noChangeAspect="1"/>
          </p:cNvPicPr>
          <p:nvPr/>
        </p:nvPicPr>
        <p:blipFill>
          <a:blip r:embed="rId4"/>
          <a:stretch>
            <a:fillRect/>
          </a:stretch>
        </p:blipFill>
        <p:spPr>
          <a:xfrm>
            <a:off x="6324600" y="0"/>
            <a:ext cx="3200400" cy="6858000"/>
          </a:xfrm>
          <a:prstGeom prst="rect">
            <a:avLst/>
          </a:prstGeom>
        </p:spPr>
      </p:pic>
      <p:sp>
        <p:nvSpPr>
          <p:cNvPr id="15" name="矩形 14"/>
          <p:cNvSpPr/>
          <p:nvPr/>
        </p:nvSpPr>
        <p:spPr>
          <a:xfrm>
            <a:off x="6124896" y="3407037"/>
            <a:ext cx="3007011" cy="1169551"/>
          </a:xfrm>
          <a:prstGeom prst="rect">
            <a:avLst/>
          </a:prstGeom>
        </p:spPr>
        <p:txBody>
          <a:bodyPr wrap="square">
            <a:spAutoFit/>
          </a:bodyPr>
          <a:lstStyle/>
          <a:p>
            <a:pPr marL="362880" lvl="1" defTabSz="725759"/>
            <a:r>
              <a:rPr lang="en-US" altLang="zh-CN" sz="1400" dirty="0">
                <a:solidFill>
                  <a:prstClr val="white"/>
                </a:solidFill>
                <a:latin typeface="Calibri"/>
                <a:ea typeface="SimHei" panose="02010609060101010101" pitchFamily="49" charset="-122"/>
              </a:rPr>
              <a:t>Berliner H J. Backgammon computer program beats world champion[J]. Artificial Intelligence, 1980, 14(2): 205-220.</a:t>
            </a:r>
          </a:p>
        </p:txBody>
      </p:sp>
      <p:sp>
        <p:nvSpPr>
          <p:cNvPr id="16" name="矩形 15"/>
          <p:cNvSpPr/>
          <p:nvPr/>
        </p:nvSpPr>
        <p:spPr>
          <a:xfrm>
            <a:off x="6490686" y="876953"/>
            <a:ext cx="2688675" cy="707886"/>
          </a:xfrm>
          <a:prstGeom prst="rect">
            <a:avLst/>
          </a:prstGeom>
        </p:spPr>
        <p:txBody>
          <a:bodyPr wrap="square">
            <a:spAutoFit/>
          </a:bodyPr>
          <a:lstStyle/>
          <a:p>
            <a:pPr defTabSz="725759"/>
            <a:r>
              <a:rPr lang="en-US" altLang="zh-CN" sz="2000" dirty="0">
                <a:solidFill>
                  <a:srgbClr val="FFFF00"/>
                </a:solidFill>
                <a:latin typeface="Chekiang Sung" panose="02020600000000000000" pitchFamily="18" charset="-120"/>
                <a:ea typeface="Chekiang Sung" panose="02020600000000000000" pitchFamily="18" charset="-120"/>
              </a:rPr>
              <a:t>1980</a:t>
            </a:r>
            <a:r>
              <a:rPr lang="en-US" altLang="zh-CN" sz="2000" dirty="0">
                <a:solidFill>
                  <a:srgbClr val="FFFF00"/>
                </a:solidFill>
                <a:latin typeface="方正兰亭中黑_GBK" panose="02000000000000000000" pitchFamily="2" charset="-122"/>
                <a:ea typeface="方正兰亭中黑_GBK" panose="02000000000000000000" pitchFamily="2" charset="-122"/>
              </a:rPr>
              <a:t> </a:t>
            </a:r>
            <a:r>
              <a:rPr lang="zh-CN" altLang="en-US" sz="2000" dirty="0">
                <a:solidFill>
                  <a:srgbClr val="FFFF00"/>
                </a:solidFill>
                <a:latin typeface="方正兰亭中黑_GBK" panose="02000000000000000000" pitchFamily="2" charset="-122"/>
                <a:ea typeface="方正兰亭中黑_GBK" panose="02000000000000000000" pitchFamily="2" charset="-122"/>
              </a:rPr>
              <a:t>计算机战胜双陆棋世界冠军</a:t>
            </a:r>
            <a:endParaRPr lang="en-US" altLang="zh-CN" sz="2000" dirty="0">
              <a:solidFill>
                <a:srgbClr val="FFFF00"/>
              </a:solidFill>
              <a:latin typeface="方正兰亭中黑_GBK" panose="02000000000000000000" pitchFamily="2" charset="-122"/>
              <a:ea typeface="方正兰亭中黑_GBK" panose="02000000000000000000" pitchFamily="2" charset="-122"/>
            </a:endParaRPr>
          </a:p>
        </p:txBody>
      </p:sp>
      <p:sp>
        <p:nvSpPr>
          <p:cNvPr id="17" name="矩形 16"/>
          <p:cNvSpPr/>
          <p:nvPr/>
        </p:nvSpPr>
        <p:spPr>
          <a:xfrm>
            <a:off x="6135729" y="3027688"/>
            <a:ext cx="1975723" cy="338554"/>
          </a:xfrm>
          <a:prstGeom prst="rect">
            <a:avLst/>
          </a:prstGeom>
        </p:spPr>
        <p:txBody>
          <a:bodyPr wrap="square">
            <a:spAutoFit/>
          </a:bodyPr>
          <a:lstStyle/>
          <a:p>
            <a:pPr marL="362880" lvl="1" defTabSz="725759"/>
            <a:r>
              <a:rPr lang="en-US" altLang="zh-CN" sz="1600" dirty="0">
                <a:solidFill>
                  <a:srgbClr val="FFFF00"/>
                </a:solidFill>
                <a:latin typeface="方正兰亭中黑_GBK" panose="02000000000000000000" pitchFamily="2" charset="-122"/>
                <a:ea typeface="方正兰亭中黑_GBK" panose="02000000000000000000" pitchFamily="2" charset="-122"/>
              </a:rPr>
              <a:t>Hans Berliner</a:t>
            </a:r>
          </a:p>
        </p:txBody>
      </p:sp>
      <p:pic>
        <p:nvPicPr>
          <p:cNvPr id="18"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79558" y="1721038"/>
            <a:ext cx="954734" cy="1189463"/>
          </a:xfrm>
          <a:prstGeom prst="rect">
            <a:avLst/>
          </a:prstGeom>
        </p:spPr>
      </p:pic>
      <p:grpSp>
        <p:nvGrpSpPr>
          <p:cNvPr id="19" name="组 18"/>
          <p:cNvGrpSpPr/>
          <p:nvPr/>
        </p:nvGrpSpPr>
        <p:grpSpPr>
          <a:xfrm>
            <a:off x="4521936" y="2389666"/>
            <a:ext cx="193213" cy="2726690"/>
            <a:chOff x="1167466" y="2004488"/>
            <a:chExt cx="243428" cy="3435345"/>
          </a:xfrm>
          <a:effectLst>
            <a:glow rad="50800">
              <a:schemeClr val="accent5">
                <a:lumMod val="40000"/>
                <a:lumOff val="60000"/>
                <a:alpha val="69000"/>
              </a:schemeClr>
            </a:glow>
          </a:effectLst>
        </p:grpSpPr>
        <p:cxnSp>
          <p:nvCxnSpPr>
            <p:cNvPr id="20" name="Straight Connector 29"/>
            <p:cNvCxnSpPr/>
            <p:nvPr/>
          </p:nvCxnSpPr>
          <p:spPr>
            <a:xfrm>
              <a:off x="1280664" y="2010833"/>
              <a:ext cx="0" cy="3429000"/>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167466" y="2004488"/>
              <a:ext cx="243428" cy="1"/>
            </a:xfrm>
            <a:prstGeom prst="line">
              <a:avLst/>
            </a:prstGeom>
            <a:ln w="38100" cmpd="sng">
              <a:solidFill>
                <a:srgbClr val="3366FF">
                  <a:alpha val="76000"/>
                </a:srgbClr>
              </a:solidFill>
            </a:ln>
            <a:scene3d>
              <a:camera prst="orthographicFront"/>
              <a:lightRig rig="threePt" dir="t"/>
            </a:scene3d>
            <a:sp3d>
              <a:bevelT w="139700" prst="cross"/>
            </a:sp3d>
          </p:spPr>
          <p:style>
            <a:lnRef idx="2">
              <a:schemeClr val="accent1"/>
            </a:lnRef>
            <a:fillRef idx="0">
              <a:schemeClr val="accent1"/>
            </a:fillRef>
            <a:effectRef idx="1">
              <a:schemeClr val="accent1"/>
            </a:effectRef>
            <a:fontRef idx="minor">
              <a:schemeClr val="tx1"/>
            </a:fontRef>
          </p:style>
        </p:cxnSp>
      </p:grpSp>
      <p:sp>
        <p:nvSpPr>
          <p:cNvPr id="6" name="Oval 11"/>
          <p:cNvSpPr/>
          <p:nvPr/>
        </p:nvSpPr>
        <p:spPr>
          <a:xfrm>
            <a:off x="5062238" y="4417101"/>
            <a:ext cx="101535" cy="10153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5759"/>
            <a:endParaRPr lang="zh-CN" altLang="en-US" sz="1429" dirty="0">
              <a:solidFill>
                <a:prstClr val="white"/>
              </a:solidFill>
              <a:latin typeface="Calibri"/>
              <a:ea typeface="SimHei" panose="02010609060101010101" pitchFamily="49" charset="-122"/>
            </a:endParaRPr>
          </a:p>
        </p:txBody>
      </p:sp>
    </p:spTree>
    <p:extLst>
      <p:ext uri="{BB962C8B-B14F-4D97-AF65-F5344CB8AC3E}">
        <p14:creationId xmlns:p14="http://schemas.microsoft.com/office/powerpoint/2010/main" val="5437381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442E-6 -7.01522E-7 L 0.05359 -7.01522E-7 " pathEditMode="relative" ptsTypes="AA">
                                      <p:cBhvr>
                                        <p:cTn id="6" dur="2000" fill="hold"/>
                                        <p:tgtEl>
                                          <p:spTgt spid="19"/>
                                        </p:tgtEl>
                                        <p:attrNameLst>
                                          <p:attrName>ppt_x</p:attrName>
                                          <p:attrName>ppt_y</p:attrName>
                                        </p:attrNameLst>
                                      </p:cBhvr>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000"/>
                            </p:stCondLst>
                            <p:childTnLst>
                              <p:par>
                                <p:cTn id="11" presetID="26" presetClass="emph" presetSubtype="0" fill="hold" grpId="1" nodeType="after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30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4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5000"/>
                            </p:stCondLst>
                            <p:childTnLst>
                              <p:par>
                                <p:cTn id="35" presetID="22" presetClass="entr" presetSubtype="1"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p:bldP spid="17" grpId="0"/>
      <p:bldP spid="6" grpId="0" animBg="1"/>
      <p:bldP spid="6"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274320" y="192024"/>
            <a:ext cx="9363456" cy="795528"/>
          </a:xfrm>
        </p:spPr>
        <p:txBody>
          <a:bodyPr/>
          <a:lstStyle/>
          <a:p>
            <a:pPr eaLnBrk="1" hangingPunct="1"/>
            <a:r>
              <a:rPr lang="en-US" altLang="ko-KR" dirty="0">
                <a:ea typeface="Gulim" pitchFamily="34" charset="-127"/>
              </a:rPr>
              <a:t>Typical k-medoids algorithm</a:t>
            </a:r>
            <a:endParaRPr lang="en-US" altLang="ko-KR" b="1" i="1" baseline="-25000" dirty="0">
              <a:ea typeface="Gulim" pitchFamily="34" charset="-127"/>
              <a:sym typeface="Symbol" pitchFamily="18" charset="2"/>
            </a:endParaRPr>
          </a:p>
        </p:txBody>
      </p:sp>
      <p:grpSp>
        <p:nvGrpSpPr>
          <p:cNvPr id="2" name="Group 3"/>
          <p:cNvGrpSpPr>
            <a:grpSpLocks/>
          </p:cNvGrpSpPr>
          <p:nvPr/>
        </p:nvGrpSpPr>
        <p:grpSpPr bwMode="auto">
          <a:xfrm>
            <a:off x="7110413" y="1338263"/>
            <a:ext cx="2724150" cy="2362200"/>
            <a:chOff x="912" y="864"/>
            <a:chExt cx="1584" cy="1488"/>
          </a:xfrm>
        </p:grpSpPr>
        <p:graphicFrame>
          <p:nvGraphicFramePr>
            <p:cNvPr id="2051" name="Object 4"/>
            <p:cNvGraphicFramePr>
              <a:graphicFrameLocks noChangeAspect="1"/>
            </p:cNvGraphicFramePr>
            <p:nvPr/>
          </p:nvGraphicFramePr>
          <p:xfrm>
            <a:off x="912" y="864"/>
            <a:ext cx="1584" cy="1488"/>
          </p:xfrm>
          <a:graphic>
            <a:graphicData uri="http://schemas.openxmlformats.org/presentationml/2006/ole">
              <mc:AlternateContent xmlns:mc="http://schemas.openxmlformats.org/markup-compatibility/2006">
                <mc:Choice xmlns:v="urn:schemas-microsoft-com:vml" Requires="v">
                  <p:oleObj spid="_x0000_s21539" name="Worksheet" r:id="rId4" imgW="2200656" imgH="2076907" progId="Excel.Sheet.8">
                    <p:embed/>
                  </p:oleObj>
                </mc:Choice>
                <mc:Fallback>
                  <p:oleObj name="Worksheet" r:id="rId4" imgW="2200656" imgH="2076907" progId="Excel.Sheet.8">
                    <p:embed/>
                    <p:pic>
                      <p:nvPicPr>
                        <p:cNvPr id="205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 y="864"/>
                          <a:ext cx="1584" cy="1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13" name="Line 5"/>
            <p:cNvSpPr>
              <a:spLocks noChangeShapeType="1"/>
            </p:cNvSpPr>
            <p:nvPr/>
          </p:nvSpPr>
          <p:spPr bwMode="auto">
            <a:xfrm>
              <a:off x="1982" y="1502"/>
              <a:ext cx="0" cy="127"/>
            </a:xfrm>
            <a:prstGeom prst="line">
              <a:avLst/>
            </a:prstGeom>
            <a:noFill/>
            <a:ln w="9525">
              <a:solidFill>
                <a:schemeClr val="tx1"/>
              </a:solidFill>
              <a:round/>
              <a:headEnd/>
              <a:tailEnd/>
            </a:ln>
          </p:spPr>
          <p:txBody>
            <a:bodyPr wrap="none" anchor="ctr">
              <a:spAutoFit/>
            </a:bodyPr>
            <a:lstStyle/>
            <a:p>
              <a:endParaRPr lang="zh-CN" altLang="en-US"/>
            </a:p>
          </p:txBody>
        </p:sp>
        <p:sp>
          <p:nvSpPr>
            <p:cNvPr id="2314" name="Oval 6"/>
            <p:cNvSpPr>
              <a:spLocks noChangeArrowheads="1"/>
            </p:cNvSpPr>
            <p:nvPr/>
          </p:nvSpPr>
          <p:spPr bwMode="auto">
            <a:xfrm>
              <a:off x="1212" y="1034"/>
              <a:ext cx="513" cy="765"/>
            </a:xfrm>
            <a:prstGeom prst="ellipse">
              <a:avLst/>
            </a:prstGeom>
            <a:noFill/>
            <a:ln w="9525">
              <a:solidFill>
                <a:schemeClr val="tx1"/>
              </a:solidFill>
              <a:prstDash val="lgDashDot"/>
              <a:round/>
              <a:headEnd/>
              <a:tailEnd/>
            </a:ln>
          </p:spPr>
          <p:txBody>
            <a:bodyPr wrap="none" anchor="ctr">
              <a:spAutoFit/>
            </a:bodyPr>
            <a:lstStyle/>
            <a:p>
              <a:endParaRPr lang="en-US" altLang="zh-CN"/>
            </a:p>
          </p:txBody>
        </p:sp>
        <p:sp>
          <p:nvSpPr>
            <p:cNvPr id="2315" name="Oval 7"/>
            <p:cNvSpPr>
              <a:spLocks noChangeArrowheads="1"/>
            </p:cNvSpPr>
            <p:nvPr/>
          </p:nvSpPr>
          <p:spPr bwMode="auto">
            <a:xfrm>
              <a:off x="1725" y="1374"/>
              <a:ext cx="514" cy="638"/>
            </a:xfrm>
            <a:prstGeom prst="ellipse">
              <a:avLst/>
            </a:prstGeom>
            <a:noFill/>
            <a:ln w="9525">
              <a:solidFill>
                <a:schemeClr val="tx1"/>
              </a:solidFill>
              <a:prstDash val="lgDashDot"/>
              <a:round/>
              <a:headEnd/>
              <a:tailEnd/>
            </a:ln>
          </p:spPr>
          <p:txBody>
            <a:bodyPr anchor="ctr">
              <a:spAutoFit/>
            </a:bodyPr>
            <a:lstStyle/>
            <a:p>
              <a:endParaRPr lang="en-US" altLang="zh-CN"/>
            </a:p>
          </p:txBody>
        </p:sp>
      </p:grpSp>
      <p:sp>
        <p:nvSpPr>
          <p:cNvPr id="435208" name="Text Box 8"/>
          <p:cNvSpPr txBox="1">
            <a:spLocks noChangeArrowheads="1"/>
          </p:cNvSpPr>
          <p:nvPr/>
        </p:nvSpPr>
        <p:spPr bwMode="auto">
          <a:xfrm>
            <a:off x="8308975" y="1033463"/>
            <a:ext cx="1408113" cy="304800"/>
          </a:xfrm>
          <a:prstGeom prst="rect">
            <a:avLst/>
          </a:prstGeom>
          <a:noFill/>
          <a:ln w="9525">
            <a:noFill/>
            <a:miter lim="800000"/>
            <a:headEnd/>
            <a:tailEnd/>
          </a:ln>
        </p:spPr>
        <p:txBody>
          <a:bodyPr wrap="none">
            <a:spAutoFit/>
          </a:bodyPr>
          <a:lstStyle/>
          <a:p>
            <a:r>
              <a:rPr lang="en-US" altLang="ko-KR" sz="1400">
                <a:latin typeface="Tahoma" pitchFamily="34" charset="0"/>
                <a:ea typeface="Gulim" pitchFamily="34" charset="-127"/>
              </a:rPr>
              <a:t>Total Cost = 20</a:t>
            </a:r>
          </a:p>
        </p:txBody>
      </p:sp>
      <p:sp>
        <p:nvSpPr>
          <p:cNvPr id="2055" name="Rectangle 9"/>
          <p:cNvSpPr>
            <a:spLocks noChangeArrowheads="1"/>
          </p:cNvSpPr>
          <p:nvPr/>
        </p:nvSpPr>
        <p:spPr bwMode="auto">
          <a:xfrm>
            <a:off x="57150" y="1381125"/>
            <a:ext cx="2595563" cy="2254250"/>
          </a:xfrm>
          <a:prstGeom prst="rect">
            <a:avLst/>
          </a:prstGeom>
          <a:solidFill>
            <a:srgbClr val="FFFFFF"/>
          </a:solidFill>
          <a:ln w="0">
            <a:solidFill>
              <a:srgbClr val="000000"/>
            </a:solidFill>
            <a:miter lim="800000"/>
            <a:headEnd/>
            <a:tailEnd/>
          </a:ln>
        </p:spPr>
        <p:txBody>
          <a:bodyPr/>
          <a:lstStyle/>
          <a:p>
            <a:endParaRPr lang="en-US" altLang="zh-CN"/>
          </a:p>
        </p:txBody>
      </p:sp>
      <p:sp>
        <p:nvSpPr>
          <p:cNvPr id="2056" name="Rectangle 10"/>
          <p:cNvSpPr>
            <a:spLocks noChangeArrowheads="1"/>
          </p:cNvSpPr>
          <p:nvPr/>
        </p:nvSpPr>
        <p:spPr bwMode="auto">
          <a:xfrm>
            <a:off x="328613" y="1565275"/>
            <a:ext cx="2182812" cy="1789113"/>
          </a:xfrm>
          <a:prstGeom prst="rect">
            <a:avLst/>
          </a:prstGeom>
          <a:solidFill>
            <a:srgbClr val="FFFFFF"/>
          </a:solidFill>
          <a:ln w="9525">
            <a:noFill/>
            <a:miter lim="800000"/>
            <a:headEnd/>
            <a:tailEnd/>
          </a:ln>
        </p:spPr>
        <p:txBody>
          <a:bodyPr/>
          <a:lstStyle/>
          <a:p>
            <a:endParaRPr lang="en-US" altLang="zh-CN"/>
          </a:p>
        </p:txBody>
      </p:sp>
      <p:sp>
        <p:nvSpPr>
          <p:cNvPr id="2057" name="Line 11"/>
          <p:cNvSpPr>
            <a:spLocks noChangeShapeType="1"/>
          </p:cNvSpPr>
          <p:nvPr/>
        </p:nvSpPr>
        <p:spPr bwMode="auto">
          <a:xfrm>
            <a:off x="328613" y="3179763"/>
            <a:ext cx="2182812" cy="1587"/>
          </a:xfrm>
          <a:prstGeom prst="line">
            <a:avLst/>
          </a:prstGeom>
          <a:noFill/>
          <a:ln w="0">
            <a:solidFill>
              <a:srgbClr val="000000"/>
            </a:solidFill>
            <a:round/>
            <a:headEnd/>
            <a:tailEnd/>
          </a:ln>
        </p:spPr>
        <p:txBody>
          <a:bodyPr/>
          <a:lstStyle/>
          <a:p>
            <a:endParaRPr lang="zh-CN" altLang="en-US"/>
          </a:p>
        </p:txBody>
      </p:sp>
      <p:sp>
        <p:nvSpPr>
          <p:cNvPr id="2058" name="Line 12"/>
          <p:cNvSpPr>
            <a:spLocks noChangeShapeType="1"/>
          </p:cNvSpPr>
          <p:nvPr/>
        </p:nvSpPr>
        <p:spPr bwMode="auto">
          <a:xfrm>
            <a:off x="328613" y="2995613"/>
            <a:ext cx="2182812" cy="1587"/>
          </a:xfrm>
          <a:prstGeom prst="line">
            <a:avLst/>
          </a:prstGeom>
          <a:noFill/>
          <a:ln w="0">
            <a:solidFill>
              <a:srgbClr val="000000"/>
            </a:solidFill>
            <a:round/>
            <a:headEnd/>
            <a:tailEnd/>
          </a:ln>
        </p:spPr>
        <p:txBody>
          <a:bodyPr/>
          <a:lstStyle/>
          <a:p>
            <a:endParaRPr lang="zh-CN" altLang="en-US"/>
          </a:p>
        </p:txBody>
      </p:sp>
      <p:sp>
        <p:nvSpPr>
          <p:cNvPr id="2059" name="Line 13"/>
          <p:cNvSpPr>
            <a:spLocks noChangeShapeType="1"/>
          </p:cNvSpPr>
          <p:nvPr/>
        </p:nvSpPr>
        <p:spPr bwMode="auto">
          <a:xfrm>
            <a:off x="328613" y="2822575"/>
            <a:ext cx="2182812" cy="1588"/>
          </a:xfrm>
          <a:prstGeom prst="line">
            <a:avLst/>
          </a:prstGeom>
          <a:noFill/>
          <a:ln w="0">
            <a:solidFill>
              <a:srgbClr val="000000"/>
            </a:solidFill>
            <a:round/>
            <a:headEnd/>
            <a:tailEnd/>
          </a:ln>
        </p:spPr>
        <p:txBody>
          <a:bodyPr/>
          <a:lstStyle/>
          <a:p>
            <a:endParaRPr lang="zh-CN" altLang="en-US"/>
          </a:p>
        </p:txBody>
      </p:sp>
      <p:sp>
        <p:nvSpPr>
          <p:cNvPr id="2060" name="Line 14"/>
          <p:cNvSpPr>
            <a:spLocks noChangeShapeType="1"/>
          </p:cNvSpPr>
          <p:nvPr/>
        </p:nvSpPr>
        <p:spPr bwMode="auto">
          <a:xfrm>
            <a:off x="328613" y="2638425"/>
            <a:ext cx="2182812" cy="1588"/>
          </a:xfrm>
          <a:prstGeom prst="line">
            <a:avLst/>
          </a:prstGeom>
          <a:noFill/>
          <a:ln w="0">
            <a:solidFill>
              <a:srgbClr val="000000"/>
            </a:solidFill>
            <a:round/>
            <a:headEnd/>
            <a:tailEnd/>
          </a:ln>
        </p:spPr>
        <p:txBody>
          <a:bodyPr/>
          <a:lstStyle/>
          <a:p>
            <a:endParaRPr lang="zh-CN" altLang="en-US"/>
          </a:p>
        </p:txBody>
      </p:sp>
      <p:sp>
        <p:nvSpPr>
          <p:cNvPr id="2061" name="Line 15"/>
          <p:cNvSpPr>
            <a:spLocks noChangeShapeType="1"/>
          </p:cNvSpPr>
          <p:nvPr/>
        </p:nvSpPr>
        <p:spPr bwMode="auto">
          <a:xfrm>
            <a:off x="328613" y="2465388"/>
            <a:ext cx="2182812" cy="1587"/>
          </a:xfrm>
          <a:prstGeom prst="line">
            <a:avLst/>
          </a:prstGeom>
          <a:noFill/>
          <a:ln w="0">
            <a:solidFill>
              <a:srgbClr val="000000"/>
            </a:solidFill>
            <a:round/>
            <a:headEnd/>
            <a:tailEnd/>
          </a:ln>
        </p:spPr>
        <p:txBody>
          <a:bodyPr/>
          <a:lstStyle/>
          <a:p>
            <a:endParaRPr lang="zh-CN" altLang="en-US"/>
          </a:p>
        </p:txBody>
      </p:sp>
      <p:sp>
        <p:nvSpPr>
          <p:cNvPr id="2062" name="Line 16"/>
          <p:cNvSpPr>
            <a:spLocks noChangeShapeType="1"/>
          </p:cNvSpPr>
          <p:nvPr/>
        </p:nvSpPr>
        <p:spPr bwMode="auto">
          <a:xfrm>
            <a:off x="328613" y="2281238"/>
            <a:ext cx="2182812" cy="1587"/>
          </a:xfrm>
          <a:prstGeom prst="line">
            <a:avLst/>
          </a:prstGeom>
          <a:noFill/>
          <a:ln w="0">
            <a:solidFill>
              <a:srgbClr val="000000"/>
            </a:solidFill>
            <a:round/>
            <a:headEnd/>
            <a:tailEnd/>
          </a:ln>
        </p:spPr>
        <p:txBody>
          <a:bodyPr/>
          <a:lstStyle/>
          <a:p>
            <a:endParaRPr lang="zh-CN" altLang="en-US"/>
          </a:p>
        </p:txBody>
      </p:sp>
      <p:sp>
        <p:nvSpPr>
          <p:cNvPr id="2063" name="Line 17"/>
          <p:cNvSpPr>
            <a:spLocks noChangeShapeType="1"/>
          </p:cNvSpPr>
          <p:nvPr/>
        </p:nvSpPr>
        <p:spPr bwMode="auto">
          <a:xfrm>
            <a:off x="328613" y="2108200"/>
            <a:ext cx="2182812" cy="1588"/>
          </a:xfrm>
          <a:prstGeom prst="line">
            <a:avLst/>
          </a:prstGeom>
          <a:noFill/>
          <a:ln w="0">
            <a:solidFill>
              <a:srgbClr val="000000"/>
            </a:solidFill>
            <a:round/>
            <a:headEnd/>
            <a:tailEnd/>
          </a:ln>
        </p:spPr>
        <p:txBody>
          <a:bodyPr/>
          <a:lstStyle/>
          <a:p>
            <a:endParaRPr lang="zh-CN" altLang="en-US"/>
          </a:p>
        </p:txBody>
      </p:sp>
      <p:sp>
        <p:nvSpPr>
          <p:cNvPr id="2064" name="Line 18"/>
          <p:cNvSpPr>
            <a:spLocks noChangeShapeType="1"/>
          </p:cNvSpPr>
          <p:nvPr/>
        </p:nvSpPr>
        <p:spPr bwMode="auto">
          <a:xfrm>
            <a:off x="328613" y="1924050"/>
            <a:ext cx="2182812" cy="1588"/>
          </a:xfrm>
          <a:prstGeom prst="line">
            <a:avLst/>
          </a:prstGeom>
          <a:noFill/>
          <a:ln w="0">
            <a:solidFill>
              <a:srgbClr val="000000"/>
            </a:solidFill>
            <a:round/>
            <a:headEnd/>
            <a:tailEnd/>
          </a:ln>
        </p:spPr>
        <p:txBody>
          <a:bodyPr/>
          <a:lstStyle/>
          <a:p>
            <a:endParaRPr lang="zh-CN" altLang="en-US"/>
          </a:p>
        </p:txBody>
      </p:sp>
      <p:sp>
        <p:nvSpPr>
          <p:cNvPr id="2065" name="Line 19"/>
          <p:cNvSpPr>
            <a:spLocks noChangeShapeType="1"/>
          </p:cNvSpPr>
          <p:nvPr/>
        </p:nvSpPr>
        <p:spPr bwMode="auto">
          <a:xfrm>
            <a:off x="328613" y="1749425"/>
            <a:ext cx="2182812" cy="1588"/>
          </a:xfrm>
          <a:prstGeom prst="line">
            <a:avLst/>
          </a:prstGeom>
          <a:noFill/>
          <a:ln w="0">
            <a:solidFill>
              <a:srgbClr val="000000"/>
            </a:solidFill>
            <a:round/>
            <a:headEnd/>
            <a:tailEnd/>
          </a:ln>
        </p:spPr>
        <p:txBody>
          <a:bodyPr/>
          <a:lstStyle/>
          <a:p>
            <a:endParaRPr lang="zh-CN" altLang="en-US"/>
          </a:p>
        </p:txBody>
      </p:sp>
      <p:sp>
        <p:nvSpPr>
          <p:cNvPr id="2066" name="Line 20"/>
          <p:cNvSpPr>
            <a:spLocks noChangeShapeType="1"/>
          </p:cNvSpPr>
          <p:nvPr/>
        </p:nvSpPr>
        <p:spPr bwMode="auto">
          <a:xfrm>
            <a:off x="328613" y="1565275"/>
            <a:ext cx="2182812" cy="1588"/>
          </a:xfrm>
          <a:prstGeom prst="line">
            <a:avLst/>
          </a:prstGeom>
          <a:noFill/>
          <a:ln w="0">
            <a:solidFill>
              <a:srgbClr val="000000"/>
            </a:solidFill>
            <a:round/>
            <a:headEnd/>
            <a:tailEnd/>
          </a:ln>
        </p:spPr>
        <p:txBody>
          <a:bodyPr/>
          <a:lstStyle/>
          <a:p>
            <a:endParaRPr lang="zh-CN" altLang="en-US"/>
          </a:p>
        </p:txBody>
      </p:sp>
      <p:sp>
        <p:nvSpPr>
          <p:cNvPr id="2067" name="Line 21"/>
          <p:cNvSpPr>
            <a:spLocks noChangeShapeType="1"/>
          </p:cNvSpPr>
          <p:nvPr/>
        </p:nvSpPr>
        <p:spPr bwMode="auto">
          <a:xfrm>
            <a:off x="552450" y="1565275"/>
            <a:ext cx="1588" cy="1789113"/>
          </a:xfrm>
          <a:prstGeom prst="line">
            <a:avLst/>
          </a:prstGeom>
          <a:noFill/>
          <a:ln w="0">
            <a:solidFill>
              <a:srgbClr val="000000"/>
            </a:solidFill>
            <a:round/>
            <a:headEnd/>
            <a:tailEnd/>
          </a:ln>
        </p:spPr>
        <p:txBody>
          <a:bodyPr/>
          <a:lstStyle/>
          <a:p>
            <a:endParaRPr lang="zh-CN" altLang="en-US"/>
          </a:p>
        </p:txBody>
      </p:sp>
      <p:sp>
        <p:nvSpPr>
          <p:cNvPr id="2068" name="Line 22"/>
          <p:cNvSpPr>
            <a:spLocks noChangeShapeType="1"/>
          </p:cNvSpPr>
          <p:nvPr/>
        </p:nvSpPr>
        <p:spPr bwMode="auto">
          <a:xfrm>
            <a:off x="766763" y="1565275"/>
            <a:ext cx="1587" cy="1789113"/>
          </a:xfrm>
          <a:prstGeom prst="line">
            <a:avLst/>
          </a:prstGeom>
          <a:noFill/>
          <a:ln w="0">
            <a:solidFill>
              <a:srgbClr val="000000"/>
            </a:solidFill>
            <a:round/>
            <a:headEnd/>
            <a:tailEnd/>
          </a:ln>
        </p:spPr>
        <p:txBody>
          <a:bodyPr/>
          <a:lstStyle/>
          <a:p>
            <a:endParaRPr lang="zh-CN" altLang="en-US"/>
          </a:p>
        </p:txBody>
      </p:sp>
      <p:sp>
        <p:nvSpPr>
          <p:cNvPr id="2069" name="Line 23"/>
          <p:cNvSpPr>
            <a:spLocks noChangeShapeType="1"/>
          </p:cNvSpPr>
          <p:nvPr/>
        </p:nvSpPr>
        <p:spPr bwMode="auto">
          <a:xfrm>
            <a:off x="989013" y="1565275"/>
            <a:ext cx="3175" cy="1789113"/>
          </a:xfrm>
          <a:prstGeom prst="line">
            <a:avLst/>
          </a:prstGeom>
          <a:noFill/>
          <a:ln w="0">
            <a:solidFill>
              <a:srgbClr val="000000"/>
            </a:solidFill>
            <a:round/>
            <a:headEnd/>
            <a:tailEnd/>
          </a:ln>
        </p:spPr>
        <p:txBody>
          <a:bodyPr/>
          <a:lstStyle/>
          <a:p>
            <a:endParaRPr lang="zh-CN" altLang="en-US"/>
          </a:p>
        </p:txBody>
      </p:sp>
      <p:sp>
        <p:nvSpPr>
          <p:cNvPr id="2070" name="Line 24"/>
          <p:cNvSpPr>
            <a:spLocks noChangeShapeType="1"/>
          </p:cNvSpPr>
          <p:nvPr/>
        </p:nvSpPr>
        <p:spPr bwMode="auto">
          <a:xfrm>
            <a:off x="1203325" y="1565275"/>
            <a:ext cx="1588" cy="1789113"/>
          </a:xfrm>
          <a:prstGeom prst="line">
            <a:avLst/>
          </a:prstGeom>
          <a:noFill/>
          <a:ln w="0">
            <a:solidFill>
              <a:srgbClr val="000000"/>
            </a:solidFill>
            <a:round/>
            <a:headEnd/>
            <a:tailEnd/>
          </a:ln>
        </p:spPr>
        <p:txBody>
          <a:bodyPr/>
          <a:lstStyle/>
          <a:p>
            <a:endParaRPr lang="zh-CN" altLang="en-US"/>
          </a:p>
        </p:txBody>
      </p:sp>
      <p:sp>
        <p:nvSpPr>
          <p:cNvPr id="2071" name="Line 25"/>
          <p:cNvSpPr>
            <a:spLocks noChangeShapeType="1"/>
          </p:cNvSpPr>
          <p:nvPr/>
        </p:nvSpPr>
        <p:spPr bwMode="auto">
          <a:xfrm>
            <a:off x="1427163" y="1565275"/>
            <a:ext cx="1587" cy="1789113"/>
          </a:xfrm>
          <a:prstGeom prst="line">
            <a:avLst/>
          </a:prstGeom>
          <a:noFill/>
          <a:ln w="0">
            <a:solidFill>
              <a:srgbClr val="000000"/>
            </a:solidFill>
            <a:round/>
            <a:headEnd/>
            <a:tailEnd/>
          </a:ln>
        </p:spPr>
        <p:txBody>
          <a:bodyPr/>
          <a:lstStyle/>
          <a:p>
            <a:endParaRPr lang="zh-CN" altLang="en-US"/>
          </a:p>
        </p:txBody>
      </p:sp>
      <p:sp>
        <p:nvSpPr>
          <p:cNvPr id="2072" name="Line 26"/>
          <p:cNvSpPr>
            <a:spLocks noChangeShapeType="1"/>
          </p:cNvSpPr>
          <p:nvPr/>
        </p:nvSpPr>
        <p:spPr bwMode="auto">
          <a:xfrm>
            <a:off x="1638300" y="1565275"/>
            <a:ext cx="1588" cy="1789113"/>
          </a:xfrm>
          <a:prstGeom prst="line">
            <a:avLst/>
          </a:prstGeom>
          <a:noFill/>
          <a:ln w="0">
            <a:solidFill>
              <a:srgbClr val="000000"/>
            </a:solidFill>
            <a:round/>
            <a:headEnd/>
            <a:tailEnd/>
          </a:ln>
        </p:spPr>
        <p:txBody>
          <a:bodyPr/>
          <a:lstStyle/>
          <a:p>
            <a:endParaRPr lang="zh-CN" altLang="en-US"/>
          </a:p>
        </p:txBody>
      </p:sp>
      <p:sp>
        <p:nvSpPr>
          <p:cNvPr id="2073" name="Line 27"/>
          <p:cNvSpPr>
            <a:spLocks noChangeShapeType="1"/>
          </p:cNvSpPr>
          <p:nvPr/>
        </p:nvSpPr>
        <p:spPr bwMode="auto">
          <a:xfrm>
            <a:off x="1863725" y="1565275"/>
            <a:ext cx="1588" cy="1789113"/>
          </a:xfrm>
          <a:prstGeom prst="line">
            <a:avLst/>
          </a:prstGeom>
          <a:noFill/>
          <a:ln w="0">
            <a:solidFill>
              <a:srgbClr val="000000"/>
            </a:solidFill>
            <a:round/>
            <a:headEnd/>
            <a:tailEnd/>
          </a:ln>
        </p:spPr>
        <p:txBody>
          <a:bodyPr/>
          <a:lstStyle/>
          <a:p>
            <a:endParaRPr lang="zh-CN" altLang="en-US"/>
          </a:p>
        </p:txBody>
      </p:sp>
      <p:sp>
        <p:nvSpPr>
          <p:cNvPr id="2074" name="Line 28"/>
          <p:cNvSpPr>
            <a:spLocks noChangeShapeType="1"/>
          </p:cNvSpPr>
          <p:nvPr/>
        </p:nvSpPr>
        <p:spPr bwMode="auto">
          <a:xfrm>
            <a:off x="2074863" y="1565275"/>
            <a:ext cx="1587" cy="1789113"/>
          </a:xfrm>
          <a:prstGeom prst="line">
            <a:avLst/>
          </a:prstGeom>
          <a:noFill/>
          <a:ln w="0">
            <a:solidFill>
              <a:srgbClr val="000000"/>
            </a:solidFill>
            <a:round/>
            <a:headEnd/>
            <a:tailEnd/>
          </a:ln>
        </p:spPr>
        <p:txBody>
          <a:bodyPr/>
          <a:lstStyle/>
          <a:p>
            <a:endParaRPr lang="zh-CN" altLang="en-US"/>
          </a:p>
        </p:txBody>
      </p:sp>
      <p:sp>
        <p:nvSpPr>
          <p:cNvPr id="2075" name="Line 29"/>
          <p:cNvSpPr>
            <a:spLocks noChangeShapeType="1"/>
          </p:cNvSpPr>
          <p:nvPr/>
        </p:nvSpPr>
        <p:spPr bwMode="auto">
          <a:xfrm>
            <a:off x="2298700" y="1565275"/>
            <a:ext cx="1588" cy="1789113"/>
          </a:xfrm>
          <a:prstGeom prst="line">
            <a:avLst/>
          </a:prstGeom>
          <a:noFill/>
          <a:ln w="0">
            <a:solidFill>
              <a:srgbClr val="000000"/>
            </a:solidFill>
            <a:round/>
            <a:headEnd/>
            <a:tailEnd/>
          </a:ln>
        </p:spPr>
        <p:txBody>
          <a:bodyPr/>
          <a:lstStyle/>
          <a:p>
            <a:endParaRPr lang="zh-CN" altLang="en-US"/>
          </a:p>
        </p:txBody>
      </p:sp>
      <p:sp>
        <p:nvSpPr>
          <p:cNvPr id="2076" name="Line 30"/>
          <p:cNvSpPr>
            <a:spLocks noChangeShapeType="1"/>
          </p:cNvSpPr>
          <p:nvPr/>
        </p:nvSpPr>
        <p:spPr bwMode="auto">
          <a:xfrm>
            <a:off x="2511425" y="1565275"/>
            <a:ext cx="1588" cy="1789113"/>
          </a:xfrm>
          <a:prstGeom prst="line">
            <a:avLst/>
          </a:prstGeom>
          <a:noFill/>
          <a:ln w="0">
            <a:solidFill>
              <a:srgbClr val="000000"/>
            </a:solidFill>
            <a:round/>
            <a:headEnd/>
            <a:tailEnd/>
          </a:ln>
        </p:spPr>
        <p:txBody>
          <a:bodyPr/>
          <a:lstStyle/>
          <a:p>
            <a:endParaRPr lang="zh-CN" altLang="en-US"/>
          </a:p>
        </p:txBody>
      </p:sp>
      <p:sp>
        <p:nvSpPr>
          <p:cNvPr id="2077" name="Rectangle 31"/>
          <p:cNvSpPr>
            <a:spLocks noChangeArrowheads="1"/>
          </p:cNvSpPr>
          <p:nvPr/>
        </p:nvSpPr>
        <p:spPr bwMode="auto">
          <a:xfrm>
            <a:off x="328613" y="1565275"/>
            <a:ext cx="2182812" cy="1789113"/>
          </a:xfrm>
          <a:prstGeom prst="rect">
            <a:avLst/>
          </a:prstGeom>
          <a:noFill/>
          <a:ln w="11113">
            <a:solidFill>
              <a:srgbClr val="000000"/>
            </a:solidFill>
            <a:miter lim="800000"/>
            <a:headEnd/>
            <a:tailEnd/>
          </a:ln>
        </p:spPr>
        <p:txBody>
          <a:bodyPr/>
          <a:lstStyle/>
          <a:p>
            <a:endParaRPr lang="en-US" altLang="zh-CN"/>
          </a:p>
        </p:txBody>
      </p:sp>
      <p:sp>
        <p:nvSpPr>
          <p:cNvPr id="2078" name="Line 32"/>
          <p:cNvSpPr>
            <a:spLocks noChangeShapeType="1"/>
          </p:cNvSpPr>
          <p:nvPr/>
        </p:nvSpPr>
        <p:spPr bwMode="auto">
          <a:xfrm>
            <a:off x="328613" y="1565275"/>
            <a:ext cx="3175" cy="1789113"/>
          </a:xfrm>
          <a:prstGeom prst="line">
            <a:avLst/>
          </a:prstGeom>
          <a:noFill/>
          <a:ln w="0">
            <a:solidFill>
              <a:srgbClr val="000000"/>
            </a:solidFill>
            <a:round/>
            <a:headEnd/>
            <a:tailEnd/>
          </a:ln>
        </p:spPr>
        <p:txBody>
          <a:bodyPr/>
          <a:lstStyle/>
          <a:p>
            <a:endParaRPr lang="zh-CN" altLang="en-US"/>
          </a:p>
        </p:txBody>
      </p:sp>
      <p:sp>
        <p:nvSpPr>
          <p:cNvPr id="2079" name="Line 33"/>
          <p:cNvSpPr>
            <a:spLocks noChangeShapeType="1"/>
          </p:cNvSpPr>
          <p:nvPr/>
        </p:nvSpPr>
        <p:spPr bwMode="auto">
          <a:xfrm>
            <a:off x="304800" y="3354388"/>
            <a:ext cx="23813" cy="1587"/>
          </a:xfrm>
          <a:prstGeom prst="line">
            <a:avLst/>
          </a:prstGeom>
          <a:noFill/>
          <a:ln w="0">
            <a:solidFill>
              <a:srgbClr val="000000"/>
            </a:solidFill>
            <a:round/>
            <a:headEnd/>
            <a:tailEnd/>
          </a:ln>
        </p:spPr>
        <p:txBody>
          <a:bodyPr/>
          <a:lstStyle/>
          <a:p>
            <a:endParaRPr lang="zh-CN" altLang="en-US"/>
          </a:p>
        </p:txBody>
      </p:sp>
      <p:sp>
        <p:nvSpPr>
          <p:cNvPr id="2080" name="Line 34"/>
          <p:cNvSpPr>
            <a:spLocks noChangeShapeType="1"/>
          </p:cNvSpPr>
          <p:nvPr/>
        </p:nvSpPr>
        <p:spPr bwMode="auto">
          <a:xfrm>
            <a:off x="304800" y="3179763"/>
            <a:ext cx="23813" cy="1587"/>
          </a:xfrm>
          <a:prstGeom prst="line">
            <a:avLst/>
          </a:prstGeom>
          <a:noFill/>
          <a:ln w="0">
            <a:solidFill>
              <a:srgbClr val="000000"/>
            </a:solidFill>
            <a:round/>
            <a:headEnd/>
            <a:tailEnd/>
          </a:ln>
        </p:spPr>
        <p:txBody>
          <a:bodyPr/>
          <a:lstStyle/>
          <a:p>
            <a:endParaRPr lang="zh-CN" altLang="en-US"/>
          </a:p>
        </p:txBody>
      </p:sp>
      <p:sp>
        <p:nvSpPr>
          <p:cNvPr id="2081" name="Line 35"/>
          <p:cNvSpPr>
            <a:spLocks noChangeShapeType="1"/>
          </p:cNvSpPr>
          <p:nvPr/>
        </p:nvSpPr>
        <p:spPr bwMode="auto">
          <a:xfrm>
            <a:off x="304800" y="2995613"/>
            <a:ext cx="23813" cy="1587"/>
          </a:xfrm>
          <a:prstGeom prst="line">
            <a:avLst/>
          </a:prstGeom>
          <a:noFill/>
          <a:ln w="0">
            <a:solidFill>
              <a:srgbClr val="000000"/>
            </a:solidFill>
            <a:round/>
            <a:headEnd/>
            <a:tailEnd/>
          </a:ln>
        </p:spPr>
        <p:txBody>
          <a:bodyPr/>
          <a:lstStyle/>
          <a:p>
            <a:endParaRPr lang="zh-CN" altLang="en-US"/>
          </a:p>
        </p:txBody>
      </p:sp>
      <p:sp>
        <p:nvSpPr>
          <p:cNvPr id="2082" name="Line 36"/>
          <p:cNvSpPr>
            <a:spLocks noChangeShapeType="1"/>
          </p:cNvSpPr>
          <p:nvPr/>
        </p:nvSpPr>
        <p:spPr bwMode="auto">
          <a:xfrm>
            <a:off x="304800" y="2822575"/>
            <a:ext cx="23813" cy="1588"/>
          </a:xfrm>
          <a:prstGeom prst="line">
            <a:avLst/>
          </a:prstGeom>
          <a:noFill/>
          <a:ln w="0">
            <a:solidFill>
              <a:srgbClr val="000000"/>
            </a:solidFill>
            <a:round/>
            <a:headEnd/>
            <a:tailEnd/>
          </a:ln>
        </p:spPr>
        <p:txBody>
          <a:bodyPr/>
          <a:lstStyle/>
          <a:p>
            <a:endParaRPr lang="zh-CN" altLang="en-US"/>
          </a:p>
        </p:txBody>
      </p:sp>
      <p:sp>
        <p:nvSpPr>
          <p:cNvPr id="2083" name="Line 37"/>
          <p:cNvSpPr>
            <a:spLocks noChangeShapeType="1"/>
          </p:cNvSpPr>
          <p:nvPr/>
        </p:nvSpPr>
        <p:spPr bwMode="auto">
          <a:xfrm>
            <a:off x="304800" y="2638425"/>
            <a:ext cx="23813" cy="1588"/>
          </a:xfrm>
          <a:prstGeom prst="line">
            <a:avLst/>
          </a:prstGeom>
          <a:noFill/>
          <a:ln w="0">
            <a:solidFill>
              <a:srgbClr val="000000"/>
            </a:solidFill>
            <a:round/>
            <a:headEnd/>
            <a:tailEnd/>
          </a:ln>
        </p:spPr>
        <p:txBody>
          <a:bodyPr/>
          <a:lstStyle/>
          <a:p>
            <a:endParaRPr lang="zh-CN" altLang="en-US"/>
          </a:p>
        </p:txBody>
      </p:sp>
      <p:sp>
        <p:nvSpPr>
          <p:cNvPr id="2084" name="Line 38"/>
          <p:cNvSpPr>
            <a:spLocks noChangeShapeType="1"/>
          </p:cNvSpPr>
          <p:nvPr/>
        </p:nvSpPr>
        <p:spPr bwMode="auto">
          <a:xfrm>
            <a:off x="304800" y="2465388"/>
            <a:ext cx="23813" cy="1587"/>
          </a:xfrm>
          <a:prstGeom prst="line">
            <a:avLst/>
          </a:prstGeom>
          <a:noFill/>
          <a:ln w="0">
            <a:solidFill>
              <a:srgbClr val="000000"/>
            </a:solidFill>
            <a:round/>
            <a:headEnd/>
            <a:tailEnd/>
          </a:ln>
        </p:spPr>
        <p:txBody>
          <a:bodyPr/>
          <a:lstStyle/>
          <a:p>
            <a:endParaRPr lang="zh-CN" altLang="en-US"/>
          </a:p>
        </p:txBody>
      </p:sp>
      <p:sp>
        <p:nvSpPr>
          <p:cNvPr id="2085" name="Line 39"/>
          <p:cNvSpPr>
            <a:spLocks noChangeShapeType="1"/>
          </p:cNvSpPr>
          <p:nvPr/>
        </p:nvSpPr>
        <p:spPr bwMode="auto">
          <a:xfrm>
            <a:off x="304800" y="2281238"/>
            <a:ext cx="23813" cy="1587"/>
          </a:xfrm>
          <a:prstGeom prst="line">
            <a:avLst/>
          </a:prstGeom>
          <a:noFill/>
          <a:ln w="0">
            <a:solidFill>
              <a:srgbClr val="000000"/>
            </a:solidFill>
            <a:round/>
            <a:headEnd/>
            <a:tailEnd/>
          </a:ln>
        </p:spPr>
        <p:txBody>
          <a:bodyPr/>
          <a:lstStyle/>
          <a:p>
            <a:endParaRPr lang="zh-CN" altLang="en-US"/>
          </a:p>
        </p:txBody>
      </p:sp>
      <p:sp>
        <p:nvSpPr>
          <p:cNvPr id="2086" name="Line 40"/>
          <p:cNvSpPr>
            <a:spLocks noChangeShapeType="1"/>
          </p:cNvSpPr>
          <p:nvPr/>
        </p:nvSpPr>
        <p:spPr bwMode="auto">
          <a:xfrm>
            <a:off x="304800" y="2108200"/>
            <a:ext cx="23813" cy="1588"/>
          </a:xfrm>
          <a:prstGeom prst="line">
            <a:avLst/>
          </a:prstGeom>
          <a:noFill/>
          <a:ln w="0">
            <a:solidFill>
              <a:srgbClr val="000000"/>
            </a:solidFill>
            <a:round/>
            <a:headEnd/>
            <a:tailEnd/>
          </a:ln>
        </p:spPr>
        <p:txBody>
          <a:bodyPr/>
          <a:lstStyle/>
          <a:p>
            <a:endParaRPr lang="zh-CN" altLang="en-US"/>
          </a:p>
        </p:txBody>
      </p:sp>
      <p:sp>
        <p:nvSpPr>
          <p:cNvPr id="2087" name="Line 41"/>
          <p:cNvSpPr>
            <a:spLocks noChangeShapeType="1"/>
          </p:cNvSpPr>
          <p:nvPr/>
        </p:nvSpPr>
        <p:spPr bwMode="auto">
          <a:xfrm>
            <a:off x="304800" y="1924050"/>
            <a:ext cx="23813" cy="1588"/>
          </a:xfrm>
          <a:prstGeom prst="line">
            <a:avLst/>
          </a:prstGeom>
          <a:noFill/>
          <a:ln w="0">
            <a:solidFill>
              <a:srgbClr val="000000"/>
            </a:solidFill>
            <a:round/>
            <a:headEnd/>
            <a:tailEnd/>
          </a:ln>
        </p:spPr>
        <p:txBody>
          <a:bodyPr/>
          <a:lstStyle/>
          <a:p>
            <a:endParaRPr lang="zh-CN" altLang="en-US"/>
          </a:p>
        </p:txBody>
      </p:sp>
      <p:sp>
        <p:nvSpPr>
          <p:cNvPr id="2088" name="Line 42"/>
          <p:cNvSpPr>
            <a:spLocks noChangeShapeType="1"/>
          </p:cNvSpPr>
          <p:nvPr/>
        </p:nvSpPr>
        <p:spPr bwMode="auto">
          <a:xfrm>
            <a:off x="304800" y="1749425"/>
            <a:ext cx="23813" cy="1588"/>
          </a:xfrm>
          <a:prstGeom prst="line">
            <a:avLst/>
          </a:prstGeom>
          <a:noFill/>
          <a:ln w="0">
            <a:solidFill>
              <a:srgbClr val="000000"/>
            </a:solidFill>
            <a:round/>
            <a:headEnd/>
            <a:tailEnd/>
          </a:ln>
        </p:spPr>
        <p:txBody>
          <a:bodyPr/>
          <a:lstStyle/>
          <a:p>
            <a:endParaRPr lang="zh-CN" altLang="en-US"/>
          </a:p>
        </p:txBody>
      </p:sp>
      <p:sp>
        <p:nvSpPr>
          <p:cNvPr id="2089" name="Line 43"/>
          <p:cNvSpPr>
            <a:spLocks noChangeShapeType="1"/>
          </p:cNvSpPr>
          <p:nvPr/>
        </p:nvSpPr>
        <p:spPr bwMode="auto">
          <a:xfrm>
            <a:off x="304800" y="1565275"/>
            <a:ext cx="23813" cy="1588"/>
          </a:xfrm>
          <a:prstGeom prst="line">
            <a:avLst/>
          </a:prstGeom>
          <a:noFill/>
          <a:ln w="0">
            <a:solidFill>
              <a:srgbClr val="000000"/>
            </a:solidFill>
            <a:round/>
            <a:headEnd/>
            <a:tailEnd/>
          </a:ln>
        </p:spPr>
        <p:txBody>
          <a:bodyPr/>
          <a:lstStyle/>
          <a:p>
            <a:endParaRPr lang="zh-CN" altLang="en-US"/>
          </a:p>
        </p:txBody>
      </p:sp>
      <p:sp>
        <p:nvSpPr>
          <p:cNvPr id="2090" name="Line 44"/>
          <p:cNvSpPr>
            <a:spLocks noChangeShapeType="1"/>
          </p:cNvSpPr>
          <p:nvPr/>
        </p:nvSpPr>
        <p:spPr bwMode="auto">
          <a:xfrm>
            <a:off x="328613" y="3354388"/>
            <a:ext cx="2182812" cy="1587"/>
          </a:xfrm>
          <a:prstGeom prst="line">
            <a:avLst/>
          </a:prstGeom>
          <a:noFill/>
          <a:ln w="0">
            <a:solidFill>
              <a:srgbClr val="000000"/>
            </a:solidFill>
            <a:round/>
            <a:headEnd/>
            <a:tailEnd/>
          </a:ln>
        </p:spPr>
        <p:txBody>
          <a:bodyPr/>
          <a:lstStyle/>
          <a:p>
            <a:endParaRPr lang="zh-CN" altLang="en-US"/>
          </a:p>
        </p:txBody>
      </p:sp>
      <p:sp>
        <p:nvSpPr>
          <p:cNvPr id="2091" name="Line 45"/>
          <p:cNvSpPr>
            <a:spLocks noChangeShapeType="1"/>
          </p:cNvSpPr>
          <p:nvPr/>
        </p:nvSpPr>
        <p:spPr bwMode="auto">
          <a:xfrm flipV="1">
            <a:off x="328613" y="3354388"/>
            <a:ext cx="3175" cy="20637"/>
          </a:xfrm>
          <a:prstGeom prst="line">
            <a:avLst/>
          </a:prstGeom>
          <a:noFill/>
          <a:ln w="0">
            <a:solidFill>
              <a:srgbClr val="000000"/>
            </a:solidFill>
            <a:round/>
            <a:headEnd/>
            <a:tailEnd/>
          </a:ln>
        </p:spPr>
        <p:txBody>
          <a:bodyPr/>
          <a:lstStyle/>
          <a:p>
            <a:endParaRPr lang="zh-CN" altLang="en-US"/>
          </a:p>
        </p:txBody>
      </p:sp>
      <p:sp>
        <p:nvSpPr>
          <p:cNvPr id="2092" name="Line 46"/>
          <p:cNvSpPr>
            <a:spLocks noChangeShapeType="1"/>
          </p:cNvSpPr>
          <p:nvPr/>
        </p:nvSpPr>
        <p:spPr bwMode="auto">
          <a:xfrm flipV="1">
            <a:off x="552450" y="3354388"/>
            <a:ext cx="1588" cy="20637"/>
          </a:xfrm>
          <a:prstGeom prst="line">
            <a:avLst/>
          </a:prstGeom>
          <a:noFill/>
          <a:ln w="0">
            <a:solidFill>
              <a:srgbClr val="000000"/>
            </a:solidFill>
            <a:round/>
            <a:headEnd/>
            <a:tailEnd/>
          </a:ln>
        </p:spPr>
        <p:txBody>
          <a:bodyPr/>
          <a:lstStyle/>
          <a:p>
            <a:endParaRPr lang="zh-CN" altLang="en-US"/>
          </a:p>
        </p:txBody>
      </p:sp>
      <p:sp>
        <p:nvSpPr>
          <p:cNvPr id="2093" name="Line 47"/>
          <p:cNvSpPr>
            <a:spLocks noChangeShapeType="1"/>
          </p:cNvSpPr>
          <p:nvPr/>
        </p:nvSpPr>
        <p:spPr bwMode="auto">
          <a:xfrm flipV="1">
            <a:off x="766763" y="3354388"/>
            <a:ext cx="1587" cy="20637"/>
          </a:xfrm>
          <a:prstGeom prst="line">
            <a:avLst/>
          </a:prstGeom>
          <a:noFill/>
          <a:ln w="0">
            <a:solidFill>
              <a:srgbClr val="000000"/>
            </a:solidFill>
            <a:round/>
            <a:headEnd/>
            <a:tailEnd/>
          </a:ln>
        </p:spPr>
        <p:txBody>
          <a:bodyPr/>
          <a:lstStyle/>
          <a:p>
            <a:endParaRPr lang="zh-CN" altLang="en-US"/>
          </a:p>
        </p:txBody>
      </p:sp>
      <p:sp>
        <p:nvSpPr>
          <p:cNvPr id="2094" name="Line 48"/>
          <p:cNvSpPr>
            <a:spLocks noChangeShapeType="1"/>
          </p:cNvSpPr>
          <p:nvPr/>
        </p:nvSpPr>
        <p:spPr bwMode="auto">
          <a:xfrm flipV="1">
            <a:off x="989013" y="3354388"/>
            <a:ext cx="3175" cy="20637"/>
          </a:xfrm>
          <a:prstGeom prst="line">
            <a:avLst/>
          </a:prstGeom>
          <a:noFill/>
          <a:ln w="0">
            <a:solidFill>
              <a:srgbClr val="000000"/>
            </a:solidFill>
            <a:round/>
            <a:headEnd/>
            <a:tailEnd/>
          </a:ln>
        </p:spPr>
        <p:txBody>
          <a:bodyPr/>
          <a:lstStyle/>
          <a:p>
            <a:endParaRPr lang="zh-CN" altLang="en-US"/>
          </a:p>
        </p:txBody>
      </p:sp>
      <p:sp>
        <p:nvSpPr>
          <p:cNvPr id="2095" name="Line 49"/>
          <p:cNvSpPr>
            <a:spLocks noChangeShapeType="1"/>
          </p:cNvSpPr>
          <p:nvPr/>
        </p:nvSpPr>
        <p:spPr bwMode="auto">
          <a:xfrm flipV="1">
            <a:off x="1203325" y="3354388"/>
            <a:ext cx="1588" cy="20637"/>
          </a:xfrm>
          <a:prstGeom prst="line">
            <a:avLst/>
          </a:prstGeom>
          <a:noFill/>
          <a:ln w="0">
            <a:solidFill>
              <a:srgbClr val="000000"/>
            </a:solidFill>
            <a:round/>
            <a:headEnd/>
            <a:tailEnd/>
          </a:ln>
        </p:spPr>
        <p:txBody>
          <a:bodyPr/>
          <a:lstStyle/>
          <a:p>
            <a:endParaRPr lang="zh-CN" altLang="en-US"/>
          </a:p>
        </p:txBody>
      </p:sp>
      <p:sp>
        <p:nvSpPr>
          <p:cNvPr id="2096" name="Line 50"/>
          <p:cNvSpPr>
            <a:spLocks noChangeShapeType="1"/>
          </p:cNvSpPr>
          <p:nvPr/>
        </p:nvSpPr>
        <p:spPr bwMode="auto">
          <a:xfrm flipV="1">
            <a:off x="1427163" y="3354388"/>
            <a:ext cx="1587" cy="20637"/>
          </a:xfrm>
          <a:prstGeom prst="line">
            <a:avLst/>
          </a:prstGeom>
          <a:noFill/>
          <a:ln w="0">
            <a:solidFill>
              <a:srgbClr val="000000"/>
            </a:solidFill>
            <a:round/>
            <a:headEnd/>
            <a:tailEnd/>
          </a:ln>
        </p:spPr>
        <p:txBody>
          <a:bodyPr/>
          <a:lstStyle/>
          <a:p>
            <a:endParaRPr lang="zh-CN" altLang="en-US"/>
          </a:p>
        </p:txBody>
      </p:sp>
      <p:sp>
        <p:nvSpPr>
          <p:cNvPr id="2097" name="Line 51"/>
          <p:cNvSpPr>
            <a:spLocks noChangeShapeType="1"/>
          </p:cNvSpPr>
          <p:nvPr/>
        </p:nvSpPr>
        <p:spPr bwMode="auto">
          <a:xfrm flipV="1">
            <a:off x="1638300" y="3354388"/>
            <a:ext cx="1588" cy="20637"/>
          </a:xfrm>
          <a:prstGeom prst="line">
            <a:avLst/>
          </a:prstGeom>
          <a:noFill/>
          <a:ln w="0">
            <a:solidFill>
              <a:srgbClr val="000000"/>
            </a:solidFill>
            <a:round/>
            <a:headEnd/>
            <a:tailEnd/>
          </a:ln>
        </p:spPr>
        <p:txBody>
          <a:bodyPr/>
          <a:lstStyle/>
          <a:p>
            <a:endParaRPr lang="zh-CN" altLang="en-US"/>
          </a:p>
        </p:txBody>
      </p:sp>
      <p:sp>
        <p:nvSpPr>
          <p:cNvPr id="2098" name="Line 52"/>
          <p:cNvSpPr>
            <a:spLocks noChangeShapeType="1"/>
          </p:cNvSpPr>
          <p:nvPr/>
        </p:nvSpPr>
        <p:spPr bwMode="auto">
          <a:xfrm flipV="1">
            <a:off x="1863725" y="3354388"/>
            <a:ext cx="1588" cy="20637"/>
          </a:xfrm>
          <a:prstGeom prst="line">
            <a:avLst/>
          </a:prstGeom>
          <a:noFill/>
          <a:ln w="0">
            <a:solidFill>
              <a:srgbClr val="000000"/>
            </a:solidFill>
            <a:round/>
            <a:headEnd/>
            <a:tailEnd/>
          </a:ln>
        </p:spPr>
        <p:txBody>
          <a:bodyPr/>
          <a:lstStyle/>
          <a:p>
            <a:endParaRPr lang="zh-CN" altLang="en-US"/>
          </a:p>
        </p:txBody>
      </p:sp>
      <p:sp>
        <p:nvSpPr>
          <p:cNvPr id="2099" name="Line 53"/>
          <p:cNvSpPr>
            <a:spLocks noChangeShapeType="1"/>
          </p:cNvSpPr>
          <p:nvPr/>
        </p:nvSpPr>
        <p:spPr bwMode="auto">
          <a:xfrm flipV="1">
            <a:off x="2074863" y="3354388"/>
            <a:ext cx="1587" cy="20637"/>
          </a:xfrm>
          <a:prstGeom prst="line">
            <a:avLst/>
          </a:prstGeom>
          <a:noFill/>
          <a:ln w="0">
            <a:solidFill>
              <a:srgbClr val="000000"/>
            </a:solidFill>
            <a:round/>
            <a:headEnd/>
            <a:tailEnd/>
          </a:ln>
        </p:spPr>
        <p:txBody>
          <a:bodyPr/>
          <a:lstStyle/>
          <a:p>
            <a:endParaRPr lang="zh-CN" altLang="en-US"/>
          </a:p>
        </p:txBody>
      </p:sp>
      <p:sp>
        <p:nvSpPr>
          <p:cNvPr id="2100" name="Line 54"/>
          <p:cNvSpPr>
            <a:spLocks noChangeShapeType="1"/>
          </p:cNvSpPr>
          <p:nvPr/>
        </p:nvSpPr>
        <p:spPr bwMode="auto">
          <a:xfrm flipV="1">
            <a:off x="2298700" y="3354388"/>
            <a:ext cx="1588" cy="20637"/>
          </a:xfrm>
          <a:prstGeom prst="line">
            <a:avLst/>
          </a:prstGeom>
          <a:noFill/>
          <a:ln w="0">
            <a:solidFill>
              <a:srgbClr val="000000"/>
            </a:solidFill>
            <a:round/>
            <a:headEnd/>
            <a:tailEnd/>
          </a:ln>
        </p:spPr>
        <p:txBody>
          <a:bodyPr/>
          <a:lstStyle/>
          <a:p>
            <a:endParaRPr lang="zh-CN" altLang="en-US"/>
          </a:p>
        </p:txBody>
      </p:sp>
      <p:sp>
        <p:nvSpPr>
          <p:cNvPr id="2101" name="Line 55"/>
          <p:cNvSpPr>
            <a:spLocks noChangeShapeType="1"/>
          </p:cNvSpPr>
          <p:nvPr/>
        </p:nvSpPr>
        <p:spPr bwMode="auto">
          <a:xfrm flipV="1">
            <a:off x="2511425" y="3354388"/>
            <a:ext cx="1588" cy="20637"/>
          </a:xfrm>
          <a:prstGeom prst="line">
            <a:avLst/>
          </a:prstGeom>
          <a:noFill/>
          <a:ln w="0">
            <a:solidFill>
              <a:srgbClr val="000000"/>
            </a:solidFill>
            <a:round/>
            <a:headEnd/>
            <a:tailEnd/>
          </a:ln>
        </p:spPr>
        <p:txBody>
          <a:bodyPr/>
          <a:lstStyle/>
          <a:p>
            <a:endParaRPr lang="zh-CN" altLang="en-US"/>
          </a:p>
        </p:txBody>
      </p:sp>
      <p:sp>
        <p:nvSpPr>
          <p:cNvPr id="2102" name="Freeform 56"/>
          <p:cNvSpPr>
            <a:spLocks/>
          </p:cNvSpPr>
          <p:nvPr/>
        </p:nvSpPr>
        <p:spPr bwMode="auto">
          <a:xfrm>
            <a:off x="906463" y="2562225"/>
            <a:ext cx="1651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endParaRPr lang="zh-CN" altLang="en-US"/>
          </a:p>
        </p:txBody>
      </p:sp>
      <p:sp>
        <p:nvSpPr>
          <p:cNvPr id="2103" name="Freeform 57"/>
          <p:cNvSpPr>
            <a:spLocks/>
          </p:cNvSpPr>
          <p:nvPr/>
        </p:nvSpPr>
        <p:spPr bwMode="auto">
          <a:xfrm>
            <a:off x="684213" y="2205038"/>
            <a:ext cx="1651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endParaRPr lang="zh-CN" altLang="en-US"/>
          </a:p>
        </p:txBody>
      </p:sp>
      <p:sp>
        <p:nvSpPr>
          <p:cNvPr id="2104" name="Freeform 58"/>
          <p:cNvSpPr>
            <a:spLocks/>
          </p:cNvSpPr>
          <p:nvPr/>
        </p:nvSpPr>
        <p:spPr bwMode="auto">
          <a:xfrm>
            <a:off x="1781175" y="2746375"/>
            <a:ext cx="1651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endParaRPr lang="zh-CN" altLang="en-US"/>
          </a:p>
        </p:txBody>
      </p:sp>
      <p:sp>
        <p:nvSpPr>
          <p:cNvPr id="2105" name="Freeform 59"/>
          <p:cNvSpPr>
            <a:spLocks/>
          </p:cNvSpPr>
          <p:nvPr/>
        </p:nvSpPr>
        <p:spPr bwMode="auto">
          <a:xfrm>
            <a:off x="1120775" y="2032000"/>
            <a:ext cx="165100" cy="150813"/>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8"/>
                </a:lnTo>
                <a:lnTo>
                  <a:pt x="48" y="95"/>
                </a:lnTo>
                <a:lnTo>
                  <a:pt x="0" y="48"/>
                </a:lnTo>
                <a:lnTo>
                  <a:pt x="48" y="0"/>
                </a:lnTo>
                <a:close/>
              </a:path>
            </a:pathLst>
          </a:custGeom>
          <a:solidFill>
            <a:srgbClr val="00FFFF"/>
          </a:solidFill>
          <a:ln w="11113">
            <a:solidFill>
              <a:srgbClr val="000080"/>
            </a:solidFill>
            <a:round/>
            <a:headEnd/>
            <a:tailEnd/>
          </a:ln>
        </p:spPr>
        <p:txBody>
          <a:bodyPr/>
          <a:lstStyle/>
          <a:p>
            <a:endParaRPr lang="zh-CN" altLang="en-US"/>
          </a:p>
        </p:txBody>
      </p:sp>
      <p:sp>
        <p:nvSpPr>
          <p:cNvPr id="2106" name="Freeform 60"/>
          <p:cNvSpPr>
            <a:spLocks/>
          </p:cNvSpPr>
          <p:nvPr/>
        </p:nvSpPr>
        <p:spPr bwMode="auto">
          <a:xfrm>
            <a:off x="1992313" y="2389188"/>
            <a:ext cx="1651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endParaRPr lang="zh-CN" altLang="en-US"/>
          </a:p>
        </p:txBody>
      </p:sp>
      <p:sp>
        <p:nvSpPr>
          <p:cNvPr id="2107" name="Freeform 61"/>
          <p:cNvSpPr>
            <a:spLocks/>
          </p:cNvSpPr>
          <p:nvPr/>
        </p:nvSpPr>
        <p:spPr bwMode="auto">
          <a:xfrm>
            <a:off x="1555750" y="2921000"/>
            <a:ext cx="165100" cy="150813"/>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7"/>
                </a:lnTo>
                <a:lnTo>
                  <a:pt x="48" y="95"/>
                </a:lnTo>
                <a:lnTo>
                  <a:pt x="0" y="47"/>
                </a:lnTo>
                <a:lnTo>
                  <a:pt x="48" y="0"/>
                </a:lnTo>
                <a:close/>
              </a:path>
            </a:pathLst>
          </a:custGeom>
          <a:solidFill>
            <a:srgbClr val="00FFFF"/>
          </a:solidFill>
          <a:ln w="11113">
            <a:solidFill>
              <a:srgbClr val="000080"/>
            </a:solidFill>
            <a:round/>
            <a:headEnd/>
            <a:tailEnd/>
          </a:ln>
        </p:spPr>
        <p:txBody>
          <a:bodyPr/>
          <a:lstStyle/>
          <a:p>
            <a:endParaRPr lang="zh-CN" altLang="en-US"/>
          </a:p>
        </p:txBody>
      </p:sp>
      <p:sp>
        <p:nvSpPr>
          <p:cNvPr id="2108" name="Freeform 62"/>
          <p:cNvSpPr>
            <a:spLocks/>
          </p:cNvSpPr>
          <p:nvPr/>
        </p:nvSpPr>
        <p:spPr bwMode="auto">
          <a:xfrm>
            <a:off x="1781175" y="2562225"/>
            <a:ext cx="1651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endParaRPr lang="zh-CN" altLang="en-US"/>
          </a:p>
        </p:txBody>
      </p:sp>
      <p:sp>
        <p:nvSpPr>
          <p:cNvPr id="2109" name="Freeform 63"/>
          <p:cNvSpPr>
            <a:spLocks/>
          </p:cNvSpPr>
          <p:nvPr/>
        </p:nvSpPr>
        <p:spPr bwMode="auto">
          <a:xfrm>
            <a:off x="1781175" y="2205038"/>
            <a:ext cx="1651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endParaRPr lang="zh-CN" altLang="en-US"/>
          </a:p>
        </p:txBody>
      </p:sp>
      <p:sp>
        <p:nvSpPr>
          <p:cNvPr id="2110" name="Rectangle 64"/>
          <p:cNvSpPr>
            <a:spLocks noChangeArrowheads="1"/>
          </p:cNvSpPr>
          <p:nvPr/>
        </p:nvSpPr>
        <p:spPr bwMode="auto">
          <a:xfrm>
            <a:off x="234950" y="332105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0</a:t>
            </a:r>
            <a:endParaRPr lang="ko-KR" altLang="en-US" sz="2400">
              <a:latin typeface="Tahoma" pitchFamily="34" charset="0"/>
              <a:ea typeface="Gulim" pitchFamily="34" charset="-127"/>
            </a:endParaRPr>
          </a:p>
        </p:txBody>
      </p:sp>
      <p:sp>
        <p:nvSpPr>
          <p:cNvPr id="2111" name="Rectangle 65"/>
          <p:cNvSpPr>
            <a:spLocks noChangeArrowheads="1"/>
          </p:cNvSpPr>
          <p:nvPr/>
        </p:nvSpPr>
        <p:spPr bwMode="auto">
          <a:xfrm>
            <a:off x="234950" y="3148013"/>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a:t>
            </a:r>
            <a:endParaRPr lang="ko-KR" altLang="en-US" sz="2400">
              <a:latin typeface="Tahoma" pitchFamily="34" charset="0"/>
              <a:ea typeface="Gulim" pitchFamily="34" charset="-127"/>
            </a:endParaRPr>
          </a:p>
        </p:txBody>
      </p:sp>
      <p:sp>
        <p:nvSpPr>
          <p:cNvPr id="2112" name="Rectangle 66"/>
          <p:cNvSpPr>
            <a:spLocks noChangeArrowheads="1"/>
          </p:cNvSpPr>
          <p:nvPr/>
        </p:nvSpPr>
        <p:spPr bwMode="auto">
          <a:xfrm>
            <a:off x="234950" y="2963863"/>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2</a:t>
            </a:r>
            <a:endParaRPr lang="ko-KR" altLang="en-US" sz="2400">
              <a:latin typeface="Tahoma" pitchFamily="34" charset="0"/>
              <a:ea typeface="Gulim" pitchFamily="34" charset="-127"/>
            </a:endParaRPr>
          </a:p>
        </p:txBody>
      </p:sp>
      <p:sp>
        <p:nvSpPr>
          <p:cNvPr id="2113" name="Rectangle 67"/>
          <p:cNvSpPr>
            <a:spLocks noChangeArrowheads="1"/>
          </p:cNvSpPr>
          <p:nvPr/>
        </p:nvSpPr>
        <p:spPr bwMode="auto">
          <a:xfrm>
            <a:off x="234950" y="2790825"/>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3</a:t>
            </a:r>
            <a:endParaRPr lang="ko-KR" altLang="en-US" sz="2400">
              <a:latin typeface="Tahoma" pitchFamily="34" charset="0"/>
              <a:ea typeface="Gulim" pitchFamily="34" charset="-127"/>
            </a:endParaRPr>
          </a:p>
        </p:txBody>
      </p:sp>
      <p:sp>
        <p:nvSpPr>
          <p:cNvPr id="2114" name="Rectangle 68"/>
          <p:cNvSpPr>
            <a:spLocks noChangeArrowheads="1"/>
          </p:cNvSpPr>
          <p:nvPr/>
        </p:nvSpPr>
        <p:spPr bwMode="auto">
          <a:xfrm>
            <a:off x="234950" y="2606675"/>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4</a:t>
            </a:r>
            <a:endParaRPr lang="ko-KR" altLang="en-US" sz="2400">
              <a:latin typeface="Tahoma" pitchFamily="34" charset="0"/>
              <a:ea typeface="Gulim" pitchFamily="34" charset="-127"/>
            </a:endParaRPr>
          </a:p>
        </p:txBody>
      </p:sp>
      <p:sp>
        <p:nvSpPr>
          <p:cNvPr id="2115" name="Rectangle 69"/>
          <p:cNvSpPr>
            <a:spLocks noChangeArrowheads="1"/>
          </p:cNvSpPr>
          <p:nvPr/>
        </p:nvSpPr>
        <p:spPr bwMode="auto">
          <a:xfrm>
            <a:off x="234950" y="243205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5</a:t>
            </a:r>
            <a:endParaRPr lang="ko-KR" altLang="en-US" sz="2400">
              <a:latin typeface="Tahoma" pitchFamily="34" charset="0"/>
              <a:ea typeface="Gulim" pitchFamily="34" charset="-127"/>
            </a:endParaRPr>
          </a:p>
        </p:txBody>
      </p:sp>
      <p:sp>
        <p:nvSpPr>
          <p:cNvPr id="2116" name="Rectangle 70"/>
          <p:cNvSpPr>
            <a:spLocks noChangeArrowheads="1"/>
          </p:cNvSpPr>
          <p:nvPr/>
        </p:nvSpPr>
        <p:spPr bwMode="auto">
          <a:xfrm>
            <a:off x="234950" y="224790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6</a:t>
            </a:r>
            <a:endParaRPr lang="ko-KR" altLang="en-US" sz="2400">
              <a:latin typeface="Tahoma" pitchFamily="34" charset="0"/>
              <a:ea typeface="Gulim" pitchFamily="34" charset="-127"/>
            </a:endParaRPr>
          </a:p>
        </p:txBody>
      </p:sp>
      <p:sp>
        <p:nvSpPr>
          <p:cNvPr id="2117" name="Rectangle 71"/>
          <p:cNvSpPr>
            <a:spLocks noChangeArrowheads="1"/>
          </p:cNvSpPr>
          <p:nvPr/>
        </p:nvSpPr>
        <p:spPr bwMode="auto">
          <a:xfrm>
            <a:off x="234950" y="2074863"/>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7</a:t>
            </a:r>
            <a:endParaRPr lang="ko-KR" altLang="en-US" sz="2400">
              <a:latin typeface="Tahoma" pitchFamily="34" charset="0"/>
              <a:ea typeface="Gulim" pitchFamily="34" charset="-127"/>
            </a:endParaRPr>
          </a:p>
        </p:txBody>
      </p:sp>
      <p:sp>
        <p:nvSpPr>
          <p:cNvPr id="2118" name="Rectangle 72"/>
          <p:cNvSpPr>
            <a:spLocks noChangeArrowheads="1"/>
          </p:cNvSpPr>
          <p:nvPr/>
        </p:nvSpPr>
        <p:spPr bwMode="auto">
          <a:xfrm>
            <a:off x="234950" y="1890713"/>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8</a:t>
            </a:r>
            <a:endParaRPr lang="ko-KR" altLang="en-US" sz="2400">
              <a:latin typeface="Tahoma" pitchFamily="34" charset="0"/>
              <a:ea typeface="Gulim" pitchFamily="34" charset="-127"/>
            </a:endParaRPr>
          </a:p>
        </p:txBody>
      </p:sp>
      <p:sp>
        <p:nvSpPr>
          <p:cNvPr id="2119" name="Rectangle 73"/>
          <p:cNvSpPr>
            <a:spLocks noChangeArrowheads="1"/>
          </p:cNvSpPr>
          <p:nvPr/>
        </p:nvSpPr>
        <p:spPr bwMode="auto">
          <a:xfrm>
            <a:off x="234950" y="1717675"/>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9</a:t>
            </a:r>
            <a:endParaRPr lang="ko-KR" altLang="en-US" sz="2400">
              <a:latin typeface="Tahoma" pitchFamily="34" charset="0"/>
              <a:ea typeface="Gulim" pitchFamily="34" charset="-127"/>
            </a:endParaRPr>
          </a:p>
        </p:txBody>
      </p:sp>
      <p:sp>
        <p:nvSpPr>
          <p:cNvPr id="2120" name="Rectangle 74"/>
          <p:cNvSpPr>
            <a:spLocks noChangeArrowheads="1"/>
          </p:cNvSpPr>
          <p:nvPr/>
        </p:nvSpPr>
        <p:spPr bwMode="auto">
          <a:xfrm>
            <a:off x="200025" y="1533525"/>
            <a:ext cx="69850"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10</a:t>
            </a:r>
            <a:endParaRPr lang="ko-KR" altLang="en-US" sz="2400">
              <a:latin typeface="Tahoma" pitchFamily="34" charset="0"/>
              <a:ea typeface="Gulim" pitchFamily="34" charset="-127"/>
            </a:endParaRPr>
          </a:p>
        </p:txBody>
      </p:sp>
      <p:sp>
        <p:nvSpPr>
          <p:cNvPr id="2121" name="Rectangle 75"/>
          <p:cNvSpPr>
            <a:spLocks noChangeArrowheads="1"/>
          </p:cNvSpPr>
          <p:nvPr/>
        </p:nvSpPr>
        <p:spPr bwMode="auto">
          <a:xfrm>
            <a:off x="317500" y="342900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0</a:t>
            </a:r>
            <a:endParaRPr lang="ko-KR" altLang="en-US" sz="2400">
              <a:latin typeface="Tahoma" pitchFamily="34" charset="0"/>
              <a:ea typeface="Gulim" pitchFamily="34" charset="-127"/>
            </a:endParaRPr>
          </a:p>
        </p:txBody>
      </p:sp>
      <p:sp>
        <p:nvSpPr>
          <p:cNvPr id="2122" name="Rectangle 76"/>
          <p:cNvSpPr>
            <a:spLocks noChangeArrowheads="1"/>
          </p:cNvSpPr>
          <p:nvPr/>
        </p:nvSpPr>
        <p:spPr bwMode="auto">
          <a:xfrm>
            <a:off x="542925" y="342900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a:t>
            </a:r>
            <a:endParaRPr lang="ko-KR" altLang="en-US" sz="2400">
              <a:latin typeface="Tahoma" pitchFamily="34" charset="0"/>
              <a:ea typeface="Gulim" pitchFamily="34" charset="-127"/>
            </a:endParaRPr>
          </a:p>
        </p:txBody>
      </p:sp>
      <p:sp>
        <p:nvSpPr>
          <p:cNvPr id="2123" name="Rectangle 77"/>
          <p:cNvSpPr>
            <a:spLocks noChangeArrowheads="1"/>
          </p:cNvSpPr>
          <p:nvPr/>
        </p:nvSpPr>
        <p:spPr bwMode="auto">
          <a:xfrm>
            <a:off x="754063" y="342900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2</a:t>
            </a:r>
            <a:endParaRPr lang="ko-KR" altLang="en-US" sz="2400">
              <a:latin typeface="Tahoma" pitchFamily="34" charset="0"/>
              <a:ea typeface="Gulim" pitchFamily="34" charset="-127"/>
            </a:endParaRPr>
          </a:p>
        </p:txBody>
      </p:sp>
      <p:sp>
        <p:nvSpPr>
          <p:cNvPr id="2124" name="Rectangle 78"/>
          <p:cNvSpPr>
            <a:spLocks noChangeArrowheads="1"/>
          </p:cNvSpPr>
          <p:nvPr/>
        </p:nvSpPr>
        <p:spPr bwMode="auto">
          <a:xfrm>
            <a:off x="977900" y="342900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3</a:t>
            </a:r>
            <a:endParaRPr lang="ko-KR" altLang="en-US" sz="2400">
              <a:latin typeface="Tahoma" pitchFamily="34" charset="0"/>
              <a:ea typeface="Gulim" pitchFamily="34" charset="-127"/>
            </a:endParaRPr>
          </a:p>
        </p:txBody>
      </p:sp>
      <p:sp>
        <p:nvSpPr>
          <p:cNvPr id="2125" name="Rectangle 79"/>
          <p:cNvSpPr>
            <a:spLocks noChangeArrowheads="1"/>
          </p:cNvSpPr>
          <p:nvPr/>
        </p:nvSpPr>
        <p:spPr bwMode="auto">
          <a:xfrm>
            <a:off x="1190625" y="342900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4</a:t>
            </a:r>
            <a:endParaRPr lang="ko-KR" altLang="en-US" sz="2400">
              <a:latin typeface="Tahoma" pitchFamily="34" charset="0"/>
              <a:ea typeface="Gulim" pitchFamily="34" charset="-127"/>
            </a:endParaRPr>
          </a:p>
        </p:txBody>
      </p:sp>
      <p:sp>
        <p:nvSpPr>
          <p:cNvPr id="2126" name="Rectangle 80"/>
          <p:cNvSpPr>
            <a:spLocks noChangeArrowheads="1"/>
          </p:cNvSpPr>
          <p:nvPr/>
        </p:nvSpPr>
        <p:spPr bwMode="auto">
          <a:xfrm>
            <a:off x="1414463" y="342900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5</a:t>
            </a:r>
            <a:endParaRPr lang="ko-KR" altLang="en-US" sz="2400">
              <a:latin typeface="Tahoma" pitchFamily="34" charset="0"/>
              <a:ea typeface="Gulim" pitchFamily="34" charset="-127"/>
            </a:endParaRPr>
          </a:p>
        </p:txBody>
      </p:sp>
      <p:sp>
        <p:nvSpPr>
          <p:cNvPr id="2127" name="Rectangle 81"/>
          <p:cNvSpPr>
            <a:spLocks noChangeArrowheads="1"/>
          </p:cNvSpPr>
          <p:nvPr/>
        </p:nvSpPr>
        <p:spPr bwMode="auto">
          <a:xfrm>
            <a:off x="1625600" y="342900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6</a:t>
            </a:r>
            <a:endParaRPr lang="ko-KR" altLang="en-US" sz="2400">
              <a:latin typeface="Tahoma" pitchFamily="34" charset="0"/>
              <a:ea typeface="Gulim" pitchFamily="34" charset="-127"/>
            </a:endParaRPr>
          </a:p>
        </p:txBody>
      </p:sp>
      <p:sp>
        <p:nvSpPr>
          <p:cNvPr id="2128" name="Rectangle 82"/>
          <p:cNvSpPr>
            <a:spLocks noChangeArrowheads="1"/>
          </p:cNvSpPr>
          <p:nvPr/>
        </p:nvSpPr>
        <p:spPr bwMode="auto">
          <a:xfrm>
            <a:off x="1851025" y="342900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7</a:t>
            </a:r>
            <a:endParaRPr lang="ko-KR" altLang="en-US" sz="2400">
              <a:latin typeface="Tahoma" pitchFamily="34" charset="0"/>
              <a:ea typeface="Gulim" pitchFamily="34" charset="-127"/>
            </a:endParaRPr>
          </a:p>
        </p:txBody>
      </p:sp>
      <p:sp>
        <p:nvSpPr>
          <p:cNvPr id="2129" name="Rectangle 83"/>
          <p:cNvSpPr>
            <a:spLocks noChangeArrowheads="1"/>
          </p:cNvSpPr>
          <p:nvPr/>
        </p:nvSpPr>
        <p:spPr bwMode="auto">
          <a:xfrm>
            <a:off x="2062163" y="342900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8</a:t>
            </a:r>
            <a:endParaRPr lang="ko-KR" altLang="en-US" sz="2400">
              <a:latin typeface="Tahoma" pitchFamily="34" charset="0"/>
              <a:ea typeface="Gulim" pitchFamily="34" charset="-127"/>
            </a:endParaRPr>
          </a:p>
        </p:txBody>
      </p:sp>
      <p:sp>
        <p:nvSpPr>
          <p:cNvPr id="2130" name="Rectangle 84"/>
          <p:cNvSpPr>
            <a:spLocks noChangeArrowheads="1"/>
          </p:cNvSpPr>
          <p:nvPr/>
        </p:nvSpPr>
        <p:spPr bwMode="auto">
          <a:xfrm>
            <a:off x="2286000" y="3429000"/>
            <a:ext cx="34925"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9</a:t>
            </a:r>
            <a:endParaRPr lang="ko-KR" altLang="en-US" sz="2400">
              <a:latin typeface="Tahoma" pitchFamily="34" charset="0"/>
              <a:ea typeface="Gulim" pitchFamily="34" charset="-127"/>
            </a:endParaRPr>
          </a:p>
        </p:txBody>
      </p:sp>
      <p:sp>
        <p:nvSpPr>
          <p:cNvPr id="2131" name="Rectangle 85"/>
          <p:cNvSpPr>
            <a:spLocks noChangeArrowheads="1"/>
          </p:cNvSpPr>
          <p:nvPr/>
        </p:nvSpPr>
        <p:spPr bwMode="auto">
          <a:xfrm>
            <a:off x="2474913" y="3429000"/>
            <a:ext cx="69850" cy="76200"/>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10</a:t>
            </a:r>
            <a:endParaRPr lang="ko-KR" altLang="en-US" sz="2400">
              <a:latin typeface="Tahoma" pitchFamily="34" charset="0"/>
              <a:ea typeface="Gulim" pitchFamily="34" charset="-127"/>
            </a:endParaRPr>
          </a:p>
        </p:txBody>
      </p:sp>
      <p:sp>
        <p:nvSpPr>
          <p:cNvPr id="2132" name="Rectangle 86"/>
          <p:cNvSpPr>
            <a:spLocks noChangeArrowheads="1"/>
          </p:cNvSpPr>
          <p:nvPr/>
        </p:nvSpPr>
        <p:spPr bwMode="auto">
          <a:xfrm>
            <a:off x="57150" y="1381125"/>
            <a:ext cx="2595563" cy="2254250"/>
          </a:xfrm>
          <a:prstGeom prst="rect">
            <a:avLst/>
          </a:prstGeom>
          <a:noFill/>
          <a:ln w="0">
            <a:solidFill>
              <a:srgbClr val="000000"/>
            </a:solidFill>
            <a:miter lim="800000"/>
            <a:headEnd/>
            <a:tailEnd/>
          </a:ln>
        </p:spPr>
        <p:txBody>
          <a:bodyPr/>
          <a:lstStyle/>
          <a:p>
            <a:endParaRPr lang="en-US" altLang="zh-CN"/>
          </a:p>
        </p:txBody>
      </p:sp>
      <p:sp>
        <p:nvSpPr>
          <p:cNvPr id="2133" name="Freeform 87"/>
          <p:cNvSpPr>
            <a:spLocks/>
          </p:cNvSpPr>
          <p:nvPr/>
        </p:nvSpPr>
        <p:spPr bwMode="auto">
          <a:xfrm>
            <a:off x="919163" y="1873250"/>
            <a:ext cx="165100" cy="150813"/>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8"/>
                </a:lnTo>
                <a:lnTo>
                  <a:pt x="48" y="95"/>
                </a:lnTo>
                <a:lnTo>
                  <a:pt x="0" y="48"/>
                </a:lnTo>
                <a:lnTo>
                  <a:pt x="48" y="0"/>
                </a:lnTo>
                <a:close/>
              </a:path>
            </a:pathLst>
          </a:custGeom>
          <a:solidFill>
            <a:srgbClr val="00FFFF"/>
          </a:solidFill>
          <a:ln w="11113">
            <a:solidFill>
              <a:srgbClr val="000080"/>
            </a:solidFill>
            <a:round/>
            <a:headEnd/>
            <a:tailEnd/>
          </a:ln>
        </p:spPr>
        <p:txBody>
          <a:bodyPr/>
          <a:lstStyle/>
          <a:p>
            <a:endParaRPr lang="zh-CN" altLang="en-US"/>
          </a:p>
        </p:txBody>
      </p:sp>
      <p:sp>
        <p:nvSpPr>
          <p:cNvPr id="2134" name="Freeform 88"/>
          <p:cNvSpPr>
            <a:spLocks/>
          </p:cNvSpPr>
          <p:nvPr/>
        </p:nvSpPr>
        <p:spPr bwMode="auto">
          <a:xfrm>
            <a:off x="1579563" y="2709863"/>
            <a:ext cx="1651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endParaRPr lang="zh-CN" altLang="en-US"/>
          </a:p>
        </p:txBody>
      </p:sp>
      <p:sp>
        <p:nvSpPr>
          <p:cNvPr id="2135" name="Text Box 89"/>
          <p:cNvSpPr txBox="1">
            <a:spLocks noChangeArrowheads="1"/>
          </p:cNvSpPr>
          <p:nvPr/>
        </p:nvSpPr>
        <p:spPr bwMode="auto">
          <a:xfrm>
            <a:off x="76200" y="3548063"/>
            <a:ext cx="752475" cy="457200"/>
          </a:xfrm>
          <a:prstGeom prst="rect">
            <a:avLst/>
          </a:prstGeom>
          <a:noFill/>
          <a:ln w="9525">
            <a:noFill/>
            <a:miter lim="800000"/>
            <a:headEnd/>
            <a:tailEnd/>
          </a:ln>
        </p:spPr>
        <p:txBody>
          <a:bodyPr wrap="none">
            <a:spAutoFit/>
          </a:bodyPr>
          <a:lstStyle/>
          <a:p>
            <a:r>
              <a:rPr lang="en-US" altLang="ko-KR" sz="2400">
                <a:latin typeface="Tahoma" pitchFamily="34" charset="0"/>
                <a:ea typeface="Gulim" pitchFamily="34" charset="-127"/>
              </a:rPr>
              <a:t>K=2</a:t>
            </a:r>
          </a:p>
        </p:txBody>
      </p:sp>
      <p:sp>
        <p:nvSpPr>
          <p:cNvPr id="435290" name="Line 90"/>
          <p:cNvSpPr>
            <a:spLocks noChangeShapeType="1"/>
          </p:cNvSpPr>
          <p:nvPr/>
        </p:nvSpPr>
        <p:spPr bwMode="auto">
          <a:xfrm>
            <a:off x="2735263" y="1719263"/>
            <a:ext cx="825500" cy="0"/>
          </a:xfrm>
          <a:prstGeom prst="line">
            <a:avLst/>
          </a:prstGeom>
          <a:noFill/>
          <a:ln w="9525">
            <a:solidFill>
              <a:schemeClr val="tx1"/>
            </a:solidFill>
            <a:miter lim="800000"/>
            <a:headEnd/>
            <a:tailEnd type="triangle" w="med" len="med"/>
          </a:ln>
        </p:spPr>
        <p:txBody>
          <a:bodyPr wrap="none"/>
          <a:lstStyle/>
          <a:p>
            <a:endParaRPr lang="zh-CN" altLang="en-US"/>
          </a:p>
        </p:txBody>
      </p:sp>
      <p:sp>
        <p:nvSpPr>
          <p:cNvPr id="435291" name="Text Box 91"/>
          <p:cNvSpPr txBox="1">
            <a:spLocks noChangeArrowheads="1"/>
          </p:cNvSpPr>
          <p:nvPr/>
        </p:nvSpPr>
        <p:spPr bwMode="auto">
          <a:xfrm>
            <a:off x="2735263" y="2024063"/>
            <a:ext cx="990600" cy="1155700"/>
          </a:xfrm>
          <a:prstGeom prst="rect">
            <a:avLst/>
          </a:prstGeom>
          <a:noFill/>
          <a:ln w="9525">
            <a:noFill/>
            <a:miter lim="800000"/>
            <a:headEnd/>
            <a:tailEnd/>
          </a:ln>
        </p:spPr>
        <p:txBody>
          <a:bodyPr>
            <a:spAutoFit/>
          </a:bodyPr>
          <a:lstStyle/>
          <a:p>
            <a:pPr>
              <a:spcBef>
                <a:spcPct val="50000"/>
              </a:spcBef>
            </a:pPr>
            <a:r>
              <a:rPr lang="en-US" altLang="ko-KR" sz="1400">
                <a:latin typeface="Tahoma" pitchFamily="34" charset="0"/>
                <a:ea typeface="Gulim" pitchFamily="34" charset="-127"/>
              </a:rPr>
              <a:t>Arbitrary choose k object as initial medoids</a:t>
            </a:r>
          </a:p>
        </p:txBody>
      </p:sp>
      <p:graphicFrame>
        <p:nvGraphicFramePr>
          <p:cNvPr id="435292" name="Object 92"/>
          <p:cNvGraphicFramePr>
            <a:graphicFrameLocks noChangeAspect="1"/>
          </p:cNvGraphicFramePr>
          <p:nvPr/>
        </p:nvGraphicFramePr>
        <p:xfrm>
          <a:off x="3560763" y="1338263"/>
          <a:ext cx="2724150" cy="2362200"/>
        </p:xfrm>
        <a:graphic>
          <a:graphicData uri="http://schemas.openxmlformats.org/presentationml/2006/ole">
            <mc:AlternateContent xmlns:mc="http://schemas.openxmlformats.org/markup-compatibility/2006">
              <mc:Choice xmlns:v="urn:schemas-microsoft-com:vml" Requires="v">
                <p:oleObj spid="_x0000_s21540" name="Worksheet" r:id="rId6" imgW="2200656" imgH="2076907" progId="Excel.Sheet.8">
                  <p:embed/>
                </p:oleObj>
              </mc:Choice>
              <mc:Fallback>
                <p:oleObj name="Worksheet" r:id="rId6" imgW="2200656" imgH="2076907" progId="Excel.Sheet.8">
                  <p:embed/>
                  <p:pic>
                    <p:nvPicPr>
                      <p:cNvPr id="435292" name="Object 9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763" y="1338263"/>
                        <a:ext cx="272415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5293" name="Line 93"/>
          <p:cNvSpPr>
            <a:spLocks noChangeShapeType="1"/>
          </p:cNvSpPr>
          <p:nvPr/>
        </p:nvSpPr>
        <p:spPr bwMode="auto">
          <a:xfrm>
            <a:off x="5483225" y="2351088"/>
            <a:ext cx="0" cy="201612"/>
          </a:xfrm>
          <a:prstGeom prst="line">
            <a:avLst/>
          </a:prstGeom>
          <a:noFill/>
          <a:ln w="9525">
            <a:solidFill>
              <a:schemeClr val="tx1"/>
            </a:solidFill>
            <a:round/>
            <a:headEnd/>
            <a:tailEnd/>
          </a:ln>
        </p:spPr>
        <p:txBody>
          <a:bodyPr wrap="none" anchor="ctr">
            <a:spAutoFit/>
          </a:bodyPr>
          <a:lstStyle/>
          <a:p>
            <a:endParaRPr lang="zh-CN" altLang="en-US"/>
          </a:p>
        </p:txBody>
      </p:sp>
      <p:sp>
        <p:nvSpPr>
          <p:cNvPr id="435294" name="Line 94"/>
          <p:cNvSpPr>
            <a:spLocks noChangeShapeType="1"/>
          </p:cNvSpPr>
          <p:nvPr/>
        </p:nvSpPr>
        <p:spPr bwMode="auto">
          <a:xfrm>
            <a:off x="6202363" y="1795463"/>
            <a:ext cx="825500" cy="0"/>
          </a:xfrm>
          <a:prstGeom prst="line">
            <a:avLst/>
          </a:prstGeom>
          <a:noFill/>
          <a:ln w="9525">
            <a:solidFill>
              <a:schemeClr val="tx1"/>
            </a:solidFill>
            <a:miter lim="800000"/>
            <a:headEnd/>
            <a:tailEnd type="triangle" w="med" len="med"/>
          </a:ln>
        </p:spPr>
        <p:txBody>
          <a:bodyPr wrap="none"/>
          <a:lstStyle/>
          <a:p>
            <a:endParaRPr lang="zh-CN" altLang="en-US"/>
          </a:p>
        </p:txBody>
      </p:sp>
      <p:sp>
        <p:nvSpPr>
          <p:cNvPr id="435295" name="Text Box 95"/>
          <p:cNvSpPr txBox="1">
            <a:spLocks noChangeArrowheads="1"/>
          </p:cNvSpPr>
          <p:nvPr/>
        </p:nvSpPr>
        <p:spPr bwMode="auto">
          <a:xfrm>
            <a:off x="6284913" y="2024063"/>
            <a:ext cx="990600" cy="1368425"/>
          </a:xfrm>
          <a:prstGeom prst="rect">
            <a:avLst/>
          </a:prstGeom>
          <a:noFill/>
          <a:ln w="9525">
            <a:noFill/>
            <a:miter lim="800000"/>
            <a:headEnd/>
            <a:tailEnd/>
          </a:ln>
        </p:spPr>
        <p:txBody>
          <a:bodyPr>
            <a:spAutoFit/>
          </a:bodyPr>
          <a:lstStyle/>
          <a:p>
            <a:pPr>
              <a:spcBef>
                <a:spcPct val="50000"/>
              </a:spcBef>
            </a:pPr>
            <a:r>
              <a:rPr lang="en-US" altLang="ko-KR" sz="1400">
                <a:latin typeface="Tahoma" pitchFamily="34" charset="0"/>
                <a:ea typeface="Gulim" pitchFamily="34" charset="-127"/>
              </a:rPr>
              <a:t>Assign each remaining object to nearest medoids</a:t>
            </a:r>
          </a:p>
        </p:txBody>
      </p:sp>
      <p:sp>
        <p:nvSpPr>
          <p:cNvPr id="435296" name="Line 96"/>
          <p:cNvSpPr>
            <a:spLocks noChangeShapeType="1"/>
          </p:cNvSpPr>
          <p:nvPr/>
        </p:nvSpPr>
        <p:spPr bwMode="auto">
          <a:xfrm>
            <a:off x="7275513" y="3700463"/>
            <a:ext cx="0" cy="381000"/>
          </a:xfrm>
          <a:prstGeom prst="line">
            <a:avLst/>
          </a:prstGeom>
          <a:noFill/>
          <a:ln w="9525">
            <a:solidFill>
              <a:schemeClr val="tx1"/>
            </a:solidFill>
            <a:miter lim="800000"/>
            <a:headEnd/>
            <a:tailEnd type="triangle" w="med" len="med"/>
          </a:ln>
        </p:spPr>
        <p:txBody>
          <a:bodyPr wrap="none"/>
          <a:lstStyle/>
          <a:p>
            <a:endParaRPr lang="zh-CN" altLang="en-US"/>
          </a:p>
        </p:txBody>
      </p:sp>
      <p:sp>
        <p:nvSpPr>
          <p:cNvPr id="435297" name="Text Box 97"/>
          <p:cNvSpPr txBox="1">
            <a:spLocks noChangeArrowheads="1"/>
          </p:cNvSpPr>
          <p:nvPr/>
        </p:nvSpPr>
        <p:spPr bwMode="auto">
          <a:xfrm>
            <a:off x="7440613" y="3700463"/>
            <a:ext cx="2393950" cy="517525"/>
          </a:xfrm>
          <a:prstGeom prst="rect">
            <a:avLst/>
          </a:prstGeom>
          <a:noFill/>
          <a:ln w="9525">
            <a:noFill/>
            <a:miter lim="800000"/>
            <a:headEnd/>
            <a:tailEnd/>
          </a:ln>
        </p:spPr>
        <p:txBody>
          <a:bodyPr>
            <a:spAutoFit/>
          </a:bodyPr>
          <a:lstStyle/>
          <a:p>
            <a:pPr>
              <a:spcBef>
                <a:spcPct val="50000"/>
              </a:spcBef>
            </a:pPr>
            <a:r>
              <a:rPr lang="en-US" altLang="ko-KR" sz="1400">
                <a:latin typeface="Tahoma" pitchFamily="34" charset="0"/>
                <a:ea typeface="Gulim" pitchFamily="34" charset="-127"/>
              </a:rPr>
              <a:t>Randomly select a nonmedoid object,O</a:t>
            </a:r>
            <a:r>
              <a:rPr lang="en-US" altLang="ko-KR" sz="1400" baseline="-25000">
                <a:latin typeface="Tahoma" pitchFamily="34" charset="0"/>
                <a:ea typeface="Gulim" pitchFamily="34" charset="-127"/>
              </a:rPr>
              <a:t>ramdom</a:t>
            </a:r>
          </a:p>
        </p:txBody>
      </p:sp>
      <p:sp>
        <p:nvSpPr>
          <p:cNvPr id="435298" name="Line 98"/>
          <p:cNvSpPr>
            <a:spLocks noChangeShapeType="1"/>
          </p:cNvSpPr>
          <p:nvPr/>
        </p:nvSpPr>
        <p:spPr bwMode="auto">
          <a:xfrm flipH="1">
            <a:off x="6450013" y="4386263"/>
            <a:ext cx="742950" cy="0"/>
          </a:xfrm>
          <a:prstGeom prst="line">
            <a:avLst/>
          </a:prstGeom>
          <a:noFill/>
          <a:ln w="9525">
            <a:solidFill>
              <a:schemeClr val="tx1"/>
            </a:solidFill>
            <a:miter lim="800000"/>
            <a:headEnd/>
            <a:tailEnd type="triangle" w="med" len="med"/>
          </a:ln>
        </p:spPr>
        <p:txBody>
          <a:bodyPr wrap="none"/>
          <a:lstStyle/>
          <a:p>
            <a:endParaRPr lang="zh-CN" altLang="en-US"/>
          </a:p>
        </p:txBody>
      </p:sp>
      <p:sp>
        <p:nvSpPr>
          <p:cNvPr id="435299" name="Text Box 99"/>
          <p:cNvSpPr txBox="1">
            <a:spLocks noChangeArrowheads="1"/>
          </p:cNvSpPr>
          <p:nvPr/>
        </p:nvSpPr>
        <p:spPr bwMode="auto">
          <a:xfrm>
            <a:off x="6119813" y="4538663"/>
            <a:ext cx="1238250" cy="730250"/>
          </a:xfrm>
          <a:prstGeom prst="rect">
            <a:avLst/>
          </a:prstGeom>
          <a:noFill/>
          <a:ln w="9525">
            <a:noFill/>
            <a:miter lim="800000"/>
            <a:headEnd/>
            <a:tailEnd/>
          </a:ln>
        </p:spPr>
        <p:txBody>
          <a:bodyPr>
            <a:spAutoFit/>
          </a:bodyPr>
          <a:lstStyle/>
          <a:p>
            <a:pPr>
              <a:spcBef>
                <a:spcPct val="50000"/>
              </a:spcBef>
            </a:pPr>
            <a:r>
              <a:rPr lang="en-US" altLang="ko-KR" sz="1400">
                <a:latin typeface="Tahoma" pitchFamily="34" charset="0"/>
                <a:ea typeface="Gulim" pitchFamily="34" charset="-127"/>
              </a:rPr>
              <a:t>Compute total cost of swapping</a:t>
            </a:r>
          </a:p>
        </p:txBody>
      </p:sp>
      <p:grpSp>
        <p:nvGrpSpPr>
          <p:cNvPr id="3" name="Group 100"/>
          <p:cNvGrpSpPr>
            <a:grpSpLocks/>
          </p:cNvGrpSpPr>
          <p:nvPr/>
        </p:nvGrpSpPr>
        <p:grpSpPr bwMode="auto">
          <a:xfrm>
            <a:off x="3768725" y="4273550"/>
            <a:ext cx="2357438" cy="2035175"/>
            <a:chOff x="2233" y="2905"/>
            <a:chExt cx="1371" cy="1282"/>
          </a:xfrm>
        </p:grpSpPr>
        <p:sp>
          <p:nvSpPr>
            <p:cNvPr id="2232" name="Rectangle 101"/>
            <p:cNvSpPr>
              <a:spLocks noChangeArrowheads="1"/>
            </p:cNvSpPr>
            <p:nvPr/>
          </p:nvSpPr>
          <p:spPr bwMode="auto">
            <a:xfrm>
              <a:off x="2233" y="2905"/>
              <a:ext cx="1371" cy="1282"/>
            </a:xfrm>
            <a:prstGeom prst="rect">
              <a:avLst/>
            </a:prstGeom>
            <a:solidFill>
              <a:srgbClr val="FFFFFF"/>
            </a:solidFill>
            <a:ln w="0">
              <a:solidFill>
                <a:srgbClr val="000000"/>
              </a:solidFill>
              <a:miter lim="800000"/>
              <a:headEnd/>
              <a:tailEnd/>
            </a:ln>
          </p:spPr>
          <p:txBody>
            <a:bodyPr/>
            <a:lstStyle/>
            <a:p>
              <a:endParaRPr lang="en-US" altLang="zh-CN"/>
            </a:p>
          </p:txBody>
        </p:sp>
        <p:sp>
          <p:nvSpPr>
            <p:cNvPr id="2233" name="Rectangle 102"/>
            <p:cNvSpPr>
              <a:spLocks noChangeArrowheads="1"/>
            </p:cNvSpPr>
            <p:nvPr/>
          </p:nvSpPr>
          <p:spPr bwMode="auto">
            <a:xfrm>
              <a:off x="2376" y="3009"/>
              <a:ext cx="1154" cy="1018"/>
            </a:xfrm>
            <a:prstGeom prst="rect">
              <a:avLst/>
            </a:prstGeom>
            <a:solidFill>
              <a:srgbClr val="FFFFFF"/>
            </a:solidFill>
            <a:ln w="9525">
              <a:noFill/>
              <a:miter lim="800000"/>
              <a:headEnd/>
              <a:tailEnd/>
            </a:ln>
          </p:spPr>
          <p:txBody>
            <a:bodyPr/>
            <a:lstStyle/>
            <a:p>
              <a:endParaRPr lang="en-US" altLang="zh-CN"/>
            </a:p>
          </p:txBody>
        </p:sp>
        <p:sp>
          <p:nvSpPr>
            <p:cNvPr id="2234" name="Line 103"/>
            <p:cNvSpPr>
              <a:spLocks noChangeShapeType="1"/>
            </p:cNvSpPr>
            <p:nvPr/>
          </p:nvSpPr>
          <p:spPr bwMode="auto">
            <a:xfrm>
              <a:off x="2376" y="3928"/>
              <a:ext cx="1154" cy="1"/>
            </a:xfrm>
            <a:prstGeom prst="line">
              <a:avLst/>
            </a:prstGeom>
            <a:noFill/>
            <a:ln w="0">
              <a:solidFill>
                <a:srgbClr val="000000"/>
              </a:solidFill>
              <a:round/>
              <a:headEnd/>
              <a:tailEnd/>
            </a:ln>
          </p:spPr>
          <p:txBody>
            <a:bodyPr/>
            <a:lstStyle/>
            <a:p>
              <a:endParaRPr lang="zh-CN" altLang="en-US"/>
            </a:p>
          </p:txBody>
        </p:sp>
        <p:sp>
          <p:nvSpPr>
            <p:cNvPr id="2235" name="Line 104"/>
            <p:cNvSpPr>
              <a:spLocks noChangeShapeType="1"/>
            </p:cNvSpPr>
            <p:nvPr/>
          </p:nvSpPr>
          <p:spPr bwMode="auto">
            <a:xfrm>
              <a:off x="2376" y="3823"/>
              <a:ext cx="1154" cy="1"/>
            </a:xfrm>
            <a:prstGeom prst="line">
              <a:avLst/>
            </a:prstGeom>
            <a:noFill/>
            <a:ln w="0">
              <a:solidFill>
                <a:srgbClr val="000000"/>
              </a:solidFill>
              <a:round/>
              <a:headEnd/>
              <a:tailEnd/>
            </a:ln>
          </p:spPr>
          <p:txBody>
            <a:bodyPr/>
            <a:lstStyle/>
            <a:p>
              <a:endParaRPr lang="zh-CN" altLang="en-US"/>
            </a:p>
          </p:txBody>
        </p:sp>
        <p:sp>
          <p:nvSpPr>
            <p:cNvPr id="2236" name="Line 105"/>
            <p:cNvSpPr>
              <a:spLocks noChangeShapeType="1"/>
            </p:cNvSpPr>
            <p:nvPr/>
          </p:nvSpPr>
          <p:spPr bwMode="auto">
            <a:xfrm>
              <a:off x="2376" y="3725"/>
              <a:ext cx="1154" cy="1"/>
            </a:xfrm>
            <a:prstGeom prst="line">
              <a:avLst/>
            </a:prstGeom>
            <a:noFill/>
            <a:ln w="0">
              <a:solidFill>
                <a:srgbClr val="000000"/>
              </a:solidFill>
              <a:round/>
              <a:headEnd/>
              <a:tailEnd/>
            </a:ln>
          </p:spPr>
          <p:txBody>
            <a:bodyPr/>
            <a:lstStyle/>
            <a:p>
              <a:endParaRPr lang="zh-CN" altLang="en-US"/>
            </a:p>
          </p:txBody>
        </p:sp>
        <p:sp>
          <p:nvSpPr>
            <p:cNvPr id="2237" name="Line 106"/>
            <p:cNvSpPr>
              <a:spLocks noChangeShapeType="1"/>
            </p:cNvSpPr>
            <p:nvPr/>
          </p:nvSpPr>
          <p:spPr bwMode="auto">
            <a:xfrm>
              <a:off x="2376" y="3620"/>
              <a:ext cx="1154" cy="1"/>
            </a:xfrm>
            <a:prstGeom prst="line">
              <a:avLst/>
            </a:prstGeom>
            <a:noFill/>
            <a:ln w="0">
              <a:solidFill>
                <a:srgbClr val="000000"/>
              </a:solidFill>
              <a:round/>
              <a:headEnd/>
              <a:tailEnd/>
            </a:ln>
          </p:spPr>
          <p:txBody>
            <a:bodyPr/>
            <a:lstStyle/>
            <a:p>
              <a:endParaRPr lang="zh-CN" altLang="en-US"/>
            </a:p>
          </p:txBody>
        </p:sp>
        <p:sp>
          <p:nvSpPr>
            <p:cNvPr id="2238" name="Line 107"/>
            <p:cNvSpPr>
              <a:spLocks noChangeShapeType="1"/>
            </p:cNvSpPr>
            <p:nvPr/>
          </p:nvSpPr>
          <p:spPr bwMode="auto">
            <a:xfrm>
              <a:off x="2376" y="3521"/>
              <a:ext cx="1154" cy="1"/>
            </a:xfrm>
            <a:prstGeom prst="line">
              <a:avLst/>
            </a:prstGeom>
            <a:noFill/>
            <a:ln w="0">
              <a:solidFill>
                <a:srgbClr val="000000"/>
              </a:solidFill>
              <a:round/>
              <a:headEnd/>
              <a:tailEnd/>
            </a:ln>
          </p:spPr>
          <p:txBody>
            <a:bodyPr/>
            <a:lstStyle/>
            <a:p>
              <a:endParaRPr lang="zh-CN" altLang="en-US"/>
            </a:p>
          </p:txBody>
        </p:sp>
        <p:sp>
          <p:nvSpPr>
            <p:cNvPr id="2239" name="Line 108"/>
            <p:cNvSpPr>
              <a:spLocks noChangeShapeType="1"/>
            </p:cNvSpPr>
            <p:nvPr/>
          </p:nvSpPr>
          <p:spPr bwMode="auto">
            <a:xfrm>
              <a:off x="2376" y="3416"/>
              <a:ext cx="1154" cy="1"/>
            </a:xfrm>
            <a:prstGeom prst="line">
              <a:avLst/>
            </a:prstGeom>
            <a:noFill/>
            <a:ln w="0">
              <a:solidFill>
                <a:srgbClr val="000000"/>
              </a:solidFill>
              <a:round/>
              <a:headEnd/>
              <a:tailEnd/>
            </a:ln>
          </p:spPr>
          <p:txBody>
            <a:bodyPr/>
            <a:lstStyle/>
            <a:p>
              <a:endParaRPr lang="zh-CN" altLang="en-US"/>
            </a:p>
          </p:txBody>
        </p:sp>
        <p:sp>
          <p:nvSpPr>
            <p:cNvPr id="2240" name="Line 109"/>
            <p:cNvSpPr>
              <a:spLocks noChangeShapeType="1"/>
            </p:cNvSpPr>
            <p:nvPr/>
          </p:nvSpPr>
          <p:spPr bwMode="auto">
            <a:xfrm>
              <a:off x="2376" y="3318"/>
              <a:ext cx="1154" cy="1"/>
            </a:xfrm>
            <a:prstGeom prst="line">
              <a:avLst/>
            </a:prstGeom>
            <a:noFill/>
            <a:ln w="0">
              <a:solidFill>
                <a:srgbClr val="000000"/>
              </a:solidFill>
              <a:round/>
              <a:headEnd/>
              <a:tailEnd/>
            </a:ln>
          </p:spPr>
          <p:txBody>
            <a:bodyPr/>
            <a:lstStyle/>
            <a:p>
              <a:endParaRPr lang="zh-CN" altLang="en-US"/>
            </a:p>
          </p:txBody>
        </p:sp>
        <p:sp>
          <p:nvSpPr>
            <p:cNvPr id="2241" name="Line 110"/>
            <p:cNvSpPr>
              <a:spLocks noChangeShapeType="1"/>
            </p:cNvSpPr>
            <p:nvPr/>
          </p:nvSpPr>
          <p:spPr bwMode="auto">
            <a:xfrm>
              <a:off x="2376" y="3213"/>
              <a:ext cx="1154" cy="1"/>
            </a:xfrm>
            <a:prstGeom prst="line">
              <a:avLst/>
            </a:prstGeom>
            <a:noFill/>
            <a:ln w="0">
              <a:solidFill>
                <a:srgbClr val="000000"/>
              </a:solidFill>
              <a:round/>
              <a:headEnd/>
              <a:tailEnd/>
            </a:ln>
          </p:spPr>
          <p:txBody>
            <a:bodyPr/>
            <a:lstStyle/>
            <a:p>
              <a:endParaRPr lang="zh-CN" altLang="en-US"/>
            </a:p>
          </p:txBody>
        </p:sp>
        <p:sp>
          <p:nvSpPr>
            <p:cNvPr id="2242" name="Line 111"/>
            <p:cNvSpPr>
              <a:spLocks noChangeShapeType="1"/>
            </p:cNvSpPr>
            <p:nvPr/>
          </p:nvSpPr>
          <p:spPr bwMode="auto">
            <a:xfrm>
              <a:off x="2376" y="3114"/>
              <a:ext cx="1154" cy="1"/>
            </a:xfrm>
            <a:prstGeom prst="line">
              <a:avLst/>
            </a:prstGeom>
            <a:noFill/>
            <a:ln w="0">
              <a:solidFill>
                <a:srgbClr val="000000"/>
              </a:solidFill>
              <a:round/>
              <a:headEnd/>
              <a:tailEnd/>
            </a:ln>
          </p:spPr>
          <p:txBody>
            <a:bodyPr/>
            <a:lstStyle/>
            <a:p>
              <a:endParaRPr lang="zh-CN" altLang="en-US"/>
            </a:p>
          </p:txBody>
        </p:sp>
        <p:sp>
          <p:nvSpPr>
            <p:cNvPr id="2243" name="Line 112"/>
            <p:cNvSpPr>
              <a:spLocks noChangeShapeType="1"/>
            </p:cNvSpPr>
            <p:nvPr/>
          </p:nvSpPr>
          <p:spPr bwMode="auto">
            <a:xfrm>
              <a:off x="2376" y="3009"/>
              <a:ext cx="1154" cy="1"/>
            </a:xfrm>
            <a:prstGeom prst="line">
              <a:avLst/>
            </a:prstGeom>
            <a:noFill/>
            <a:ln w="0">
              <a:solidFill>
                <a:srgbClr val="000000"/>
              </a:solidFill>
              <a:round/>
              <a:headEnd/>
              <a:tailEnd/>
            </a:ln>
          </p:spPr>
          <p:txBody>
            <a:bodyPr/>
            <a:lstStyle/>
            <a:p>
              <a:endParaRPr lang="zh-CN" altLang="en-US"/>
            </a:p>
          </p:txBody>
        </p:sp>
        <p:sp>
          <p:nvSpPr>
            <p:cNvPr id="2244" name="Line 113"/>
            <p:cNvSpPr>
              <a:spLocks noChangeShapeType="1"/>
            </p:cNvSpPr>
            <p:nvPr/>
          </p:nvSpPr>
          <p:spPr bwMode="auto">
            <a:xfrm>
              <a:off x="2495" y="3009"/>
              <a:ext cx="1" cy="1018"/>
            </a:xfrm>
            <a:prstGeom prst="line">
              <a:avLst/>
            </a:prstGeom>
            <a:noFill/>
            <a:ln w="0">
              <a:solidFill>
                <a:srgbClr val="000000"/>
              </a:solidFill>
              <a:round/>
              <a:headEnd/>
              <a:tailEnd/>
            </a:ln>
          </p:spPr>
          <p:txBody>
            <a:bodyPr/>
            <a:lstStyle/>
            <a:p>
              <a:endParaRPr lang="zh-CN" altLang="en-US"/>
            </a:p>
          </p:txBody>
        </p:sp>
        <p:sp>
          <p:nvSpPr>
            <p:cNvPr id="2245" name="Line 114"/>
            <p:cNvSpPr>
              <a:spLocks noChangeShapeType="1"/>
            </p:cNvSpPr>
            <p:nvPr/>
          </p:nvSpPr>
          <p:spPr bwMode="auto">
            <a:xfrm>
              <a:off x="2607" y="3009"/>
              <a:ext cx="1" cy="1018"/>
            </a:xfrm>
            <a:prstGeom prst="line">
              <a:avLst/>
            </a:prstGeom>
            <a:noFill/>
            <a:ln w="0">
              <a:solidFill>
                <a:srgbClr val="000000"/>
              </a:solidFill>
              <a:round/>
              <a:headEnd/>
              <a:tailEnd/>
            </a:ln>
          </p:spPr>
          <p:txBody>
            <a:bodyPr/>
            <a:lstStyle/>
            <a:p>
              <a:endParaRPr lang="zh-CN" altLang="en-US"/>
            </a:p>
          </p:txBody>
        </p:sp>
        <p:sp>
          <p:nvSpPr>
            <p:cNvPr id="2246" name="Line 115"/>
            <p:cNvSpPr>
              <a:spLocks noChangeShapeType="1"/>
            </p:cNvSpPr>
            <p:nvPr/>
          </p:nvSpPr>
          <p:spPr bwMode="auto">
            <a:xfrm>
              <a:off x="2725" y="3009"/>
              <a:ext cx="1" cy="1018"/>
            </a:xfrm>
            <a:prstGeom prst="line">
              <a:avLst/>
            </a:prstGeom>
            <a:noFill/>
            <a:ln w="0">
              <a:solidFill>
                <a:srgbClr val="000000"/>
              </a:solidFill>
              <a:round/>
              <a:headEnd/>
              <a:tailEnd/>
            </a:ln>
          </p:spPr>
          <p:txBody>
            <a:bodyPr/>
            <a:lstStyle/>
            <a:p>
              <a:endParaRPr lang="zh-CN" altLang="en-US"/>
            </a:p>
          </p:txBody>
        </p:sp>
        <p:sp>
          <p:nvSpPr>
            <p:cNvPr id="2247" name="Line 116"/>
            <p:cNvSpPr>
              <a:spLocks noChangeShapeType="1"/>
            </p:cNvSpPr>
            <p:nvPr/>
          </p:nvSpPr>
          <p:spPr bwMode="auto">
            <a:xfrm>
              <a:off x="2838" y="3009"/>
              <a:ext cx="1" cy="1018"/>
            </a:xfrm>
            <a:prstGeom prst="line">
              <a:avLst/>
            </a:prstGeom>
            <a:noFill/>
            <a:ln w="0">
              <a:solidFill>
                <a:srgbClr val="000000"/>
              </a:solidFill>
              <a:round/>
              <a:headEnd/>
              <a:tailEnd/>
            </a:ln>
          </p:spPr>
          <p:txBody>
            <a:bodyPr/>
            <a:lstStyle/>
            <a:p>
              <a:endParaRPr lang="zh-CN" altLang="en-US"/>
            </a:p>
          </p:txBody>
        </p:sp>
        <p:sp>
          <p:nvSpPr>
            <p:cNvPr id="2248" name="Line 117"/>
            <p:cNvSpPr>
              <a:spLocks noChangeShapeType="1"/>
            </p:cNvSpPr>
            <p:nvPr/>
          </p:nvSpPr>
          <p:spPr bwMode="auto">
            <a:xfrm>
              <a:off x="2956" y="3009"/>
              <a:ext cx="1" cy="1018"/>
            </a:xfrm>
            <a:prstGeom prst="line">
              <a:avLst/>
            </a:prstGeom>
            <a:noFill/>
            <a:ln w="0">
              <a:solidFill>
                <a:srgbClr val="000000"/>
              </a:solidFill>
              <a:round/>
              <a:headEnd/>
              <a:tailEnd/>
            </a:ln>
          </p:spPr>
          <p:txBody>
            <a:bodyPr/>
            <a:lstStyle/>
            <a:p>
              <a:endParaRPr lang="zh-CN" altLang="en-US"/>
            </a:p>
          </p:txBody>
        </p:sp>
        <p:sp>
          <p:nvSpPr>
            <p:cNvPr id="2249" name="Line 118"/>
            <p:cNvSpPr>
              <a:spLocks noChangeShapeType="1"/>
            </p:cNvSpPr>
            <p:nvPr/>
          </p:nvSpPr>
          <p:spPr bwMode="auto">
            <a:xfrm>
              <a:off x="3068" y="3009"/>
              <a:ext cx="1" cy="1018"/>
            </a:xfrm>
            <a:prstGeom prst="line">
              <a:avLst/>
            </a:prstGeom>
            <a:noFill/>
            <a:ln w="0">
              <a:solidFill>
                <a:srgbClr val="000000"/>
              </a:solidFill>
              <a:round/>
              <a:headEnd/>
              <a:tailEnd/>
            </a:ln>
          </p:spPr>
          <p:txBody>
            <a:bodyPr/>
            <a:lstStyle/>
            <a:p>
              <a:endParaRPr lang="zh-CN" altLang="en-US"/>
            </a:p>
          </p:txBody>
        </p:sp>
        <p:sp>
          <p:nvSpPr>
            <p:cNvPr id="2250" name="Line 119"/>
            <p:cNvSpPr>
              <a:spLocks noChangeShapeType="1"/>
            </p:cNvSpPr>
            <p:nvPr/>
          </p:nvSpPr>
          <p:spPr bwMode="auto">
            <a:xfrm>
              <a:off x="3187" y="3009"/>
              <a:ext cx="1" cy="1018"/>
            </a:xfrm>
            <a:prstGeom prst="line">
              <a:avLst/>
            </a:prstGeom>
            <a:noFill/>
            <a:ln w="0">
              <a:solidFill>
                <a:srgbClr val="000000"/>
              </a:solidFill>
              <a:round/>
              <a:headEnd/>
              <a:tailEnd/>
            </a:ln>
          </p:spPr>
          <p:txBody>
            <a:bodyPr/>
            <a:lstStyle/>
            <a:p>
              <a:endParaRPr lang="zh-CN" altLang="en-US"/>
            </a:p>
          </p:txBody>
        </p:sp>
        <p:sp>
          <p:nvSpPr>
            <p:cNvPr id="2251" name="Line 120"/>
            <p:cNvSpPr>
              <a:spLocks noChangeShapeType="1"/>
            </p:cNvSpPr>
            <p:nvPr/>
          </p:nvSpPr>
          <p:spPr bwMode="auto">
            <a:xfrm>
              <a:off x="3299" y="3009"/>
              <a:ext cx="1" cy="1018"/>
            </a:xfrm>
            <a:prstGeom prst="line">
              <a:avLst/>
            </a:prstGeom>
            <a:noFill/>
            <a:ln w="0">
              <a:solidFill>
                <a:srgbClr val="000000"/>
              </a:solidFill>
              <a:round/>
              <a:headEnd/>
              <a:tailEnd/>
            </a:ln>
          </p:spPr>
          <p:txBody>
            <a:bodyPr/>
            <a:lstStyle/>
            <a:p>
              <a:endParaRPr lang="zh-CN" altLang="en-US"/>
            </a:p>
          </p:txBody>
        </p:sp>
        <p:sp>
          <p:nvSpPr>
            <p:cNvPr id="2252" name="Line 121"/>
            <p:cNvSpPr>
              <a:spLocks noChangeShapeType="1"/>
            </p:cNvSpPr>
            <p:nvPr/>
          </p:nvSpPr>
          <p:spPr bwMode="auto">
            <a:xfrm>
              <a:off x="3417" y="3009"/>
              <a:ext cx="1" cy="1018"/>
            </a:xfrm>
            <a:prstGeom prst="line">
              <a:avLst/>
            </a:prstGeom>
            <a:noFill/>
            <a:ln w="0">
              <a:solidFill>
                <a:srgbClr val="000000"/>
              </a:solidFill>
              <a:round/>
              <a:headEnd/>
              <a:tailEnd/>
            </a:ln>
          </p:spPr>
          <p:txBody>
            <a:bodyPr/>
            <a:lstStyle/>
            <a:p>
              <a:endParaRPr lang="zh-CN" altLang="en-US"/>
            </a:p>
          </p:txBody>
        </p:sp>
        <p:sp>
          <p:nvSpPr>
            <p:cNvPr id="2253" name="Line 122"/>
            <p:cNvSpPr>
              <a:spLocks noChangeShapeType="1"/>
            </p:cNvSpPr>
            <p:nvPr/>
          </p:nvSpPr>
          <p:spPr bwMode="auto">
            <a:xfrm>
              <a:off x="3530" y="3009"/>
              <a:ext cx="1" cy="1018"/>
            </a:xfrm>
            <a:prstGeom prst="line">
              <a:avLst/>
            </a:prstGeom>
            <a:noFill/>
            <a:ln w="0">
              <a:solidFill>
                <a:srgbClr val="000000"/>
              </a:solidFill>
              <a:round/>
              <a:headEnd/>
              <a:tailEnd/>
            </a:ln>
          </p:spPr>
          <p:txBody>
            <a:bodyPr/>
            <a:lstStyle/>
            <a:p>
              <a:endParaRPr lang="zh-CN" altLang="en-US"/>
            </a:p>
          </p:txBody>
        </p:sp>
        <p:sp>
          <p:nvSpPr>
            <p:cNvPr id="2254" name="Rectangle 123"/>
            <p:cNvSpPr>
              <a:spLocks noChangeArrowheads="1"/>
            </p:cNvSpPr>
            <p:nvPr/>
          </p:nvSpPr>
          <p:spPr bwMode="auto">
            <a:xfrm>
              <a:off x="2376" y="3009"/>
              <a:ext cx="1154" cy="1018"/>
            </a:xfrm>
            <a:prstGeom prst="rect">
              <a:avLst/>
            </a:prstGeom>
            <a:noFill/>
            <a:ln w="9525">
              <a:solidFill>
                <a:srgbClr val="000000"/>
              </a:solidFill>
              <a:miter lim="800000"/>
              <a:headEnd/>
              <a:tailEnd/>
            </a:ln>
          </p:spPr>
          <p:txBody>
            <a:bodyPr/>
            <a:lstStyle/>
            <a:p>
              <a:endParaRPr lang="en-US" altLang="zh-CN"/>
            </a:p>
          </p:txBody>
        </p:sp>
        <p:sp>
          <p:nvSpPr>
            <p:cNvPr id="2255" name="Line 124"/>
            <p:cNvSpPr>
              <a:spLocks noChangeShapeType="1"/>
            </p:cNvSpPr>
            <p:nvPr/>
          </p:nvSpPr>
          <p:spPr bwMode="auto">
            <a:xfrm>
              <a:off x="2376" y="3009"/>
              <a:ext cx="1" cy="1018"/>
            </a:xfrm>
            <a:prstGeom prst="line">
              <a:avLst/>
            </a:prstGeom>
            <a:noFill/>
            <a:ln w="0">
              <a:solidFill>
                <a:srgbClr val="000000"/>
              </a:solidFill>
              <a:round/>
              <a:headEnd/>
              <a:tailEnd/>
            </a:ln>
          </p:spPr>
          <p:txBody>
            <a:bodyPr/>
            <a:lstStyle/>
            <a:p>
              <a:endParaRPr lang="zh-CN" altLang="en-US"/>
            </a:p>
          </p:txBody>
        </p:sp>
        <p:sp>
          <p:nvSpPr>
            <p:cNvPr id="2256" name="Line 125"/>
            <p:cNvSpPr>
              <a:spLocks noChangeShapeType="1"/>
            </p:cNvSpPr>
            <p:nvPr/>
          </p:nvSpPr>
          <p:spPr bwMode="auto">
            <a:xfrm>
              <a:off x="2364" y="4027"/>
              <a:ext cx="12" cy="1"/>
            </a:xfrm>
            <a:prstGeom prst="line">
              <a:avLst/>
            </a:prstGeom>
            <a:noFill/>
            <a:ln w="0">
              <a:solidFill>
                <a:srgbClr val="000000"/>
              </a:solidFill>
              <a:round/>
              <a:headEnd/>
              <a:tailEnd/>
            </a:ln>
          </p:spPr>
          <p:txBody>
            <a:bodyPr/>
            <a:lstStyle/>
            <a:p>
              <a:endParaRPr lang="zh-CN" altLang="en-US"/>
            </a:p>
          </p:txBody>
        </p:sp>
        <p:sp>
          <p:nvSpPr>
            <p:cNvPr id="2257" name="Line 126"/>
            <p:cNvSpPr>
              <a:spLocks noChangeShapeType="1"/>
            </p:cNvSpPr>
            <p:nvPr/>
          </p:nvSpPr>
          <p:spPr bwMode="auto">
            <a:xfrm>
              <a:off x="2364" y="3928"/>
              <a:ext cx="12" cy="1"/>
            </a:xfrm>
            <a:prstGeom prst="line">
              <a:avLst/>
            </a:prstGeom>
            <a:noFill/>
            <a:ln w="0">
              <a:solidFill>
                <a:srgbClr val="000000"/>
              </a:solidFill>
              <a:round/>
              <a:headEnd/>
              <a:tailEnd/>
            </a:ln>
          </p:spPr>
          <p:txBody>
            <a:bodyPr/>
            <a:lstStyle/>
            <a:p>
              <a:endParaRPr lang="zh-CN" altLang="en-US"/>
            </a:p>
          </p:txBody>
        </p:sp>
        <p:sp>
          <p:nvSpPr>
            <p:cNvPr id="2258" name="Line 127"/>
            <p:cNvSpPr>
              <a:spLocks noChangeShapeType="1"/>
            </p:cNvSpPr>
            <p:nvPr/>
          </p:nvSpPr>
          <p:spPr bwMode="auto">
            <a:xfrm>
              <a:off x="2364" y="3823"/>
              <a:ext cx="12" cy="1"/>
            </a:xfrm>
            <a:prstGeom prst="line">
              <a:avLst/>
            </a:prstGeom>
            <a:noFill/>
            <a:ln w="0">
              <a:solidFill>
                <a:srgbClr val="000000"/>
              </a:solidFill>
              <a:round/>
              <a:headEnd/>
              <a:tailEnd/>
            </a:ln>
          </p:spPr>
          <p:txBody>
            <a:bodyPr/>
            <a:lstStyle/>
            <a:p>
              <a:endParaRPr lang="zh-CN" altLang="en-US"/>
            </a:p>
          </p:txBody>
        </p:sp>
        <p:sp>
          <p:nvSpPr>
            <p:cNvPr id="2259" name="Line 128"/>
            <p:cNvSpPr>
              <a:spLocks noChangeShapeType="1"/>
            </p:cNvSpPr>
            <p:nvPr/>
          </p:nvSpPr>
          <p:spPr bwMode="auto">
            <a:xfrm>
              <a:off x="2364" y="3725"/>
              <a:ext cx="12" cy="1"/>
            </a:xfrm>
            <a:prstGeom prst="line">
              <a:avLst/>
            </a:prstGeom>
            <a:noFill/>
            <a:ln w="0">
              <a:solidFill>
                <a:srgbClr val="000000"/>
              </a:solidFill>
              <a:round/>
              <a:headEnd/>
              <a:tailEnd/>
            </a:ln>
          </p:spPr>
          <p:txBody>
            <a:bodyPr/>
            <a:lstStyle/>
            <a:p>
              <a:endParaRPr lang="zh-CN" altLang="en-US"/>
            </a:p>
          </p:txBody>
        </p:sp>
        <p:sp>
          <p:nvSpPr>
            <p:cNvPr id="2260" name="Line 129"/>
            <p:cNvSpPr>
              <a:spLocks noChangeShapeType="1"/>
            </p:cNvSpPr>
            <p:nvPr/>
          </p:nvSpPr>
          <p:spPr bwMode="auto">
            <a:xfrm>
              <a:off x="2364" y="3620"/>
              <a:ext cx="12" cy="1"/>
            </a:xfrm>
            <a:prstGeom prst="line">
              <a:avLst/>
            </a:prstGeom>
            <a:noFill/>
            <a:ln w="0">
              <a:solidFill>
                <a:srgbClr val="000000"/>
              </a:solidFill>
              <a:round/>
              <a:headEnd/>
              <a:tailEnd/>
            </a:ln>
          </p:spPr>
          <p:txBody>
            <a:bodyPr/>
            <a:lstStyle/>
            <a:p>
              <a:endParaRPr lang="zh-CN" altLang="en-US"/>
            </a:p>
          </p:txBody>
        </p:sp>
        <p:sp>
          <p:nvSpPr>
            <p:cNvPr id="2261" name="Line 130"/>
            <p:cNvSpPr>
              <a:spLocks noChangeShapeType="1"/>
            </p:cNvSpPr>
            <p:nvPr/>
          </p:nvSpPr>
          <p:spPr bwMode="auto">
            <a:xfrm>
              <a:off x="2364" y="3521"/>
              <a:ext cx="12" cy="1"/>
            </a:xfrm>
            <a:prstGeom prst="line">
              <a:avLst/>
            </a:prstGeom>
            <a:noFill/>
            <a:ln w="0">
              <a:solidFill>
                <a:srgbClr val="000000"/>
              </a:solidFill>
              <a:round/>
              <a:headEnd/>
              <a:tailEnd/>
            </a:ln>
          </p:spPr>
          <p:txBody>
            <a:bodyPr/>
            <a:lstStyle/>
            <a:p>
              <a:endParaRPr lang="zh-CN" altLang="en-US"/>
            </a:p>
          </p:txBody>
        </p:sp>
        <p:sp>
          <p:nvSpPr>
            <p:cNvPr id="2262" name="Line 131"/>
            <p:cNvSpPr>
              <a:spLocks noChangeShapeType="1"/>
            </p:cNvSpPr>
            <p:nvPr/>
          </p:nvSpPr>
          <p:spPr bwMode="auto">
            <a:xfrm>
              <a:off x="2364" y="3416"/>
              <a:ext cx="12" cy="1"/>
            </a:xfrm>
            <a:prstGeom prst="line">
              <a:avLst/>
            </a:prstGeom>
            <a:noFill/>
            <a:ln w="0">
              <a:solidFill>
                <a:srgbClr val="000000"/>
              </a:solidFill>
              <a:round/>
              <a:headEnd/>
              <a:tailEnd/>
            </a:ln>
          </p:spPr>
          <p:txBody>
            <a:bodyPr/>
            <a:lstStyle/>
            <a:p>
              <a:endParaRPr lang="zh-CN" altLang="en-US"/>
            </a:p>
          </p:txBody>
        </p:sp>
        <p:sp>
          <p:nvSpPr>
            <p:cNvPr id="2263" name="Line 132"/>
            <p:cNvSpPr>
              <a:spLocks noChangeShapeType="1"/>
            </p:cNvSpPr>
            <p:nvPr/>
          </p:nvSpPr>
          <p:spPr bwMode="auto">
            <a:xfrm>
              <a:off x="2364" y="3318"/>
              <a:ext cx="12" cy="1"/>
            </a:xfrm>
            <a:prstGeom prst="line">
              <a:avLst/>
            </a:prstGeom>
            <a:noFill/>
            <a:ln w="0">
              <a:solidFill>
                <a:srgbClr val="000000"/>
              </a:solidFill>
              <a:round/>
              <a:headEnd/>
              <a:tailEnd/>
            </a:ln>
          </p:spPr>
          <p:txBody>
            <a:bodyPr/>
            <a:lstStyle/>
            <a:p>
              <a:endParaRPr lang="zh-CN" altLang="en-US"/>
            </a:p>
          </p:txBody>
        </p:sp>
        <p:sp>
          <p:nvSpPr>
            <p:cNvPr id="2264" name="Line 133"/>
            <p:cNvSpPr>
              <a:spLocks noChangeShapeType="1"/>
            </p:cNvSpPr>
            <p:nvPr/>
          </p:nvSpPr>
          <p:spPr bwMode="auto">
            <a:xfrm>
              <a:off x="2364" y="3213"/>
              <a:ext cx="12" cy="1"/>
            </a:xfrm>
            <a:prstGeom prst="line">
              <a:avLst/>
            </a:prstGeom>
            <a:noFill/>
            <a:ln w="0">
              <a:solidFill>
                <a:srgbClr val="000000"/>
              </a:solidFill>
              <a:round/>
              <a:headEnd/>
              <a:tailEnd/>
            </a:ln>
          </p:spPr>
          <p:txBody>
            <a:bodyPr/>
            <a:lstStyle/>
            <a:p>
              <a:endParaRPr lang="zh-CN" altLang="en-US"/>
            </a:p>
          </p:txBody>
        </p:sp>
        <p:sp>
          <p:nvSpPr>
            <p:cNvPr id="2265" name="Line 134"/>
            <p:cNvSpPr>
              <a:spLocks noChangeShapeType="1"/>
            </p:cNvSpPr>
            <p:nvPr/>
          </p:nvSpPr>
          <p:spPr bwMode="auto">
            <a:xfrm>
              <a:off x="2364" y="3114"/>
              <a:ext cx="12" cy="1"/>
            </a:xfrm>
            <a:prstGeom prst="line">
              <a:avLst/>
            </a:prstGeom>
            <a:noFill/>
            <a:ln w="0">
              <a:solidFill>
                <a:srgbClr val="000000"/>
              </a:solidFill>
              <a:round/>
              <a:headEnd/>
              <a:tailEnd/>
            </a:ln>
          </p:spPr>
          <p:txBody>
            <a:bodyPr/>
            <a:lstStyle/>
            <a:p>
              <a:endParaRPr lang="zh-CN" altLang="en-US"/>
            </a:p>
          </p:txBody>
        </p:sp>
        <p:sp>
          <p:nvSpPr>
            <p:cNvPr id="2266" name="Line 135"/>
            <p:cNvSpPr>
              <a:spLocks noChangeShapeType="1"/>
            </p:cNvSpPr>
            <p:nvPr/>
          </p:nvSpPr>
          <p:spPr bwMode="auto">
            <a:xfrm>
              <a:off x="2364" y="3009"/>
              <a:ext cx="12" cy="1"/>
            </a:xfrm>
            <a:prstGeom prst="line">
              <a:avLst/>
            </a:prstGeom>
            <a:noFill/>
            <a:ln w="0">
              <a:solidFill>
                <a:srgbClr val="000000"/>
              </a:solidFill>
              <a:round/>
              <a:headEnd/>
              <a:tailEnd/>
            </a:ln>
          </p:spPr>
          <p:txBody>
            <a:bodyPr/>
            <a:lstStyle/>
            <a:p>
              <a:endParaRPr lang="zh-CN" altLang="en-US"/>
            </a:p>
          </p:txBody>
        </p:sp>
        <p:sp>
          <p:nvSpPr>
            <p:cNvPr id="2267" name="Line 136"/>
            <p:cNvSpPr>
              <a:spLocks noChangeShapeType="1"/>
            </p:cNvSpPr>
            <p:nvPr/>
          </p:nvSpPr>
          <p:spPr bwMode="auto">
            <a:xfrm>
              <a:off x="2376" y="4027"/>
              <a:ext cx="1154" cy="1"/>
            </a:xfrm>
            <a:prstGeom prst="line">
              <a:avLst/>
            </a:prstGeom>
            <a:noFill/>
            <a:ln w="0">
              <a:solidFill>
                <a:srgbClr val="000000"/>
              </a:solidFill>
              <a:round/>
              <a:headEnd/>
              <a:tailEnd/>
            </a:ln>
          </p:spPr>
          <p:txBody>
            <a:bodyPr/>
            <a:lstStyle/>
            <a:p>
              <a:endParaRPr lang="zh-CN" altLang="en-US"/>
            </a:p>
          </p:txBody>
        </p:sp>
        <p:sp>
          <p:nvSpPr>
            <p:cNvPr id="2268" name="Line 137"/>
            <p:cNvSpPr>
              <a:spLocks noChangeShapeType="1"/>
            </p:cNvSpPr>
            <p:nvPr/>
          </p:nvSpPr>
          <p:spPr bwMode="auto">
            <a:xfrm flipV="1">
              <a:off x="2376" y="4027"/>
              <a:ext cx="1" cy="12"/>
            </a:xfrm>
            <a:prstGeom prst="line">
              <a:avLst/>
            </a:prstGeom>
            <a:noFill/>
            <a:ln w="0">
              <a:solidFill>
                <a:srgbClr val="000000"/>
              </a:solidFill>
              <a:round/>
              <a:headEnd/>
              <a:tailEnd/>
            </a:ln>
          </p:spPr>
          <p:txBody>
            <a:bodyPr/>
            <a:lstStyle/>
            <a:p>
              <a:endParaRPr lang="zh-CN" altLang="en-US"/>
            </a:p>
          </p:txBody>
        </p:sp>
        <p:sp>
          <p:nvSpPr>
            <p:cNvPr id="2269" name="Line 138"/>
            <p:cNvSpPr>
              <a:spLocks noChangeShapeType="1"/>
            </p:cNvSpPr>
            <p:nvPr/>
          </p:nvSpPr>
          <p:spPr bwMode="auto">
            <a:xfrm flipV="1">
              <a:off x="2495" y="4027"/>
              <a:ext cx="1" cy="12"/>
            </a:xfrm>
            <a:prstGeom prst="line">
              <a:avLst/>
            </a:prstGeom>
            <a:noFill/>
            <a:ln w="0">
              <a:solidFill>
                <a:srgbClr val="000000"/>
              </a:solidFill>
              <a:round/>
              <a:headEnd/>
              <a:tailEnd/>
            </a:ln>
          </p:spPr>
          <p:txBody>
            <a:bodyPr/>
            <a:lstStyle/>
            <a:p>
              <a:endParaRPr lang="zh-CN" altLang="en-US"/>
            </a:p>
          </p:txBody>
        </p:sp>
        <p:sp>
          <p:nvSpPr>
            <p:cNvPr id="2270" name="Line 139"/>
            <p:cNvSpPr>
              <a:spLocks noChangeShapeType="1"/>
            </p:cNvSpPr>
            <p:nvPr/>
          </p:nvSpPr>
          <p:spPr bwMode="auto">
            <a:xfrm flipV="1">
              <a:off x="2607" y="4027"/>
              <a:ext cx="1" cy="12"/>
            </a:xfrm>
            <a:prstGeom prst="line">
              <a:avLst/>
            </a:prstGeom>
            <a:noFill/>
            <a:ln w="0">
              <a:solidFill>
                <a:srgbClr val="000000"/>
              </a:solidFill>
              <a:round/>
              <a:headEnd/>
              <a:tailEnd/>
            </a:ln>
          </p:spPr>
          <p:txBody>
            <a:bodyPr/>
            <a:lstStyle/>
            <a:p>
              <a:endParaRPr lang="zh-CN" altLang="en-US"/>
            </a:p>
          </p:txBody>
        </p:sp>
        <p:sp>
          <p:nvSpPr>
            <p:cNvPr id="2271" name="Line 140"/>
            <p:cNvSpPr>
              <a:spLocks noChangeShapeType="1"/>
            </p:cNvSpPr>
            <p:nvPr/>
          </p:nvSpPr>
          <p:spPr bwMode="auto">
            <a:xfrm flipV="1">
              <a:off x="2725" y="4027"/>
              <a:ext cx="1" cy="12"/>
            </a:xfrm>
            <a:prstGeom prst="line">
              <a:avLst/>
            </a:prstGeom>
            <a:noFill/>
            <a:ln w="0">
              <a:solidFill>
                <a:srgbClr val="000000"/>
              </a:solidFill>
              <a:round/>
              <a:headEnd/>
              <a:tailEnd/>
            </a:ln>
          </p:spPr>
          <p:txBody>
            <a:bodyPr/>
            <a:lstStyle/>
            <a:p>
              <a:endParaRPr lang="zh-CN" altLang="en-US"/>
            </a:p>
          </p:txBody>
        </p:sp>
        <p:sp>
          <p:nvSpPr>
            <p:cNvPr id="2272" name="Line 141"/>
            <p:cNvSpPr>
              <a:spLocks noChangeShapeType="1"/>
            </p:cNvSpPr>
            <p:nvPr/>
          </p:nvSpPr>
          <p:spPr bwMode="auto">
            <a:xfrm flipV="1">
              <a:off x="2838" y="4027"/>
              <a:ext cx="1" cy="12"/>
            </a:xfrm>
            <a:prstGeom prst="line">
              <a:avLst/>
            </a:prstGeom>
            <a:noFill/>
            <a:ln w="0">
              <a:solidFill>
                <a:srgbClr val="000000"/>
              </a:solidFill>
              <a:round/>
              <a:headEnd/>
              <a:tailEnd/>
            </a:ln>
          </p:spPr>
          <p:txBody>
            <a:bodyPr/>
            <a:lstStyle/>
            <a:p>
              <a:endParaRPr lang="zh-CN" altLang="en-US"/>
            </a:p>
          </p:txBody>
        </p:sp>
        <p:sp>
          <p:nvSpPr>
            <p:cNvPr id="2273" name="Line 142"/>
            <p:cNvSpPr>
              <a:spLocks noChangeShapeType="1"/>
            </p:cNvSpPr>
            <p:nvPr/>
          </p:nvSpPr>
          <p:spPr bwMode="auto">
            <a:xfrm flipV="1">
              <a:off x="2956" y="4027"/>
              <a:ext cx="1" cy="12"/>
            </a:xfrm>
            <a:prstGeom prst="line">
              <a:avLst/>
            </a:prstGeom>
            <a:noFill/>
            <a:ln w="0">
              <a:solidFill>
                <a:srgbClr val="000000"/>
              </a:solidFill>
              <a:round/>
              <a:headEnd/>
              <a:tailEnd/>
            </a:ln>
          </p:spPr>
          <p:txBody>
            <a:bodyPr/>
            <a:lstStyle/>
            <a:p>
              <a:endParaRPr lang="zh-CN" altLang="en-US"/>
            </a:p>
          </p:txBody>
        </p:sp>
        <p:sp>
          <p:nvSpPr>
            <p:cNvPr id="2274" name="Line 143"/>
            <p:cNvSpPr>
              <a:spLocks noChangeShapeType="1"/>
            </p:cNvSpPr>
            <p:nvPr/>
          </p:nvSpPr>
          <p:spPr bwMode="auto">
            <a:xfrm flipV="1">
              <a:off x="3068" y="4027"/>
              <a:ext cx="1" cy="12"/>
            </a:xfrm>
            <a:prstGeom prst="line">
              <a:avLst/>
            </a:prstGeom>
            <a:noFill/>
            <a:ln w="0">
              <a:solidFill>
                <a:srgbClr val="000000"/>
              </a:solidFill>
              <a:round/>
              <a:headEnd/>
              <a:tailEnd/>
            </a:ln>
          </p:spPr>
          <p:txBody>
            <a:bodyPr/>
            <a:lstStyle/>
            <a:p>
              <a:endParaRPr lang="zh-CN" altLang="en-US"/>
            </a:p>
          </p:txBody>
        </p:sp>
        <p:sp>
          <p:nvSpPr>
            <p:cNvPr id="2275" name="Line 144"/>
            <p:cNvSpPr>
              <a:spLocks noChangeShapeType="1"/>
            </p:cNvSpPr>
            <p:nvPr/>
          </p:nvSpPr>
          <p:spPr bwMode="auto">
            <a:xfrm flipV="1">
              <a:off x="3187" y="4027"/>
              <a:ext cx="1" cy="12"/>
            </a:xfrm>
            <a:prstGeom prst="line">
              <a:avLst/>
            </a:prstGeom>
            <a:noFill/>
            <a:ln w="0">
              <a:solidFill>
                <a:srgbClr val="000000"/>
              </a:solidFill>
              <a:round/>
              <a:headEnd/>
              <a:tailEnd/>
            </a:ln>
          </p:spPr>
          <p:txBody>
            <a:bodyPr/>
            <a:lstStyle/>
            <a:p>
              <a:endParaRPr lang="zh-CN" altLang="en-US"/>
            </a:p>
          </p:txBody>
        </p:sp>
        <p:sp>
          <p:nvSpPr>
            <p:cNvPr id="2276" name="Line 145"/>
            <p:cNvSpPr>
              <a:spLocks noChangeShapeType="1"/>
            </p:cNvSpPr>
            <p:nvPr/>
          </p:nvSpPr>
          <p:spPr bwMode="auto">
            <a:xfrm flipV="1">
              <a:off x="3299" y="4027"/>
              <a:ext cx="1" cy="12"/>
            </a:xfrm>
            <a:prstGeom prst="line">
              <a:avLst/>
            </a:prstGeom>
            <a:noFill/>
            <a:ln w="0">
              <a:solidFill>
                <a:srgbClr val="000000"/>
              </a:solidFill>
              <a:round/>
              <a:headEnd/>
              <a:tailEnd/>
            </a:ln>
          </p:spPr>
          <p:txBody>
            <a:bodyPr/>
            <a:lstStyle/>
            <a:p>
              <a:endParaRPr lang="zh-CN" altLang="en-US"/>
            </a:p>
          </p:txBody>
        </p:sp>
        <p:sp>
          <p:nvSpPr>
            <p:cNvPr id="2277" name="Line 146"/>
            <p:cNvSpPr>
              <a:spLocks noChangeShapeType="1"/>
            </p:cNvSpPr>
            <p:nvPr/>
          </p:nvSpPr>
          <p:spPr bwMode="auto">
            <a:xfrm flipV="1">
              <a:off x="3417" y="4027"/>
              <a:ext cx="1" cy="12"/>
            </a:xfrm>
            <a:prstGeom prst="line">
              <a:avLst/>
            </a:prstGeom>
            <a:noFill/>
            <a:ln w="0">
              <a:solidFill>
                <a:srgbClr val="000000"/>
              </a:solidFill>
              <a:round/>
              <a:headEnd/>
              <a:tailEnd/>
            </a:ln>
          </p:spPr>
          <p:txBody>
            <a:bodyPr/>
            <a:lstStyle/>
            <a:p>
              <a:endParaRPr lang="zh-CN" altLang="en-US"/>
            </a:p>
          </p:txBody>
        </p:sp>
        <p:sp>
          <p:nvSpPr>
            <p:cNvPr id="2278" name="Line 147"/>
            <p:cNvSpPr>
              <a:spLocks noChangeShapeType="1"/>
            </p:cNvSpPr>
            <p:nvPr/>
          </p:nvSpPr>
          <p:spPr bwMode="auto">
            <a:xfrm flipV="1">
              <a:off x="3530" y="4027"/>
              <a:ext cx="1" cy="12"/>
            </a:xfrm>
            <a:prstGeom prst="line">
              <a:avLst/>
            </a:prstGeom>
            <a:noFill/>
            <a:ln w="0">
              <a:solidFill>
                <a:srgbClr val="000000"/>
              </a:solidFill>
              <a:round/>
              <a:headEnd/>
              <a:tailEnd/>
            </a:ln>
          </p:spPr>
          <p:txBody>
            <a:bodyPr/>
            <a:lstStyle/>
            <a:p>
              <a:endParaRPr lang="zh-CN" altLang="en-US"/>
            </a:p>
          </p:txBody>
        </p:sp>
        <p:sp>
          <p:nvSpPr>
            <p:cNvPr id="2279" name="Freeform 148"/>
            <p:cNvSpPr>
              <a:spLocks/>
            </p:cNvSpPr>
            <p:nvPr/>
          </p:nvSpPr>
          <p:spPr bwMode="auto">
            <a:xfrm>
              <a:off x="2682" y="3577"/>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FFFF"/>
            </a:solidFill>
            <a:ln w="9525">
              <a:solidFill>
                <a:srgbClr val="000080"/>
              </a:solidFill>
              <a:round/>
              <a:headEnd/>
              <a:tailEnd/>
            </a:ln>
          </p:spPr>
          <p:txBody>
            <a:bodyPr/>
            <a:lstStyle/>
            <a:p>
              <a:endParaRPr lang="zh-CN" altLang="en-US"/>
            </a:p>
          </p:txBody>
        </p:sp>
        <p:sp>
          <p:nvSpPr>
            <p:cNvPr id="2280" name="Freeform 149"/>
            <p:cNvSpPr>
              <a:spLocks/>
            </p:cNvSpPr>
            <p:nvPr/>
          </p:nvSpPr>
          <p:spPr bwMode="auto">
            <a:xfrm>
              <a:off x="2563" y="3373"/>
              <a:ext cx="88" cy="87"/>
            </a:xfrm>
            <a:custGeom>
              <a:avLst/>
              <a:gdLst>
                <a:gd name="T0" fmla="*/ 44 w 88"/>
                <a:gd name="T1" fmla="*/ 0 h 87"/>
                <a:gd name="T2" fmla="*/ 88 w 88"/>
                <a:gd name="T3" fmla="*/ 43 h 87"/>
                <a:gd name="T4" fmla="*/ 44 w 88"/>
                <a:gd name="T5" fmla="*/ 87 h 87"/>
                <a:gd name="T6" fmla="*/ 0 w 88"/>
                <a:gd name="T7" fmla="*/ 43 h 87"/>
                <a:gd name="T8" fmla="*/ 44 w 88"/>
                <a:gd name="T9" fmla="*/ 0 h 87"/>
                <a:gd name="T10" fmla="*/ 0 60000 65536"/>
                <a:gd name="T11" fmla="*/ 0 60000 65536"/>
                <a:gd name="T12" fmla="*/ 0 60000 65536"/>
                <a:gd name="T13" fmla="*/ 0 60000 65536"/>
                <a:gd name="T14" fmla="*/ 0 60000 65536"/>
                <a:gd name="T15" fmla="*/ 0 w 88"/>
                <a:gd name="T16" fmla="*/ 0 h 87"/>
                <a:gd name="T17" fmla="*/ 88 w 88"/>
                <a:gd name="T18" fmla="*/ 87 h 87"/>
              </a:gdLst>
              <a:ahLst/>
              <a:cxnLst>
                <a:cxn ang="T10">
                  <a:pos x="T0" y="T1"/>
                </a:cxn>
                <a:cxn ang="T11">
                  <a:pos x="T2" y="T3"/>
                </a:cxn>
                <a:cxn ang="T12">
                  <a:pos x="T4" y="T5"/>
                </a:cxn>
                <a:cxn ang="T13">
                  <a:pos x="T6" y="T7"/>
                </a:cxn>
                <a:cxn ang="T14">
                  <a:pos x="T8" y="T9"/>
                </a:cxn>
              </a:cxnLst>
              <a:rect l="T15" t="T16" r="T17" b="T18"/>
              <a:pathLst>
                <a:path w="88" h="87">
                  <a:moveTo>
                    <a:pt x="44" y="0"/>
                  </a:moveTo>
                  <a:lnTo>
                    <a:pt x="88"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281" name="Freeform 150"/>
            <p:cNvSpPr>
              <a:spLocks/>
            </p:cNvSpPr>
            <p:nvPr/>
          </p:nvSpPr>
          <p:spPr bwMode="auto">
            <a:xfrm>
              <a:off x="3143" y="3681"/>
              <a:ext cx="87" cy="87"/>
            </a:xfrm>
            <a:custGeom>
              <a:avLst/>
              <a:gdLst>
                <a:gd name="T0" fmla="*/ 44 w 87"/>
                <a:gd name="T1" fmla="*/ 0 h 87"/>
                <a:gd name="T2" fmla="*/ 87 w 87"/>
                <a:gd name="T3" fmla="*/ 44 h 87"/>
                <a:gd name="T4" fmla="*/ 44 w 87"/>
                <a:gd name="T5" fmla="*/ 87 h 87"/>
                <a:gd name="T6" fmla="*/ 0 w 87"/>
                <a:gd name="T7" fmla="*/ 44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4"/>
                  </a:lnTo>
                  <a:lnTo>
                    <a:pt x="44" y="87"/>
                  </a:lnTo>
                  <a:lnTo>
                    <a:pt x="0" y="44"/>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282" name="Freeform 151"/>
            <p:cNvSpPr>
              <a:spLocks/>
            </p:cNvSpPr>
            <p:nvPr/>
          </p:nvSpPr>
          <p:spPr bwMode="auto">
            <a:xfrm>
              <a:off x="2794" y="3275"/>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283" name="Freeform 152"/>
            <p:cNvSpPr>
              <a:spLocks/>
            </p:cNvSpPr>
            <p:nvPr/>
          </p:nvSpPr>
          <p:spPr bwMode="auto">
            <a:xfrm>
              <a:off x="2682" y="317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zh-CN" altLang="en-US"/>
            </a:p>
          </p:txBody>
        </p:sp>
        <p:sp>
          <p:nvSpPr>
            <p:cNvPr id="2284" name="Freeform 153"/>
            <p:cNvSpPr>
              <a:spLocks/>
            </p:cNvSpPr>
            <p:nvPr/>
          </p:nvSpPr>
          <p:spPr bwMode="auto">
            <a:xfrm>
              <a:off x="3255" y="3478"/>
              <a:ext cx="88" cy="86"/>
            </a:xfrm>
            <a:custGeom>
              <a:avLst/>
              <a:gdLst>
                <a:gd name="T0" fmla="*/ 44 w 88"/>
                <a:gd name="T1" fmla="*/ 0 h 86"/>
                <a:gd name="T2" fmla="*/ 88 w 88"/>
                <a:gd name="T3" fmla="*/ 43 h 86"/>
                <a:gd name="T4" fmla="*/ 44 w 88"/>
                <a:gd name="T5" fmla="*/ 86 h 86"/>
                <a:gd name="T6" fmla="*/ 0 w 88"/>
                <a:gd name="T7" fmla="*/ 43 h 86"/>
                <a:gd name="T8" fmla="*/ 44 w 88"/>
                <a:gd name="T9" fmla="*/ 0 h 86"/>
                <a:gd name="T10" fmla="*/ 0 60000 65536"/>
                <a:gd name="T11" fmla="*/ 0 60000 65536"/>
                <a:gd name="T12" fmla="*/ 0 60000 65536"/>
                <a:gd name="T13" fmla="*/ 0 60000 65536"/>
                <a:gd name="T14" fmla="*/ 0 60000 65536"/>
                <a:gd name="T15" fmla="*/ 0 w 88"/>
                <a:gd name="T16" fmla="*/ 0 h 86"/>
                <a:gd name="T17" fmla="*/ 88 w 88"/>
                <a:gd name="T18" fmla="*/ 86 h 86"/>
              </a:gdLst>
              <a:ahLst/>
              <a:cxnLst>
                <a:cxn ang="T10">
                  <a:pos x="T0" y="T1"/>
                </a:cxn>
                <a:cxn ang="T11">
                  <a:pos x="T2" y="T3"/>
                </a:cxn>
                <a:cxn ang="T12">
                  <a:pos x="T4" y="T5"/>
                </a:cxn>
                <a:cxn ang="T13">
                  <a:pos x="T6" y="T7"/>
                </a:cxn>
                <a:cxn ang="T14">
                  <a:pos x="T8" y="T9"/>
                </a:cxn>
              </a:cxnLst>
              <a:rect l="T15" t="T16" r="T17" b="T18"/>
              <a:pathLst>
                <a:path w="88" h="86">
                  <a:moveTo>
                    <a:pt x="44" y="0"/>
                  </a:moveTo>
                  <a:lnTo>
                    <a:pt x="88"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285" name="Freeform 154"/>
            <p:cNvSpPr>
              <a:spLocks/>
            </p:cNvSpPr>
            <p:nvPr/>
          </p:nvSpPr>
          <p:spPr bwMode="auto">
            <a:xfrm>
              <a:off x="3143" y="3577"/>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chemeClr val="accent1"/>
            </a:solidFill>
            <a:ln w="9525">
              <a:solidFill>
                <a:srgbClr val="000080"/>
              </a:solidFill>
              <a:round/>
              <a:headEnd/>
              <a:tailEnd/>
            </a:ln>
          </p:spPr>
          <p:txBody>
            <a:bodyPr/>
            <a:lstStyle/>
            <a:p>
              <a:endParaRPr lang="zh-CN" altLang="en-US"/>
            </a:p>
          </p:txBody>
        </p:sp>
        <p:sp>
          <p:nvSpPr>
            <p:cNvPr id="2286" name="Freeform 155"/>
            <p:cNvSpPr>
              <a:spLocks/>
            </p:cNvSpPr>
            <p:nvPr/>
          </p:nvSpPr>
          <p:spPr bwMode="auto">
            <a:xfrm>
              <a:off x="3143" y="3373"/>
              <a:ext cx="87" cy="87"/>
            </a:xfrm>
            <a:custGeom>
              <a:avLst/>
              <a:gdLst>
                <a:gd name="T0" fmla="*/ 44 w 87"/>
                <a:gd name="T1" fmla="*/ 0 h 87"/>
                <a:gd name="T2" fmla="*/ 87 w 87"/>
                <a:gd name="T3" fmla="*/ 43 h 87"/>
                <a:gd name="T4" fmla="*/ 44 w 87"/>
                <a:gd name="T5" fmla="*/ 87 h 87"/>
                <a:gd name="T6" fmla="*/ 0 w 87"/>
                <a:gd name="T7" fmla="*/ 43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287" name="Rectangle 156"/>
            <p:cNvSpPr>
              <a:spLocks noChangeArrowheads="1"/>
            </p:cNvSpPr>
            <p:nvPr/>
          </p:nvSpPr>
          <p:spPr bwMode="auto">
            <a:xfrm>
              <a:off x="2326" y="4008"/>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0</a:t>
              </a:r>
              <a:endParaRPr lang="ko-KR" altLang="en-US" sz="2400">
                <a:latin typeface="Tahoma" pitchFamily="34" charset="0"/>
                <a:ea typeface="Gulim" pitchFamily="34" charset="-127"/>
              </a:endParaRPr>
            </a:p>
          </p:txBody>
        </p:sp>
        <p:sp>
          <p:nvSpPr>
            <p:cNvPr id="2288" name="Rectangle 157"/>
            <p:cNvSpPr>
              <a:spLocks noChangeArrowheads="1"/>
            </p:cNvSpPr>
            <p:nvPr/>
          </p:nvSpPr>
          <p:spPr bwMode="auto">
            <a:xfrm>
              <a:off x="2326" y="3910"/>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a:t>
              </a:r>
              <a:endParaRPr lang="ko-KR" altLang="en-US" sz="2400">
                <a:latin typeface="Tahoma" pitchFamily="34" charset="0"/>
                <a:ea typeface="Gulim" pitchFamily="34" charset="-127"/>
              </a:endParaRPr>
            </a:p>
          </p:txBody>
        </p:sp>
        <p:sp>
          <p:nvSpPr>
            <p:cNvPr id="2289" name="Rectangle 158"/>
            <p:cNvSpPr>
              <a:spLocks noChangeArrowheads="1"/>
            </p:cNvSpPr>
            <p:nvPr/>
          </p:nvSpPr>
          <p:spPr bwMode="auto">
            <a:xfrm>
              <a:off x="2326" y="3805"/>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2</a:t>
              </a:r>
              <a:endParaRPr lang="ko-KR" altLang="en-US" sz="2400">
                <a:latin typeface="Tahoma" pitchFamily="34" charset="0"/>
                <a:ea typeface="Gulim" pitchFamily="34" charset="-127"/>
              </a:endParaRPr>
            </a:p>
          </p:txBody>
        </p:sp>
        <p:sp>
          <p:nvSpPr>
            <p:cNvPr id="2290" name="Rectangle 159"/>
            <p:cNvSpPr>
              <a:spLocks noChangeArrowheads="1"/>
            </p:cNvSpPr>
            <p:nvPr/>
          </p:nvSpPr>
          <p:spPr bwMode="auto">
            <a:xfrm>
              <a:off x="2326" y="3706"/>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3</a:t>
              </a:r>
              <a:endParaRPr lang="ko-KR" altLang="en-US" sz="2400">
                <a:latin typeface="Tahoma" pitchFamily="34" charset="0"/>
                <a:ea typeface="Gulim" pitchFamily="34" charset="-127"/>
              </a:endParaRPr>
            </a:p>
          </p:txBody>
        </p:sp>
        <p:sp>
          <p:nvSpPr>
            <p:cNvPr id="2291" name="Rectangle 160"/>
            <p:cNvSpPr>
              <a:spLocks noChangeArrowheads="1"/>
            </p:cNvSpPr>
            <p:nvPr/>
          </p:nvSpPr>
          <p:spPr bwMode="auto">
            <a:xfrm>
              <a:off x="2326" y="3601"/>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4</a:t>
              </a:r>
              <a:endParaRPr lang="ko-KR" altLang="en-US" sz="2400">
                <a:latin typeface="Tahoma" pitchFamily="34" charset="0"/>
                <a:ea typeface="Gulim" pitchFamily="34" charset="-127"/>
              </a:endParaRPr>
            </a:p>
          </p:txBody>
        </p:sp>
        <p:sp>
          <p:nvSpPr>
            <p:cNvPr id="2292" name="Rectangle 161"/>
            <p:cNvSpPr>
              <a:spLocks noChangeArrowheads="1"/>
            </p:cNvSpPr>
            <p:nvPr/>
          </p:nvSpPr>
          <p:spPr bwMode="auto">
            <a:xfrm>
              <a:off x="2326" y="3503"/>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5</a:t>
              </a:r>
              <a:endParaRPr lang="ko-KR" altLang="en-US" sz="2400">
                <a:latin typeface="Tahoma" pitchFamily="34" charset="0"/>
                <a:ea typeface="Gulim" pitchFamily="34" charset="-127"/>
              </a:endParaRPr>
            </a:p>
          </p:txBody>
        </p:sp>
        <p:sp>
          <p:nvSpPr>
            <p:cNvPr id="2293" name="Rectangle 162"/>
            <p:cNvSpPr>
              <a:spLocks noChangeArrowheads="1"/>
            </p:cNvSpPr>
            <p:nvPr/>
          </p:nvSpPr>
          <p:spPr bwMode="auto">
            <a:xfrm>
              <a:off x="2326" y="3398"/>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6</a:t>
              </a:r>
              <a:endParaRPr lang="ko-KR" altLang="en-US" sz="2400">
                <a:latin typeface="Tahoma" pitchFamily="34" charset="0"/>
                <a:ea typeface="Gulim" pitchFamily="34" charset="-127"/>
              </a:endParaRPr>
            </a:p>
          </p:txBody>
        </p:sp>
        <p:sp>
          <p:nvSpPr>
            <p:cNvPr id="2294" name="Rectangle 163"/>
            <p:cNvSpPr>
              <a:spLocks noChangeArrowheads="1"/>
            </p:cNvSpPr>
            <p:nvPr/>
          </p:nvSpPr>
          <p:spPr bwMode="auto">
            <a:xfrm>
              <a:off x="2326" y="3299"/>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7</a:t>
              </a:r>
              <a:endParaRPr lang="ko-KR" altLang="en-US" sz="2400">
                <a:latin typeface="Tahoma" pitchFamily="34" charset="0"/>
                <a:ea typeface="Gulim" pitchFamily="34" charset="-127"/>
              </a:endParaRPr>
            </a:p>
          </p:txBody>
        </p:sp>
        <p:sp>
          <p:nvSpPr>
            <p:cNvPr id="2295" name="Rectangle 164"/>
            <p:cNvSpPr>
              <a:spLocks noChangeArrowheads="1"/>
            </p:cNvSpPr>
            <p:nvPr/>
          </p:nvSpPr>
          <p:spPr bwMode="auto">
            <a:xfrm>
              <a:off x="2326" y="3194"/>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8</a:t>
              </a:r>
              <a:endParaRPr lang="ko-KR" altLang="en-US" sz="2400">
                <a:latin typeface="Tahoma" pitchFamily="34" charset="0"/>
                <a:ea typeface="Gulim" pitchFamily="34" charset="-127"/>
              </a:endParaRPr>
            </a:p>
          </p:txBody>
        </p:sp>
        <p:sp>
          <p:nvSpPr>
            <p:cNvPr id="2296" name="Rectangle 165"/>
            <p:cNvSpPr>
              <a:spLocks noChangeArrowheads="1"/>
            </p:cNvSpPr>
            <p:nvPr/>
          </p:nvSpPr>
          <p:spPr bwMode="auto">
            <a:xfrm>
              <a:off x="2326" y="3096"/>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9</a:t>
              </a:r>
              <a:endParaRPr lang="ko-KR" altLang="en-US" sz="2400">
                <a:latin typeface="Tahoma" pitchFamily="34" charset="0"/>
                <a:ea typeface="Gulim" pitchFamily="34" charset="-127"/>
              </a:endParaRPr>
            </a:p>
          </p:txBody>
        </p:sp>
        <p:sp>
          <p:nvSpPr>
            <p:cNvPr id="2297" name="Rectangle 166"/>
            <p:cNvSpPr>
              <a:spLocks noChangeArrowheads="1"/>
            </p:cNvSpPr>
            <p:nvPr/>
          </p:nvSpPr>
          <p:spPr bwMode="auto">
            <a:xfrm>
              <a:off x="2308" y="2991"/>
              <a:ext cx="4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10</a:t>
              </a:r>
              <a:endParaRPr lang="ko-KR" altLang="en-US" sz="2400">
                <a:latin typeface="Tahoma" pitchFamily="34" charset="0"/>
                <a:ea typeface="Gulim" pitchFamily="34" charset="-127"/>
              </a:endParaRPr>
            </a:p>
          </p:txBody>
        </p:sp>
        <p:sp>
          <p:nvSpPr>
            <p:cNvPr id="2298" name="Rectangle 167"/>
            <p:cNvSpPr>
              <a:spLocks noChangeArrowheads="1"/>
            </p:cNvSpPr>
            <p:nvPr/>
          </p:nvSpPr>
          <p:spPr bwMode="auto">
            <a:xfrm>
              <a:off x="2370"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0</a:t>
              </a:r>
              <a:endParaRPr lang="ko-KR" altLang="en-US" sz="2400">
                <a:latin typeface="Tahoma" pitchFamily="34" charset="0"/>
                <a:ea typeface="Gulim" pitchFamily="34" charset="-127"/>
              </a:endParaRPr>
            </a:p>
          </p:txBody>
        </p:sp>
        <p:sp>
          <p:nvSpPr>
            <p:cNvPr id="2299" name="Rectangle 168"/>
            <p:cNvSpPr>
              <a:spLocks noChangeArrowheads="1"/>
            </p:cNvSpPr>
            <p:nvPr/>
          </p:nvSpPr>
          <p:spPr bwMode="auto">
            <a:xfrm>
              <a:off x="2489"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a:t>
              </a:r>
              <a:endParaRPr lang="ko-KR" altLang="en-US" sz="2400">
                <a:latin typeface="Tahoma" pitchFamily="34" charset="0"/>
                <a:ea typeface="Gulim" pitchFamily="34" charset="-127"/>
              </a:endParaRPr>
            </a:p>
          </p:txBody>
        </p:sp>
        <p:sp>
          <p:nvSpPr>
            <p:cNvPr id="2300" name="Rectangle 169"/>
            <p:cNvSpPr>
              <a:spLocks noChangeArrowheads="1"/>
            </p:cNvSpPr>
            <p:nvPr/>
          </p:nvSpPr>
          <p:spPr bwMode="auto">
            <a:xfrm>
              <a:off x="2601" y="4070"/>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2</a:t>
              </a:r>
              <a:endParaRPr lang="ko-KR" altLang="en-US" sz="2400">
                <a:latin typeface="Tahoma" pitchFamily="34" charset="0"/>
                <a:ea typeface="Gulim" pitchFamily="34" charset="-127"/>
              </a:endParaRPr>
            </a:p>
          </p:txBody>
        </p:sp>
        <p:sp>
          <p:nvSpPr>
            <p:cNvPr id="2301" name="Rectangle 170"/>
            <p:cNvSpPr>
              <a:spLocks noChangeArrowheads="1"/>
            </p:cNvSpPr>
            <p:nvPr/>
          </p:nvSpPr>
          <p:spPr bwMode="auto">
            <a:xfrm>
              <a:off x="2719"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3</a:t>
              </a:r>
              <a:endParaRPr lang="ko-KR" altLang="en-US" sz="2400">
                <a:latin typeface="Tahoma" pitchFamily="34" charset="0"/>
                <a:ea typeface="Gulim" pitchFamily="34" charset="-127"/>
              </a:endParaRPr>
            </a:p>
          </p:txBody>
        </p:sp>
        <p:sp>
          <p:nvSpPr>
            <p:cNvPr id="2302" name="Rectangle 171"/>
            <p:cNvSpPr>
              <a:spLocks noChangeArrowheads="1"/>
            </p:cNvSpPr>
            <p:nvPr/>
          </p:nvSpPr>
          <p:spPr bwMode="auto">
            <a:xfrm>
              <a:off x="2831" y="4070"/>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4</a:t>
              </a:r>
              <a:endParaRPr lang="ko-KR" altLang="en-US" sz="2400">
                <a:latin typeface="Tahoma" pitchFamily="34" charset="0"/>
                <a:ea typeface="Gulim" pitchFamily="34" charset="-127"/>
              </a:endParaRPr>
            </a:p>
          </p:txBody>
        </p:sp>
        <p:sp>
          <p:nvSpPr>
            <p:cNvPr id="2303" name="Rectangle 172"/>
            <p:cNvSpPr>
              <a:spLocks noChangeArrowheads="1"/>
            </p:cNvSpPr>
            <p:nvPr/>
          </p:nvSpPr>
          <p:spPr bwMode="auto">
            <a:xfrm>
              <a:off x="2950" y="4070"/>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5</a:t>
              </a:r>
              <a:endParaRPr lang="ko-KR" altLang="en-US" sz="2400">
                <a:latin typeface="Tahoma" pitchFamily="34" charset="0"/>
                <a:ea typeface="Gulim" pitchFamily="34" charset="-127"/>
              </a:endParaRPr>
            </a:p>
          </p:txBody>
        </p:sp>
        <p:sp>
          <p:nvSpPr>
            <p:cNvPr id="2304" name="Rectangle 173"/>
            <p:cNvSpPr>
              <a:spLocks noChangeArrowheads="1"/>
            </p:cNvSpPr>
            <p:nvPr/>
          </p:nvSpPr>
          <p:spPr bwMode="auto">
            <a:xfrm>
              <a:off x="3062"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6</a:t>
              </a:r>
              <a:endParaRPr lang="ko-KR" altLang="en-US" sz="2400">
                <a:latin typeface="Tahoma" pitchFamily="34" charset="0"/>
                <a:ea typeface="Gulim" pitchFamily="34" charset="-127"/>
              </a:endParaRPr>
            </a:p>
          </p:txBody>
        </p:sp>
        <p:sp>
          <p:nvSpPr>
            <p:cNvPr id="2305" name="Rectangle 174"/>
            <p:cNvSpPr>
              <a:spLocks noChangeArrowheads="1"/>
            </p:cNvSpPr>
            <p:nvPr/>
          </p:nvSpPr>
          <p:spPr bwMode="auto">
            <a:xfrm>
              <a:off x="3180" y="4070"/>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7</a:t>
              </a:r>
              <a:endParaRPr lang="ko-KR" altLang="en-US" sz="2400">
                <a:latin typeface="Tahoma" pitchFamily="34" charset="0"/>
                <a:ea typeface="Gulim" pitchFamily="34" charset="-127"/>
              </a:endParaRPr>
            </a:p>
          </p:txBody>
        </p:sp>
        <p:sp>
          <p:nvSpPr>
            <p:cNvPr id="2306" name="Rectangle 175"/>
            <p:cNvSpPr>
              <a:spLocks noChangeArrowheads="1"/>
            </p:cNvSpPr>
            <p:nvPr/>
          </p:nvSpPr>
          <p:spPr bwMode="auto">
            <a:xfrm>
              <a:off x="3293"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8</a:t>
              </a:r>
              <a:endParaRPr lang="ko-KR" altLang="en-US" sz="2400">
                <a:latin typeface="Tahoma" pitchFamily="34" charset="0"/>
                <a:ea typeface="Gulim" pitchFamily="34" charset="-127"/>
              </a:endParaRPr>
            </a:p>
          </p:txBody>
        </p:sp>
        <p:sp>
          <p:nvSpPr>
            <p:cNvPr id="2307" name="Rectangle 176"/>
            <p:cNvSpPr>
              <a:spLocks noChangeArrowheads="1"/>
            </p:cNvSpPr>
            <p:nvPr/>
          </p:nvSpPr>
          <p:spPr bwMode="auto">
            <a:xfrm>
              <a:off x="3411"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9</a:t>
              </a:r>
              <a:endParaRPr lang="ko-KR" altLang="en-US" sz="2400">
                <a:latin typeface="Tahoma" pitchFamily="34" charset="0"/>
                <a:ea typeface="Gulim" pitchFamily="34" charset="-127"/>
              </a:endParaRPr>
            </a:p>
          </p:txBody>
        </p:sp>
        <p:sp>
          <p:nvSpPr>
            <p:cNvPr id="2308" name="Rectangle 177"/>
            <p:cNvSpPr>
              <a:spLocks noChangeArrowheads="1"/>
            </p:cNvSpPr>
            <p:nvPr/>
          </p:nvSpPr>
          <p:spPr bwMode="auto">
            <a:xfrm>
              <a:off x="3511" y="4070"/>
              <a:ext cx="4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10</a:t>
              </a:r>
              <a:endParaRPr lang="ko-KR" altLang="en-US" sz="2400">
                <a:latin typeface="Tahoma" pitchFamily="34" charset="0"/>
                <a:ea typeface="Gulim" pitchFamily="34" charset="-127"/>
              </a:endParaRPr>
            </a:p>
          </p:txBody>
        </p:sp>
        <p:sp>
          <p:nvSpPr>
            <p:cNvPr id="2309" name="Rectangle 178"/>
            <p:cNvSpPr>
              <a:spLocks noChangeArrowheads="1"/>
            </p:cNvSpPr>
            <p:nvPr/>
          </p:nvSpPr>
          <p:spPr bwMode="auto">
            <a:xfrm>
              <a:off x="2233" y="2905"/>
              <a:ext cx="1371" cy="1282"/>
            </a:xfrm>
            <a:prstGeom prst="rect">
              <a:avLst/>
            </a:prstGeom>
            <a:noFill/>
            <a:ln w="0">
              <a:solidFill>
                <a:srgbClr val="000000"/>
              </a:solidFill>
              <a:miter lim="800000"/>
              <a:headEnd/>
              <a:tailEnd/>
            </a:ln>
          </p:spPr>
          <p:txBody>
            <a:bodyPr/>
            <a:lstStyle/>
            <a:p>
              <a:endParaRPr lang="en-US" altLang="zh-CN"/>
            </a:p>
          </p:txBody>
        </p:sp>
        <p:sp>
          <p:nvSpPr>
            <p:cNvPr id="2310" name="Line 179"/>
            <p:cNvSpPr>
              <a:spLocks noChangeShapeType="1"/>
            </p:cNvSpPr>
            <p:nvPr/>
          </p:nvSpPr>
          <p:spPr bwMode="auto">
            <a:xfrm>
              <a:off x="3181" y="3456"/>
              <a:ext cx="0" cy="115"/>
            </a:xfrm>
            <a:prstGeom prst="line">
              <a:avLst/>
            </a:prstGeom>
            <a:noFill/>
            <a:ln w="9525">
              <a:solidFill>
                <a:schemeClr val="tx1"/>
              </a:solidFill>
              <a:round/>
              <a:headEnd/>
              <a:tailEnd/>
            </a:ln>
          </p:spPr>
          <p:txBody>
            <a:bodyPr wrap="none" anchor="ctr">
              <a:spAutoFit/>
            </a:bodyPr>
            <a:lstStyle/>
            <a:p>
              <a:endParaRPr lang="zh-CN" altLang="en-US"/>
            </a:p>
          </p:txBody>
        </p:sp>
        <p:sp>
          <p:nvSpPr>
            <p:cNvPr id="2311" name="Freeform 180"/>
            <p:cNvSpPr>
              <a:spLocks/>
            </p:cNvSpPr>
            <p:nvPr/>
          </p:nvSpPr>
          <p:spPr bwMode="auto">
            <a:xfrm>
              <a:off x="3033" y="3600"/>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312" name="Freeform 181"/>
            <p:cNvSpPr>
              <a:spLocks/>
            </p:cNvSpPr>
            <p:nvPr/>
          </p:nvSpPr>
          <p:spPr bwMode="auto">
            <a:xfrm>
              <a:off x="3024" y="3792"/>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chemeClr val="hlink"/>
            </a:solidFill>
            <a:ln w="9525">
              <a:solidFill>
                <a:schemeClr val="hlink"/>
              </a:solidFill>
              <a:round/>
              <a:headEnd/>
              <a:tailEnd/>
            </a:ln>
          </p:spPr>
          <p:txBody>
            <a:bodyPr/>
            <a:lstStyle/>
            <a:p>
              <a:endParaRPr lang="zh-CN" altLang="en-US"/>
            </a:p>
          </p:txBody>
        </p:sp>
      </p:grpSp>
      <p:sp>
        <p:nvSpPr>
          <p:cNvPr id="435382" name="Rectangle 182"/>
          <p:cNvSpPr>
            <a:spLocks noChangeArrowheads="1"/>
          </p:cNvSpPr>
          <p:nvPr/>
        </p:nvSpPr>
        <p:spPr bwMode="auto">
          <a:xfrm>
            <a:off x="3890963" y="3929063"/>
            <a:ext cx="1408112" cy="304800"/>
          </a:xfrm>
          <a:prstGeom prst="rect">
            <a:avLst/>
          </a:prstGeom>
          <a:noFill/>
          <a:ln w="9525">
            <a:noFill/>
            <a:miter lim="800000"/>
            <a:headEnd/>
            <a:tailEnd/>
          </a:ln>
        </p:spPr>
        <p:txBody>
          <a:bodyPr wrap="none">
            <a:spAutoFit/>
          </a:bodyPr>
          <a:lstStyle/>
          <a:p>
            <a:r>
              <a:rPr lang="en-US" altLang="ko-KR" sz="1400">
                <a:latin typeface="Tahoma" pitchFamily="34" charset="0"/>
                <a:ea typeface="Gulim" pitchFamily="34" charset="-127"/>
              </a:rPr>
              <a:t>Total Cost = 26</a:t>
            </a:r>
          </a:p>
        </p:txBody>
      </p:sp>
      <p:sp>
        <p:nvSpPr>
          <p:cNvPr id="435383" name="Line 183"/>
          <p:cNvSpPr>
            <a:spLocks noChangeShapeType="1"/>
          </p:cNvSpPr>
          <p:nvPr/>
        </p:nvSpPr>
        <p:spPr bwMode="auto">
          <a:xfrm flipV="1">
            <a:off x="5707063" y="3776663"/>
            <a:ext cx="0" cy="381000"/>
          </a:xfrm>
          <a:prstGeom prst="line">
            <a:avLst/>
          </a:prstGeom>
          <a:noFill/>
          <a:ln w="9525">
            <a:solidFill>
              <a:schemeClr val="tx1"/>
            </a:solidFill>
            <a:miter lim="800000"/>
            <a:headEnd/>
            <a:tailEnd type="triangle" w="med" len="med"/>
          </a:ln>
        </p:spPr>
        <p:txBody>
          <a:bodyPr wrap="none"/>
          <a:lstStyle/>
          <a:p>
            <a:endParaRPr lang="zh-CN" altLang="en-US"/>
          </a:p>
        </p:txBody>
      </p:sp>
      <p:sp>
        <p:nvSpPr>
          <p:cNvPr id="435384" name="Text Box 184"/>
          <p:cNvSpPr txBox="1">
            <a:spLocks noChangeArrowheads="1"/>
          </p:cNvSpPr>
          <p:nvPr/>
        </p:nvSpPr>
        <p:spPr bwMode="auto">
          <a:xfrm>
            <a:off x="2487613" y="4691063"/>
            <a:ext cx="1320800" cy="1049337"/>
          </a:xfrm>
          <a:prstGeom prst="rect">
            <a:avLst/>
          </a:prstGeom>
          <a:noFill/>
          <a:ln w="9525">
            <a:noFill/>
            <a:miter lim="800000"/>
            <a:headEnd/>
            <a:tailEnd/>
          </a:ln>
        </p:spPr>
        <p:txBody>
          <a:bodyPr>
            <a:spAutoFit/>
          </a:bodyPr>
          <a:lstStyle/>
          <a:p>
            <a:pPr>
              <a:spcBef>
                <a:spcPct val="50000"/>
              </a:spcBef>
            </a:pPr>
            <a:r>
              <a:rPr lang="en-US" altLang="ko-KR" sz="1400">
                <a:latin typeface="Tahoma" pitchFamily="34" charset="0"/>
                <a:ea typeface="Gulim" pitchFamily="34" charset="-127"/>
              </a:rPr>
              <a:t>Swapping O and O</a:t>
            </a:r>
            <a:r>
              <a:rPr lang="en-US" altLang="ko-KR" sz="1400" baseline="-25000">
                <a:latin typeface="Tahoma" pitchFamily="34" charset="0"/>
                <a:ea typeface="Gulim" pitchFamily="34" charset="-127"/>
              </a:rPr>
              <a:t>ramdom </a:t>
            </a:r>
          </a:p>
          <a:p>
            <a:pPr>
              <a:spcBef>
                <a:spcPct val="50000"/>
              </a:spcBef>
            </a:pPr>
            <a:r>
              <a:rPr lang="en-US" altLang="ko-KR" sz="1400">
                <a:latin typeface="Tahoma" pitchFamily="34" charset="0"/>
                <a:ea typeface="Gulim" pitchFamily="34" charset="-127"/>
              </a:rPr>
              <a:t>If quality is improved.</a:t>
            </a:r>
          </a:p>
        </p:txBody>
      </p:sp>
      <p:sp>
        <p:nvSpPr>
          <p:cNvPr id="2149" name="Text Box 185"/>
          <p:cNvSpPr txBox="1">
            <a:spLocks noChangeArrowheads="1"/>
          </p:cNvSpPr>
          <p:nvPr/>
        </p:nvSpPr>
        <p:spPr bwMode="auto">
          <a:xfrm>
            <a:off x="176213" y="4386263"/>
            <a:ext cx="2146300" cy="1158875"/>
          </a:xfrm>
          <a:prstGeom prst="rect">
            <a:avLst/>
          </a:prstGeom>
          <a:noFill/>
          <a:ln w="9525">
            <a:noFill/>
            <a:miter lim="800000"/>
            <a:headEnd/>
            <a:tailEnd/>
          </a:ln>
        </p:spPr>
        <p:txBody>
          <a:bodyPr>
            <a:spAutoFit/>
          </a:bodyPr>
          <a:lstStyle/>
          <a:p>
            <a:pPr>
              <a:spcBef>
                <a:spcPct val="50000"/>
              </a:spcBef>
            </a:pPr>
            <a:r>
              <a:rPr lang="en-US" altLang="ko-KR" sz="2000" b="1">
                <a:latin typeface="Tahoma" pitchFamily="34" charset="0"/>
                <a:ea typeface="Gulim" pitchFamily="34" charset="-127"/>
              </a:rPr>
              <a:t>Do loop</a:t>
            </a:r>
          </a:p>
          <a:p>
            <a:pPr>
              <a:spcBef>
                <a:spcPct val="50000"/>
              </a:spcBef>
            </a:pPr>
            <a:r>
              <a:rPr lang="en-US" altLang="ko-KR" sz="2000" b="1">
                <a:latin typeface="Tahoma" pitchFamily="34" charset="0"/>
                <a:ea typeface="Gulim" pitchFamily="34" charset="-127"/>
              </a:rPr>
              <a:t>Until no change</a:t>
            </a:r>
          </a:p>
        </p:txBody>
      </p:sp>
      <p:grpSp>
        <p:nvGrpSpPr>
          <p:cNvPr id="4" name="Group 186"/>
          <p:cNvGrpSpPr>
            <a:grpSpLocks/>
          </p:cNvGrpSpPr>
          <p:nvPr/>
        </p:nvGrpSpPr>
        <p:grpSpPr bwMode="auto">
          <a:xfrm>
            <a:off x="7318375" y="4273550"/>
            <a:ext cx="2357438" cy="2035175"/>
            <a:chOff x="4297" y="2905"/>
            <a:chExt cx="1371" cy="1282"/>
          </a:xfrm>
        </p:grpSpPr>
        <p:sp>
          <p:nvSpPr>
            <p:cNvPr id="2151" name="Rectangle 187"/>
            <p:cNvSpPr>
              <a:spLocks noChangeArrowheads="1"/>
            </p:cNvSpPr>
            <p:nvPr/>
          </p:nvSpPr>
          <p:spPr bwMode="auto">
            <a:xfrm>
              <a:off x="4297" y="2905"/>
              <a:ext cx="1371" cy="1282"/>
            </a:xfrm>
            <a:prstGeom prst="rect">
              <a:avLst/>
            </a:prstGeom>
            <a:solidFill>
              <a:srgbClr val="FFFFFF"/>
            </a:solidFill>
            <a:ln w="0">
              <a:solidFill>
                <a:srgbClr val="000000"/>
              </a:solidFill>
              <a:miter lim="800000"/>
              <a:headEnd/>
              <a:tailEnd/>
            </a:ln>
          </p:spPr>
          <p:txBody>
            <a:bodyPr/>
            <a:lstStyle/>
            <a:p>
              <a:endParaRPr lang="en-US" altLang="zh-CN"/>
            </a:p>
          </p:txBody>
        </p:sp>
        <p:sp>
          <p:nvSpPr>
            <p:cNvPr id="2152" name="Rectangle 188"/>
            <p:cNvSpPr>
              <a:spLocks noChangeArrowheads="1"/>
            </p:cNvSpPr>
            <p:nvPr/>
          </p:nvSpPr>
          <p:spPr bwMode="auto">
            <a:xfrm>
              <a:off x="4440" y="3009"/>
              <a:ext cx="1154" cy="1018"/>
            </a:xfrm>
            <a:prstGeom prst="rect">
              <a:avLst/>
            </a:prstGeom>
            <a:solidFill>
              <a:srgbClr val="FFFFFF"/>
            </a:solidFill>
            <a:ln w="9525">
              <a:noFill/>
              <a:miter lim="800000"/>
              <a:headEnd/>
              <a:tailEnd/>
            </a:ln>
          </p:spPr>
          <p:txBody>
            <a:bodyPr/>
            <a:lstStyle/>
            <a:p>
              <a:endParaRPr lang="en-US" altLang="zh-CN"/>
            </a:p>
          </p:txBody>
        </p:sp>
        <p:sp>
          <p:nvSpPr>
            <p:cNvPr id="2153" name="Line 189"/>
            <p:cNvSpPr>
              <a:spLocks noChangeShapeType="1"/>
            </p:cNvSpPr>
            <p:nvPr/>
          </p:nvSpPr>
          <p:spPr bwMode="auto">
            <a:xfrm>
              <a:off x="4440" y="3928"/>
              <a:ext cx="1154" cy="1"/>
            </a:xfrm>
            <a:prstGeom prst="line">
              <a:avLst/>
            </a:prstGeom>
            <a:noFill/>
            <a:ln w="0">
              <a:solidFill>
                <a:srgbClr val="000000"/>
              </a:solidFill>
              <a:round/>
              <a:headEnd/>
              <a:tailEnd/>
            </a:ln>
          </p:spPr>
          <p:txBody>
            <a:bodyPr/>
            <a:lstStyle/>
            <a:p>
              <a:endParaRPr lang="zh-CN" altLang="en-US"/>
            </a:p>
          </p:txBody>
        </p:sp>
        <p:sp>
          <p:nvSpPr>
            <p:cNvPr id="2154" name="Line 190"/>
            <p:cNvSpPr>
              <a:spLocks noChangeShapeType="1"/>
            </p:cNvSpPr>
            <p:nvPr/>
          </p:nvSpPr>
          <p:spPr bwMode="auto">
            <a:xfrm>
              <a:off x="4440" y="3823"/>
              <a:ext cx="1154" cy="1"/>
            </a:xfrm>
            <a:prstGeom prst="line">
              <a:avLst/>
            </a:prstGeom>
            <a:noFill/>
            <a:ln w="0">
              <a:solidFill>
                <a:srgbClr val="000000"/>
              </a:solidFill>
              <a:round/>
              <a:headEnd/>
              <a:tailEnd/>
            </a:ln>
          </p:spPr>
          <p:txBody>
            <a:bodyPr/>
            <a:lstStyle/>
            <a:p>
              <a:endParaRPr lang="zh-CN" altLang="en-US"/>
            </a:p>
          </p:txBody>
        </p:sp>
        <p:sp>
          <p:nvSpPr>
            <p:cNvPr id="2155" name="Line 191"/>
            <p:cNvSpPr>
              <a:spLocks noChangeShapeType="1"/>
            </p:cNvSpPr>
            <p:nvPr/>
          </p:nvSpPr>
          <p:spPr bwMode="auto">
            <a:xfrm>
              <a:off x="4440" y="3725"/>
              <a:ext cx="1154" cy="1"/>
            </a:xfrm>
            <a:prstGeom prst="line">
              <a:avLst/>
            </a:prstGeom>
            <a:noFill/>
            <a:ln w="0">
              <a:solidFill>
                <a:srgbClr val="000000"/>
              </a:solidFill>
              <a:round/>
              <a:headEnd/>
              <a:tailEnd/>
            </a:ln>
          </p:spPr>
          <p:txBody>
            <a:bodyPr/>
            <a:lstStyle/>
            <a:p>
              <a:endParaRPr lang="zh-CN" altLang="en-US"/>
            </a:p>
          </p:txBody>
        </p:sp>
        <p:sp>
          <p:nvSpPr>
            <p:cNvPr id="2156" name="Line 192"/>
            <p:cNvSpPr>
              <a:spLocks noChangeShapeType="1"/>
            </p:cNvSpPr>
            <p:nvPr/>
          </p:nvSpPr>
          <p:spPr bwMode="auto">
            <a:xfrm>
              <a:off x="4440" y="3620"/>
              <a:ext cx="1154" cy="1"/>
            </a:xfrm>
            <a:prstGeom prst="line">
              <a:avLst/>
            </a:prstGeom>
            <a:noFill/>
            <a:ln w="0">
              <a:solidFill>
                <a:srgbClr val="000000"/>
              </a:solidFill>
              <a:round/>
              <a:headEnd/>
              <a:tailEnd/>
            </a:ln>
          </p:spPr>
          <p:txBody>
            <a:bodyPr/>
            <a:lstStyle/>
            <a:p>
              <a:endParaRPr lang="zh-CN" altLang="en-US"/>
            </a:p>
          </p:txBody>
        </p:sp>
        <p:sp>
          <p:nvSpPr>
            <p:cNvPr id="2157" name="Line 193"/>
            <p:cNvSpPr>
              <a:spLocks noChangeShapeType="1"/>
            </p:cNvSpPr>
            <p:nvPr/>
          </p:nvSpPr>
          <p:spPr bwMode="auto">
            <a:xfrm>
              <a:off x="4440" y="3521"/>
              <a:ext cx="1154" cy="1"/>
            </a:xfrm>
            <a:prstGeom prst="line">
              <a:avLst/>
            </a:prstGeom>
            <a:noFill/>
            <a:ln w="0">
              <a:solidFill>
                <a:srgbClr val="000000"/>
              </a:solidFill>
              <a:round/>
              <a:headEnd/>
              <a:tailEnd/>
            </a:ln>
          </p:spPr>
          <p:txBody>
            <a:bodyPr/>
            <a:lstStyle/>
            <a:p>
              <a:endParaRPr lang="zh-CN" altLang="en-US"/>
            </a:p>
          </p:txBody>
        </p:sp>
        <p:sp>
          <p:nvSpPr>
            <p:cNvPr id="2158" name="Line 194"/>
            <p:cNvSpPr>
              <a:spLocks noChangeShapeType="1"/>
            </p:cNvSpPr>
            <p:nvPr/>
          </p:nvSpPr>
          <p:spPr bwMode="auto">
            <a:xfrm>
              <a:off x="4440" y="3416"/>
              <a:ext cx="1154" cy="1"/>
            </a:xfrm>
            <a:prstGeom prst="line">
              <a:avLst/>
            </a:prstGeom>
            <a:noFill/>
            <a:ln w="0">
              <a:solidFill>
                <a:srgbClr val="000000"/>
              </a:solidFill>
              <a:round/>
              <a:headEnd/>
              <a:tailEnd/>
            </a:ln>
          </p:spPr>
          <p:txBody>
            <a:bodyPr/>
            <a:lstStyle/>
            <a:p>
              <a:endParaRPr lang="zh-CN" altLang="en-US"/>
            </a:p>
          </p:txBody>
        </p:sp>
        <p:sp>
          <p:nvSpPr>
            <p:cNvPr id="2159" name="Line 195"/>
            <p:cNvSpPr>
              <a:spLocks noChangeShapeType="1"/>
            </p:cNvSpPr>
            <p:nvPr/>
          </p:nvSpPr>
          <p:spPr bwMode="auto">
            <a:xfrm>
              <a:off x="4440" y="3318"/>
              <a:ext cx="1154" cy="1"/>
            </a:xfrm>
            <a:prstGeom prst="line">
              <a:avLst/>
            </a:prstGeom>
            <a:noFill/>
            <a:ln w="0">
              <a:solidFill>
                <a:srgbClr val="000000"/>
              </a:solidFill>
              <a:round/>
              <a:headEnd/>
              <a:tailEnd/>
            </a:ln>
          </p:spPr>
          <p:txBody>
            <a:bodyPr/>
            <a:lstStyle/>
            <a:p>
              <a:endParaRPr lang="zh-CN" altLang="en-US"/>
            </a:p>
          </p:txBody>
        </p:sp>
        <p:sp>
          <p:nvSpPr>
            <p:cNvPr id="2160" name="Line 196"/>
            <p:cNvSpPr>
              <a:spLocks noChangeShapeType="1"/>
            </p:cNvSpPr>
            <p:nvPr/>
          </p:nvSpPr>
          <p:spPr bwMode="auto">
            <a:xfrm>
              <a:off x="4440" y="3213"/>
              <a:ext cx="1154" cy="1"/>
            </a:xfrm>
            <a:prstGeom prst="line">
              <a:avLst/>
            </a:prstGeom>
            <a:noFill/>
            <a:ln w="0">
              <a:solidFill>
                <a:srgbClr val="000000"/>
              </a:solidFill>
              <a:round/>
              <a:headEnd/>
              <a:tailEnd/>
            </a:ln>
          </p:spPr>
          <p:txBody>
            <a:bodyPr/>
            <a:lstStyle/>
            <a:p>
              <a:endParaRPr lang="zh-CN" altLang="en-US"/>
            </a:p>
          </p:txBody>
        </p:sp>
        <p:sp>
          <p:nvSpPr>
            <p:cNvPr id="2161" name="Line 197"/>
            <p:cNvSpPr>
              <a:spLocks noChangeShapeType="1"/>
            </p:cNvSpPr>
            <p:nvPr/>
          </p:nvSpPr>
          <p:spPr bwMode="auto">
            <a:xfrm>
              <a:off x="4440" y="3114"/>
              <a:ext cx="1154" cy="1"/>
            </a:xfrm>
            <a:prstGeom prst="line">
              <a:avLst/>
            </a:prstGeom>
            <a:noFill/>
            <a:ln w="0">
              <a:solidFill>
                <a:srgbClr val="000000"/>
              </a:solidFill>
              <a:round/>
              <a:headEnd/>
              <a:tailEnd/>
            </a:ln>
          </p:spPr>
          <p:txBody>
            <a:bodyPr/>
            <a:lstStyle/>
            <a:p>
              <a:endParaRPr lang="zh-CN" altLang="en-US"/>
            </a:p>
          </p:txBody>
        </p:sp>
        <p:sp>
          <p:nvSpPr>
            <p:cNvPr id="2162" name="Line 198"/>
            <p:cNvSpPr>
              <a:spLocks noChangeShapeType="1"/>
            </p:cNvSpPr>
            <p:nvPr/>
          </p:nvSpPr>
          <p:spPr bwMode="auto">
            <a:xfrm>
              <a:off x="4440" y="3009"/>
              <a:ext cx="1154" cy="1"/>
            </a:xfrm>
            <a:prstGeom prst="line">
              <a:avLst/>
            </a:prstGeom>
            <a:noFill/>
            <a:ln w="0">
              <a:solidFill>
                <a:srgbClr val="000000"/>
              </a:solidFill>
              <a:round/>
              <a:headEnd/>
              <a:tailEnd/>
            </a:ln>
          </p:spPr>
          <p:txBody>
            <a:bodyPr/>
            <a:lstStyle/>
            <a:p>
              <a:endParaRPr lang="zh-CN" altLang="en-US"/>
            </a:p>
          </p:txBody>
        </p:sp>
        <p:sp>
          <p:nvSpPr>
            <p:cNvPr id="2163" name="Line 199"/>
            <p:cNvSpPr>
              <a:spLocks noChangeShapeType="1"/>
            </p:cNvSpPr>
            <p:nvPr/>
          </p:nvSpPr>
          <p:spPr bwMode="auto">
            <a:xfrm>
              <a:off x="4559" y="3009"/>
              <a:ext cx="1" cy="1018"/>
            </a:xfrm>
            <a:prstGeom prst="line">
              <a:avLst/>
            </a:prstGeom>
            <a:noFill/>
            <a:ln w="0">
              <a:solidFill>
                <a:srgbClr val="000000"/>
              </a:solidFill>
              <a:round/>
              <a:headEnd/>
              <a:tailEnd/>
            </a:ln>
          </p:spPr>
          <p:txBody>
            <a:bodyPr/>
            <a:lstStyle/>
            <a:p>
              <a:endParaRPr lang="zh-CN" altLang="en-US"/>
            </a:p>
          </p:txBody>
        </p:sp>
        <p:sp>
          <p:nvSpPr>
            <p:cNvPr id="2164" name="Line 200"/>
            <p:cNvSpPr>
              <a:spLocks noChangeShapeType="1"/>
            </p:cNvSpPr>
            <p:nvPr/>
          </p:nvSpPr>
          <p:spPr bwMode="auto">
            <a:xfrm>
              <a:off x="4671" y="3009"/>
              <a:ext cx="1" cy="1018"/>
            </a:xfrm>
            <a:prstGeom prst="line">
              <a:avLst/>
            </a:prstGeom>
            <a:noFill/>
            <a:ln w="0">
              <a:solidFill>
                <a:srgbClr val="000000"/>
              </a:solidFill>
              <a:round/>
              <a:headEnd/>
              <a:tailEnd/>
            </a:ln>
          </p:spPr>
          <p:txBody>
            <a:bodyPr/>
            <a:lstStyle/>
            <a:p>
              <a:endParaRPr lang="zh-CN" altLang="en-US"/>
            </a:p>
          </p:txBody>
        </p:sp>
        <p:sp>
          <p:nvSpPr>
            <p:cNvPr id="2165" name="Line 201"/>
            <p:cNvSpPr>
              <a:spLocks noChangeShapeType="1"/>
            </p:cNvSpPr>
            <p:nvPr/>
          </p:nvSpPr>
          <p:spPr bwMode="auto">
            <a:xfrm>
              <a:off x="4789" y="3009"/>
              <a:ext cx="1" cy="1018"/>
            </a:xfrm>
            <a:prstGeom prst="line">
              <a:avLst/>
            </a:prstGeom>
            <a:noFill/>
            <a:ln w="0">
              <a:solidFill>
                <a:srgbClr val="000000"/>
              </a:solidFill>
              <a:round/>
              <a:headEnd/>
              <a:tailEnd/>
            </a:ln>
          </p:spPr>
          <p:txBody>
            <a:bodyPr/>
            <a:lstStyle/>
            <a:p>
              <a:endParaRPr lang="zh-CN" altLang="en-US"/>
            </a:p>
          </p:txBody>
        </p:sp>
        <p:sp>
          <p:nvSpPr>
            <p:cNvPr id="2166" name="Line 202"/>
            <p:cNvSpPr>
              <a:spLocks noChangeShapeType="1"/>
            </p:cNvSpPr>
            <p:nvPr/>
          </p:nvSpPr>
          <p:spPr bwMode="auto">
            <a:xfrm>
              <a:off x="4902" y="3009"/>
              <a:ext cx="1" cy="1018"/>
            </a:xfrm>
            <a:prstGeom prst="line">
              <a:avLst/>
            </a:prstGeom>
            <a:noFill/>
            <a:ln w="0">
              <a:solidFill>
                <a:srgbClr val="000000"/>
              </a:solidFill>
              <a:round/>
              <a:headEnd/>
              <a:tailEnd/>
            </a:ln>
          </p:spPr>
          <p:txBody>
            <a:bodyPr/>
            <a:lstStyle/>
            <a:p>
              <a:endParaRPr lang="zh-CN" altLang="en-US"/>
            </a:p>
          </p:txBody>
        </p:sp>
        <p:sp>
          <p:nvSpPr>
            <p:cNvPr id="2167" name="Line 203"/>
            <p:cNvSpPr>
              <a:spLocks noChangeShapeType="1"/>
            </p:cNvSpPr>
            <p:nvPr/>
          </p:nvSpPr>
          <p:spPr bwMode="auto">
            <a:xfrm>
              <a:off x="5020" y="3009"/>
              <a:ext cx="1" cy="1018"/>
            </a:xfrm>
            <a:prstGeom prst="line">
              <a:avLst/>
            </a:prstGeom>
            <a:noFill/>
            <a:ln w="0">
              <a:solidFill>
                <a:srgbClr val="000000"/>
              </a:solidFill>
              <a:round/>
              <a:headEnd/>
              <a:tailEnd/>
            </a:ln>
          </p:spPr>
          <p:txBody>
            <a:bodyPr/>
            <a:lstStyle/>
            <a:p>
              <a:endParaRPr lang="zh-CN" altLang="en-US"/>
            </a:p>
          </p:txBody>
        </p:sp>
        <p:sp>
          <p:nvSpPr>
            <p:cNvPr id="2168" name="Line 204"/>
            <p:cNvSpPr>
              <a:spLocks noChangeShapeType="1"/>
            </p:cNvSpPr>
            <p:nvPr/>
          </p:nvSpPr>
          <p:spPr bwMode="auto">
            <a:xfrm>
              <a:off x="5132" y="3009"/>
              <a:ext cx="1" cy="1018"/>
            </a:xfrm>
            <a:prstGeom prst="line">
              <a:avLst/>
            </a:prstGeom>
            <a:noFill/>
            <a:ln w="0">
              <a:solidFill>
                <a:srgbClr val="000000"/>
              </a:solidFill>
              <a:round/>
              <a:headEnd/>
              <a:tailEnd/>
            </a:ln>
          </p:spPr>
          <p:txBody>
            <a:bodyPr/>
            <a:lstStyle/>
            <a:p>
              <a:endParaRPr lang="zh-CN" altLang="en-US"/>
            </a:p>
          </p:txBody>
        </p:sp>
        <p:sp>
          <p:nvSpPr>
            <p:cNvPr id="2169" name="Line 205"/>
            <p:cNvSpPr>
              <a:spLocks noChangeShapeType="1"/>
            </p:cNvSpPr>
            <p:nvPr/>
          </p:nvSpPr>
          <p:spPr bwMode="auto">
            <a:xfrm>
              <a:off x="5251" y="3009"/>
              <a:ext cx="1" cy="1018"/>
            </a:xfrm>
            <a:prstGeom prst="line">
              <a:avLst/>
            </a:prstGeom>
            <a:noFill/>
            <a:ln w="0">
              <a:solidFill>
                <a:srgbClr val="000000"/>
              </a:solidFill>
              <a:round/>
              <a:headEnd/>
              <a:tailEnd/>
            </a:ln>
          </p:spPr>
          <p:txBody>
            <a:bodyPr/>
            <a:lstStyle/>
            <a:p>
              <a:endParaRPr lang="zh-CN" altLang="en-US"/>
            </a:p>
          </p:txBody>
        </p:sp>
        <p:sp>
          <p:nvSpPr>
            <p:cNvPr id="2170" name="Line 206"/>
            <p:cNvSpPr>
              <a:spLocks noChangeShapeType="1"/>
            </p:cNvSpPr>
            <p:nvPr/>
          </p:nvSpPr>
          <p:spPr bwMode="auto">
            <a:xfrm>
              <a:off x="5363" y="3009"/>
              <a:ext cx="1" cy="1018"/>
            </a:xfrm>
            <a:prstGeom prst="line">
              <a:avLst/>
            </a:prstGeom>
            <a:noFill/>
            <a:ln w="0">
              <a:solidFill>
                <a:srgbClr val="000000"/>
              </a:solidFill>
              <a:round/>
              <a:headEnd/>
              <a:tailEnd/>
            </a:ln>
          </p:spPr>
          <p:txBody>
            <a:bodyPr/>
            <a:lstStyle/>
            <a:p>
              <a:endParaRPr lang="zh-CN" altLang="en-US"/>
            </a:p>
          </p:txBody>
        </p:sp>
        <p:sp>
          <p:nvSpPr>
            <p:cNvPr id="2171" name="Line 207"/>
            <p:cNvSpPr>
              <a:spLocks noChangeShapeType="1"/>
            </p:cNvSpPr>
            <p:nvPr/>
          </p:nvSpPr>
          <p:spPr bwMode="auto">
            <a:xfrm>
              <a:off x="5481" y="3009"/>
              <a:ext cx="1" cy="1018"/>
            </a:xfrm>
            <a:prstGeom prst="line">
              <a:avLst/>
            </a:prstGeom>
            <a:noFill/>
            <a:ln w="0">
              <a:solidFill>
                <a:srgbClr val="000000"/>
              </a:solidFill>
              <a:round/>
              <a:headEnd/>
              <a:tailEnd/>
            </a:ln>
          </p:spPr>
          <p:txBody>
            <a:bodyPr/>
            <a:lstStyle/>
            <a:p>
              <a:endParaRPr lang="zh-CN" altLang="en-US"/>
            </a:p>
          </p:txBody>
        </p:sp>
        <p:sp>
          <p:nvSpPr>
            <p:cNvPr id="2172" name="Line 208"/>
            <p:cNvSpPr>
              <a:spLocks noChangeShapeType="1"/>
            </p:cNvSpPr>
            <p:nvPr/>
          </p:nvSpPr>
          <p:spPr bwMode="auto">
            <a:xfrm>
              <a:off x="5594" y="3009"/>
              <a:ext cx="1" cy="1018"/>
            </a:xfrm>
            <a:prstGeom prst="line">
              <a:avLst/>
            </a:prstGeom>
            <a:noFill/>
            <a:ln w="0">
              <a:solidFill>
                <a:srgbClr val="000000"/>
              </a:solidFill>
              <a:round/>
              <a:headEnd/>
              <a:tailEnd/>
            </a:ln>
          </p:spPr>
          <p:txBody>
            <a:bodyPr/>
            <a:lstStyle/>
            <a:p>
              <a:endParaRPr lang="zh-CN" altLang="en-US"/>
            </a:p>
          </p:txBody>
        </p:sp>
        <p:sp>
          <p:nvSpPr>
            <p:cNvPr id="2173" name="Rectangle 209"/>
            <p:cNvSpPr>
              <a:spLocks noChangeArrowheads="1"/>
            </p:cNvSpPr>
            <p:nvPr/>
          </p:nvSpPr>
          <p:spPr bwMode="auto">
            <a:xfrm>
              <a:off x="4440" y="3009"/>
              <a:ext cx="1154" cy="1018"/>
            </a:xfrm>
            <a:prstGeom prst="rect">
              <a:avLst/>
            </a:prstGeom>
            <a:noFill/>
            <a:ln w="9525">
              <a:solidFill>
                <a:srgbClr val="000000"/>
              </a:solidFill>
              <a:miter lim="800000"/>
              <a:headEnd/>
              <a:tailEnd/>
            </a:ln>
          </p:spPr>
          <p:txBody>
            <a:bodyPr/>
            <a:lstStyle/>
            <a:p>
              <a:endParaRPr lang="en-US" altLang="zh-CN"/>
            </a:p>
          </p:txBody>
        </p:sp>
        <p:sp>
          <p:nvSpPr>
            <p:cNvPr id="2174" name="Line 210"/>
            <p:cNvSpPr>
              <a:spLocks noChangeShapeType="1"/>
            </p:cNvSpPr>
            <p:nvPr/>
          </p:nvSpPr>
          <p:spPr bwMode="auto">
            <a:xfrm>
              <a:off x="4440" y="3009"/>
              <a:ext cx="1" cy="1018"/>
            </a:xfrm>
            <a:prstGeom prst="line">
              <a:avLst/>
            </a:prstGeom>
            <a:noFill/>
            <a:ln w="0">
              <a:solidFill>
                <a:srgbClr val="000000"/>
              </a:solidFill>
              <a:round/>
              <a:headEnd/>
              <a:tailEnd/>
            </a:ln>
          </p:spPr>
          <p:txBody>
            <a:bodyPr/>
            <a:lstStyle/>
            <a:p>
              <a:endParaRPr lang="zh-CN" altLang="en-US"/>
            </a:p>
          </p:txBody>
        </p:sp>
        <p:sp>
          <p:nvSpPr>
            <p:cNvPr id="2175" name="Line 211"/>
            <p:cNvSpPr>
              <a:spLocks noChangeShapeType="1"/>
            </p:cNvSpPr>
            <p:nvPr/>
          </p:nvSpPr>
          <p:spPr bwMode="auto">
            <a:xfrm>
              <a:off x="4428" y="4027"/>
              <a:ext cx="12" cy="1"/>
            </a:xfrm>
            <a:prstGeom prst="line">
              <a:avLst/>
            </a:prstGeom>
            <a:noFill/>
            <a:ln w="0">
              <a:solidFill>
                <a:srgbClr val="000000"/>
              </a:solidFill>
              <a:round/>
              <a:headEnd/>
              <a:tailEnd/>
            </a:ln>
          </p:spPr>
          <p:txBody>
            <a:bodyPr/>
            <a:lstStyle/>
            <a:p>
              <a:endParaRPr lang="zh-CN" altLang="en-US"/>
            </a:p>
          </p:txBody>
        </p:sp>
        <p:sp>
          <p:nvSpPr>
            <p:cNvPr id="2176" name="Line 212"/>
            <p:cNvSpPr>
              <a:spLocks noChangeShapeType="1"/>
            </p:cNvSpPr>
            <p:nvPr/>
          </p:nvSpPr>
          <p:spPr bwMode="auto">
            <a:xfrm>
              <a:off x="4428" y="3928"/>
              <a:ext cx="12" cy="1"/>
            </a:xfrm>
            <a:prstGeom prst="line">
              <a:avLst/>
            </a:prstGeom>
            <a:noFill/>
            <a:ln w="0">
              <a:solidFill>
                <a:srgbClr val="000000"/>
              </a:solidFill>
              <a:round/>
              <a:headEnd/>
              <a:tailEnd/>
            </a:ln>
          </p:spPr>
          <p:txBody>
            <a:bodyPr/>
            <a:lstStyle/>
            <a:p>
              <a:endParaRPr lang="zh-CN" altLang="en-US"/>
            </a:p>
          </p:txBody>
        </p:sp>
        <p:sp>
          <p:nvSpPr>
            <p:cNvPr id="2177" name="Line 213"/>
            <p:cNvSpPr>
              <a:spLocks noChangeShapeType="1"/>
            </p:cNvSpPr>
            <p:nvPr/>
          </p:nvSpPr>
          <p:spPr bwMode="auto">
            <a:xfrm>
              <a:off x="4428" y="3823"/>
              <a:ext cx="12" cy="1"/>
            </a:xfrm>
            <a:prstGeom prst="line">
              <a:avLst/>
            </a:prstGeom>
            <a:noFill/>
            <a:ln w="0">
              <a:solidFill>
                <a:srgbClr val="000000"/>
              </a:solidFill>
              <a:round/>
              <a:headEnd/>
              <a:tailEnd/>
            </a:ln>
          </p:spPr>
          <p:txBody>
            <a:bodyPr/>
            <a:lstStyle/>
            <a:p>
              <a:endParaRPr lang="zh-CN" altLang="en-US"/>
            </a:p>
          </p:txBody>
        </p:sp>
        <p:sp>
          <p:nvSpPr>
            <p:cNvPr id="2178" name="Line 214"/>
            <p:cNvSpPr>
              <a:spLocks noChangeShapeType="1"/>
            </p:cNvSpPr>
            <p:nvPr/>
          </p:nvSpPr>
          <p:spPr bwMode="auto">
            <a:xfrm>
              <a:off x="4428" y="3725"/>
              <a:ext cx="12" cy="1"/>
            </a:xfrm>
            <a:prstGeom prst="line">
              <a:avLst/>
            </a:prstGeom>
            <a:noFill/>
            <a:ln w="0">
              <a:solidFill>
                <a:srgbClr val="000000"/>
              </a:solidFill>
              <a:round/>
              <a:headEnd/>
              <a:tailEnd/>
            </a:ln>
          </p:spPr>
          <p:txBody>
            <a:bodyPr/>
            <a:lstStyle/>
            <a:p>
              <a:endParaRPr lang="zh-CN" altLang="en-US"/>
            </a:p>
          </p:txBody>
        </p:sp>
        <p:sp>
          <p:nvSpPr>
            <p:cNvPr id="2179" name="Line 215"/>
            <p:cNvSpPr>
              <a:spLocks noChangeShapeType="1"/>
            </p:cNvSpPr>
            <p:nvPr/>
          </p:nvSpPr>
          <p:spPr bwMode="auto">
            <a:xfrm>
              <a:off x="4428" y="3620"/>
              <a:ext cx="12" cy="1"/>
            </a:xfrm>
            <a:prstGeom prst="line">
              <a:avLst/>
            </a:prstGeom>
            <a:noFill/>
            <a:ln w="0">
              <a:solidFill>
                <a:srgbClr val="000000"/>
              </a:solidFill>
              <a:round/>
              <a:headEnd/>
              <a:tailEnd/>
            </a:ln>
          </p:spPr>
          <p:txBody>
            <a:bodyPr/>
            <a:lstStyle/>
            <a:p>
              <a:endParaRPr lang="zh-CN" altLang="en-US"/>
            </a:p>
          </p:txBody>
        </p:sp>
        <p:sp>
          <p:nvSpPr>
            <p:cNvPr id="2180" name="Line 216"/>
            <p:cNvSpPr>
              <a:spLocks noChangeShapeType="1"/>
            </p:cNvSpPr>
            <p:nvPr/>
          </p:nvSpPr>
          <p:spPr bwMode="auto">
            <a:xfrm>
              <a:off x="4428" y="3521"/>
              <a:ext cx="12" cy="1"/>
            </a:xfrm>
            <a:prstGeom prst="line">
              <a:avLst/>
            </a:prstGeom>
            <a:noFill/>
            <a:ln w="0">
              <a:solidFill>
                <a:srgbClr val="000000"/>
              </a:solidFill>
              <a:round/>
              <a:headEnd/>
              <a:tailEnd/>
            </a:ln>
          </p:spPr>
          <p:txBody>
            <a:bodyPr/>
            <a:lstStyle/>
            <a:p>
              <a:endParaRPr lang="zh-CN" altLang="en-US"/>
            </a:p>
          </p:txBody>
        </p:sp>
        <p:sp>
          <p:nvSpPr>
            <p:cNvPr id="2181" name="Line 217"/>
            <p:cNvSpPr>
              <a:spLocks noChangeShapeType="1"/>
            </p:cNvSpPr>
            <p:nvPr/>
          </p:nvSpPr>
          <p:spPr bwMode="auto">
            <a:xfrm>
              <a:off x="4428" y="3416"/>
              <a:ext cx="12" cy="1"/>
            </a:xfrm>
            <a:prstGeom prst="line">
              <a:avLst/>
            </a:prstGeom>
            <a:noFill/>
            <a:ln w="0">
              <a:solidFill>
                <a:srgbClr val="000000"/>
              </a:solidFill>
              <a:round/>
              <a:headEnd/>
              <a:tailEnd/>
            </a:ln>
          </p:spPr>
          <p:txBody>
            <a:bodyPr/>
            <a:lstStyle/>
            <a:p>
              <a:endParaRPr lang="zh-CN" altLang="en-US"/>
            </a:p>
          </p:txBody>
        </p:sp>
        <p:sp>
          <p:nvSpPr>
            <p:cNvPr id="2182" name="Line 218"/>
            <p:cNvSpPr>
              <a:spLocks noChangeShapeType="1"/>
            </p:cNvSpPr>
            <p:nvPr/>
          </p:nvSpPr>
          <p:spPr bwMode="auto">
            <a:xfrm>
              <a:off x="4428" y="3318"/>
              <a:ext cx="12" cy="1"/>
            </a:xfrm>
            <a:prstGeom prst="line">
              <a:avLst/>
            </a:prstGeom>
            <a:noFill/>
            <a:ln w="0">
              <a:solidFill>
                <a:srgbClr val="000000"/>
              </a:solidFill>
              <a:round/>
              <a:headEnd/>
              <a:tailEnd/>
            </a:ln>
          </p:spPr>
          <p:txBody>
            <a:bodyPr/>
            <a:lstStyle/>
            <a:p>
              <a:endParaRPr lang="zh-CN" altLang="en-US"/>
            </a:p>
          </p:txBody>
        </p:sp>
        <p:sp>
          <p:nvSpPr>
            <p:cNvPr id="2183" name="Line 219"/>
            <p:cNvSpPr>
              <a:spLocks noChangeShapeType="1"/>
            </p:cNvSpPr>
            <p:nvPr/>
          </p:nvSpPr>
          <p:spPr bwMode="auto">
            <a:xfrm>
              <a:off x="4428" y="3213"/>
              <a:ext cx="12" cy="1"/>
            </a:xfrm>
            <a:prstGeom prst="line">
              <a:avLst/>
            </a:prstGeom>
            <a:noFill/>
            <a:ln w="0">
              <a:solidFill>
                <a:srgbClr val="000000"/>
              </a:solidFill>
              <a:round/>
              <a:headEnd/>
              <a:tailEnd/>
            </a:ln>
          </p:spPr>
          <p:txBody>
            <a:bodyPr/>
            <a:lstStyle/>
            <a:p>
              <a:endParaRPr lang="zh-CN" altLang="en-US"/>
            </a:p>
          </p:txBody>
        </p:sp>
        <p:sp>
          <p:nvSpPr>
            <p:cNvPr id="2184" name="Line 220"/>
            <p:cNvSpPr>
              <a:spLocks noChangeShapeType="1"/>
            </p:cNvSpPr>
            <p:nvPr/>
          </p:nvSpPr>
          <p:spPr bwMode="auto">
            <a:xfrm>
              <a:off x="4428" y="3114"/>
              <a:ext cx="12" cy="1"/>
            </a:xfrm>
            <a:prstGeom prst="line">
              <a:avLst/>
            </a:prstGeom>
            <a:noFill/>
            <a:ln w="0">
              <a:solidFill>
                <a:srgbClr val="000000"/>
              </a:solidFill>
              <a:round/>
              <a:headEnd/>
              <a:tailEnd/>
            </a:ln>
          </p:spPr>
          <p:txBody>
            <a:bodyPr/>
            <a:lstStyle/>
            <a:p>
              <a:endParaRPr lang="zh-CN" altLang="en-US"/>
            </a:p>
          </p:txBody>
        </p:sp>
        <p:sp>
          <p:nvSpPr>
            <p:cNvPr id="2185" name="Line 221"/>
            <p:cNvSpPr>
              <a:spLocks noChangeShapeType="1"/>
            </p:cNvSpPr>
            <p:nvPr/>
          </p:nvSpPr>
          <p:spPr bwMode="auto">
            <a:xfrm>
              <a:off x="4428" y="3009"/>
              <a:ext cx="12" cy="1"/>
            </a:xfrm>
            <a:prstGeom prst="line">
              <a:avLst/>
            </a:prstGeom>
            <a:noFill/>
            <a:ln w="0">
              <a:solidFill>
                <a:srgbClr val="000000"/>
              </a:solidFill>
              <a:round/>
              <a:headEnd/>
              <a:tailEnd/>
            </a:ln>
          </p:spPr>
          <p:txBody>
            <a:bodyPr/>
            <a:lstStyle/>
            <a:p>
              <a:endParaRPr lang="zh-CN" altLang="en-US"/>
            </a:p>
          </p:txBody>
        </p:sp>
        <p:sp>
          <p:nvSpPr>
            <p:cNvPr id="2186" name="Line 222"/>
            <p:cNvSpPr>
              <a:spLocks noChangeShapeType="1"/>
            </p:cNvSpPr>
            <p:nvPr/>
          </p:nvSpPr>
          <p:spPr bwMode="auto">
            <a:xfrm>
              <a:off x="4440" y="4027"/>
              <a:ext cx="1154" cy="1"/>
            </a:xfrm>
            <a:prstGeom prst="line">
              <a:avLst/>
            </a:prstGeom>
            <a:noFill/>
            <a:ln w="0">
              <a:solidFill>
                <a:srgbClr val="000000"/>
              </a:solidFill>
              <a:round/>
              <a:headEnd/>
              <a:tailEnd/>
            </a:ln>
          </p:spPr>
          <p:txBody>
            <a:bodyPr/>
            <a:lstStyle/>
            <a:p>
              <a:endParaRPr lang="zh-CN" altLang="en-US"/>
            </a:p>
          </p:txBody>
        </p:sp>
        <p:sp>
          <p:nvSpPr>
            <p:cNvPr id="2187" name="Line 223"/>
            <p:cNvSpPr>
              <a:spLocks noChangeShapeType="1"/>
            </p:cNvSpPr>
            <p:nvPr/>
          </p:nvSpPr>
          <p:spPr bwMode="auto">
            <a:xfrm flipV="1">
              <a:off x="4440" y="4027"/>
              <a:ext cx="1" cy="12"/>
            </a:xfrm>
            <a:prstGeom prst="line">
              <a:avLst/>
            </a:prstGeom>
            <a:noFill/>
            <a:ln w="0">
              <a:solidFill>
                <a:srgbClr val="000000"/>
              </a:solidFill>
              <a:round/>
              <a:headEnd/>
              <a:tailEnd/>
            </a:ln>
          </p:spPr>
          <p:txBody>
            <a:bodyPr/>
            <a:lstStyle/>
            <a:p>
              <a:endParaRPr lang="zh-CN" altLang="en-US"/>
            </a:p>
          </p:txBody>
        </p:sp>
        <p:sp>
          <p:nvSpPr>
            <p:cNvPr id="2188" name="Line 224"/>
            <p:cNvSpPr>
              <a:spLocks noChangeShapeType="1"/>
            </p:cNvSpPr>
            <p:nvPr/>
          </p:nvSpPr>
          <p:spPr bwMode="auto">
            <a:xfrm flipV="1">
              <a:off x="4559" y="4027"/>
              <a:ext cx="1" cy="12"/>
            </a:xfrm>
            <a:prstGeom prst="line">
              <a:avLst/>
            </a:prstGeom>
            <a:noFill/>
            <a:ln w="0">
              <a:solidFill>
                <a:srgbClr val="000000"/>
              </a:solidFill>
              <a:round/>
              <a:headEnd/>
              <a:tailEnd/>
            </a:ln>
          </p:spPr>
          <p:txBody>
            <a:bodyPr/>
            <a:lstStyle/>
            <a:p>
              <a:endParaRPr lang="zh-CN" altLang="en-US"/>
            </a:p>
          </p:txBody>
        </p:sp>
        <p:sp>
          <p:nvSpPr>
            <p:cNvPr id="2189" name="Line 225"/>
            <p:cNvSpPr>
              <a:spLocks noChangeShapeType="1"/>
            </p:cNvSpPr>
            <p:nvPr/>
          </p:nvSpPr>
          <p:spPr bwMode="auto">
            <a:xfrm flipV="1">
              <a:off x="4671" y="4027"/>
              <a:ext cx="1" cy="12"/>
            </a:xfrm>
            <a:prstGeom prst="line">
              <a:avLst/>
            </a:prstGeom>
            <a:noFill/>
            <a:ln w="0">
              <a:solidFill>
                <a:srgbClr val="000000"/>
              </a:solidFill>
              <a:round/>
              <a:headEnd/>
              <a:tailEnd/>
            </a:ln>
          </p:spPr>
          <p:txBody>
            <a:bodyPr/>
            <a:lstStyle/>
            <a:p>
              <a:endParaRPr lang="zh-CN" altLang="en-US"/>
            </a:p>
          </p:txBody>
        </p:sp>
        <p:sp>
          <p:nvSpPr>
            <p:cNvPr id="2190" name="Line 226"/>
            <p:cNvSpPr>
              <a:spLocks noChangeShapeType="1"/>
            </p:cNvSpPr>
            <p:nvPr/>
          </p:nvSpPr>
          <p:spPr bwMode="auto">
            <a:xfrm flipV="1">
              <a:off x="4789" y="4027"/>
              <a:ext cx="1" cy="12"/>
            </a:xfrm>
            <a:prstGeom prst="line">
              <a:avLst/>
            </a:prstGeom>
            <a:noFill/>
            <a:ln w="0">
              <a:solidFill>
                <a:srgbClr val="000000"/>
              </a:solidFill>
              <a:round/>
              <a:headEnd/>
              <a:tailEnd/>
            </a:ln>
          </p:spPr>
          <p:txBody>
            <a:bodyPr/>
            <a:lstStyle/>
            <a:p>
              <a:endParaRPr lang="zh-CN" altLang="en-US"/>
            </a:p>
          </p:txBody>
        </p:sp>
        <p:sp>
          <p:nvSpPr>
            <p:cNvPr id="2191" name="Line 227"/>
            <p:cNvSpPr>
              <a:spLocks noChangeShapeType="1"/>
            </p:cNvSpPr>
            <p:nvPr/>
          </p:nvSpPr>
          <p:spPr bwMode="auto">
            <a:xfrm flipV="1">
              <a:off x="4902" y="4027"/>
              <a:ext cx="1" cy="12"/>
            </a:xfrm>
            <a:prstGeom prst="line">
              <a:avLst/>
            </a:prstGeom>
            <a:noFill/>
            <a:ln w="0">
              <a:solidFill>
                <a:srgbClr val="000000"/>
              </a:solidFill>
              <a:round/>
              <a:headEnd/>
              <a:tailEnd/>
            </a:ln>
          </p:spPr>
          <p:txBody>
            <a:bodyPr/>
            <a:lstStyle/>
            <a:p>
              <a:endParaRPr lang="zh-CN" altLang="en-US"/>
            </a:p>
          </p:txBody>
        </p:sp>
        <p:sp>
          <p:nvSpPr>
            <p:cNvPr id="2192" name="Line 228"/>
            <p:cNvSpPr>
              <a:spLocks noChangeShapeType="1"/>
            </p:cNvSpPr>
            <p:nvPr/>
          </p:nvSpPr>
          <p:spPr bwMode="auto">
            <a:xfrm flipV="1">
              <a:off x="5020" y="4027"/>
              <a:ext cx="1" cy="12"/>
            </a:xfrm>
            <a:prstGeom prst="line">
              <a:avLst/>
            </a:prstGeom>
            <a:noFill/>
            <a:ln w="0">
              <a:solidFill>
                <a:srgbClr val="000000"/>
              </a:solidFill>
              <a:round/>
              <a:headEnd/>
              <a:tailEnd/>
            </a:ln>
          </p:spPr>
          <p:txBody>
            <a:bodyPr/>
            <a:lstStyle/>
            <a:p>
              <a:endParaRPr lang="zh-CN" altLang="en-US"/>
            </a:p>
          </p:txBody>
        </p:sp>
        <p:sp>
          <p:nvSpPr>
            <p:cNvPr id="2193" name="Line 229"/>
            <p:cNvSpPr>
              <a:spLocks noChangeShapeType="1"/>
            </p:cNvSpPr>
            <p:nvPr/>
          </p:nvSpPr>
          <p:spPr bwMode="auto">
            <a:xfrm flipV="1">
              <a:off x="5132" y="4027"/>
              <a:ext cx="1" cy="12"/>
            </a:xfrm>
            <a:prstGeom prst="line">
              <a:avLst/>
            </a:prstGeom>
            <a:noFill/>
            <a:ln w="0">
              <a:solidFill>
                <a:srgbClr val="000000"/>
              </a:solidFill>
              <a:round/>
              <a:headEnd/>
              <a:tailEnd/>
            </a:ln>
          </p:spPr>
          <p:txBody>
            <a:bodyPr/>
            <a:lstStyle/>
            <a:p>
              <a:endParaRPr lang="zh-CN" altLang="en-US"/>
            </a:p>
          </p:txBody>
        </p:sp>
        <p:sp>
          <p:nvSpPr>
            <p:cNvPr id="2194" name="Line 230"/>
            <p:cNvSpPr>
              <a:spLocks noChangeShapeType="1"/>
            </p:cNvSpPr>
            <p:nvPr/>
          </p:nvSpPr>
          <p:spPr bwMode="auto">
            <a:xfrm flipV="1">
              <a:off x="5251" y="4027"/>
              <a:ext cx="1" cy="12"/>
            </a:xfrm>
            <a:prstGeom prst="line">
              <a:avLst/>
            </a:prstGeom>
            <a:noFill/>
            <a:ln w="0">
              <a:solidFill>
                <a:srgbClr val="000000"/>
              </a:solidFill>
              <a:round/>
              <a:headEnd/>
              <a:tailEnd/>
            </a:ln>
          </p:spPr>
          <p:txBody>
            <a:bodyPr/>
            <a:lstStyle/>
            <a:p>
              <a:endParaRPr lang="zh-CN" altLang="en-US"/>
            </a:p>
          </p:txBody>
        </p:sp>
        <p:sp>
          <p:nvSpPr>
            <p:cNvPr id="2195" name="Line 231"/>
            <p:cNvSpPr>
              <a:spLocks noChangeShapeType="1"/>
            </p:cNvSpPr>
            <p:nvPr/>
          </p:nvSpPr>
          <p:spPr bwMode="auto">
            <a:xfrm flipV="1">
              <a:off x="5363" y="4027"/>
              <a:ext cx="1" cy="12"/>
            </a:xfrm>
            <a:prstGeom prst="line">
              <a:avLst/>
            </a:prstGeom>
            <a:noFill/>
            <a:ln w="0">
              <a:solidFill>
                <a:srgbClr val="000000"/>
              </a:solidFill>
              <a:round/>
              <a:headEnd/>
              <a:tailEnd/>
            </a:ln>
          </p:spPr>
          <p:txBody>
            <a:bodyPr/>
            <a:lstStyle/>
            <a:p>
              <a:endParaRPr lang="zh-CN" altLang="en-US"/>
            </a:p>
          </p:txBody>
        </p:sp>
        <p:sp>
          <p:nvSpPr>
            <p:cNvPr id="2196" name="Line 232"/>
            <p:cNvSpPr>
              <a:spLocks noChangeShapeType="1"/>
            </p:cNvSpPr>
            <p:nvPr/>
          </p:nvSpPr>
          <p:spPr bwMode="auto">
            <a:xfrm flipV="1">
              <a:off x="5481" y="4027"/>
              <a:ext cx="1" cy="12"/>
            </a:xfrm>
            <a:prstGeom prst="line">
              <a:avLst/>
            </a:prstGeom>
            <a:noFill/>
            <a:ln w="0">
              <a:solidFill>
                <a:srgbClr val="000000"/>
              </a:solidFill>
              <a:round/>
              <a:headEnd/>
              <a:tailEnd/>
            </a:ln>
          </p:spPr>
          <p:txBody>
            <a:bodyPr/>
            <a:lstStyle/>
            <a:p>
              <a:endParaRPr lang="zh-CN" altLang="en-US"/>
            </a:p>
          </p:txBody>
        </p:sp>
        <p:sp>
          <p:nvSpPr>
            <p:cNvPr id="2197" name="Line 233"/>
            <p:cNvSpPr>
              <a:spLocks noChangeShapeType="1"/>
            </p:cNvSpPr>
            <p:nvPr/>
          </p:nvSpPr>
          <p:spPr bwMode="auto">
            <a:xfrm flipV="1">
              <a:off x="5594" y="4027"/>
              <a:ext cx="1" cy="12"/>
            </a:xfrm>
            <a:prstGeom prst="line">
              <a:avLst/>
            </a:prstGeom>
            <a:noFill/>
            <a:ln w="0">
              <a:solidFill>
                <a:srgbClr val="000000"/>
              </a:solidFill>
              <a:round/>
              <a:headEnd/>
              <a:tailEnd/>
            </a:ln>
          </p:spPr>
          <p:txBody>
            <a:bodyPr/>
            <a:lstStyle/>
            <a:p>
              <a:endParaRPr lang="zh-CN" altLang="en-US"/>
            </a:p>
          </p:txBody>
        </p:sp>
        <p:sp>
          <p:nvSpPr>
            <p:cNvPr id="2198" name="Freeform 234"/>
            <p:cNvSpPr>
              <a:spLocks/>
            </p:cNvSpPr>
            <p:nvPr/>
          </p:nvSpPr>
          <p:spPr bwMode="auto">
            <a:xfrm>
              <a:off x="4746" y="3577"/>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FFFF"/>
            </a:solidFill>
            <a:ln w="9525">
              <a:solidFill>
                <a:srgbClr val="000080"/>
              </a:solidFill>
              <a:round/>
              <a:headEnd/>
              <a:tailEnd/>
            </a:ln>
          </p:spPr>
          <p:txBody>
            <a:bodyPr/>
            <a:lstStyle/>
            <a:p>
              <a:endParaRPr lang="zh-CN" altLang="en-US"/>
            </a:p>
          </p:txBody>
        </p:sp>
        <p:sp>
          <p:nvSpPr>
            <p:cNvPr id="2199" name="Freeform 235"/>
            <p:cNvSpPr>
              <a:spLocks/>
            </p:cNvSpPr>
            <p:nvPr/>
          </p:nvSpPr>
          <p:spPr bwMode="auto">
            <a:xfrm>
              <a:off x="4627" y="3373"/>
              <a:ext cx="88" cy="87"/>
            </a:xfrm>
            <a:custGeom>
              <a:avLst/>
              <a:gdLst>
                <a:gd name="T0" fmla="*/ 44 w 88"/>
                <a:gd name="T1" fmla="*/ 0 h 87"/>
                <a:gd name="T2" fmla="*/ 88 w 88"/>
                <a:gd name="T3" fmla="*/ 43 h 87"/>
                <a:gd name="T4" fmla="*/ 44 w 88"/>
                <a:gd name="T5" fmla="*/ 87 h 87"/>
                <a:gd name="T6" fmla="*/ 0 w 88"/>
                <a:gd name="T7" fmla="*/ 43 h 87"/>
                <a:gd name="T8" fmla="*/ 44 w 88"/>
                <a:gd name="T9" fmla="*/ 0 h 87"/>
                <a:gd name="T10" fmla="*/ 0 60000 65536"/>
                <a:gd name="T11" fmla="*/ 0 60000 65536"/>
                <a:gd name="T12" fmla="*/ 0 60000 65536"/>
                <a:gd name="T13" fmla="*/ 0 60000 65536"/>
                <a:gd name="T14" fmla="*/ 0 60000 65536"/>
                <a:gd name="T15" fmla="*/ 0 w 88"/>
                <a:gd name="T16" fmla="*/ 0 h 87"/>
                <a:gd name="T17" fmla="*/ 88 w 88"/>
                <a:gd name="T18" fmla="*/ 87 h 87"/>
              </a:gdLst>
              <a:ahLst/>
              <a:cxnLst>
                <a:cxn ang="T10">
                  <a:pos x="T0" y="T1"/>
                </a:cxn>
                <a:cxn ang="T11">
                  <a:pos x="T2" y="T3"/>
                </a:cxn>
                <a:cxn ang="T12">
                  <a:pos x="T4" y="T5"/>
                </a:cxn>
                <a:cxn ang="T13">
                  <a:pos x="T6" y="T7"/>
                </a:cxn>
                <a:cxn ang="T14">
                  <a:pos x="T8" y="T9"/>
                </a:cxn>
              </a:cxnLst>
              <a:rect l="T15" t="T16" r="T17" b="T18"/>
              <a:pathLst>
                <a:path w="88" h="87">
                  <a:moveTo>
                    <a:pt x="44" y="0"/>
                  </a:moveTo>
                  <a:lnTo>
                    <a:pt x="88"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200" name="Freeform 236"/>
            <p:cNvSpPr>
              <a:spLocks/>
            </p:cNvSpPr>
            <p:nvPr/>
          </p:nvSpPr>
          <p:spPr bwMode="auto">
            <a:xfrm>
              <a:off x="5207" y="3681"/>
              <a:ext cx="87" cy="87"/>
            </a:xfrm>
            <a:custGeom>
              <a:avLst/>
              <a:gdLst>
                <a:gd name="T0" fmla="*/ 44 w 87"/>
                <a:gd name="T1" fmla="*/ 0 h 87"/>
                <a:gd name="T2" fmla="*/ 87 w 87"/>
                <a:gd name="T3" fmla="*/ 44 h 87"/>
                <a:gd name="T4" fmla="*/ 44 w 87"/>
                <a:gd name="T5" fmla="*/ 87 h 87"/>
                <a:gd name="T6" fmla="*/ 0 w 87"/>
                <a:gd name="T7" fmla="*/ 44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4"/>
                  </a:lnTo>
                  <a:lnTo>
                    <a:pt x="44" y="87"/>
                  </a:lnTo>
                  <a:lnTo>
                    <a:pt x="0" y="44"/>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201" name="Freeform 237"/>
            <p:cNvSpPr>
              <a:spLocks/>
            </p:cNvSpPr>
            <p:nvPr/>
          </p:nvSpPr>
          <p:spPr bwMode="auto">
            <a:xfrm>
              <a:off x="4858" y="3275"/>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202" name="Freeform 238"/>
            <p:cNvSpPr>
              <a:spLocks/>
            </p:cNvSpPr>
            <p:nvPr/>
          </p:nvSpPr>
          <p:spPr bwMode="auto">
            <a:xfrm>
              <a:off x="4746" y="317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zh-CN" altLang="en-US"/>
            </a:p>
          </p:txBody>
        </p:sp>
        <p:sp>
          <p:nvSpPr>
            <p:cNvPr id="2203" name="Freeform 239"/>
            <p:cNvSpPr>
              <a:spLocks/>
            </p:cNvSpPr>
            <p:nvPr/>
          </p:nvSpPr>
          <p:spPr bwMode="auto">
            <a:xfrm>
              <a:off x="5319" y="3478"/>
              <a:ext cx="88" cy="86"/>
            </a:xfrm>
            <a:custGeom>
              <a:avLst/>
              <a:gdLst>
                <a:gd name="T0" fmla="*/ 44 w 88"/>
                <a:gd name="T1" fmla="*/ 0 h 86"/>
                <a:gd name="T2" fmla="*/ 88 w 88"/>
                <a:gd name="T3" fmla="*/ 43 h 86"/>
                <a:gd name="T4" fmla="*/ 44 w 88"/>
                <a:gd name="T5" fmla="*/ 86 h 86"/>
                <a:gd name="T6" fmla="*/ 0 w 88"/>
                <a:gd name="T7" fmla="*/ 43 h 86"/>
                <a:gd name="T8" fmla="*/ 44 w 88"/>
                <a:gd name="T9" fmla="*/ 0 h 86"/>
                <a:gd name="T10" fmla="*/ 0 60000 65536"/>
                <a:gd name="T11" fmla="*/ 0 60000 65536"/>
                <a:gd name="T12" fmla="*/ 0 60000 65536"/>
                <a:gd name="T13" fmla="*/ 0 60000 65536"/>
                <a:gd name="T14" fmla="*/ 0 60000 65536"/>
                <a:gd name="T15" fmla="*/ 0 w 88"/>
                <a:gd name="T16" fmla="*/ 0 h 86"/>
                <a:gd name="T17" fmla="*/ 88 w 88"/>
                <a:gd name="T18" fmla="*/ 86 h 86"/>
              </a:gdLst>
              <a:ahLst/>
              <a:cxnLst>
                <a:cxn ang="T10">
                  <a:pos x="T0" y="T1"/>
                </a:cxn>
                <a:cxn ang="T11">
                  <a:pos x="T2" y="T3"/>
                </a:cxn>
                <a:cxn ang="T12">
                  <a:pos x="T4" y="T5"/>
                </a:cxn>
                <a:cxn ang="T13">
                  <a:pos x="T6" y="T7"/>
                </a:cxn>
                <a:cxn ang="T14">
                  <a:pos x="T8" y="T9"/>
                </a:cxn>
              </a:cxnLst>
              <a:rect l="T15" t="T16" r="T17" b="T18"/>
              <a:pathLst>
                <a:path w="88" h="86">
                  <a:moveTo>
                    <a:pt x="44" y="0"/>
                  </a:moveTo>
                  <a:lnTo>
                    <a:pt x="88"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204" name="Freeform 240"/>
            <p:cNvSpPr>
              <a:spLocks/>
            </p:cNvSpPr>
            <p:nvPr/>
          </p:nvSpPr>
          <p:spPr bwMode="auto">
            <a:xfrm>
              <a:off x="5089" y="378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chemeClr val="hlink"/>
            </a:solidFill>
            <a:ln w="9525">
              <a:solidFill>
                <a:schemeClr val="hlink"/>
              </a:solidFill>
              <a:round/>
              <a:headEnd/>
              <a:tailEnd/>
            </a:ln>
          </p:spPr>
          <p:txBody>
            <a:bodyPr/>
            <a:lstStyle/>
            <a:p>
              <a:endParaRPr lang="zh-CN" altLang="en-US"/>
            </a:p>
          </p:txBody>
        </p:sp>
        <p:sp>
          <p:nvSpPr>
            <p:cNvPr id="2205" name="Freeform 241"/>
            <p:cNvSpPr>
              <a:spLocks/>
            </p:cNvSpPr>
            <p:nvPr/>
          </p:nvSpPr>
          <p:spPr bwMode="auto">
            <a:xfrm>
              <a:off x="5207" y="3577"/>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206" name="Freeform 242"/>
            <p:cNvSpPr>
              <a:spLocks/>
            </p:cNvSpPr>
            <p:nvPr/>
          </p:nvSpPr>
          <p:spPr bwMode="auto">
            <a:xfrm>
              <a:off x="5207" y="3373"/>
              <a:ext cx="87" cy="87"/>
            </a:xfrm>
            <a:custGeom>
              <a:avLst/>
              <a:gdLst>
                <a:gd name="T0" fmla="*/ 44 w 87"/>
                <a:gd name="T1" fmla="*/ 0 h 87"/>
                <a:gd name="T2" fmla="*/ 87 w 87"/>
                <a:gd name="T3" fmla="*/ 43 h 87"/>
                <a:gd name="T4" fmla="*/ 44 w 87"/>
                <a:gd name="T5" fmla="*/ 87 h 87"/>
                <a:gd name="T6" fmla="*/ 0 w 87"/>
                <a:gd name="T7" fmla="*/ 43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zh-CN" altLang="en-US"/>
            </a:p>
          </p:txBody>
        </p:sp>
        <p:sp>
          <p:nvSpPr>
            <p:cNvPr id="2207" name="Rectangle 243"/>
            <p:cNvSpPr>
              <a:spLocks noChangeArrowheads="1"/>
            </p:cNvSpPr>
            <p:nvPr/>
          </p:nvSpPr>
          <p:spPr bwMode="auto">
            <a:xfrm>
              <a:off x="4390" y="4008"/>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0</a:t>
              </a:r>
              <a:endParaRPr lang="ko-KR" altLang="en-US" sz="2400">
                <a:latin typeface="Tahoma" pitchFamily="34" charset="0"/>
                <a:ea typeface="Gulim" pitchFamily="34" charset="-127"/>
              </a:endParaRPr>
            </a:p>
          </p:txBody>
        </p:sp>
        <p:sp>
          <p:nvSpPr>
            <p:cNvPr id="2208" name="Rectangle 244"/>
            <p:cNvSpPr>
              <a:spLocks noChangeArrowheads="1"/>
            </p:cNvSpPr>
            <p:nvPr/>
          </p:nvSpPr>
          <p:spPr bwMode="auto">
            <a:xfrm>
              <a:off x="4390" y="3910"/>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a:t>
              </a:r>
              <a:endParaRPr lang="ko-KR" altLang="en-US" sz="2400">
                <a:latin typeface="Tahoma" pitchFamily="34" charset="0"/>
                <a:ea typeface="Gulim" pitchFamily="34" charset="-127"/>
              </a:endParaRPr>
            </a:p>
          </p:txBody>
        </p:sp>
        <p:sp>
          <p:nvSpPr>
            <p:cNvPr id="2209" name="Rectangle 245"/>
            <p:cNvSpPr>
              <a:spLocks noChangeArrowheads="1"/>
            </p:cNvSpPr>
            <p:nvPr/>
          </p:nvSpPr>
          <p:spPr bwMode="auto">
            <a:xfrm>
              <a:off x="4390" y="3805"/>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2</a:t>
              </a:r>
              <a:endParaRPr lang="ko-KR" altLang="en-US" sz="2400">
                <a:latin typeface="Tahoma" pitchFamily="34" charset="0"/>
                <a:ea typeface="Gulim" pitchFamily="34" charset="-127"/>
              </a:endParaRPr>
            </a:p>
          </p:txBody>
        </p:sp>
        <p:sp>
          <p:nvSpPr>
            <p:cNvPr id="2210" name="Rectangle 246"/>
            <p:cNvSpPr>
              <a:spLocks noChangeArrowheads="1"/>
            </p:cNvSpPr>
            <p:nvPr/>
          </p:nvSpPr>
          <p:spPr bwMode="auto">
            <a:xfrm>
              <a:off x="4390" y="3706"/>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3</a:t>
              </a:r>
              <a:endParaRPr lang="ko-KR" altLang="en-US" sz="2400">
                <a:latin typeface="Tahoma" pitchFamily="34" charset="0"/>
                <a:ea typeface="Gulim" pitchFamily="34" charset="-127"/>
              </a:endParaRPr>
            </a:p>
          </p:txBody>
        </p:sp>
        <p:sp>
          <p:nvSpPr>
            <p:cNvPr id="2211" name="Rectangle 247"/>
            <p:cNvSpPr>
              <a:spLocks noChangeArrowheads="1"/>
            </p:cNvSpPr>
            <p:nvPr/>
          </p:nvSpPr>
          <p:spPr bwMode="auto">
            <a:xfrm>
              <a:off x="4390" y="3601"/>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4</a:t>
              </a:r>
              <a:endParaRPr lang="ko-KR" altLang="en-US" sz="2400">
                <a:latin typeface="Tahoma" pitchFamily="34" charset="0"/>
                <a:ea typeface="Gulim" pitchFamily="34" charset="-127"/>
              </a:endParaRPr>
            </a:p>
          </p:txBody>
        </p:sp>
        <p:sp>
          <p:nvSpPr>
            <p:cNvPr id="2212" name="Rectangle 248"/>
            <p:cNvSpPr>
              <a:spLocks noChangeArrowheads="1"/>
            </p:cNvSpPr>
            <p:nvPr/>
          </p:nvSpPr>
          <p:spPr bwMode="auto">
            <a:xfrm>
              <a:off x="4390" y="3503"/>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5</a:t>
              </a:r>
              <a:endParaRPr lang="ko-KR" altLang="en-US" sz="2400">
                <a:latin typeface="Tahoma" pitchFamily="34" charset="0"/>
                <a:ea typeface="Gulim" pitchFamily="34" charset="-127"/>
              </a:endParaRPr>
            </a:p>
          </p:txBody>
        </p:sp>
        <p:sp>
          <p:nvSpPr>
            <p:cNvPr id="2213" name="Rectangle 249"/>
            <p:cNvSpPr>
              <a:spLocks noChangeArrowheads="1"/>
            </p:cNvSpPr>
            <p:nvPr/>
          </p:nvSpPr>
          <p:spPr bwMode="auto">
            <a:xfrm>
              <a:off x="4390" y="3398"/>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6</a:t>
              </a:r>
              <a:endParaRPr lang="ko-KR" altLang="en-US" sz="2400">
                <a:latin typeface="Tahoma" pitchFamily="34" charset="0"/>
                <a:ea typeface="Gulim" pitchFamily="34" charset="-127"/>
              </a:endParaRPr>
            </a:p>
          </p:txBody>
        </p:sp>
        <p:sp>
          <p:nvSpPr>
            <p:cNvPr id="2214" name="Rectangle 250"/>
            <p:cNvSpPr>
              <a:spLocks noChangeArrowheads="1"/>
            </p:cNvSpPr>
            <p:nvPr/>
          </p:nvSpPr>
          <p:spPr bwMode="auto">
            <a:xfrm>
              <a:off x="4390" y="3299"/>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7</a:t>
              </a:r>
              <a:endParaRPr lang="ko-KR" altLang="en-US" sz="2400">
                <a:latin typeface="Tahoma" pitchFamily="34" charset="0"/>
                <a:ea typeface="Gulim" pitchFamily="34" charset="-127"/>
              </a:endParaRPr>
            </a:p>
          </p:txBody>
        </p:sp>
        <p:sp>
          <p:nvSpPr>
            <p:cNvPr id="2215" name="Rectangle 251"/>
            <p:cNvSpPr>
              <a:spLocks noChangeArrowheads="1"/>
            </p:cNvSpPr>
            <p:nvPr/>
          </p:nvSpPr>
          <p:spPr bwMode="auto">
            <a:xfrm>
              <a:off x="4390" y="3194"/>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8</a:t>
              </a:r>
              <a:endParaRPr lang="ko-KR" altLang="en-US" sz="2400">
                <a:latin typeface="Tahoma" pitchFamily="34" charset="0"/>
                <a:ea typeface="Gulim" pitchFamily="34" charset="-127"/>
              </a:endParaRPr>
            </a:p>
          </p:txBody>
        </p:sp>
        <p:sp>
          <p:nvSpPr>
            <p:cNvPr id="2216" name="Rectangle 252"/>
            <p:cNvSpPr>
              <a:spLocks noChangeArrowheads="1"/>
            </p:cNvSpPr>
            <p:nvPr/>
          </p:nvSpPr>
          <p:spPr bwMode="auto">
            <a:xfrm>
              <a:off x="4390" y="3096"/>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9</a:t>
              </a:r>
              <a:endParaRPr lang="ko-KR" altLang="en-US" sz="2400">
                <a:latin typeface="Tahoma" pitchFamily="34" charset="0"/>
                <a:ea typeface="Gulim" pitchFamily="34" charset="-127"/>
              </a:endParaRPr>
            </a:p>
          </p:txBody>
        </p:sp>
        <p:sp>
          <p:nvSpPr>
            <p:cNvPr id="2217" name="Rectangle 253"/>
            <p:cNvSpPr>
              <a:spLocks noChangeArrowheads="1"/>
            </p:cNvSpPr>
            <p:nvPr/>
          </p:nvSpPr>
          <p:spPr bwMode="auto">
            <a:xfrm>
              <a:off x="4372" y="2991"/>
              <a:ext cx="4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10</a:t>
              </a:r>
              <a:endParaRPr lang="ko-KR" altLang="en-US" sz="2400">
                <a:latin typeface="Tahoma" pitchFamily="34" charset="0"/>
                <a:ea typeface="Gulim" pitchFamily="34" charset="-127"/>
              </a:endParaRPr>
            </a:p>
          </p:txBody>
        </p:sp>
        <p:sp>
          <p:nvSpPr>
            <p:cNvPr id="2218" name="Rectangle 254"/>
            <p:cNvSpPr>
              <a:spLocks noChangeArrowheads="1"/>
            </p:cNvSpPr>
            <p:nvPr/>
          </p:nvSpPr>
          <p:spPr bwMode="auto">
            <a:xfrm>
              <a:off x="4434"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0</a:t>
              </a:r>
              <a:endParaRPr lang="ko-KR" altLang="en-US" sz="2400">
                <a:latin typeface="Tahoma" pitchFamily="34" charset="0"/>
                <a:ea typeface="Gulim" pitchFamily="34" charset="-127"/>
              </a:endParaRPr>
            </a:p>
          </p:txBody>
        </p:sp>
        <p:sp>
          <p:nvSpPr>
            <p:cNvPr id="2219" name="Rectangle 255"/>
            <p:cNvSpPr>
              <a:spLocks noChangeArrowheads="1"/>
            </p:cNvSpPr>
            <p:nvPr/>
          </p:nvSpPr>
          <p:spPr bwMode="auto">
            <a:xfrm>
              <a:off x="4553"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a:t>
              </a:r>
              <a:endParaRPr lang="ko-KR" altLang="en-US" sz="2400">
                <a:latin typeface="Tahoma" pitchFamily="34" charset="0"/>
                <a:ea typeface="Gulim" pitchFamily="34" charset="-127"/>
              </a:endParaRPr>
            </a:p>
          </p:txBody>
        </p:sp>
        <p:sp>
          <p:nvSpPr>
            <p:cNvPr id="2220" name="Rectangle 256"/>
            <p:cNvSpPr>
              <a:spLocks noChangeArrowheads="1"/>
            </p:cNvSpPr>
            <p:nvPr/>
          </p:nvSpPr>
          <p:spPr bwMode="auto">
            <a:xfrm>
              <a:off x="4665" y="4070"/>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2</a:t>
              </a:r>
              <a:endParaRPr lang="ko-KR" altLang="en-US" sz="2400">
                <a:latin typeface="Tahoma" pitchFamily="34" charset="0"/>
                <a:ea typeface="Gulim" pitchFamily="34" charset="-127"/>
              </a:endParaRPr>
            </a:p>
          </p:txBody>
        </p:sp>
        <p:sp>
          <p:nvSpPr>
            <p:cNvPr id="2221" name="Rectangle 257"/>
            <p:cNvSpPr>
              <a:spLocks noChangeArrowheads="1"/>
            </p:cNvSpPr>
            <p:nvPr/>
          </p:nvSpPr>
          <p:spPr bwMode="auto">
            <a:xfrm>
              <a:off x="4783"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3</a:t>
              </a:r>
              <a:endParaRPr lang="ko-KR" altLang="en-US" sz="2400">
                <a:latin typeface="Tahoma" pitchFamily="34" charset="0"/>
                <a:ea typeface="Gulim" pitchFamily="34" charset="-127"/>
              </a:endParaRPr>
            </a:p>
          </p:txBody>
        </p:sp>
        <p:sp>
          <p:nvSpPr>
            <p:cNvPr id="2222" name="Rectangle 258"/>
            <p:cNvSpPr>
              <a:spLocks noChangeArrowheads="1"/>
            </p:cNvSpPr>
            <p:nvPr/>
          </p:nvSpPr>
          <p:spPr bwMode="auto">
            <a:xfrm>
              <a:off x="4895" y="4070"/>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4</a:t>
              </a:r>
              <a:endParaRPr lang="ko-KR" altLang="en-US" sz="2400">
                <a:latin typeface="Tahoma" pitchFamily="34" charset="0"/>
                <a:ea typeface="Gulim" pitchFamily="34" charset="-127"/>
              </a:endParaRPr>
            </a:p>
          </p:txBody>
        </p:sp>
        <p:sp>
          <p:nvSpPr>
            <p:cNvPr id="2223" name="Rectangle 259"/>
            <p:cNvSpPr>
              <a:spLocks noChangeArrowheads="1"/>
            </p:cNvSpPr>
            <p:nvPr/>
          </p:nvSpPr>
          <p:spPr bwMode="auto">
            <a:xfrm>
              <a:off x="5014" y="4070"/>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5</a:t>
              </a:r>
              <a:endParaRPr lang="ko-KR" altLang="en-US" sz="2400">
                <a:latin typeface="Tahoma" pitchFamily="34" charset="0"/>
                <a:ea typeface="Gulim" pitchFamily="34" charset="-127"/>
              </a:endParaRPr>
            </a:p>
          </p:txBody>
        </p:sp>
        <p:sp>
          <p:nvSpPr>
            <p:cNvPr id="2224" name="Rectangle 260"/>
            <p:cNvSpPr>
              <a:spLocks noChangeArrowheads="1"/>
            </p:cNvSpPr>
            <p:nvPr/>
          </p:nvSpPr>
          <p:spPr bwMode="auto">
            <a:xfrm>
              <a:off x="5126"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6</a:t>
              </a:r>
              <a:endParaRPr lang="ko-KR" altLang="en-US" sz="2400">
                <a:latin typeface="Tahoma" pitchFamily="34" charset="0"/>
                <a:ea typeface="Gulim" pitchFamily="34" charset="-127"/>
              </a:endParaRPr>
            </a:p>
          </p:txBody>
        </p:sp>
        <p:sp>
          <p:nvSpPr>
            <p:cNvPr id="2225" name="Rectangle 261"/>
            <p:cNvSpPr>
              <a:spLocks noChangeArrowheads="1"/>
            </p:cNvSpPr>
            <p:nvPr/>
          </p:nvSpPr>
          <p:spPr bwMode="auto">
            <a:xfrm>
              <a:off x="5244" y="4070"/>
              <a:ext cx="21"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7</a:t>
              </a:r>
              <a:endParaRPr lang="ko-KR" altLang="en-US" sz="2400">
                <a:latin typeface="Tahoma" pitchFamily="34" charset="0"/>
                <a:ea typeface="Gulim" pitchFamily="34" charset="-127"/>
              </a:endParaRPr>
            </a:p>
          </p:txBody>
        </p:sp>
        <p:sp>
          <p:nvSpPr>
            <p:cNvPr id="2226" name="Rectangle 262"/>
            <p:cNvSpPr>
              <a:spLocks noChangeArrowheads="1"/>
            </p:cNvSpPr>
            <p:nvPr/>
          </p:nvSpPr>
          <p:spPr bwMode="auto">
            <a:xfrm>
              <a:off x="5357"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8</a:t>
              </a:r>
              <a:endParaRPr lang="ko-KR" altLang="en-US" sz="2400">
                <a:latin typeface="Tahoma" pitchFamily="34" charset="0"/>
                <a:ea typeface="Gulim" pitchFamily="34" charset="-127"/>
              </a:endParaRPr>
            </a:p>
          </p:txBody>
        </p:sp>
        <p:sp>
          <p:nvSpPr>
            <p:cNvPr id="2227" name="Rectangle 263"/>
            <p:cNvSpPr>
              <a:spLocks noChangeArrowheads="1"/>
            </p:cNvSpPr>
            <p:nvPr/>
          </p:nvSpPr>
          <p:spPr bwMode="auto">
            <a:xfrm>
              <a:off x="5475" y="4070"/>
              <a:ext cx="2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9</a:t>
              </a:r>
              <a:endParaRPr lang="ko-KR" altLang="en-US" sz="2400">
                <a:latin typeface="Tahoma" pitchFamily="34" charset="0"/>
                <a:ea typeface="Gulim" pitchFamily="34" charset="-127"/>
              </a:endParaRPr>
            </a:p>
          </p:txBody>
        </p:sp>
        <p:sp>
          <p:nvSpPr>
            <p:cNvPr id="2228" name="Rectangle 264"/>
            <p:cNvSpPr>
              <a:spLocks noChangeArrowheads="1"/>
            </p:cNvSpPr>
            <p:nvPr/>
          </p:nvSpPr>
          <p:spPr bwMode="auto">
            <a:xfrm>
              <a:off x="5575" y="4070"/>
              <a:ext cx="40" cy="48"/>
            </a:xfrm>
            <a:prstGeom prst="rect">
              <a:avLst/>
            </a:prstGeom>
            <a:noFill/>
            <a:ln w="9525">
              <a:noFill/>
              <a:miter lim="800000"/>
              <a:headEnd/>
              <a:tailEnd/>
            </a:ln>
          </p:spPr>
          <p:txBody>
            <a:bodyPr wrap="none" lIns="0" tIns="0" rIns="0" bIns="0">
              <a:spAutoFit/>
            </a:bodyPr>
            <a:lstStyle/>
            <a:p>
              <a:r>
                <a:rPr lang="ko-KR" altLang="en-US" sz="500">
                  <a:solidFill>
                    <a:srgbClr val="000000"/>
                  </a:solidFill>
                  <a:latin typeface="Small Fonts"/>
                  <a:ea typeface="Gulim" pitchFamily="34" charset="-127"/>
                </a:rPr>
                <a:t>10</a:t>
              </a:r>
              <a:endParaRPr lang="ko-KR" altLang="en-US" sz="2400">
                <a:latin typeface="Tahoma" pitchFamily="34" charset="0"/>
                <a:ea typeface="Gulim" pitchFamily="34" charset="-127"/>
              </a:endParaRPr>
            </a:p>
          </p:txBody>
        </p:sp>
        <p:sp>
          <p:nvSpPr>
            <p:cNvPr id="2229" name="Rectangle 265"/>
            <p:cNvSpPr>
              <a:spLocks noChangeArrowheads="1"/>
            </p:cNvSpPr>
            <p:nvPr/>
          </p:nvSpPr>
          <p:spPr bwMode="auto">
            <a:xfrm>
              <a:off x="4297" y="2905"/>
              <a:ext cx="1371" cy="1282"/>
            </a:xfrm>
            <a:prstGeom prst="rect">
              <a:avLst/>
            </a:prstGeom>
            <a:noFill/>
            <a:ln w="0">
              <a:solidFill>
                <a:srgbClr val="000000"/>
              </a:solidFill>
              <a:miter lim="800000"/>
              <a:headEnd/>
              <a:tailEnd/>
            </a:ln>
          </p:spPr>
          <p:txBody>
            <a:bodyPr/>
            <a:lstStyle/>
            <a:p>
              <a:endParaRPr lang="en-US" altLang="zh-CN"/>
            </a:p>
          </p:txBody>
        </p:sp>
        <p:sp>
          <p:nvSpPr>
            <p:cNvPr id="2230" name="Line 266"/>
            <p:cNvSpPr>
              <a:spLocks noChangeShapeType="1"/>
            </p:cNvSpPr>
            <p:nvPr/>
          </p:nvSpPr>
          <p:spPr bwMode="auto">
            <a:xfrm>
              <a:off x="5245" y="3456"/>
              <a:ext cx="0" cy="115"/>
            </a:xfrm>
            <a:prstGeom prst="line">
              <a:avLst/>
            </a:prstGeom>
            <a:noFill/>
            <a:ln w="9525">
              <a:solidFill>
                <a:schemeClr val="tx1"/>
              </a:solidFill>
              <a:round/>
              <a:headEnd/>
              <a:tailEnd/>
            </a:ln>
          </p:spPr>
          <p:txBody>
            <a:bodyPr wrap="none" anchor="ctr">
              <a:spAutoFit/>
            </a:bodyPr>
            <a:lstStyle/>
            <a:p>
              <a:endParaRPr lang="zh-CN" altLang="en-US"/>
            </a:p>
          </p:txBody>
        </p:sp>
        <p:sp>
          <p:nvSpPr>
            <p:cNvPr id="2231" name="Freeform 267"/>
            <p:cNvSpPr>
              <a:spLocks/>
            </p:cNvSpPr>
            <p:nvPr/>
          </p:nvSpPr>
          <p:spPr bwMode="auto">
            <a:xfrm>
              <a:off x="5088" y="360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zh-CN" altLang="en-US"/>
            </a:p>
          </p:txBody>
        </p:sp>
      </p:grpSp>
    </p:spTree>
    <p:extLst>
      <p:ext uri="{BB962C8B-B14F-4D97-AF65-F5344CB8AC3E}">
        <p14:creationId xmlns:p14="http://schemas.microsoft.com/office/powerpoint/2010/main" val="374490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35208"/>
                                        </p:tgtEl>
                                        <p:attrNameLst>
                                          <p:attrName>style.visibility</p:attrName>
                                        </p:attrNameLst>
                                      </p:cBhvr>
                                      <p:to>
                                        <p:strVal val="visible"/>
                                      </p:to>
                                    </p:set>
                                    <p:animEffect transition="in" filter="blinds(horizontal)">
                                      <p:cBhvr>
                                        <p:cTn id="10" dur="500"/>
                                        <p:tgtEl>
                                          <p:spTgt spid="43520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35290"/>
                                        </p:tgtEl>
                                        <p:attrNameLst>
                                          <p:attrName>style.visibility</p:attrName>
                                        </p:attrNameLst>
                                      </p:cBhvr>
                                      <p:to>
                                        <p:strVal val="visible"/>
                                      </p:to>
                                    </p:set>
                                    <p:animEffect transition="in" filter="blinds(horizontal)">
                                      <p:cBhvr>
                                        <p:cTn id="13" dur="500"/>
                                        <p:tgtEl>
                                          <p:spTgt spid="43529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35291"/>
                                        </p:tgtEl>
                                        <p:attrNameLst>
                                          <p:attrName>style.visibility</p:attrName>
                                        </p:attrNameLst>
                                      </p:cBhvr>
                                      <p:to>
                                        <p:strVal val="visible"/>
                                      </p:to>
                                    </p:set>
                                    <p:animEffect transition="in" filter="blinds(horizontal)">
                                      <p:cBhvr>
                                        <p:cTn id="16" dur="500"/>
                                        <p:tgtEl>
                                          <p:spTgt spid="435291"/>
                                        </p:tgtEl>
                                      </p:cBhvr>
                                    </p:animEffect>
                                  </p:childTnLst>
                                </p:cTn>
                              </p:par>
                              <p:par>
                                <p:cTn id="17" presetID="3" presetClass="entr" presetSubtype="10" fill="hold" nodeType="withEffect">
                                  <p:stCondLst>
                                    <p:cond delay="0"/>
                                  </p:stCondLst>
                                  <p:childTnLst>
                                    <p:set>
                                      <p:cBhvr>
                                        <p:cTn id="18" dur="1" fill="hold">
                                          <p:stCondLst>
                                            <p:cond delay="0"/>
                                          </p:stCondLst>
                                        </p:cTn>
                                        <p:tgtEl>
                                          <p:spTgt spid="435292"/>
                                        </p:tgtEl>
                                        <p:attrNameLst>
                                          <p:attrName>style.visibility</p:attrName>
                                        </p:attrNameLst>
                                      </p:cBhvr>
                                      <p:to>
                                        <p:strVal val="visible"/>
                                      </p:to>
                                    </p:set>
                                    <p:animEffect transition="in" filter="blinds(horizontal)">
                                      <p:cBhvr>
                                        <p:cTn id="19" dur="500"/>
                                        <p:tgtEl>
                                          <p:spTgt spid="43529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35293"/>
                                        </p:tgtEl>
                                        <p:attrNameLst>
                                          <p:attrName>style.visibility</p:attrName>
                                        </p:attrNameLst>
                                      </p:cBhvr>
                                      <p:to>
                                        <p:strVal val="visible"/>
                                      </p:to>
                                    </p:set>
                                    <p:animEffect transition="in" filter="blinds(horizontal)">
                                      <p:cBhvr>
                                        <p:cTn id="22" dur="500"/>
                                        <p:tgtEl>
                                          <p:spTgt spid="43529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35294"/>
                                        </p:tgtEl>
                                        <p:attrNameLst>
                                          <p:attrName>style.visibility</p:attrName>
                                        </p:attrNameLst>
                                      </p:cBhvr>
                                      <p:to>
                                        <p:strVal val="visible"/>
                                      </p:to>
                                    </p:set>
                                    <p:animEffect transition="in" filter="blinds(horizontal)">
                                      <p:cBhvr>
                                        <p:cTn id="25" dur="500"/>
                                        <p:tgtEl>
                                          <p:spTgt spid="43529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35295"/>
                                        </p:tgtEl>
                                        <p:attrNameLst>
                                          <p:attrName>style.visibility</p:attrName>
                                        </p:attrNameLst>
                                      </p:cBhvr>
                                      <p:to>
                                        <p:strVal val="visible"/>
                                      </p:to>
                                    </p:set>
                                    <p:animEffect transition="in" filter="blinds(horizontal)">
                                      <p:cBhvr>
                                        <p:cTn id="28" dur="500"/>
                                        <p:tgtEl>
                                          <p:spTgt spid="43529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435296"/>
                                        </p:tgtEl>
                                        <p:attrNameLst>
                                          <p:attrName>style.visibility</p:attrName>
                                        </p:attrNameLst>
                                      </p:cBhvr>
                                      <p:to>
                                        <p:strVal val="visible"/>
                                      </p:to>
                                    </p:set>
                                    <p:animEffect transition="in" filter="blinds(horizontal)">
                                      <p:cBhvr>
                                        <p:cTn id="31" dur="500"/>
                                        <p:tgtEl>
                                          <p:spTgt spid="43529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35297"/>
                                        </p:tgtEl>
                                        <p:attrNameLst>
                                          <p:attrName>style.visibility</p:attrName>
                                        </p:attrNameLst>
                                      </p:cBhvr>
                                      <p:to>
                                        <p:strVal val="visible"/>
                                      </p:to>
                                    </p:set>
                                    <p:animEffect transition="in" filter="blinds(horizontal)">
                                      <p:cBhvr>
                                        <p:cTn id="34" dur="500"/>
                                        <p:tgtEl>
                                          <p:spTgt spid="43529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35298"/>
                                        </p:tgtEl>
                                        <p:attrNameLst>
                                          <p:attrName>style.visibility</p:attrName>
                                        </p:attrNameLst>
                                      </p:cBhvr>
                                      <p:to>
                                        <p:strVal val="visible"/>
                                      </p:to>
                                    </p:set>
                                    <p:animEffect transition="in" filter="blinds(horizontal)">
                                      <p:cBhvr>
                                        <p:cTn id="37" dur="500"/>
                                        <p:tgtEl>
                                          <p:spTgt spid="43529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35299"/>
                                        </p:tgtEl>
                                        <p:attrNameLst>
                                          <p:attrName>style.visibility</p:attrName>
                                        </p:attrNameLst>
                                      </p:cBhvr>
                                      <p:to>
                                        <p:strVal val="visible"/>
                                      </p:to>
                                    </p:set>
                                    <p:animEffect transition="in" filter="blinds(horizontal)">
                                      <p:cBhvr>
                                        <p:cTn id="40" dur="500"/>
                                        <p:tgtEl>
                                          <p:spTgt spid="435299"/>
                                        </p:tgtEl>
                                      </p:cBhvr>
                                    </p:animEffect>
                                  </p:childTnLst>
                                </p:cTn>
                              </p:par>
                              <p:par>
                                <p:cTn id="41" presetID="3" presetClass="entr" presetSubtype="1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linds(horizontal)">
                                      <p:cBhvr>
                                        <p:cTn id="43" dur="500"/>
                                        <p:tgtEl>
                                          <p:spTgt spid="3"/>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35382"/>
                                        </p:tgtEl>
                                        <p:attrNameLst>
                                          <p:attrName>style.visibility</p:attrName>
                                        </p:attrNameLst>
                                      </p:cBhvr>
                                      <p:to>
                                        <p:strVal val="visible"/>
                                      </p:to>
                                    </p:set>
                                    <p:animEffect transition="in" filter="blinds(horizontal)">
                                      <p:cBhvr>
                                        <p:cTn id="46" dur="500"/>
                                        <p:tgtEl>
                                          <p:spTgt spid="435382"/>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35383"/>
                                        </p:tgtEl>
                                        <p:attrNameLst>
                                          <p:attrName>style.visibility</p:attrName>
                                        </p:attrNameLst>
                                      </p:cBhvr>
                                      <p:to>
                                        <p:strVal val="visible"/>
                                      </p:to>
                                    </p:set>
                                    <p:animEffect transition="in" filter="blinds(horizontal)">
                                      <p:cBhvr>
                                        <p:cTn id="49" dur="500"/>
                                        <p:tgtEl>
                                          <p:spTgt spid="435383"/>
                                        </p:tgtEl>
                                      </p:cBhvr>
                                    </p:animEffect>
                                  </p:childTnLst>
                                </p:cTn>
                              </p:par>
                              <p:par>
                                <p:cTn id="50" presetID="3" presetClass="entr" presetSubtype="1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linds(horizontal)">
                                      <p:cBhvr>
                                        <p:cTn id="52" dur="500"/>
                                        <p:tgtEl>
                                          <p:spTgt spid="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35384"/>
                                        </p:tgtEl>
                                        <p:attrNameLst>
                                          <p:attrName>style.visibility</p:attrName>
                                        </p:attrNameLst>
                                      </p:cBhvr>
                                      <p:to>
                                        <p:strVal val="visible"/>
                                      </p:to>
                                    </p:set>
                                    <p:animEffect transition="in" filter="blinds(horizontal)">
                                      <p:cBhvr>
                                        <p:cTn id="55" dur="500"/>
                                        <p:tgtEl>
                                          <p:spTgt spid="435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8" grpId="0"/>
      <p:bldP spid="435290" grpId="0" animBg="1"/>
      <p:bldP spid="435291" grpId="0"/>
      <p:bldP spid="435293" grpId="0" animBg="1"/>
      <p:bldP spid="435294" grpId="0" animBg="1"/>
      <p:bldP spid="435295" grpId="0"/>
      <p:bldP spid="435296" grpId="0" animBg="1"/>
      <p:bldP spid="435297" grpId="0"/>
      <p:bldP spid="435298" grpId="0" animBg="1"/>
      <p:bldP spid="435299" grpId="0"/>
      <p:bldP spid="435382" grpId="0"/>
      <p:bldP spid="435383" grpId="0" animBg="1"/>
      <p:bldP spid="43538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1C776736-29C3-754D-93A9-078B43038C12}"/>
              </a:ext>
            </a:extLst>
          </p:cNvPr>
          <p:cNvSpPr>
            <a:spLocks noGrp="1"/>
          </p:cNvSpPr>
          <p:nvPr>
            <p:ph type="subTitle" idx="1"/>
          </p:nvPr>
        </p:nvSpPr>
        <p:spPr/>
        <p:txBody>
          <a:bodyPr/>
          <a:lstStyle/>
          <a:p>
            <a:endParaRPr lang="en-US"/>
          </a:p>
        </p:txBody>
      </p:sp>
      <p:sp>
        <p:nvSpPr>
          <p:cNvPr id="5" name="Title 4">
            <a:extLst>
              <a:ext uri="{FF2B5EF4-FFF2-40B4-BE49-F238E27FC236}">
                <a16:creationId xmlns:a16="http://schemas.microsoft.com/office/drawing/2014/main" id="{BFDE08E2-A85C-984C-8071-0E34A60A07E0}"/>
              </a:ext>
            </a:extLst>
          </p:cNvPr>
          <p:cNvSpPr>
            <a:spLocks noGrp="1"/>
          </p:cNvSpPr>
          <p:nvPr>
            <p:ph type="ctrTitle"/>
          </p:nvPr>
        </p:nvSpPr>
        <p:spPr/>
        <p:txBody>
          <a:bodyPr/>
          <a:lstStyle/>
          <a:p>
            <a:r>
              <a:rPr lang="ja-JP" altLang="en-US"/>
              <a:t>关于</a:t>
            </a:r>
            <a:r>
              <a:rPr lang="en-US" altLang="ja-JP" dirty="0"/>
              <a:t>AI</a:t>
            </a:r>
            <a:r>
              <a:rPr lang="ja-JP" altLang="en-US"/>
              <a:t>的思考</a:t>
            </a:r>
            <a:endParaRPr lang="en-US" dirty="0"/>
          </a:p>
        </p:txBody>
      </p:sp>
    </p:spTree>
    <p:extLst>
      <p:ext uri="{BB962C8B-B14F-4D97-AF65-F5344CB8AC3E}">
        <p14:creationId xmlns:p14="http://schemas.microsoft.com/office/powerpoint/2010/main" val="17885064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分钟带你看完奥斯卡电影《Her》：人与OS系统相爱的故事-国语流畅">
            <a:hlinkClick r:id="" action="ppaction://media"/>
            <a:extLst>
              <a:ext uri="{FF2B5EF4-FFF2-40B4-BE49-F238E27FC236}">
                <a16:creationId xmlns:a16="http://schemas.microsoft.com/office/drawing/2014/main" id="{6A9AE661-6D19-BB4F-ADCC-392CED1EA8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9648" y="44624"/>
            <a:ext cx="11600611" cy="6669360"/>
          </a:xfrm>
          <a:prstGeom prst="rect">
            <a:avLst/>
          </a:prstGeom>
        </p:spPr>
      </p:pic>
    </p:spTree>
    <p:extLst>
      <p:ext uri="{BB962C8B-B14F-4D97-AF65-F5344CB8AC3E}">
        <p14:creationId xmlns:p14="http://schemas.microsoft.com/office/powerpoint/2010/main" val="9981232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Box 5"/>
          <p:cNvSpPr txBox="1"/>
          <p:nvPr/>
        </p:nvSpPr>
        <p:spPr>
          <a:xfrm>
            <a:off x="773334" y="504059"/>
            <a:ext cx="4617172" cy="646331"/>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200">
                <a:solidFill>
                  <a:srgbClr val="595959"/>
                </a:solidFill>
                <a:latin typeface="Microsoft YaHei"/>
                <a:ea typeface="Microsoft YaHei"/>
                <a:cs typeface="Microsoft YaHei"/>
                <a:sym typeface="Microsoft YaHei"/>
              </a:defRPr>
            </a:lvl1pPr>
          </a:lstStyle>
          <a:p>
            <a:r>
              <a:rPr lang="zh-CN" altLang="en-US" sz="3600" dirty="0"/>
              <a:t>来自</a:t>
            </a:r>
            <a:r>
              <a:rPr lang="en-US" altLang="zh-CN" sz="3600" dirty="0"/>
              <a:t>《Her》</a:t>
            </a:r>
            <a:r>
              <a:rPr lang="zh-CN" altLang="en-US" sz="3600" dirty="0"/>
              <a:t>的启发</a:t>
            </a:r>
            <a:endParaRPr sz="3600" dirty="0">
              <a:solidFill>
                <a:srgbClr val="000000"/>
              </a:solidFill>
            </a:endParaRPr>
          </a:p>
        </p:txBody>
      </p:sp>
      <p:sp>
        <p:nvSpPr>
          <p:cNvPr id="17" name="内容占位符 2"/>
          <p:cNvSpPr txBox="1">
            <a:spLocks/>
          </p:cNvSpPr>
          <p:nvPr/>
        </p:nvSpPr>
        <p:spPr>
          <a:xfrm>
            <a:off x="773334" y="1519861"/>
            <a:ext cx="8510596" cy="4573010"/>
          </a:xfrm>
          <a:prstGeom prst="rect">
            <a:avLst/>
          </a:prstGeom>
        </p:spPr>
        <p:txBody>
          <a:bodyPr>
            <a:normAutofit fontScale="32500" lnSpcReduction="20000"/>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a:lnSpc>
                <a:spcPct val="150000"/>
              </a:lnSpc>
            </a:pPr>
            <a:r>
              <a:rPr lang="zh-CN" altLang="en-US" sz="9600" dirty="0">
                <a:latin typeface="黑体" panose="02010609060101010101" pitchFamily="49" charset="-122"/>
                <a:ea typeface="黑体" panose="02010609060101010101" pitchFamily="49" charset="-122"/>
              </a:rPr>
              <a:t>从技术的角度看，未来我们真的能做到像影片中女主角那样的智能吗？</a:t>
            </a:r>
            <a:endParaRPr lang="en-US" altLang="zh-CN" sz="9600" dirty="0">
              <a:latin typeface="黑体" panose="02010609060101010101" pitchFamily="49" charset="-122"/>
              <a:ea typeface="黑体" panose="02010609060101010101" pitchFamily="49" charset="-122"/>
            </a:endParaRPr>
          </a:p>
          <a:p>
            <a:pPr>
              <a:lnSpc>
                <a:spcPct val="150000"/>
              </a:lnSpc>
            </a:pPr>
            <a:endParaRPr lang="en-US" altLang="zh-CN" sz="9600" dirty="0">
              <a:latin typeface="黑体" panose="02010609060101010101" pitchFamily="49" charset="-122"/>
              <a:ea typeface="黑体" panose="02010609060101010101" pitchFamily="49" charset="-122"/>
            </a:endParaRPr>
          </a:p>
          <a:p>
            <a:pPr>
              <a:lnSpc>
                <a:spcPct val="150000"/>
              </a:lnSpc>
            </a:pPr>
            <a:r>
              <a:rPr lang="zh-CN" altLang="en-US" sz="9600" dirty="0">
                <a:latin typeface="黑体" panose="02010609060101010101" pitchFamily="49" charset="-122"/>
                <a:ea typeface="黑体" panose="02010609060101010101" pitchFamily="49" charset="-122"/>
              </a:rPr>
              <a:t>在未来</a:t>
            </a:r>
            <a:r>
              <a:rPr lang="en-US" altLang="zh-CN" sz="9600" dirty="0">
                <a:latin typeface="+mn-lt"/>
                <a:ea typeface="黑体" panose="02010609060101010101" pitchFamily="49" charset="-122"/>
              </a:rPr>
              <a:t>10</a:t>
            </a:r>
            <a:r>
              <a:rPr lang="zh-CN" altLang="en-US" sz="9600" dirty="0">
                <a:latin typeface="黑体" panose="02010609060101010101" pitchFamily="49" charset="-122"/>
                <a:ea typeface="黑体" panose="02010609060101010101" pitchFamily="49" charset="-122"/>
              </a:rPr>
              <a:t>年内，最可能实现的</a:t>
            </a:r>
            <a:r>
              <a:rPr lang="en-US" altLang="zh-CN" sz="9600" dirty="0">
                <a:latin typeface="+mn-lt"/>
                <a:ea typeface="黑体" panose="02010609060101010101" pitchFamily="49" charset="-122"/>
              </a:rPr>
              <a:t>AI</a:t>
            </a:r>
            <a:r>
              <a:rPr lang="zh-CN" altLang="en-US" sz="9600" dirty="0">
                <a:latin typeface="黑体" panose="02010609060101010101" pitchFamily="49" charset="-122"/>
                <a:ea typeface="黑体" panose="02010609060101010101" pitchFamily="49" charset="-122"/>
              </a:rPr>
              <a:t>场景</a:t>
            </a:r>
            <a:endParaRPr lang="en-US" altLang="zh-CN" sz="9600" dirty="0">
              <a:latin typeface="黑体" panose="02010609060101010101" pitchFamily="49" charset="-122"/>
              <a:ea typeface="黑体" panose="02010609060101010101" pitchFamily="49" charset="-122"/>
            </a:endParaRPr>
          </a:p>
          <a:p>
            <a:pPr lvl="1">
              <a:lnSpc>
                <a:spcPct val="150000"/>
              </a:lnSpc>
            </a:pPr>
            <a:r>
              <a:rPr lang="zh-CN" altLang="en-US" sz="8000" dirty="0">
                <a:latin typeface="黑体" panose="02010609060101010101" pitchFamily="49" charset="-122"/>
                <a:ea typeface="黑体" panose="02010609060101010101" pitchFamily="49" charset="-122"/>
              </a:rPr>
              <a:t>自动驾驶、个人助理、情感伴侣、</a:t>
            </a:r>
            <a:r>
              <a:rPr lang="en-US" altLang="zh-CN" sz="8000" dirty="0">
                <a:latin typeface="+mn-lt"/>
                <a:ea typeface="黑体" panose="02010609060101010101" pitchFamily="49" charset="-122"/>
              </a:rPr>
              <a:t>AI</a:t>
            </a:r>
            <a:r>
              <a:rPr lang="zh-CN" altLang="en-US" sz="8000" dirty="0">
                <a:latin typeface="黑体" panose="02010609060101010101" pitchFamily="49" charset="-122"/>
                <a:ea typeface="黑体" panose="02010609060101010101" pitchFamily="49" charset="-122"/>
              </a:rPr>
              <a:t>医生、</a:t>
            </a:r>
            <a:r>
              <a:rPr lang="en-US" altLang="zh-CN" sz="8000" dirty="0">
                <a:latin typeface="+mn-lt"/>
                <a:ea typeface="黑体" panose="02010609060101010101" pitchFamily="49" charset="-122"/>
              </a:rPr>
              <a:t>AI</a:t>
            </a:r>
            <a:r>
              <a:rPr lang="zh-CN" altLang="en-US" sz="8000" dirty="0">
                <a:latin typeface="黑体" panose="02010609060101010101" pitchFamily="49" charset="-122"/>
                <a:ea typeface="黑体" panose="02010609060101010101" pitchFamily="49" charset="-122"/>
              </a:rPr>
              <a:t>军事、</a:t>
            </a:r>
            <a:r>
              <a:rPr lang="en-US" altLang="zh-CN" sz="8000" dirty="0">
                <a:latin typeface="+mn-lt"/>
                <a:ea typeface="黑体" panose="02010609060101010101" pitchFamily="49" charset="-122"/>
              </a:rPr>
              <a:t>AI</a:t>
            </a:r>
            <a:r>
              <a:rPr lang="ja-JP" altLang="en-US" sz="8000">
                <a:latin typeface="+mn-lt"/>
                <a:ea typeface="黑体" panose="02010609060101010101" pitchFamily="49" charset="-122"/>
              </a:rPr>
              <a:t>阅读与</a:t>
            </a:r>
            <a:r>
              <a:rPr lang="ja-JP" altLang="en-US" sz="8000">
                <a:latin typeface="黑体" panose="02010609060101010101" pitchFamily="49" charset="-122"/>
                <a:ea typeface="黑体" panose="02010609060101010101" pitchFamily="49" charset="-122"/>
              </a:rPr>
              <a:t>写作</a:t>
            </a:r>
            <a:r>
              <a:rPr lang="en-US" altLang="zh-CN" sz="8000" dirty="0">
                <a:latin typeface="黑体" panose="02010609060101010101" pitchFamily="49" charset="-122"/>
                <a:ea typeface="黑体" panose="02010609060101010101" pitchFamily="49" charset="-122"/>
              </a:rPr>
              <a:t>……</a:t>
            </a:r>
          </a:p>
          <a:p>
            <a:pPr marL="457200" lvl="1" indent="0">
              <a:lnSpc>
                <a:spcPct val="150000"/>
              </a:lnSpc>
              <a:buNone/>
            </a:pPr>
            <a:endParaRPr lang="en-US" altLang="zh-CN" sz="96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232764937"/>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内容占位符 2">
            <a:extLst>
              <a:ext uri="{FF2B5EF4-FFF2-40B4-BE49-F238E27FC236}">
                <a16:creationId xmlns:a16="http://schemas.microsoft.com/office/drawing/2014/main" id="{64A8310F-0AEE-F449-8CE0-472CC382728F}"/>
              </a:ext>
            </a:extLst>
          </p:cNvPr>
          <p:cNvSpPr txBox="1">
            <a:spLocks/>
          </p:cNvSpPr>
          <p:nvPr/>
        </p:nvSpPr>
        <p:spPr>
          <a:xfrm>
            <a:off x="5129644" y="3981700"/>
            <a:ext cx="4395356" cy="1294318"/>
          </a:xfrm>
          <a:prstGeom prst="rect">
            <a:avLst/>
          </a:prstGeom>
        </p:spPr>
        <p:txBody>
          <a:bodyPr>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marL="0" indent="0" hangingPunct="1">
              <a:lnSpc>
                <a:spcPct val="220000"/>
              </a:lnSpc>
              <a:buNone/>
            </a:pPr>
            <a:r>
              <a:rPr lang="zh-CN" altLang="en-US" sz="2400" dirty="0">
                <a:latin typeface="黑体" panose="02010609060101010101" pitchFamily="49" charset="-122"/>
                <a:ea typeface="黑体" panose="02010609060101010101" pitchFamily="49" charset="-122"/>
              </a:rPr>
              <a:t>加州通过网络隐私保护法，包括人脸识别</a:t>
            </a:r>
            <a:r>
              <a:rPr lang="zh-CN" altLang="en-US" sz="2400" b="1" dirty="0">
                <a:solidFill>
                  <a:srgbClr val="FF0000"/>
                </a:solidFill>
                <a:latin typeface="黑体" panose="02010609060101010101" pitchFamily="49" charset="-122"/>
                <a:ea typeface="黑体" panose="02010609060101010101" pitchFamily="49" charset="-122"/>
              </a:rPr>
              <a:t>禁令</a:t>
            </a:r>
            <a:r>
              <a:rPr lang="zh-CN" altLang="en-US" sz="2400" dirty="0">
                <a:latin typeface="黑体" panose="02010609060101010101" pitchFamily="49" charset="-122"/>
                <a:ea typeface="黑体" panose="02010609060101010101" pitchFamily="49" charset="-122"/>
              </a:rPr>
              <a:t>，警察用来抓罪犯也不行！</a:t>
            </a:r>
          </a:p>
        </p:txBody>
      </p:sp>
      <p:pic>
        <p:nvPicPr>
          <p:cNvPr id="14" name="图片 13">
            <a:extLst>
              <a:ext uri="{FF2B5EF4-FFF2-40B4-BE49-F238E27FC236}">
                <a16:creationId xmlns:a16="http://schemas.microsoft.com/office/drawing/2014/main" id="{469E5E17-5A88-0246-BA3F-1223F7225B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1" y="1329795"/>
            <a:ext cx="4093161" cy="2136119"/>
          </a:xfrm>
          <a:prstGeom prst="rect">
            <a:avLst/>
          </a:prstGeom>
        </p:spPr>
      </p:pic>
      <p:pic>
        <p:nvPicPr>
          <p:cNvPr id="15" name="Picture 2" descr="http://n.sinaimg.cn/news/transform/136/w550h386/20180315/9U_t-fyshvas9116304.jpg">
            <a:extLst>
              <a:ext uri="{FF2B5EF4-FFF2-40B4-BE49-F238E27FC236}">
                <a16:creationId xmlns:a16="http://schemas.microsoft.com/office/drawing/2014/main" id="{4CD76C3E-1B42-7246-95E0-61014F72C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90" y="3740835"/>
            <a:ext cx="4000500" cy="2807625"/>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7E0CD39F-880B-5B48-84D1-02D774C5D322}"/>
              </a:ext>
            </a:extLst>
          </p:cNvPr>
          <p:cNvSpPr/>
          <p:nvPr/>
        </p:nvSpPr>
        <p:spPr>
          <a:xfrm>
            <a:off x="4469266" y="2658262"/>
            <a:ext cx="1401346" cy="1107996"/>
          </a:xfrm>
          <a:prstGeom prst="rect">
            <a:avLst/>
          </a:prstGeom>
          <a:noFill/>
        </p:spPr>
        <p:txBody>
          <a:bodyPr wrap="square" lIns="91440" tIns="45720" rIns="91440" bIns="45720">
            <a:spAutoFit/>
          </a:bodyPr>
          <a:lstStyle/>
          <a:p>
            <a:pPr algn="ctr"/>
            <a:r>
              <a:rPr lang="en-US" altLang="zh-CN" sz="6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VS</a:t>
            </a:r>
            <a:endParaRPr lang="zh-CN" altLang="en-US" sz="66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21" name="图片 20">
            <a:extLst>
              <a:ext uri="{FF2B5EF4-FFF2-40B4-BE49-F238E27FC236}">
                <a16:creationId xmlns:a16="http://schemas.microsoft.com/office/drawing/2014/main" id="{C0877F41-596D-1645-9E9D-9597AE687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717" y="1352355"/>
            <a:ext cx="3533305" cy="2113559"/>
          </a:xfrm>
          <a:prstGeom prst="rect">
            <a:avLst/>
          </a:prstGeom>
        </p:spPr>
      </p:pic>
      <p:sp>
        <p:nvSpPr>
          <p:cNvPr id="4" name="文本框 3">
            <a:extLst>
              <a:ext uri="{FF2B5EF4-FFF2-40B4-BE49-F238E27FC236}">
                <a16:creationId xmlns:a16="http://schemas.microsoft.com/office/drawing/2014/main" id="{D4396993-92CD-AE48-8800-35553DB5521D}"/>
              </a:ext>
            </a:extLst>
          </p:cNvPr>
          <p:cNvSpPr txBox="1"/>
          <p:nvPr/>
        </p:nvSpPr>
        <p:spPr>
          <a:xfrm>
            <a:off x="682084" y="382497"/>
            <a:ext cx="1477325"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altLang="zh-CN" sz="3600" dirty="0">
                <a:solidFill>
                  <a:srgbClr val="595959"/>
                </a:solidFill>
                <a:latin typeface="Microsoft YaHei"/>
                <a:ea typeface="Microsoft YaHei"/>
                <a:sym typeface="Microsoft YaHei"/>
              </a:rPr>
              <a:t>AI</a:t>
            </a:r>
            <a:r>
              <a:rPr lang="zh-CN" altLang="en-US" sz="3600" dirty="0">
                <a:solidFill>
                  <a:srgbClr val="595959"/>
                </a:solidFill>
                <a:latin typeface="Microsoft YaHei"/>
                <a:ea typeface="Microsoft YaHei"/>
                <a:sym typeface="Microsoft YaHei"/>
              </a:rPr>
              <a:t>隐私</a:t>
            </a:r>
          </a:p>
        </p:txBody>
      </p:sp>
    </p:spTree>
    <p:extLst>
      <p:ext uri="{BB962C8B-B14F-4D97-AF65-F5344CB8AC3E}">
        <p14:creationId xmlns:p14="http://schemas.microsoft.com/office/powerpoint/2010/main" val="4131809667"/>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otou">
            <a:hlinkClick r:id="" action="ppaction://media"/>
            <a:extLst>
              <a:ext uri="{FF2B5EF4-FFF2-40B4-BE49-F238E27FC236}">
                <a16:creationId xmlns:a16="http://schemas.microsoft.com/office/drawing/2014/main" id="{7E586FFA-0D05-DF48-A685-91F548BA7E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3292" y="-64661"/>
            <a:ext cx="12495784" cy="7028879"/>
          </a:xfrm>
          <a:prstGeom prst="rect">
            <a:avLst/>
          </a:prstGeom>
        </p:spPr>
      </p:pic>
    </p:spTree>
    <p:extLst>
      <p:ext uri="{BB962C8B-B14F-4D97-AF65-F5344CB8AC3E}">
        <p14:creationId xmlns:p14="http://schemas.microsoft.com/office/powerpoint/2010/main" val="8302070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DFEEDDF0-DFED-9642-9E80-D33196BB6DA2}"/>
              </a:ext>
            </a:extLst>
          </p:cNvPr>
          <p:cNvSpPr txBox="1">
            <a:spLocks/>
          </p:cNvSpPr>
          <p:nvPr/>
        </p:nvSpPr>
        <p:spPr>
          <a:xfrm>
            <a:off x="612371" y="387524"/>
            <a:ext cx="8654934" cy="1100455"/>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a:lstStyle>
          <a:p>
            <a:pPr hangingPunct="1"/>
            <a:r>
              <a:rPr lang="en-US" altLang="zh-CN" sz="3600" dirty="0">
                <a:solidFill>
                  <a:srgbClr val="595959"/>
                </a:solidFill>
                <a:latin typeface="Microsoft YaHei"/>
                <a:ea typeface="Microsoft YaHei"/>
              </a:rPr>
              <a:t>AI</a:t>
            </a:r>
            <a:r>
              <a:rPr lang="zh-CN" altLang="en-US" dirty="0"/>
              <a:t>武器假如分级应从哪些维度考虑？</a:t>
            </a:r>
            <a:endParaRPr lang="en-US" altLang="zh-CN" dirty="0"/>
          </a:p>
          <a:p>
            <a:pPr lvl="1" hangingPunct="1"/>
            <a:r>
              <a:rPr lang="zh-CN" altLang="en-US" dirty="0">
                <a:latin typeface="黑体" panose="02010609060101010101" pitchFamily="49" charset="-122"/>
                <a:ea typeface="黑体" panose="02010609060101010101" pitchFamily="49" charset="-122"/>
              </a:rPr>
              <a:t>杀伤力、自主性</a:t>
            </a:r>
            <a:endParaRPr lang="en-US" altLang="zh-CN" dirty="0">
              <a:latin typeface="黑体" panose="02010609060101010101" pitchFamily="49" charset="-122"/>
              <a:ea typeface="黑体" panose="02010609060101010101" pitchFamily="49" charset="-122"/>
            </a:endParaRPr>
          </a:p>
        </p:txBody>
      </p:sp>
      <p:pic>
        <p:nvPicPr>
          <p:cNvPr id="5" name="图片 4">
            <a:extLst>
              <a:ext uri="{FF2B5EF4-FFF2-40B4-BE49-F238E27FC236}">
                <a16:creationId xmlns:a16="http://schemas.microsoft.com/office/drawing/2014/main" id="{D64FD3DD-14AC-0444-AAFB-83CF63DDF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528" y="1987839"/>
            <a:ext cx="8512706" cy="3815542"/>
          </a:xfrm>
          <a:prstGeom prst="rect">
            <a:avLst/>
          </a:prstGeom>
        </p:spPr>
      </p:pic>
    </p:spTree>
    <p:extLst>
      <p:ext uri="{BB962C8B-B14F-4D97-AF65-F5344CB8AC3E}">
        <p14:creationId xmlns:p14="http://schemas.microsoft.com/office/powerpoint/2010/main" val="16896136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539B8-93CA-8F48-B44A-E5A9F58FA288}"/>
              </a:ext>
            </a:extLst>
          </p:cNvPr>
          <p:cNvSpPr>
            <a:spLocks noGrp="1"/>
          </p:cNvSpPr>
          <p:nvPr>
            <p:ph type="title"/>
          </p:nvPr>
        </p:nvSpPr>
        <p:spPr/>
        <p:txBody>
          <a:bodyPr/>
          <a:lstStyle/>
          <a:p>
            <a:r>
              <a:rPr lang="en-US" dirty="0"/>
              <a:t>Real</a:t>
            </a:r>
            <a:r>
              <a:rPr lang="zh-CN" altLang="en-US" dirty="0"/>
              <a:t> </a:t>
            </a:r>
            <a:r>
              <a:rPr lang="en-US" altLang="zh-CN" dirty="0"/>
              <a:t>AI</a:t>
            </a:r>
            <a:endParaRPr lang="en-US" dirty="0"/>
          </a:p>
        </p:txBody>
      </p:sp>
      <p:sp>
        <p:nvSpPr>
          <p:cNvPr id="4" name="Rounded Rectangle 3">
            <a:extLst>
              <a:ext uri="{FF2B5EF4-FFF2-40B4-BE49-F238E27FC236}">
                <a16:creationId xmlns:a16="http://schemas.microsoft.com/office/drawing/2014/main" id="{E06C4B9C-2E81-5B45-8617-740055A6897A}"/>
              </a:ext>
            </a:extLst>
          </p:cNvPr>
          <p:cNvSpPr/>
          <p:nvPr/>
        </p:nvSpPr>
        <p:spPr>
          <a:xfrm>
            <a:off x="344488" y="2094118"/>
            <a:ext cx="9146033" cy="1982954"/>
          </a:xfrm>
          <a:prstGeom prst="roundRect">
            <a:avLst/>
          </a:prstGeom>
          <a:solidFill>
            <a:srgbClr val="C7EEFE"/>
          </a:solidFill>
          <a:ln w="28575">
            <a:solidFill>
              <a:srgbClr val="3C8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ea typeface="SimHei" panose="02010609060101010101" pitchFamily="49" charset="-122"/>
              </a:rPr>
              <a:t>However, real AI is still far away…</a:t>
            </a:r>
          </a:p>
        </p:txBody>
      </p:sp>
      <p:sp>
        <p:nvSpPr>
          <p:cNvPr id="5" name="线条">
            <a:extLst>
              <a:ext uri="{FF2B5EF4-FFF2-40B4-BE49-F238E27FC236}">
                <a16:creationId xmlns:a16="http://schemas.microsoft.com/office/drawing/2014/main" id="{7A976AD0-E936-474A-AE0E-848359555437}"/>
              </a:ext>
            </a:extLst>
          </p:cNvPr>
          <p:cNvSpPr/>
          <p:nvPr/>
        </p:nvSpPr>
        <p:spPr>
          <a:xfrm>
            <a:off x="2001810" y="4865684"/>
            <a:ext cx="3544316" cy="1"/>
          </a:xfrm>
          <a:prstGeom prst="line">
            <a:avLst/>
          </a:prstGeom>
          <a:ln w="25400">
            <a:solidFill>
              <a:schemeClr val="tx1"/>
            </a:solidFill>
          </a:ln>
        </p:spPr>
        <p:txBody>
          <a:bodyPr lIns="37146" tIns="37148" rIns="37146" bIns="37148"/>
          <a:lstStyle/>
          <a:p>
            <a:endParaRPr sz="2000" dirty="0">
              <a:latin typeface="SimHei" panose="02010609060101010101" pitchFamily="49" charset="-122"/>
              <a:ea typeface="SimHei" panose="02010609060101010101" pitchFamily="49" charset="-122"/>
              <a:cs typeface="微软雅黑"/>
            </a:endParaRPr>
          </a:p>
        </p:txBody>
      </p:sp>
      <p:sp>
        <p:nvSpPr>
          <p:cNvPr id="6" name="线条">
            <a:extLst>
              <a:ext uri="{FF2B5EF4-FFF2-40B4-BE49-F238E27FC236}">
                <a16:creationId xmlns:a16="http://schemas.microsoft.com/office/drawing/2014/main" id="{ECAB8026-5C58-E34E-ABB2-56690051B7AE}"/>
              </a:ext>
            </a:extLst>
          </p:cNvPr>
          <p:cNvSpPr/>
          <p:nvPr/>
        </p:nvSpPr>
        <p:spPr>
          <a:xfrm>
            <a:off x="2001810" y="6309319"/>
            <a:ext cx="3544317" cy="1"/>
          </a:xfrm>
          <a:prstGeom prst="line">
            <a:avLst/>
          </a:prstGeom>
          <a:ln w="25400">
            <a:solidFill>
              <a:schemeClr val="tx1"/>
            </a:solidFill>
          </a:ln>
        </p:spPr>
        <p:txBody>
          <a:bodyPr lIns="37146" tIns="37148" rIns="37146" bIns="37148"/>
          <a:lstStyle/>
          <a:p>
            <a:endParaRPr sz="2000" dirty="0">
              <a:latin typeface="SimHei" panose="02010609060101010101" pitchFamily="49" charset="-122"/>
              <a:ea typeface="SimHei" panose="02010609060101010101" pitchFamily="49" charset="-122"/>
              <a:cs typeface="微软雅黑"/>
            </a:endParaRPr>
          </a:p>
        </p:txBody>
      </p:sp>
      <p:sp>
        <p:nvSpPr>
          <p:cNvPr id="7" name="语义鸿沟">
            <a:extLst>
              <a:ext uri="{FF2B5EF4-FFF2-40B4-BE49-F238E27FC236}">
                <a16:creationId xmlns:a16="http://schemas.microsoft.com/office/drawing/2014/main" id="{9672B20C-7E52-3947-A676-4C884CDB0CF9}"/>
              </a:ext>
            </a:extLst>
          </p:cNvPr>
          <p:cNvSpPr txBox="1"/>
          <p:nvPr/>
        </p:nvSpPr>
        <p:spPr>
          <a:xfrm>
            <a:off x="1918081" y="5292574"/>
            <a:ext cx="3207114" cy="690575"/>
          </a:xfrm>
          <a:prstGeom prst="rect">
            <a:avLst/>
          </a:prstGeom>
          <a:ln w="12700">
            <a:miter lim="400000"/>
          </a:ln>
          <a:extLst>
            <a:ext uri="{C572A759-6A51-4108-AA02-DFA0A04FC94B}">
              <ma14:wrappingTextBoxFlag xmlns="" xmlns:ma14="http://schemas.microsoft.com/office/mac/drawingml/2011/main" val="1"/>
            </a:ext>
          </a:extLst>
        </p:spPr>
        <p:txBody>
          <a:bodyPr wrap="square" lIns="37146" tIns="37148" rIns="37146" bIns="37148">
            <a:spAutoFit/>
          </a:bodyPr>
          <a:lstStyle>
            <a:lvl1pPr>
              <a:defRPr sz="3600"/>
            </a:lvl1pPr>
          </a:lstStyle>
          <a:p>
            <a:pPr algn="ctr"/>
            <a:r>
              <a:rPr sz="4000" dirty="0">
                <a:latin typeface="SimHei" panose="02010609060101010101" pitchFamily="49" charset="-122"/>
                <a:ea typeface="SimHei" panose="02010609060101010101" pitchFamily="49" charset="-122"/>
                <a:cs typeface="微软雅黑"/>
              </a:rPr>
              <a:t>语义鸿沟</a:t>
            </a:r>
          </a:p>
        </p:txBody>
      </p:sp>
      <p:sp>
        <p:nvSpPr>
          <p:cNvPr id="8" name="语义空间">
            <a:extLst>
              <a:ext uri="{FF2B5EF4-FFF2-40B4-BE49-F238E27FC236}">
                <a16:creationId xmlns:a16="http://schemas.microsoft.com/office/drawing/2014/main" id="{6CBC2F23-C553-9D49-9224-3F5E196A6CF9}"/>
              </a:ext>
            </a:extLst>
          </p:cNvPr>
          <p:cNvSpPr txBox="1"/>
          <p:nvPr/>
        </p:nvSpPr>
        <p:spPr>
          <a:xfrm>
            <a:off x="5724525" y="4570569"/>
            <a:ext cx="2180803" cy="567464"/>
          </a:xfrm>
          <a:prstGeom prst="rect">
            <a:avLst/>
          </a:prstGeom>
          <a:ln w="12700">
            <a:miter lim="400000"/>
          </a:ln>
          <a:extLst>
            <a:ext uri="{C572A759-6A51-4108-AA02-DFA0A04FC94B}">
              <ma14:wrappingTextBoxFlag xmlns="" xmlns:ma14="http://schemas.microsoft.com/office/mac/drawingml/2011/main" val="1"/>
            </a:ext>
          </a:extLst>
        </p:spPr>
        <p:txBody>
          <a:bodyPr wrap="square" lIns="37146" tIns="37148" rIns="37146" bIns="37148">
            <a:spAutoFit/>
          </a:bodyPr>
          <a:lstStyle>
            <a:lvl1pPr>
              <a:defRPr sz="3600"/>
            </a:lvl1pPr>
          </a:lstStyle>
          <a:p>
            <a:r>
              <a:rPr lang="en-US" sz="3200" dirty="0">
                <a:latin typeface="+mj-lt"/>
                <a:ea typeface="SimHei" panose="02010609060101010101" pitchFamily="49" charset="-122"/>
                <a:cs typeface="微软雅黑"/>
              </a:rPr>
              <a:t>AI</a:t>
            </a:r>
            <a:r>
              <a:rPr lang="ja-JP" altLang="en-US" sz="3200">
                <a:latin typeface="SimHei" panose="02010609060101010101" pitchFamily="49" charset="-122"/>
                <a:ea typeface="SimHei" panose="02010609060101010101" pitchFamily="49" charset="-122"/>
                <a:cs typeface="微软雅黑"/>
              </a:rPr>
              <a:t>系统</a:t>
            </a:r>
            <a:endParaRPr sz="3200" dirty="0">
              <a:latin typeface="SimHei" panose="02010609060101010101" pitchFamily="49" charset="-122"/>
              <a:ea typeface="SimHei" panose="02010609060101010101" pitchFamily="49" charset="-122"/>
              <a:cs typeface="微软雅黑"/>
            </a:endParaRPr>
          </a:p>
        </p:txBody>
      </p:sp>
      <p:sp>
        <p:nvSpPr>
          <p:cNvPr id="9" name="底层特征空间">
            <a:extLst>
              <a:ext uri="{FF2B5EF4-FFF2-40B4-BE49-F238E27FC236}">
                <a16:creationId xmlns:a16="http://schemas.microsoft.com/office/drawing/2014/main" id="{75A68626-2C80-A947-B401-350C1BDBF801}"/>
              </a:ext>
            </a:extLst>
          </p:cNvPr>
          <p:cNvSpPr txBox="1"/>
          <p:nvPr/>
        </p:nvSpPr>
        <p:spPr>
          <a:xfrm>
            <a:off x="5723436" y="6029888"/>
            <a:ext cx="3262012" cy="567464"/>
          </a:xfrm>
          <a:prstGeom prst="rect">
            <a:avLst/>
          </a:prstGeom>
          <a:ln w="12700">
            <a:miter lim="400000"/>
          </a:ln>
          <a:extLst>
            <a:ext uri="{C572A759-6A51-4108-AA02-DFA0A04FC94B}">
              <ma14:wrappingTextBoxFlag xmlns="" xmlns:ma14="http://schemas.microsoft.com/office/mac/drawingml/2011/main" val="1"/>
            </a:ext>
          </a:extLst>
        </p:spPr>
        <p:txBody>
          <a:bodyPr wrap="square" lIns="37146" tIns="37148" rIns="37146" bIns="37148">
            <a:spAutoFit/>
          </a:bodyPr>
          <a:lstStyle>
            <a:lvl1pPr>
              <a:defRPr sz="3600"/>
            </a:lvl1pPr>
          </a:lstStyle>
          <a:p>
            <a:r>
              <a:rPr lang="ja-JP" altLang="en-US" sz="3200">
                <a:latin typeface="SimHei" panose="02010609060101010101" pitchFamily="49" charset="-122"/>
                <a:ea typeface="SimHei" panose="02010609060101010101" pitchFamily="49" charset="-122"/>
                <a:cs typeface="微软雅黑"/>
              </a:rPr>
              <a:t>人类认知</a:t>
            </a:r>
            <a:endParaRPr sz="3200" dirty="0">
              <a:latin typeface="SimHei" panose="02010609060101010101" pitchFamily="49" charset="-122"/>
              <a:ea typeface="SimHei" panose="02010609060101010101" pitchFamily="49" charset="-122"/>
              <a:cs typeface="微软雅黑"/>
            </a:endParaRPr>
          </a:p>
        </p:txBody>
      </p:sp>
      <p:sp>
        <p:nvSpPr>
          <p:cNvPr id="10" name="文本框 1">
            <a:extLst>
              <a:ext uri="{FF2B5EF4-FFF2-40B4-BE49-F238E27FC236}">
                <a16:creationId xmlns:a16="http://schemas.microsoft.com/office/drawing/2014/main" id="{41198370-3E84-4F4B-8434-506AB1E66412}"/>
              </a:ext>
            </a:extLst>
          </p:cNvPr>
          <p:cNvSpPr txBox="1"/>
          <p:nvPr/>
        </p:nvSpPr>
        <p:spPr>
          <a:xfrm>
            <a:off x="2107851" y="5368486"/>
            <a:ext cx="2886590" cy="567460"/>
          </a:xfrm>
          <a:prstGeom prst="rect">
            <a:avLst/>
          </a:prstGeom>
          <a:solidFill>
            <a:srgbClr val="C8EEFF"/>
          </a:solidFill>
          <a:ln w="12700" cap="flat">
            <a:solidFill>
              <a:srgbClr val="3C88D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7146" tIns="37146" rIns="37146" bIns="37146" numCol="1" spcCol="28575" rtlCol="0" anchor="t">
            <a:spAutoFit/>
          </a:bodyPr>
          <a:lstStyle/>
          <a:p>
            <a:pPr algn="ctr"/>
            <a:r>
              <a:rPr lang="zh-CN" altLang="en-US" sz="3200" dirty="0">
                <a:latin typeface="SimHei" panose="02010609060101010101" pitchFamily="49" charset="-122"/>
                <a:ea typeface="SimHei" panose="02010609060101010101" pitchFamily="49" charset="-122"/>
                <a:cs typeface="微软雅黑"/>
              </a:rPr>
              <a:t>知识图谱</a:t>
            </a:r>
          </a:p>
        </p:txBody>
      </p:sp>
    </p:spTree>
    <p:extLst>
      <p:ext uri="{BB962C8B-B14F-4D97-AF65-F5344CB8AC3E}">
        <p14:creationId xmlns:p14="http://schemas.microsoft.com/office/powerpoint/2010/main" val="1577119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503498" y="4572000"/>
            <a:ext cx="4583103" cy="2300304"/>
          </a:xfrm>
          <a:prstGeom prst="rect">
            <a:avLst/>
          </a:prstGeom>
        </p:spPr>
      </p:pic>
      <p:sp>
        <p:nvSpPr>
          <p:cNvPr id="2" name="Title 1">
            <a:extLst>
              <a:ext uri="{FF2B5EF4-FFF2-40B4-BE49-F238E27FC236}">
                <a16:creationId xmlns:a16="http://schemas.microsoft.com/office/drawing/2014/main" id="{DC14DD8F-F30C-6342-897B-C4D2E879A06A}"/>
              </a:ext>
            </a:extLst>
          </p:cNvPr>
          <p:cNvSpPr>
            <a:spLocks noGrp="1"/>
          </p:cNvSpPr>
          <p:nvPr>
            <p:ph type="title"/>
          </p:nvPr>
        </p:nvSpPr>
        <p:spPr/>
        <p:txBody>
          <a:bodyPr/>
          <a:lstStyle/>
          <a:p>
            <a:r>
              <a:rPr lang="en-US" dirty="0">
                <a:latin typeface="+mn-lt"/>
                <a:ea typeface="SimHei" panose="02010609060101010101" pitchFamily="49" charset="-122"/>
              </a:rPr>
              <a:t>AI</a:t>
            </a:r>
            <a:r>
              <a:rPr lang="zh-CN" altLang="en-US" dirty="0">
                <a:latin typeface="+mn-lt"/>
                <a:ea typeface="SimHei" panose="02010609060101010101" pitchFamily="49" charset="-122"/>
              </a:rPr>
              <a:t> </a:t>
            </a:r>
            <a:r>
              <a:rPr lang="en-US" altLang="zh-CN" dirty="0">
                <a:latin typeface="+mn-lt"/>
                <a:ea typeface="SimHei" panose="02010609060101010101" pitchFamily="49" charset="-122"/>
              </a:rPr>
              <a:t>Trend</a:t>
            </a:r>
            <a:endParaRPr lang="en-US" dirty="0">
              <a:latin typeface="+mn-lt"/>
              <a:ea typeface="SimHei" panose="02010609060101010101" pitchFamily="49" charset="-122"/>
            </a:endParaRPr>
          </a:p>
        </p:txBody>
      </p:sp>
      <p:sp>
        <p:nvSpPr>
          <p:cNvPr id="3" name="Content Placeholder 2">
            <a:extLst>
              <a:ext uri="{FF2B5EF4-FFF2-40B4-BE49-F238E27FC236}">
                <a16:creationId xmlns:a16="http://schemas.microsoft.com/office/drawing/2014/main" id="{B6D4D46A-DAAA-7643-814D-76D4F3A63CA2}"/>
              </a:ext>
            </a:extLst>
          </p:cNvPr>
          <p:cNvSpPr>
            <a:spLocks noGrp="1"/>
          </p:cNvSpPr>
          <p:nvPr>
            <p:ph idx="1"/>
          </p:nvPr>
        </p:nvSpPr>
        <p:spPr/>
        <p:txBody>
          <a:bodyPr/>
          <a:lstStyle/>
          <a:p>
            <a:r>
              <a:rPr lang="en-US" altLang="zh-CN" dirty="0">
                <a:ea typeface="SimHei" panose="02010609060101010101" pitchFamily="49" charset="-122"/>
              </a:rPr>
              <a:t>From</a:t>
            </a:r>
            <a:r>
              <a:rPr lang="zh-CN" altLang="en-US" dirty="0">
                <a:ea typeface="SimHei" panose="02010609060101010101" pitchFamily="49" charset="-122"/>
              </a:rPr>
              <a:t> </a:t>
            </a:r>
            <a:r>
              <a:rPr lang="en-US" altLang="zh-CN" dirty="0">
                <a:ea typeface="SimHei" panose="02010609060101010101" pitchFamily="49" charset="-122"/>
              </a:rPr>
              <a:t>perception</a:t>
            </a:r>
            <a:r>
              <a:rPr lang="zh-CN" altLang="en-US" dirty="0">
                <a:ea typeface="SimHei" panose="02010609060101010101" pitchFamily="49" charset="-122"/>
              </a:rPr>
              <a:t> </a:t>
            </a:r>
            <a:r>
              <a:rPr lang="en-US" altLang="zh-CN" dirty="0">
                <a:ea typeface="SimHei" panose="02010609060101010101" pitchFamily="49" charset="-122"/>
              </a:rPr>
              <a:t>to</a:t>
            </a:r>
            <a:r>
              <a:rPr lang="zh-CN" altLang="en-US" dirty="0">
                <a:ea typeface="SimHei" panose="02010609060101010101" pitchFamily="49" charset="-122"/>
              </a:rPr>
              <a:t> </a:t>
            </a:r>
            <a:r>
              <a:rPr lang="en-US" altLang="zh-CN" dirty="0">
                <a:ea typeface="SimHei" panose="02010609060101010101" pitchFamily="49" charset="-122"/>
              </a:rPr>
              <a:t>cognition</a:t>
            </a:r>
            <a:endParaRPr lang="en-US" dirty="0">
              <a:ea typeface="SimHei" panose="02010609060101010101" pitchFamily="49" charset="-122"/>
            </a:endParaRPr>
          </a:p>
        </p:txBody>
      </p:sp>
      <p:sp>
        <p:nvSpPr>
          <p:cNvPr id="4" name="右箭头 27">
            <a:extLst>
              <a:ext uri="{FF2B5EF4-FFF2-40B4-BE49-F238E27FC236}">
                <a16:creationId xmlns:a16="http://schemas.microsoft.com/office/drawing/2014/main" id="{AE35C0C5-9B5F-E440-914E-483179A8FECC}"/>
              </a:ext>
            </a:extLst>
          </p:cNvPr>
          <p:cNvSpPr/>
          <p:nvPr/>
        </p:nvSpPr>
        <p:spPr>
          <a:xfrm>
            <a:off x="860182" y="3207752"/>
            <a:ext cx="8436218" cy="1894073"/>
          </a:xfrm>
          <a:prstGeom prst="rightArrow">
            <a:avLst/>
          </a:prstGeom>
          <a:solidFill>
            <a:srgbClr val="C6EE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215">
              <a:latin typeface="Helvetica Neue" charset="0"/>
              <a:ea typeface="Helvetica Neue" charset="0"/>
              <a:cs typeface="Helvetica Neue" charset="0"/>
            </a:endParaRPr>
          </a:p>
        </p:txBody>
      </p:sp>
      <p:sp>
        <p:nvSpPr>
          <p:cNvPr id="5" name="Rectangle 4">
            <a:extLst>
              <a:ext uri="{FF2B5EF4-FFF2-40B4-BE49-F238E27FC236}">
                <a16:creationId xmlns:a16="http://schemas.microsoft.com/office/drawing/2014/main" id="{FB345ECB-320B-1B44-89DE-2C9DB393F56F}"/>
              </a:ext>
            </a:extLst>
          </p:cNvPr>
          <p:cNvSpPr/>
          <p:nvPr/>
        </p:nvSpPr>
        <p:spPr>
          <a:xfrm>
            <a:off x="1213493" y="3873433"/>
            <a:ext cx="1898333" cy="562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2400">
                <a:solidFill>
                  <a:schemeClr val="tx1"/>
                </a:solidFill>
                <a:latin typeface="+mj-lt"/>
                <a:ea typeface="SimHei" panose="02010609060101010101" pitchFamily="49" charset="-122"/>
              </a:rPr>
              <a:t>计算</a:t>
            </a:r>
            <a:endParaRPr lang="en-US" sz="2400" dirty="0">
              <a:solidFill>
                <a:schemeClr val="tx1"/>
              </a:solidFill>
              <a:latin typeface="+mj-lt"/>
              <a:ea typeface="SimHei" panose="02010609060101010101" pitchFamily="49" charset="-122"/>
            </a:endParaRPr>
          </a:p>
        </p:txBody>
      </p:sp>
      <p:sp>
        <p:nvSpPr>
          <p:cNvPr id="6" name="Rectangle 5">
            <a:extLst>
              <a:ext uri="{FF2B5EF4-FFF2-40B4-BE49-F238E27FC236}">
                <a16:creationId xmlns:a16="http://schemas.microsoft.com/office/drawing/2014/main" id="{A64A5B84-F2CF-F04A-A590-B8F17D01260C}"/>
              </a:ext>
            </a:extLst>
          </p:cNvPr>
          <p:cNvSpPr/>
          <p:nvPr/>
        </p:nvSpPr>
        <p:spPr>
          <a:xfrm>
            <a:off x="3855503" y="3873433"/>
            <a:ext cx="1585624" cy="562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2400">
                <a:solidFill>
                  <a:schemeClr val="tx1"/>
                </a:solidFill>
                <a:latin typeface="+mj-lt"/>
                <a:ea typeface="SimHei" panose="02010609060101010101" pitchFamily="49" charset="-122"/>
              </a:rPr>
              <a:t>感知</a:t>
            </a:r>
            <a:endParaRPr lang="en-US" sz="2400" dirty="0">
              <a:solidFill>
                <a:schemeClr val="tx1"/>
              </a:solidFill>
              <a:latin typeface="+mj-lt"/>
              <a:ea typeface="SimHei" panose="02010609060101010101" pitchFamily="49" charset="-122"/>
            </a:endParaRPr>
          </a:p>
        </p:txBody>
      </p:sp>
      <p:sp>
        <p:nvSpPr>
          <p:cNvPr id="7" name="Rectangle 6">
            <a:extLst>
              <a:ext uri="{FF2B5EF4-FFF2-40B4-BE49-F238E27FC236}">
                <a16:creationId xmlns:a16="http://schemas.microsoft.com/office/drawing/2014/main" id="{D834C0E5-1A93-D34C-B792-CCC5E80A6349}"/>
              </a:ext>
            </a:extLst>
          </p:cNvPr>
          <p:cNvSpPr/>
          <p:nvPr/>
        </p:nvSpPr>
        <p:spPr>
          <a:xfrm>
            <a:off x="6415105" y="3873433"/>
            <a:ext cx="1585624" cy="562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2400">
                <a:solidFill>
                  <a:schemeClr val="tx1"/>
                </a:solidFill>
                <a:latin typeface="+mj-lt"/>
                <a:ea typeface="SimHei" panose="02010609060101010101" pitchFamily="49" charset="-122"/>
              </a:rPr>
              <a:t>认知</a:t>
            </a:r>
            <a:endParaRPr lang="en-US" sz="2400" dirty="0">
              <a:solidFill>
                <a:schemeClr val="tx1"/>
              </a:solidFill>
              <a:latin typeface="+mj-lt"/>
              <a:ea typeface="SimHei" panose="02010609060101010101" pitchFamily="49" charset="-122"/>
            </a:endParaRPr>
          </a:p>
        </p:txBody>
      </p:sp>
      <p:sp>
        <p:nvSpPr>
          <p:cNvPr id="8" name="Rounded Rectangle 7">
            <a:extLst>
              <a:ext uri="{FF2B5EF4-FFF2-40B4-BE49-F238E27FC236}">
                <a16:creationId xmlns:a16="http://schemas.microsoft.com/office/drawing/2014/main" id="{3F5CF0F6-E700-B24E-BC6C-2EFF269C7B99}"/>
              </a:ext>
            </a:extLst>
          </p:cNvPr>
          <p:cNvSpPr/>
          <p:nvPr/>
        </p:nvSpPr>
        <p:spPr>
          <a:xfrm>
            <a:off x="1009804" y="2133601"/>
            <a:ext cx="2266796" cy="1350029"/>
          </a:xfrm>
          <a:prstGeom prst="roundRect">
            <a:avLst/>
          </a:prstGeom>
          <a:noFill/>
          <a:ln>
            <a:solidFill>
              <a:srgbClr val="3A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solidFill>
                  <a:schemeClr val="tx1"/>
                </a:solidFill>
                <a:ea typeface="SimHei" panose="02010609060101010101" pitchFamily="49" charset="-122"/>
              </a:rPr>
              <a:t>存储与计算</a:t>
            </a:r>
            <a:endParaRPr lang="en-US" sz="2800" dirty="0">
              <a:solidFill>
                <a:schemeClr val="tx1"/>
              </a:solidFill>
              <a:ea typeface="SimHei" panose="02010609060101010101" pitchFamily="49" charset="-122"/>
            </a:endParaRPr>
          </a:p>
        </p:txBody>
      </p:sp>
      <p:sp>
        <p:nvSpPr>
          <p:cNvPr id="9" name="Rounded Rectangle 8">
            <a:extLst>
              <a:ext uri="{FF2B5EF4-FFF2-40B4-BE49-F238E27FC236}">
                <a16:creationId xmlns:a16="http://schemas.microsoft.com/office/drawing/2014/main" id="{6A996E71-9A27-CB4F-B875-F98B7798DB98}"/>
              </a:ext>
            </a:extLst>
          </p:cNvPr>
          <p:cNvSpPr/>
          <p:nvPr/>
        </p:nvSpPr>
        <p:spPr>
          <a:xfrm>
            <a:off x="3524404" y="2133601"/>
            <a:ext cx="2266796" cy="1350029"/>
          </a:xfrm>
          <a:prstGeom prst="roundRect">
            <a:avLst/>
          </a:prstGeom>
          <a:noFill/>
          <a:ln>
            <a:solidFill>
              <a:srgbClr val="3A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solidFill>
                  <a:schemeClr val="tx1"/>
                </a:solidFill>
                <a:ea typeface="SimHei" panose="02010609060101010101" pitchFamily="49" charset="-122"/>
              </a:rPr>
              <a:t>感知</a:t>
            </a:r>
            <a:endParaRPr lang="en-US" sz="2800" dirty="0">
              <a:solidFill>
                <a:schemeClr val="tx1"/>
              </a:solidFill>
              <a:ea typeface="SimHei" panose="02010609060101010101" pitchFamily="49" charset="-122"/>
            </a:endParaRPr>
          </a:p>
          <a:p>
            <a:pPr algn="ctr"/>
            <a:r>
              <a:rPr lang="ja-JP" altLang="en-US" sz="2800">
                <a:solidFill>
                  <a:schemeClr val="tx1"/>
                </a:solidFill>
                <a:ea typeface="SimHei" panose="02010609060101010101" pitchFamily="49" charset="-122"/>
              </a:rPr>
              <a:t>文本</a:t>
            </a:r>
            <a:r>
              <a:rPr lang="zh-CN" altLang="en-US" sz="2800" dirty="0">
                <a:solidFill>
                  <a:schemeClr val="tx1"/>
                </a:solidFill>
                <a:ea typeface="SimHei" panose="02010609060101010101" pitchFamily="49" charset="-122"/>
              </a:rPr>
              <a:t>、</a:t>
            </a:r>
            <a:r>
              <a:rPr lang="ja-JP" altLang="en-US" sz="2800">
                <a:solidFill>
                  <a:schemeClr val="tx1"/>
                </a:solidFill>
                <a:ea typeface="SimHei" panose="02010609060101010101" pitchFamily="49" charset="-122"/>
              </a:rPr>
              <a:t>语音</a:t>
            </a:r>
            <a:br>
              <a:rPr lang="en-US" altLang="ja-JP" sz="2800" dirty="0">
                <a:solidFill>
                  <a:schemeClr val="tx1"/>
                </a:solidFill>
                <a:ea typeface="SimHei" panose="02010609060101010101" pitchFamily="49" charset="-122"/>
              </a:rPr>
            </a:br>
            <a:r>
              <a:rPr lang="ja-JP" altLang="en-US" sz="2800">
                <a:solidFill>
                  <a:schemeClr val="tx1"/>
                </a:solidFill>
                <a:ea typeface="SimHei" panose="02010609060101010101" pitchFamily="49" charset="-122"/>
              </a:rPr>
              <a:t>图像</a:t>
            </a:r>
            <a:r>
              <a:rPr lang="zh-CN" altLang="en-US" sz="2800" dirty="0">
                <a:solidFill>
                  <a:schemeClr val="tx1"/>
                </a:solidFill>
                <a:ea typeface="SimHei" panose="02010609060101010101" pitchFamily="49" charset="-122"/>
              </a:rPr>
              <a:t>、</a:t>
            </a:r>
            <a:r>
              <a:rPr lang="ja-JP" altLang="en-US" sz="2800">
                <a:solidFill>
                  <a:schemeClr val="tx1"/>
                </a:solidFill>
                <a:ea typeface="SimHei" panose="02010609060101010101" pitchFamily="49" charset="-122"/>
              </a:rPr>
              <a:t>视频</a:t>
            </a:r>
            <a:endParaRPr lang="en-US" sz="2800" dirty="0">
              <a:solidFill>
                <a:schemeClr val="tx1"/>
              </a:solidFill>
              <a:ea typeface="SimHei" panose="02010609060101010101" pitchFamily="49" charset="-122"/>
            </a:endParaRPr>
          </a:p>
        </p:txBody>
      </p:sp>
      <p:sp>
        <p:nvSpPr>
          <p:cNvPr id="12" name="Rounded Rectangle 11">
            <a:extLst>
              <a:ext uri="{FF2B5EF4-FFF2-40B4-BE49-F238E27FC236}">
                <a16:creationId xmlns:a16="http://schemas.microsoft.com/office/drawing/2014/main" id="{F4877705-4C2C-4E44-9381-87EDFE0F9298}"/>
              </a:ext>
            </a:extLst>
          </p:cNvPr>
          <p:cNvSpPr/>
          <p:nvPr/>
        </p:nvSpPr>
        <p:spPr>
          <a:xfrm>
            <a:off x="6039004" y="2133601"/>
            <a:ext cx="2266796" cy="1360887"/>
          </a:xfrm>
          <a:prstGeom prst="roundRect">
            <a:avLst/>
          </a:prstGeom>
          <a:noFill/>
          <a:ln>
            <a:solidFill>
              <a:srgbClr val="3A8C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a:solidFill>
                  <a:schemeClr val="tx1"/>
                </a:solidFill>
                <a:ea typeface="SimHei" panose="02010609060101010101" pitchFamily="49" charset="-122"/>
              </a:rPr>
              <a:t>认知</a:t>
            </a:r>
            <a:br>
              <a:rPr lang="en-US" altLang="ja-JP" sz="2800" dirty="0">
                <a:solidFill>
                  <a:schemeClr val="tx1"/>
                </a:solidFill>
                <a:ea typeface="SimHei" panose="02010609060101010101" pitchFamily="49" charset="-122"/>
              </a:rPr>
            </a:br>
            <a:r>
              <a:rPr lang="ja-JP" altLang="en-US" sz="2800">
                <a:solidFill>
                  <a:schemeClr val="tx1"/>
                </a:solidFill>
                <a:ea typeface="SimHei" panose="02010609060101010101" pitchFamily="49" charset="-122"/>
              </a:rPr>
              <a:t>知识推理</a:t>
            </a:r>
            <a:br>
              <a:rPr lang="en-US" altLang="ja-JP" sz="2800" dirty="0">
                <a:solidFill>
                  <a:schemeClr val="tx1"/>
                </a:solidFill>
                <a:ea typeface="SimHei" panose="02010609060101010101" pitchFamily="49" charset="-122"/>
              </a:rPr>
            </a:br>
            <a:r>
              <a:rPr lang="ja-JP" altLang="en-US" sz="2800">
                <a:solidFill>
                  <a:schemeClr val="tx1"/>
                </a:solidFill>
                <a:ea typeface="SimHei" panose="02010609060101010101" pitchFamily="49" charset="-122"/>
              </a:rPr>
              <a:t>机器自主</a:t>
            </a:r>
            <a:endParaRPr lang="en-US" sz="2800" dirty="0">
              <a:solidFill>
                <a:schemeClr val="tx1"/>
              </a:solidFill>
              <a:ea typeface="SimHei" panose="02010609060101010101" pitchFamily="49" charset="-122"/>
            </a:endParaRPr>
          </a:p>
        </p:txBody>
      </p:sp>
    </p:spTree>
    <p:extLst>
      <p:ext uri="{BB962C8B-B14F-4D97-AF65-F5344CB8AC3E}">
        <p14:creationId xmlns:p14="http://schemas.microsoft.com/office/powerpoint/2010/main" val="1325361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副标题 4"/>
          <p:cNvSpPr txBox="1">
            <a:spLocks/>
          </p:cNvSpPr>
          <p:nvPr/>
        </p:nvSpPr>
        <p:spPr bwMode="auto">
          <a:xfrm>
            <a:off x="381000" y="6451600"/>
            <a:ext cx="9144000" cy="406400"/>
          </a:xfrm>
          <a:prstGeom prst="rect">
            <a:avLst/>
          </a:prstGeom>
          <a:solidFill>
            <a:schemeClr val="bg1"/>
          </a:solidFill>
          <a:ln w="9525">
            <a:solidFill>
              <a:schemeClr val="bg1"/>
            </a:solidFill>
            <a:miter lim="800000"/>
            <a:headEnd/>
            <a:tailEnd/>
          </a:ln>
        </p:spPr>
        <p:txBody>
          <a:bodyPr lIns="166154" tIns="42203" rIns="66462" bIns="42203" anchor="ctr"/>
          <a:lstStyle>
            <a:lvl1pPr>
              <a:spcBef>
                <a:spcPct val="20000"/>
              </a:spcBef>
              <a:buChar char="•"/>
              <a:defRPr kumimoji="1" sz="3200">
                <a:solidFill>
                  <a:schemeClr val="tx1"/>
                </a:solidFill>
                <a:latin typeface="Arial" charset="0"/>
                <a:ea typeface="宋体" charset="-122"/>
              </a:defRPr>
            </a:lvl1pPr>
            <a:lvl2pPr marL="742950" indent="-285750">
              <a:spcBef>
                <a:spcPct val="20000"/>
              </a:spcBef>
              <a:buChar char="–"/>
              <a:defRPr kumimoji="1" sz="2800">
                <a:solidFill>
                  <a:schemeClr val="tx1"/>
                </a:solidFill>
                <a:latin typeface="Arial" charset="0"/>
                <a:ea typeface="宋体" charset="-122"/>
              </a:defRPr>
            </a:lvl2pPr>
            <a:lvl3pPr marL="1143000" indent="-228600">
              <a:spcBef>
                <a:spcPct val="20000"/>
              </a:spcBef>
              <a:buChar char="•"/>
              <a:defRPr kumimoji="1" sz="2400">
                <a:solidFill>
                  <a:schemeClr val="tx1"/>
                </a:solidFill>
                <a:latin typeface="Arial" charset="0"/>
                <a:ea typeface="宋体" charset="-122"/>
              </a:defRPr>
            </a:lvl3pPr>
            <a:lvl4pPr marL="1600200" indent="-228600">
              <a:spcBef>
                <a:spcPct val="20000"/>
              </a:spcBef>
              <a:buChar char="–"/>
              <a:defRPr kumimoji="1" sz="2000">
                <a:solidFill>
                  <a:schemeClr val="tx1"/>
                </a:solidFill>
                <a:latin typeface="Arial" charset="0"/>
                <a:ea typeface="宋体" charset="-122"/>
              </a:defRPr>
            </a:lvl4pPr>
            <a:lvl5pPr marL="2057400" indent="-228600">
              <a:spcBef>
                <a:spcPct val="20000"/>
              </a:spcBef>
              <a:buChar char="»"/>
              <a:defRPr kumimoji="1" sz="2000">
                <a:solidFill>
                  <a:schemeClr val="tx1"/>
                </a:solidFill>
                <a:latin typeface="Arial" charset="0"/>
                <a:ea typeface="宋体" charset="-122"/>
              </a:defRPr>
            </a:lvl5pPr>
            <a:lvl6pPr marL="2514600" indent="-228600" eaLnBrk="0" fontAlgn="base" hangingPunct="0">
              <a:spcBef>
                <a:spcPct val="20000"/>
              </a:spcBef>
              <a:spcAft>
                <a:spcPct val="0"/>
              </a:spcAft>
              <a:buChar char="»"/>
              <a:defRPr kumimoji="1" sz="2000">
                <a:solidFill>
                  <a:schemeClr val="tx1"/>
                </a:solidFill>
                <a:latin typeface="Arial" charset="0"/>
                <a:ea typeface="宋体" charset="-122"/>
              </a:defRPr>
            </a:lvl6pPr>
            <a:lvl7pPr marL="2971800" indent="-228600" eaLnBrk="0" fontAlgn="base" hangingPunct="0">
              <a:spcBef>
                <a:spcPct val="20000"/>
              </a:spcBef>
              <a:spcAft>
                <a:spcPct val="0"/>
              </a:spcAft>
              <a:buChar char="»"/>
              <a:defRPr kumimoji="1" sz="2000">
                <a:solidFill>
                  <a:schemeClr val="tx1"/>
                </a:solidFill>
                <a:latin typeface="Arial" charset="0"/>
                <a:ea typeface="宋体" charset="-122"/>
              </a:defRPr>
            </a:lvl7pPr>
            <a:lvl8pPr marL="3429000" indent="-228600" eaLnBrk="0" fontAlgn="base" hangingPunct="0">
              <a:spcBef>
                <a:spcPct val="20000"/>
              </a:spcBef>
              <a:spcAft>
                <a:spcPct val="0"/>
              </a:spcAft>
              <a:buChar char="»"/>
              <a:defRPr kumimoji="1" sz="2000">
                <a:solidFill>
                  <a:schemeClr val="tx1"/>
                </a:solidFill>
                <a:latin typeface="Arial" charset="0"/>
                <a:ea typeface="宋体" charset="-122"/>
              </a:defRPr>
            </a:lvl8pPr>
            <a:lvl9pPr marL="3886200" indent="-228600" eaLnBrk="0" fontAlgn="base" hangingPunct="0">
              <a:spcBef>
                <a:spcPct val="20000"/>
              </a:spcBef>
              <a:spcAft>
                <a:spcPct val="0"/>
              </a:spcAft>
              <a:buChar char="»"/>
              <a:defRPr kumimoji="1" sz="2000">
                <a:solidFill>
                  <a:schemeClr val="tx1"/>
                </a:solidFill>
                <a:latin typeface="Arial" charset="0"/>
                <a:ea typeface="宋体" charset="-122"/>
              </a:defRPr>
            </a:lvl9pPr>
          </a:lstStyle>
          <a:p>
            <a:pPr>
              <a:spcBef>
                <a:spcPct val="0"/>
              </a:spcBef>
              <a:buFontTx/>
              <a:buNone/>
            </a:pPr>
            <a:endParaRPr kumimoji="0" lang="en-US" altLang="zh-CN" sz="1200" dirty="0">
              <a:ea typeface="SimHei" panose="02010609060101010101" pitchFamily="49" charset="-122"/>
            </a:endParaRPr>
          </a:p>
        </p:txBody>
      </p:sp>
      <p:sp>
        <p:nvSpPr>
          <p:cNvPr id="2" name="Title 1"/>
          <p:cNvSpPr>
            <a:spLocks noGrp="1"/>
          </p:cNvSpPr>
          <p:nvPr>
            <p:ph type="title"/>
          </p:nvPr>
        </p:nvSpPr>
        <p:spPr/>
        <p:txBody>
          <a:bodyPr/>
          <a:lstStyle/>
          <a:p>
            <a:pPr>
              <a:defRPr/>
            </a:pPr>
            <a:r>
              <a:rPr lang="en-US" altLang="zh-CN" dirty="0">
                <a:latin typeface="+mn-lt"/>
                <a:ea typeface="SimHei" charset="0"/>
                <a:cs typeface="SimHei" charset="0"/>
              </a:rPr>
              <a:t>Related Publications</a:t>
            </a:r>
            <a:endParaRPr lang="en-US" dirty="0">
              <a:latin typeface="+mn-lt"/>
              <a:ea typeface="SimHei" charset="0"/>
              <a:cs typeface="SimHei" charset="0"/>
            </a:endParaRPr>
          </a:p>
        </p:txBody>
      </p:sp>
      <p:sp>
        <p:nvSpPr>
          <p:cNvPr id="93187" name="Content Placeholder 2"/>
          <p:cNvSpPr>
            <a:spLocks noGrp="1"/>
          </p:cNvSpPr>
          <p:nvPr>
            <p:ph idx="1"/>
          </p:nvPr>
        </p:nvSpPr>
        <p:spPr>
          <a:xfrm>
            <a:off x="272480" y="908721"/>
            <a:ext cx="9433048" cy="5328592"/>
          </a:xfrm>
        </p:spPr>
        <p:txBody>
          <a:bodyPr/>
          <a:lstStyle/>
          <a:p>
            <a:pPr marL="234000" indent="-234000">
              <a:spcBef>
                <a:spcPts val="600"/>
              </a:spcBef>
            </a:pPr>
            <a:r>
              <a:rPr lang="en-US" altLang="zh-CN" sz="1400" dirty="0"/>
              <a:t>Ming Ding, Chang Zhou, </a:t>
            </a:r>
            <a:r>
              <a:rPr lang="en-US" altLang="zh-CN" sz="1400" dirty="0" err="1"/>
              <a:t>Qibin</a:t>
            </a:r>
            <a:r>
              <a:rPr lang="en-US" altLang="zh-CN" sz="1400" dirty="0"/>
              <a:t> Chen, </a:t>
            </a:r>
            <a:r>
              <a:rPr lang="en-US" altLang="zh-CN" sz="1400" dirty="0" err="1"/>
              <a:t>Hongxia</a:t>
            </a:r>
            <a:r>
              <a:rPr lang="en-US" altLang="zh-CN" sz="1400" dirty="0"/>
              <a:t> Yang, and </a:t>
            </a:r>
            <a:r>
              <a:rPr lang="en-US" altLang="zh-CN" sz="1400" dirty="0" err="1"/>
              <a:t>Jie</a:t>
            </a:r>
            <a:r>
              <a:rPr lang="en-US" altLang="zh-CN" sz="1400" dirty="0"/>
              <a:t> Tang. Cognitive Graph for Multi-Hop Reading Comprehension at Scale. ACL’19.</a:t>
            </a:r>
          </a:p>
          <a:p>
            <a:pPr marL="234000" indent="-234000">
              <a:spcBef>
                <a:spcPts val="600"/>
              </a:spcBef>
            </a:pPr>
            <a:r>
              <a:rPr lang="en-US" altLang="zh-CN" sz="1400" dirty="0" err="1"/>
              <a:t>Jifan</a:t>
            </a:r>
            <a:r>
              <a:rPr lang="en-US" altLang="zh-CN" sz="1400" dirty="0"/>
              <a:t> Yu, </a:t>
            </a:r>
            <a:r>
              <a:rPr lang="en-US" altLang="zh-CN" sz="1400" dirty="0" err="1"/>
              <a:t>Chenyu</a:t>
            </a:r>
            <a:r>
              <a:rPr lang="en-US" altLang="zh-CN" sz="1400" dirty="0"/>
              <a:t> Wang, Gan Luo, Lei </a:t>
            </a:r>
            <a:r>
              <a:rPr lang="en-US" altLang="zh-CN" sz="1400" dirty="0" err="1"/>
              <a:t>Hou</a:t>
            </a:r>
            <a:r>
              <a:rPr lang="en-US" altLang="zh-CN" sz="1400" dirty="0"/>
              <a:t>, </a:t>
            </a:r>
            <a:r>
              <a:rPr lang="en-US" altLang="zh-CN" sz="1400" dirty="0" err="1"/>
              <a:t>Juanzi</a:t>
            </a:r>
            <a:r>
              <a:rPr lang="en-US" altLang="zh-CN" sz="1400" dirty="0"/>
              <a:t> Li, </a:t>
            </a:r>
            <a:r>
              <a:rPr lang="en-US" altLang="zh-CN" sz="1400" dirty="0" err="1"/>
              <a:t>Jie</a:t>
            </a:r>
            <a:r>
              <a:rPr lang="en-US" altLang="zh-CN" sz="1400" dirty="0"/>
              <a:t> Tang, and </a:t>
            </a:r>
            <a:r>
              <a:rPr lang="en-US" altLang="zh-CN" sz="1400" dirty="0" err="1"/>
              <a:t>Zhiyuan</a:t>
            </a:r>
            <a:r>
              <a:rPr lang="en-US" altLang="zh-CN" sz="1400" dirty="0"/>
              <a:t> Liu. Course Concept Expansion in MOOCs with External Knowledge and Interactive Game. ACL'19. </a:t>
            </a:r>
          </a:p>
          <a:p>
            <a:pPr marL="234000" indent="-234000">
              <a:spcBef>
                <a:spcPts val="600"/>
              </a:spcBef>
            </a:pPr>
            <a:r>
              <a:rPr lang="en-US" altLang="zh-CN" sz="1400" dirty="0" err="1"/>
              <a:t>Jie</a:t>
            </a:r>
            <a:r>
              <a:rPr lang="en-US" altLang="zh-CN" sz="1400" dirty="0"/>
              <a:t> Zhang, </a:t>
            </a:r>
            <a:r>
              <a:rPr lang="en-US" altLang="zh-CN" sz="1400" dirty="0" err="1"/>
              <a:t>Yuxiao</a:t>
            </a:r>
            <a:r>
              <a:rPr lang="en-US" altLang="zh-CN" sz="1400" dirty="0"/>
              <a:t> Dong, Yan Wang, </a:t>
            </a:r>
            <a:r>
              <a:rPr lang="en-US" altLang="zh-CN" sz="1400" dirty="0" err="1"/>
              <a:t>Jie</a:t>
            </a:r>
            <a:r>
              <a:rPr lang="en-US" altLang="zh-CN" sz="1400" dirty="0"/>
              <a:t> Tang, and Ming Ding. </a:t>
            </a:r>
            <a:r>
              <a:rPr lang="en-US" altLang="zh-CN" sz="1400" dirty="0" err="1"/>
              <a:t>ProNE</a:t>
            </a:r>
            <a:r>
              <a:rPr lang="en-US" altLang="zh-CN" sz="1400" dirty="0"/>
              <a:t>: Fast and Scalable Network Representation Learning. IJCAI’19.</a:t>
            </a:r>
          </a:p>
          <a:p>
            <a:pPr marL="234000" indent="-234000">
              <a:spcBef>
                <a:spcPts val="600"/>
              </a:spcBef>
            </a:pPr>
            <a:r>
              <a:rPr lang="en-US" altLang="zh-CN" sz="1400" dirty="0" err="1"/>
              <a:t>Yukuo</a:t>
            </a:r>
            <a:r>
              <a:rPr lang="en-US" altLang="zh-CN" sz="1400" dirty="0"/>
              <a:t> Cen, Xu Zou, </a:t>
            </a:r>
            <a:r>
              <a:rPr lang="en-US" altLang="zh-CN" sz="1400" dirty="0" err="1"/>
              <a:t>Jianwei</a:t>
            </a:r>
            <a:r>
              <a:rPr lang="en-US" altLang="zh-CN" sz="1400" dirty="0"/>
              <a:t> Zhang, </a:t>
            </a:r>
            <a:r>
              <a:rPr lang="en-US" altLang="zh-CN" sz="1400" dirty="0" err="1"/>
              <a:t>Hongxia</a:t>
            </a:r>
            <a:r>
              <a:rPr lang="en-US" altLang="zh-CN" sz="1400" dirty="0"/>
              <a:t> Yang, </a:t>
            </a:r>
            <a:r>
              <a:rPr lang="en-US" altLang="zh-CN" sz="1400" dirty="0" err="1"/>
              <a:t>Jingren</a:t>
            </a:r>
            <a:r>
              <a:rPr lang="en-US" altLang="zh-CN" sz="1400" dirty="0"/>
              <a:t> Zhou and </a:t>
            </a:r>
            <a:r>
              <a:rPr lang="en-US" altLang="zh-CN" sz="1400" dirty="0" err="1"/>
              <a:t>Jie</a:t>
            </a:r>
            <a:r>
              <a:rPr lang="en-US" altLang="zh-CN" sz="1400" dirty="0"/>
              <a:t> Tang. Representation Learning for Attributed Multiplex Heterogeneous Network. KDD’19.</a:t>
            </a:r>
          </a:p>
          <a:p>
            <a:pPr marL="234000" indent="-234000">
              <a:spcBef>
                <a:spcPts val="600"/>
              </a:spcBef>
            </a:pPr>
            <a:r>
              <a:rPr lang="en-US" altLang="zh-CN" sz="1400" dirty="0" err="1"/>
              <a:t>Fanjin</a:t>
            </a:r>
            <a:r>
              <a:rPr lang="en-US" altLang="zh-CN" sz="1400" dirty="0"/>
              <a:t> Zhang, Xiao Liu, </a:t>
            </a:r>
            <a:r>
              <a:rPr lang="en-US" altLang="zh-CN" sz="1400" dirty="0" err="1"/>
              <a:t>Jie</a:t>
            </a:r>
            <a:r>
              <a:rPr lang="en-US" altLang="zh-CN" sz="1400" dirty="0"/>
              <a:t> Tang, </a:t>
            </a:r>
            <a:r>
              <a:rPr lang="en-US" altLang="zh-CN" sz="1400" dirty="0" err="1"/>
              <a:t>Yuxiao</a:t>
            </a:r>
            <a:r>
              <a:rPr lang="en-US" altLang="zh-CN" sz="1400" dirty="0"/>
              <a:t> Dong, </a:t>
            </a:r>
            <a:r>
              <a:rPr lang="en-US" altLang="zh-CN" sz="1400" dirty="0" err="1"/>
              <a:t>Peiran</a:t>
            </a:r>
            <a:r>
              <a:rPr lang="en-US" altLang="zh-CN" sz="1400" dirty="0"/>
              <a:t> Yao, </a:t>
            </a:r>
            <a:r>
              <a:rPr lang="en-US" altLang="zh-CN" sz="1400" dirty="0" err="1"/>
              <a:t>Jie</a:t>
            </a:r>
            <a:r>
              <a:rPr lang="en-US" altLang="zh-CN" sz="1400" dirty="0"/>
              <a:t> Zhang, </a:t>
            </a:r>
            <a:r>
              <a:rPr lang="en-US" altLang="zh-CN" sz="1400" dirty="0" err="1"/>
              <a:t>Xiaotao</a:t>
            </a:r>
            <a:r>
              <a:rPr lang="en-US" altLang="zh-CN" sz="1400" dirty="0"/>
              <a:t> Gu, Yan Wang, Bin Shao, Rui Li, and </a:t>
            </a:r>
            <a:r>
              <a:rPr lang="en-US" altLang="zh-CN" sz="1400" dirty="0" err="1"/>
              <a:t>Kuansan</a:t>
            </a:r>
            <a:r>
              <a:rPr lang="en-US" altLang="zh-CN" sz="1400" dirty="0"/>
              <a:t> Wang. OAG: Toward Linking Large-scale Heterogeneous Entity Graphs. KDD’19.</a:t>
            </a:r>
          </a:p>
          <a:p>
            <a:pPr marL="234000" indent="-234000">
              <a:spcBef>
                <a:spcPts val="600"/>
              </a:spcBef>
            </a:pPr>
            <a:r>
              <a:rPr lang="en-US" altLang="zh-CN" sz="1400" dirty="0" err="1"/>
              <a:t>Yifeng</a:t>
            </a:r>
            <a:r>
              <a:rPr lang="en-US" altLang="zh-CN" sz="1400" dirty="0"/>
              <a:t> Zhao, </a:t>
            </a:r>
            <a:r>
              <a:rPr lang="en-US" altLang="zh-CN" sz="1400" dirty="0" err="1"/>
              <a:t>Xiangwei</a:t>
            </a:r>
            <a:r>
              <a:rPr lang="en-US" altLang="zh-CN" sz="1400" dirty="0"/>
              <a:t> Wang, </a:t>
            </a:r>
            <a:r>
              <a:rPr lang="en-US" altLang="zh-CN" sz="1400" dirty="0" err="1"/>
              <a:t>Hongxia</a:t>
            </a:r>
            <a:r>
              <a:rPr lang="en-US" altLang="zh-CN" sz="1400" dirty="0"/>
              <a:t> Yang, Le Song, and </a:t>
            </a:r>
            <a:r>
              <a:rPr lang="en-US" altLang="zh-CN" sz="1400" dirty="0" err="1"/>
              <a:t>Jie</a:t>
            </a:r>
            <a:r>
              <a:rPr lang="en-US" altLang="zh-CN" sz="1400" dirty="0"/>
              <a:t> Tang. Large Scale Evolving Graphs with Burst Detection. IJCAI’19.</a:t>
            </a:r>
          </a:p>
          <a:p>
            <a:pPr marL="234000" indent="-234000">
              <a:spcBef>
                <a:spcPts val="600"/>
              </a:spcBef>
            </a:pPr>
            <a:r>
              <a:rPr lang="en-US" altLang="zh-CN" sz="1400" dirty="0"/>
              <a:t>Yu Han, </a:t>
            </a:r>
            <a:r>
              <a:rPr lang="en-US" altLang="zh-CN" sz="1400" dirty="0" err="1"/>
              <a:t>Jie</a:t>
            </a:r>
            <a:r>
              <a:rPr lang="en-US" altLang="zh-CN" sz="1400" dirty="0"/>
              <a:t> Tang, and Qian Chen. Network Embedding under Partial Monitoring for Evolving Networks. IJCAI’19.</a:t>
            </a:r>
          </a:p>
          <a:p>
            <a:pPr marL="234000" indent="-234000">
              <a:spcBef>
                <a:spcPts val="600"/>
              </a:spcBef>
            </a:pPr>
            <a:r>
              <a:rPr lang="en-US" altLang="zh-CN" sz="1400" dirty="0" err="1"/>
              <a:t>Jiezhong</a:t>
            </a:r>
            <a:r>
              <a:rPr lang="en-US" altLang="zh-CN" sz="1400" dirty="0"/>
              <a:t> </a:t>
            </a:r>
            <a:r>
              <a:rPr lang="en-US" altLang="zh-CN" sz="1400" dirty="0" err="1"/>
              <a:t>Qiu</a:t>
            </a:r>
            <a:r>
              <a:rPr lang="en-US" altLang="zh-CN" sz="1400" dirty="0"/>
              <a:t>, </a:t>
            </a:r>
            <a:r>
              <a:rPr lang="en-US" altLang="zh-CN" sz="1400" dirty="0" err="1"/>
              <a:t>Yuxiao</a:t>
            </a:r>
            <a:r>
              <a:rPr lang="en-US" altLang="zh-CN" sz="1400" dirty="0"/>
              <a:t> Dong, Hao Ma, Jian Li, Chi Wang, </a:t>
            </a:r>
            <a:r>
              <a:rPr lang="en-US" altLang="zh-CN" sz="1400" dirty="0" err="1"/>
              <a:t>Kuansan</a:t>
            </a:r>
            <a:r>
              <a:rPr lang="en-US" altLang="zh-CN" sz="1400" dirty="0"/>
              <a:t> Wang, and </a:t>
            </a:r>
            <a:r>
              <a:rPr lang="en-US" altLang="zh-CN" sz="1400" dirty="0" err="1"/>
              <a:t>Jie</a:t>
            </a:r>
            <a:r>
              <a:rPr lang="en-US" altLang="zh-CN" sz="1400" dirty="0"/>
              <a:t> Tang. </a:t>
            </a:r>
            <a:r>
              <a:rPr lang="en-US" altLang="zh-CN" sz="1400" dirty="0" err="1"/>
              <a:t>NetSMF</a:t>
            </a:r>
            <a:r>
              <a:rPr lang="en-US" altLang="zh-CN" sz="1400" dirty="0"/>
              <a:t>: Large-Scale Network Embedding as Sparse Matrix Factorization. WWW'19.</a:t>
            </a:r>
          </a:p>
          <a:p>
            <a:pPr marL="234000" indent="-234000">
              <a:spcBef>
                <a:spcPts val="600"/>
              </a:spcBef>
            </a:pPr>
            <a:r>
              <a:rPr lang="en-US" altLang="zh-CN" sz="1400" dirty="0" err="1"/>
              <a:t>Jiezhong</a:t>
            </a:r>
            <a:r>
              <a:rPr lang="en-US" altLang="zh-CN" sz="1400" dirty="0"/>
              <a:t> </a:t>
            </a:r>
            <a:r>
              <a:rPr lang="en-US" altLang="zh-CN" sz="1400" dirty="0" err="1"/>
              <a:t>Qiu</a:t>
            </a:r>
            <a:r>
              <a:rPr lang="en-US" altLang="zh-CN" sz="1400" dirty="0"/>
              <a:t>, Jian Tang, Hao Ma, </a:t>
            </a:r>
            <a:r>
              <a:rPr lang="en-US" altLang="zh-CN" sz="1400" dirty="0" err="1"/>
              <a:t>Yuxiao</a:t>
            </a:r>
            <a:r>
              <a:rPr lang="en-US" altLang="zh-CN" sz="1400" dirty="0"/>
              <a:t> Dong, </a:t>
            </a:r>
            <a:r>
              <a:rPr lang="en-US" altLang="zh-CN" sz="1400" dirty="0" err="1"/>
              <a:t>Kuansan</a:t>
            </a:r>
            <a:r>
              <a:rPr lang="en-US" altLang="zh-CN" sz="1400" dirty="0"/>
              <a:t> Wang, and </a:t>
            </a:r>
            <a:r>
              <a:rPr lang="en-US" altLang="zh-CN" sz="1400" dirty="0" err="1"/>
              <a:t>Jie</a:t>
            </a:r>
            <a:r>
              <a:rPr lang="en-US" altLang="zh-CN" sz="1400" dirty="0"/>
              <a:t> Tang. </a:t>
            </a:r>
            <a:r>
              <a:rPr lang="en-US" altLang="zh-CN" sz="1400" dirty="0" err="1"/>
              <a:t>DeepInf</a:t>
            </a:r>
            <a:r>
              <a:rPr lang="en-US" altLang="zh-CN" sz="1400" dirty="0"/>
              <a:t>: Modeling Influence Locality in Large Social Networks. KDD’18.</a:t>
            </a:r>
          </a:p>
          <a:p>
            <a:pPr marL="234000" indent="-234000">
              <a:spcBef>
                <a:spcPts val="600"/>
              </a:spcBef>
            </a:pPr>
            <a:r>
              <a:rPr lang="en-US" altLang="zh-CN" sz="1400" dirty="0" err="1"/>
              <a:t>Jiezhong</a:t>
            </a:r>
            <a:r>
              <a:rPr lang="en-US" altLang="zh-CN" sz="1400" dirty="0"/>
              <a:t> </a:t>
            </a:r>
            <a:r>
              <a:rPr lang="en-US" altLang="zh-CN" sz="1400" dirty="0" err="1"/>
              <a:t>Qiu</a:t>
            </a:r>
            <a:r>
              <a:rPr lang="en-US" altLang="zh-CN" sz="1400" dirty="0"/>
              <a:t>, </a:t>
            </a:r>
            <a:r>
              <a:rPr lang="en-US" altLang="zh-CN" sz="1400" dirty="0" err="1"/>
              <a:t>Yuxiao</a:t>
            </a:r>
            <a:r>
              <a:rPr lang="en-US" altLang="zh-CN" sz="1400" dirty="0"/>
              <a:t> Dong, Hao Ma, Jian Li, </a:t>
            </a:r>
            <a:r>
              <a:rPr lang="en-US" altLang="zh-CN" sz="1400" dirty="0" err="1"/>
              <a:t>Kuansan</a:t>
            </a:r>
            <a:r>
              <a:rPr lang="en-US" altLang="zh-CN" sz="1400" dirty="0"/>
              <a:t> Wang, and </a:t>
            </a:r>
            <a:r>
              <a:rPr lang="en-US" altLang="zh-CN" sz="1400" dirty="0" err="1"/>
              <a:t>Jie</a:t>
            </a:r>
            <a:r>
              <a:rPr lang="en-US" altLang="zh-CN" sz="1400" dirty="0"/>
              <a:t> Tang. Network Embedding as Matrix Factorization: Unifying </a:t>
            </a:r>
            <a:r>
              <a:rPr lang="en-US" altLang="zh-CN" sz="1400" dirty="0" err="1"/>
              <a:t>DeepWalk</a:t>
            </a:r>
            <a:r>
              <a:rPr lang="en-US" altLang="zh-CN" sz="1400" dirty="0"/>
              <a:t>, LINE, PTE, and node2vec. WSDM’18. </a:t>
            </a:r>
          </a:p>
          <a:p>
            <a:pPr marL="234000" indent="-234000">
              <a:spcBef>
                <a:spcPts val="600"/>
              </a:spcBef>
            </a:pPr>
            <a:r>
              <a:rPr lang="en-US" altLang="zh-CN" sz="1400" dirty="0" err="1"/>
              <a:t>Jie</a:t>
            </a:r>
            <a:r>
              <a:rPr lang="en-US" altLang="zh-CN" sz="1400" dirty="0"/>
              <a:t> Tang, Jing Zhang, </a:t>
            </a:r>
            <a:r>
              <a:rPr lang="en-US" altLang="zh-CN" sz="1400" dirty="0" err="1"/>
              <a:t>Limin</a:t>
            </a:r>
            <a:r>
              <a:rPr lang="en-US" altLang="zh-CN" sz="1400" dirty="0"/>
              <a:t> Yao, </a:t>
            </a:r>
            <a:r>
              <a:rPr lang="en-US" altLang="zh-CN" sz="1400" dirty="0" err="1"/>
              <a:t>Juanzi</a:t>
            </a:r>
            <a:r>
              <a:rPr lang="en-US" altLang="zh-CN" sz="1400" dirty="0"/>
              <a:t> Li, Li Zhang, and Zhong Su. </a:t>
            </a:r>
            <a:r>
              <a:rPr lang="en-US" altLang="zh-CN" sz="1400" dirty="0" err="1"/>
              <a:t>ArnetMiner</a:t>
            </a:r>
            <a:r>
              <a:rPr lang="en-US" altLang="zh-CN" sz="1400" dirty="0"/>
              <a:t>: Extraction and Mining of Academic Social Networks. KDD’08.</a:t>
            </a:r>
          </a:p>
        </p:txBody>
      </p:sp>
      <p:sp>
        <p:nvSpPr>
          <p:cNvPr id="5" name="Rectangle 4">
            <a:extLst>
              <a:ext uri="{FF2B5EF4-FFF2-40B4-BE49-F238E27FC236}">
                <a16:creationId xmlns:a16="http://schemas.microsoft.com/office/drawing/2014/main" id="{5604AE79-A865-0746-A169-5EF6FE32F7AD}"/>
              </a:ext>
            </a:extLst>
          </p:cNvPr>
          <p:cNvSpPr/>
          <p:nvPr/>
        </p:nvSpPr>
        <p:spPr>
          <a:xfrm>
            <a:off x="381000" y="6317828"/>
            <a:ext cx="9144000" cy="423540"/>
          </a:xfrm>
          <a:prstGeom prst="rect">
            <a:avLst/>
          </a:prstGeom>
          <a:solidFill>
            <a:srgbClr val="C8EEFF"/>
          </a:solidFill>
          <a:ln>
            <a:solidFill>
              <a:srgbClr val="3C88D2"/>
            </a:solidFill>
          </a:ln>
          <a:effectLst/>
        </p:spPr>
        <p:style>
          <a:lnRef idx="1">
            <a:schemeClr val="accent1"/>
          </a:lnRef>
          <a:fillRef idx="3">
            <a:schemeClr val="accent1"/>
          </a:fillRef>
          <a:effectRef idx="2">
            <a:schemeClr val="accent1"/>
          </a:effectRef>
          <a:fontRef idx="minor">
            <a:schemeClr val="lt1"/>
          </a:fontRef>
        </p:style>
        <p:txBody>
          <a:bodyPr lIns="465231" anchor="ctr"/>
          <a:lstStyle/>
          <a:p>
            <a:pPr marL="0" lvl="1">
              <a:defRPr/>
            </a:pPr>
            <a:r>
              <a:rPr lang="en-US" dirty="0">
                <a:solidFill>
                  <a:schemeClr val="tx1"/>
                </a:solidFill>
                <a:ea typeface="SimHei" panose="02010609060101010101" pitchFamily="49" charset="-122"/>
              </a:rPr>
              <a:t>For more, please check here </a:t>
            </a:r>
            <a:r>
              <a:rPr lang="en-US" dirty="0">
                <a:solidFill>
                  <a:schemeClr val="tx1"/>
                </a:solidFill>
                <a:ea typeface="SimHei" panose="02010609060101010101" pitchFamily="49" charset="-122"/>
                <a:hlinkClick r:id="rId2"/>
              </a:rPr>
              <a:t>http://keg.cs.tsinghua.edu.cn/jietang</a:t>
            </a:r>
            <a:endParaRPr lang="en-US" dirty="0">
              <a:solidFill>
                <a:schemeClr val="tx1"/>
              </a:solidFill>
              <a:ea typeface="SimHei" panose="02010609060101010101" pitchFamily="49" charset="-122"/>
            </a:endParaRPr>
          </a:p>
        </p:txBody>
      </p:sp>
    </p:spTree>
    <p:extLst>
      <p:ext uri="{BB962C8B-B14F-4D97-AF65-F5344CB8AC3E}">
        <p14:creationId xmlns:p14="http://schemas.microsoft.com/office/powerpoint/2010/main" val="2729444205"/>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begin{tabular}{l|rrrr}&#10;&amp; $M = 0$ &amp; $M = 1$ &amp; $M = 3$ &amp; $M = 9$ \\ \hline &#10;$w_{ 0}^{\star}$ &amp;        0.19  &amp;       0.82  &amp;       0.31  &amp;       0.35 \\&#10;$w_{ 1}^{\star}$ &amp;    &amp;      -1.27  &amp;       7.99  &amp;     232.37 \\&#10;$w_{ 2}^{\star}$ &amp;    &amp;   &amp;     -25.43  &amp;   -5321.83 \\&#10;$w_{ 3}^{\star}$ &amp;    &amp;   &amp;      17.37  &amp;   48568.31 \\&#10;$w_{ 4}^{\star}$ &amp;    &amp;   &amp;   &amp; -231639.30 \\&#10;$w_{ 5}^{\star}$ &amp;    &amp;   &amp;   &amp;  640042.26 \\&#10;$w_{ 6}^{\star}$ &amp;    &amp;   &amp;   &amp; -1061800.52 \\&#10;$w_{ 7}^{\star}$ &amp;    &amp;   &amp;   &amp; 1042400.18 \\&#10;$w_{ 8}^{\star}$ &amp;    &amp;   &amp;   &amp; -557682.99 \\&#10;$w_{ 9}^{\star}$ &amp;    &amp;   &amp;   &amp;  125201.43 \\&#10;\end{tabular}&#10;\end{document}&#10;"/>
  <p:tag name="FILENAME" val="TP_tmp"/>
  <p:tag name="FORMAT" val="png256"/>
  <p:tag name="RES" val="600"/>
  <p:tag name="BLEND" val="0"/>
  <p:tag name="TRANSPARENT" val="1"/>
  <p:tag name="TBUG" val="0"/>
  <p:tag name="ALLOWFS" val="0"/>
  <p:tag name="ORIGWIDTH" val="211"/>
  <p:tag name="PICTUREFILESIZE" val="27517"/>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N = 15&#10;\]&#10;\end{document}&#10;"/>
  <p:tag name="FILENAME" val="TP_tmp"/>
  <p:tag name="FORMAT" val="png256"/>
  <p:tag name="RES" val="600"/>
  <p:tag name="BLEND" val="0"/>
  <p:tag name="TRANSPARENT" val="1"/>
  <p:tag name="TBUG" val="0"/>
  <p:tag name="ALLOWFS" val="0"/>
  <p:tag name="ORIGWIDTH" val="33"/>
  <p:tag name="PICTUREFILESIZE" val="1560"/>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N = 100&#10;\]&#10;\end{document}&#10;"/>
  <p:tag name="FILENAME" val="TP_tmp"/>
  <p:tag name="FORMAT" val="png256"/>
  <p:tag name="RES" val="600"/>
  <p:tag name="BLEND" val="0"/>
  <p:tag name="TRANSPARENT" val="1"/>
  <p:tag name="TBUG" val="0"/>
  <p:tag name="ALLOWFS" val="0"/>
  <p:tag name="ORIGWIDTH" val="38"/>
  <p:tag name="PICTUREFILESIZE" val="1576"/>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ln \lambda = -18&#10;\]&#10;\end{document}&#10;"/>
  <p:tag name="FILENAME" val="TP_tmp"/>
  <p:tag name="FORMAT" val="png256"/>
  <p:tag name="RES" val="600"/>
  <p:tag name="BLEND" val="0"/>
  <p:tag name="TRANSPARENT" val="1"/>
  <p:tag name="TBUG" val="0"/>
  <p:tag name="ALLOWFS" val="0"/>
  <p:tag name="ORIGWIDTH" val="47"/>
  <p:tag name="PICTUREFILESIZE" val="1652"/>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ln \lambda = 0&#10;\]&#10;\end{document}&#10;"/>
  <p:tag name="FILENAME" val="TP_tmp"/>
  <p:tag name="FORMAT" val="png256"/>
  <p:tag name="RES" val="600"/>
  <p:tag name="BLEND" val="0"/>
  <p:tag name="TRANSPARENT" val="1"/>
  <p:tag name="TBUG" val="0"/>
  <p:tag name="ALLOWFS" val="0"/>
  <p:tag name="ORIGWIDTH" val="35"/>
  <p:tag name="PICTUREFILESIZE" val="1457"/>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ln \lambda&#10;\]&#10;\end{document}&#10;"/>
  <p:tag name="FILENAME" val="TP_tmp"/>
  <p:tag name="FORMAT" val="png256"/>
  <p:tag name="RES" val="600"/>
  <p:tag name="BLEND" val="0"/>
  <p:tag name="TRANSPARENT" val="1"/>
  <p:tag name="TBUG" val="0"/>
  <p:tag name="ALLOWFS" val="0"/>
  <p:tag name="ORIGWIDTH" val="16"/>
  <p:tag name="PICTUREFILESIZE" val="1235"/>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10;E_{\rm RMS}&#10;\]&#10;\end{document}&#10;"/>
  <p:tag name="FILENAME" val="TP_tmp"/>
  <p:tag name="FORMAT" val="png256"/>
  <p:tag name="RES" val="600"/>
  <p:tag name="BLEND" val="0"/>
  <p:tag name="TRANSPARENT" val="1"/>
  <p:tag name="TBUG" val="0"/>
  <p:tag name="ALLOWFS" val="0"/>
  <p:tag name="ORIGWIDTH" val="25"/>
  <p:tag name="PICTUREFILESIZE" val="1633"/>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book}&#10;\pagestyle{empty}&#10;\input{C:/Users/markussv/depots/CMBBOOK/latex/prml-utils}&#10;\begin{document}&#10;\begin{tabular}{l|rrr}&#10;&amp; $\ln \lambda = - \infty$ &amp; $\ln \lambda = -18$ &amp; $\ln \lambda = 0$ \\ \hline &#10;$w_{ 0}^{\star}$ &amp;        0.35  &amp;       0.35  &amp;       0.13 \\&#10;$w_{ 1}^{\star}$ &amp;      232.37  &amp;       4.74  &amp;      -0.05 \\&#10;$w_{ 2}^{\star}$ &amp;    -5321.83  &amp;      -0.77  &amp;      -0.06 \\&#10;$w_{ 3}^{\star}$ &amp;    48568.31  &amp;     -31.97  &amp;      -0.05 \\&#10;$w_{ 4}^{\star}$ &amp;  -231639.30  &amp;      -3.89  &amp;      -0.03 \\&#10;$w_{ 5}^{\star}$ &amp;   640042.26  &amp;      55.28  &amp;      -0.02 \\&#10;$w_{ 6}^{\star}$ &amp;  -1061800.52  &amp;      41.32  &amp;      -0.01 \\&#10;$w_{ 7}^{\star}$ &amp;  1042400.18  &amp;     -45.95  &amp;      -0.00 \\&#10;$w_{ 8}^{\star}$ &amp;  -557682.99  &amp;     -91.53  &amp;       0.00 \\&#10;$w_{ 9}^{\star}$ &amp;   125201.43  &amp;      72.68  &amp;       0.01 \\&#10;\end{tabular}&#10;\end{document}&#10;"/>
  <p:tag name="FILENAME" val="TP_tmp"/>
  <p:tag name="FORMAT" val="png256"/>
  <p:tag name="RES" val="600"/>
  <p:tag name="BLEND" val="0"/>
  <p:tag name="TRANSPARENT" val="1"/>
  <p:tag name="TBUG" val="0"/>
  <p:tag name="ALLOWFS" val="0"/>
  <p:tag name="ORIGWIDTH" val="193"/>
  <p:tag name="PICTUREFILESIZE" val="3309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10469</TotalTime>
  <Words>5961</Words>
  <Application>Microsoft Macintosh PowerPoint</Application>
  <PresentationFormat>A4 Paper (210x297 mm)</PresentationFormat>
  <Paragraphs>850</Paragraphs>
  <Slides>100</Slides>
  <Notes>30</Notes>
  <HiddenSlides>0</HiddenSlides>
  <MMClips>4</MMClips>
  <ScaleCrop>false</ScaleCrop>
  <HeadingPairs>
    <vt:vector size="8" baseType="variant">
      <vt:variant>
        <vt:lpstr>Fonts Used</vt:lpstr>
      </vt:variant>
      <vt:variant>
        <vt:i4>26</vt:i4>
      </vt:variant>
      <vt:variant>
        <vt:lpstr>Theme</vt:lpstr>
      </vt:variant>
      <vt:variant>
        <vt:i4>1</vt:i4>
      </vt:variant>
      <vt:variant>
        <vt:lpstr>Embedded OLE Servers</vt:lpstr>
      </vt:variant>
      <vt:variant>
        <vt:i4>3</vt:i4>
      </vt:variant>
      <vt:variant>
        <vt:lpstr>Slide Titles</vt:lpstr>
      </vt:variant>
      <vt:variant>
        <vt:i4>100</vt:i4>
      </vt:variant>
    </vt:vector>
  </HeadingPairs>
  <TitlesOfParts>
    <vt:vector size="130" baseType="lpstr">
      <vt:lpstr>Chekiang Sung</vt:lpstr>
      <vt:lpstr>cmmi10</vt:lpstr>
      <vt:lpstr>DFHei-GB5</vt:lpstr>
      <vt:lpstr>Gulim</vt:lpstr>
      <vt:lpstr>HYGungSo-Bold</vt:lpstr>
      <vt:lpstr>Microsoft YaHei</vt:lpstr>
      <vt:lpstr>Microsoft YaHei</vt:lpstr>
      <vt:lpstr>MS PGothic</vt:lpstr>
      <vt:lpstr>PMingLiU</vt:lpstr>
      <vt:lpstr>SimHei</vt:lpstr>
      <vt:lpstr>SimHei</vt:lpstr>
      <vt:lpstr>宋体</vt:lpstr>
      <vt:lpstr>Small Fonts</vt:lpstr>
      <vt:lpstr>幼圆</vt:lpstr>
      <vt:lpstr>方正兰亭中黑_GBK</vt:lpstr>
      <vt:lpstr>方正兰亭黑简体</vt:lpstr>
      <vt:lpstr>Arial</vt:lpstr>
      <vt:lpstr>Calibri</vt:lpstr>
      <vt:lpstr>Cambria Math</vt:lpstr>
      <vt:lpstr>Courier New</vt:lpstr>
      <vt:lpstr>Helvetica Neue</vt:lpstr>
      <vt:lpstr>Symbol</vt:lpstr>
      <vt:lpstr>Tahoma</vt:lpstr>
      <vt:lpstr>Times New Roman</vt:lpstr>
      <vt:lpstr>Verdana</vt:lpstr>
      <vt:lpstr>Wingdings</vt:lpstr>
      <vt:lpstr>Default Design</vt:lpstr>
      <vt:lpstr>Image</vt:lpstr>
      <vt:lpstr>Equation</vt:lpstr>
      <vt:lpstr>Worksheet</vt:lpstr>
      <vt:lpstr>人工智能与机器学习</vt:lpstr>
      <vt:lpstr>A bit about Myself…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人工智能三大流派</vt:lpstr>
      <vt:lpstr>符号主义: 机器定理证明</vt:lpstr>
      <vt:lpstr>行为主义</vt:lpstr>
      <vt:lpstr>连接主义: 神经网络</vt:lpstr>
      <vt:lpstr>AI应用</vt:lpstr>
      <vt:lpstr>AI应用</vt:lpstr>
      <vt:lpstr>Face Recognition</vt:lpstr>
      <vt:lpstr>BIG DATA—Google driverless car Waymo—Head for market</vt:lpstr>
      <vt:lpstr>Deep Learning for Self-Driving Cars</vt:lpstr>
      <vt:lpstr>End-to-End Deep Learning for Self-Driving Cars</vt:lpstr>
      <vt:lpstr>Many companies</vt:lpstr>
      <vt:lpstr>Startup: Drive.ai, 地平线, pony.ai, 驭势科技…</vt:lpstr>
      <vt:lpstr>DEEP LEARNING—IBM Watson </vt:lpstr>
      <vt:lpstr>IBM Wastson (cont.)</vt:lpstr>
      <vt:lpstr>XiaoIce</vt:lpstr>
      <vt:lpstr>几个问题</vt:lpstr>
      <vt:lpstr>机器学习</vt:lpstr>
      <vt:lpstr>Machine Learning Trend</vt:lpstr>
      <vt:lpstr>   Data Structures</vt:lpstr>
      <vt:lpstr>Supervised Learning</vt:lpstr>
      <vt:lpstr>Supervised Learning</vt:lpstr>
      <vt:lpstr>IPhone Siri </vt:lpstr>
      <vt:lpstr>Siri’s first task: Speech-to-Text</vt:lpstr>
      <vt:lpstr>Follow back Prediction</vt:lpstr>
      <vt:lpstr>Example: Follow-back Prediction</vt:lpstr>
      <vt:lpstr>Example: IE using CRF</vt:lpstr>
      <vt:lpstr>Example: IE using CRF (cont.)</vt:lpstr>
      <vt:lpstr>Types of Learning Problems</vt:lpstr>
      <vt:lpstr>Types of Learning Problems</vt:lpstr>
      <vt:lpstr>PowerPoint Presentation</vt:lpstr>
      <vt:lpstr>The State of Machine Learning</vt:lpstr>
      <vt:lpstr>PowerPoint Presentation</vt:lpstr>
      <vt:lpstr>Machine Learning Algorithms</vt:lpstr>
      <vt:lpstr>Supervised Learning</vt:lpstr>
      <vt:lpstr>Example</vt:lpstr>
      <vt:lpstr>Polynomial Curve Fitting</vt:lpstr>
      <vt:lpstr>Least Squares Loss Function</vt:lpstr>
      <vt:lpstr>Learning by Gradient Descent </vt:lpstr>
      <vt:lpstr>Learning by Gradient Descent (cont.)</vt:lpstr>
      <vt:lpstr>Learning by Gradient Descent (cont.)</vt:lpstr>
      <vt:lpstr>Learning by Gradient Descent (cont.)</vt:lpstr>
      <vt:lpstr>0th Order Polynomial</vt:lpstr>
      <vt:lpstr>1st Order Polynomial</vt:lpstr>
      <vt:lpstr>3rd Order Polynomial</vt:lpstr>
      <vt:lpstr>9th Order Polynomial</vt:lpstr>
      <vt:lpstr>Over-fitting</vt:lpstr>
      <vt:lpstr>Polynomial Coefficients   </vt:lpstr>
      <vt:lpstr>Solution 1: Increasing Data Volume </vt:lpstr>
      <vt:lpstr>Data Set Size </vt:lpstr>
      <vt:lpstr>Solution 2: Regularization</vt:lpstr>
      <vt:lpstr>Regularization </vt:lpstr>
      <vt:lpstr>Regularization </vt:lpstr>
      <vt:lpstr>Regularization:         vs. </vt:lpstr>
      <vt:lpstr>Polynomial Coefficients   </vt:lpstr>
      <vt:lpstr>Supervised Learning</vt:lpstr>
      <vt:lpstr>Perceptron—a Linear Model</vt:lpstr>
      <vt:lpstr>Perceptron: A  Neuron</vt:lpstr>
      <vt:lpstr>Rosenblatt’s Perceptron</vt:lpstr>
      <vt:lpstr>Perceptron: Property on Update</vt:lpstr>
      <vt:lpstr>Rosenblatt’s Algorithm</vt:lpstr>
      <vt:lpstr>Update by Minimizing LMS</vt:lpstr>
      <vt:lpstr>Evaluation</vt:lpstr>
      <vt:lpstr>Evaluation Techniques</vt:lpstr>
      <vt:lpstr>PowerPoint Presentation</vt:lpstr>
      <vt:lpstr>关于Perceptron的疑问</vt:lpstr>
      <vt:lpstr>Machine Learning Algorithms</vt:lpstr>
      <vt:lpstr>Clustering</vt:lpstr>
      <vt:lpstr>Partitioning Algorithms: Basic Concept</vt:lpstr>
      <vt:lpstr>The K-Means Clustering Method </vt:lpstr>
      <vt:lpstr>The K-Means Clustering Method </vt:lpstr>
      <vt:lpstr>Comments on the K-Means Method</vt:lpstr>
      <vt:lpstr>The K-Medoids Clustering Method</vt:lpstr>
      <vt:lpstr>The K-Medoids Clustering Method</vt:lpstr>
      <vt:lpstr>Typical k-medoids algorithm</vt:lpstr>
      <vt:lpstr>关于AI的思考</vt:lpstr>
      <vt:lpstr>PowerPoint Presentation</vt:lpstr>
      <vt:lpstr>PowerPoint Presentation</vt:lpstr>
      <vt:lpstr>PowerPoint Presentation</vt:lpstr>
      <vt:lpstr>PowerPoint Presentation</vt:lpstr>
      <vt:lpstr>PowerPoint Presentation</vt:lpstr>
      <vt:lpstr>Real AI</vt:lpstr>
      <vt:lpstr>AI Trend</vt:lpstr>
      <vt:lpstr>Related Publications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Revisiting GCNs: Neighborhood Aggregation and Network Sampling</dc:title>
  <dc:creator>Microsoft Office 用户</dc:creator>
  <cp:lastModifiedBy>jery.tang@gmail.com</cp:lastModifiedBy>
  <cp:revision>644</cp:revision>
  <cp:lastPrinted>2019-08-30T13:43:37Z</cp:lastPrinted>
  <dcterms:created xsi:type="dcterms:W3CDTF">2019-03-09T02:35:56Z</dcterms:created>
  <dcterms:modified xsi:type="dcterms:W3CDTF">2019-10-30T11:07:56Z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yuxdong@microsoft.com</vt:lpwstr>
  </property>
  <property fmtid="{D5CDD505-2E9C-101B-9397-08002B2CF9AE}" pid="5" name="MSIP_Label_f42aa342-8706-4288-bd11-ebb85995028c_SetDate">
    <vt:lpwstr>2019-07-19T03:32:53.0678133Z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2ac1fe39-aa26-4568-9708-5164b8dc94e2</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