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handoutMasterIdLst>
    <p:handoutMasterId r:id="rId141"/>
  </p:handoutMasterIdLst>
  <p:sldIdLst>
    <p:sldId id="373" r:id="rId2"/>
    <p:sldId id="320" r:id="rId3"/>
    <p:sldId id="1096" r:id="rId4"/>
    <p:sldId id="1097" r:id="rId5"/>
    <p:sldId id="920" r:id="rId6"/>
    <p:sldId id="1098" r:id="rId7"/>
    <p:sldId id="1085" r:id="rId8"/>
    <p:sldId id="834" r:id="rId9"/>
    <p:sldId id="854" r:id="rId10"/>
    <p:sldId id="472" r:id="rId11"/>
    <p:sldId id="344" r:id="rId12"/>
    <p:sldId id="855" r:id="rId13"/>
    <p:sldId id="334" r:id="rId14"/>
    <p:sldId id="1086" r:id="rId15"/>
    <p:sldId id="936" r:id="rId16"/>
    <p:sldId id="1069" r:id="rId17"/>
    <p:sldId id="1099" r:id="rId18"/>
    <p:sldId id="295" r:id="rId19"/>
    <p:sldId id="1100" r:id="rId20"/>
    <p:sldId id="357" r:id="rId21"/>
    <p:sldId id="1102" r:id="rId22"/>
    <p:sldId id="1101" r:id="rId23"/>
    <p:sldId id="1104" r:id="rId24"/>
    <p:sldId id="1103" r:id="rId25"/>
    <p:sldId id="1105" r:id="rId26"/>
    <p:sldId id="1106" r:id="rId27"/>
    <p:sldId id="1107" r:id="rId28"/>
    <p:sldId id="1108" r:id="rId29"/>
    <p:sldId id="1110" r:id="rId30"/>
    <p:sldId id="1109" r:id="rId31"/>
    <p:sldId id="358" r:id="rId32"/>
    <p:sldId id="1111" r:id="rId33"/>
    <p:sldId id="1112" r:id="rId34"/>
    <p:sldId id="1113" r:id="rId35"/>
    <p:sldId id="1114" r:id="rId36"/>
    <p:sldId id="1115" r:id="rId37"/>
    <p:sldId id="1116" r:id="rId38"/>
    <p:sldId id="1117" r:id="rId39"/>
    <p:sldId id="1118" r:id="rId40"/>
    <p:sldId id="1119" r:id="rId41"/>
    <p:sldId id="1120" r:id="rId42"/>
    <p:sldId id="1121" r:id="rId43"/>
    <p:sldId id="1122" r:id="rId44"/>
    <p:sldId id="1123" r:id="rId45"/>
    <p:sldId id="360" r:id="rId46"/>
    <p:sldId id="1047" r:id="rId47"/>
    <p:sldId id="1048" r:id="rId48"/>
    <p:sldId id="1050" r:id="rId49"/>
    <p:sldId id="1049" r:id="rId50"/>
    <p:sldId id="1051" r:id="rId51"/>
    <p:sldId id="1052" r:id="rId52"/>
    <p:sldId id="1053" r:id="rId53"/>
    <p:sldId id="1054" r:id="rId54"/>
    <p:sldId id="1055" r:id="rId55"/>
    <p:sldId id="375" r:id="rId56"/>
    <p:sldId id="741" r:id="rId57"/>
    <p:sldId id="742" r:id="rId58"/>
    <p:sldId id="1079" r:id="rId59"/>
    <p:sldId id="426" r:id="rId60"/>
    <p:sldId id="387" r:id="rId61"/>
    <p:sldId id="390" r:id="rId62"/>
    <p:sldId id="391" r:id="rId63"/>
    <p:sldId id="327" r:id="rId64"/>
    <p:sldId id="433" r:id="rId65"/>
    <p:sldId id="434" r:id="rId66"/>
    <p:sldId id="437" r:id="rId67"/>
    <p:sldId id="332" r:id="rId68"/>
    <p:sldId id="438" r:id="rId69"/>
    <p:sldId id="328" r:id="rId70"/>
    <p:sldId id="501" r:id="rId71"/>
    <p:sldId id="366" r:id="rId72"/>
    <p:sldId id="940" r:id="rId73"/>
    <p:sldId id="370" r:id="rId74"/>
    <p:sldId id="371" r:id="rId75"/>
    <p:sldId id="942" r:id="rId76"/>
    <p:sldId id="944" r:id="rId77"/>
    <p:sldId id="385" r:id="rId78"/>
    <p:sldId id="502" r:id="rId79"/>
    <p:sldId id="1056" r:id="rId80"/>
    <p:sldId id="412" r:id="rId81"/>
    <p:sldId id="1089" r:id="rId82"/>
    <p:sldId id="1124" r:id="rId83"/>
    <p:sldId id="1125" r:id="rId84"/>
    <p:sldId id="1126" r:id="rId85"/>
    <p:sldId id="321" r:id="rId86"/>
    <p:sldId id="305" r:id="rId87"/>
    <p:sldId id="1127" r:id="rId88"/>
    <p:sldId id="442" r:id="rId89"/>
    <p:sldId id="443" r:id="rId90"/>
    <p:sldId id="444" r:id="rId91"/>
    <p:sldId id="445" r:id="rId92"/>
    <p:sldId id="446" r:id="rId93"/>
    <p:sldId id="447" r:id="rId94"/>
    <p:sldId id="448" r:id="rId95"/>
    <p:sldId id="449" r:id="rId96"/>
    <p:sldId id="450" r:id="rId97"/>
    <p:sldId id="451" r:id="rId98"/>
    <p:sldId id="452" r:id="rId99"/>
    <p:sldId id="453" r:id="rId100"/>
    <p:sldId id="454" r:id="rId101"/>
    <p:sldId id="455" r:id="rId102"/>
    <p:sldId id="1129" r:id="rId103"/>
    <p:sldId id="1130" r:id="rId104"/>
    <p:sldId id="458" r:id="rId105"/>
    <p:sldId id="1128" r:id="rId106"/>
    <p:sldId id="459" r:id="rId107"/>
    <p:sldId id="460" r:id="rId108"/>
    <p:sldId id="1131" r:id="rId109"/>
    <p:sldId id="462" r:id="rId110"/>
    <p:sldId id="464" r:id="rId111"/>
    <p:sldId id="1132" r:id="rId112"/>
    <p:sldId id="466" r:id="rId113"/>
    <p:sldId id="322" r:id="rId114"/>
    <p:sldId id="306" r:id="rId115"/>
    <p:sldId id="308" r:id="rId116"/>
    <p:sldId id="309" r:id="rId117"/>
    <p:sldId id="310" r:id="rId118"/>
    <p:sldId id="312" r:id="rId119"/>
    <p:sldId id="313" r:id="rId120"/>
    <p:sldId id="314" r:id="rId121"/>
    <p:sldId id="315" r:id="rId122"/>
    <p:sldId id="317" r:id="rId123"/>
    <p:sldId id="318" r:id="rId124"/>
    <p:sldId id="319" r:id="rId125"/>
    <p:sldId id="1090" r:id="rId126"/>
    <p:sldId id="1095" r:id="rId127"/>
    <p:sldId id="938" r:id="rId128"/>
    <p:sldId id="939" r:id="rId129"/>
    <p:sldId id="289" r:id="rId130"/>
    <p:sldId id="1071" r:id="rId131"/>
    <p:sldId id="1073" r:id="rId132"/>
    <p:sldId id="1075" r:id="rId133"/>
    <p:sldId id="1035" r:id="rId134"/>
    <p:sldId id="275" r:id="rId135"/>
    <p:sldId id="262" r:id="rId136"/>
    <p:sldId id="487" r:id="rId137"/>
    <p:sldId id="394" r:id="rId138"/>
    <p:sldId id="484" r:id="rId139"/>
  </p:sldIdLst>
  <p:sldSz cx="9906000" cy="6858000" type="A4"/>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iezhong" initials="Q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C8EEFF"/>
    <a:srgbClr val="2B00CC"/>
    <a:srgbClr val="FAFFD4"/>
    <a:srgbClr val="D9D9D9"/>
    <a:srgbClr val="3470C0"/>
    <a:srgbClr val="619CD4"/>
    <a:srgbClr val="C7EEFE"/>
    <a:srgbClr val="3C87D2"/>
    <a:srgbClr val="3C88D2"/>
    <a:srgbClr val="BFD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26"/>
    <p:restoredTop sz="95742"/>
  </p:normalViewPr>
  <p:slideViewPr>
    <p:cSldViewPr>
      <p:cViewPr varScale="1">
        <p:scale>
          <a:sx n="112" d="100"/>
          <a:sy n="112" d="100"/>
        </p:scale>
        <p:origin x="104" y="1064"/>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ea typeface="宋体" charset="0"/>
              </a:defRPr>
            </a:lvl1pPr>
          </a:lstStyle>
          <a:p>
            <a:pPr>
              <a:defRPr/>
            </a:pPr>
            <a:fld id="{DFB29DEB-A172-CC41-B065-4231C17208F1}" type="datetimeFigureOut">
              <a:rPr lang="zh-CN" altLang="en-US"/>
              <a:pPr>
                <a:defRPr/>
              </a:pPr>
              <a:t>2019/10/18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ea typeface="宋体" charset="0"/>
              </a:defRPr>
            </a:lvl1pPr>
          </a:lstStyle>
          <a:p>
            <a:pPr>
              <a:defRPr/>
            </a:pPr>
            <a:fld id="{2F4CBABB-A084-0E4E-B3DE-17E8C11BFA3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a:p>
        </p:txBody>
      </p:sp>
      <p:sp>
        <p:nvSpPr>
          <p:cNvPr id="41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宋体" charset="0"/>
              </a:defRPr>
            </a:lvl1pPr>
          </a:lstStyle>
          <a:p>
            <a:pPr>
              <a:defRPr/>
            </a:pPr>
            <a:fld id="{8D0EB22F-76D4-DA4E-B375-AE891F67E33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a:t>
            </a:fld>
            <a:endParaRPr lang="en-US" altLang="zh-CN"/>
          </a:p>
        </p:txBody>
      </p:sp>
    </p:spTree>
    <p:extLst>
      <p:ext uri="{BB962C8B-B14F-4D97-AF65-F5344CB8AC3E}">
        <p14:creationId xmlns:p14="http://schemas.microsoft.com/office/powerpoint/2010/main" val="191960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54</a:t>
            </a:fld>
            <a:endParaRPr lang="en-US"/>
          </a:p>
        </p:txBody>
      </p:sp>
    </p:spTree>
    <p:extLst>
      <p:ext uri="{BB962C8B-B14F-4D97-AF65-F5344CB8AC3E}">
        <p14:creationId xmlns:p14="http://schemas.microsoft.com/office/powerpoint/2010/main" val="12269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59</a:t>
            </a:fld>
            <a:endParaRPr lang="en-US"/>
          </a:p>
        </p:txBody>
      </p:sp>
    </p:spTree>
    <p:extLst>
      <p:ext uri="{BB962C8B-B14F-4D97-AF65-F5344CB8AC3E}">
        <p14:creationId xmlns:p14="http://schemas.microsoft.com/office/powerpoint/2010/main" val="20747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64</a:t>
            </a:fld>
            <a:endParaRPr lang="en-US" altLang="zh-CN"/>
          </a:p>
        </p:txBody>
      </p:sp>
    </p:spTree>
    <p:extLst>
      <p:ext uri="{BB962C8B-B14F-4D97-AF65-F5344CB8AC3E}">
        <p14:creationId xmlns:p14="http://schemas.microsoft.com/office/powerpoint/2010/main" val="13298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65</a:t>
            </a:fld>
            <a:endParaRPr lang="en-US" altLang="zh-CN"/>
          </a:p>
        </p:txBody>
      </p:sp>
    </p:spTree>
    <p:extLst>
      <p:ext uri="{BB962C8B-B14F-4D97-AF65-F5344CB8AC3E}">
        <p14:creationId xmlns:p14="http://schemas.microsoft.com/office/powerpoint/2010/main" val="286826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66</a:t>
            </a:fld>
            <a:endParaRPr lang="en-US" altLang="zh-CN"/>
          </a:p>
        </p:txBody>
      </p:sp>
    </p:spTree>
    <p:extLst>
      <p:ext uri="{BB962C8B-B14F-4D97-AF65-F5344CB8AC3E}">
        <p14:creationId xmlns:p14="http://schemas.microsoft.com/office/powerpoint/2010/main" val="329819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a:extLst>
              <a:ext uri="{FF2B5EF4-FFF2-40B4-BE49-F238E27FC236}">
                <a16:creationId xmlns:a16="http://schemas.microsoft.com/office/drawing/2014/main" id="{F6865DFE-C741-954C-8575-A55C3B4CE713}"/>
              </a:ext>
            </a:extLst>
          </p:cNvPr>
          <p:cNvSpPr>
            <a:spLocks noGrp="1" noRot="1" noChangeAspect="1" noTextEdit="1"/>
          </p:cNvSpPr>
          <p:nvPr>
            <p:ph type="sldImg"/>
          </p:nvPr>
        </p:nvSpPr>
        <p:spPr>
          <a:ln/>
        </p:spPr>
      </p:sp>
      <p:sp>
        <p:nvSpPr>
          <p:cNvPr id="19458" name="备注占位符 2">
            <a:extLst>
              <a:ext uri="{FF2B5EF4-FFF2-40B4-BE49-F238E27FC236}">
                <a16:creationId xmlns:a16="http://schemas.microsoft.com/office/drawing/2014/main" id="{8BDB4D89-2745-384A-BB30-7A13DB7D75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We further use local negative samples to avoid trivial solutions.</a:t>
            </a:r>
          </a:p>
          <a:p>
            <a:r>
              <a:rPr lang="en-US" altLang="zh-CN">
                <a:latin typeface="Arial" panose="020B0604020202020204" pitchFamily="34" charset="0"/>
              </a:rPr>
              <a:t>Actually, the appearance of a context v_j is accompanied by negative samples P_D,j, which is proportional to the </a:t>
            </a:r>
            <a:r>
              <a:rPr lang="en-US" altLang="zh-CN">
                <a:latin typeface="Arial" panose="020B0604020202020204" pitchFamily="34" charset="0"/>
                <a:ea typeface="黑体" panose="02010609060101010101" pitchFamily="49" charset="-122"/>
                <a:cs typeface="黑体" panose="02010609060101010101" pitchFamily="49" charset="-122"/>
              </a:rPr>
              <a:t>summation of p_ij over all nodes connected to node j. </a:t>
            </a:r>
            <a:endParaRPr lang="en-US" altLang="zh-CN">
              <a:latin typeface="Arial" panose="020B0604020202020204" pitchFamily="34" charset="0"/>
            </a:endParaRPr>
          </a:p>
          <a:p>
            <a:r>
              <a:rPr lang="en-US" altLang="zh-CN">
                <a:latin typeface="Arial" panose="020B0604020202020204" pitchFamily="34" charset="0"/>
              </a:rPr>
              <a:t>So we obtain the modified loss function, which is still the </a:t>
            </a:r>
            <a:r>
              <a:rPr lang="en-US" altLang="zh-CN">
                <a:latin typeface="Arial" panose="020B0604020202020204" pitchFamily="34" charset="0"/>
                <a:ea typeface="黑体" panose="02010609060101010101" pitchFamily="49" charset="-122"/>
                <a:cs typeface="黑体" panose="02010609060101010101" pitchFamily="49" charset="-122"/>
              </a:rPr>
              <a:t>summation of log</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loss</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on all edges and </a:t>
            </a:r>
            <a:r>
              <a:rPr lang="en-US" altLang="zh-CN">
                <a:latin typeface="Arial" panose="020B0604020202020204" pitchFamily="34" charset="0"/>
              </a:rPr>
              <a:t>sparsity is guaranteed.</a:t>
            </a:r>
            <a:endParaRPr lang="zh-CN" altLang="en-US">
              <a:latin typeface="Arial" panose="020B0604020202020204" pitchFamily="34" charset="0"/>
            </a:endParaRPr>
          </a:p>
        </p:txBody>
      </p:sp>
      <p:sp>
        <p:nvSpPr>
          <p:cNvPr id="19459" name="幻灯片编号占位符 3">
            <a:extLst>
              <a:ext uri="{FF2B5EF4-FFF2-40B4-BE49-F238E27FC236}">
                <a16:creationId xmlns:a16="http://schemas.microsoft.com/office/drawing/2014/main" id="{87B5D546-A7EF-4145-8745-9C924D7514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01B39A3-16EB-ED4E-B2B9-C838534F7025}" type="slidenum">
              <a:rPr lang="en-US" altLang="zh-CN" smtClean="0"/>
              <a:pPr/>
              <a:t>71</a:t>
            </a:fld>
            <a:endParaRPr lang="en-US" altLang="zh-CN"/>
          </a:p>
        </p:txBody>
      </p:sp>
    </p:spTree>
    <p:extLst>
      <p:ext uri="{BB962C8B-B14F-4D97-AF65-F5344CB8AC3E}">
        <p14:creationId xmlns:p14="http://schemas.microsoft.com/office/powerpoint/2010/main" val="49277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a:extLst>
              <a:ext uri="{FF2B5EF4-FFF2-40B4-BE49-F238E27FC236}">
                <a16:creationId xmlns:a16="http://schemas.microsoft.com/office/drawing/2014/main" id="{A7C6DADE-D8E4-3947-9E5F-660DB17B094C}"/>
              </a:ext>
            </a:extLst>
          </p:cNvPr>
          <p:cNvSpPr>
            <a:spLocks noGrp="1" noRot="1" noChangeAspect="1" noTextEdit="1"/>
          </p:cNvSpPr>
          <p:nvPr>
            <p:ph type="sldImg"/>
          </p:nvPr>
        </p:nvSpPr>
        <p:spPr>
          <a:ln/>
        </p:spPr>
      </p:sp>
      <p:sp>
        <p:nvSpPr>
          <p:cNvPr id="21506" name="备注占位符 2">
            <a:extLst>
              <a:ext uri="{FF2B5EF4-FFF2-40B4-BE49-F238E27FC236}">
                <a16:creationId xmlns:a16="http://schemas.microsoft.com/office/drawing/2014/main" id="{F00EF41F-6297-9948-86DB-E0B8C66ECD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let its partial derivative with respect to r_i^T c_j be zero, we can obtain the value of r_i^T c_j .</a:t>
            </a:r>
          </a:p>
          <a:p>
            <a:r>
              <a:rPr lang="en-US" altLang="zh-CN">
                <a:latin typeface="Arial" panose="020B0604020202020204" pitchFamily="34" charset="0"/>
              </a:rPr>
              <a:t>Via Defining matrix M_ij to be the r_i^T c_j, we transforms the</a:t>
            </a:r>
            <a:r>
              <a:rPr lang="zh-CN" altLang="en-US">
                <a:latin typeface="Arial" panose="020B0604020202020204" pitchFamily="34" charset="0"/>
              </a:rPr>
              <a:t> </a:t>
            </a:r>
            <a:r>
              <a:rPr lang="en-US" altLang="zh-CN">
                <a:latin typeface="Arial" panose="020B0604020202020204" pitchFamily="34" charset="0"/>
              </a:rPr>
              <a:t>graph representation learning into decomposition</a:t>
            </a:r>
            <a:r>
              <a:rPr lang="zh-CN" altLang="en-US">
                <a:latin typeface="Arial" panose="020B0604020202020204" pitchFamily="34" charset="0"/>
              </a:rPr>
              <a:t> </a:t>
            </a:r>
            <a:r>
              <a:rPr lang="en-US" altLang="zh-CN">
                <a:latin typeface="Arial" panose="020B0604020202020204" pitchFamily="34" charset="0"/>
              </a:rPr>
              <a:t>of</a:t>
            </a:r>
            <a:r>
              <a:rPr lang="zh-CN" altLang="en-US">
                <a:latin typeface="Arial" panose="020B0604020202020204" pitchFamily="34" charset="0"/>
              </a:rPr>
              <a:t> </a:t>
            </a:r>
            <a:r>
              <a:rPr lang="en-US" altLang="zh-CN">
                <a:latin typeface="Arial" panose="020B0604020202020204" pitchFamily="34" charset="0"/>
              </a:rPr>
              <a:t>a</a:t>
            </a:r>
            <a:r>
              <a:rPr lang="zh-CN" altLang="en-US">
                <a:latin typeface="Arial" panose="020B0604020202020204" pitchFamily="34" charset="0"/>
              </a:rPr>
              <a:t> </a:t>
            </a:r>
            <a:r>
              <a:rPr lang="en-US" altLang="zh-CN">
                <a:latin typeface="Arial" panose="020B0604020202020204" pitchFamily="34" charset="0"/>
              </a:rPr>
              <a:t>sparse matrix M.</a:t>
            </a:r>
            <a:endParaRPr lang="zh-CN" altLang="en-US">
              <a:latin typeface="Arial" panose="020B0604020202020204" pitchFamily="34" charset="0"/>
            </a:endParaRPr>
          </a:p>
        </p:txBody>
      </p:sp>
      <p:sp>
        <p:nvSpPr>
          <p:cNvPr id="21507" name="幻灯片编号占位符 3">
            <a:extLst>
              <a:ext uri="{FF2B5EF4-FFF2-40B4-BE49-F238E27FC236}">
                <a16:creationId xmlns:a16="http://schemas.microsoft.com/office/drawing/2014/main" id="{E2869285-D2CC-9C45-B60C-82C2E9C6B4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7F87F86-0C54-AD43-8313-3EFB66427814}" type="slidenum">
              <a:rPr lang="en-US" altLang="zh-CN" smtClean="0"/>
              <a:pPr/>
              <a:t>72</a:t>
            </a:fld>
            <a:endParaRPr lang="en-US" altLang="zh-CN"/>
          </a:p>
        </p:txBody>
      </p:sp>
    </p:spTree>
    <p:extLst>
      <p:ext uri="{BB962C8B-B14F-4D97-AF65-F5344CB8AC3E}">
        <p14:creationId xmlns:p14="http://schemas.microsoft.com/office/powerpoint/2010/main" val="331879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a:extLst>
              <a:ext uri="{FF2B5EF4-FFF2-40B4-BE49-F238E27FC236}">
                <a16:creationId xmlns:a16="http://schemas.microsoft.com/office/drawing/2014/main" id="{E6F32B81-E15F-C047-BB2E-8A49D7A18D08}"/>
              </a:ext>
            </a:extLst>
          </p:cNvPr>
          <p:cNvSpPr>
            <a:spLocks noGrp="1" noRot="1" noChangeAspect="1" noTextEdit="1"/>
          </p:cNvSpPr>
          <p:nvPr>
            <p:ph type="sldImg"/>
          </p:nvPr>
        </p:nvSpPr>
        <p:spPr>
          <a:ln/>
        </p:spPr>
      </p:sp>
      <p:sp>
        <p:nvSpPr>
          <p:cNvPr id="25602" name="备注占位符 2">
            <a:extLst>
              <a:ext uri="{FF2B5EF4-FFF2-40B4-BE49-F238E27FC236}">
                <a16:creationId xmlns:a16="http://schemas.microsoft.com/office/drawing/2014/main" id="{E6AB9724-43FE-5549-9C46-86170826D1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Compared with the matrix decomposition version of DeepWalk, NetMF, sparseness of decomposition matrix brings faster speed and better scalability. </a:t>
            </a:r>
          </a:p>
          <a:p>
            <a:r>
              <a:rPr lang="en-US" altLang="zh-CN">
                <a:latin typeface="Arial" panose="020B0604020202020204" pitchFamily="34" charset="0"/>
              </a:rPr>
              <a:t>But it may lose high-order information. For this reason, we enhance it through the spectral propagation of ProNE.</a:t>
            </a:r>
            <a:endParaRPr lang="zh-CN" altLang="en-US">
              <a:latin typeface="Arial" panose="020B0604020202020204" pitchFamily="34" charset="0"/>
            </a:endParaRPr>
          </a:p>
        </p:txBody>
      </p:sp>
      <p:sp>
        <p:nvSpPr>
          <p:cNvPr id="25603" name="幻灯片编号占位符 3">
            <a:extLst>
              <a:ext uri="{FF2B5EF4-FFF2-40B4-BE49-F238E27FC236}">
                <a16:creationId xmlns:a16="http://schemas.microsoft.com/office/drawing/2014/main" id="{913CEE7B-2BF4-8644-9B3E-BBBF868A9C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02613E5-A10D-4747-A3D3-781B06FC52FA}" type="slidenum">
              <a:rPr lang="en-US" altLang="zh-CN" smtClean="0"/>
              <a:pPr/>
              <a:t>73</a:t>
            </a:fld>
            <a:endParaRPr lang="en-US" altLang="zh-CN"/>
          </a:p>
        </p:txBody>
      </p:sp>
    </p:spTree>
    <p:extLst>
      <p:ext uri="{BB962C8B-B14F-4D97-AF65-F5344CB8AC3E}">
        <p14:creationId xmlns:p14="http://schemas.microsoft.com/office/powerpoint/2010/main" val="1547011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a:extLst>
              <a:ext uri="{FF2B5EF4-FFF2-40B4-BE49-F238E27FC236}">
                <a16:creationId xmlns:a16="http://schemas.microsoft.com/office/drawing/2014/main" id="{BF77BC2B-9068-3747-89C9-2E9812353EE3}"/>
              </a:ext>
            </a:extLst>
          </p:cNvPr>
          <p:cNvSpPr>
            <a:spLocks noGrp="1" noRot="1" noChangeAspect="1" noTextEdit="1"/>
          </p:cNvSpPr>
          <p:nvPr>
            <p:ph type="sldImg"/>
          </p:nvPr>
        </p:nvSpPr>
        <p:spPr>
          <a:ln/>
        </p:spPr>
      </p:sp>
      <p:sp>
        <p:nvSpPr>
          <p:cNvPr id="27650" name="备注占位符 2">
            <a:extLst>
              <a:ext uri="{FF2B5EF4-FFF2-40B4-BE49-F238E27FC236}">
                <a16:creationId xmlns:a16="http://schemas.microsoft.com/office/drawing/2014/main" id="{04207502-9B48-AE4F-9BF0-F32A09F4EC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In graph spectral theory, the normalized graph Laplacian L</a:t>
            </a:r>
            <a:r>
              <a:rPr lang="zh-CN" altLang="en-US">
                <a:latin typeface="Arial" panose="020B0604020202020204" pitchFamily="34" charset="0"/>
              </a:rPr>
              <a:t> </a:t>
            </a:r>
            <a:r>
              <a:rPr lang="en-US" altLang="zh-CN">
                <a:latin typeface="Arial" panose="020B0604020202020204" pitchFamily="34" charset="0"/>
              </a:rPr>
              <a:t>=</a:t>
            </a:r>
            <a:r>
              <a:rPr lang="zh-CN" altLang="en-US">
                <a:latin typeface="Arial" panose="020B0604020202020204" pitchFamily="34" charset="0"/>
              </a:rPr>
              <a:t> </a:t>
            </a:r>
            <a:r>
              <a:rPr lang="en-US" altLang="zh-CN">
                <a:latin typeface="Arial" panose="020B0604020202020204" pitchFamily="34" charset="0"/>
              </a:rPr>
              <a:t>I</a:t>
            </a:r>
            <a:r>
              <a:rPr lang="zh-CN" altLang="en-US">
                <a:latin typeface="Arial" panose="020B0604020202020204" pitchFamily="34" charset="0"/>
              </a:rPr>
              <a:t> </a:t>
            </a:r>
            <a:r>
              <a:rPr lang="mr-IN" altLang="zh-CN">
                <a:latin typeface="Arial" panose="020B0604020202020204" pitchFamily="34" charset="0"/>
              </a:rPr>
              <a:t>–</a:t>
            </a:r>
            <a:r>
              <a:rPr lang="zh-CN" altLang="en-US">
                <a:latin typeface="Arial" panose="020B0604020202020204" pitchFamily="34" charset="0"/>
              </a:rPr>
              <a:t> </a:t>
            </a:r>
            <a:r>
              <a:rPr lang="en-US" altLang="zh-CN">
                <a:latin typeface="Arial" panose="020B0604020202020204" pitchFamily="34" charset="0"/>
              </a:rPr>
              <a:t>D^-1</a:t>
            </a:r>
            <a:r>
              <a:rPr lang="zh-CN" altLang="en-US">
                <a:latin typeface="Arial" panose="020B0604020202020204" pitchFamily="34" charset="0"/>
              </a:rPr>
              <a:t> </a:t>
            </a:r>
            <a:r>
              <a:rPr lang="en-US" altLang="zh-CN">
                <a:latin typeface="Arial" panose="020B0604020202020204" pitchFamily="34" charset="0"/>
              </a:rPr>
              <a:t>A</a:t>
            </a:r>
            <a:r>
              <a:rPr lang="zh-CN" altLang="en-US">
                <a:latin typeface="Arial" panose="020B0604020202020204" pitchFamily="34" charset="0"/>
              </a:rPr>
              <a:t> </a:t>
            </a:r>
            <a:r>
              <a:rPr lang="en-US" altLang="zh-CN">
                <a:latin typeface="Arial" panose="020B0604020202020204" pitchFamily="34" charset="0"/>
              </a:rPr>
              <a:t>can be decomposed as U</a:t>
            </a:r>
            <a:r>
              <a:rPr lang="zh-CN" altLang="en-US">
                <a:latin typeface="Arial" panose="020B0604020202020204" pitchFamily="34" charset="0"/>
              </a:rPr>
              <a:t> </a:t>
            </a:r>
            <a:r>
              <a:rPr lang="en-US" altLang="zh-CN">
                <a:latin typeface="Arial" panose="020B0604020202020204" pitchFamily="34" charset="0"/>
              </a:rPr>
              <a:t>Λ</a:t>
            </a:r>
            <a:r>
              <a:rPr lang="zh-CN" altLang="en-US">
                <a:latin typeface="Arial" panose="020B0604020202020204" pitchFamily="34" charset="0"/>
              </a:rPr>
              <a:t> </a:t>
            </a:r>
            <a:r>
              <a:rPr lang="en-US" altLang="zh-CN">
                <a:latin typeface="Arial" panose="020B0604020202020204" pitchFamily="34" charset="0"/>
              </a:rPr>
              <a:t>U^T , where Λ is a diagnol matrix of n eigenvalues.</a:t>
            </a:r>
          </a:p>
          <a:p>
            <a:r>
              <a:rPr lang="en-US" altLang="zh-CN">
                <a:latin typeface="Arial" panose="020B0604020202020204" pitchFamily="34" charset="0"/>
              </a:rPr>
              <a:t>We introduce the high-order Cheeger inequality, which reveals the relationship between the spectrum of the graph and the graph </a:t>
            </a:r>
            <a:r>
              <a:rPr lang="en-US" altLang="zh-CN">
                <a:latin typeface="Arial" panose="020B0604020202020204" pitchFamily="34" charset="0"/>
                <a:ea typeface="黑体" panose="02010609060101010101" pitchFamily="49" charset="-122"/>
                <a:cs typeface="黑体" panose="02010609060101010101" pitchFamily="49" charset="-122"/>
              </a:rPr>
              <a:t>partitioning</a:t>
            </a:r>
            <a:r>
              <a:rPr lang="en-US" altLang="zh-CN">
                <a:latin typeface="Arial" panose="020B0604020202020204" pitchFamily="34" charset="0"/>
              </a:rPr>
              <a:t>. </a:t>
            </a:r>
          </a:p>
          <a:p>
            <a:r>
              <a:rPr lang="en-US" altLang="zh-CN">
                <a:latin typeface="Arial" panose="020B0604020202020204" pitchFamily="34" charset="0"/>
              </a:rPr>
              <a:t>Specifically, The effect of the graph </a:t>
            </a:r>
            <a:r>
              <a:rPr lang="en-US" altLang="zh-CN">
                <a:latin typeface="Arial" panose="020B0604020202020204" pitchFamily="34" charset="0"/>
                <a:ea typeface="黑体" panose="02010609060101010101" pitchFamily="49" charset="-122"/>
                <a:cs typeface="黑体" panose="02010609060101010101" pitchFamily="49" charset="-122"/>
              </a:rPr>
              <a:t>partitioned</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into</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k</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parts is </a:t>
            </a:r>
            <a:r>
              <a:rPr lang="en-US" altLang="zh-CN">
                <a:latin typeface="Arial" panose="020B0604020202020204" pitchFamily="34" charset="0"/>
              </a:rPr>
              <a:t>reflected by p_G(k), which is just controlled by the corresponding eigenvalue.</a:t>
            </a:r>
          </a:p>
          <a:p>
            <a:r>
              <a:rPr lang="en-US" altLang="zh-CN">
                <a:latin typeface="Arial" panose="020B0604020202020204" pitchFamily="34" charset="0"/>
                <a:ea typeface="黑体" panose="02010609060101010101" pitchFamily="49" charset="-122"/>
                <a:cs typeface="黑体" panose="02010609060101010101" pitchFamily="49" charset="-122"/>
              </a:rPr>
              <a:t>A smaller</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value of</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rPr>
              <a:t>p_G(k)</a:t>
            </a:r>
            <a:r>
              <a:rPr lang="zh-CN" altLang="en-US">
                <a:latin typeface="Arial" panose="020B0604020202020204" pitchFamily="34" charset="0"/>
                <a:ea typeface="黑体" panose="02010609060101010101" pitchFamily="49" charset="-122"/>
                <a:cs typeface="黑体" panose="02010609060101010101" pitchFamily="49" charset="-122"/>
              </a:rPr>
              <a:t> </a:t>
            </a:r>
            <a:r>
              <a:rPr lang="en-US" altLang="zh-CN">
                <a:latin typeface="Arial" panose="020B0604020202020204" pitchFamily="34" charset="0"/>
                <a:ea typeface="黑体" panose="02010609060101010101" pitchFamily="49" charset="-122"/>
                <a:cs typeface="黑体" panose="02010609060101010101" pitchFamily="49" charset="-122"/>
              </a:rPr>
              <a:t>means a better partitioning effect.</a:t>
            </a:r>
            <a:endParaRPr lang="zh-CN" altLang="en-US">
              <a:latin typeface="Arial" panose="020B0604020202020204" pitchFamily="34" charset="0"/>
              <a:ea typeface="黑体" panose="02010609060101010101" pitchFamily="49" charset="-122"/>
              <a:cs typeface="黑体" panose="02010609060101010101" pitchFamily="49" charset="-122"/>
            </a:endParaRPr>
          </a:p>
          <a:p>
            <a:endParaRPr lang="en-US" altLang="zh-CN">
              <a:latin typeface="Arial" panose="020B0604020202020204" pitchFamily="34" charset="0"/>
            </a:endParaRPr>
          </a:p>
        </p:txBody>
      </p:sp>
      <p:sp>
        <p:nvSpPr>
          <p:cNvPr id="27651" name="幻灯片编号占位符 3">
            <a:extLst>
              <a:ext uri="{FF2B5EF4-FFF2-40B4-BE49-F238E27FC236}">
                <a16:creationId xmlns:a16="http://schemas.microsoft.com/office/drawing/2014/main" id="{4F5E8772-BB47-0641-9AA0-E16A9FD9F6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6D028C6-B466-7448-BB45-21C0CC084CF7}" type="slidenum">
              <a:rPr lang="en-US" altLang="zh-CN" smtClean="0"/>
              <a:pPr/>
              <a:t>74</a:t>
            </a:fld>
            <a:endParaRPr lang="en-US" altLang="zh-CN"/>
          </a:p>
        </p:txBody>
      </p:sp>
    </p:spTree>
    <p:extLst>
      <p:ext uri="{BB962C8B-B14F-4D97-AF65-F5344CB8AC3E}">
        <p14:creationId xmlns:p14="http://schemas.microsoft.com/office/powerpoint/2010/main" val="7444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a:extLst>
              <a:ext uri="{FF2B5EF4-FFF2-40B4-BE49-F238E27FC236}">
                <a16:creationId xmlns:a16="http://schemas.microsoft.com/office/drawing/2014/main" id="{C9AD7552-74FA-E641-92F1-312F7304D74B}"/>
              </a:ext>
            </a:extLst>
          </p:cNvPr>
          <p:cNvSpPr>
            <a:spLocks noGrp="1" noRot="1" noChangeAspect="1" noTextEdit="1"/>
          </p:cNvSpPr>
          <p:nvPr>
            <p:ph type="sldImg"/>
          </p:nvPr>
        </p:nvSpPr>
        <p:spPr>
          <a:ln/>
        </p:spPr>
      </p:sp>
      <p:sp>
        <p:nvSpPr>
          <p:cNvPr id="44034" name="备注占位符 2">
            <a:extLst>
              <a:ext uri="{FF2B5EF4-FFF2-40B4-BE49-F238E27FC236}">
                <a16:creationId xmlns:a16="http://schemas.microsoft.com/office/drawing/2014/main" id="{F320402C-E975-AD45-8595-23C59EEEE6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In conclusion, both spectral propagation and sparse matrix decomposition are linear with the network size</a:t>
            </a:r>
            <a:r>
              <a:rPr lang="zh-CN" altLang="en-US">
                <a:latin typeface="Arial" panose="020B0604020202020204" pitchFamily="34" charset="0"/>
              </a:rPr>
              <a:t> </a:t>
            </a:r>
            <a:r>
              <a:rPr lang="en-US" altLang="zh-CN">
                <a:latin typeface="Arial" panose="020B0604020202020204" pitchFamily="34" charset="0"/>
              </a:rPr>
              <a:t>(#edges</a:t>
            </a:r>
            <a:r>
              <a:rPr lang="zh-CN" altLang="en-US">
                <a:latin typeface="Arial" panose="020B0604020202020204" pitchFamily="34" charset="0"/>
              </a:rPr>
              <a:t> </a:t>
            </a:r>
            <a:r>
              <a:rPr lang="en-US" altLang="zh-CN">
                <a:latin typeface="Arial" panose="020B0604020202020204" pitchFamily="34" charset="0"/>
              </a:rPr>
              <a:t>and</a:t>
            </a:r>
            <a:r>
              <a:rPr lang="zh-CN" altLang="en-US">
                <a:latin typeface="Arial" panose="020B0604020202020204" pitchFamily="34" charset="0"/>
              </a:rPr>
              <a:t> </a:t>
            </a:r>
            <a:r>
              <a:rPr lang="en-US" altLang="zh-CN">
                <a:latin typeface="Arial" panose="020B0604020202020204" pitchFamily="34" charset="0"/>
              </a:rPr>
              <a:t>#nodes</a:t>
            </a:r>
            <a:r>
              <a:rPr lang="zh-CN" altLang="en-US">
                <a:latin typeface="Arial" panose="020B0604020202020204" pitchFamily="34" charset="0"/>
              </a:rPr>
              <a:t> * </a:t>
            </a:r>
            <a:r>
              <a:rPr lang="en-US" altLang="zh-CN">
                <a:latin typeface="Arial" panose="020B0604020202020204" pitchFamily="34" charset="0"/>
              </a:rPr>
              <a:t>dimension)</a:t>
            </a:r>
          </a:p>
          <a:p>
            <a:r>
              <a:rPr lang="en-US" altLang="zh-CN">
                <a:latin typeface="Arial" panose="020B0604020202020204" pitchFamily="34" charset="0"/>
              </a:rPr>
              <a:t>Therefore</a:t>
            </a:r>
            <a:r>
              <a:rPr lang="zh-CN" altLang="en-US">
                <a:latin typeface="Arial" panose="020B0604020202020204" pitchFamily="34" charset="0"/>
              </a:rPr>
              <a:t> </a:t>
            </a:r>
            <a:r>
              <a:rPr lang="en-US" altLang="zh-CN">
                <a:latin typeface="Arial" panose="020B0604020202020204" pitchFamily="34" charset="0"/>
              </a:rPr>
              <a:t>the final complexity is linear.</a:t>
            </a:r>
            <a:endParaRPr lang="zh-CN" altLang="en-US">
              <a:latin typeface="Arial" panose="020B0604020202020204" pitchFamily="34" charset="0"/>
            </a:endParaRPr>
          </a:p>
        </p:txBody>
      </p:sp>
      <p:sp>
        <p:nvSpPr>
          <p:cNvPr id="44035" name="幻灯片编号占位符 3">
            <a:extLst>
              <a:ext uri="{FF2B5EF4-FFF2-40B4-BE49-F238E27FC236}">
                <a16:creationId xmlns:a16="http://schemas.microsoft.com/office/drawing/2014/main" id="{1FB2D4E4-3F6A-FA49-A801-34A0CFEDE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B6BB893-FC8D-2D46-8796-148F60E9E21B}" type="slidenum">
              <a:rPr lang="en-US" altLang="zh-CN" smtClean="0"/>
              <a:pPr/>
              <a:t>75</a:t>
            </a:fld>
            <a:endParaRPr lang="en-US" altLang="zh-CN"/>
          </a:p>
        </p:txBody>
      </p:sp>
    </p:spTree>
    <p:extLst>
      <p:ext uri="{BB962C8B-B14F-4D97-AF65-F5344CB8AC3E}">
        <p14:creationId xmlns:p14="http://schemas.microsoft.com/office/powerpoint/2010/main" val="279966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A8AC9727-6D33-7543-B413-A3E9D3321234}" type="slidenum">
              <a:rPr lang="en-US" altLang="zh-CN"/>
              <a:pPr/>
              <a:t>2</a:t>
            </a:fld>
            <a:endParaRPr lang="en-US" altLang="zh-CN"/>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sz="2400">
                <a:ea typeface="宋体" charset="-122"/>
              </a:rPr>
              <a:t>http://www.digitaltrends.com/social-media/facebook-users-50-minutes/#:Tt28J4FGJlT5fA</a:t>
            </a:r>
          </a:p>
        </p:txBody>
      </p:sp>
    </p:spTree>
    <p:extLst>
      <p:ext uri="{BB962C8B-B14F-4D97-AF65-F5344CB8AC3E}">
        <p14:creationId xmlns:p14="http://schemas.microsoft.com/office/powerpoint/2010/main" val="3765993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a:extLst>
              <a:ext uri="{FF2B5EF4-FFF2-40B4-BE49-F238E27FC236}">
                <a16:creationId xmlns:a16="http://schemas.microsoft.com/office/drawing/2014/main" id="{7620FAAF-C52C-E742-8732-12D8B67AE5F9}"/>
              </a:ext>
            </a:extLst>
          </p:cNvPr>
          <p:cNvSpPr>
            <a:spLocks noGrp="1" noRot="1" noChangeAspect="1" noTextEdit="1"/>
          </p:cNvSpPr>
          <p:nvPr>
            <p:ph type="sldImg"/>
          </p:nvPr>
        </p:nvSpPr>
        <p:spPr>
          <a:ln/>
        </p:spPr>
      </p:sp>
      <p:sp>
        <p:nvSpPr>
          <p:cNvPr id="54274" name="备注占位符 2">
            <a:extLst>
              <a:ext uri="{FF2B5EF4-FFF2-40B4-BE49-F238E27FC236}">
                <a16:creationId xmlns:a16="http://schemas.microsoft.com/office/drawing/2014/main" id="{379F06ED-0E0A-3C41-B885-1B1A58E167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We</a:t>
            </a:r>
            <a:r>
              <a:rPr lang="zh-CN" altLang="en-US">
                <a:latin typeface="Arial" panose="020B0604020202020204" pitchFamily="34" charset="0"/>
              </a:rPr>
              <a:t> </a:t>
            </a:r>
            <a:r>
              <a:rPr lang="en-US" altLang="zh-CN">
                <a:latin typeface="Arial" panose="020B0604020202020204" pitchFamily="34" charset="0"/>
              </a:rPr>
              <a:t>conduct</a:t>
            </a:r>
            <a:r>
              <a:rPr lang="zh-CN" altLang="en-US">
                <a:latin typeface="Arial" panose="020B0604020202020204" pitchFamily="34" charset="0"/>
              </a:rPr>
              <a:t> </a:t>
            </a:r>
            <a:r>
              <a:rPr lang="en-US" altLang="zh-CN">
                <a:latin typeface="Arial" panose="020B0604020202020204" pitchFamily="34" charset="0"/>
              </a:rPr>
              <a:t>multi-label</a:t>
            </a:r>
            <a:r>
              <a:rPr lang="zh-CN" altLang="en-US">
                <a:latin typeface="Arial" panose="020B0604020202020204" pitchFamily="34" charset="0"/>
              </a:rPr>
              <a:t> </a:t>
            </a:r>
            <a:r>
              <a:rPr lang="en-US" altLang="zh-CN">
                <a:latin typeface="Arial" panose="020B0604020202020204" pitchFamily="34" charset="0"/>
              </a:rPr>
              <a:t>classification</a:t>
            </a:r>
            <a:r>
              <a:rPr lang="zh-CN" altLang="en-US">
                <a:latin typeface="Arial" panose="020B0604020202020204" pitchFamily="34" charset="0"/>
              </a:rPr>
              <a:t> </a:t>
            </a:r>
            <a:r>
              <a:rPr lang="en-US" altLang="zh-CN">
                <a:latin typeface="Arial" panose="020B0604020202020204" pitchFamily="34" charset="0"/>
              </a:rPr>
              <a:t>experiments</a:t>
            </a:r>
            <a:r>
              <a:rPr lang="zh-CN" altLang="en-US">
                <a:latin typeface="Arial" panose="020B0604020202020204" pitchFamily="34" charset="0"/>
              </a:rPr>
              <a:t> </a:t>
            </a:r>
            <a:r>
              <a:rPr lang="en-US" altLang="zh-CN">
                <a:latin typeface="Arial" panose="020B0604020202020204" pitchFamily="34" charset="0"/>
              </a:rPr>
              <a:t>and</a:t>
            </a:r>
            <a:r>
              <a:rPr lang="zh-CN" altLang="en-US">
                <a:latin typeface="Arial" panose="020B0604020202020204" pitchFamily="34" charset="0"/>
              </a:rPr>
              <a:t> </a:t>
            </a:r>
            <a:r>
              <a:rPr lang="en-US" altLang="zh-CN">
                <a:latin typeface="Arial" panose="020B0604020202020204" pitchFamily="34" charset="0"/>
              </a:rPr>
              <a:t>use</a:t>
            </a:r>
            <a:r>
              <a:rPr lang="zh-CN" altLang="en-US">
                <a:latin typeface="Arial" panose="020B0604020202020204" pitchFamily="34" charset="0"/>
              </a:rPr>
              <a:t> </a:t>
            </a:r>
            <a:r>
              <a:rPr lang="en-US" altLang="zh-CN">
                <a:latin typeface="Arial" panose="020B0604020202020204" pitchFamily="34" charset="0"/>
              </a:rPr>
              <a:t>the</a:t>
            </a:r>
            <a:r>
              <a:rPr lang="zh-CN" altLang="en-US">
                <a:latin typeface="Arial" panose="020B0604020202020204" pitchFamily="34" charset="0"/>
              </a:rPr>
              <a:t> </a:t>
            </a:r>
            <a:r>
              <a:rPr lang="en-US" altLang="zh-CN">
                <a:latin typeface="Arial" panose="020B0604020202020204" pitchFamily="34" charset="0"/>
              </a:rPr>
              <a:t>Micro-f1</a:t>
            </a:r>
            <a:r>
              <a:rPr lang="zh-CN" altLang="en-US">
                <a:latin typeface="Arial" panose="020B0604020202020204" pitchFamily="34" charset="0"/>
              </a:rPr>
              <a:t> </a:t>
            </a:r>
            <a:r>
              <a:rPr lang="en-US" altLang="zh-CN">
                <a:latin typeface="Arial" panose="020B0604020202020204" pitchFamily="34" charset="0"/>
              </a:rPr>
              <a:t>score</a:t>
            </a:r>
            <a:r>
              <a:rPr lang="zh-CN" altLang="en-US">
                <a:latin typeface="Arial" panose="020B0604020202020204" pitchFamily="34" charset="0"/>
              </a:rPr>
              <a:t> </a:t>
            </a:r>
            <a:r>
              <a:rPr lang="en-US" altLang="zh-CN">
                <a:latin typeface="Arial" panose="020B0604020202020204" pitchFamily="34" charset="0"/>
              </a:rPr>
              <a:t>in</a:t>
            </a:r>
            <a:r>
              <a:rPr lang="zh-CN" altLang="en-US">
                <a:latin typeface="Arial" panose="020B0604020202020204" pitchFamily="34" charset="0"/>
              </a:rPr>
              <a:t> </a:t>
            </a:r>
            <a:r>
              <a:rPr lang="en-US" altLang="zh-CN">
                <a:latin typeface="Arial" panose="020B0604020202020204" pitchFamily="34" charset="0"/>
              </a:rPr>
              <a:t>logistic</a:t>
            </a:r>
            <a:r>
              <a:rPr lang="zh-CN" altLang="en-US">
                <a:latin typeface="Arial" panose="020B0604020202020204" pitchFamily="34" charset="0"/>
              </a:rPr>
              <a:t> </a:t>
            </a:r>
            <a:r>
              <a:rPr lang="en-US" altLang="zh-CN">
                <a:latin typeface="Arial" panose="020B0604020202020204" pitchFamily="34" charset="0"/>
              </a:rPr>
              <a:t>regression</a:t>
            </a:r>
            <a:r>
              <a:rPr lang="zh-CN" altLang="en-US">
                <a:latin typeface="Arial" panose="020B0604020202020204" pitchFamily="34" charset="0"/>
              </a:rPr>
              <a:t> </a:t>
            </a:r>
            <a:r>
              <a:rPr lang="en-US" altLang="zh-CN">
                <a:latin typeface="Arial" panose="020B0604020202020204" pitchFamily="34" charset="0"/>
              </a:rPr>
              <a:t>to</a:t>
            </a:r>
            <a:r>
              <a:rPr lang="zh-CN" altLang="en-US">
                <a:latin typeface="Arial" panose="020B0604020202020204" pitchFamily="34" charset="0"/>
              </a:rPr>
              <a:t> </a:t>
            </a:r>
            <a:r>
              <a:rPr lang="en-US" altLang="zh-CN">
                <a:latin typeface="Arial" panose="020B0604020202020204" pitchFamily="34" charset="0"/>
              </a:rPr>
              <a:t>evaluate</a:t>
            </a:r>
            <a:r>
              <a:rPr lang="zh-CN" altLang="en-US">
                <a:latin typeface="Arial" panose="020B0604020202020204" pitchFamily="34" charset="0"/>
              </a:rPr>
              <a:t> </a:t>
            </a:r>
            <a:r>
              <a:rPr lang="en-US" altLang="zh-CN">
                <a:latin typeface="Arial" panose="020B0604020202020204" pitchFamily="34" charset="0"/>
              </a:rPr>
              <a:t>the</a:t>
            </a:r>
            <a:r>
              <a:rPr lang="zh-CN" altLang="en-US">
                <a:latin typeface="Arial" panose="020B0604020202020204" pitchFamily="34" charset="0"/>
              </a:rPr>
              <a:t> </a:t>
            </a:r>
            <a:r>
              <a:rPr lang="en-US" altLang="zh-CN">
                <a:latin typeface="Arial" panose="020B0604020202020204" pitchFamily="34" charset="0"/>
              </a:rPr>
              <a:t>performance</a:t>
            </a:r>
            <a:r>
              <a:rPr lang="zh-CN" altLang="en-US">
                <a:latin typeface="Arial" panose="020B0604020202020204" pitchFamily="34" charset="0"/>
              </a:rPr>
              <a:t> </a:t>
            </a:r>
            <a:r>
              <a:rPr lang="en-US" altLang="zh-CN">
                <a:latin typeface="Arial" panose="020B0604020202020204" pitchFamily="34" charset="0"/>
              </a:rPr>
              <a:t>of</a:t>
            </a:r>
            <a:r>
              <a:rPr lang="zh-CN" altLang="en-US">
                <a:latin typeface="Arial" panose="020B0604020202020204" pitchFamily="34" charset="0"/>
              </a:rPr>
              <a:t> </a:t>
            </a:r>
            <a:r>
              <a:rPr lang="en-US" altLang="zh-CN">
                <a:latin typeface="Arial" panose="020B0604020202020204" pitchFamily="34" charset="0"/>
              </a:rPr>
              <a:t>proposed</a:t>
            </a:r>
            <a:r>
              <a:rPr lang="zh-CN" altLang="en-US">
                <a:latin typeface="Arial" panose="020B0604020202020204" pitchFamily="34" charset="0"/>
              </a:rPr>
              <a:t> </a:t>
            </a:r>
            <a:r>
              <a:rPr lang="en-US" altLang="zh-CN">
                <a:latin typeface="Arial" panose="020B0604020202020204" pitchFamily="34" charset="0"/>
              </a:rPr>
              <a:t>method.</a:t>
            </a:r>
          </a:p>
          <a:p>
            <a:r>
              <a:rPr lang="en-US" altLang="zh-CN">
                <a:latin typeface="Arial" panose="020B0604020202020204" pitchFamily="34" charset="0"/>
              </a:rPr>
              <a:t>We named the interim embedding results generated by the sparse matrix factorization</a:t>
            </a:r>
            <a:r>
              <a:rPr lang="zh-CN" altLang="en-US">
                <a:latin typeface="Arial" panose="020B0604020202020204" pitchFamily="34" charset="0"/>
              </a:rPr>
              <a:t> </a:t>
            </a:r>
            <a:r>
              <a:rPr lang="en-US" altLang="zh-CN">
                <a:latin typeface="Arial" panose="020B0604020202020204" pitchFamily="34" charset="0"/>
              </a:rPr>
              <a:t>step in ProNE</a:t>
            </a:r>
            <a:r>
              <a:rPr lang="zh-CN" altLang="en-US">
                <a:latin typeface="Arial" panose="020B0604020202020204" pitchFamily="34" charset="0"/>
              </a:rPr>
              <a:t> </a:t>
            </a:r>
            <a:r>
              <a:rPr lang="en-US" altLang="zh-CN">
                <a:latin typeface="Arial" panose="020B0604020202020204" pitchFamily="34" charset="0"/>
              </a:rPr>
              <a:t>as</a:t>
            </a:r>
            <a:r>
              <a:rPr lang="zh-CN" altLang="en-US">
                <a:latin typeface="Arial" panose="020B0604020202020204" pitchFamily="34" charset="0"/>
              </a:rPr>
              <a:t> </a:t>
            </a:r>
            <a:r>
              <a:rPr lang="en-US" altLang="zh-CN">
                <a:latin typeface="Arial" panose="020B0604020202020204" pitchFamily="34" charset="0"/>
              </a:rPr>
              <a:t>ProNE(SMF).</a:t>
            </a:r>
          </a:p>
          <a:p>
            <a:r>
              <a:rPr lang="en-US" altLang="zh-CN">
                <a:latin typeface="Arial" panose="020B0604020202020204" pitchFamily="34" charset="0"/>
              </a:rPr>
              <a:t>Interestingly,</a:t>
            </a:r>
            <a:r>
              <a:rPr lang="zh-CN" altLang="en-US">
                <a:latin typeface="Arial" panose="020B0604020202020204" pitchFamily="34" charset="0"/>
              </a:rPr>
              <a:t> </a:t>
            </a:r>
            <a:r>
              <a:rPr lang="en-US" altLang="zh-CN">
                <a:latin typeface="Arial" panose="020B0604020202020204" pitchFamily="34" charset="0"/>
              </a:rPr>
              <a:t>ProNE is comparable to or sometimes even better than existing popular network embedding benchmarks. </a:t>
            </a:r>
          </a:p>
          <a:p>
            <a:r>
              <a:rPr lang="en-US" altLang="zh-CN">
                <a:latin typeface="Arial" panose="020B0604020202020204" pitchFamily="34" charset="0"/>
              </a:rPr>
              <a:t>With the spectral propagation technique further incorporated, ProNE generates the best performance among all baselines.</a:t>
            </a:r>
          </a:p>
          <a:p>
            <a:r>
              <a:rPr lang="en-US" altLang="zh-CN">
                <a:latin typeface="Arial" panose="020B0604020202020204" pitchFamily="34" charset="0"/>
              </a:rPr>
              <a:t>To</a:t>
            </a:r>
            <a:r>
              <a:rPr lang="zh-CN" altLang="en-US">
                <a:latin typeface="Arial" panose="020B0604020202020204" pitchFamily="34" charset="0"/>
              </a:rPr>
              <a:t> </a:t>
            </a:r>
            <a:r>
              <a:rPr lang="en-US" altLang="zh-CN">
                <a:latin typeface="Arial" panose="020B0604020202020204" pitchFamily="34" charset="0"/>
              </a:rPr>
              <a:t>sum</a:t>
            </a:r>
            <a:r>
              <a:rPr lang="zh-CN" altLang="en-US">
                <a:latin typeface="Arial" panose="020B0604020202020204" pitchFamily="34" charset="0"/>
              </a:rPr>
              <a:t> </a:t>
            </a:r>
            <a:r>
              <a:rPr lang="en-US" altLang="zh-CN">
                <a:latin typeface="Arial" panose="020B0604020202020204" pitchFamily="34" charset="0"/>
              </a:rPr>
              <a:t>up,</a:t>
            </a:r>
            <a:r>
              <a:rPr lang="zh-CN" altLang="en-US">
                <a:latin typeface="Arial" panose="020B0604020202020204" pitchFamily="34" charset="0"/>
              </a:rPr>
              <a:t> </a:t>
            </a:r>
            <a:r>
              <a:rPr lang="en-US" altLang="zh-CN">
                <a:latin typeface="Arial" panose="020B0604020202020204" pitchFamily="34" charset="0"/>
              </a:rPr>
              <a:t>our algorithm does not lose accuracy at high speeds and performs best on almost all datasets.</a:t>
            </a:r>
            <a:endParaRPr lang="zh-CN" altLang="en-US">
              <a:latin typeface="Arial" panose="020B0604020202020204" pitchFamily="34" charset="0"/>
            </a:endParaRPr>
          </a:p>
        </p:txBody>
      </p:sp>
      <p:sp>
        <p:nvSpPr>
          <p:cNvPr id="54275" name="幻灯片编号占位符 3">
            <a:extLst>
              <a:ext uri="{FF2B5EF4-FFF2-40B4-BE49-F238E27FC236}">
                <a16:creationId xmlns:a16="http://schemas.microsoft.com/office/drawing/2014/main" id="{D2769DD8-6EE5-1648-8B83-2A1978ED6C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2925860-AE01-244A-9844-02C09DDB7074}" type="slidenum">
              <a:rPr lang="en-US" altLang="zh-CN" smtClean="0"/>
              <a:pPr/>
              <a:t>77</a:t>
            </a:fld>
            <a:endParaRPr lang="en-US" altLang="zh-CN"/>
          </a:p>
        </p:txBody>
      </p:sp>
    </p:spTree>
    <p:extLst>
      <p:ext uri="{BB962C8B-B14F-4D97-AF65-F5344CB8AC3E}">
        <p14:creationId xmlns:p14="http://schemas.microsoft.com/office/powerpoint/2010/main" val="2867250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78</a:t>
            </a:fld>
            <a:endParaRPr lang="en-US" altLang="zh-CN"/>
          </a:p>
        </p:txBody>
      </p:sp>
    </p:spTree>
    <p:extLst>
      <p:ext uri="{BB962C8B-B14F-4D97-AF65-F5344CB8AC3E}">
        <p14:creationId xmlns:p14="http://schemas.microsoft.com/office/powerpoint/2010/main" val="852640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80</a:t>
            </a:fld>
            <a:endParaRPr lang="en-US" altLang="zh-CN"/>
          </a:p>
        </p:txBody>
      </p:sp>
    </p:spTree>
    <p:extLst>
      <p:ext uri="{BB962C8B-B14F-4D97-AF65-F5344CB8AC3E}">
        <p14:creationId xmlns:p14="http://schemas.microsoft.com/office/powerpoint/2010/main" val="3953890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89</a:t>
            </a:fld>
            <a:endParaRPr lang="en-US"/>
          </a:p>
        </p:txBody>
      </p:sp>
    </p:spTree>
    <p:extLst>
      <p:ext uri="{BB962C8B-B14F-4D97-AF65-F5344CB8AC3E}">
        <p14:creationId xmlns:p14="http://schemas.microsoft.com/office/powerpoint/2010/main" val="501702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90</a:t>
            </a:fld>
            <a:endParaRPr lang="en-US"/>
          </a:p>
        </p:txBody>
      </p:sp>
    </p:spTree>
    <p:extLst>
      <p:ext uri="{BB962C8B-B14F-4D97-AF65-F5344CB8AC3E}">
        <p14:creationId xmlns:p14="http://schemas.microsoft.com/office/powerpoint/2010/main" val="867886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91</a:t>
            </a:fld>
            <a:endParaRPr lang="en-US"/>
          </a:p>
        </p:txBody>
      </p:sp>
    </p:spTree>
    <p:extLst>
      <p:ext uri="{BB962C8B-B14F-4D97-AF65-F5344CB8AC3E}">
        <p14:creationId xmlns:p14="http://schemas.microsoft.com/office/powerpoint/2010/main" val="215985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92</a:t>
            </a:fld>
            <a:endParaRPr lang="en-US"/>
          </a:p>
        </p:txBody>
      </p:sp>
    </p:spTree>
    <p:extLst>
      <p:ext uri="{BB962C8B-B14F-4D97-AF65-F5344CB8AC3E}">
        <p14:creationId xmlns:p14="http://schemas.microsoft.com/office/powerpoint/2010/main" val="3156715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4AF99-A031-1040-972A-CCC7CC3F61CE}" type="slidenum">
              <a:rPr lang="en-US" smtClean="0"/>
              <a:t>93</a:t>
            </a:fld>
            <a:endParaRPr lang="en-US"/>
          </a:p>
        </p:txBody>
      </p:sp>
    </p:spTree>
    <p:extLst>
      <p:ext uri="{BB962C8B-B14F-4D97-AF65-F5344CB8AC3E}">
        <p14:creationId xmlns:p14="http://schemas.microsoft.com/office/powerpoint/2010/main" val="279282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98</a:t>
            </a:fld>
            <a:endParaRPr lang="en-US" altLang="zh-CN"/>
          </a:p>
        </p:txBody>
      </p:sp>
    </p:spTree>
    <p:extLst>
      <p:ext uri="{BB962C8B-B14F-4D97-AF65-F5344CB8AC3E}">
        <p14:creationId xmlns:p14="http://schemas.microsoft.com/office/powerpoint/2010/main" val="824836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99</a:t>
            </a:fld>
            <a:endParaRPr lang="en-US" altLang="zh-CN"/>
          </a:p>
        </p:txBody>
      </p:sp>
    </p:spTree>
    <p:extLst>
      <p:ext uri="{BB962C8B-B14F-4D97-AF65-F5344CB8AC3E}">
        <p14:creationId xmlns:p14="http://schemas.microsoft.com/office/powerpoint/2010/main" val="368838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66763"/>
            <a:ext cx="5543550" cy="3838575"/>
          </a:xfrm>
        </p:spPr>
      </p:sp>
      <p:sp>
        <p:nvSpPr>
          <p:cNvPr id="3" name="Notes Placeholder 2"/>
          <p:cNvSpPr>
            <a:spLocks noGrp="1"/>
          </p:cNvSpPr>
          <p:nvPr>
            <p:ph type="body" idx="1"/>
          </p:nvPr>
        </p:nvSpPr>
        <p:spPr/>
        <p:txBody>
          <a:bodyPr/>
          <a:lstStyle/>
          <a:p>
            <a:r>
              <a:rPr lang="en-US" dirty="0"/>
              <a:t>Obama has done just that. From social networking to his blog to his Fight the Smears campaign, Obama has made his Web 2.0 presence known. He has over 1.5 million friends on MySpace and Facebook, and he currently has over 28,000,000 followers on Twitter. This personal activity in social networks allows him to quickly get the word out across multiple platforms.</a:t>
            </a:r>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8</a:t>
            </a:fld>
            <a:endParaRPr lang="en-US" altLang="zh-CN"/>
          </a:p>
        </p:txBody>
      </p:sp>
    </p:spTree>
    <p:extLst>
      <p:ext uri="{BB962C8B-B14F-4D97-AF65-F5344CB8AC3E}">
        <p14:creationId xmlns:p14="http://schemas.microsoft.com/office/powerpoint/2010/main" val="1732891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100</a:t>
            </a:fld>
            <a:endParaRPr lang="en-US" altLang="zh-CN"/>
          </a:p>
        </p:txBody>
      </p:sp>
    </p:spTree>
    <p:extLst>
      <p:ext uri="{BB962C8B-B14F-4D97-AF65-F5344CB8AC3E}">
        <p14:creationId xmlns:p14="http://schemas.microsoft.com/office/powerpoint/2010/main" val="2340172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101</a:t>
            </a:fld>
            <a:endParaRPr lang="en-US" altLang="zh-CN"/>
          </a:p>
        </p:txBody>
      </p:sp>
    </p:spTree>
    <p:extLst>
      <p:ext uri="{BB962C8B-B14F-4D97-AF65-F5344CB8AC3E}">
        <p14:creationId xmlns:p14="http://schemas.microsoft.com/office/powerpoint/2010/main" val="1807070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104</a:t>
            </a:fld>
            <a:endParaRPr lang="en-US" altLang="zh-CN"/>
          </a:p>
        </p:txBody>
      </p:sp>
    </p:spTree>
    <p:extLst>
      <p:ext uri="{BB962C8B-B14F-4D97-AF65-F5344CB8AC3E}">
        <p14:creationId xmlns:p14="http://schemas.microsoft.com/office/powerpoint/2010/main" val="1348326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5138" cy="3838575"/>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126</a:t>
            </a:fld>
            <a:endParaRPr lang="en-US" altLang="zh-CN"/>
          </a:p>
        </p:txBody>
      </p:sp>
    </p:spTree>
    <p:extLst>
      <p:ext uri="{BB962C8B-B14F-4D97-AF65-F5344CB8AC3E}">
        <p14:creationId xmlns:p14="http://schemas.microsoft.com/office/powerpoint/2010/main" val="3236569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F784E4D-B007-6240-BFEE-A0A2C42F60A6}" type="slidenum">
              <a:rPr kumimoji="1" lang="zh-CN" altLang="en-US" smtClean="0"/>
              <a:t>127</a:t>
            </a:fld>
            <a:endParaRPr kumimoji="1" lang="zh-CN" altLang="en-US"/>
          </a:p>
        </p:txBody>
      </p:sp>
    </p:spTree>
    <p:extLst>
      <p:ext uri="{BB962C8B-B14F-4D97-AF65-F5344CB8AC3E}">
        <p14:creationId xmlns:p14="http://schemas.microsoft.com/office/powerpoint/2010/main" val="90984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Given the attributed multiplex network, how do we predict whether a user will click or buy an item? We formalize this problem as a multiplex link prediction problem. How do we solve this problem? Representation learning is a appropriate method to solve this problem. </a:t>
            </a:r>
          </a:p>
        </p:txBody>
      </p:sp>
      <p:sp>
        <p:nvSpPr>
          <p:cNvPr id="4" name="灯片编号占位符 3"/>
          <p:cNvSpPr>
            <a:spLocks noGrp="1"/>
          </p:cNvSpPr>
          <p:nvPr>
            <p:ph type="sldNum" sz="quarter" idx="5"/>
          </p:nvPr>
        </p:nvSpPr>
        <p:spPr/>
        <p:txBody>
          <a:bodyPr/>
          <a:lstStyle/>
          <a:p>
            <a:fld id="{3F0B0FFA-EB34-EB4B-90B5-9CC48B8FBDE8}" type="slidenum">
              <a:rPr lang="en-US" smtClean="0"/>
              <a:t>129</a:t>
            </a:fld>
            <a:endParaRPr lang="en-US"/>
          </a:p>
        </p:txBody>
      </p:sp>
    </p:spTree>
    <p:extLst>
      <p:ext uri="{BB962C8B-B14F-4D97-AF65-F5344CB8AC3E}">
        <p14:creationId xmlns:p14="http://schemas.microsoft.com/office/powerpoint/2010/main" val="1592929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There have been tremendous attempts in the literature to investigate embedding learning for complex networks.</a:t>
            </a:r>
            <a:r>
              <a:rPr kumimoji="1" lang="en-US" altLang="zh-CN" sz="1200" b="0" i="0" u="none" strike="noStrike" kern="1200" dirty="0">
                <a:solidFill>
                  <a:schemeClr val="tx1"/>
                </a:solidFill>
                <a:effectLst/>
                <a:latin typeface="+mn-lt"/>
                <a:ea typeface="+mn-ea"/>
                <a:cs typeface="+mn-cs"/>
              </a:rPr>
              <a:t> </a:t>
            </a:r>
            <a:r>
              <a:rPr kumimoji="1" lang="en-US" altLang="zh-CN" sz="1200" dirty="0"/>
              <a:t>Depending on the network topology and attributed property, we categorize six different types of networks</a:t>
            </a:r>
            <a:r>
              <a:rPr kumimoji="1" lang="zh-CN" altLang="en-US" sz="1200" dirty="0"/>
              <a:t>：</a:t>
            </a:r>
            <a:r>
              <a:rPr kumimoji="1" lang="en-US" altLang="zh-CN" sz="1200" dirty="0"/>
              <a:t>HON, AHON, HEN, AHEN, MHEN, AMHEN. As we can seen, among them the AMHEN has been least studied.</a:t>
            </a:r>
          </a:p>
        </p:txBody>
      </p:sp>
      <p:sp>
        <p:nvSpPr>
          <p:cNvPr id="4" name="灯片编号占位符 3"/>
          <p:cNvSpPr>
            <a:spLocks noGrp="1"/>
          </p:cNvSpPr>
          <p:nvPr>
            <p:ph type="sldNum" sz="quarter" idx="5"/>
          </p:nvPr>
        </p:nvSpPr>
        <p:spPr/>
        <p:txBody>
          <a:bodyPr/>
          <a:lstStyle/>
          <a:p>
            <a:fld id="{3F0B0FFA-EB34-EB4B-90B5-9CC48B8FBDE8}" type="slidenum">
              <a:rPr lang="en-US" smtClean="0"/>
              <a:t>130</a:t>
            </a:fld>
            <a:endParaRPr lang="en-US"/>
          </a:p>
        </p:txBody>
      </p:sp>
    </p:spTree>
    <p:extLst>
      <p:ext uri="{BB962C8B-B14F-4D97-AF65-F5344CB8AC3E}">
        <p14:creationId xmlns:p14="http://schemas.microsoft.com/office/powerpoint/2010/main" val="1408909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 the overview of our models. The left part of the figure is to generate overall node embeddings. The base embedding is the common part of the node embeddings for different views. The edge embedding, or view-specific embedding of each node for each view is aggregated from neighbors and other views. The right part of the figure is </a:t>
            </a:r>
            <a:r>
              <a:rPr kumimoji="1" lang="en-US" altLang="zh-CN"/>
              <a:t>heterogeneous skip-gram. </a:t>
            </a:r>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131</a:t>
            </a:fld>
            <a:endParaRPr lang="en-US"/>
          </a:p>
        </p:txBody>
      </p:sp>
    </p:spTree>
    <p:extLst>
      <p:ext uri="{BB962C8B-B14F-4D97-AF65-F5344CB8AC3E}">
        <p14:creationId xmlns:p14="http://schemas.microsoft.com/office/powerpoint/2010/main" val="235194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experiments include two parts. One is conducted on a single Linux server and the other is on Alibaba’s distributed cloud platform. In the first part of the experiments, we use four sampled datasets, including Amazon, YouTube, Twitter, and Alibaba-S. The statistics of the datasets are listed in the table. </a:t>
            </a:r>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132</a:t>
            </a:fld>
            <a:endParaRPr lang="en-US"/>
          </a:p>
        </p:txBody>
      </p:sp>
    </p:spTree>
    <p:extLst>
      <p:ext uri="{BB962C8B-B14F-4D97-AF65-F5344CB8AC3E}">
        <p14:creationId xmlns:p14="http://schemas.microsoft.com/office/powerpoint/2010/main" val="3465914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Alibaba dataset contains </a:t>
            </a:r>
            <a:r>
              <a:rPr lang="en-US" altLang="zh-CN" dirty="0"/>
              <a:t>41 million nodes and a half billion edges</a:t>
            </a:r>
            <a:r>
              <a:rPr kumimoji="1" lang="en-US" altLang="zh-CN" dirty="0"/>
              <a:t>. We implement </a:t>
            </a:r>
            <a:r>
              <a:rPr kumimoji="1" lang="en-US" altLang="zh-CN" dirty="0" err="1"/>
              <a:t>DeepWalk</a:t>
            </a:r>
            <a:r>
              <a:rPr kumimoji="1" lang="en-US" altLang="zh-CN" dirty="0"/>
              <a:t>, MVE, and MNE in Alibaba Distributed Cloud Platform. As we can see, GATNE-I significantly outperforms GATNE-T and other baselines. </a:t>
            </a:r>
            <a:endParaRPr lang="en-US" altLang="zh-CN" dirty="0"/>
          </a:p>
        </p:txBody>
      </p:sp>
      <p:sp>
        <p:nvSpPr>
          <p:cNvPr id="4" name="灯片编号占位符 3"/>
          <p:cNvSpPr>
            <a:spLocks noGrp="1"/>
          </p:cNvSpPr>
          <p:nvPr>
            <p:ph type="sldNum" sz="quarter" idx="5"/>
          </p:nvPr>
        </p:nvSpPr>
        <p:spPr/>
        <p:txBody>
          <a:bodyPr/>
          <a:lstStyle/>
          <a:p>
            <a:fld id="{3F0B0FFA-EB34-EB4B-90B5-9CC48B8FBDE8}" type="slidenum">
              <a:rPr lang="en-US" smtClean="0"/>
              <a:t>134</a:t>
            </a:fld>
            <a:endParaRPr lang="en-US"/>
          </a:p>
        </p:txBody>
      </p:sp>
    </p:spTree>
    <p:extLst>
      <p:ext uri="{BB962C8B-B14F-4D97-AF65-F5344CB8AC3E}">
        <p14:creationId xmlns:p14="http://schemas.microsoft.com/office/powerpoint/2010/main" val="80566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75" y="766763"/>
            <a:ext cx="5545138" cy="3838575"/>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a:t>
            </a:fld>
            <a:endParaRPr lang="en-US" altLang="zh-CN"/>
          </a:p>
        </p:txBody>
      </p:sp>
    </p:spTree>
    <p:extLst>
      <p:ext uri="{BB962C8B-B14F-4D97-AF65-F5344CB8AC3E}">
        <p14:creationId xmlns:p14="http://schemas.microsoft.com/office/powerpoint/2010/main" val="3099966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GATNE-I is deployed on Alibaba’s distributed cloud platform for its recommendation system. The training dataset has about 100 million users and 10 million items with 10 billion interactions between them. Under the framework of A/B tests, an offline test is conducted on GATNE-I, MNE and </a:t>
            </a:r>
            <a:r>
              <a:rPr lang="en-US" altLang="zh-CN" sz="1200" dirty="0" err="1"/>
              <a:t>DeepWalk</a:t>
            </a:r>
            <a:r>
              <a:rPr lang="en-US" altLang="zh-CN" sz="1200" dirty="0"/>
              <a:t>. The experimental goal is to maximize Hit-Rate. The results demonstrate that GATNE-I improves Hit-Rate by 3.26% and 24.26% compared to MNE and </a:t>
            </a:r>
            <a:r>
              <a:rPr lang="en-US" altLang="zh-CN" sz="1200" dirty="0" err="1"/>
              <a:t>DeepWalk</a:t>
            </a:r>
            <a:r>
              <a:rPr lang="en-US" altLang="zh-CN" sz="1200" dirty="0"/>
              <a:t> respectively.</a:t>
            </a:r>
          </a:p>
        </p:txBody>
      </p:sp>
      <p:sp>
        <p:nvSpPr>
          <p:cNvPr id="4" name="灯片编号占位符 3"/>
          <p:cNvSpPr>
            <a:spLocks noGrp="1"/>
          </p:cNvSpPr>
          <p:nvPr>
            <p:ph type="sldNum" sz="quarter" idx="5"/>
          </p:nvPr>
        </p:nvSpPr>
        <p:spPr/>
        <p:txBody>
          <a:bodyPr/>
          <a:lstStyle/>
          <a:p>
            <a:fld id="{3F0B0FFA-EB34-EB4B-90B5-9CC48B8FBDE8}" type="slidenum">
              <a:rPr lang="en-US" smtClean="0"/>
              <a:t>135</a:t>
            </a:fld>
            <a:endParaRPr lang="en-US"/>
          </a:p>
        </p:txBody>
      </p:sp>
    </p:spTree>
    <p:extLst>
      <p:ext uri="{BB962C8B-B14F-4D97-AF65-F5344CB8AC3E}">
        <p14:creationId xmlns:p14="http://schemas.microsoft.com/office/powerpoint/2010/main" val="1898173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3776D-BFE1-44A6-A622-8A01946108F8}" type="slidenum">
              <a:rPr lang="en-US" smtClean="0"/>
              <a:t>136</a:t>
            </a:fld>
            <a:endParaRPr lang="en-US"/>
          </a:p>
        </p:txBody>
      </p:sp>
    </p:spTree>
    <p:extLst>
      <p:ext uri="{BB962C8B-B14F-4D97-AF65-F5344CB8AC3E}">
        <p14:creationId xmlns:p14="http://schemas.microsoft.com/office/powerpoint/2010/main" val="608782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138</a:t>
            </a:fld>
            <a:endParaRPr lang="en-US" altLang="zh-CN"/>
          </a:p>
        </p:txBody>
      </p:sp>
    </p:spTree>
    <p:extLst>
      <p:ext uri="{BB962C8B-B14F-4D97-AF65-F5344CB8AC3E}">
        <p14:creationId xmlns:p14="http://schemas.microsoft.com/office/powerpoint/2010/main" val="398849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59ECE-DB6F-46CB-86B5-75F11374A1CF}" type="slidenum">
              <a:rPr lang="en-US" smtClean="0"/>
              <a:t>49</a:t>
            </a:fld>
            <a:endParaRPr lang="en-US"/>
          </a:p>
        </p:txBody>
      </p:sp>
    </p:spTree>
    <p:extLst>
      <p:ext uri="{BB962C8B-B14F-4D97-AF65-F5344CB8AC3E}">
        <p14:creationId xmlns:p14="http://schemas.microsoft.com/office/powerpoint/2010/main" val="218745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50</a:t>
            </a:fld>
            <a:endParaRPr lang="en-US" altLang="zh-CN"/>
          </a:p>
        </p:txBody>
      </p:sp>
    </p:spTree>
    <p:extLst>
      <p:ext uri="{BB962C8B-B14F-4D97-AF65-F5344CB8AC3E}">
        <p14:creationId xmlns:p14="http://schemas.microsoft.com/office/powerpoint/2010/main" val="40664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51</a:t>
            </a:fld>
            <a:endParaRPr lang="en-US" altLang="zh-CN"/>
          </a:p>
        </p:txBody>
      </p:sp>
    </p:spTree>
    <p:extLst>
      <p:ext uri="{BB962C8B-B14F-4D97-AF65-F5344CB8AC3E}">
        <p14:creationId xmlns:p14="http://schemas.microsoft.com/office/powerpoint/2010/main" val="88109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3776D-BFE1-44A6-A622-8A01946108F8}" type="slidenum">
              <a:rPr lang="en-US" smtClean="0"/>
              <a:t>52</a:t>
            </a:fld>
            <a:endParaRPr lang="en-US"/>
          </a:p>
        </p:txBody>
      </p:sp>
    </p:spTree>
    <p:extLst>
      <p:ext uri="{BB962C8B-B14F-4D97-AF65-F5344CB8AC3E}">
        <p14:creationId xmlns:p14="http://schemas.microsoft.com/office/powerpoint/2010/main" val="87428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53</a:t>
            </a:fld>
            <a:endParaRPr lang="en-US" altLang="zh-CN"/>
          </a:p>
        </p:txBody>
      </p:sp>
    </p:spTree>
    <p:extLst>
      <p:ext uri="{BB962C8B-B14F-4D97-AF65-F5344CB8AC3E}">
        <p14:creationId xmlns:p14="http://schemas.microsoft.com/office/powerpoint/2010/main" val="2152402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pic>
        <p:nvPicPr>
          <p:cNvPr id="5" name="Picture 27" descr="Picture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
          <p:cNvGrpSpPr>
            <a:grpSpLocks/>
          </p:cNvGrpSpPr>
          <p:nvPr userDrawn="1"/>
        </p:nvGrpSpPr>
        <p:grpSpPr bwMode="auto">
          <a:xfrm>
            <a:off x="-39688" y="-26988"/>
            <a:ext cx="1443038" cy="995363"/>
            <a:chOff x="0" y="0"/>
            <a:chExt cx="5557" cy="4150"/>
          </a:xfrm>
        </p:grpSpPr>
        <p:pic>
          <p:nvPicPr>
            <p:cNvPr id="8" name="Picture 14"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0"/>
          <p:cNvGrpSpPr>
            <a:grpSpLocks/>
          </p:cNvGrpSpPr>
          <p:nvPr userDrawn="1"/>
        </p:nvGrpSpPr>
        <p:grpSpPr bwMode="auto">
          <a:xfrm>
            <a:off x="-39688" y="-26988"/>
            <a:ext cx="1443038" cy="995363"/>
            <a:chOff x="0" y="0"/>
            <a:chExt cx="5557" cy="4150"/>
          </a:xfrm>
        </p:grpSpPr>
        <p:pic>
          <p:nvPicPr>
            <p:cNvPr id="12" name="Picture 21"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リング_2_0924"/>
            <p:cNvPicPr>
              <a:picLocks noChangeAspect="1" noChangeArrowheads="1"/>
            </p:cNvPicPr>
            <p:nvPr userDrawn="1"/>
          </p:nvPicPr>
          <p:blipFill>
            <a:blip r:embed="rId3">
              <a:extLst>
                <a:ext uri="{28A0092B-C50C-407E-A947-70E740481C1C}">
                  <a14:useLocalDpi xmlns:a14="http://schemas.microsoft.com/office/drawing/2010/main" val="0"/>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noChangeArrowheads="1"/>
          </p:cNvSpPr>
          <p:nvPr userDrawn="1"/>
        </p:nvSpPr>
        <p:spPr bwMode="auto">
          <a:xfrm>
            <a:off x="9417496" y="6453188"/>
            <a:ext cx="7917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8344503F-D229-3844-AEC4-511EF6A9AF1D}"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3"/>
            <a:ext cx="8420100" cy="1470025"/>
          </a:xfrm>
        </p:spPr>
        <p:txBody>
          <a:bodyPr/>
          <a:lstStyle>
            <a:lvl1pPr>
              <a:defRPr/>
            </a:lvl1pPr>
          </a:lstStyle>
          <a:p>
            <a:r>
              <a:rPr lang="en-US" altLang="zh-CN"/>
              <a:t>Click to edit Master title style</a:t>
            </a:r>
          </a:p>
        </p:txBody>
      </p:sp>
      <p:pic>
        <p:nvPicPr>
          <p:cNvPr id="3" name="Picture 2">
            <a:extLst>
              <a:ext uri="{FF2B5EF4-FFF2-40B4-BE49-F238E27FC236}">
                <a16:creationId xmlns:a16="http://schemas.microsoft.com/office/drawing/2014/main" id="{93B8EF3F-C6C6-974A-9BE9-C35B2A4173CB}"/>
              </a:ext>
            </a:extLst>
          </p:cNvPr>
          <p:cNvPicPr>
            <a:picLocks noChangeAspect="1"/>
          </p:cNvPicPr>
          <p:nvPr userDrawn="1"/>
        </p:nvPicPr>
        <p:blipFill rotWithShape="1">
          <a:blip r:embed="rId4"/>
          <a:srcRect l="19406" t="19697" r="19500" b="19357"/>
          <a:stretch/>
        </p:blipFill>
        <p:spPr>
          <a:xfrm>
            <a:off x="8697416" y="201600"/>
            <a:ext cx="982984" cy="980470"/>
          </a:xfrm>
          <a:prstGeom prst="ellipse">
            <a:avLst/>
          </a:prstGeom>
        </p:spPr>
      </p:pic>
    </p:spTree>
    <p:extLst>
      <p:ext uri="{BB962C8B-B14F-4D97-AF65-F5344CB8AC3E}">
        <p14:creationId xmlns:p14="http://schemas.microsoft.com/office/powerpoint/2010/main" val="44921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523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67" y="188913"/>
            <a:ext cx="2339975"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71467" y="188913"/>
            <a:ext cx="6870700"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a:t>单击此处编辑母版标题样式</a:t>
            </a:r>
          </a:p>
        </p:txBody>
      </p:sp>
      <p:sp>
        <p:nvSpPr>
          <p:cNvPr id="3" name="表格占位符 2"/>
          <p:cNvSpPr>
            <a:spLocks noGrp="1"/>
          </p:cNvSpPr>
          <p:nvPr>
            <p:ph type="tbl" idx="1"/>
          </p:nvPr>
        </p:nvSpPr>
        <p:spPr>
          <a:xfrm>
            <a:off x="350843" y="1196975"/>
            <a:ext cx="9139237" cy="4929188"/>
          </a:xfrm>
        </p:spPr>
        <p:txBody>
          <a:bodyPr/>
          <a:lstStyle/>
          <a:p>
            <a:pPr lvl="0"/>
            <a:endParaRPr lang="zh-CN" altLang="en-US" noProof="0"/>
          </a:p>
        </p:txBody>
      </p:sp>
    </p:spTree>
    <p:extLst>
      <p:ext uri="{BB962C8B-B14F-4D97-AF65-F5344CB8AC3E}">
        <p14:creationId xmlns:p14="http://schemas.microsoft.com/office/powerpoint/2010/main" val="207196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71467" y="188913"/>
            <a:ext cx="9363075" cy="5937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83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71467" y="188913"/>
            <a:ext cx="9363075" cy="792162"/>
          </a:xfrm>
        </p:spPr>
        <p:txBody>
          <a:bodyPr/>
          <a:lstStyle/>
          <a:p>
            <a:r>
              <a:rPr lang="zh-CN" altLang="en-US"/>
              <a:t>单击此处编辑母版标题样式</a:t>
            </a:r>
          </a:p>
        </p:txBody>
      </p:sp>
      <p:sp>
        <p:nvSpPr>
          <p:cNvPr id="3" name="内容占位符 2"/>
          <p:cNvSpPr>
            <a:spLocks noGrp="1"/>
          </p:cNvSpPr>
          <p:nvPr>
            <p:ph sz="quarter" idx="1"/>
          </p:nvPr>
        </p:nvSpPr>
        <p:spPr>
          <a:xfrm>
            <a:off x="350838" y="1196975"/>
            <a:ext cx="4492625"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995867" y="1196975"/>
            <a:ext cx="4494212"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50838" y="3736975"/>
            <a:ext cx="4492625"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995867" y="3736975"/>
            <a:ext cx="4494212"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33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半闭框 7"/>
          <p:cNvSpPr>
            <a:spLocks/>
          </p:cNvSpPr>
          <p:nvPr userDrawn="1"/>
        </p:nvSpPr>
        <p:spPr bwMode="auto">
          <a:xfrm>
            <a:off x="1238250" y="1571625"/>
            <a:ext cx="357188" cy="1863725"/>
          </a:xfrm>
          <a:custGeom>
            <a:avLst/>
            <a:gdLst>
              <a:gd name="T0" fmla="*/ 0 w 357717"/>
              <a:gd name="T1" fmla="*/ 0 h 1862667"/>
              <a:gd name="T2" fmla="*/ 354031 w 357717"/>
              <a:gd name="T3" fmla="*/ 0 h 1862667"/>
              <a:gd name="T4" fmla="*/ 331368 w 357717"/>
              <a:gd name="T5" fmla="*/ 119714 h 1862667"/>
              <a:gd name="T6" fmla="*/ 118009 w 357717"/>
              <a:gd name="T7" fmla="*/ 119714 h 1862667"/>
              <a:gd name="T8" fmla="*/ 118009 w 357717"/>
              <a:gd name="T9" fmla="*/ 1246730 h 1862667"/>
              <a:gd name="T10" fmla="*/ 0 w 357717"/>
              <a:gd name="T11" fmla="*/ 1870086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4" name="半闭框 8"/>
          <p:cNvSpPr>
            <a:spLocks/>
          </p:cNvSpPr>
          <p:nvPr userDrawn="1"/>
        </p:nvSpPr>
        <p:spPr bwMode="auto">
          <a:xfrm rot="10800000">
            <a:off x="8310563" y="1643063"/>
            <a:ext cx="357187" cy="1862137"/>
          </a:xfrm>
          <a:custGeom>
            <a:avLst/>
            <a:gdLst>
              <a:gd name="T0" fmla="*/ 0 w 357717"/>
              <a:gd name="T1" fmla="*/ 0 h 1862667"/>
              <a:gd name="T2" fmla="*/ 354024 w 357717"/>
              <a:gd name="T3" fmla="*/ 0 h 1862667"/>
              <a:gd name="T4" fmla="*/ 331361 w 357717"/>
              <a:gd name="T5" fmla="*/ 119000 h 1862667"/>
              <a:gd name="T6" fmla="*/ 118007 w 357717"/>
              <a:gd name="T7" fmla="*/ 119000 h 1862667"/>
              <a:gd name="T8" fmla="*/ 118007 w 357717"/>
              <a:gd name="T9" fmla="*/ 1239313 h 1862667"/>
              <a:gd name="T10" fmla="*/ 0 w 357717"/>
              <a:gd name="T11" fmla="*/ 1858960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cxnSp>
        <p:nvCxnSpPr>
          <p:cNvPr id="5" name="直线连接符 12"/>
          <p:cNvCxnSpPr/>
          <p:nvPr userDrawn="1"/>
        </p:nvCxnSpPr>
        <p:spPr>
          <a:xfrm>
            <a:off x="4953000" y="4953000"/>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文本框 15"/>
          <p:cNvSpPr txBox="1"/>
          <p:nvPr userDrawn="1"/>
        </p:nvSpPr>
        <p:spPr>
          <a:xfrm>
            <a:off x="4946650" y="4076700"/>
            <a:ext cx="4741863" cy="693738"/>
          </a:xfrm>
          <a:prstGeom prst="rect">
            <a:avLst/>
          </a:prstGeom>
          <a:noFill/>
        </p:spPr>
        <p:txBody>
          <a:bodyPr>
            <a:spAutoFit/>
          </a:bodyPr>
          <a:lstStyle/>
          <a:p>
            <a:pPr>
              <a:defRPr/>
            </a:pPr>
            <a:r>
              <a:rPr kumimoji="1" lang="zh-CN" altLang="en-US" sz="1950" dirty="0"/>
              <a:t>清华大学计算机系 丁铭、陈齐斌、唐杰</a:t>
            </a:r>
            <a:endParaRPr kumimoji="1" lang="en-US" altLang="zh-CN" sz="1950" dirty="0"/>
          </a:p>
          <a:p>
            <a:pPr>
              <a:defRPr/>
            </a:pPr>
            <a:r>
              <a:rPr kumimoji="1" lang="zh-CN" altLang="en-US" sz="1950" dirty="0"/>
              <a:t>阿里巴巴达摩院      周畅、杨红霞</a:t>
            </a:r>
            <a:endParaRPr kumimoji="1" lang="en-US" altLang="zh-CN" sz="1950" dirty="0"/>
          </a:p>
        </p:txBody>
      </p:sp>
      <p:sp>
        <p:nvSpPr>
          <p:cNvPr id="2" name="标题 1"/>
          <p:cNvSpPr>
            <a:spLocks noGrp="1"/>
          </p:cNvSpPr>
          <p:nvPr>
            <p:ph type="ctrTitle"/>
          </p:nvPr>
        </p:nvSpPr>
        <p:spPr>
          <a:xfrm>
            <a:off x="1458383" y="1642534"/>
            <a:ext cx="6975475" cy="1659466"/>
          </a:xfrm>
        </p:spPr>
        <p:txBody>
          <a:bodyPr tIns="180000"/>
          <a:lstStyle>
            <a:lvl1pPr algn="ctr">
              <a:defRPr sz="4875"/>
            </a:lvl1pPr>
          </a:lstStyle>
          <a:p>
            <a:endParaRPr lang="zh-CN" altLang="en-US" dirty="0"/>
          </a:p>
        </p:txBody>
      </p:sp>
      <p:sp>
        <p:nvSpPr>
          <p:cNvPr id="7" name="日期占位符 3"/>
          <p:cNvSpPr>
            <a:spLocks noGrp="1"/>
          </p:cNvSpPr>
          <p:nvPr>
            <p:ph type="dt" sz="half" idx="10"/>
          </p:nvPr>
        </p:nvSpPr>
        <p:spPr>
          <a:xfrm>
            <a:off x="681038" y="6356350"/>
            <a:ext cx="2228850" cy="365125"/>
          </a:xfrm>
          <a:prstGeom prst="rect">
            <a:avLst/>
          </a:prstGeom>
        </p:spPr>
        <p:txBody>
          <a:bodyPr/>
          <a:lstStyle>
            <a:lvl1pPr>
              <a:defRPr kumimoji="1"/>
            </a:lvl1pPr>
          </a:lstStyle>
          <a:p>
            <a:pPr>
              <a:defRPr/>
            </a:pPr>
            <a:fld id="{13539B15-33E9-BF46-9D5C-4EC216ED7B13}" type="datetimeFigureOut">
              <a:rPr lang="zh-CN" altLang="en-US"/>
              <a:pPr>
                <a:defRPr/>
              </a:pPr>
              <a:t>2019/10/18</a:t>
            </a:fld>
            <a:endParaRPr lang="zh-CN" altLang="en-US" dirty="0"/>
          </a:p>
        </p:txBody>
      </p:sp>
      <p:sp>
        <p:nvSpPr>
          <p:cNvPr id="8" name="页脚占位符 4"/>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zh-CN" altLang="en-US"/>
          </a:p>
        </p:txBody>
      </p:sp>
      <p:sp>
        <p:nvSpPr>
          <p:cNvPr id="9" name="幻灯片编号占位符 5"/>
          <p:cNvSpPr>
            <a:spLocks noGrp="1"/>
          </p:cNvSpPr>
          <p:nvPr>
            <p:ph type="sldNum" sz="quarter" idx="12"/>
          </p:nvPr>
        </p:nvSpPr>
        <p:spPr>
          <a:xfrm>
            <a:off x="6996113" y="6356350"/>
            <a:ext cx="2228850" cy="365125"/>
          </a:xfrm>
          <a:prstGeom prst="rect">
            <a:avLst/>
          </a:prstGeom>
        </p:spPr>
        <p:txBody>
          <a:bodyPr/>
          <a:lstStyle>
            <a:lvl1pPr>
              <a:defRPr kumimoji="1"/>
            </a:lvl1pPr>
          </a:lstStyle>
          <a:p>
            <a:pPr>
              <a:defRPr/>
            </a:pPr>
            <a:fld id="{B47BF8E0-B908-AE40-B81C-100AFD5B52B3}" type="slidenum">
              <a:rPr lang="zh-CN" altLang="en-US"/>
              <a:pPr>
                <a:defRPr/>
              </a:pPr>
              <a:t>‹#›</a:t>
            </a:fld>
            <a:endParaRPr lang="zh-CN" altLang="en-US"/>
          </a:p>
        </p:txBody>
      </p:sp>
    </p:spTree>
    <p:extLst>
      <p:ext uri="{BB962C8B-B14F-4D97-AF65-F5344CB8AC3E}">
        <p14:creationId xmlns:p14="http://schemas.microsoft.com/office/powerpoint/2010/main" val="15691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58383" y="1642534"/>
            <a:ext cx="6975475" cy="1659466"/>
          </a:xfrm>
        </p:spPr>
        <p:txBody>
          <a:bodyPr tIns="180000" anchor="ctr" anchorCtr="0"/>
          <a:lstStyle>
            <a:lvl1pPr algn="ctr">
              <a:defRPr sz="4875"/>
            </a:lvl1pPr>
          </a:lstStyle>
          <a:p>
            <a:endParaRPr kumimoji="1" lang="zh-CN" altLang="en-US" dirty="0"/>
          </a:p>
        </p:txBody>
      </p:sp>
      <p:sp>
        <p:nvSpPr>
          <p:cNvPr id="4" name="日期占位符 3"/>
          <p:cNvSpPr>
            <a:spLocks noGrp="1"/>
          </p:cNvSpPr>
          <p:nvPr>
            <p:ph type="dt" sz="half" idx="10"/>
          </p:nvPr>
        </p:nvSpPr>
        <p:spPr>
          <a:xfrm>
            <a:off x="681038" y="6356351"/>
            <a:ext cx="2228850" cy="365125"/>
          </a:xfrm>
          <a:prstGeom prst="rect">
            <a:avLst/>
          </a:prstGeom>
        </p:spPr>
        <p:txBody>
          <a:bodyPr/>
          <a:lstStyle/>
          <a:p>
            <a:fld id="{DF4F500C-5B42-4B48-AF51-9CF4E0BB039F}" type="datetimeFigureOut">
              <a:rPr kumimoji="1" lang="zh-CN" altLang="en-US" smtClean="0"/>
              <a:t>2019/10/18</a:t>
            </a:fld>
            <a:endParaRPr kumimoji="1" lang="zh-CN" altLang="en-US" dirty="0"/>
          </a:p>
        </p:txBody>
      </p:sp>
      <p:sp>
        <p:nvSpPr>
          <p:cNvPr id="5" name="页脚占位符 4"/>
          <p:cNvSpPr>
            <a:spLocks noGrp="1"/>
          </p:cNvSpPr>
          <p:nvPr>
            <p:ph type="ftr" sz="quarter" idx="11"/>
          </p:nvPr>
        </p:nvSpPr>
        <p:spPr>
          <a:xfrm>
            <a:off x="3281363" y="6356351"/>
            <a:ext cx="3343275" cy="365125"/>
          </a:xfrm>
          <a:prstGeom prst="rect">
            <a:avLst/>
          </a:prstGeom>
        </p:spPr>
        <p:txBody>
          <a:bodyPr/>
          <a:lstStyle/>
          <a:p>
            <a:endParaRPr kumimoji="1" lang="zh-CN" altLang="en-US" dirty="0"/>
          </a:p>
        </p:txBody>
      </p:sp>
      <p:sp>
        <p:nvSpPr>
          <p:cNvPr id="6" name="幻灯片编号占位符 5"/>
          <p:cNvSpPr>
            <a:spLocks noGrp="1"/>
          </p:cNvSpPr>
          <p:nvPr>
            <p:ph type="sldNum" sz="quarter" idx="12"/>
          </p:nvPr>
        </p:nvSpPr>
        <p:spPr>
          <a:xfrm>
            <a:off x="6996113" y="6356351"/>
            <a:ext cx="2228850" cy="365125"/>
          </a:xfrm>
          <a:prstGeom prst="rect">
            <a:avLst/>
          </a:prstGeom>
        </p:spPr>
        <p:txBody>
          <a:bodyPr/>
          <a:lstStyle/>
          <a:p>
            <a:fld id="{BE098251-C56B-694C-A4E8-67BD1E70D9B8}" type="slidenum">
              <a:rPr kumimoji="1" lang="zh-CN" altLang="en-US" smtClean="0"/>
              <a:t>‹#›</a:t>
            </a:fld>
            <a:endParaRPr kumimoji="1" lang="zh-CN" altLang="en-US"/>
          </a:p>
        </p:txBody>
      </p:sp>
      <p:sp>
        <p:nvSpPr>
          <p:cNvPr id="8" name="半闭框 7"/>
          <p:cNvSpPr/>
          <p:nvPr userDrawn="1"/>
        </p:nvSpPr>
        <p:spPr>
          <a:xfrm>
            <a:off x="1238250" y="1572155"/>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半闭框 8"/>
          <p:cNvSpPr/>
          <p:nvPr userDrawn="1"/>
        </p:nvSpPr>
        <p:spPr>
          <a:xfrm rot="10800000">
            <a:off x="8310033" y="1642536"/>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3" name="直线连接符 12"/>
          <p:cNvCxnSpPr/>
          <p:nvPr userDrawn="1"/>
        </p:nvCxnSpPr>
        <p:spPr>
          <a:xfrm>
            <a:off x="4953000" y="4953093"/>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4865365" y="4121290"/>
            <a:ext cx="4742906" cy="967637"/>
          </a:xfrm>
          <a:prstGeom prst="rect">
            <a:avLst/>
          </a:prstGeom>
          <a:noFill/>
        </p:spPr>
        <p:txBody>
          <a:bodyPr wrap="square" rtlCol="0">
            <a:spAutoFit/>
          </a:bodyPr>
          <a:lstStyle/>
          <a:p>
            <a:r>
              <a:rPr kumimoji="1" lang="en-US" altLang="zh-CN" sz="1950" baseline="0" dirty="0"/>
              <a:t>Tsinghua KEG  &amp;  Alibaba DAMO Academy</a:t>
            </a:r>
          </a:p>
          <a:p>
            <a:endParaRPr kumimoji="1" lang="en-US" altLang="zh-CN" sz="488" baseline="0" dirty="0"/>
          </a:p>
          <a:p>
            <a:r>
              <a:rPr kumimoji="1" lang="en-US" altLang="zh-CN" sz="1300" baseline="0" dirty="0"/>
              <a:t>Ming Ding, Chang Zhou, </a:t>
            </a:r>
            <a:r>
              <a:rPr kumimoji="1" lang="en-US" altLang="zh-CN" sz="1300" baseline="0" dirty="0" err="1"/>
              <a:t>Qiben</a:t>
            </a:r>
            <a:r>
              <a:rPr kumimoji="1" lang="en-US" altLang="zh-CN" sz="1300" baseline="0" dirty="0"/>
              <a:t> Chen, </a:t>
            </a:r>
            <a:r>
              <a:rPr kumimoji="1" lang="en-US" altLang="zh-CN" sz="1300" baseline="0" dirty="0" err="1"/>
              <a:t>Hongxia</a:t>
            </a:r>
            <a:r>
              <a:rPr kumimoji="1" lang="en-US" altLang="zh-CN" sz="1300" baseline="0" dirty="0"/>
              <a:t> Yang, </a:t>
            </a:r>
            <a:r>
              <a:rPr kumimoji="1" lang="en-US" altLang="zh-CN" sz="1300" baseline="0" dirty="0" err="1"/>
              <a:t>Jie</a:t>
            </a:r>
            <a:r>
              <a:rPr kumimoji="1" lang="en-US" altLang="zh-CN" sz="1300" baseline="0" dirty="0"/>
              <a:t> Tang</a:t>
            </a:r>
          </a:p>
        </p:txBody>
      </p:sp>
    </p:spTree>
    <p:extLst>
      <p:ext uri="{BB962C8B-B14F-4D97-AF65-F5344CB8AC3E}">
        <p14:creationId xmlns:p14="http://schemas.microsoft.com/office/powerpoint/2010/main" val="46829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66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8"/>
            <a:ext cx="84201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2522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95867"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447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8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9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256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13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3499"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4"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0910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7763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50838" y="1196975"/>
            <a:ext cx="913923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11"/>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sp>
        <p:nvSpPr>
          <p:cNvPr id="2" name="Rectangle 2"/>
          <p:cNvSpPr>
            <a:spLocks noGrp="1" noChangeArrowheads="1"/>
          </p:cNvSpPr>
          <p:nvPr>
            <p:ph type="title"/>
          </p:nvPr>
        </p:nvSpPr>
        <p:spPr bwMode="auto">
          <a:xfrm>
            <a:off x="271463" y="188913"/>
            <a:ext cx="93630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0" name="Rectangle 12"/>
          <p:cNvSpPr>
            <a:spLocks noChangeArrowheads="1"/>
          </p:cNvSpPr>
          <p:nvPr/>
        </p:nvSpPr>
        <p:spPr bwMode="auto">
          <a:xfrm>
            <a:off x="9490075" y="645318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00E93E34-BC81-D641-8951-02C27D1DE994}"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Tree>
  </p:cSld>
  <p:clrMap bg1="lt1" tx1="dk1" bg2="lt2" tx2="dk2" accent1="accent1" accent2="accent2" accent3="accent3" accent4="accent4" accent5="accent5" accent6="accent6" hlink="hlink" folHlink="folHlink"/>
  <p:sldLayoutIdLst>
    <p:sldLayoutId id="2147484281"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2" r:id="rId15"/>
    <p:sldLayoutId id="2147484283" r:id="rId16"/>
  </p:sldLayoutIdLst>
  <p:txStyles>
    <p:titleStyle>
      <a:lvl1pPr algn="ctr" rtl="0" eaLnBrk="0" fontAlgn="base" hangingPunct="0">
        <a:spcBef>
          <a:spcPct val="0"/>
        </a:spcBef>
        <a:spcAft>
          <a:spcPct val="0"/>
        </a:spcAft>
        <a:defRPr kumimoji="1" sz="3600">
          <a:solidFill>
            <a:schemeClr val="tx2"/>
          </a:solidFill>
          <a:latin typeface="+mj-lt"/>
          <a:ea typeface="+mj-ea"/>
          <a:cs typeface="宋体" charset="0"/>
        </a:defRPr>
      </a:lvl1pPr>
      <a:lvl2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0.png"/></Relationships>
</file>

<file path=ppt/slides/_rels/slide101.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136.png"/><Relationship Id="rId4" Type="http://schemas.openxmlformats.org/officeDocument/2006/relationships/image" Target="../media/image230.png"/></Relationships>
</file>

<file path=ppt/slides/_rels/slide10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1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2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2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github.com/THUDM/GATNE"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github.com/THUDM/GATNE" TargetMode="External"/><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80.png"/><Relationship Id="rId4" Type="http://schemas.openxmlformats.org/officeDocument/2006/relationships/image" Target="../media/image79.png"/></Relationships>
</file>

<file path=ppt/slides/_rels/slide137.xml.rels><?xml version="1.0" encoding="UTF-8" standalone="yes"?>
<Relationships xmlns="http://schemas.openxmlformats.org/package/2006/relationships"><Relationship Id="rId2" Type="http://schemas.openxmlformats.org/officeDocument/2006/relationships/hyperlink" Target="http://keg.cs.tsinghua.edu.cn/jietang"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keg.cs.tsinghua.edu.cn/cogd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10.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340.png"/><Relationship Id="rId3" Type="http://schemas.openxmlformats.org/officeDocument/2006/relationships/image" Target="../media/image79.png"/><Relationship Id="rId7" Type="http://schemas.openxmlformats.org/officeDocument/2006/relationships/image" Target="../media/image510.png"/><Relationship Id="rId12" Type="http://schemas.openxmlformats.org/officeDocument/2006/relationships/image" Target="../media/image7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00.png"/><Relationship Id="rId4" Type="http://schemas.openxmlformats.org/officeDocument/2006/relationships/image" Target="../media/image80.png"/><Relationship Id="rId9" Type="http://schemas.openxmlformats.org/officeDocument/2006/relationships/image" Target="../media/image700.png"/><Relationship Id="rId14" Type="http://schemas.openxmlformats.org/officeDocument/2006/relationships/image" Target="../media/image350.png"/></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700.png"/><Relationship Id="rId3" Type="http://schemas.openxmlformats.org/officeDocument/2006/relationships/image" Target="../media/image79.png"/><Relationship Id="rId7" Type="http://schemas.openxmlformats.org/officeDocument/2006/relationships/image" Target="../media/image510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00.png"/><Relationship Id="rId11"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000.png"/><Relationship Id="rId4" Type="http://schemas.openxmlformats.org/officeDocument/2006/relationships/image" Target="../media/image80.png"/><Relationship Id="rId9" Type="http://schemas.openxmlformats.org/officeDocument/2006/relationships/image" Target="../media/image7000.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xptree/NetMF"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260.png"/><Relationship Id="rId7" Type="http://schemas.openxmlformats.org/officeDocument/2006/relationships/image" Target="../media/image230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_rels/slide6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260.png"/><Relationship Id="rId7"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9.png"/><Relationship Id="rId4" Type="http://schemas.openxmlformats.org/officeDocument/2006/relationships/image" Target="../media/image92.png"/><Relationship Id="rId9"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xptree/NetSMF"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github.com/xptree/NetSMF"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THUDM/ProNE" TargetMode="External"/><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hyperlink" Target="https://github.com/THUDM/ProN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040.png"/><Relationship Id="rId7" Type="http://schemas.openxmlformats.org/officeDocument/2006/relationships/image" Target="../media/image108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070.png"/><Relationship Id="rId5" Type="http://schemas.openxmlformats.org/officeDocument/2006/relationships/image" Target="../media/image1060.png"/><Relationship Id="rId4" Type="http://schemas.openxmlformats.org/officeDocument/2006/relationships/image" Target="../media/image10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94.xml.rels><?xml version="1.0" encoding="UTF-8" standalone="yes"?>
<Relationships xmlns="http://schemas.openxmlformats.org/package/2006/relationships"><Relationship Id="rId2" Type="http://schemas.openxmlformats.org/officeDocument/2006/relationships/image" Target="../media/image117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410.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200.png"/></Relationships>
</file>

<file path=ppt/slides/_rels/slide97.xml.rels><?xml version="1.0" encoding="UTF-8" standalone="yes"?>
<Relationships xmlns="http://schemas.openxmlformats.org/package/2006/relationships"><Relationship Id="rId2" Type="http://schemas.openxmlformats.org/officeDocument/2006/relationships/image" Target="../media/image14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8464" y="1808820"/>
            <a:ext cx="9649072" cy="2299965"/>
          </a:xfrm>
        </p:spPr>
        <p:txBody>
          <a:bodyPr/>
          <a:lstStyle/>
          <a:p>
            <a:pPr>
              <a:spcBef>
                <a:spcPts val="1200"/>
              </a:spcBef>
            </a:pPr>
            <a:r>
              <a:rPr lang="en-US" altLang="zh-CN" sz="4000" dirty="0">
                <a:solidFill>
                  <a:schemeClr val="tx1"/>
                </a:solidFill>
                <a:ea typeface="SimHei" charset="-122"/>
                <a:cs typeface="SimHei" charset="-122"/>
              </a:rPr>
              <a:t>Graph Neural Networks and Applications</a:t>
            </a:r>
            <a:br>
              <a:rPr lang="en-US" altLang="zh-CN" sz="4000">
                <a:solidFill>
                  <a:schemeClr val="tx1"/>
                </a:solidFill>
                <a:ea typeface="SimHei" charset="-122"/>
                <a:cs typeface="SimHei" charset="-122"/>
              </a:rPr>
            </a:br>
            <a:r>
              <a:rPr lang="en-US" altLang="zh-CN" sz="4000">
                <a:solidFill>
                  <a:schemeClr val="tx1"/>
                </a:solidFill>
                <a:ea typeface="SimHei" charset="-122"/>
                <a:cs typeface="SimHei" charset="-122"/>
              </a:rPr>
              <a:t>—</a:t>
            </a:r>
            <a:r>
              <a:rPr lang="en-US" altLang="zh-CN" sz="4000" dirty="0">
                <a:solidFill>
                  <a:schemeClr val="tx1"/>
                </a:solidFill>
                <a:ea typeface="SimHei" charset="-122"/>
                <a:cs typeface="SimHei" charset="-122"/>
              </a:rPr>
              <a:t>A Review</a:t>
            </a:r>
            <a:endParaRPr lang="zh-CN" altLang="en-US" sz="4000" dirty="0">
              <a:solidFill>
                <a:schemeClr val="tx1"/>
              </a:solidFill>
              <a:ea typeface="SimHei" charset="-122"/>
              <a:cs typeface="SimHei" charset="-122"/>
            </a:endParaRPr>
          </a:p>
        </p:txBody>
      </p:sp>
      <p:sp>
        <p:nvSpPr>
          <p:cNvPr id="3" name="副标题 2"/>
          <p:cNvSpPr>
            <a:spLocks noGrp="1"/>
          </p:cNvSpPr>
          <p:nvPr>
            <p:ph type="subTitle" idx="1"/>
          </p:nvPr>
        </p:nvSpPr>
        <p:spPr>
          <a:xfrm>
            <a:off x="380492" y="4437112"/>
            <a:ext cx="9037004" cy="1728192"/>
          </a:xfrm>
        </p:spPr>
        <p:txBody>
          <a:bodyPr/>
          <a:lstStyle/>
          <a:p>
            <a:r>
              <a:rPr lang="en-US" altLang="zh-CN" sz="3600" dirty="0" err="1"/>
              <a:t>Jie</a:t>
            </a:r>
            <a:r>
              <a:rPr lang="en-US" altLang="zh-CN" sz="3600" dirty="0"/>
              <a:t> Tang</a:t>
            </a:r>
            <a:endParaRPr lang="en-US" altLang="zh-CN" sz="3600" baseline="30000" dirty="0"/>
          </a:p>
          <a:p>
            <a:r>
              <a:rPr lang="en-US" altLang="zh-CN" sz="2400" dirty="0"/>
              <a:t>Computer Science</a:t>
            </a:r>
          </a:p>
          <a:p>
            <a:r>
              <a:rPr lang="en-US" altLang="zh-CN" sz="2400" dirty="0"/>
              <a:t>Tsinghua University</a:t>
            </a:r>
          </a:p>
        </p:txBody>
      </p:sp>
      <p:sp>
        <p:nvSpPr>
          <p:cNvPr id="4" name="Rectangle 3"/>
          <p:cNvSpPr/>
          <p:nvPr/>
        </p:nvSpPr>
        <p:spPr>
          <a:xfrm>
            <a:off x="0" y="6408712"/>
            <a:ext cx="9906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rPr>
              <a:t>The slides can </a:t>
            </a:r>
            <a:r>
              <a:rPr lang="en-US">
                <a:solidFill>
                  <a:schemeClr val="tx1"/>
                </a:solidFill>
              </a:rPr>
              <a:t>be downloaded at              </a:t>
            </a:r>
            <a:r>
              <a:rPr lang="en-US" dirty="0">
                <a:solidFill>
                  <a:schemeClr val="tx1"/>
                </a:solidFill>
                <a:hlinkClick r:id="rId3"/>
              </a:rPr>
              <a:t>http://keg.cs.tsinghua.edu.cn/jietang</a:t>
            </a:r>
            <a:endParaRPr lang="en-US" dirty="0">
              <a:solidFill>
                <a:schemeClr val="tx1"/>
              </a:solidFill>
            </a:endParaRPr>
          </a:p>
        </p:txBody>
      </p:sp>
    </p:spTree>
    <p:extLst>
      <p:ext uri="{BB962C8B-B14F-4D97-AF65-F5344CB8AC3E}">
        <p14:creationId xmlns:p14="http://schemas.microsoft.com/office/powerpoint/2010/main" val="260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idx="4294967295"/>
          </p:nvPr>
        </p:nvSpPr>
        <p:spPr/>
        <p:txBody>
          <a:bodyPr/>
          <a:lstStyle/>
          <a:p>
            <a:r>
              <a:rPr lang="en-US" altLang="x-none" dirty="0"/>
              <a:t>Social prediction in </a:t>
            </a:r>
            <a:r>
              <a:rPr lang="en-US" altLang="x-none" dirty="0" err="1"/>
              <a:t>Tencent</a:t>
            </a:r>
            <a:r>
              <a:rPr lang="en-US" altLang="x-none" dirty="0"/>
              <a:t> networks</a:t>
            </a:r>
            <a:endParaRPr kumimoji="1" lang="zh-CN" altLang="en-US" dirty="0">
              <a:solidFill>
                <a:schemeClr val="tx1"/>
              </a:solidFill>
            </a:endParaRPr>
          </a:p>
        </p:txBody>
      </p:sp>
      <p:sp>
        <p:nvSpPr>
          <p:cNvPr id="15" name="椭圆 14"/>
          <p:cNvSpPr/>
          <p:nvPr/>
        </p:nvSpPr>
        <p:spPr>
          <a:xfrm>
            <a:off x="2105025" y="5286375"/>
            <a:ext cx="185738" cy="185738"/>
          </a:xfrm>
          <a:prstGeom prst="ellipse">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16" name="椭圆 15"/>
          <p:cNvSpPr/>
          <p:nvPr/>
        </p:nvSpPr>
        <p:spPr>
          <a:xfrm>
            <a:off x="3874691" y="5286375"/>
            <a:ext cx="185738" cy="185738"/>
          </a:xfrm>
          <a:prstGeom prst="ellipse">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52233" name="文本框 16"/>
          <p:cNvSpPr txBox="1">
            <a:spLocks noChangeArrowheads="1"/>
          </p:cNvSpPr>
          <p:nvPr/>
        </p:nvSpPr>
        <p:spPr bwMode="auto">
          <a:xfrm>
            <a:off x="2290763" y="5224463"/>
            <a:ext cx="1697434" cy="338554"/>
          </a:xfrm>
          <a:prstGeom prst="rect">
            <a:avLst/>
          </a:prstGeom>
          <a:noFill/>
          <a:ln w="9525">
            <a:noFill/>
            <a:miter lim="800000"/>
            <a:headEnd/>
            <a:tailEnd/>
          </a:ln>
        </p:spPr>
        <p:txBody>
          <a:bodyPr wrap="square">
            <a:spAutoFit/>
          </a:bodyPr>
          <a:lstStyle/>
          <a:p>
            <a:r>
              <a:rPr kumimoji="1" lang="en-US" altLang="zh-CN" sz="1600" dirty="0"/>
              <a:t>Active neighbor</a:t>
            </a:r>
            <a:endParaRPr kumimoji="1" lang="zh-CN" altLang="en-US" sz="1600" dirty="0"/>
          </a:p>
        </p:txBody>
      </p:sp>
      <p:sp>
        <p:nvSpPr>
          <p:cNvPr id="52234" name="文本框 17"/>
          <p:cNvSpPr txBox="1">
            <a:spLocks noChangeArrowheads="1"/>
          </p:cNvSpPr>
          <p:nvPr/>
        </p:nvSpPr>
        <p:spPr bwMode="auto">
          <a:xfrm>
            <a:off x="4024313" y="5215864"/>
            <a:ext cx="2121793" cy="338554"/>
          </a:xfrm>
          <a:prstGeom prst="rect">
            <a:avLst/>
          </a:prstGeom>
          <a:noFill/>
          <a:ln w="9525">
            <a:noFill/>
            <a:miter lim="800000"/>
            <a:headEnd/>
            <a:tailEnd/>
          </a:ln>
        </p:spPr>
        <p:txBody>
          <a:bodyPr wrap="square">
            <a:spAutoFit/>
          </a:bodyPr>
          <a:lstStyle/>
          <a:p>
            <a:r>
              <a:rPr kumimoji="1" lang="en-US" altLang="zh-CN" sz="1600" dirty="0"/>
              <a:t>Inactive neighbor</a:t>
            </a:r>
            <a:endParaRPr kumimoji="1" lang="zh-CN" altLang="en-US" sz="1600" dirty="0"/>
          </a:p>
        </p:txBody>
      </p:sp>
      <p:sp>
        <p:nvSpPr>
          <p:cNvPr id="13" name="矩形 12"/>
          <p:cNvSpPr/>
          <p:nvPr/>
        </p:nvSpPr>
        <p:spPr>
          <a:xfrm>
            <a:off x="1795463" y="5100637"/>
            <a:ext cx="6686550" cy="55721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椭圆 27"/>
          <p:cNvSpPr/>
          <p:nvPr/>
        </p:nvSpPr>
        <p:spPr>
          <a:xfrm>
            <a:off x="5766462" y="5250265"/>
            <a:ext cx="233892" cy="259689"/>
          </a:xfrm>
          <a:prstGeom prst="ellipse">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14" name="文本框 13"/>
          <p:cNvSpPr txBox="1"/>
          <p:nvPr/>
        </p:nvSpPr>
        <p:spPr>
          <a:xfrm>
            <a:off x="5757863" y="5215864"/>
            <a:ext cx="247650" cy="369332"/>
          </a:xfrm>
          <a:prstGeom prst="rect">
            <a:avLst/>
          </a:prstGeom>
          <a:noFill/>
        </p:spPr>
        <p:txBody>
          <a:bodyPr wrap="square" rtlCol="0">
            <a:spAutoFit/>
          </a:bodyPr>
          <a:lstStyle/>
          <a:p>
            <a:r>
              <a:rPr kumimoji="1" lang="en-US" altLang="zh-CN" dirty="0"/>
              <a:t>v</a:t>
            </a:r>
            <a:endParaRPr kumimoji="1" lang="zh-CN" altLang="en-US" dirty="0"/>
          </a:p>
        </p:txBody>
      </p:sp>
      <p:sp>
        <p:nvSpPr>
          <p:cNvPr id="30" name="文本框 17"/>
          <p:cNvSpPr txBox="1">
            <a:spLocks noChangeArrowheads="1"/>
          </p:cNvSpPr>
          <p:nvPr/>
        </p:nvSpPr>
        <p:spPr bwMode="auto">
          <a:xfrm>
            <a:off x="6067425" y="5224463"/>
            <a:ext cx="2616878" cy="338554"/>
          </a:xfrm>
          <a:prstGeom prst="rect">
            <a:avLst/>
          </a:prstGeom>
          <a:noFill/>
          <a:ln w="9525">
            <a:noFill/>
            <a:miter lim="800000"/>
            <a:headEnd/>
            <a:tailEnd/>
          </a:ln>
        </p:spPr>
        <p:txBody>
          <a:bodyPr wrap="square">
            <a:spAutoFit/>
          </a:bodyPr>
          <a:lstStyle/>
          <a:p>
            <a:r>
              <a:rPr kumimoji="1" lang="en-US" altLang="zh-CN" sz="1600" dirty="0"/>
              <a:t>User to be influenced</a:t>
            </a:r>
            <a:endParaRPr kumimoji="1" lang="zh-CN" altLang="en-US" sz="1600" dirty="0"/>
          </a:p>
        </p:txBody>
      </p:sp>
      <p:sp>
        <p:nvSpPr>
          <p:cNvPr id="61" name="矩形 181"/>
          <p:cNvSpPr/>
          <p:nvPr/>
        </p:nvSpPr>
        <p:spPr>
          <a:xfrm>
            <a:off x="2043112" y="4233864"/>
            <a:ext cx="4985660" cy="392415"/>
          </a:xfrm>
          <a:prstGeom prst="rect">
            <a:avLst/>
          </a:prstGeom>
        </p:spPr>
        <p:txBody>
          <a:bodyPr wrap="none">
            <a:spAutoFit/>
          </a:bodyPr>
          <a:lstStyle/>
          <a:p>
            <a:r>
              <a:rPr lang="en-US" altLang="zh-CN" sz="1950" dirty="0"/>
              <a:t>Who are more likely to be “</a:t>
            </a:r>
            <a:r>
              <a:rPr lang="en-US" altLang="zh-CN" sz="1950" dirty="0">
                <a:solidFill>
                  <a:srgbClr val="C00000"/>
                </a:solidFill>
              </a:rPr>
              <a:t>active</a:t>
            </a:r>
            <a:r>
              <a:rPr lang="en-US" altLang="zh-CN" sz="1950" dirty="0"/>
              <a:t>”, </a:t>
            </a:r>
            <a:r>
              <a:rPr lang="en-US" altLang="zh-CN" sz="1950" i="1" dirty="0">
                <a:solidFill>
                  <a:srgbClr val="0000CC"/>
                </a:solidFill>
              </a:rPr>
              <a:t>v</a:t>
            </a:r>
            <a:r>
              <a:rPr lang="en-US" altLang="zh-CN" sz="1950" baseline="-25000" dirty="0">
                <a:solidFill>
                  <a:srgbClr val="0000CC"/>
                </a:solidFill>
              </a:rPr>
              <a:t>1</a:t>
            </a:r>
            <a:r>
              <a:rPr lang="en-US" altLang="zh-CN" sz="1950" dirty="0">
                <a:solidFill>
                  <a:srgbClr val="0000CC"/>
                </a:solidFill>
              </a:rPr>
              <a:t> or </a:t>
            </a:r>
            <a:r>
              <a:rPr lang="en-US" altLang="zh-CN" sz="1950" i="1" dirty="0">
                <a:solidFill>
                  <a:srgbClr val="0000CC"/>
                </a:solidFill>
              </a:rPr>
              <a:t>v</a:t>
            </a:r>
            <a:r>
              <a:rPr lang="en-US" altLang="zh-CN" sz="1950" baseline="-25000" dirty="0">
                <a:solidFill>
                  <a:srgbClr val="0000CC"/>
                </a:solidFill>
              </a:rPr>
              <a:t>2</a:t>
            </a:r>
            <a:r>
              <a:rPr lang="en-US" altLang="zh-CN" sz="1950" dirty="0"/>
              <a:t>?</a:t>
            </a:r>
          </a:p>
        </p:txBody>
      </p:sp>
      <p:pic>
        <p:nvPicPr>
          <p:cNvPr id="3" name="Picture 2" descr="ego-network-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2562" y="2066925"/>
            <a:ext cx="2775744" cy="2012047"/>
          </a:xfrm>
          <a:prstGeom prst="rect">
            <a:avLst/>
          </a:prstGeom>
        </p:spPr>
      </p:pic>
      <p:pic>
        <p:nvPicPr>
          <p:cNvPr id="4" name="Picture 3" descr="ego-network-2.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7375" y="2005013"/>
            <a:ext cx="2828618" cy="2094706"/>
          </a:xfrm>
          <a:prstGeom prst="rect">
            <a:avLst/>
          </a:prstGeom>
        </p:spPr>
      </p:pic>
      <p:sp>
        <p:nvSpPr>
          <p:cNvPr id="7" name="Oval 6"/>
          <p:cNvSpPr/>
          <p:nvPr/>
        </p:nvSpPr>
        <p:spPr>
          <a:xfrm>
            <a:off x="3054350" y="2913063"/>
            <a:ext cx="454025" cy="371475"/>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solidFill>
              </a:rPr>
              <a:t>v</a:t>
            </a:r>
            <a:r>
              <a:rPr lang="en-US" sz="2000" baseline="-25000" dirty="0">
                <a:solidFill>
                  <a:schemeClr val="tx1"/>
                </a:solidFill>
              </a:rPr>
              <a:t>1</a:t>
            </a:r>
          </a:p>
        </p:txBody>
      </p:sp>
      <p:sp>
        <p:nvSpPr>
          <p:cNvPr id="99" name="Oval 98"/>
          <p:cNvSpPr/>
          <p:nvPr/>
        </p:nvSpPr>
        <p:spPr>
          <a:xfrm>
            <a:off x="6376988" y="2933700"/>
            <a:ext cx="454025" cy="371475"/>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solidFill>
              </a:rPr>
              <a:t>v</a:t>
            </a:r>
            <a:r>
              <a:rPr lang="en-US" sz="2000" baseline="-25000" dirty="0">
                <a:solidFill>
                  <a:schemeClr val="tx1"/>
                </a:solidFill>
              </a:rPr>
              <a:t>2</a:t>
            </a:r>
          </a:p>
        </p:txBody>
      </p:sp>
      <p:sp>
        <p:nvSpPr>
          <p:cNvPr id="17" name="矩形 181"/>
          <p:cNvSpPr/>
          <p:nvPr/>
        </p:nvSpPr>
        <p:spPr>
          <a:xfrm>
            <a:off x="2043113" y="4599898"/>
            <a:ext cx="4347665" cy="392415"/>
          </a:xfrm>
          <a:prstGeom prst="rect">
            <a:avLst/>
          </a:prstGeom>
        </p:spPr>
        <p:txBody>
          <a:bodyPr wrap="none">
            <a:spAutoFit/>
          </a:bodyPr>
          <a:lstStyle/>
          <a:p>
            <a:r>
              <a:rPr lang="en-US" altLang="zh-CN" sz="1950" dirty="0"/>
              <a:t>e.g., </a:t>
            </a:r>
            <a:r>
              <a:rPr lang="en-US" altLang="zh-CN" sz="1950" dirty="0">
                <a:solidFill>
                  <a:srgbClr val="C00000"/>
                </a:solidFill>
              </a:rPr>
              <a:t>active</a:t>
            </a:r>
            <a:r>
              <a:rPr lang="en-US" altLang="zh-CN" sz="1950" dirty="0">
                <a:solidFill>
                  <a:srgbClr val="FF0000"/>
                </a:solidFill>
              </a:rPr>
              <a:t> </a:t>
            </a:r>
            <a:r>
              <a:rPr lang="en-US" altLang="zh-CN" sz="1950" dirty="0"/>
              <a:t>= “call-back </a:t>
            </a:r>
            <a:r>
              <a:rPr lang="en-US" sz="1950" i="1" dirty="0"/>
              <a:t>King of Glory</a:t>
            </a:r>
            <a:r>
              <a:rPr lang="en-US" altLang="zh-CN" sz="1950" dirty="0"/>
              <a:t>”</a:t>
            </a:r>
          </a:p>
        </p:txBody>
      </p:sp>
      <p:sp>
        <p:nvSpPr>
          <p:cNvPr id="18" name="矩形 181"/>
          <p:cNvSpPr/>
          <p:nvPr/>
        </p:nvSpPr>
        <p:spPr>
          <a:xfrm>
            <a:off x="2592379" y="1381135"/>
            <a:ext cx="3978974" cy="392415"/>
          </a:xfrm>
          <a:prstGeom prst="rect">
            <a:avLst/>
          </a:prstGeom>
        </p:spPr>
        <p:txBody>
          <a:bodyPr wrap="none">
            <a:spAutoFit/>
          </a:bodyPr>
          <a:lstStyle/>
          <a:p>
            <a:pPr marL="0" lvl="1"/>
            <a:r>
              <a:rPr lang="en-US" altLang="zh-CN" sz="1950" dirty="0"/>
              <a:t>Example: </a:t>
            </a:r>
            <a:r>
              <a:rPr lang="en-US" sz="1950" i="1" dirty="0"/>
              <a:t>King of Glory (</a:t>
            </a:r>
            <a:r>
              <a:rPr lang="zh-CN" altLang="en-US" sz="1950" i="1" dirty="0"/>
              <a:t>王者荣耀</a:t>
            </a:r>
            <a:r>
              <a:rPr lang="en-US" sz="1950" i="1" dirty="0"/>
              <a:t>)</a:t>
            </a:r>
          </a:p>
        </p:txBody>
      </p:sp>
      <p:sp>
        <p:nvSpPr>
          <p:cNvPr id="19" name="Rectangle 18">
            <a:extLst>
              <a:ext uri="{FF2B5EF4-FFF2-40B4-BE49-F238E27FC236}">
                <a16:creationId xmlns:a16="http://schemas.microsoft.com/office/drawing/2014/main" id="{4DE975CE-1FEE-4B6B-B95C-8EE927301EB4}"/>
              </a:ext>
            </a:extLst>
          </p:cNvPr>
          <p:cNvSpPr/>
          <p:nvPr/>
        </p:nvSpPr>
        <p:spPr>
          <a:xfrm>
            <a:off x="0" y="6536377"/>
            <a:ext cx="9906000" cy="261610"/>
          </a:xfrm>
          <a:prstGeom prst="rect">
            <a:avLst/>
          </a:prstGeom>
        </p:spPr>
        <p:txBody>
          <a:bodyPr wrap="square">
            <a:spAutoFit/>
          </a:bodyPr>
          <a:lstStyle/>
          <a:p>
            <a:pPr marL="278606" indent="-278606">
              <a:buFont typeface="+mj-lt"/>
              <a:buAutoNum type="arabicPeriod"/>
            </a:pPr>
            <a:r>
              <a:rPr lang="en-US" sz="1100" dirty="0"/>
              <a:t>J. </a:t>
            </a:r>
            <a:r>
              <a:rPr lang="en-US" sz="1100" dirty="0" err="1"/>
              <a:t>Qiu</a:t>
            </a:r>
            <a:r>
              <a:rPr lang="en-US" sz="1100" dirty="0"/>
              <a:t>, J. Tang, H. Ma, Y. Dong, K. Wang, and J. Tang. </a:t>
            </a:r>
            <a:r>
              <a:rPr lang="en-US" sz="1100" dirty="0" err="1"/>
              <a:t>DeepInf</a:t>
            </a:r>
            <a:r>
              <a:rPr lang="en-US" sz="1100" dirty="0"/>
              <a:t>: Social Influence Prediction with Deep Learning. KDD'18.</a:t>
            </a:r>
          </a:p>
        </p:txBody>
      </p:sp>
    </p:spTree>
    <p:extLst>
      <p:ext uri="{BB962C8B-B14F-4D97-AF65-F5344CB8AC3E}">
        <p14:creationId xmlns:p14="http://schemas.microsoft.com/office/powerpoint/2010/main" val="1938219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20682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𝑢</m:t>
                                          </m:r>
                                        </m:e>
                                      </m:d>
                                    </m:e>
                                  </m:d>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𝑣</m:t>
                                          </m:r>
                                        </m:e>
                                      </m:d>
                                    </m:e>
                                  </m:d>
                                </m:e>
                              </m:rad>
                            </m:den>
                          </m:f>
                        </m:e>
                      </m:nary>
                      <m:r>
                        <a:rPr lang="en-US" sz="2600" i="1">
                          <a:latin typeface="Cambria Math" panose="02040503050406030204" pitchFamily="18" charset="0"/>
                        </a:rPr>
                        <m:t>+</m:t>
                      </m:r>
                    </m:oMath>
                  </m:oMathPara>
                </a14:m>
                <a:endParaRPr lang="en-US" sz="2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600" i="1">
                              <a:latin typeface="Cambria Math" panose="02040503050406030204" pitchFamily="18" charset="0"/>
                            </a:rPr>
                          </m:ctrlPr>
                        </m:sSubPr>
                        <m:e>
                          <m:r>
                            <a:rPr lang="en-US" sz="2600" b="1" i="1">
                              <a:latin typeface="Cambria Math" panose="02040503050406030204" pitchFamily="18" charset="0"/>
                            </a:rPr>
                            <m:t>             </m:t>
                          </m:r>
                          <m:r>
                            <a:rPr lang="en-US" sz="2600" b="1" i="1">
                              <a:latin typeface="Cambria Math" panose="02040503050406030204" pitchFamily="18" charset="0"/>
                            </a:rPr>
                            <m:t>𝑾</m:t>
                          </m:r>
                        </m:e>
                        <m:sub>
                          <m:r>
                            <a:rPr lang="en-US" sz="2600" i="1">
                              <a:latin typeface="Cambria Math" panose="02040503050406030204" pitchFamily="18" charset="0"/>
                            </a:rPr>
                            <m:t>𝑘</m:t>
                          </m:r>
                        </m:sub>
                      </m:sSub>
                      <m:r>
                        <a:rPr lang="en-US" sz="2600" i="1">
                          <a:latin typeface="Cambria Math" panose="02040503050406030204" pitchFamily="18" charset="0"/>
                        </a:rPr>
                        <m:t>   </m:t>
                      </m:r>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𝑣</m:t>
                          </m:r>
                        </m:sub>
                        <m:sup/>
                        <m:e>
                          <m:r>
                            <a:rPr lang="en-US" sz="2600" i="1">
                              <a:latin typeface="Cambria Math" panose="02040503050406030204" pitchFamily="18" charset="0"/>
                            </a:rPr>
                            <m:t>   </m:t>
                          </m:r>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𝑣</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2598917"/>
              </a:xfrm>
              <a:prstGeom prst="rect">
                <a:avLst/>
              </a:prstGeom>
              <a:blipFill>
                <a:blip r:embed="rId3"/>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46943D2A-3FEA-421B-B025-2BAA8CC39910}"/>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18" name="Rounded Rectangle 26">
            <a:extLst>
              <a:ext uri="{FF2B5EF4-FFF2-40B4-BE49-F238E27FC236}">
                <a16:creationId xmlns:a16="http://schemas.microsoft.com/office/drawing/2014/main" id="{6B4FD49A-33E7-440F-8E20-9AD931FEA48B}"/>
              </a:ext>
            </a:extLst>
          </p:cNvPr>
          <p:cNvSpPr/>
          <p:nvPr/>
        </p:nvSpPr>
        <p:spPr>
          <a:xfrm>
            <a:off x="4953000" y="2939644"/>
            <a:ext cx="3590925" cy="1131850"/>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9" name="Rounded Rectangle 26">
            <a:extLst>
              <a:ext uri="{FF2B5EF4-FFF2-40B4-BE49-F238E27FC236}">
                <a16:creationId xmlns:a16="http://schemas.microsoft.com/office/drawing/2014/main" id="{15E7456B-64B7-464B-B405-913AC5BCBDEA}"/>
              </a:ext>
            </a:extLst>
          </p:cNvPr>
          <p:cNvSpPr/>
          <p:nvPr/>
        </p:nvSpPr>
        <p:spPr>
          <a:xfrm>
            <a:off x="5634037" y="4845990"/>
            <a:ext cx="433388" cy="236634"/>
          </a:xfrm>
          <a:prstGeom prst="roundRect">
            <a:avLst>
              <a:gd name="adj" fmla="val 4648"/>
            </a:avLst>
          </a:prstGeom>
          <a:solidFill>
            <a:srgbClr val="0000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4C49604-0D77-412F-BCBF-BC9A297D21E4}"/>
                  </a:ext>
                </a:extLst>
              </p:cNvPr>
              <p:cNvSpPr/>
              <p:nvPr/>
            </p:nvSpPr>
            <p:spPr>
              <a:xfrm>
                <a:off x="5233762" y="1947954"/>
                <a:ext cx="2993833" cy="6718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r>
                        <a:rPr lang="en-US" sz="2600" b="1" i="1">
                          <a:latin typeface="Cambria Math" panose="02040503050406030204" pitchFamily="18" charset="0"/>
                        </a:rPr>
                        <m:t>𝑨</m:t>
                      </m:r>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sSup>
                        <m:sSupPr>
                          <m:ctrlPr>
                            <a:rPr lang="en-US" sz="2600" i="1">
                              <a:latin typeface="Cambria Math" panose="02040503050406030204" pitchFamily="18" charset="0"/>
                            </a:rPr>
                          </m:ctrlPr>
                        </m:sSupPr>
                        <m:e>
                          <m:r>
                            <a:rPr lang="en-US" sz="2600" b="1" i="1">
                              <a:latin typeface="Cambria Math" panose="02040503050406030204" pitchFamily="18" charset="0"/>
                            </a:rPr>
                            <m:t>𝑾</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oMath>
                  </m:oMathPara>
                </a14:m>
                <a:endParaRPr lang="en-US" sz="2600" dirty="0"/>
              </a:p>
            </p:txBody>
          </p:sp>
        </mc:Choice>
        <mc:Fallback xmlns="">
          <p:sp>
            <p:nvSpPr>
              <p:cNvPr id="23" name="Rectangle 22">
                <a:extLst>
                  <a:ext uri="{FF2B5EF4-FFF2-40B4-BE49-F238E27FC236}">
                    <a16:creationId xmlns:a16="http://schemas.microsoft.com/office/drawing/2014/main" id="{A4C49604-0D77-412F-BCBF-BC9A297D21E4}"/>
                  </a:ext>
                </a:extLst>
              </p:cNvPr>
              <p:cNvSpPr>
                <a:spLocks noRot="1" noChangeAspect="1" noMove="1" noResize="1" noEditPoints="1" noAdjustHandles="1" noChangeArrowheads="1" noChangeShapeType="1" noTextEdit="1"/>
              </p:cNvSpPr>
              <p:nvPr/>
            </p:nvSpPr>
            <p:spPr>
              <a:xfrm>
                <a:off x="6441552" y="1606174"/>
                <a:ext cx="3640356" cy="805990"/>
              </a:xfrm>
              <a:prstGeom prst="rect">
                <a:avLst/>
              </a:prstGeom>
              <a:blipFill>
                <a:blip r:embed="rId4"/>
                <a:stretch>
                  <a:fillRect/>
                </a:stretch>
              </a:blipFill>
            </p:spPr>
            <p:txBody>
              <a:bodyPr/>
              <a:lstStyle/>
              <a:p>
                <a:r>
                  <a:rPr lang="en-US">
                    <a:noFill/>
                  </a:rPr>
                  <a:t> </a:t>
                </a:r>
              </a:p>
            </p:txBody>
          </p:sp>
        </mc:Fallback>
      </mc:AlternateContent>
      <p:sp>
        <p:nvSpPr>
          <p:cNvPr id="24" name="Rounded Rectangle 26">
            <a:extLst>
              <a:ext uri="{FF2B5EF4-FFF2-40B4-BE49-F238E27FC236}">
                <a16:creationId xmlns:a16="http://schemas.microsoft.com/office/drawing/2014/main" id="{65778F59-DB22-4077-B996-1EBC6CC02225}"/>
              </a:ext>
            </a:extLst>
          </p:cNvPr>
          <p:cNvSpPr/>
          <p:nvPr/>
        </p:nvSpPr>
        <p:spPr>
          <a:xfrm>
            <a:off x="5324475" y="2020547"/>
            <a:ext cx="2867075" cy="654868"/>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594070C-956C-4F3F-9F85-1338C5C14BAC}"/>
                  </a:ext>
                </a:extLst>
              </p:cNvPr>
              <p:cNvSpPr/>
              <p:nvPr/>
            </p:nvSpPr>
            <p:spPr>
              <a:xfrm>
                <a:off x="5143047" y="5245626"/>
                <a:ext cx="2918491" cy="6718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r>
                        <a:rPr lang="en-US" sz="2600" b="1" i="1">
                          <a:latin typeface="Cambria Math" panose="02040503050406030204" pitchFamily="18" charset="0"/>
                        </a:rPr>
                        <m:t>𝑰</m:t>
                      </m:r>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sSup>
                        <m:sSupPr>
                          <m:ctrlPr>
                            <a:rPr lang="en-US" sz="2600" i="1">
                              <a:latin typeface="Cambria Math" panose="02040503050406030204" pitchFamily="18" charset="0"/>
                            </a:rPr>
                          </m:ctrlPr>
                        </m:sSupPr>
                        <m:e>
                          <m:r>
                            <a:rPr lang="en-US" sz="2600" b="1" i="1">
                              <a:latin typeface="Cambria Math" panose="02040503050406030204" pitchFamily="18" charset="0"/>
                            </a:rPr>
                            <m:t>𝑾</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oMath>
                  </m:oMathPara>
                </a14:m>
                <a:endParaRPr lang="en-US" sz="2600" dirty="0"/>
              </a:p>
            </p:txBody>
          </p:sp>
        </mc:Choice>
        <mc:Fallback xmlns="">
          <p:sp>
            <p:nvSpPr>
              <p:cNvPr id="25" name="Rectangle 24">
                <a:extLst>
                  <a:ext uri="{FF2B5EF4-FFF2-40B4-BE49-F238E27FC236}">
                    <a16:creationId xmlns:a16="http://schemas.microsoft.com/office/drawing/2014/main" id="{3594070C-956C-4F3F-9F85-1338C5C14BAC}"/>
                  </a:ext>
                </a:extLst>
              </p:cNvPr>
              <p:cNvSpPr>
                <a:spLocks noRot="1" noChangeAspect="1" noMove="1" noResize="1" noEditPoints="1" noAdjustHandles="1" noChangeArrowheads="1" noChangeShapeType="1" noTextEdit="1"/>
              </p:cNvSpPr>
              <p:nvPr/>
            </p:nvSpPr>
            <p:spPr>
              <a:xfrm>
                <a:off x="6329904" y="5664847"/>
                <a:ext cx="3640356" cy="805990"/>
              </a:xfrm>
              <a:prstGeom prst="rect">
                <a:avLst/>
              </a:prstGeom>
              <a:blipFill>
                <a:blip r:embed="rId5"/>
                <a:stretch>
                  <a:fillRect/>
                </a:stretch>
              </a:blipFill>
            </p:spPr>
            <p:txBody>
              <a:bodyPr/>
              <a:lstStyle/>
              <a:p>
                <a:r>
                  <a:rPr lang="en-US">
                    <a:noFill/>
                  </a:rPr>
                  <a:t> </a:t>
                </a:r>
              </a:p>
            </p:txBody>
          </p:sp>
        </mc:Fallback>
      </mc:AlternateContent>
      <p:sp>
        <p:nvSpPr>
          <p:cNvPr id="28" name="Rounded Rectangle 26">
            <a:extLst>
              <a:ext uri="{FF2B5EF4-FFF2-40B4-BE49-F238E27FC236}">
                <a16:creationId xmlns:a16="http://schemas.microsoft.com/office/drawing/2014/main" id="{87EEE13A-E2C7-41A4-8F8C-FE75366AFC86}"/>
              </a:ext>
            </a:extLst>
          </p:cNvPr>
          <p:cNvSpPr/>
          <p:nvPr/>
        </p:nvSpPr>
        <p:spPr>
          <a:xfrm>
            <a:off x="5233761" y="5249373"/>
            <a:ext cx="2867075" cy="654868"/>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Tree>
    <p:extLst>
      <p:ext uri="{BB962C8B-B14F-4D97-AF65-F5344CB8AC3E}">
        <p14:creationId xmlns:p14="http://schemas.microsoft.com/office/powerpoint/2010/main" val="29904900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979527" y="3127199"/>
                <a:ext cx="5183955" cy="60343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r>
                            <a:rPr lang="en-US" sz="2600" i="1">
                              <a:latin typeface="Cambria Math" panose="02040503050406030204" pitchFamily="18" charset="0"/>
                            </a:rPr>
                            <m:t>𝑘</m:t>
                          </m:r>
                        </m:sup>
                      </m:sSup>
                      <m:r>
                        <a:rPr lang="en-US" sz="2600" i="1">
                          <a:latin typeface="Cambria Math" panose="02040503050406030204" pitchFamily="18" charset="0"/>
                        </a:rPr>
                        <m:t>=</m:t>
                      </m:r>
                      <m:r>
                        <a:rPr lang="en-US" sz="2600" i="1">
                          <a:latin typeface="Cambria Math" panose="02040503050406030204" pitchFamily="18" charset="0"/>
                        </a:rPr>
                        <m:t>𝜎</m:t>
                      </m:r>
                      <m:d>
                        <m:dPr>
                          <m:ctrlPr>
                            <a:rPr lang="en-US" sz="2600" i="1">
                              <a:latin typeface="Cambria Math" panose="02040503050406030204" pitchFamily="18" charset="0"/>
                            </a:rPr>
                          </m:ctrlPr>
                        </m:dPr>
                        <m:e>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d>
                            <m:dPr>
                              <m:ctrlPr>
                                <a:rPr lang="en-US" sz="2600" i="1">
                                  <a:latin typeface="Cambria Math" panose="02040503050406030204" pitchFamily="18" charset="0"/>
                                </a:rPr>
                              </m:ctrlPr>
                            </m:dPr>
                            <m:e>
                              <m:r>
                                <a:rPr lang="en-US" sz="2600" b="1" i="1">
                                  <a:latin typeface="Cambria Math" panose="02040503050406030204" pitchFamily="18" charset="0"/>
                                </a:rPr>
                                <m:t>𝑨</m:t>
                              </m:r>
                              <m:r>
                                <a:rPr lang="en-US" sz="2600" i="1">
                                  <a:latin typeface="Cambria Math" panose="02040503050406030204" pitchFamily="18" charset="0"/>
                                </a:rPr>
                                <m:t>+</m:t>
                              </m:r>
                              <m:r>
                                <a:rPr lang="en-US" sz="2600" b="1" i="1">
                                  <a:latin typeface="Cambria Math" panose="02040503050406030204" pitchFamily="18" charset="0"/>
                                </a:rPr>
                                <m:t>𝑰</m:t>
                              </m:r>
                            </m:e>
                          </m:d>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sSup>
                            <m:sSupPr>
                              <m:ctrlPr>
                                <a:rPr lang="en-US" sz="2600" i="1">
                                  <a:latin typeface="Cambria Math" panose="02040503050406030204" pitchFamily="18" charset="0"/>
                                </a:rPr>
                              </m:ctrlPr>
                            </m:sSupPr>
                            <m:e>
                              <m:r>
                                <a:rPr lang="en-US" sz="2600" b="1" i="1">
                                  <a:latin typeface="Cambria Math" panose="02040503050406030204" pitchFamily="18" charset="0"/>
                                </a:rPr>
                                <m:t>𝑾</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e>
                      </m:d>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667110" y="3057552"/>
                <a:ext cx="6380252" cy="742896"/>
              </a:xfrm>
              <a:prstGeom prst="rect">
                <a:avLst/>
              </a:prstGeom>
              <a:blipFill>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D1CB3F7-8F89-437D-87BB-BA9131FD0F67}"/>
              </a:ext>
            </a:extLst>
          </p:cNvPr>
          <p:cNvSpPr/>
          <p:nvPr/>
        </p:nvSpPr>
        <p:spPr>
          <a:xfrm>
            <a:off x="859733" y="4949596"/>
            <a:ext cx="869149" cy="461665"/>
          </a:xfrm>
          <a:prstGeom prst="rect">
            <a:avLst/>
          </a:prstGeom>
        </p:spPr>
        <p:txBody>
          <a:bodyPr wrap="none">
            <a:spAutoFit/>
          </a:bodyPr>
          <a:lstStyle/>
          <a:p>
            <a:r>
              <a:rPr lang="en-US" altLang="zh-CN" sz="2400" dirty="0"/>
              <a:t>Input</a:t>
            </a:r>
            <a:endParaRPr lang="en-US" sz="2400"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16ACE9D-7883-40D3-BB23-3B01FEB05877}"/>
                  </a:ext>
                </a:extLst>
              </p:cNvPr>
              <p:cNvSpPr/>
              <p:nvPr/>
            </p:nvSpPr>
            <p:spPr>
              <a:xfrm>
                <a:off x="8601277" y="3264893"/>
                <a:ext cx="1049646" cy="483209"/>
              </a:xfrm>
              <a:prstGeom prst="rect">
                <a:avLst/>
              </a:prstGeom>
            </p:spPr>
            <p:txBody>
              <a:bodyPr wrap="none">
                <a:spAutoFit/>
              </a:bodyPr>
              <a:lstStyle/>
              <a:p>
                <a14:m>
                  <m:oMath xmlns:m="http://schemas.openxmlformats.org/officeDocument/2006/math">
                    <m:r>
                      <a:rPr lang="en-US" sz="2600" b="1" i="1">
                        <a:latin typeface="Cambria Math" panose="02040503050406030204" pitchFamily="18" charset="0"/>
                      </a:rPr>
                      <m:t>𝒁</m:t>
                    </m:r>
                  </m:oMath>
                </a14:m>
                <a:r>
                  <a:rPr lang="en-US" sz="2275" dirty="0"/>
                  <a:t> =</a:t>
                </a:r>
                <a14:m>
                  <m:oMath xmlns:m="http://schemas.openxmlformats.org/officeDocument/2006/math">
                    <m:sSup>
                      <m:sSupPr>
                        <m:ctrlPr>
                          <a:rPr lang="en-US" sz="2275" i="1" dirty="0">
                            <a:latin typeface="Cambria Math" panose="02040503050406030204" pitchFamily="18" charset="0"/>
                          </a:rPr>
                        </m:ctrlPr>
                      </m:sSupPr>
                      <m:e>
                        <m:r>
                          <a:rPr lang="en-US" sz="2275" b="1" i="1" dirty="0">
                            <a:latin typeface="Cambria Math" panose="02040503050406030204" pitchFamily="18" charset="0"/>
                          </a:rPr>
                          <m:t>𝑯</m:t>
                        </m:r>
                      </m:e>
                      <m:sup>
                        <m:r>
                          <a:rPr lang="en-US" sz="2275" i="1" dirty="0">
                            <a:latin typeface="Cambria Math" panose="02040503050406030204" pitchFamily="18" charset="0"/>
                          </a:rPr>
                          <m:t>𝐾</m:t>
                        </m:r>
                      </m:sup>
                    </m:sSup>
                  </m:oMath>
                </a14:m>
                <a:endParaRPr lang="en-US" sz="2600" b="1" dirty="0"/>
              </a:p>
            </p:txBody>
          </p:sp>
        </mc:Choice>
        <mc:Fallback xmlns="">
          <p:sp>
            <p:nvSpPr>
              <p:cNvPr id="6" name="Rectangle 5">
                <a:extLst>
                  <a:ext uri="{FF2B5EF4-FFF2-40B4-BE49-F238E27FC236}">
                    <a16:creationId xmlns:a16="http://schemas.microsoft.com/office/drawing/2014/main" id="{B16ACE9D-7883-40D3-BB23-3B01FEB05877}"/>
                  </a:ext>
                </a:extLst>
              </p:cNvPr>
              <p:cNvSpPr>
                <a:spLocks noRot="1" noChangeAspect="1" noMove="1" noResize="1" noEditPoints="1" noAdjustHandles="1" noChangeArrowheads="1" noChangeShapeType="1" noTextEdit="1"/>
              </p:cNvSpPr>
              <p:nvPr/>
            </p:nvSpPr>
            <p:spPr>
              <a:xfrm>
                <a:off x="10586187" y="3227021"/>
                <a:ext cx="1249445" cy="573427"/>
              </a:xfrm>
              <a:prstGeom prst="rect">
                <a:avLst/>
              </a:prstGeom>
              <a:blipFill>
                <a:blip r:embed="rId4"/>
                <a:stretch>
                  <a:fillRect t="-4255" b="-26596"/>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1B2C2738-5D14-4D7A-A72E-FA480EB29E2B}"/>
              </a:ext>
            </a:extLst>
          </p:cNvPr>
          <p:cNvSpPr/>
          <p:nvPr/>
        </p:nvSpPr>
        <p:spPr>
          <a:xfrm>
            <a:off x="8392107" y="4949596"/>
            <a:ext cx="1107996" cy="461665"/>
          </a:xfrm>
          <a:prstGeom prst="rect">
            <a:avLst/>
          </a:prstGeom>
        </p:spPr>
        <p:txBody>
          <a:bodyPr wrap="none">
            <a:spAutoFit/>
          </a:bodyPr>
          <a:lstStyle/>
          <a:p>
            <a:r>
              <a:rPr lang="en-US" altLang="zh-CN" sz="2400" dirty="0"/>
              <a:t>Output</a:t>
            </a:r>
            <a:endParaRPr lang="en-US" sz="2400" dirty="0"/>
          </a:p>
        </p:txBody>
      </p:sp>
      <p:sp>
        <p:nvSpPr>
          <p:cNvPr id="23" name="Arrow: Right 22">
            <a:extLst>
              <a:ext uri="{FF2B5EF4-FFF2-40B4-BE49-F238E27FC236}">
                <a16:creationId xmlns:a16="http://schemas.microsoft.com/office/drawing/2014/main" id="{741FF8BB-BFD3-42D9-AC75-3A82DA2B4037}"/>
              </a:ext>
            </a:extLst>
          </p:cNvPr>
          <p:cNvSpPr/>
          <p:nvPr/>
        </p:nvSpPr>
        <p:spPr>
          <a:xfrm>
            <a:off x="2625832" y="3458586"/>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16A26701-2AEE-429B-B1B8-C5C481646995}"/>
              </a:ext>
            </a:extLst>
          </p:cNvPr>
          <p:cNvSpPr/>
          <p:nvPr/>
        </p:nvSpPr>
        <p:spPr>
          <a:xfrm>
            <a:off x="8214422" y="3458586"/>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D0986CA0-DA21-473B-B969-0D5794D515EA}"/>
              </a:ext>
            </a:extLst>
          </p:cNvPr>
          <p:cNvSpPr/>
          <p:nvPr/>
        </p:nvSpPr>
        <p:spPr>
          <a:xfrm>
            <a:off x="2179072" y="2503557"/>
            <a:ext cx="358010" cy="204872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7" name="Picture 26">
            <a:extLst>
              <a:ext uri="{FF2B5EF4-FFF2-40B4-BE49-F238E27FC236}">
                <a16:creationId xmlns:a16="http://schemas.microsoft.com/office/drawing/2014/main" id="{5FFDC4FA-7E4D-44FE-8C1B-ECE8A0D2E437}"/>
              </a:ext>
            </a:extLst>
          </p:cNvPr>
          <p:cNvPicPr>
            <a:picLocks noChangeAspect="1"/>
          </p:cNvPicPr>
          <p:nvPr/>
        </p:nvPicPr>
        <p:blipFill rotWithShape="1">
          <a:blip r:embed="rId5"/>
          <a:srcRect l="2466" t="30305" r="68122" b="38076"/>
          <a:stretch/>
        </p:blipFill>
        <p:spPr>
          <a:xfrm>
            <a:off x="341584" y="2430542"/>
            <a:ext cx="1787940" cy="1362075"/>
          </a:xfrm>
          <a:prstGeom prst="rect">
            <a:avLst/>
          </a:prstGeom>
        </p:spPr>
      </p:pic>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39DC2B1-E97B-4CC0-AA8A-A81BAD3F38CD}"/>
                  </a:ext>
                </a:extLst>
              </p:cNvPr>
              <p:cNvSpPr/>
              <p:nvPr/>
            </p:nvSpPr>
            <p:spPr>
              <a:xfrm>
                <a:off x="463191" y="4272628"/>
                <a:ext cx="1217706" cy="4424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275" i="1">
                              <a:latin typeface="Cambria Math" panose="02040503050406030204" pitchFamily="18" charset="0"/>
                            </a:rPr>
                          </m:ctrlPr>
                        </m:sSupPr>
                        <m:e>
                          <m:r>
                            <a:rPr lang="en-US" sz="2275" b="1" i="1">
                              <a:latin typeface="Cambria Math" panose="02040503050406030204" pitchFamily="18" charset="0"/>
                            </a:rPr>
                            <m:t>𝑯</m:t>
                          </m:r>
                        </m:e>
                        <m:sup>
                          <m:r>
                            <a:rPr lang="en-US" sz="2275" i="1">
                              <a:latin typeface="Cambria Math" panose="02040503050406030204" pitchFamily="18" charset="0"/>
                            </a:rPr>
                            <m:t>0</m:t>
                          </m:r>
                        </m:sup>
                      </m:sSup>
                      <m:r>
                        <a:rPr lang="en-US" sz="1950" i="1">
                          <a:latin typeface="Cambria Math" panose="02040503050406030204" pitchFamily="18" charset="0"/>
                        </a:rPr>
                        <m:t>=</m:t>
                      </m:r>
                      <m:r>
                        <a:rPr lang="en-US" sz="2275">
                          <a:latin typeface="Cambria Math" panose="02040503050406030204" pitchFamily="18" charset="0"/>
                        </a:rPr>
                        <m:t> </m:t>
                      </m:r>
                      <m:r>
                        <a:rPr lang="en-US" sz="2275" b="1" i="1">
                          <a:latin typeface="Cambria Math" panose="02040503050406030204" pitchFamily="18" charset="0"/>
                        </a:rPr>
                        <m:t>𝑿</m:t>
                      </m:r>
                    </m:oMath>
                  </m:oMathPara>
                </a14:m>
                <a:endParaRPr lang="en-US" sz="2275" i="1" dirty="0">
                  <a:latin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339DC2B1-E97B-4CC0-AA8A-A81BAD3F38CD}"/>
                  </a:ext>
                </a:extLst>
              </p:cNvPr>
              <p:cNvSpPr>
                <a:spLocks noRot="1" noChangeAspect="1" noMove="1" noResize="1" noEditPoints="1" noAdjustHandles="1" noChangeArrowheads="1" noChangeShapeType="1" noTextEdit="1"/>
              </p:cNvSpPr>
              <p:nvPr/>
            </p:nvSpPr>
            <p:spPr>
              <a:xfrm>
                <a:off x="570081" y="4467311"/>
                <a:ext cx="14555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A8852F0-8227-4188-9513-DF5B756485D7}"/>
                  </a:ext>
                </a:extLst>
              </p:cNvPr>
              <p:cNvSpPr/>
              <p:nvPr/>
            </p:nvSpPr>
            <p:spPr>
              <a:xfrm>
                <a:off x="468409" y="3707533"/>
                <a:ext cx="1395767"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𝐺</m:t>
                      </m:r>
                      <m:r>
                        <a:rPr lang="en-US" sz="1625" i="1">
                          <a:latin typeface="Cambria Math" panose="02040503050406030204" pitchFamily="18" charset="0"/>
                        </a:rPr>
                        <m:t>=(</m:t>
                      </m:r>
                      <m:r>
                        <a:rPr lang="en-US" sz="1625" i="1">
                          <a:latin typeface="Cambria Math" panose="02040503050406030204" pitchFamily="18" charset="0"/>
                        </a:rPr>
                        <m:t>𝑉</m:t>
                      </m:r>
                      <m:r>
                        <a:rPr lang="en-US" sz="1625" i="1">
                          <a:latin typeface="Cambria Math" panose="02040503050406030204" pitchFamily="18" charset="0"/>
                        </a:rPr>
                        <m:t>, </m:t>
                      </m:r>
                      <m:r>
                        <a:rPr lang="en-US" sz="1625" i="1">
                          <a:latin typeface="Cambria Math" panose="02040503050406030204" pitchFamily="18" charset="0"/>
                        </a:rPr>
                        <m:t>𝐸</m:t>
                      </m:r>
                      <m:r>
                        <a:rPr lang="en-US" sz="1625" i="1">
                          <a:latin typeface="Cambria Math" panose="02040503050406030204" pitchFamily="18" charset="0"/>
                        </a:rPr>
                        <m:t>, </m:t>
                      </m:r>
                      <m:r>
                        <a:rPr lang="en-US" sz="1625" b="1" i="1">
                          <a:latin typeface="Cambria Math" panose="02040503050406030204" pitchFamily="18" charset="0"/>
                        </a:rPr>
                        <m:t>𝑨</m:t>
                      </m:r>
                      <m:r>
                        <a:rPr lang="en-US" sz="1625" i="1">
                          <a:latin typeface="Cambria Math" panose="02040503050406030204" pitchFamily="18" charset="0"/>
                        </a:rPr>
                        <m:t>)</m:t>
                      </m:r>
                    </m:oMath>
                  </m:oMathPara>
                </a14:m>
                <a:endParaRPr lang="en-US" sz="1625" dirty="0"/>
              </a:p>
            </p:txBody>
          </p:sp>
        </mc:Choice>
        <mc:Fallback xmlns="">
          <p:sp>
            <p:nvSpPr>
              <p:cNvPr id="29" name="Rectangle 28">
                <a:extLst>
                  <a:ext uri="{FF2B5EF4-FFF2-40B4-BE49-F238E27FC236}">
                    <a16:creationId xmlns:a16="http://schemas.microsoft.com/office/drawing/2014/main" id="{AA8852F0-8227-4188-9513-DF5B756485D7}"/>
                  </a:ext>
                </a:extLst>
              </p:cNvPr>
              <p:cNvSpPr>
                <a:spLocks noRot="1" noChangeAspect="1" noMove="1" noResize="1" noEditPoints="1" noAdjustHandles="1" noChangeArrowheads="1" noChangeShapeType="1" noTextEdit="1"/>
              </p:cNvSpPr>
              <p:nvPr/>
            </p:nvSpPr>
            <p:spPr>
              <a:xfrm>
                <a:off x="576503" y="3771809"/>
                <a:ext cx="1674817" cy="400110"/>
              </a:xfrm>
              <a:prstGeom prst="rect">
                <a:avLst/>
              </a:prstGeom>
              <a:blipFill>
                <a:blip r:embed="rId7"/>
                <a:stretch>
                  <a:fillRect b="-18462"/>
                </a:stretch>
              </a:blipFill>
            </p:spPr>
            <p:txBody>
              <a:bodyPr/>
              <a:lstStyle/>
              <a:p>
                <a:r>
                  <a:rPr lang="en-US">
                    <a:noFill/>
                  </a:rPr>
                  <a:t> </a:t>
                </a:r>
              </a:p>
            </p:txBody>
          </p:sp>
        </mc:Fallback>
      </mc:AlternateContent>
    </p:spTree>
    <p:extLst>
      <p:ext uri="{BB962C8B-B14F-4D97-AF65-F5344CB8AC3E}">
        <p14:creationId xmlns:p14="http://schemas.microsoft.com/office/powerpoint/2010/main" val="37953553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69B4-CA7D-C646-B385-B8ABCCB157E4}"/>
              </a:ext>
            </a:extLst>
          </p:cNvPr>
          <p:cNvSpPr>
            <a:spLocks noGrp="1"/>
          </p:cNvSpPr>
          <p:nvPr>
            <p:ph type="title"/>
          </p:nvPr>
        </p:nvSpPr>
        <p:spPr/>
        <p:txBody>
          <a:bodyPr/>
          <a:lstStyle/>
          <a:p>
            <a:r>
              <a:rPr lang="en-US" dirty="0"/>
              <a:t>GCN Model Architecture</a:t>
            </a:r>
          </a:p>
        </p:txBody>
      </p:sp>
      <p:sp>
        <p:nvSpPr>
          <p:cNvPr id="3" name="Content Placeholder 2">
            <a:extLst>
              <a:ext uri="{FF2B5EF4-FFF2-40B4-BE49-F238E27FC236}">
                <a16:creationId xmlns:a16="http://schemas.microsoft.com/office/drawing/2014/main" id="{1A69BDDC-205D-1F46-B42A-12CD91E260A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D26B9A7-3C69-0140-8C88-967D1DB23A5B}"/>
              </a:ext>
            </a:extLst>
          </p:cNvPr>
          <p:cNvPicPr>
            <a:picLocks noChangeAspect="1"/>
          </p:cNvPicPr>
          <p:nvPr/>
        </p:nvPicPr>
        <p:blipFill>
          <a:blip r:embed="rId2"/>
          <a:stretch>
            <a:fillRect/>
          </a:stretch>
        </p:blipFill>
        <p:spPr>
          <a:xfrm>
            <a:off x="848544" y="1196753"/>
            <a:ext cx="8201136" cy="5087818"/>
          </a:xfrm>
          <a:prstGeom prst="rect">
            <a:avLst/>
          </a:prstGeom>
        </p:spPr>
      </p:pic>
      <p:sp>
        <p:nvSpPr>
          <p:cNvPr id="5" name="Rectangle 4">
            <a:extLst>
              <a:ext uri="{FF2B5EF4-FFF2-40B4-BE49-F238E27FC236}">
                <a16:creationId xmlns:a16="http://schemas.microsoft.com/office/drawing/2014/main" id="{E677573F-D265-4B4C-9225-994B0A0E421A}"/>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spTree>
    <p:extLst>
      <p:ext uri="{BB962C8B-B14F-4D97-AF65-F5344CB8AC3E}">
        <p14:creationId xmlns:p14="http://schemas.microsoft.com/office/powerpoint/2010/main" val="8004804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AF86-CD1C-794E-98E7-A60711ED255D}"/>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D76BA887-3CEB-D243-A0D9-D4B924C82B2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024BB2-A98C-A04F-BD71-4AFDDCE29673}"/>
              </a:ext>
            </a:extLst>
          </p:cNvPr>
          <p:cNvPicPr>
            <a:picLocks noChangeAspect="1"/>
          </p:cNvPicPr>
          <p:nvPr/>
        </p:nvPicPr>
        <p:blipFill>
          <a:blip r:embed="rId2"/>
          <a:stretch>
            <a:fillRect/>
          </a:stretch>
        </p:blipFill>
        <p:spPr>
          <a:xfrm>
            <a:off x="848544" y="1450859"/>
            <a:ext cx="8481392" cy="4421419"/>
          </a:xfrm>
          <a:prstGeom prst="rect">
            <a:avLst/>
          </a:prstGeom>
        </p:spPr>
      </p:pic>
    </p:spTree>
    <p:extLst>
      <p:ext uri="{BB962C8B-B14F-4D97-AF65-F5344CB8AC3E}">
        <p14:creationId xmlns:p14="http://schemas.microsoft.com/office/powerpoint/2010/main" val="703364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1485900" y="2190750"/>
                <a:ext cx="5943600" cy="60343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r>
                            <a:rPr lang="en-US" sz="2600" i="1">
                              <a:latin typeface="Cambria Math" panose="02040503050406030204" pitchFamily="18" charset="0"/>
                            </a:rPr>
                            <m:t>𝑘</m:t>
                          </m:r>
                        </m:sup>
                      </m:sSup>
                      <m:r>
                        <a:rPr lang="en-US" sz="2600" i="1">
                          <a:latin typeface="Cambria Math" panose="02040503050406030204" pitchFamily="18" charset="0"/>
                        </a:rPr>
                        <m:t>=</m:t>
                      </m:r>
                      <m:r>
                        <a:rPr lang="en-US" sz="2600" i="1">
                          <a:latin typeface="Cambria Math" panose="02040503050406030204" pitchFamily="18" charset="0"/>
                        </a:rPr>
                        <m:t>𝜎</m:t>
                      </m:r>
                      <m:d>
                        <m:dPr>
                          <m:ctrlPr>
                            <a:rPr lang="en-US" sz="2600" i="1">
                              <a:latin typeface="Cambria Math" panose="02040503050406030204" pitchFamily="18" charset="0"/>
                            </a:rPr>
                          </m:ctrlPr>
                        </m:dPr>
                        <m:e>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d>
                            <m:dPr>
                              <m:ctrlPr>
                                <a:rPr lang="en-US" sz="2600" i="1">
                                  <a:latin typeface="Cambria Math" panose="02040503050406030204" pitchFamily="18" charset="0"/>
                                </a:rPr>
                              </m:ctrlPr>
                            </m:dPr>
                            <m:e>
                              <m:r>
                                <a:rPr lang="en-US" sz="2600" b="1" i="1">
                                  <a:latin typeface="Cambria Math" panose="02040503050406030204" pitchFamily="18" charset="0"/>
                                </a:rPr>
                                <m:t>𝑨</m:t>
                              </m:r>
                              <m:r>
                                <a:rPr lang="en-US" sz="2600" i="1">
                                  <a:latin typeface="Cambria Math" panose="02040503050406030204" pitchFamily="18" charset="0"/>
                                </a:rPr>
                                <m:t>+</m:t>
                              </m:r>
                              <m:r>
                                <a:rPr lang="en-US" sz="2600" b="1" i="1">
                                  <a:latin typeface="Cambria Math" panose="02040503050406030204" pitchFamily="18" charset="0"/>
                                </a:rPr>
                                <m:t>𝑰</m:t>
                              </m:r>
                            </m:e>
                          </m:d>
                          <m:sSup>
                            <m:sSupPr>
                              <m:ctrlPr>
                                <a:rPr lang="en-US" sz="2600" i="1">
                                  <a:latin typeface="Cambria Math" panose="02040503050406030204" pitchFamily="18" charset="0"/>
                                </a:rPr>
                              </m:ctrlPr>
                            </m:sSupPr>
                            <m:e>
                              <m:r>
                                <a:rPr lang="en-US" sz="2600" b="1" i="1">
                                  <a:latin typeface="Cambria Math" panose="02040503050406030204" pitchFamily="18" charset="0"/>
                                </a:rPr>
                                <m:t>𝑫</m:t>
                              </m:r>
                            </m:e>
                            <m:sup>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1</m:t>
                                  </m:r>
                                </m:num>
                                <m:den>
                                  <m:r>
                                    <a:rPr lang="en-US" sz="2600" i="1">
                                      <a:latin typeface="Cambria Math" panose="02040503050406030204" pitchFamily="18" charset="0"/>
                                    </a:rPr>
                                    <m:t>2</m:t>
                                  </m:r>
                                </m:den>
                              </m:f>
                            </m:sup>
                          </m:sSup>
                          <m:sSup>
                            <m:sSupPr>
                              <m:ctrlPr>
                                <a:rPr lang="en-US" sz="2600" i="1">
                                  <a:latin typeface="Cambria Math" panose="02040503050406030204" pitchFamily="18" charset="0"/>
                                </a:rPr>
                              </m:ctrlPr>
                            </m:sSupPr>
                            <m:e>
                              <m:r>
                                <a:rPr lang="en-US" sz="2600" b="1" i="1">
                                  <a:latin typeface="Cambria Math" panose="02040503050406030204" pitchFamily="18" charset="0"/>
                                </a:rPr>
                                <m:t>𝑯</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sSup>
                            <m:sSupPr>
                              <m:ctrlPr>
                                <a:rPr lang="en-US" sz="2600" i="1">
                                  <a:latin typeface="Cambria Math" panose="02040503050406030204" pitchFamily="18" charset="0"/>
                                </a:rPr>
                              </m:ctrlPr>
                            </m:sSupPr>
                            <m:e>
                              <m:r>
                                <a:rPr lang="en-US" sz="2600" b="1" i="1">
                                  <a:latin typeface="Cambria Math" panose="02040503050406030204" pitchFamily="18" charset="0"/>
                                </a:rPr>
                                <m:t>𝑾</m:t>
                              </m:r>
                            </m:e>
                            <m:sup>
                              <m:d>
                                <m:dPr>
                                  <m:ctrlPr>
                                    <a:rPr lang="en-US" sz="2600" i="1">
                                      <a:latin typeface="Cambria Math" panose="02040503050406030204" pitchFamily="18" charset="0"/>
                                    </a:rPr>
                                  </m:ctrlPr>
                                </m:dPr>
                                <m:e>
                                  <m:r>
                                    <a:rPr lang="en-US" sz="2600" i="1">
                                      <a:latin typeface="Cambria Math" panose="02040503050406030204" pitchFamily="18" charset="0"/>
                                    </a:rPr>
                                    <m:t>𝑘</m:t>
                                  </m:r>
                                </m:e>
                              </m:d>
                            </m:sup>
                          </m:sSup>
                        </m:e>
                      </m:d>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1828800" y="1905000"/>
                <a:ext cx="7315200" cy="742896"/>
              </a:xfrm>
              <a:prstGeom prst="rect">
                <a:avLst/>
              </a:prstGeom>
              <a:blipFill>
                <a:blip r:embed="rId3"/>
                <a:stretch>
                  <a:fillRect/>
                </a:stretch>
              </a:blipFill>
            </p:spPr>
            <p:txBody>
              <a:bodyPr/>
              <a:lstStyle/>
              <a:p>
                <a:r>
                  <a:rPr lang="en-US">
                    <a:noFill/>
                  </a:rPr>
                  <a:t> </a:t>
                </a:r>
              </a:p>
            </p:txBody>
          </p:sp>
        </mc:Fallback>
      </mc:AlternateContent>
      <p:sp>
        <p:nvSpPr>
          <p:cNvPr id="26" name="Content Placeholder 6">
            <a:extLst>
              <a:ext uri="{FF2B5EF4-FFF2-40B4-BE49-F238E27FC236}">
                <a16:creationId xmlns:a16="http://schemas.microsoft.com/office/drawing/2014/main" id="{05E2055A-1BAD-4253-A7B9-A5AD3F4340FB}"/>
              </a:ext>
            </a:extLst>
          </p:cNvPr>
          <p:cNvSpPr>
            <a:spLocks noGrp="1"/>
          </p:cNvSpPr>
          <p:nvPr>
            <p:ph idx="1"/>
          </p:nvPr>
        </p:nvSpPr>
        <p:spPr>
          <a:xfrm>
            <a:off x="1462943" y="4063648"/>
            <a:ext cx="9224963" cy="1919288"/>
          </a:xfrm>
        </p:spPr>
        <p:txBody>
          <a:bodyPr/>
          <a:lstStyle/>
          <a:p>
            <a:pPr marL="0" indent="0">
              <a:spcBef>
                <a:spcPts val="0"/>
              </a:spcBef>
              <a:buSzPct val="100000"/>
              <a:buNone/>
            </a:pPr>
            <a:r>
              <a:rPr lang="en-US" altLang="zh-CN" sz="1950" dirty="0"/>
              <a:t>GCN is one way of neighbor aggregations</a:t>
            </a:r>
          </a:p>
          <a:p>
            <a:pPr lvl="1">
              <a:spcBef>
                <a:spcPts val="0"/>
              </a:spcBef>
              <a:buSzPct val="100000"/>
            </a:pPr>
            <a:r>
              <a:rPr lang="en-US" altLang="zh-CN" sz="1950" b="1" dirty="0" err="1"/>
              <a:t>GraphSage</a:t>
            </a:r>
            <a:endParaRPr lang="en-US" altLang="zh-CN" sz="1950" b="1" dirty="0"/>
          </a:p>
          <a:p>
            <a:pPr lvl="1">
              <a:spcBef>
                <a:spcPts val="0"/>
              </a:spcBef>
              <a:buSzPct val="100000"/>
            </a:pPr>
            <a:r>
              <a:rPr lang="en-US" altLang="zh-CN" sz="1950" dirty="0"/>
              <a:t>Graph Attention</a:t>
            </a:r>
          </a:p>
          <a:p>
            <a:pPr lvl="1">
              <a:spcBef>
                <a:spcPts val="0"/>
              </a:spcBef>
              <a:buSzPct val="100000"/>
            </a:pPr>
            <a:r>
              <a:rPr lang="en-US" altLang="zh-CN" sz="1950" dirty="0"/>
              <a:t>… …</a:t>
            </a:r>
            <a:endParaRPr lang="zh-CN" altLang="en-US" sz="731" dirty="0"/>
          </a:p>
        </p:txBody>
      </p:sp>
    </p:spTree>
    <p:extLst>
      <p:ext uri="{BB962C8B-B14F-4D97-AF65-F5344CB8AC3E}">
        <p14:creationId xmlns:p14="http://schemas.microsoft.com/office/powerpoint/2010/main" val="1218029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61DB-BF5A-0D42-A1D7-BA39639C9E08}"/>
              </a:ext>
            </a:extLst>
          </p:cNvPr>
          <p:cNvSpPr>
            <a:spLocks noGrp="1"/>
          </p:cNvSpPr>
          <p:nvPr>
            <p:ph type="title"/>
          </p:nvPr>
        </p:nvSpPr>
        <p:spPr/>
        <p:txBody>
          <a:bodyPr/>
          <a:lstStyle/>
          <a:p>
            <a:r>
              <a:rPr lang="en-US" dirty="0" err="1"/>
              <a:t>GraphSAGE</a:t>
            </a:r>
            <a:r>
              <a:rPr lang="en-US" dirty="0"/>
              <a:t> Model </a:t>
            </a:r>
            <a:r>
              <a:rPr lang="en-US" dirty="0" err="1"/>
              <a:t>Arthitecture</a:t>
            </a:r>
            <a:endParaRPr lang="en-US" dirty="0"/>
          </a:p>
        </p:txBody>
      </p:sp>
      <p:sp>
        <p:nvSpPr>
          <p:cNvPr id="3" name="Content Placeholder 2">
            <a:extLst>
              <a:ext uri="{FF2B5EF4-FFF2-40B4-BE49-F238E27FC236}">
                <a16:creationId xmlns:a16="http://schemas.microsoft.com/office/drawing/2014/main" id="{BB92D714-2A8E-4C45-AB98-4189AF8F60F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82B2B7E-938D-7843-BFE1-C1F1C1BE6EB0}"/>
              </a:ext>
            </a:extLst>
          </p:cNvPr>
          <p:cNvPicPr>
            <a:picLocks noChangeAspect="1"/>
          </p:cNvPicPr>
          <p:nvPr/>
        </p:nvPicPr>
        <p:blipFill>
          <a:blip r:embed="rId2"/>
          <a:stretch>
            <a:fillRect/>
          </a:stretch>
        </p:blipFill>
        <p:spPr>
          <a:xfrm>
            <a:off x="560512" y="1196975"/>
            <a:ext cx="9057456" cy="4816629"/>
          </a:xfrm>
          <a:prstGeom prst="rect">
            <a:avLst/>
          </a:prstGeom>
        </p:spPr>
      </p:pic>
      <p:sp>
        <p:nvSpPr>
          <p:cNvPr id="5" name="Rectangle 4">
            <a:extLst>
              <a:ext uri="{FF2B5EF4-FFF2-40B4-BE49-F238E27FC236}">
                <a16:creationId xmlns:a16="http://schemas.microsoft.com/office/drawing/2014/main" id="{A523DB7F-FC26-AD41-B30F-C66AD71016A5}"/>
              </a:ext>
            </a:extLst>
          </p:cNvPr>
          <p:cNvSpPr/>
          <p:nvPr/>
        </p:nvSpPr>
        <p:spPr>
          <a:xfrm>
            <a:off x="-15552" y="6536377"/>
            <a:ext cx="9605550" cy="276999"/>
          </a:xfrm>
          <a:prstGeom prst="rect">
            <a:avLst/>
          </a:prstGeom>
        </p:spPr>
        <p:txBody>
          <a:bodyPr wrap="square">
            <a:spAutoFit/>
          </a:bodyPr>
          <a:lstStyle/>
          <a:p>
            <a:pPr marL="228600" indent="-228600">
              <a:buFont typeface="+mj-lt"/>
              <a:buAutoNum type="arabicPeriod"/>
            </a:pPr>
            <a:r>
              <a:rPr lang="en-US" sz="1200" dirty="0">
                <a:latin typeface="HelveticaNeue-Light"/>
              </a:rPr>
              <a:t>Hamilton et al. Inductive Representation Learning on Large Graphs. NIPS 2017</a:t>
            </a:r>
          </a:p>
        </p:txBody>
      </p:sp>
    </p:spTree>
    <p:extLst>
      <p:ext uri="{BB962C8B-B14F-4D97-AF65-F5344CB8AC3E}">
        <p14:creationId xmlns:p14="http://schemas.microsoft.com/office/powerpoint/2010/main" val="14810804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err="1"/>
              <a:t>GraphSage</a:t>
            </a: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707455" y="2329979"/>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332252" y="2076359"/>
                <a:ext cx="8558302" cy="1299458"/>
              </a:xfrm>
              <a:prstGeom prst="rect">
                <a:avLst/>
              </a:prstGeom>
              <a:blipFill>
                <a:blip r:embed="rId2"/>
                <a:stretch>
                  <a:fillRect/>
                </a:stretch>
              </a:blipFill>
            </p:spPr>
            <p:txBody>
              <a:bodyPr/>
              <a:lstStyle/>
              <a:p>
                <a:r>
                  <a:rPr lang="en-US">
                    <a:noFill/>
                  </a:rPr>
                  <a:t> </a:t>
                </a:r>
              </a:p>
            </p:txBody>
          </p:sp>
        </mc:Fallback>
      </mc:AlternateContent>
      <p:sp>
        <p:nvSpPr>
          <p:cNvPr id="20" name="Rounded Rectangle 26">
            <a:extLst>
              <a:ext uri="{FF2B5EF4-FFF2-40B4-BE49-F238E27FC236}">
                <a16:creationId xmlns:a16="http://schemas.microsoft.com/office/drawing/2014/main" id="{DFFE37DA-F74B-4E1E-84B0-7B24A550251C}"/>
              </a:ext>
            </a:extLst>
          </p:cNvPr>
          <p:cNvSpPr/>
          <p:nvPr/>
        </p:nvSpPr>
        <p:spPr>
          <a:xfrm>
            <a:off x="4812537" y="4442098"/>
            <a:ext cx="3467100" cy="489490"/>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3" name="Rectangle 2">
            <a:extLst>
              <a:ext uri="{FF2B5EF4-FFF2-40B4-BE49-F238E27FC236}">
                <a16:creationId xmlns:a16="http://schemas.microsoft.com/office/drawing/2014/main" id="{9649FD77-9E93-4FC6-987D-43689C23EE82}"/>
              </a:ext>
            </a:extLst>
          </p:cNvPr>
          <p:cNvSpPr/>
          <p:nvPr/>
        </p:nvSpPr>
        <p:spPr>
          <a:xfrm>
            <a:off x="2909887" y="2084125"/>
            <a:ext cx="740908" cy="392415"/>
          </a:xfrm>
          <a:prstGeom prst="rect">
            <a:avLst/>
          </a:prstGeom>
        </p:spPr>
        <p:txBody>
          <a:bodyPr wrap="none">
            <a:spAutoFit/>
          </a:bodyPr>
          <a:lstStyle/>
          <a:p>
            <a:r>
              <a:rPr lang="en-US" altLang="zh-CN" sz="1950" dirty="0"/>
              <a:t>GCN</a:t>
            </a:r>
            <a:endParaRPr lang="en-US" sz="1950" dirty="0"/>
          </a:p>
        </p:txBody>
      </p:sp>
      <p:sp>
        <p:nvSpPr>
          <p:cNvPr id="19" name="Rectangle 18">
            <a:extLst>
              <a:ext uri="{FF2B5EF4-FFF2-40B4-BE49-F238E27FC236}">
                <a16:creationId xmlns:a16="http://schemas.microsoft.com/office/drawing/2014/main" id="{3A34A96C-6431-43E7-B972-16251351683B}"/>
              </a:ext>
            </a:extLst>
          </p:cNvPr>
          <p:cNvSpPr/>
          <p:nvPr/>
        </p:nvSpPr>
        <p:spPr>
          <a:xfrm>
            <a:off x="2909887" y="3787957"/>
            <a:ext cx="1465466" cy="392415"/>
          </a:xfrm>
          <a:prstGeom prst="rect">
            <a:avLst/>
          </a:prstGeom>
        </p:spPr>
        <p:txBody>
          <a:bodyPr wrap="none">
            <a:spAutoFit/>
          </a:bodyPr>
          <a:lstStyle/>
          <a:p>
            <a:r>
              <a:rPr lang="en-US" altLang="zh-CN" sz="1950" dirty="0" err="1"/>
              <a:t>GraphSage</a:t>
            </a:r>
            <a:endParaRPr lang="en-US" sz="195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CBF736-9467-4AA7-87A2-0A69DE5DEE77}"/>
                  </a:ext>
                </a:extLst>
              </p:cNvPr>
              <p:cNvSpPr txBox="1"/>
              <p:nvPr/>
            </p:nvSpPr>
            <p:spPr>
              <a:xfrm>
                <a:off x="2890467" y="4479953"/>
                <a:ext cx="6953620" cy="451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m:t>
                          </m:r>
                          <m:r>
                            <a:rPr lang="en-US" sz="2600" b="1" i="1">
                              <a:latin typeface="Cambria Math" panose="02040503050406030204" pitchFamily="18" charset="0"/>
                            </a:rPr>
                            <m:t>𝑨</m:t>
                          </m:r>
                        </m:e>
                        <m:sub>
                          <m:r>
                            <a:rPr lang="en-US" sz="2600" i="1">
                              <a:latin typeface="Cambria Math" panose="02040503050406030204" pitchFamily="18" charset="0"/>
                            </a:rPr>
                            <m:t>𝑘</m:t>
                          </m:r>
                        </m:sub>
                      </m:sSub>
                      <m:r>
                        <a:rPr lang="en-US" sz="2600" i="1">
                          <a:latin typeface="Cambria Math" panose="02040503050406030204" pitchFamily="18" charset="0"/>
                        </a:rPr>
                        <m:t>⋅</m:t>
                      </m:r>
                      <m:r>
                        <m:rPr>
                          <m:sty m:val="p"/>
                        </m:rPr>
                        <a:rPr lang="en-US" sz="2600">
                          <a:latin typeface="Cambria Math" panose="02040503050406030204" pitchFamily="18" charset="0"/>
                        </a:rPr>
                        <m:t>AGG</m:t>
                      </m:r>
                      <m:d>
                        <m:dPr>
                          <m:ctrlPr>
                            <a:rPr lang="en-US" sz="2600" i="1">
                              <a:latin typeface="Cambria Math" panose="02040503050406030204" pitchFamily="18" charset="0"/>
                            </a:rPr>
                          </m:ctrlPr>
                        </m:dPr>
                        <m:e>
                          <m:d>
                            <m:dPr>
                              <m:begChr m:val="{"/>
                              <m:endChr m:val="}"/>
                              <m:ctrlPr>
                                <a:rPr lang="en-US" sz="2600" i="1">
                                  <a:latin typeface="Cambria Math" panose="02040503050406030204" pitchFamily="18" charset="0"/>
                                </a:rPr>
                              </m:ctrlPr>
                            </m:dPr>
                            <m:e>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r>
                                <a:rPr lang="en-US" sz="2600" i="1">
                                  <a:latin typeface="Cambria Math" panose="02040503050406030204" pitchFamily="18" charset="0"/>
                                </a:rPr>
                                <m:t>, </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𝑢</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𝑁</m:t>
                              </m:r>
                              <m:d>
                                <m:dPr>
                                  <m:ctrlPr>
                                    <a:rPr lang="en-US" sz="2600" i="1">
                                      <a:latin typeface="Cambria Math" panose="02040503050406030204" pitchFamily="18" charset="0"/>
                                      <a:ea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𝑣</m:t>
                                  </m:r>
                                </m:e>
                              </m:d>
                            </m:e>
                          </m:d>
                        </m:e>
                      </m:d>
                      <m:r>
                        <a:rPr lang="en-US" sz="2600" i="1">
                          <a:latin typeface="Cambria Math" panose="02040503050406030204" pitchFamily="18" charset="0"/>
                        </a:rPr>
                        <m:t>, </m:t>
                      </m:r>
                      <m:sSub>
                        <m:sSubPr>
                          <m:ctrlPr>
                            <a:rPr lang="en-US" sz="2600" i="1">
                              <a:latin typeface="Cambria Math" panose="02040503050406030204" pitchFamily="18" charset="0"/>
                            </a:rPr>
                          </m:ctrlPr>
                        </m:sSubPr>
                        <m:e>
                          <m:r>
                            <a:rPr lang="en-US" sz="2600" b="1" i="1">
                              <a:latin typeface="Cambria Math" panose="02040503050406030204" pitchFamily="18" charset="0"/>
                            </a:rPr>
                            <m:t>𝑩</m:t>
                          </m:r>
                        </m:e>
                        <m:sub>
                          <m:r>
                            <a:rPr lang="en-US" sz="2600" i="1">
                              <a:latin typeface="Cambria Math" panose="02040503050406030204" pitchFamily="18" charset="0"/>
                            </a:rPr>
                            <m:t>𝑘</m:t>
                          </m:r>
                        </m:sub>
                      </m:sSub>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𝑣</m:t>
                          </m:r>
                        </m:sub>
                        <m:sup>
                          <m:r>
                            <a:rPr lang="en-US" sz="2600" i="1">
                              <a:latin typeface="Cambria Math" panose="02040503050406030204" pitchFamily="18" charset="0"/>
                            </a:rPr>
                            <m:t>𝑘</m:t>
                          </m:r>
                          <m:r>
                            <a:rPr lang="en-US" sz="2600" i="1">
                              <a:latin typeface="Cambria Math" panose="02040503050406030204" pitchFamily="18" charset="0"/>
                            </a:rPr>
                            <m:t>−1</m:t>
                          </m:r>
                        </m:sup>
                      </m:sSubSup>
                      <m:r>
                        <a:rPr lang="en-US" sz="2600" i="1">
                          <a:latin typeface="Cambria Math" panose="02040503050406030204" pitchFamily="18" charset="0"/>
                        </a:rPr>
                        <m:t>])</m:t>
                      </m:r>
                    </m:oMath>
                  </m:oMathPara>
                </a14:m>
                <a:endParaRPr lang="en-US" sz="2600" dirty="0"/>
              </a:p>
            </p:txBody>
          </p:sp>
        </mc:Choice>
        <mc:Fallback xmlns="">
          <p:sp>
            <p:nvSpPr>
              <p:cNvPr id="22" name="TextBox 21">
                <a:extLst>
                  <a:ext uri="{FF2B5EF4-FFF2-40B4-BE49-F238E27FC236}">
                    <a16:creationId xmlns:a16="http://schemas.microsoft.com/office/drawing/2014/main" id="{A4CBF736-9467-4AA7-87A2-0A69DE5DEE77}"/>
                  </a:ext>
                </a:extLst>
              </p:cNvPr>
              <p:cNvSpPr txBox="1">
                <a:spLocks noRot="1" noChangeAspect="1" noMove="1" noResize="1" noEditPoints="1" noAdjustHandles="1" noChangeArrowheads="1" noChangeShapeType="1" noTextEdit="1"/>
              </p:cNvSpPr>
              <p:nvPr/>
            </p:nvSpPr>
            <p:spPr>
              <a:xfrm>
                <a:off x="3557498" y="4722480"/>
                <a:ext cx="8558302" cy="555858"/>
              </a:xfrm>
              <a:prstGeom prst="rect">
                <a:avLst/>
              </a:prstGeom>
              <a:blipFill>
                <a:blip r:embed="rId3"/>
                <a:stretch>
                  <a:fillRect b="-109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29643C2-3A67-4D67-9288-9C7E2CFD4ECE}"/>
              </a:ext>
            </a:extLst>
          </p:cNvPr>
          <p:cNvSpPr/>
          <p:nvPr/>
        </p:nvSpPr>
        <p:spPr>
          <a:xfrm>
            <a:off x="4457700" y="5128785"/>
            <a:ext cx="4911459" cy="592470"/>
          </a:xfrm>
          <a:prstGeom prst="rect">
            <a:avLst/>
          </a:prstGeom>
        </p:spPr>
        <p:txBody>
          <a:bodyPr wrap="square">
            <a:spAutoFit/>
          </a:bodyPr>
          <a:lstStyle/>
          <a:p>
            <a:r>
              <a:rPr lang="en-US" altLang="zh-CN" sz="1625" b="1" dirty="0"/>
              <a:t>Generalized aggregation</a:t>
            </a:r>
            <a:r>
              <a:rPr lang="en-US" altLang="zh-CN" sz="1625" dirty="0"/>
              <a:t>: any differentiable function that maps set of vectors to a single vector</a:t>
            </a:r>
            <a:endParaRPr lang="en-US" sz="1625" dirty="0"/>
          </a:p>
        </p:txBody>
      </p:sp>
      <p:sp>
        <p:nvSpPr>
          <p:cNvPr id="24" name="Rounded Rectangle 26">
            <a:extLst>
              <a:ext uri="{FF2B5EF4-FFF2-40B4-BE49-F238E27FC236}">
                <a16:creationId xmlns:a16="http://schemas.microsoft.com/office/drawing/2014/main" id="{041CB2B2-9B10-4BF0-B987-2BC3B38E3C27}"/>
              </a:ext>
            </a:extLst>
          </p:cNvPr>
          <p:cNvSpPr/>
          <p:nvPr/>
        </p:nvSpPr>
        <p:spPr>
          <a:xfrm>
            <a:off x="4340227" y="5111704"/>
            <a:ext cx="4911459" cy="575157"/>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5" name="Rectangle 24">
            <a:extLst>
              <a:ext uri="{FF2B5EF4-FFF2-40B4-BE49-F238E27FC236}">
                <a16:creationId xmlns:a16="http://schemas.microsoft.com/office/drawing/2014/main" id="{46943D2A-3FEA-421B-B025-2BAA8CC39910}"/>
              </a:ext>
            </a:extLst>
          </p:cNvPr>
          <p:cNvSpPr/>
          <p:nvPr/>
        </p:nvSpPr>
        <p:spPr>
          <a:xfrm>
            <a:off x="-15552" y="6351711"/>
            <a:ext cx="9605550" cy="461665"/>
          </a:xfrm>
          <a:prstGeom prst="rect">
            <a:avLst/>
          </a:prstGeom>
        </p:spPr>
        <p:txBody>
          <a:bodyPr wrap="square">
            <a:spAutoFit/>
          </a:bodyPr>
          <a:lstStyle/>
          <a:p>
            <a:pPr marL="228600" indent="-228600">
              <a:buFont typeface="+mj-lt"/>
              <a:buAutoNum type="arabicPeriod"/>
            </a:pPr>
            <a:r>
              <a:rPr lang="en-US" sz="1200" dirty="0">
                <a:latin typeface="HelveticaNeue-Light"/>
              </a:rPr>
              <a:t>Hamilton et al. Inductive Representation Learning on Large Graphs. NIPS 2017</a:t>
            </a:r>
          </a:p>
          <a:p>
            <a:pPr marL="228600" indent="-228600">
              <a:buFont typeface="+mj-lt"/>
              <a:buAutoNum type="arabicPeriod"/>
            </a:pPr>
            <a:r>
              <a:rPr lang="en-US" sz="1200" dirty="0">
                <a:latin typeface="HelveticaNeue-Light"/>
              </a:rPr>
              <a:t>Slide snipping from “</a:t>
            </a:r>
            <a:r>
              <a:rPr lang="en-US" sz="1200" dirty="0" err="1">
                <a:latin typeface="HelveticaNeue-Light"/>
              </a:rPr>
              <a:t>Hamiltion</a:t>
            </a:r>
            <a:r>
              <a:rPr lang="en-US" sz="1200" dirty="0">
                <a:latin typeface="HelveticaNeue-Light"/>
              </a:rPr>
              <a:t> &amp; Tang, AAAI 2019 Tutorial on Graph Representation Learning”</a:t>
            </a:r>
            <a:endParaRPr lang="en-US" sz="1200" dirty="0"/>
          </a:p>
        </p:txBody>
      </p:sp>
    </p:spTree>
    <p:extLst>
      <p:ext uri="{BB962C8B-B14F-4D97-AF65-F5344CB8AC3E}">
        <p14:creationId xmlns:p14="http://schemas.microsoft.com/office/powerpoint/2010/main" val="29284492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err="1"/>
              <a:t>GraphSage</a:t>
            </a: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707455" y="2329979"/>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332252" y="2076359"/>
                <a:ext cx="8558302" cy="1299458"/>
              </a:xfrm>
              <a:prstGeom prst="rect">
                <a:avLst/>
              </a:prstGeom>
              <a:blipFill>
                <a:blip r:embed="rId2"/>
                <a:stretch>
                  <a:fillRect/>
                </a:stretch>
              </a:blipFill>
            </p:spPr>
            <p:txBody>
              <a:bodyPr/>
              <a:lstStyle/>
              <a:p>
                <a:r>
                  <a:rPr lang="en-US">
                    <a:noFill/>
                  </a:rPr>
                  <a:t> </a:t>
                </a:r>
              </a:p>
            </p:txBody>
          </p:sp>
        </mc:Fallback>
      </mc:AlternateContent>
      <p:sp>
        <p:nvSpPr>
          <p:cNvPr id="20" name="Rounded Rectangle 26">
            <a:extLst>
              <a:ext uri="{FF2B5EF4-FFF2-40B4-BE49-F238E27FC236}">
                <a16:creationId xmlns:a16="http://schemas.microsoft.com/office/drawing/2014/main" id="{DFFE37DA-F74B-4E1E-84B0-7B24A550251C}"/>
              </a:ext>
            </a:extLst>
          </p:cNvPr>
          <p:cNvSpPr/>
          <p:nvPr/>
        </p:nvSpPr>
        <p:spPr>
          <a:xfrm>
            <a:off x="4232687" y="4517058"/>
            <a:ext cx="450026" cy="489490"/>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3" name="Rectangle 2">
            <a:extLst>
              <a:ext uri="{FF2B5EF4-FFF2-40B4-BE49-F238E27FC236}">
                <a16:creationId xmlns:a16="http://schemas.microsoft.com/office/drawing/2014/main" id="{9649FD77-9E93-4FC6-987D-43689C23EE82}"/>
              </a:ext>
            </a:extLst>
          </p:cNvPr>
          <p:cNvSpPr/>
          <p:nvPr/>
        </p:nvSpPr>
        <p:spPr>
          <a:xfrm>
            <a:off x="2909887" y="2084125"/>
            <a:ext cx="740908" cy="392415"/>
          </a:xfrm>
          <a:prstGeom prst="rect">
            <a:avLst/>
          </a:prstGeom>
        </p:spPr>
        <p:txBody>
          <a:bodyPr wrap="none">
            <a:spAutoFit/>
          </a:bodyPr>
          <a:lstStyle/>
          <a:p>
            <a:r>
              <a:rPr lang="en-US" altLang="zh-CN" sz="1950" dirty="0"/>
              <a:t>GCN</a:t>
            </a:r>
            <a:endParaRPr lang="en-US" sz="1950" dirty="0"/>
          </a:p>
        </p:txBody>
      </p:sp>
      <p:sp>
        <p:nvSpPr>
          <p:cNvPr id="19" name="Rectangle 18">
            <a:extLst>
              <a:ext uri="{FF2B5EF4-FFF2-40B4-BE49-F238E27FC236}">
                <a16:creationId xmlns:a16="http://schemas.microsoft.com/office/drawing/2014/main" id="{3A34A96C-6431-43E7-B972-16251351683B}"/>
              </a:ext>
            </a:extLst>
          </p:cNvPr>
          <p:cNvSpPr/>
          <p:nvPr/>
        </p:nvSpPr>
        <p:spPr>
          <a:xfrm>
            <a:off x="2909887" y="3787957"/>
            <a:ext cx="1465466" cy="392415"/>
          </a:xfrm>
          <a:prstGeom prst="rect">
            <a:avLst/>
          </a:prstGeom>
        </p:spPr>
        <p:txBody>
          <a:bodyPr wrap="none">
            <a:spAutoFit/>
          </a:bodyPr>
          <a:lstStyle/>
          <a:p>
            <a:r>
              <a:rPr lang="en-US" altLang="zh-CN" sz="1950" dirty="0" err="1"/>
              <a:t>GraphSage</a:t>
            </a:r>
            <a:endParaRPr lang="en-US" sz="195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CBF736-9467-4AA7-87A2-0A69DE5DEE77}"/>
                  </a:ext>
                </a:extLst>
              </p:cNvPr>
              <p:cNvSpPr txBox="1"/>
              <p:nvPr/>
            </p:nvSpPr>
            <p:spPr>
              <a:xfrm>
                <a:off x="2890467" y="4479953"/>
                <a:ext cx="6953620" cy="451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m:t>
                          </m:r>
                          <m:r>
                            <a:rPr lang="en-US" sz="2600" b="1" i="1">
                              <a:latin typeface="Cambria Math" panose="02040503050406030204" pitchFamily="18" charset="0"/>
                            </a:rPr>
                            <m:t>𝑨</m:t>
                          </m:r>
                        </m:e>
                        <m:sub>
                          <m:r>
                            <a:rPr lang="en-US" sz="2600" i="1">
                              <a:latin typeface="Cambria Math" panose="02040503050406030204" pitchFamily="18" charset="0"/>
                            </a:rPr>
                            <m:t>𝑘</m:t>
                          </m:r>
                        </m:sub>
                      </m:sSub>
                      <m:r>
                        <a:rPr lang="en-US" sz="2600" i="1">
                          <a:latin typeface="Cambria Math" panose="02040503050406030204" pitchFamily="18" charset="0"/>
                        </a:rPr>
                        <m:t>⋅</m:t>
                      </m:r>
                      <m:r>
                        <m:rPr>
                          <m:sty m:val="p"/>
                        </m:rPr>
                        <a:rPr lang="en-US" sz="2600">
                          <a:latin typeface="Cambria Math" panose="02040503050406030204" pitchFamily="18" charset="0"/>
                        </a:rPr>
                        <m:t>AGG</m:t>
                      </m:r>
                      <m:d>
                        <m:dPr>
                          <m:ctrlPr>
                            <a:rPr lang="en-US" sz="2600" i="1">
                              <a:latin typeface="Cambria Math" panose="02040503050406030204" pitchFamily="18" charset="0"/>
                            </a:rPr>
                          </m:ctrlPr>
                        </m:dPr>
                        <m:e>
                          <m:d>
                            <m:dPr>
                              <m:begChr m:val="{"/>
                              <m:endChr m:val="}"/>
                              <m:ctrlPr>
                                <a:rPr lang="en-US" sz="2600" i="1">
                                  <a:latin typeface="Cambria Math" panose="02040503050406030204" pitchFamily="18" charset="0"/>
                                </a:rPr>
                              </m:ctrlPr>
                            </m:dPr>
                            <m:e>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r>
                                <a:rPr lang="en-US" sz="2600" i="1">
                                  <a:latin typeface="Cambria Math" panose="02040503050406030204" pitchFamily="18" charset="0"/>
                                </a:rPr>
                                <m:t>, </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𝑢</m:t>
                              </m:r>
                              <m:r>
                                <a:rPr lang="en-US" sz="2600" i="1">
                                  <a:latin typeface="Cambria Math" panose="02040503050406030204" pitchFamily="18" charset="0"/>
                                  <a:ea typeface="Cambria Math" panose="02040503050406030204" pitchFamily="18" charset="0"/>
                                </a:rPr>
                                <m:t>∈</m:t>
                              </m:r>
                              <m:r>
                                <a:rPr lang="en-US" sz="2600" i="1">
                                  <a:latin typeface="Cambria Math" panose="02040503050406030204" pitchFamily="18" charset="0"/>
                                  <a:ea typeface="Cambria Math" panose="02040503050406030204" pitchFamily="18" charset="0"/>
                                </a:rPr>
                                <m:t>𝑁</m:t>
                              </m:r>
                              <m:d>
                                <m:dPr>
                                  <m:ctrlPr>
                                    <a:rPr lang="en-US" sz="2600" i="1">
                                      <a:latin typeface="Cambria Math" panose="02040503050406030204" pitchFamily="18" charset="0"/>
                                      <a:ea typeface="Cambria Math" panose="02040503050406030204" pitchFamily="18" charset="0"/>
                                    </a:rPr>
                                  </m:ctrlPr>
                                </m:dPr>
                                <m:e>
                                  <m:r>
                                    <a:rPr lang="en-US" sz="2600" i="1">
                                      <a:latin typeface="Cambria Math" panose="02040503050406030204" pitchFamily="18" charset="0"/>
                                      <a:ea typeface="Cambria Math" panose="02040503050406030204" pitchFamily="18" charset="0"/>
                                    </a:rPr>
                                    <m:t>𝑣</m:t>
                                  </m:r>
                                </m:e>
                              </m:d>
                            </m:e>
                          </m:d>
                        </m:e>
                      </m:d>
                      <m:r>
                        <a:rPr lang="en-US" sz="2600" i="1">
                          <a:latin typeface="Cambria Math" panose="02040503050406030204" pitchFamily="18" charset="0"/>
                        </a:rPr>
                        <m:t>, </m:t>
                      </m:r>
                      <m:sSub>
                        <m:sSubPr>
                          <m:ctrlPr>
                            <a:rPr lang="en-US" sz="2600" i="1">
                              <a:latin typeface="Cambria Math" panose="02040503050406030204" pitchFamily="18" charset="0"/>
                            </a:rPr>
                          </m:ctrlPr>
                        </m:sSubPr>
                        <m:e>
                          <m:r>
                            <a:rPr lang="en-US" sz="2600" b="1" i="1">
                              <a:latin typeface="Cambria Math" panose="02040503050406030204" pitchFamily="18" charset="0"/>
                            </a:rPr>
                            <m:t>𝑩</m:t>
                          </m:r>
                        </m:e>
                        <m:sub>
                          <m:r>
                            <a:rPr lang="en-US" sz="2600" i="1">
                              <a:latin typeface="Cambria Math" panose="02040503050406030204" pitchFamily="18" charset="0"/>
                            </a:rPr>
                            <m:t>𝑘</m:t>
                          </m:r>
                        </m:sub>
                      </m:sSub>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𝑣</m:t>
                          </m:r>
                        </m:sub>
                        <m:sup>
                          <m:r>
                            <a:rPr lang="en-US" sz="2600" i="1">
                              <a:latin typeface="Cambria Math" panose="02040503050406030204" pitchFamily="18" charset="0"/>
                            </a:rPr>
                            <m:t>𝑘</m:t>
                          </m:r>
                          <m:r>
                            <a:rPr lang="en-US" sz="2600" i="1">
                              <a:latin typeface="Cambria Math" panose="02040503050406030204" pitchFamily="18" charset="0"/>
                            </a:rPr>
                            <m:t>−1</m:t>
                          </m:r>
                        </m:sup>
                      </m:sSubSup>
                      <m:r>
                        <a:rPr lang="en-US" sz="2600" i="1">
                          <a:latin typeface="Cambria Math" panose="02040503050406030204" pitchFamily="18" charset="0"/>
                        </a:rPr>
                        <m:t>])</m:t>
                      </m:r>
                    </m:oMath>
                  </m:oMathPara>
                </a14:m>
                <a:endParaRPr lang="en-US" sz="2600" dirty="0"/>
              </a:p>
            </p:txBody>
          </p:sp>
        </mc:Choice>
        <mc:Fallback xmlns="">
          <p:sp>
            <p:nvSpPr>
              <p:cNvPr id="22" name="TextBox 21">
                <a:extLst>
                  <a:ext uri="{FF2B5EF4-FFF2-40B4-BE49-F238E27FC236}">
                    <a16:creationId xmlns:a16="http://schemas.microsoft.com/office/drawing/2014/main" id="{A4CBF736-9467-4AA7-87A2-0A69DE5DEE77}"/>
                  </a:ext>
                </a:extLst>
              </p:cNvPr>
              <p:cNvSpPr txBox="1">
                <a:spLocks noRot="1" noChangeAspect="1" noMove="1" noResize="1" noEditPoints="1" noAdjustHandles="1" noChangeArrowheads="1" noChangeShapeType="1" noTextEdit="1"/>
              </p:cNvSpPr>
              <p:nvPr/>
            </p:nvSpPr>
            <p:spPr>
              <a:xfrm>
                <a:off x="3557498" y="4722480"/>
                <a:ext cx="8558302" cy="555858"/>
              </a:xfrm>
              <a:prstGeom prst="rect">
                <a:avLst/>
              </a:prstGeom>
              <a:blipFill>
                <a:blip r:embed="rId3"/>
                <a:stretch>
                  <a:fillRect b="-109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29643C2-3A67-4D67-9288-9C7E2CFD4ECE}"/>
              </a:ext>
            </a:extLst>
          </p:cNvPr>
          <p:cNvSpPr/>
          <p:nvPr/>
        </p:nvSpPr>
        <p:spPr>
          <a:xfrm>
            <a:off x="4457700" y="5128785"/>
            <a:ext cx="4911459" cy="592470"/>
          </a:xfrm>
          <a:prstGeom prst="rect">
            <a:avLst/>
          </a:prstGeom>
        </p:spPr>
        <p:txBody>
          <a:bodyPr wrap="square">
            <a:spAutoFit/>
          </a:bodyPr>
          <a:lstStyle/>
          <a:p>
            <a:r>
              <a:rPr lang="en-US" altLang="zh-CN" sz="1625" b="1" dirty="0"/>
              <a:t>Generalized aggregation</a:t>
            </a:r>
            <a:r>
              <a:rPr lang="en-US" altLang="zh-CN" sz="1625" dirty="0"/>
              <a:t>: any differentiable function that maps set of vectors to a single vector</a:t>
            </a:r>
            <a:endParaRPr lang="en-US" sz="1625" dirty="0"/>
          </a:p>
        </p:txBody>
      </p:sp>
      <p:sp>
        <p:nvSpPr>
          <p:cNvPr id="25" name="Rounded Rectangle 26">
            <a:extLst>
              <a:ext uri="{FF2B5EF4-FFF2-40B4-BE49-F238E27FC236}">
                <a16:creationId xmlns:a16="http://schemas.microsoft.com/office/drawing/2014/main" id="{B57CB0DC-02C7-471F-96EC-2DF097D090D5}"/>
              </a:ext>
            </a:extLst>
          </p:cNvPr>
          <p:cNvSpPr/>
          <p:nvPr/>
        </p:nvSpPr>
        <p:spPr>
          <a:xfrm>
            <a:off x="8358187" y="4517057"/>
            <a:ext cx="450026" cy="489490"/>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6" name="Rectangle 25">
            <a:extLst>
              <a:ext uri="{FF2B5EF4-FFF2-40B4-BE49-F238E27FC236}">
                <a16:creationId xmlns:a16="http://schemas.microsoft.com/office/drawing/2014/main" id="{3BB6A334-618A-4262-809B-44E8EB346B0A}"/>
              </a:ext>
            </a:extLst>
          </p:cNvPr>
          <p:cNvSpPr/>
          <p:nvPr/>
        </p:nvSpPr>
        <p:spPr>
          <a:xfrm>
            <a:off x="4786164" y="3843301"/>
            <a:ext cx="3990742" cy="592470"/>
          </a:xfrm>
          <a:prstGeom prst="rect">
            <a:avLst/>
          </a:prstGeom>
        </p:spPr>
        <p:txBody>
          <a:bodyPr wrap="square">
            <a:spAutoFit/>
          </a:bodyPr>
          <a:lstStyle/>
          <a:p>
            <a:r>
              <a:rPr lang="en-US" altLang="zh-CN" sz="1625" dirty="0"/>
              <a:t>Instead of summation, it concatenate neighbor &amp; self embeddings</a:t>
            </a:r>
            <a:endParaRPr lang="en-US" sz="1625" dirty="0"/>
          </a:p>
        </p:txBody>
      </p:sp>
      <p:sp>
        <p:nvSpPr>
          <p:cNvPr id="27" name="Rounded Rectangle 26">
            <a:extLst>
              <a:ext uri="{FF2B5EF4-FFF2-40B4-BE49-F238E27FC236}">
                <a16:creationId xmlns:a16="http://schemas.microsoft.com/office/drawing/2014/main" id="{22793294-269D-4F42-9E82-CAD3E14A8ACC}"/>
              </a:ext>
            </a:extLst>
          </p:cNvPr>
          <p:cNvSpPr/>
          <p:nvPr/>
        </p:nvSpPr>
        <p:spPr>
          <a:xfrm>
            <a:off x="4779526" y="3872619"/>
            <a:ext cx="3516749" cy="532374"/>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8" name="Rectangle 27">
            <a:extLst>
              <a:ext uri="{FF2B5EF4-FFF2-40B4-BE49-F238E27FC236}">
                <a16:creationId xmlns:a16="http://schemas.microsoft.com/office/drawing/2014/main" id="{46943D2A-3FEA-421B-B025-2BAA8CC39910}"/>
              </a:ext>
            </a:extLst>
          </p:cNvPr>
          <p:cNvSpPr/>
          <p:nvPr/>
        </p:nvSpPr>
        <p:spPr>
          <a:xfrm>
            <a:off x="-15552" y="6351711"/>
            <a:ext cx="9605550" cy="461665"/>
          </a:xfrm>
          <a:prstGeom prst="rect">
            <a:avLst/>
          </a:prstGeom>
        </p:spPr>
        <p:txBody>
          <a:bodyPr wrap="square">
            <a:spAutoFit/>
          </a:bodyPr>
          <a:lstStyle/>
          <a:p>
            <a:pPr marL="228600" indent="-228600">
              <a:buFont typeface="+mj-lt"/>
              <a:buAutoNum type="arabicPeriod"/>
            </a:pPr>
            <a:r>
              <a:rPr lang="en-US" sz="1200" dirty="0">
                <a:latin typeface="HelveticaNeue-Light"/>
              </a:rPr>
              <a:t>Hamilton et al. Inductive Representation Learning on Large Graphs. NIPS 2017</a:t>
            </a:r>
          </a:p>
          <a:p>
            <a:pPr marL="228600" indent="-228600">
              <a:buFont typeface="+mj-lt"/>
              <a:buAutoNum type="arabicPeriod"/>
            </a:pPr>
            <a:r>
              <a:rPr lang="en-US" sz="1200" dirty="0">
                <a:latin typeface="HelveticaNeue-Light"/>
              </a:rPr>
              <a:t>Slide snipping from “</a:t>
            </a:r>
            <a:r>
              <a:rPr lang="en-US" sz="1200" dirty="0" err="1">
                <a:latin typeface="HelveticaNeue-Light"/>
              </a:rPr>
              <a:t>Hamiltion</a:t>
            </a:r>
            <a:r>
              <a:rPr lang="en-US" sz="1200" dirty="0">
                <a:latin typeface="HelveticaNeue-Light"/>
              </a:rPr>
              <a:t> &amp; Tang, AAAI 2019 Tutorial on Graph Representation Learning”</a:t>
            </a:r>
            <a:endParaRPr lang="en-US" sz="1200" dirty="0"/>
          </a:p>
        </p:txBody>
      </p:sp>
    </p:spTree>
    <p:extLst>
      <p:ext uri="{BB962C8B-B14F-4D97-AF65-F5344CB8AC3E}">
        <p14:creationId xmlns:p14="http://schemas.microsoft.com/office/powerpoint/2010/main" val="1976683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8A4B-5C44-E343-89DB-3CED5BDD3B15}"/>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48BEE2B2-DD85-4041-8E9A-648F851BEC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B8A21DE-9095-D349-9EC8-424A7F750084}"/>
              </a:ext>
            </a:extLst>
          </p:cNvPr>
          <p:cNvPicPr>
            <a:picLocks noChangeAspect="1"/>
          </p:cNvPicPr>
          <p:nvPr/>
        </p:nvPicPr>
        <p:blipFill>
          <a:blip r:embed="rId2"/>
          <a:stretch>
            <a:fillRect/>
          </a:stretch>
        </p:blipFill>
        <p:spPr>
          <a:xfrm>
            <a:off x="496280" y="1822942"/>
            <a:ext cx="8913440" cy="3677253"/>
          </a:xfrm>
          <a:prstGeom prst="rect">
            <a:avLst/>
          </a:prstGeom>
        </p:spPr>
      </p:pic>
    </p:spTree>
    <p:extLst>
      <p:ext uri="{BB962C8B-B14F-4D97-AF65-F5344CB8AC3E}">
        <p14:creationId xmlns:p14="http://schemas.microsoft.com/office/powerpoint/2010/main" val="36305686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Graph Attention Networks</a:t>
            </a:r>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28" name="Rectangle 27">
            <a:extLst>
              <a:ext uri="{FF2B5EF4-FFF2-40B4-BE49-F238E27FC236}">
                <a16:creationId xmlns:a16="http://schemas.microsoft.com/office/drawing/2014/main" id="{651BCAF6-2931-48C1-B278-36CDC0FD1D71}"/>
              </a:ext>
            </a:extLst>
          </p:cNvPr>
          <p:cNvSpPr/>
          <p:nvPr/>
        </p:nvSpPr>
        <p:spPr>
          <a:xfrm>
            <a:off x="2662238" y="3291683"/>
            <a:ext cx="6630790" cy="461665"/>
          </a:xfrm>
          <a:prstGeom prst="rect">
            <a:avLst/>
          </a:prstGeom>
        </p:spPr>
        <p:txBody>
          <a:bodyPr wrap="none">
            <a:spAutoFit/>
          </a:bodyPr>
          <a:lstStyle/>
          <a:p>
            <a:r>
              <a:rPr lang="en-US" altLang="zh-CN" sz="2400" dirty="0"/>
              <a:t>Realistically, neighbors play different influences</a:t>
            </a:r>
            <a:endParaRPr lang="en-US" sz="2400" dirty="0"/>
          </a:p>
        </p:txBody>
      </p:sp>
      <p:sp>
        <p:nvSpPr>
          <p:cNvPr id="17" name="Rectangle 16">
            <a:extLst>
              <a:ext uri="{FF2B5EF4-FFF2-40B4-BE49-F238E27FC236}">
                <a16:creationId xmlns:a16="http://schemas.microsoft.com/office/drawing/2014/main" id="{46943D2A-3FEA-421B-B025-2BAA8CC39910}"/>
              </a:ext>
            </a:extLst>
          </p:cNvPr>
          <p:cNvSpPr/>
          <p:nvPr/>
        </p:nvSpPr>
        <p:spPr>
          <a:xfrm>
            <a:off x="0" y="6521913"/>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Velickovic</a:t>
            </a:r>
            <a:r>
              <a:rPr lang="en-US" sz="1200" dirty="0">
                <a:latin typeface="HelveticaNeue-Light"/>
              </a:rPr>
              <a:t> et al. Graph Attention Networks. ICLR 2018</a:t>
            </a:r>
            <a:endParaRPr lang="en-US" sz="1200" dirty="0"/>
          </a:p>
        </p:txBody>
      </p:sp>
    </p:spTree>
    <p:extLst>
      <p:ext uri="{BB962C8B-B14F-4D97-AF65-F5344CB8AC3E}">
        <p14:creationId xmlns:p14="http://schemas.microsoft.com/office/powerpoint/2010/main" val="199862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a:solidFill>
                  <a:schemeClr val="tx1"/>
                </a:solidFill>
              </a:rPr>
              <a:t>Structural Influence</a:t>
            </a:r>
            <a:endParaRPr lang="en-US" dirty="0">
              <a:solidFill>
                <a:schemeClr val="tx1"/>
              </a:solidFill>
            </a:endParaRPr>
          </a:p>
        </p:txBody>
      </p:sp>
      <p:pic>
        <p:nvPicPr>
          <p:cNvPr id="1026" name="Picture 2" descr="http://www.pnas.org/content/pnas/109/16/5962/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1" y="1949053"/>
            <a:ext cx="9708865" cy="2806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0558029-4633-2D45-A9A1-7FC9FCE04496}"/>
              </a:ext>
            </a:extLst>
          </p:cNvPr>
          <p:cNvSpPr/>
          <p:nvPr/>
        </p:nvSpPr>
        <p:spPr>
          <a:xfrm>
            <a:off x="0" y="6536377"/>
            <a:ext cx="9906000" cy="261610"/>
          </a:xfrm>
          <a:prstGeom prst="rect">
            <a:avLst/>
          </a:prstGeom>
        </p:spPr>
        <p:txBody>
          <a:bodyPr wrap="square">
            <a:spAutoFit/>
          </a:bodyPr>
          <a:lstStyle/>
          <a:p>
            <a:pPr marL="278606" indent="-278606">
              <a:buFont typeface="+mj-lt"/>
              <a:buAutoNum type="arabicPeriod"/>
            </a:pPr>
            <a:r>
              <a:rPr lang="en-US" sz="1100" dirty="0"/>
              <a:t>J. </a:t>
            </a:r>
            <a:r>
              <a:rPr lang="en-US" sz="1100" dirty="0" err="1"/>
              <a:t>Ugander</a:t>
            </a:r>
            <a:r>
              <a:rPr lang="en-US" sz="1100" dirty="0"/>
              <a:t>, L. Backstrom, C. Marlow, J. Kleinberg. Structural diversity in social contagion. PNAS, 2012, 109 (16) 5962-5966.</a:t>
            </a:r>
          </a:p>
        </p:txBody>
      </p:sp>
    </p:spTree>
    <p:extLst>
      <p:ext uri="{BB962C8B-B14F-4D97-AF65-F5344CB8AC3E}">
        <p14:creationId xmlns:p14="http://schemas.microsoft.com/office/powerpoint/2010/main" val="1362585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Graph Attention Networks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E679CB-E6AF-4AE9-AE71-67BA6C8B3A63}"/>
                  </a:ext>
                </a:extLst>
              </p:cNvPr>
              <p:cNvSpPr txBox="1"/>
              <p:nvPr/>
            </p:nvSpPr>
            <p:spPr>
              <a:xfrm>
                <a:off x="2707455" y="2329979"/>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18" name="TextBox 17">
                <a:extLst>
                  <a:ext uri="{FF2B5EF4-FFF2-40B4-BE49-F238E27FC236}">
                    <a16:creationId xmlns:a16="http://schemas.microsoft.com/office/drawing/2014/main" id="{F7E679CB-E6AF-4AE9-AE71-67BA6C8B3A63}"/>
                  </a:ext>
                </a:extLst>
              </p:cNvPr>
              <p:cNvSpPr txBox="1">
                <a:spLocks noRot="1" noChangeAspect="1" noMove="1" noResize="1" noEditPoints="1" noAdjustHandles="1" noChangeArrowheads="1" noChangeShapeType="1" noTextEdit="1"/>
              </p:cNvSpPr>
              <p:nvPr/>
            </p:nvSpPr>
            <p:spPr>
              <a:xfrm>
                <a:off x="3332252" y="2076359"/>
                <a:ext cx="8558302" cy="1299458"/>
              </a:xfrm>
              <a:prstGeom prst="rect">
                <a:avLst/>
              </a:prstGeom>
              <a:blipFill>
                <a:blip r:embed="rId2"/>
                <a:stretch>
                  <a:fillRect/>
                </a:stretch>
              </a:blipFill>
            </p:spPr>
            <p:txBody>
              <a:bodyPr/>
              <a:lstStyle/>
              <a:p>
                <a:r>
                  <a:rPr lang="en-US">
                    <a:noFill/>
                  </a:rPr>
                  <a:t> </a:t>
                </a:r>
              </a:p>
            </p:txBody>
          </p:sp>
        </mc:Fallback>
      </mc:AlternateContent>
      <p:sp>
        <p:nvSpPr>
          <p:cNvPr id="19" name="Rounded Rectangle 26">
            <a:extLst>
              <a:ext uri="{FF2B5EF4-FFF2-40B4-BE49-F238E27FC236}">
                <a16:creationId xmlns:a16="http://schemas.microsoft.com/office/drawing/2014/main" id="{C19E6B50-BFDB-46D0-BAA8-98D04F5D2814}"/>
              </a:ext>
            </a:extLst>
          </p:cNvPr>
          <p:cNvSpPr/>
          <p:nvPr/>
        </p:nvSpPr>
        <p:spPr>
          <a:xfrm>
            <a:off x="5901108" y="4707824"/>
            <a:ext cx="661617" cy="454726"/>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2" name="Rectangle 21">
            <a:extLst>
              <a:ext uri="{FF2B5EF4-FFF2-40B4-BE49-F238E27FC236}">
                <a16:creationId xmlns:a16="http://schemas.microsoft.com/office/drawing/2014/main" id="{557D482C-4F3E-4412-B790-2128FCD37830}"/>
              </a:ext>
            </a:extLst>
          </p:cNvPr>
          <p:cNvSpPr/>
          <p:nvPr/>
        </p:nvSpPr>
        <p:spPr>
          <a:xfrm>
            <a:off x="2909887" y="2084125"/>
            <a:ext cx="740908" cy="392415"/>
          </a:xfrm>
          <a:prstGeom prst="rect">
            <a:avLst/>
          </a:prstGeom>
        </p:spPr>
        <p:txBody>
          <a:bodyPr wrap="none">
            <a:spAutoFit/>
          </a:bodyPr>
          <a:lstStyle/>
          <a:p>
            <a:r>
              <a:rPr lang="en-US" altLang="zh-CN" sz="1950" dirty="0"/>
              <a:t>GCN</a:t>
            </a:r>
            <a:endParaRPr lang="en-US" sz="1950" dirty="0"/>
          </a:p>
        </p:txBody>
      </p:sp>
      <p:sp>
        <p:nvSpPr>
          <p:cNvPr id="23" name="Rectangle 22">
            <a:extLst>
              <a:ext uri="{FF2B5EF4-FFF2-40B4-BE49-F238E27FC236}">
                <a16:creationId xmlns:a16="http://schemas.microsoft.com/office/drawing/2014/main" id="{E493353F-93BB-45EE-BCC9-B4BF6428CD5C}"/>
              </a:ext>
            </a:extLst>
          </p:cNvPr>
          <p:cNvSpPr/>
          <p:nvPr/>
        </p:nvSpPr>
        <p:spPr>
          <a:xfrm>
            <a:off x="2909887" y="3787957"/>
            <a:ext cx="1922962" cy="392415"/>
          </a:xfrm>
          <a:prstGeom prst="rect">
            <a:avLst/>
          </a:prstGeom>
        </p:spPr>
        <p:txBody>
          <a:bodyPr wrap="none">
            <a:spAutoFit/>
          </a:bodyPr>
          <a:lstStyle/>
          <a:p>
            <a:r>
              <a:rPr lang="en-US" altLang="zh-CN" sz="1950" dirty="0"/>
              <a:t>Graph Attention</a:t>
            </a:r>
            <a:endParaRPr lang="en-US" sz="1950"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4A2B2E-497E-40B0-9B48-D09223817029}"/>
                  </a:ext>
                </a:extLst>
              </p:cNvPr>
              <p:cNvSpPr txBox="1"/>
              <p:nvPr/>
            </p:nvSpPr>
            <p:spPr>
              <a:xfrm>
                <a:off x="2271342" y="4445529"/>
                <a:ext cx="6953620" cy="10140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sSub>
                            <m:sSubPr>
                              <m:ctrlPr>
                                <a:rPr lang="en-US" sz="2600" i="1">
                                  <a:latin typeface="Cambria Math" panose="02040503050406030204" pitchFamily="18" charset="0"/>
                                </a:rPr>
                              </m:ctrlPr>
                            </m:sSubPr>
                            <m:e>
                              <m:r>
                                <a:rPr lang="en-US" sz="2600" i="1">
                                  <a:latin typeface="Cambria Math" panose="02040503050406030204" pitchFamily="18" charset="0"/>
                                </a:rPr>
                                <m:t>𝛼</m:t>
                              </m:r>
                            </m:e>
                            <m:sub>
                              <m:r>
                                <a:rPr lang="en-US" sz="2600" i="1">
                                  <a:latin typeface="Cambria Math" panose="02040503050406030204" pitchFamily="18" charset="0"/>
                                </a:rPr>
                                <m:t>𝑣</m:t>
                              </m:r>
                              <m:r>
                                <a:rPr lang="en-US" sz="2600" i="1">
                                  <a:latin typeface="Cambria Math" panose="02040503050406030204" pitchFamily="18" charset="0"/>
                                </a:rPr>
                                <m:t>,</m:t>
                              </m:r>
                              <m:r>
                                <a:rPr lang="en-US" sz="2600" i="1">
                                  <a:latin typeface="Cambria Math" panose="02040503050406030204" pitchFamily="18" charset="0"/>
                                </a:rPr>
                                <m:t>𝑢</m:t>
                              </m:r>
                            </m:sub>
                          </m:sSub>
                          <m:sSup>
                            <m:sSupPr>
                              <m:ctrlPr>
                                <a:rPr lang="en-US" sz="2600" i="1">
                                  <a:latin typeface="Cambria Math" panose="02040503050406030204" pitchFamily="18" charset="0"/>
                                </a:rPr>
                              </m:ctrlPr>
                            </m:sSupPr>
                            <m:e>
                              <m:r>
                                <a:rPr lang="en-US" sz="2600" b="1" i="1">
                                  <a:latin typeface="Cambria Math" panose="02040503050406030204" pitchFamily="18" charset="0"/>
                                </a:rPr>
                                <m:t>𝑾</m:t>
                              </m:r>
                            </m:e>
                            <m:sup>
                              <m:r>
                                <a:rPr lang="en-US" sz="2600" i="1">
                                  <a:latin typeface="Cambria Math" panose="02040503050406030204" pitchFamily="18" charset="0"/>
                                </a:rPr>
                                <m:t>𝑘</m:t>
                              </m:r>
                            </m:sup>
                          </m:sSup>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e>
                      </m:nary>
                      <m:r>
                        <a:rPr lang="en-US" sz="2600" i="1">
                          <a:latin typeface="Cambria Math" panose="02040503050406030204" pitchFamily="18" charset="0"/>
                        </a:rPr>
                        <m:t>)</m:t>
                      </m:r>
                    </m:oMath>
                  </m:oMathPara>
                </a14:m>
                <a:endParaRPr lang="en-US" sz="2600" dirty="0"/>
              </a:p>
            </p:txBody>
          </p:sp>
        </mc:Choice>
        <mc:Fallback xmlns="">
          <p:sp>
            <p:nvSpPr>
              <p:cNvPr id="24" name="TextBox 23">
                <a:extLst>
                  <a:ext uri="{FF2B5EF4-FFF2-40B4-BE49-F238E27FC236}">
                    <a16:creationId xmlns:a16="http://schemas.microsoft.com/office/drawing/2014/main" id="{DB4A2B2E-497E-40B0-9B48-D09223817029}"/>
                  </a:ext>
                </a:extLst>
              </p:cNvPr>
              <p:cNvSpPr txBox="1">
                <a:spLocks noRot="1" noChangeAspect="1" noMove="1" noResize="1" noEditPoints="1" noAdjustHandles="1" noChangeArrowheads="1" noChangeShapeType="1" noTextEdit="1"/>
              </p:cNvSpPr>
              <p:nvPr/>
            </p:nvSpPr>
            <p:spPr>
              <a:xfrm>
                <a:off x="2795498" y="4680113"/>
                <a:ext cx="8558302" cy="1248099"/>
              </a:xfrm>
              <a:prstGeom prst="rect">
                <a:avLst/>
              </a:prstGeom>
              <a:blipFill>
                <a:blip r:embed="rId3"/>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83E86D6F-7C45-4AB0-8187-3B11E5D2881A}"/>
              </a:ext>
            </a:extLst>
          </p:cNvPr>
          <p:cNvSpPr/>
          <p:nvPr/>
        </p:nvSpPr>
        <p:spPr>
          <a:xfrm>
            <a:off x="6472942" y="5551451"/>
            <a:ext cx="2628196" cy="342401"/>
          </a:xfrm>
          <a:prstGeom prst="rect">
            <a:avLst/>
          </a:prstGeom>
        </p:spPr>
        <p:txBody>
          <a:bodyPr wrap="square">
            <a:spAutoFit/>
          </a:bodyPr>
          <a:lstStyle/>
          <a:p>
            <a:r>
              <a:rPr lang="en-US" altLang="zh-CN" sz="1625" dirty="0"/>
              <a:t>Learned attention weights</a:t>
            </a:r>
            <a:endParaRPr lang="en-US" sz="1625" dirty="0"/>
          </a:p>
        </p:txBody>
      </p:sp>
      <p:sp>
        <p:nvSpPr>
          <p:cNvPr id="26" name="Rounded Rectangle 26">
            <a:extLst>
              <a:ext uri="{FF2B5EF4-FFF2-40B4-BE49-F238E27FC236}">
                <a16:creationId xmlns:a16="http://schemas.microsoft.com/office/drawing/2014/main" id="{57FD4726-0B7A-41C1-9C87-0CB4FDE42A03}"/>
              </a:ext>
            </a:extLst>
          </p:cNvPr>
          <p:cNvSpPr/>
          <p:nvPr/>
        </p:nvSpPr>
        <p:spPr>
          <a:xfrm>
            <a:off x="6472941" y="5555167"/>
            <a:ext cx="2470376" cy="321374"/>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7" name="Group 26">
            <a:extLst>
              <a:ext uri="{FF2B5EF4-FFF2-40B4-BE49-F238E27FC236}">
                <a16:creationId xmlns:a16="http://schemas.microsoft.com/office/drawing/2014/main" id="{D8AB85C0-B35F-4656-8D02-36B8F99E365B}"/>
              </a:ext>
            </a:extLst>
          </p:cNvPr>
          <p:cNvGrpSpPr/>
          <p:nvPr/>
        </p:nvGrpSpPr>
        <p:grpSpPr>
          <a:xfrm>
            <a:off x="244925" y="2572924"/>
            <a:ext cx="1986648" cy="1761231"/>
            <a:chOff x="1974495" y="2124074"/>
            <a:chExt cx="2445105" cy="2167669"/>
          </a:xfrm>
        </p:grpSpPr>
        <p:cxnSp>
          <p:nvCxnSpPr>
            <p:cNvPr id="28" name="Straight Connector 27">
              <a:extLst>
                <a:ext uri="{FF2B5EF4-FFF2-40B4-BE49-F238E27FC236}">
                  <a16:creationId xmlns:a16="http://schemas.microsoft.com/office/drawing/2014/main" id="{171F71F7-2E9C-4C71-87D3-E6F7C9ABC0AD}"/>
                </a:ext>
              </a:extLst>
            </p:cNvPr>
            <p:cNvCxnSpPr>
              <a:stCxn id="47" idx="1"/>
              <a:endCxn id="33"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A0E19B0-B00C-4A9B-AF7D-4BB966D20486}"/>
                </a:ext>
              </a:extLst>
            </p:cNvPr>
            <p:cNvCxnSpPr>
              <a:cxnSpLocks/>
              <a:stCxn id="47" idx="3"/>
              <a:endCxn id="35" idx="7"/>
            </p:cNvCxnSpPr>
            <p:nvPr/>
          </p:nvCxnSpPr>
          <p:spPr>
            <a:xfrm flipH="1">
              <a:off x="2380280" y="3299322"/>
              <a:ext cx="564411" cy="476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EC94C1-31E2-4C5F-80A3-E18E9AEBFFED}"/>
                </a:ext>
              </a:extLst>
            </p:cNvPr>
            <p:cNvCxnSpPr>
              <a:cxnSpLocks/>
              <a:endCxn id="48" idx="3"/>
            </p:cNvCxnSpPr>
            <p:nvPr/>
          </p:nvCxnSpPr>
          <p:spPr>
            <a:xfrm flipV="1">
              <a:off x="3079395" y="2449278"/>
              <a:ext cx="617022" cy="7153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80947B-D815-435A-8B4E-BD4ADE597F21}"/>
                </a:ext>
              </a:extLst>
            </p:cNvPr>
            <p:cNvCxnSpPr>
              <a:cxnSpLocks/>
              <a:stCxn id="49" idx="0"/>
            </p:cNvCxnSpPr>
            <p:nvPr/>
          </p:nvCxnSpPr>
          <p:spPr>
            <a:xfrm flipH="1" flipV="1">
              <a:off x="3062703" y="3164619"/>
              <a:ext cx="207192" cy="7461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49962F-6511-4497-8EBD-CDE695BA3CB5}"/>
                </a:ext>
              </a:extLst>
            </p:cNvPr>
            <p:cNvCxnSpPr>
              <a:cxnSpLocks/>
              <a:stCxn id="50"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06AA0672-F0DE-4D67-B90D-03A85E9B4C68}"/>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35" name="Oval 34">
              <a:extLst>
                <a:ext uri="{FF2B5EF4-FFF2-40B4-BE49-F238E27FC236}">
                  <a16:creationId xmlns:a16="http://schemas.microsoft.com/office/drawing/2014/main" id="{793B54F8-255E-4499-9760-B006128A331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7" name="Oval 46">
              <a:extLst>
                <a:ext uri="{FF2B5EF4-FFF2-40B4-BE49-F238E27FC236}">
                  <a16:creationId xmlns:a16="http://schemas.microsoft.com/office/drawing/2014/main" id="{344FC9D2-1DD7-40F9-9924-4D75413102B0}"/>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8" name="Oval 47">
              <a:extLst>
                <a:ext uri="{FF2B5EF4-FFF2-40B4-BE49-F238E27FC236}">
                  <a16:creationId xmlns:a16="http://schemas.microsoft.com/office/drawing/2014/main" id="{895A3678-0530-4D1D-8AF6-2A6DE845BCA1}"/>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9" name="Oval 48">
              <a:extLst>
                <a:ext uri="{FF2B5EF4-FFF2-40B4-BE49-F238E27FC236}">
                  <a16:creationId xmlns:a16="http://schemas.microsoft.com/office/drawing/2014/main" id="{95DD83D5-E246-4C30-AE2E-F1C0A2404D40}"/>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50" name="Oval 49">
              <a:extLst>
                <a:ext uri="{FF2B5EF4-FFF2-40B4-BE49-F238E27FC236}">
                  <a16:creationId xmlns:a16="http://schemas.microsoft.com/office/drawing/2014/main" id="{CFD4BB28-4557-412A-B215-49E9122D10B4}"/>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34" name="Rectangle 33">
            <a:extLst>
              <a:ext uri="{FF2B5EF4-FFF2-40B4-BE49-F238E27FC236}">
                <a16:creationId xmlns:a16="http://schemas.microsoft.com/office/drawing/2014/main" id="{46943D2A-3FEA-421B-B025-2BAA8CC39910}"/>
              </a:ext>
            </a:extLst>
          </p:cNvPr>
          <p:cNvSpPr/>
          <p:nvPr/>
        </p:nvSpPr>
        <p:spPr>
          <a:xfrm>
            <a:off x="0" y="6521913"/>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Velickovic</a:t>
            </a:r>
            <a:r>
              <a:rPr lang="en-US" sz="1200" dirty="0">
                <a:latin typeface="HelveticaNeue-Light"/>
              </a:rPr>
              <a:t> et al. Graph Attention Networks. ICLR 2018</a:t>
            </a:r>
            <a:endParaRPr lang="en-US" sz="1200" dirty="0"/>
          </a:p>
        </p:txBody>
      </p:sp>
    </p:spTree>
    <p:extLst>
      <p:ext uri="{BB962C8B-B14F-4D97-AF65-F5344CB8AC3E}">
        <p14:creationId xmlns:p14="http://schemas.microsoft.com/office/powerpoint/2010/main" val="2972773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C099-527B-7040-B4C9-4D1A25ACC2F3}"/>
              </a:ext>
            </a:extLst>
          </p:cNvPr>
          <p:cNvSpPr>
            <a:spLocks noGrp="1"/>
          </p:cNvSpPr>
          <p:nvPr>
            <p:ph type="title"/>
          </p:nvPr>
        </p:nvSpPr>
        <p:spPr/>
        <p:txBody>
          <a:bodyPr/>
          <a:lstStyle/>
          <a:p>
            <a:r>
              <a:rPr lang="en-US" dirty="0"/>
              <a:t>GAT Results</a:t>
            </a:r>
          </a:p>
        </p:txBody>
      </p:sp>
      <p:sp>
        <p:nvSpPr>
          <p:cNvPr id="3" name="Content Placeholder 2">
            <a:extLst>
              <a:ext uri="{FF2B5EF4-FFF2-40B4-BE49-F238E27FC236}">
                <a16:creationId xmlns:a16="http://schemas.microsoft.com/office/drawing/2014/main" id="{EFEA5946-C870-7245-B861-E5BBE789DE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B0397C-8DD2-CF4E-AC23-77D05C38A010}"/>
              </a:ext>
            </a:extLst>
          </p:cNvPr>
          <p:cNvPicPr>
            <a:picLocks noChangeAspect="1"/>
          </p:cNvPicPr>
          <p:nvPr/>
        </p:nvPicPr>
        <p:blipFill>
          <a:blip r:embed="rId2"/>
          <a:stretch>
            <a:fillRect/>
          </a:stretch>
        </p:blipFill>
        <p:spPr>
          <a:xfrm>
            <a:off x="2504728" y="1196975"/>
            <a:ext cx="5129707" cy="5521837"/>
          </a:xfrm>
          <a:prstGeom prst="rect">
            <a:avLst/>
          </a:prstGeom>
        </p:spPr>
      </p:pic>
    </p:spTree>
    <p:extLst>
      <p:ext uri="{BB962C8B-B14F-4D97-AF65-F5344CB8AC3E}">
        <p14:creationId xmlns:p14="http://schemas.microsoft.com/office/powerpoint/2010/main" val="2503827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2"/>
          <p:cNvSpPr txBox="1">
            <a:spLocks/>
          </p:cNvSpPr>
          <p:nvPr/>
        </p:nvSpPr>
        <p:spPr bwMode="auto">
          <a:xfrm>
            <a:off x="628650" y="2209800"/>
            <a:ext cx="88201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x-none" kern="0" dirty="0"/>
              <a:t>Again, what are the </a:t>
            </a:r>
            <a:r>
              <a:rPr lang="en-US" altLang="x-none" kern="0" dirty="0">
                <a:solidFill>
                  <a:srgbClr val="C00000"/>
                </a:solidFill>
              </a:rPr>
              <a:t>fundamentals </a:t>
            </a:r>
            <a:r>
              <a:rPr lang="en-US" altLang="x-none" kern="0" dirty="0"/>
              <a:t>underlying the </a:t>
            </a:r>
            <a:r>
              <a:rPr lang="en-US" altLang="x-none" kern="0" dirty="0">
                <a:solidFill>
                  <a:srgbClr val="0000CC"/>
                </a:solidFill>
              </a:rPr>
              <a:t>different models</a:t>
            </a:r>
            <a:r>
              <a:rPr lang="en-US" altLang="x-none" kern="0" dirty="0"/>
              <a:t>?</a:t>
            </a:r>
          </a:p>
        </p:txBody>
      </p:sp>
    </p:spTree>
    <p:extLst>
      <p:ext uri="{BB962C8B-B14F-4D97-AF65-F5344CB8AC3E}">
        <p14:creationId xmlns:p14="http://schemas.microsoft.com/office/powerpoint/2010/main" val="31075702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tLang="x-none" dirty="0"/>
              <a:t>GCN can be viewed as multi-layer graph convolution network</a:t>
            </a:r>
          </a:p>
        </p:txBody>
      </p:sp>
      <p:sp>
        <p:nvSpPr>
          <p:cNvPr id="3" name="Content Placeholder 2"/>
          <p:cNvSpPr>
            <a:spLocks noGrp="1"/>
          </p:cNvSpPr>
          <p:nvPr>
            <p:ph idx="1"/>
          </p:nvPr>
        </p:nvSpPr>
        <p:spPr>
          <a:xfrm>
            <a:off x="350838" y="1452140"/>
            <a:ext cx="9139237" cy="4929188"/>
          </a:xfrm>
        </p:spPr>
        <p:txBody>
          <a:bodyPr/>
          <a:lstStyle/>
          <a:p>
            <a:pPr>
              <a:defRPr/>
            </a:pPr>
            <a:r>
              <a:rPr lang="en-US" dirty="0"/>
              <a:t>with the following propagation rule</a:t>
            </a:r>
          </a:p>
          <a:p>
            <a:pPr>
              <a:defRPr/>
            </a:pPr>
            <a:endParaRPr lang="en-US" dirty="0"/>
          </a:p>
          <a:p>
            <a:pPr marL="0" indent="0">
              <a:buFontTx/>
              <a:buNone/>
              <a:defRPr/>
            </a:pPr>
            <a:endParaRPr lang="en-US" dirty="0"/>
          </a:p>
          <a:p>
            <a:pPr marL="0" indent="0">
              <a:buFontTx/>
              <a:buNone/>
              <a:defRPr/>
            </a:pPr>
            <a:r>
              <a:rPr lang="en-US" dirty="0">
                <a:latin typeface="Times New Roman" charset="0"/>
                <a:ea typeface="Times New Roman" charset="0"/>
                <a:cs typeface="Times New Roman" charset="0"/>
              </a:rPr>
              <a:t>where                             is the normalized adjacency matrix, </a:t>
            </a:r>
            <a:r>
              <a:rPr lang="en-US" i="1" dirty="0">
                <a:latin typeface="Times New Roman" charset="0"/>
                <a:ea typeface="Times New Roman" charset="0"/>
                <a:cs typeface="Times New Roman" charset="0"/>
              </a:rPr>
              <a:t>H</a:t>
            </a:r>
            <a:r>
              <a:rPr lang="en-US" baseline="30000" dirty="0">
                <a:latin typeface="Times New Roman" charset="0"/>
                <a:ea typeface="Times New Roman" charset="0"/>
                <a:cs typeface="Times New Roman" charset="0"/>
              </a:rPr>
              <a:t>(</a:t>
            </a:r>
            <a:r>
              <a:rPr lang="en-US" i="1" baseline="30000" dirty="0">
                <a:latin typeface="Times New Roman" charset="0"/>
                <a:ea typeface="Times New Roman" charset="0"/>
                <a:cs typeface="Times New Roman" charset="0"/>
              </a:rPr>
              <a:t>l</a:t>
            </a:r>
            <a:r>
              <a:rPr lang="en-US" baseline="30000"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 is the </a:t>
            </a:r>
            <a:r>
              <a:rPr lang="en-US" i="1" dirty="0">
                <a:latin typeface="Times New Roman" charset="0"/>
                <a:ea typeface="Times New Roman" charset="0"/>
                <a:cs typeface="Times New Roman" charset="0"/>
              </a:rPr>
              <a:t>D</a:t>
            </a:r>
            <a:r>
              <a:rPr lang="en-US" baseline="30000" dirty="0">
                <a:latin typeface="Times New Roman" charset="0"/>
                <a:ea typeface="Times New Roman" charset="0"/>
                <a:cs typeface="Times New Roman" charset="0"/>
              </a:rPr>
              <a:t>(</a:t>
            </a:r>
            <a:r>
              <a:rPr lang="en-US" i="1" baseline="30000" dirty="0">
                <a:latin typeface="Times New Roman" charset="0"/>
                <a:ea typeface="Times New Roman" charset="0"/>
                <a:cs typeface="Times New Roman" charset="0"/>
              </a:rPr>
              <a:t>l</a:t>
            </a:r>
            <a:r>
              <a:rPr lang="en-US" baseline="30000"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-dimensional hidden representation in the </a:t>
            </a:r>
            <a:r>
              <a:rPr lang="en-US" i="1" dirty="0">
                <a:latin typeface="Times New Roman" charset="0"/>
                <a:ea typeface="Times New Roman" charset="0"/>
                <a:cs typeface="Times New Roman" charset="0"/>
              </a:rPr>
              <a:t>l</a:t>
            </a:r>
            <a:r>
              <a:rPr lang="en-US" dirty="0">
                <a:latin typeface="Times New Roman" charset="0"/>
                <a:ea typeface="Times New Roman" charset="0"/>
                <a:cs typeface="Times New Roman" charset="0"/>
              </a:rPr>
              <a:t> layer.</a:t>
            </a:r>
          </a:p>
        </p:txBody>
      </p:sp>
      <p:pic>
        <p:nvPicPr>
          <p:cNvPr id="593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2244303"/>
            <a:ext cx="43275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3141340"/>
            <a:ext cx="2628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674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p:nvPr>
        </p:nvSpPr>
        <p:spPr>
          <a:xfrm>
            <a:off x="273050" y="188913"/>
            <a:ext cx="9363075" cy="792162"/>
          </a:xfrm>
        </p:spPr>
        <p:txBody>
          <a:bodyPr/>
          <a:lstStyle/>
          <a:p>
            <a:r>
              <a:rPr lang="en-US" altLang="zh-CN"/>
              <a:t>NRGCN:</a:t>
            </a:r>
            <a:r>
              <a:rPr lang="zh-CN" altLang="en-US"/>
              <a:t> </a:t>
            </a:r>
            <a:r>
              <a:rPr lang="en-US" altLang="zh-CN"/>
              <a:t>Node</a:t>
            </a:r>
            <a:r>
              <a:rPr lang="zh-CN" altLang="en-US"/>
              <a:t> </a:t>
            </a:r>
            <a:r>
              <a:rPr lang="en-US" altLang="zh-CN"/>
              <a:t>Ranking-aware</a:t>
            </a:r>
            <a:r>
              <a:rPr lang="zh-CN" altLang="en-US"/>
              <a:t> </a:t>
            </a:r>
            <a:r>
              <a:rPr lang="en-US" altLang="zh-CN"/>
              <a:t>GCN</a:t>
            </a:r>
            <a:endParaRPr lang="zh-CN" altLang="en-US"/>
          </a:p>
        </p:txBody>
      </p:sp>
      <p:sp>
        <p:nvSpPr>
          <p:cNvPr id="2" name="内容占位符 1"/>
          <p:cNvSpPr>
            <a:spLocks noGrp="1"/>
          </p:cNvSpPr>
          <p:nvPr>
            <p:ph idx="1"/>
          </p:nvPr>
        </p:nvSpPr>
        <p:spPr>
          <a:xfrm>
            <a:off x="344488" y="1773238"/>
            <a:ext cx="9139237" cy="4929187"/>
          </a:xfrm>
        </p:spPr>
        <p:txBody>
          <a:bodyPr/>
          <a:lstStyle/>
          <a:p>
            <a:pPr>
              <a:defRPr/>
            </a:pPr>
            <a:r>
              <a:rPr lang="en-US" altLang="zh-CN" sz="2400" dirty="0"/>
              <a:t>Neighborhood</a:t>
            </a:r>
            <a:r>
              <a:rPr lang="zh-CN" altLang="en-US" sz="2400" dirty="0"/>
              <a:t> </a:t>
            </a:r>
            <a:r>
              <a:rPr lang="en-US" altLang="zh-CN" sz="2400" dirty="0"/>
              <a:t>aggregation</a:t>
            </a:r>
            <a:r>
              <a:rPr lang="zh-CN" altLang="en-US" sz="2400" dirty="0"/>
              <a:t> </a:t>
            </a:r>
            <a:r>
              <a:rPr lang="en-US" altLang="zh-CN" sz="2400" dirty="0"/>
              <a:t>in</a:t>
            </a:r>
            <a:r>
              <a:rPr lang="zh-CN" altLang="en-US" sz="2400" dirty="0"/>
              <a:t> </a:t>
            </a:r>
            <a:r>
              <a:rPr lang="en-US" altLang="zh-CN" sz="2400" dirty="0"/>
              <a:t>GCN:</a:t>
            </a:r>
            <a:r>
              <a:rPr lang="zh-CN" altLang="en-US" sz="2400" dirty="0"/>
              <a:t> </a:t>
            </a:r>
          </a:p>
          <a:p>
            <a:pPr>
              <a:defRPr/>
            </a:pPr>
            <a:endParaRPr lang="zh-CN" altLang="en-US" sz="2400" dirty="0"/>
          </a:p>
          <a:p>
            <a:pPr marL="0" indent="0">
              <a:buFontTx/>
              <a:buNone/>
              <a:defRPr/>
            </a:pPr>
            <a:endParaRPr lang="zh-CN" altLang="en-US" sz="2400" dirty="0"/>
          </a:p>
          <a:p>
            <a:pPr>
              <a:defRPr/>
            </a:pPr>
            <a:r>
              <a:rPr lang="en-US" altLang="zh-CN" sz="2400" dirty="0"/>
              <a:t>Neighborhood</a:t>
            </a:r>
            <a:r>
              <a:rPr lang="zh-CN" altLang="en-US" sz="2400" dirty="0"/>
              <a:t> </a:t>
            </a:r>
            <a:r>
              <a:rPr lang="en-US" altLang="zh-CN" sz="2400" dirty="0"/>
              <a:t>aggregation</a:t>
            </a:r>
            <a:r>
              <a:rPr lang="zh-CN" altLang="en-US" sz="2400" dirty="0"/>
              <a:t> </a:t>
            </a:r>
            <a:r>
              <a:rPr lang="en-US" altLang="zh-CN" sz="2400" dirty="0"/>
              <a:t>in</a:t>
            </a:r>
            <a:r>
              <a:rPr lang="zh-CN" altLang="en-US" sz="2400" dirty="0"/>
              <a:t> </a:t>
            </a:r>
            <a:r>
              <a:rPr lang="en-US" altLang="zh-CN" sz="2400" dirty="0"/>
              <a:t>NRGCN</a:t>
            </a:r>
            <a:r>
              <a:rPr lang="zh-CN" altLang="en-US" sz="2400" dirty="0"/>
              <a:t> </a:t>
            </a:r>
            <a:r>
              <a:rPr lang="en-US" altLang="zh-CN" sz="2400" dirty="0"/>
              <a:t>(for</a:t>
            </a:r>
            <a:r>
              <a:rPr lang="zh-CN" altLang="en-US" sz="2400" dirty="0"/>
              <a:t> </a:t>
            </a:r>
            <a:r>
              <a:rPr lang="en-US" altLang="zh-CN" sz="2400" dirty="0"/>
              <a:t>node</a:t>
            </a:r>
            <a:r>
              <a:rPr lang="zh-CN" altLang="en-US" sz="2400" dirty="0"/>
              <a:t> </a:t>
            </a:r>
            <a:r>
              <a:rPr lang="en-US" altLang="zh-CN" sz="2400" i="1" dirty="0" err="1"/>
              <a:t>i</a:t>
            </a:r>
            <a:r>
              <a:rPr lang="en-US" altLang="zh-CN" sz="2400" dirty="0"/>
              <a:t>):</a:t>
            </a:r>
            <a:endParaRPr lang="zh-CN" altLang="en-US" sz="2400" dirty="0"/>
          </a:p>
          <a:p>
            <a:pPr>
              <a:defRPr/>
            </a:pPr>
            <a:endParaRPr lang="zh-CN" altLang="en-US" sz="2400" dirty="0"/>
          </a:p>
          <a:p>
            <a:pPr>
              <a:defRPr/>
            </a:pPr>
            <a:endParaRPr lang="zh-CN" altLang="en-US" sz="2400" dirty="0"/>
          </a:p>
          <a:p>
            <a:pPr lvl="1">
              <a:defRPr/>
            </a:pPr>
            <a:r>
              <a:rPr lang="en-US" altLang="zh-CN" sz="2000" i="1" dirty="0"/>
              <a:t>P</a:t>
            </a:r>
            <a:r>
              <a:rPr lang="zh-CN" altLang="en-US" sz="2000" dirty="0"/>
              <a:t> </a:t>
            </a:r>
            <a:r>
              <a:rPr lang="en-US" altLang="zh-CN" sz="2000" dirty="0"/>
              <a:t>and</a:t>
            </a:r>
            <a:r>
              <a:rPr lang="zh-CN" altLang="en-US" sz="2000" dirty="0"/>
              <a:t> </a:t>
            </a:r>
            <a:r>
              <a:rPr lang="en-US" altLang="zh-CN" sz="2000" i="1" dirty="0"/>
              <a:t>Q</a:t>
            </a:r>
            <a:r>
              <a:rPr lang="en-US" altLang="zh-CN" sz="2000" dirty="0"/>
              <a:t>:</a:t>
            </a:r>
            <a:r>
              <a:rPr lang="zh-CN" altLang="en-US" sz="2000" dirty="0"/>
              <a:t> </a:t>
            </a:r>
            <a:r>
              <a:rPr lang="en-US" altLang="zh-CN" sz="2000" dirty="0"/>
              <a:t>diagonal</a:t>
            </a:r>
            <a:r>
              <a:rPr lang="zh-CN" altLang="en-US" sz="2000" dirty="0"/>
              <a:t> </a:t>
            </a:r>
            <a:r>
              <a:rPr lang="en-US" altLang="zh-CN" sz="2000" dirty="0"/>
              <a:t>matrix,</a:t>
            </a:r>
            <a:r>
              <a:rPr lang="zh-CN" altLang="en-US" sz="2000" dirty="0"/>
              <a:t> </a:t>
            </a:r>
            <a:r>
              <a:rPr lang="en-US" altLang="zh-CN" sz="2000" dirty="0"/>
              <a:t>node</a:t>
            </a:r>
            <a:r>
              <a:rPr lang="zh-CN" altLang="en-US" sz="2000" dirty="0"/>
              <a:t> </a:t>
            </a:r>
            <a:r>
              <a:rPr lang="en-US" altLang="zh-CN" sz="2000" dirty="0"/>
              <a:t>ranking-aware</a:t>
            </a:r>
            <a:r>
              <a:rPr lang="zh-CN" altLang="en-US" sz="2000" dirty="0"/>
              <a:t> </a:t>
            </a:r>
            <a:r>
              <a:rPr lang="en-US" altLang="zh-CN" sz="2000" dirty="0"/>
              <a:t>rescaling</a:t>
            </a:r>
            <a:endParaRPr lang="zh-CN" altLang="en-US" sz="2000" dirty="0"/>
          </a:p>
          <a:p>
            <a:pPr lvl="1">
              <a:defRPr/>
            </a:pPr>
            <a:r>
              <a:rPr lang="en-US" altLang="zh-CN" sz="2000" dirty="0"/>
              <a:t>D</a:t>
            </a:r>
            <a:r>
              <a:rPr lang="zh-CN" altLang="en-US" sz="2000" dirty="0"/>
              <a:t>   </a:t>
            </a:r>
            <a:r>
              <a:rPr lang="en-US" altLang="zh-CN" sz="2000" dirty="0"/>
              <a:t>:</a:t>
            </a:r>
            <a:r>
              <a:rPr lang="zh-CN" altLang="en-US" sz="2000" dirty="0"/>
              <a:t> </a:t>
            </a:r>
            <a:r>
              <a:rPr lang="en-US" altLang="zh-CN" sz="2000" dirty="0"/>
              <a:t>node</a:t>
            </a:r>
            <a:r>
              <a:rPr lang="zh-CN" altLang="en-US" sz="2000" dirty="0"/>
              <a:t> </a:t>
            </a:r>
            <a:r>
              <a:rPr lang="en-US" altLang="zh-CN" sz="2000" dirty="0"/>
              <a:t>ranking-aware</a:t>
            </a:r>
            <a:r>
              <a:rPr lang="zh-CN" altLang="en-US" sz="2000" dirty="0"/>
              <a:t> </a:t>
            </a:r>
            <a:r>
              <a:rPr lang="en-US" altLang="zh-CN" sz="2000" dirty="0"/>
              <a:t>encoder</a:t>
            </a:r>
            <a:endParaRPr lang="zh-CN" altLang="en-US" sz="2000" dirty="0"/>
          </a:p>
          <a:p>
            <a:pPr lvl="1">
              <a:defRPr/>
            </a:pPr>
            <a:r>
              <a:rPr lang="zh-CN" altLang="en-US" sz="2000" dirty="0"/>
              <a:t>             </a:t>
            </a:r>
            <a:r>
              <a:rPr lang="en-US" altLang="zh-CN" sz="2000" dirty="0"/>
              <a:t>and</a:t>
            </a:r>
            <a:r>
              <a:rPr lang="zh-CN" altLang="en-US" sz="2000" dirty="0"/>
              <a:t>       </a:t>
            </a:r>
            <a:r>
              <a:rPr lang="en-US" altLang="zh-CN" sz="2000" dirty="0"/>
              <a:t>are</a:t>
            </a:r>
            <a:r>
              <a:rPr lang="zh-CN" altLang="en-US" sz="2000" dirty="0"/>
              <a:t> </a:t>
            </a:r>
            <a:r>
              <a:rPr lang="en-US" altLang="zh-CN" sz="2000" dirty="0"/>
              <a:t>adaptively</a:t>
            </a:r>
            <a:r>
              <a:rPr lang="zh-CN" altLang="en-US" sz="2000" dirty="0"/>
              <a:t> </a:t>
            </a:r>
            <a:r>
              <a:rPr lang="en-US" altLang="zh-CN" sz="2000" dirty="0"/>
              <a:t>adjusted</a:t>
            </a:r>
            <a:r>
              <a:rPr lang="zh-CN" altLang="en-US" sz="2000" dirty="0"/>
              <a:t> </a:t>
            </a:r>
            <a:r>
              <a:rPr lang="en-US" altLang="zh-CN" sz="2000" dirty="0"/>
              <a:t>according</a:t>
            </a:r>
            <a:r>
              <a:rPr lang="zh-CN" altLang="en-US" sz="2000" dirty="0"/>
              <a:t> </a:t>
            </a:r>
            <a:r>
              <a:rPr lang="en-US" altLang="zh-CN" sz="2000" dirty="0"/>
              <a:t>to</a:t>
            </a:r>
            <a:r>
              <a:rPr lang="zh-CN" altLang="en-US" sz="2000" dirty="0"/>
              <a:t> </a:t>
            </a:r>
            <a:r>
              <a:rPr lang="en-US" altLang="zh-CN" sz="2000" dirty="0"/>
              <a:t>the</a:t>
            </a:r>
            <a:r>
              <a:rPr lang="zh-CN" altLang="en-US" sz="2000" dirty="0"/>
              <a:t> </a:t>
            </a:r>
            <a:r>
              <a:rPr lang="en-US" altLang="zh-CN" sz="2000" dirty="0"/>
              <a:t>network</a:t>
            </a:r>
            <a:r>
              <a:rPr lang="zh-CN" altLang="en-US" sz="2000" dirty="0"/>
              <a:t> </a:t>
            </a:r>
            <a:r>
              <a:rPr lang="en-US" altLang="zh-CN" sz="2000" dirty="0"/>
              <a:t>ranking</a:t>
            </a:r>
            <a:r>
              <a:rPr lang="zh-CN" altLang="en-US" sz="2000" dirty="0"/>
              <a:t> </a:t>
            </a:r>
            <a:r>
              <a:rPr lang="en-US" altLang="zh-CN" sz="2000" dirty="0"/>
              <a:t>of</a:t>
            </a:r>
            <a:r>
              <a:rPr lang="zh-CN" altLang="en-US" sz="2000" dirty="0"/>
              <a:t> </a:t>
            </a:r>
            <a:r>
              <a:rPr lang="en-US" altLang="zh-CN" sz="2000" dirty="0"/>
              <a:t>node</a:t>
            </a:r>
            <a:r>
              <a:rPr lang="zh-CN" altLang="en-US" sz="2000" dirty="0"/>
              <a:t> </a:t>
            </a:r>
            <a:r>
              <a:rPr lang="en-US" altLang="zh-CN" sz="2000" dirty="0" err="1"/>
              <a:t>i</a:t>
            </a:r>
            <a:endParaRPr lang="zh-CN" altLang="en-US" sz="2000" dirty="0"/>
          </a:p>
          <a:p>
            <a:pPr lvl="1">
              <a:defRPr/>
            </a:pPr>
            <a:endParaRPr lang="zh-CN" altLang="en-US" sz="2000" dirty="0"/>
          </a:p>
        </p:txBody>
      </p:sp>
      <p:pic>
        <p:nvPicPr>
          <p:cNvPr id="6246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2352675"/>
            <a:ext cx="30861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3641725"/>
            <a:ext cx="4332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4797425"/>
            <a:ext cx="403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0450" y="5148263"/>
            <a:ext cx="955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5199063"/>
            <a:ext cx="40163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725422-53A0-6F4F-9409-2EDCF24CBECC}"/>
              </a:ext>
            </a:extLst>
          </p:cNvPr>
          <p:cNvSpPr/>
          <p:nvPr/>
        </p:nvSpPr>
        <p:spPr>
          <a:xfrm>
            <a:off x="5675238" y="2027163"/>
            <a:ext cx="1978801" cy="651024"/>
          </a:xfrm>
          <a:prstGeom prst="rect">
            <a:avLst/>
          </a:prstGeom>
          <a:solidFill>
            <a:schemeClr val="bg1"/>
          </a:solidFill>
          <a:ln w="12700">
            <a:solidFill>
              <a:srgbClr val="2B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Node status</a:t>
            </a:r>
          </a:p>
        </p:txBody>
      </p:sp>
      <p:cxnSp>
        <p:nvCxnSpPr>
          <p:cNvPr id="7" name="Straight Arrow Connector 6">
            <a:extLst>
              <a:ext uri="{FF2B5EF4-FFF2-40B4-BE49-F238E27FC236}">
                <a16:creationId xmlns:a16="http://schemas.microsoft.com/office/drawing/2014/main" id="{59209C95-9323-754B-8FEF-6F90EFEEEA8B}"/>
              </a:ext>
            </a:extLst>
          </p:cNvPr>
          <p:cNvCxnSpPr>
            <a:cxnSpLocks/>
            <a:stCxn id="3" idx="2"/>
            <a:endCxn id="11" idx="0"/>
          </p:cNvCxnSpPr>
          <p:nvPr/>
        </p:nvCxnSpPr>
        <p:spPr>
          <a:xfrm flipH="1">
            <a:off x="4178888" y="2678187"/>
            <a:ext cx="2485751" cy="998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0C6F92C-28DF-F34C-A5C0-E507912696E3}"/>
              </a:ext>
            </a:extLst>
          </p:cNvPr>
          <p:cNvSpPr/>
          <p:nvPr/>
        </p:nvSpPr>
        <p:spPr>
          <a:xfrm>
            <a:off x="3944888" y="3676914"/>
            <a:ext cx="468000" cy="542851"/>
          </a:xfrm>
          <a:prstGeom prst="rect">
            <a:avLst/>
          </a:prstGeom>
          <a:noFill/>
          <a:ln>
            <a:solidFill>
              <a:srgbClr val="2B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86C2E6-5E61-904E-919E-2D3AAE4DA13A}"/>
              </a:ext>
            </a:extLst>
          </p:cNvPr>
          <p:cNvSpPr/>
          <p:nvPr/>
        </p:nvSpPr>
        <p:spPr>
          <a:xfrm>
            <a:off x="7654039" y="2818546"/>
            <a:ext cx="1547433" cy="651024"/>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influence</a:t>
            </a:r>
          </a:p>
        </p:txBody>
      </p:sp>
      <p:cxnSp>
        <p:nvCxnSpPr>
          <p:cNvPr id="20" name="Straight Arrow Connector 19">
            <a:extLst>
              <a:ext uri="{FF2B5EF4-FFF2-40B4-BE49-F238E27FC236}">
                <a16:creationId xmlns:a16="http://schemas.microsoft.com/office/drawing/2014/main" id="{68ECE2B3-3CDB-0249-AF7F-A2D4C85E9AE1}"/>
              </a:ext>
            </a:extLst>
          </p:cNvPr>
          <p:cNvCxnSpPr>
            <a:cxnSpLocks/>
            <a:stCxn id="19" idx="2"/>
            <a:endCxn id="21" idx="3"/>
          </p:cNvCxnSpPr>
          <p:nvPr/>
        </p:nvCxnSpPr>
        <p:spPr>
          <a:xfrm flipH="1">
            <a:off x="5045672" y="3469570"/>
            <a:ext cx="3382084" cy="4787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7AC054E-75B3-F44C-881A-87FA2F783B34}"/>
              </a:ext>
            </a:extLst>
          </p:cNvPr>
          <p:cNvSpPr/>
          <p:nvPr/>
        </p:nvSpPr>
        <p:spPr>
          <a:xfrm>
            <a:off x="4577672" y="3676914"/>
            <a:ext cx="468000" cy="5428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矩形 11">
            <a:extLst>
              <a:ext uri="{FF2B5EF4-FFF2-40B4-BE49-F238E27FC236}">
                <a16:creationId xmlns:a16="http://schemas.microsoft.com/office/drawing/2014/main" id="{089E39ED-028D-3643-94BB-DE095633F22B}"/>
              </a:ext>
            </a:extLst>
          </p:cNvPr>
          <p:cNvSpPr>
            <a:spLocks noChangeArrowheads="1"/>
          </p:cNvSpPr>
          <p:nvPr/>
        </p:nvSpPr>
        <p:spPr bwMode="auto">
          <a:xfrm>
            <a:off x="137318" y="5765307"/>
            <a:ext cx="9634537" cy="1048069"/>
          </a:xfrm>
          <a:prstGeom prst="rect">
            <a:avLst/>
          </a:prstGeom>
          <a:solidFill>
            <a:srgbClr val="C8EEFF"/>
          </a:solidFill>
          <a:ln w="22225" algn="ctr">
            <a:solidFill>
              <a:srgbClr val="3C88D2"/>
            </a:solidFill>
            <a:miter lim="800000"/>
            <a:headEnd/>
            <a:tailEnd/>
          </a:ln>
        </p:spPr>
        <p:txBody>
          <a:bodyPr lIns="252000" rIns="252000" anchor="ctr"/>
          <a:lstStyle/>
          <a:p>
            <a:pPr>
              <a:spcBef>
                <a:spcPts val="600"/>
              </a:spcBef>
            </a:pPr>
            <a:r>
              <a:rPr lang="en-US" altLang="zh-CN" sz="3200" dirty="0">
                <a:latin typeface="Helvetica Neue" charset="0"/>
                <a:ea typeface="Helvetica Neue" charset="0"/>
                <a:cs typeface="Helvetica Neue" charset="0"/>
              </a:rPr>
              <a:t>Network dynamics are driven by nodes’ status and influence</a:t>
            </a:r>
          </a:p>
        </p:txBody>
      </p:sp>
    </p:spTree>
    <p:extLst>
      <p:ext uri="{BB962C8B-B14F-4D97-AF65-F5344CB8AC3E}">
        <p14:creationId xmlns:p14="http://schemas.microsoft.com/office/powerpoint/2010/main" val="17585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9" grpId="0" animBg="1"/>
      <p:bldP spid="21" grpId="0" animBg="1"/>
      <p:bldP spid="2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350838" y="188913"/>
            <a:ext cx="9363075" cy="792162"/>
          </a:xfrm>
        </p:spPr>
        <p:txBody>
          <a:bodyPr/>
          <a:lstStyle/>
          <a:p>
            <a:r>
              <a:rPr lang="en-US" altLang="zh-CN"/>
              <a:t>NRGCN:</a:t>
            </a:r>
            <a:r>
              <a:rPr lang="zh-CN" altLang="en-US"/>
              <a:t> </a:t>
            </a:r>
            <a:r>
              <a:rPr lang="en-US" altLang="zh-CN"/>
              <a:t>Model</a:t>
            </a:r>
            <a:r>
              <a:rPr lang="zh-CN" altLang="en-US"/>
              <a:t> </a:t>
            </a:r>
            <a:r>
              <a:rPr lang="en-US" altLang="zh-CN"/>
              <a:t>Enhancements</a:t>
            </a:r>
            <a:endParaRPr lang="zh-CN" altLang="en-US"/>
          </a:p>
        </p:txBody>
      </p:sp>
      <p:sp>
        <p:nvSpPr>
          <p:cNvPr id="2" name="内容占位符 1"/>
          <p:cNvSpPr>
            <a:spLocks noGrp="1"/>
          </p:cNvSpPr>
          <p:nvPr>
            <p:ph idx="1"/>
          </p:nvPr>
        </p:nvSpPr>
        <p:spPr>
          <a:xfrm>
            <a:off x="344488" y="1557338"/>
            <a:ext cx="9139237" cy="2303462"/>
          </a:xfrm>
        </p:spPr>
        <p:txBody>
          <a:bodyPr/>
          <a:lstStyle/>
          <a:p>
            <a:pPr>
              <a:defRPr/>
            </a:pPr>
            <a:r>
              <a:rPr lang="en-US" altLang="zh-CN" sz="2400" dirty="0"/>
              <a:t>NRGCN</a:t>
            </a:r>
            <a:r>
              <a:rPr lang="zh-CN" altLang="en-US" sz="2400" dirty="0"/>
              <a:t> </a:t>
            </a:r>
            <a:r>
              <a:rPr lang="en-US" altLang="zh-CN" sz="2400" dirty="0"/>
              <a:t>layer:</a:t>
            </a:r>
            <a:endParaRPr lang="zh-CN" altLang="en-US" sz="2400" dirty="0"/>
          </a:p>
          <a:p>
            <a:pPr>
              <a:defRPr/>
            </a:pPr>
            <a:endParaRPr lang="zh-CN" altLang="en-US" sz="4000" dirty="0"/>
          </a:p>
          <a:p>
            <a:pPr>
              <a:defRPr/>
            </a:pPr>
            <a:r>
              <a:rPr lang="en-US" altLang="zh-CN" sz="2400" dirty="0"/>
              <a:t>Multi-head</a:t>
            </a:r>
            <a:r>
              <a:rPr lang="zh-CN" altLang="en-US" sz="2400" dirty="0"/>
              <a:t> </a:t>
            </a:r>
            <a:r>
              <a:rPr lang="en-US" altLang="zh-CN" sz="2400" dirty="0"/>
              <a:t>Propagation</a:t>
            </a:r>
            <a:r>
              <a:rPr lang="zh-CN" altLang="en-US" sz="2400" dirty="0"/>
              <a:t> </a:t>
            </a:r>
            <a:r>
              <a:rPr lang="en-US" altLang="zh-CN" sz="2400" dirty="0"/>
              <a:t>mechanism:</a:t>
            </a:r>
            <a:endParaRPr lang="zh-CN" altLang="en-US" sz="2400" dirty="0"/>
          </a:p>
          <a:p>
            <a:pPr marL="0" indent="0">
              <a:buFontTx/>
              <a:buNone/>
              <a:defRPr/>
            </a:pPr>
            <a:endParaRPr lang="zh-CN" altLang="en-US" sz="3600" dirty="0"/>
          </a:p>
          <a:p>
            <a:pPr marL="0" indent="0">
              <a:buFontTx/>
              <a:buNone/>
              <a:defRPr/>
            </a:pPr>
            <a:endParaRPr lang="zh-CN" altLang="en-US" sz="3600" dirty="0"/>
          </a:p>
          <a:p>
            <a:pPr>
              <a:defRPr/>
            </a:pPr>
            <a:r>
              <a:rPr lang="en-US" altLang="zh-CN" sz="2400" dirty="0"/>
              <a:t>Multi-hop</a:t>
            </a:r>
            <a:r>
              <a:rPr lang="zh-CN" altLang="en-US" sz="2400" dirty="0"/>
              <a:t> </a:t>
            </a:r>
            <a:r>
              <a:rPr lang="en-US" altLang="zh-CN" sz="2400" dirty="0"/>
              <a:t>variants:</a:t>
            </a:r>
            <a:endParaRPr lang="zh-CN" altLang="en-US" sz="2400" dirty="0"/>
          </a:p>
          <a:p>
            <a:pPr marL="0" indent="0">
              <a:buFontTx/>
              <a:buNone/>
              <a:defRPr/>
            </a:pPr>
            <a:endParaRPr lang="zh-CN" altLang="en-US" sz="2400" dirty="0"/>
          </a:p>
          <a:p>
            <a:pPr marL="0" indent="0">
              <a:buFontTx/>
              <a:buNone/>
              <a:defRPr/>
            </a:pPr>
            <a:endParaRPr lang="zh-CN" altLang="en-US" sz="2400" dirty="0"/>
          </a:p>
        </p:txBody>
      </p:sp>
      <p:pic>
        <p:nvPicPr>
          <p:cNvPr id="65539"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1613" y="2060575"/>
            <a:ext cx="3265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3276600"/>
            <a:ext cx="51133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5013325"/>
            <a:ext cx="35194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702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350838" y="188913"/>
            <a:ext cx="9363075" cy="792162"/>
          </a:xfrm>
        </p:spPr>
        <p:txBody>
          <a:bodyPr/>
          <a:lstStyle/>
          <a:p>
            <a:r>
              <a:rPr lang="en-US" altLang="zh-CN"/>
              <a:t>Generalization to Graph Attention</a:t>
            </a:r>
            <a:endParaRPr lang="zh-CN" altLang="en-US"/>
          </a:p>
        </p:txBody>
      </p:sp>
      <p:sp>
        <p:nvSpPr>
          <p:cNvPr id="2" name="内容占位符 1"/>
          <p:cNvSpPr>
            <a:spLocks noGrp="1"/>
          </p:cNvSpPr>
          <p:nvPr>
            <p:ph idx="1"/>
          </p:nvPr>
        </p:nvSpPr>
        <p:spPr>
          <a:xfrm>
            <a:off x="376238" y="1196975"/>
            <a:ext cx="9139237" cy="2303463"/>
          </a:xfrm>
        </p:spPr>
        <p:txBody>
          <a:bodyPr/>
          <a:lstStyle/>
          <a:p>
            <a:pPr>
              <a:defRPr/>
            </a:pPr>
            <a:r>
              <a:rPr lang="en-US" altLang="zh-CN" sz="2400" dirty="0"/>
              <a:t>When </a:t>
            </a:r>
            <a:r>
              <a:rPr lang="en-US" altLang="zh-CN" sz="2400" i="1" dirty="0"/>
              <a:t>P</a:t>
            </a:r>
            <a:r>
              <a:rPr lang="en-US" altLang="zh-CN" sz="2400" dirty="0"/>
              <a:t> normalizes signals in different range, the model can function as </a:t>
            </a:r>
            <a:r>
              <a:rPr lang="en-US" altLang="zh-CN" sz="2400" dirty="0">
                <a:solidFill>
                  <a:srgbClr val="0000FF"/>
                </a:solidFill>
              </a:rPr>
              <a:t>node</a:t>
            </a:r>
            <a:r>
              <a:rPr lang="en-US" altLang="zh-CN" sz="2400" dirty="0"/>
              <a:t>, </a:t>
            </a:r>
            <a:r>
              <a:rPr lang="en-US" altLang="zh-CN" sz="2400" dirty="0">
                <a:solidFill>
                  <a:srgbClr val="0000FF"/>
                </a:solidFill>
              </a:rPr>
              <a:t>edge</a:t>
            </a:r>
            <a:r>
              <a:rPr lang="en-US" altLang="zh-CN" sz="2400" dirty="0"/>
              <a:t>, and </a:t>
            </a:r>
            <a:r>
              <a:rPr lang="en-US" altLang="zh-CN" sz="2400" dirty="0">
                <a:solidFill>
                  <a:srgbClr val="0000FF"/>
                </a:solidFill>
              </a:rPr>
              <a:t>path attention</a:t>
            </a:r>
            <a:r>
              <a:rPr lang="zh-CN" altLang="en-US" sz="2400" dirty="0">
                <a:solidFill>
                  <a:srgbClr val="0000FF"/>
                </a:solidFill>
              </a:rPr>
              <a:t> </a:t>
            </a:r>
            <a:r>
              <a:rPr lang="en-US" altLang="zh-CN" sz="2400" dirty="0"/>
              <a:t>mechanisms</a:t>
            </a:r>
            <a:endParaRPr lang="zh-CN" altLang="en-US" sz="2400" dirty="0"/>
          </a:p>
          <a:p>
            <a:pPr marL="0" indent="0">
              <a:buFontTx/>
              <a:buNone/>
              <a:defRPr/>
            </a:pPr>
            <a:r>
              <a:rPr lang="zh-CN" altLang="en-US" sz="2400" dirty="0"/>
              <a:t>     </a:t>
            </a:r>
            <a:r>
              <a:rPr lang="zh-CN" altLang="en-US" sz="2800" dirty="0"/>
              <a:t>  </a:t>
            </a:r>
            <a:r>
              <a:rPr lang="zh-CN" altLang="en-US" sz="2400" dirty="0"/>
              <a:t>    </a:t>
            </a:r>
            <a:r>
              <a:rPr lang="en-US" altLang="zh-CN" sz="2000" dirty="0"/>
              <a:t>(Node</a:t>
            </a:r>
            <a:r>
              <a:rPr lang="zh-CN" altLang="en-US" sz="2000" dirty="0"/>
              <a:t> </a:t>
            </a:r>
            <a:r>
              <a:rPr lang="en-US" altLang="zh-CN" sz="2000" dirty="0"/>
              <a:t>attention)</a:t>
            </a:r>
            <a:r>
              <a:rPr lang="zh-CN" altLang="en-US" sz="2000" dirty="0"/>
              <a:t>                                     </a:t>
            </a:r>
            <a:r>
              <a:rPr lang="en-US" altLang="zh-CN" sz="2000" dirty="0"/>
              <a:t>(Edge</a:t>
            </a:r>
            <a:r>
              <a:rPr lang="zh-CN" altLang="en-US" sz="2000" dirty="0"/>
              <a:t> </a:t>
            </a:r>
            <a:r>
              <a:rPr lang="en-US" altLang="zh-CN" sz="2000" dirty="0"/>
              <a:t>attention)</a:t>
            </a:r>
            <a:endParaRPr lang="zh-CN" altLang="en-US" sz="2000" dirty="0"/>
          </a:p>
          <a:p>
            <a:pPr marL="0" indent="0">
              <a:buFontTx/>
              <a:buNone/>
              <a:defRPr/>
            </a:pPr>
            <a:endParaRPr lang="zh-CN" altLang="en-US" sz="2400" dirty="0"/>
          </a:p>
          <a:p>
            <a:pPr marL="0" indent="0">
              <a:buFontTx/>
              <a:buNone/>
              <a:defRPr/>
            </a:pPr>
            <a:endParaRPr lang="zh-CN" altLang="en-US" sz="2400" dirty="0"/>
          </a:p>
          <a:p>
            <a:pPr>
              <a:defRPr/>
            </a:pPr>
            <a:endParaRPr lang="zh-CN" altLang="en-US" sz="2400" dirty="0"/>
          </a:p>
          <a:p>
            <a:pPr marL="0" indent="0">
              <a:buFontTx/>
              <a:buNone/>
              <a:defRPr/>
            </a:pPr>
            <a:r>
              <a:rPr lang="zh-CN" altLang="en-US" sz="2000" dirty="0"/>
              <a:t>          </a:t>
            </a:r>
          </a:p>
          <a:p>
            <a:pPr marL="0" indent="0">
              <a:buFontTx/>
              <a:buNone/>
              <a:defRPr/>
            </a:pPr>
            <a:r>
              <a:rPr lang="zh-CN" altLang="en-US" sz="2000" dirty="0"/>
              <a:t>            </a:t>
            </a:r>
            <a:r>
              <a:rPr lang="en-US" altLang="zh-CN" sz="2000" dirty="0"/>
              <a:t>(K-hop</a:t>
            </a:r>
            <a:r>
              <a:rPr lang="zh-CN" altLang="en-US" sz="2000" dirty="0"/>
              <a:t> </a:t>
            </a:r>
            <a:r>
              <a:rPr lang="en-US" altLang="zh-CN" sz="2000" dirty="0"/>
              <a:t>edge</a:t>
            </a:r>
            <a:r>
              <a:rPr lang="zh-CN" altLang="en-US" sz="2000" dirty="0"/>
              <a:t> </a:t>
            </a:r>
            <a:r>
              <a:rPr lang="en-US" altLang="zh-CN" sz="2000" dirty="0"/>
              <a:t>attention)</a:t>
            </a:r>
            <a:r>
              <a:rPr lang="zh-CN" altLang="en-US" sz="2000" dirty="0"/>
              <a:t>                             </a:t>
            </a:r>
            <a:r>
              <a:rPr lang="en-US" altLang="zh-CN" sz="2000" dirty="0"/>
              <a:t>(Path</a:t>
            </a:r>
            <a:r>
              <a:rPr lang="zh-CN" altLang="en-US" sz="2000" dirty="0"/>
              <a:t> </a:t>
            </a:r>
            <a:r>
              <a:rPr lang="en-US" altLang="zh-CN" sz="2000" dirty="0"/>
              <a:t>attention)</a:t>
            </a:r>
            <a:endParaRPr lang="zh-CN" altLang="en-US" sz="2000" dirty="0"/>
          </a:p>
          <a:p>
            <a:pPr marL="0" indent="0">
              <a:buFontTx/>
              <a:buNone/>
              <a:defRPr/>
            </a:pPr>
            <a:endParaRPr lang="zh-CN" altLang="en-US" sz="2000" dirty="0"/>
          </a:p>
          <a:p>
            <a:pPr marL="0" indent="0">
              <a:buFontTx/>
              <a:buNone/>
              <a:defRPr/>
            </a:pPr>
            <a:endParaRPr lang="zh-CN" altLang="en-US" sz="2400" dirty="0"/>
          </a:p>
          <a:p>
            <a:pPr marL="0" indent="0">
              <a:buFontTx/>
              <a:buNone/>
              <a:defRPr/>
            </a:pPr>
            <a:endParaRPr lang="zh-CN" altLang="en-US" sz="2400" dirty="0"/>
          </a:p>
          <a:p>
            <a:pPr marL="0" indent="0">
              <a:buFontTx/>
              <a:buNone/>
              <a:defRPr/>
            </a:pPr>
            <a:endParaRPr lang="zh-CN" altLang="en-US" sz="2000" dirty="0"/>
          </a:p>
          <a:p>
            <a:pPr marL="0" indent="0">
              <a:buFontTx/>
              <a:buNone/>
              <a:defRPr/>
            </a:pPr>
            <a:r>
              <a:rPr lang="zh-CN" altLang="en-US" sz="2000" dirty="0"/>
              <a:t>    </a:t>
            </a:r>
            <a:r>
              <a:rPr lang="en-US" altLang="zh-CN" sz="2000" dirty="0">
                <a:solidFill>
                  <a:srgbClr val="0000FF"/>
                </a:solidFill>
              </a:rPr>
              <a:t>GAT</a:t>
            </a:r>
            <a:r>
              <a:rPr lang="zh-CN" altLang="en-US" sz="2000" dirty="0">
                <a:solidFill>
                  <a:srgbClr val="0000FF"/>
                </a:solidFill>
              </a:rPr>
              <a:t> </a:t>
            </a:r>
            <a:r>
              <a:rPr lang="en-US" altLang="zh-CN" sz="2000" dirty="0">
                <a:solidFill>
                  <a:srgbClr val="0000FF"/>
                </a:solidFill>
              </a:rPr>
              <a:t>can</a:t>
            </a:r>
            <a:r>
              <a:rPr lang="zh-CN" altLang="en-US" sz="2000" dirty="0">
                <a:solidFill>
                  <a:srgbClr val="0000FF"/>
                </a:solidFill>
              </a:rPr>
              <a:t> </a:t>
            </a:r>
            <a:r>
              <a:rPr lang="en-US" altLang="zh-CN" sz="2000" dirty="0">
                <a:solidFill>
                  <a:srgbClr val="0000FF"/>
                </a:solidFill>
              </a:rPr>
              <a:t>be</a:t>
            </a:r>
            <a:r>
              <a:rPr lang="zh-CN" altLang="en-US" sz="2000" dirty="0">
                <a:solidFill>
                  <a:srgbClr val="0000FF"/>
                </a:solidFill>
              </a:rPr>
              <a:t>  </a:t>
            </a:r>
            <a:r>
              <a:rPr lang="en-US" altLang="zh-CN" sz="2000" dirty="0">
                <a:solidFill>
                  <a:srgbClr val="0000FF"/>
                </a:solidFill>
              </a:rPr>
              <a:t>considered</a:t>
            </a:r>
            <a:r>
              <a:rPr lang="zh-CN" altLang="en-US" sz="2000" dirty="0">
                <a:solidFill>
                  <a:srgbClr val="0000FF"/>
                </a:solidFill>
              </a:rPr>
              <a:t> </a:t>
            </a:r>
            <a:r>
              <a:rPr lang="en-US" altLang="zh-CN" sz="2000" dirty="0">
                <a:solidFill>
                  <a:srgbClr val="0000FF"/>
                </a:solidFill>
              </a:rPr>
              <a:t>as</a:t>
            </a:r>
            <a:r>
              <a:rPr lang="zh-CN" altLang="en-US" sz="2000" dirty="0">
                <a:solidFill>
                  <a:srgbClr val="0000FF"/>
                </a:solidFill>
              </a:rPr>
              <a:t> </a:t>
            </a:r>
            <a:r>
              <a:rPr lang="en-US" altLang="zh-CN" sz="2000" dirty="0">
                <a:solidFill>
                  <a:srgbClr val="0000FF"/>
                </a:solidFill>
              </a:rPr>
              <a:t>a</a:t>
            </a:r>
            <a:r>
              <a:rPr lang="zh-CN" altLang="en-US" sz="2000" dirty="0">
                <a:solidFill>
                  <a:srgbClr val="0000FF"/>
                </a:solidFill>
              </a:rPr>
              <a:t> </a:t>
            </a:r>
            <a:r>
              <a:rPr lang="en-US" altLang="zh-CN" sz="2000" dirty="0">
                <a:solidFill>
                  <a:srgbClr val="0000FF"/>
                </a:solidFill>
              </a:rPr>
              <a:t>special</a:t>
            </a:r>
            <a:r>
              <a:rPr lang="zh-CN" altLang="en-US" sz="2000" dirty="0">
                <a:solidFill>
                  <a:srgbClr val="0000FF"/>
                </a:solidFill>
              </a:rPr>
              <a:t> </a:t>
            </a:r>
            <a:r>
              <a:rPr lang="en-US" altLang="zh-CN" sz="2000" dirty="0">
                <a:solidFill>
                  <a:srgbClr val="0000FF"/>
                </a:solidFill>
              </a:rPr>
              <a:t>case</a:t>
            </a:r>
            <a:r>
              <a:rPr lang="zh-CN" altLang="en-US" sz="2000" dirty="0">
                <a:solidFill>
                  <a:srgbClr val="0000FF"/>
                </a:solidFill>
              </a:rPr>
              <a:t> </a:t>
            </a:r>
            <a:r>
              <a:rPr lang="en-US" altLang="zh-CN" sz="2000" dirty="0">
                <a:solidFill>
                  <a:srgbClr val="0000FF"/>
                </a:solidFill>
              </a:rPr>
              <a:t>of</a:t>
            </a:r>
            <a:r>
              <a:rPr lang="zh-CN" altLang="en-US" sz="2000" dirty="0">
                <a:solidFill>
                  <a:srgbClr val="0000FF"/>
                </a:solidFill>
              </a:rPr>
              <a:t> </a:t>
            </a:r>
            <a:r>
              <a:rPr lang="en-US" altLang="zh-CN" sz="2000" dirty="0">
                <a:solidFill>
                  <a:srgbClr val="0000FF"/>
                </a:solidFill>
              </a:rPr>
              <a:t>NRGCN</a:t>
            </a:r>
            <a:endParaRPr lang="zh-CN" altLang="en-US" sz="2000" dirty="0">
              <a:solidFill>
                <a:srgbClr val="0000FF"/>
              </a:solidFill>
            </a:endParaRPr>
          </a:p>
          <a:p>
            <a:pPr marL="0" indent="0">
              <a:buFontTx/>
              <a:buNone/>
              <a:defRPr/>
            </a:pPr>
            <a:endParaRPr lang="zh-CN" altLang="en-US" sz="2000" dirty="0"/>
          </a:p>
          <a:p>
            <a:pPr marL="0" indent="0">
              <a:buFontTx/>
              <a:buNone/>
              <a:defRPr/>
            </a:pPr>
            <a:endParaRPr lang="zh-CN" altLang="en-US" sz="2000" dirty="0"/>
          </a:p>
          <a:p>
            <a:pPr marL="0" indent="0">
              <a:buFontTx/>
              <a:buNone/>
              <a:defRPr/>
            </a:pPr>
            <a:endParaRPr lang="zh-CN" altLang="en-US" sz="2400" dirty="0"/>
          </a:p>
        </p:txBody>
      </p:sp>
      <p:pic>
        <p:nvPicPr>
          <p:cNvPr id="66563"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2655888"/>
            <a:ext cx="26066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0725" y="2532063"/>
            <a:ext cx="2097088"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4603750"/>
            <a:ext cx="2108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00725" y="4603750"/>
            <a:ext cx="3568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线连接符 11"/>
          <p:cNvCxnSpPr/>
          <p:nvPr/>
        </p:nvCxnSpPr>
        <p:spPr>
          <a:xfrm>
            <a:off x="350838" y="4076700"/>
            <a:ext cx="8923337"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4813300" y="2349500"/>
            <a:ext cx="0" cy="3527425"/>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9502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标题 1"/>
          <p:cNvSpPr>
            <a:spLocks noGrp="1"/>
          </p:cNvSpPr>
          <p:nvPr>
            <p:ph type="title"/>
          </p:nvPr>
        </p:nvSpPr>
        <p:spPr>
          <a:xfrm>
            <a:off x="269875" y="188913"/>
            <a:ext cx="9363075" cy="792162"/>
          </a:xfrm>
        </p:spPr>
        <p:txBody>
          <a:bodyPr/>
          <a:lstStyle/>
          <a:p>
            <a:r>
              <a:rPr lang="en-US" altLang="zh-CN"/>
              <a:t>NSGCN:</a:t>
            </a:r>
            <a:r>
              <a:rPr lang="zh-CN" altLang="en-US"/>
              <a:t> </a:t>
            </a:r>
            <a:r>
              <a:rPr lang="en-US" altLang="zh-CN"/>
              <a:t>Network</a:t>
            </a:r>
            <a:r>
              <a:rPr lang="zh-CN" altLang="en-US"/>
              <a:t> </a:t>
            </a:r>
            <a:r>
              <a:rPr lang="en-US" altLang="zh-CN"/>
              <a:t>Sampling</a:t>
            </a:r>
            <a:r>
              <a:rPr lang="zh-CN" altLang="en-US"/>
              <a:t> </a:t>
            </a:r>
            <a:r>
              <a:rPr lang="en-US" altLang="zh-CN"/>
              <a:t>GCN</a:t>
            </a:r>
            <a:endParaRPr lang="zh-CN" altLang="en-US"/>
          </a:p>
        </p:txBody>
      </p:sp>
      <p:sp>
        <p:nvSpPr>
          <p:cNvPr id="67586" name="内容占位符 1"/>
          <p:cNvSpPr>
            <a:spLocks noGrp="1"/>
          </p:cNvSpPr>
          <p:nvPr>
            <p:ph idx="1"/>
          </p:nvPr>
        </p:nvSpPr>
        <p:spPr>
          <a:xfrm>
            <a:off x="344488" y="1773238"/>
            <a:ext cx="9139237" cy="3816002"/>
          </a:xfrm>
        </p:spPr>
        <p:txBody>
          <a:bodyPr/>
          <a:lstStyle/>
          <a:p>
            <a:r>
              <a:rPr lang="en-US" altLang="zh-CN" sz="4000" dirty="0">
                <a:solidFill>
                  <a:srgbClr val="C00000"/>
                </a:solidFill>
              </a:rPr>
              <a:t>Observation:</a:t>
            </a:r>
            <a:r>
              <a:rPr lang="zh-CN" altLang="en-US" sz="4000" dirty="0"/>
              <a:t> </a:t>
            </a:r>
            <a:r>
              <a:rPr lang="en-US" altLang="zh-CN" sz="4000" dirty="0"/>
              <a:t>structural</a:t>
            </a:r>
            <a:r>
              <a:rPr lang="zh-CN" altLang="en-US" sz="4000" dirty="0"/>
              <a:t> </a:t>
            </a:r>
            <a:r>
              <a:rPr lang="en-US" altLang="zh-CN" sz="4000" dirty="0"/>
              <a:t>dependency</a:t>
            </a:r>
            <a:r>
              <a:rPr lang="zh-CN" altLang="en-US" sz="4000" dirty="0"/>
              <a:t> </a:t>
            </a:r>
            <a:r>
              <a:rPr lang="en-US" altLang="zh-CN" sz="4000" dirty="0"/>
              <a:t>and</a:t>
            </a:r>
            <a:r>
              <a:rPr lang="zh-CN" altLang="en-US" sz="4000" dirty="0"/>
              <a:t> </a:t>
            </a:r>
            <a:r>
              <a:rPr lang="en-US" altLang="zh-CN" sz="4000" dirty="0"/>
              <a:t>information</a:t>
            </a:r>
            <a:r>
              <a:rPr lang="zh-CN" altLang="en-US" sz="4000" dirty="0"/>
              <a:t> </a:t>
            </a:r>
            <a:r>
              <a:rPr lang="en-US" altLang="zh-CN" sz="4000" dirty="0"/>
              <a:t>redundancy</a:t>
            </a:r>
            <a:r>
              <a:rPr lang="zh-CN" altLang="en-US" sz="4000" dirty="0"/>
              <a:t> </a:t>
            </a:r>
            <a:r>
              <a:rPr lang="en-US" altLang="zh-CN" sz="4000" dirty="0"/>
              <a:t>in</a:t>
            </a:r>
            <a:r>
              <a:rPr lang="zh-CN" altLang="en-US" sz="4000" dirty="0"/>
              <a:t> </a:t>
            </a:r>
            <a:r>
              <a:rPr lang="en-US" altLang="zh-CN" sz="4000" dirty="0"/>
              <a:t>graph-structured</a:t>
            </a:r>
            <a:r>
              <a:rPr lang="zh-CN" altLang="en-US" sz="4000" dirty="0"/>
              <a:t> </a:t>
            </a:r>
            <a:r>
              <a:rPr lang="en-US" altLang="zh-CN" sz="4000" dirty="0"/>
              <a:t>data.</a:t>
            </a:r>
            <a:endParaRPr lang="zh-CN" altLang="en-US" sz="4000" dirty="0"/>
          </a:p>
          <a:p>
            <a:r>
              <a:rPr lang="en-US" altLang="zh-CN" sz="4000" dirty="0"/>
              <a:t>Sampling</a:t>
            </a:r>
            <a:r>
              <a:rPr lang="zh-CN" altLang="en-US" sz="4000" dirty="0"/>
              <a:t> </a:t>
            </a:r>
            <a:r>
              <a:rPr lang="en-US" altLang="zh-CN" sz="4000" dirty="0"/>
              <a:t>can</a:t>
            </a:r>
            <a:r>
              <a:rPr lang="zh-CN" altLang="en-US" sz="4000" dirty="0"/>
              <a:t> </a:t>
            </a:r>
            <a:r>
              <a:rPr lang="en-US" altLang="zh-CN" sz="4000" dirty="0"/>
              <a:t>help</a:t>
            </a:r>
            <a:r>
              <a:rPr lang="zh-CN" altLang="en-US" sz="4000" dirty="0"/>
              <a:t> </a:t>
            </a:r>
            <a:r>
              <a:rPr lang="en-US" altLang="zh-CN" sz="4000" dirty="0"/>
              <a:t>to</a:t>
            </a:r>
            <a:r>
              <a:rPr lang="zh-CN" altLang="en-US" sz="4000" dirty="0"/>
              <a:t> </a:t>
            </a:r>
            <a:r>
              <a:rPr lang="en-US" altLang="zh-CN" sz="4000" dirty="0"/>
              <a:t>explore</a:t>
            </a:r>
            <a:r>
              <a:rPr lang="zh-CN" altLang="en-US" sz="4000" dirty="0"/>
              <a:t> </a:t>
            </a:r>
            <a:r>
              <a:rPr lang="en-US" altLang="zh-CN" sz="4000" dirty="0"/>
              <a:t>the</a:t>
            </a:r>
            <a:r>
              <a:rPr lang="zh-CN" altLang="en-US" sz="4000" dirty="0"/>
              <a:t> </a:t>
            </a:r>
            <a:r>
              <a:rPr lang="en-US" altLang="zh-CN" sz="4000" dirty="0"/>
              <a:t>network</a:t>
            </a:r>
            <a:r>
              <a:rPr lang="zh-CN" altLang="en-US" sz="4000" dirty="0"/>
              <a:t> </a:t>
            </a:r>
            <a:r>
              <a:rPr lang="en-US" altLang="zh-CN" sz="4000" dirty="0"/>
              <a:t>information!!!</a:t>
            </a:r>
            <a:endParaRPr lang="zh-CN" altLang="en-US" sz="4000" dirty="0"/>
          </a:p>
        </p:txBody>
      </p:sp>
    </p:spTree>
    <p:extLst>
      <p:ext uri="{BB962C8B-B14F-4D97-AF65-F5344CB8AC3E}">
        <p14:creationId xmlns:p14="http://schemas.microsoft.com/office/powerpoint/2010/main" val="37198877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标题 1"/>
          <p:cNvSpPr>
            <a:spLocks noGrp="1"/>
          </p:cNvSpPr>
          <p:nvPr>
            <p:ph type="title"/>
          </p:nvPr>
        </p:nvSpPr>
        <p:spPr>
          <a:xfrm>
            <a:off x="488950" y="188913"/>
            <a:ext cx="8570913" cy="792162"/>
          </a:xfrm>
        </p:spPr>
        <p:txBody>
          <a:bodyPr/>
          <a:lstStyle/>
          <a:p>
            <a:r>
              <a:rPr lang="en-US" altLang="zh-CN"/>
              <a:t>NSGCN</a:t>
            </a:r>
            <a:r>
              <a:rPr lang="en-US" altLang="zh-CN" sz="1800"/>
              <a:t>half</a:t>
            </a:r>
            <a:r>
              <a:rPr lang="en-US" altLang="zh-CN"/>
              <a:t>:</a:t>
            </a:r>
            <a:r>
              <a:rPr lang="zh-CN" altLang="en-US"/>
              <a:t> </a:t>
            </a:r>
            <a:r>
              <a:rPr lang="en-US" altLang="zh-CN"/>
              <a:t>a</a:t>
            </a:r>
            <a:r>
              <a:rPr lang="zh-CN" altLang="en-US"/>
              <a:t> </a:t>
            </a:r>
            <a:r>
              <a:rPr lang="en-US" altLang="zh-CN"/>
              <a:t>test</a:t>
            </a:r>
            <a:r>
              <a:rPr lang="zh-CN" altLang="en-US"/>
              <a:t> </a:t>
            </a:r>
            <a:r>
              <a:rPr lang="en-US" altLang="zh-CN"/>
              <a:t>model</a:t>
            </a:r>
            <a:endParaRPr lang="zh-CN" altLang="en-US"/>
          </a:p>
        </p:txBody>
      </p:sp>
      <p:sp>
        <p:nvSpPr>
          <p:cNvPr id="2" name="内容占位符 1"/>
          <p:cNvSpPr>
            <a:spLocks noGrp="1"/>
          </p:cNvSpPr>
          <p:nvPr>
            <p:ph idx="1"/>
          </p:nvPr>
        </p:nvSpPr>
        <p:spPr>
          <a:xfrm>
            <a:off x="344488" y="1476375"/>
            <a:ext cx="9139237" cy="2952750"/>
          </a:xfrm>
        </p:spPr>
        <p:txBody>
          <a:bodyPr/>
          <a:lstStyle/>
          <a:p>
            <a:pPr>
              <a:defRPr/>
            </a:pPr>
            <a:r>
              <a:rPr lang="en-US" altLang="zh-CN" sz="2400" dirty="0"/>
              <a:t>Sample</a:t>
            </a:r>
            <a:r>
              <a:rPr lang="zh-CN" altLang="en-US" sz="2400" dirty="0"/>
              <a:t> </a:t>
            </a:r>
            <a:r>
              <a:rPr lang="en-US" altLang="zh-CN" sz="2400" dirty="0">
                <a:solidFill>
                  <a:srgbClr val="0000FF"/>
                </a:solidFill>
              </a:rPr>
              <a:t>half</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nodes</a:t>
            </a:r>
            <a:r>
              <a:rPr lang="zh-CN" altLang="en-US" sz="2400" dirty="0"/>
              <a:t> </a:t>
            </a:r>
            <a:r>
              <a:rPr lang="en-US" altLang="zh-CN" sz="2400" dirty="0"/>
              <a:t>as</a:t>
            </a:r>
            <a:r>
              <a:rPr lang="zh-CN" altLang="en-US" sz="2400" dirty="0"/>
              <a:t> </a:t>
            </a:r>
            <a:r>
              <a:rPr lang="en-US" altLang="zh-CN" sz="2400" dirty="0"/>
              <a:t>set</a:t>
            </a:r>
            <a:r>
              <a:rPr lang="zh-CN" altLang="en-US" sz="2400" dirty="0"/>
              <a:t> </a:t>
            </a:r>
            <a:r>
              <a:rPr lang="en-US" altLang="zh-CN" sz="2400" dirty="0"/>
              <a:t>C</a:t>
            </a:r>
            <a:endParaRPr lang="zh-CN" altLang="en-US" sz="2400" dirty="0"/>
          </a:p>
          <a:p>
            <a:pPr marL="0" indent="0">
              <a:buFontTx/>
              <a:buNone/>
              <a:defRPr/>
            </a:pPr>
            <a:endParaRPr lang="zh-CN" altLang="en-US" sz="2400" dirty="0"/>
          </a:p>
          <a:p>
            <a:pPr marL="0" indent="0">
              <a:buFontTx/>
              <a:buNone/>
              <a:defRPr/>
            </a:pPr>
            <a:endParaRPr lang="zh-CN" altLang="en-US" sz="2400" dirty="0"/>
          </a:p>
          <a:p>
            <a:pPr marL="0" indent="0">
              <a:buFontTx/>
              <a:buNone/>
              <a:defRPr/>
            </a:pPr>
            <a:endParaRPr lang="zh-CN" altLang="en-US" sz="2400" dirty="0"/>
          </a:p>
          <a:p>
            <a:pPr>
              <a:defRPr/>
            </a:pPr>
            <a:r>
              <a:rPr lang="en-US" altLang="zh-CN" sz="2400" dirty="0"/>
              <a:t>Recover</a:t>
            </a:r>
            <a:r>
              <a:rPr lang="zh-CN" altLang="en-US" sz="2400" dirty="0"/>
              <a:t> </a:t>
            </a:r>
            <a:r>
              <a:rPr lang="en-US" altLang="zh-CN" sz="2400" dirty="0"/>
              <a:t>the</a:t>
            </a:r>
            <a:r>
              <a:rPr lang="zh-CN" altLang="en-US" sz="2400" dirty="0"/>
              <a:t> </a:t>
            </a:r>
            <a:r>
              <a:rPr lang="en-US" altLang="zh-CN" sz="2400" dirty="0"/>
              <a:t>feature</a:t>
            </a:r>
            <a:r>
              <a:rPr lang="zh-CN" altLang="en-US" sz="2400" dirty="0"/>
              <a:t> </a:t>
            </a:r>
            <a:r>
              <a:rPr lang="en-US" altLang="zh-CN" sz="2400" dirty="0"/>
              <a:t>matrix</a:t>
            </a:r>
            <a:r>
              <a:rPr lang="zh-CN" altLang="en-US" sz="2400" dirty="0"/>
              <a:t> </a:t>
            </a:r>
            <a:r>
              <a:rPr lang="en-US" altLang="zh-CN" sz="2400" dirty="0"/>
              <a:t>by</a:t>
            </a:r>
            <a:r>
              <a:rPr lang="zh-CN" altLang="en-US" sz="2400" dirty="0"/>
              <a:t> </a:t>
            </a:r>
            <a:r>
              <a:rPr lang="en-US" altLang="zh-CN" sz="2400" dirty="0"/>
              <a:t>propagation</a:t>
            </a:r>
            <a:endParaRPr lang="zh-CN" altLang="en-US" sz="2400" dirty="0"/>
          </a:p>
          <a:p>
            <a:pPr>
              <a:defRPr/>
            </a:pPr>
            <a:endParaRPr lang="zh-CN" altLang="en-US" sz="2400" dirty="0"/>
          </a:p>
          <a:p>
            <a:pPr marL="0" indent="0">
              <a:buFontTx/>
              <a:buNone/>
              <a:defRPr/>
            </a:pPr>
            <a:endParaRPr lang="en-US" altLang="zh-CN" sz="2400" dirty="0"/>
          </a:p>
          <a:p>
            <a:pPr marL="0" indent="0">
              <a:buFontTx/>
              <a:buNone/>
              <a:defRPr/>
            </a:pPr>
            <a:endParaRPr lang="zh-CN" altLang="en-US" sz="2400" dirty="0"/>
          </a:p>
          <a:p>
            <a:pPr>
              <a:defRPr/>
            </a:pPr>
            <a:r>
              <a:rPr lang="en-US" altLang="zh-CN" sz="2400" dirty="0" err="1"/>
              <a:t>NSGCN</a:t>
            </a:r>
            <a:r>
              <a:rPr lang="en-US" altLang="zh-CN" sz="1200" dirty="0" err="1"/>
              <a:t>half</a:t>
            </a:r>
            <a:r>
              <a:rPr lang="zh-CN" altLang="en-US" sz="1200" dirty="0"/>
              <a:t> </a:t>
            </a:r>
            <a:r>
              <a:rPr lang="zh-CN" altLang="en-US" sz="2400" dirty="0"/>
              <a:t> </a:t>
            </a:r>
            <a:r>
              <a:rPr lang="en-US" altLang="zh-CN" sz="2400" dirty="0"/>
              <a:t>(GCN</a:t>
            </a:r>
            <a:r>
              <a:rPr lang="zh-CN" altLang="en-US" sz="2400" dirty="0"/>
              <a:t> </a:t>
            </a:r>
            <a:r>
              <a:rPr lang="en-US" altLang="zh-CN" sz="2400" dirty="0"/>
              <a:t>model</a:t>
            </a:r>
            <a:r>
              <a:rPr lang="zh-CN" altLang="en-US" sz="2400" dirty="0"/>
              <a:t> </a:t>
            </a:r>
            <a:r>
              <a:rPr lang="en-US" altLang="zh-CN" sz="2400" dirty="0"/>
              <a:t>with</a:t>
            </a:r>
            <a:r>
              <a:rPr lang="zh-CN" altLang="en-US" sz="2400" dirty="0"/>
              <a:t> </a:t>
            </a:r>
            <a:r>
              <a:rPr lang="en-US" altLang="zh-CN" sz="2400" dirty="0"/>
              <a:t>partial</a:t>
            </a:r>
            <a:r>
              <a:rPr lang="zh-CN" altLang="en-US" sz="2400" dirty="0"/>
              <a:t> </a:t>
            </a:r>
            <a:r>
              <a:rPr lang="en-US" altLang="zh-CN" sz="2400" dirty="0"/>
              <a:t>nodes’</a:t>
            </a:r>
            <a:r>
              <a:rPr lang="zh-CN" altLang="en-US" sz="2400" dirty="0"/>
              <a:t> </a:t>
            </a:r>
            <a:r>
              <a:rPr lang="en-US" altLang="zh-CN" sz="2400" dirty="0"/>
              <a:t>features)</a:t>
            </a:r>
            <a:r>
              <a:rPr lang="zh-CN" altLang="en-US" sz="2400" dirty="0"/>
              <a:t> </a:t>
            </a:r>
            <a:r>
              <a:rPr lang="en-US" altLang="zh-CN" sz="2400" dirty="0"/>
              <a:t>can</a:t>
            </a:r>
            <a:r>
              <a:rPr lang="zh-CN" altLang="en-US" sz="2400" dirty="0"/>
              <a:t> </a:t>
            </a:r>
            <a:r>
              <a:rPr lang="en-US" altLang="zh-CN" sz="2400" dirty="0"/>
              <a:t>generate</a:t>
            </a:r>
            <a:r>
              <a:rPr lang="zh-CN" altLang="en-US" sz="2400" dirty="0"/>
              <a:t> </a:t>
            </a:r>
            <a:r>
              <a:rPr lang="en-US" altLang="zh-CN" sz="2400" dirty="0">
                <a:solidFill>
                  <a:srgbClr val="0000FF"/>
                </a:solidFill>
              </a:rPr>
              <a:t>very</a:t>
            </a:r>
            <a:r>
              <a:rPr lang="zh-CN" altLang="en-US" sz="2400" dirty="0">
                <a:solidFill>
                  <a:srgbClr val="0000FF"/>
                </a:solidFill>
              </a:rPr>
              <a:t> </a:t>
            </a:r>
            <a:r>
              <a:rPr lang="en-US" altLang="zh-CN" sz="2400" dirty="0">
                <a:solidFill>
                  <a:srgbClr val="0000FF"/>
                </a:solidFill>
              </a:rPr>
              <a:t>close</a:t>
            </a:r>
            <a:r>
              <a:rPr lang="zh-CN" altLang="en-US" sz="2400" dirty="0">
                <a:solidFill>
                  <a:srgbClr val="0000FF"/>
                </a:solidFill>
              </a:rPr>
              <a:t> </a:t>
            </a:r>
            <a:r>
              <a:rPr lang="en-US" altLang="zh-CN" sz="2400" dirty="0">
                <a:solidFill>
                  <a:srgbClr val="0000FF"/>
                </a:solidFill>
              </a:rPr>
              <a:t>performance</a:t>
            </a:r>
            <a:r>
              <a:rPr lang="zh-CN" altLang="en-US" sz="2400" dirty="0">
                <a:solidFill>
                  <a:srgbClr val="0000FF"/>
                </a:solidFill>
              </a:rPr>
              <a:t> </a:t>
            </a:r>
            <a:r>
              <a:rPr lang="en-US" altLang="zh-CN" sz="2400" dirty="0"/>
              <a:t>to</a:t>
            </a:r>
            <a:r>
              <a:rPr lang="zh-CN" altLang="en-US" sz="2400" dirty="0"/>
              <a:t> </a:t>
            </a:r>
            <a:r>
              <a:rPr lang="en-US" altLang="zh-CN" sz="2400" dirty="0"/>
              <a:t>the</a:t>
            </a:r>
            <a:r>
              <a:rPr lang="zh-CN" altLang="en-US" sz="2400" dirty="0"/>
              <a:t> </a:t>
            </a:r>
            <a:r>
              <a:rPr lang="en-US" altLang="zh-CN" sz="2400" dirty="0"/>
              <a:t>ordinary</a:t>
            </a:r>
            <a:r>
              <a:rPr lang="zh-CN" altLang="en-US" sz="2400" dirty="0"/>
              <a:t> </a:t>
            </a:r>
            <a:r>
              <a:rPr lang="en-US" altLang="zh-CN" sz="2400" dirty="0"/>
              <a:t>GCN.</a:t>
            </a:r>
            <a:r>
              <a:rPr lang="zh-CN" altLang="en-US" sz="2400" dirty="0"/>
              <a:t> </a:t>
            </a:r>
          </a:p>
        </p:txBody>
      </p:sp>
      <p:pic>
        <p:nvPicPr>
          <p:cNvPr id="68611"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9462" y="1916113"/>
            <a:ext cx="460460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149" y="3716338"/>
            <a:ext cx="2770979" cy="100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828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1"/>
          <p:cNvSpPr>
            <a:spLocks noGrp="1"/>
          </p:cNvSpPr>
          <p:nvPr>
            <p:ph type="title"/>
          </p:nvPr>
        </p:nvSpPr>
        <p:spPr>
          <a:xfrm>
            <a:off x="488950" y="188913"/>
            <a:ext cx="8570913" cy="792162"/>
          </a:xfrm>
        </p:spPr>
        <p:txBody>
          <a:bodyPr/>
          <a:lstStyle/>
          <a:p>
            <a:r>
              <a:rPr lang="en-US" altLang="zh-CN"/>
              <a:t>NSGCN</a:t>
            </a:r>
            <a:r>
              <a:rPr lang="en-US" altLang="zh-CN" sz="1800"/>
              <a:t>dp</a:t>
            </a:r>
            <a:r>
              <a:rPr lang="en-US" altLang="zh-CN"/>
              <a:t>:</a:t>
            </a:r>
            <a:r>
              <a:rPr lang="zh-CN" altLang="en-US"/>
              <a:t> </a:t>
            </a:r>
            <a:r>
              <a:rPr lang="en-US" altLang="zh-CN"/>
              <a:t>Exponential</a:t>
            </a:r>
            <a:r>
              <a:rPr lang="zh-CN" altLang="en-US"/>
              <a:t> </a:t>
            </a:r>
            <a:r>
              <a:rPr lang="en-US" altLang="zh-CN"/>
              <a:t>ensemble</a:t>
            </a:r>
            <a:endParaRPr lang="zh-CN" altLang="en-US"/>
          </a:p>
        </p:txBody>
      </p:sp>
      <p:sp>
        <p:nvSpPr>
          <p:cNvPr id="2" name="内容占位符 1"/>
          <p:cNvSpPr>
            <a:spLocks noGrp="1"/>
          </p:cNvSpPr>
          <p:nvPr>
            <p:ph idx="1"/>
          </p:nvPr>
        </p:nvSpPr>
        <p:spPr>
          <a:xfrm>
            <a:off x="344488" y="1341438"/>
            <a:ext cx="9139237" cy="2951162"/>
          </a:xfrm>
        </p:spPr>
        <p:txBody>
          <a:bodyPr/>
          <a:lstStyle/>
          <a:p>
            <a:pPr>
              <a:defRPr/>
            </a:pPr>
            <a:r>
              <a:rPr lang="en-US" altLang="zh-CN" sz="2400" dirty="0"/>
              <a:t>Different sampled </a:t>
            </a:r>
            <a:r>
              <a:rPr lang="en-US" altLang="zh-CN" sz="2400" dirty="0" err="1"/>
              <a:t>subnetworks</a:t>
            </a:r>
            <a:r>
              <a:rPr lang="en-US" altLang="zh-CN" sz="2400" dirty="0"/>
              <a:t> may provide different views of the original network.</a:t>
            </a:r>
            <a:endParaRPr lang="zh-CN" altLang="en-US" sz="2400" dirty="0"/>
          </a:p>
          <a:p>
            <a:pPr>
              <a:defRPr/>
            </a:pPr>
            <a:r>
              <a:rPr lang="en-US" altLang="zh-CN" sz="2400" dirty="0"/>
              <a:t>Dropout-like</a:t>
            </a:r>
            <a:r>
              <a:rPr lang="zh-CN" altLang="en-US" sz="2400" dirty="0"/>
              <a:t> </a:t>
            </a:r>
            <a:r>
              <a:rPr lang="en-US" altLang="zh-CN" sz="2400" dirty="0"/>
              <a:t>ensemble</a:t>
            </a:r>
            <a:r>
              <a:rPr lang="zh-CN" altLang="en-US" sz="2400" dirty="0"/>
              <a:t> </a:t>
            </a:r>
            <a:r>
              <a:rPr lang="en-US" altLang="zh-CN" sz="2400" dirty="0"/>
              <a:t>model</a:t>
            </a:r>
            <a:r>
              <a:rPr lang="zh-CN" altLang="en-US" sz="2400" dirty="0"/>
              <a:t> </a:t>
            </a:r>
            <a:r>
              <a:rPr lang="en-US" altLang="zh-CN" sz="2400" dirty="0" err="1"/>
              <a:t>NSGCN</a:t>
            </a:r>
            <a:r>
              <a:rPr lang="en-US" altLang="zh-CN" sz="1600" dirty="0" err="1"/>
              <a:t>dp</a:t>
            </a:r>
            <a:r>
              <a:rPr lang="en-US" altLang="zh-CN" sz="1600" dirty="0"/>
              <a:t>:</a:t>
            </a:r>
            <a:endParaRPr lang="zh-CN" altLang="en-US" sz="2400" dirty="0"/>
          </a:p>
          <a:p>
            <a:pPr lvl="1">
              <a:defRPr/>
            </a:pPr>
            <a:r>
              <a:rPr lang="en-US" altLang="zh-CN" sz="2000" dirty="0"/>
              <a:t>Exponential</a:t>
            </a:r>
            <a:r>
              <a:rPr lang="zh-CN" altLang="en-US" sz="2000" dirty="0"/>
              <a:t> </a:t>
            </a:r>
            <a:r>
              <a:rPr lang="en-US" altLang="zh-CN" sz="2000" dirty="0"/>
              <a:t>ensemble</a:t>
            </a:r>
            <a:r>
              <a:rPr lang="zh-CN" altLang="en-US" sz="2000" dirty="0"/>
              <a:t> </a:t>
            </a:r>
            <a:r>
              <a:rPr lang="en-US" altLang="zh-CN" sz="2000" dirty="0"/>
              <a:t>of</a:t>
            </a:r>
            <a:r>
              <a:rPr lang="zh-CN" altLang="en-US" sz="2000" dirty="0"/>
              <a:t> </a:t>
            </a:r>
            <a:r>
              <a:rPr lang="en-US" altLang="zh-CN" sz="2000" dirty="0" err="1"/>
              <a:t>NSGCN</a:t>
            </a:r>
            <a:r>
              <a:rPr lang="en-US" altLang="zh-CN" sz="1050" dirty="0" err="1"/>
              <a:t>half</a:t>
            </a:r>
            <a:r>
              <a:rPr lang="zh-CN" altLang="en-US" sz="2000" dirty="0"/>
              <a:t> </a:t>
            </a:r>
          </a:p>
          <a:p>
            <a:pPr lvl="1">
              <a:defRPr/>
            </a:pPr>
            <a:r>
              <a:rPr lang="en-US" altLang="zh-CN" sz="2000" dirty="0"/>
              <a:t>Sample</a:t>
            </a:r>
            <a:r>
              <a:rPr lang="zh-CN" altLang="en-US" sz="2000" dirty="0"/>
              <a:t> </a:t>
            </a:r>
            <a:r>
              <a:rPr lang="en-US" altLang="zh-CN" sz="2000" dirty="0"/>
              <a:t>half</a:t>
            </a:r>
            <a:r>
              <a:rPr lang="zh-CN" altLang="en-US" sz="2000" dirty="0"/>
              <a:t> </a:t>
            </a:r>
            <a:r>
              <a:rPr lang="en-US" altLang="zh-CN" sz="2000" dirty="0"/>
              <a:t>of</a:t>
            </a:r>
            <a:r>
              <a:rPr lang="zh-CN" altLang="en-US" sz="2000" dirty="0"/>
              <a:t> </a:t>
            </a:r>
            <a:r>
              <a:rPr lang="en-US" altLang="zh-CN" sz="2000" dirty="0"/>
              <a:t>the</a:t>
            </a:r>
            <a:r>
              <a:rPr lang="zh-CN" altLang="en-US" sz="2000" dirty="0"/>
              <a:t> </a:t>
            </a:r>
            <a:r>
              <a:rPr lang="en-US" altLang="zh-CN" sz="2000" dirty="0"/>
              <a:t>nodes</a:t>
            </a:r>
            <a:r>
              <a:rPr lang="zh-CN" altLang="en-US" sz="2000" dirty="0"/>
              <a:t> </a:t>
            </a:r>
            <a:r>
              <a:rPr lang="en-US" altLang="zh-CN" sz="2000" dirty="0"/>
              <a:t>and</a:t>
            </a:r>
            <a:r>
              <a:rPr lang="zh-CN" altLang="en-US" sz="2000" dirty="0"/>
              <a:t> </a:t>
            </a:r>
            <a:r>
              <a:rPr lang="en-US" altLang="zh-CN" sz="2000" dirty="0"/>
              <a:t>do</a:t>
            </a:r>
            <a:r>
              <a:rPr lang="zh-CN" altLang="en-US" sz="2000" dirty="0"/>
              <a:t> </a:t>
            </a:r>
            <a:r>
              <a:rPr lang="en-US" altLang="zh-CN" sz="2000" dirty="0"/>
              <a:t>the</a:t>
            </a:r>
            <a:r>
              <a:rPr lang="zh-CN" altLang="en-US" sz="2000" dirty="0"/>
              <a:t> </a:t>
            </a:r>
            <a:r>
              <a:rPr lang="en-US" altLang="zh-CN" sz="2000" dirty="0" err="1"/>
              <a:t>NSGCN</a:t>
            </a:r>
            <a:r>
              <a:rPr lang="en-US" altLang="zh-CN" sz="1100" dirty="0" err="1"/>
              <a:t>half</a:t>
            </a:r>
            <a:r>
              <a:rPr lang="zh-CN" altLang="en-US" sz="2000" dirty="0"/>
              <a:t> </a:t>
            </a:r>
            <a:r>
              <a:rPr lang="en-US" altLang="zh-CN" sz="2000" dirty="0"/>
              <a:t>training</a:t>
            </a:r>
            <a:r>
              <a:rPr lang="zh-CN" altLang="en-US" sz="2000" dirty="0"/>
              <a:t> </a:t>
            </a:r>
            <a:r>
              <a:rPr lang="en-US" altLang="zh-CN" sz="2000" dirty="0"/>
              <a:t>process</a:t>
            </a:r>
            <a:r>
              <a:rPr lang="zh-CN" altLang="en-US" sz="2000" dirty="0"/>
              <a:t> </a:t>
            </a:r>
            <a:r>
              <a:rPr lang="en-US" altLang="zh-CN" sz="2000" dirty="0"/>
              <a:t>at</a:t>
            </a:r>
            <a:r>
              <a:rPr lang="zh-CN" altLang="en-US" sz="2000" dirty="0"/>
              <a:t> </a:t>
            </a:r>
            <a:r>
              <a:rPr lang="en-US" altLang="zh-CN" sz="2000" dirty="0"/>
              <a:t>each</a:t>
            </a:r>
            <a:r>
              <a:rPr lang="zh-CN" altLang="en-US" sz="2000" dirty="0"/>
              <a:t> </a:t>
            </a:r>
            <a:r>
              <a:rPr lang="en-US" altLang="zh-CN" sz="2000" dirty="0"/>
              <a:t>training</a:t>
            </a:r>
            <a:r>
              <a:rPr lang="zh-CN" altLang="en-US" sz="2000" dirty="0"/>
              <a:t> </a:t>
            </a:r>
            <a:r>
              <a:rPr lang="en-US" altLang="zh-CN" sz="2000" dirty="0"/>
              <a:t>epoch</a:t>
            </a:r>
            <a:endParaRPr lang="zh-CN" altLang="en-US" sz="2000" dirty="0"/>
          </a:p>
          <a:p>
            <a:pPr lvl="1">
              <a:defRPr/>
            </a:pPr>
            <a:r>
              <a:rPr lang="en-US" altLang="zh-CN" sz="2000" dirty="0"/>
              <a:t>Inference</a:t>
            </a:r>
            <a:r>
              <a:rPr lang="zh-CN" altLang="en-US" sz="2000" dirty="0"/>
              <a:t> </a:t>
            </a:r>
            <a:r>
              <a:rPr lang="en-US" altLang="zh-CN" sz="2000" dirty="0"/>
              <a:t>with</a:t>
            </a:r>
            <a:r>
              <a:rPr lang="zh-CN" altLang="en-US" sz="2000" dirty="0"/>
              <a:t> </a:t>
            </a:r>
            <a:r>
              <a:rPr lang="en-US" altLang="zh-CN" sz="2000" dirty="0"/>
              <a:t>the</a:t>
            </a:r>
            <a:r>
              <a:rPr lang="zh-CN" altLang="en-US" sz="2000" dirty="0"/>
              <a:t> </a:t>
            </a:r>
            <a:r>
              <a:rPr lang="en-US" altLang="zh-CN" sz="2000" dirty="0"/>
              <a:t>entire</a:t>
            </a:r>
            <a:r>
              <a:rPr lang="zh-CN" altLang="en-US" sz="2000" dirty="0"/>
              <a:t> </a:t>
            </a:r>
            <a:r>
              <a:rPr lang="en-US" altLang="zh-CN" sz="2000" dirty="0"/>
              <a:t>feature</a:t>
            </a:r>
            <a:r>
              <a:rPr lang="zh-CN" altLang="en-US" sz="2000" dirty="0"/>
              <a:t> </a:t>
            </a:r>
            <a:r>
              <a:rPr lang="en-US" altLang="zh-CN" sz="2000" dirty="0"/>
              <a:t>matrix</a:t>
            </a:r>
            <a:r>
              <a:rPr lang="zh-CN" altLang="en-US" sz="2000" dirty="0"/>
              <a:t> </a:t>
            </a:r>
            <a:r>
              <a:rPr lang="en-US" altLang="zh-CN" sz="2000" dirty="0"/>
              <a:t>and</a:t>
            </a:r>
            <a:r>
              <a:rPr lang="zh-CN" altLang="en-US" sz="2000" dirty="0"/>
              <a:t> </a:t>
            </a:r>
            <a:r>
              <a:rPr lang="en-US" altLang="zh-CN" sz="2000" dirty="0"/>
              <a:t>a</a:t>
            </a:r>
            <a:r>
              <a:rPr lang="zh-CN" altLang="en-US" sz="2000" dirty="0"/>
              <a:t> </a:t>
            </a:r>
            <a:r>
              <a:rPr lang="en-US" altLang="zh-CN" sz="2000" dirty="0"/>
              <a:t>discount</a:t>
            </a:r>
            <a:r>
              <a:rPr lang="zh-CN" altLang="en-US" sz="2000" dirty="0"/>
              <a:t> </a:t>
            </a:r>
            <a:r>
              <a:rPr lang="en-US" altLang="zh-CN" sz="2000" dirty="0"/>
              <a:t>factor</a:t>
            </a:r>
            <a:r>
              <a:rPr lang="zh-CN" altLang="en-US" sz="2000" dirty="0"/>
              <a:t> </a:t>
            </a:r>
            <a:r>
              <a:rPr lang="en-US" altLang="zh-CN" sz="2000" dirty="0"/>
              <a:t>0.5</a:t>
            </a:r>
            <a:endParaRPr lang="zh-CN" altLang="en-US" sz="2000" dirty="0"/>
          </a:p>
          <a:p>
            <a:pPr>
              <a:defRPr/>
            </a:pPr>
            <a:r>
              <a:rPr lang="en-US" altLang="zh-CN" sz="2400" dirty="0"/>
              <a:t>Training</a:t>
            </a:r>
            <a:r>
              <a:rPr lang="zh-CN" altLang="en-US" sz="2400" dirty="0"/>
              <a:t> </a:t>
            </a:r>
            <a:r>
              <a:rPr lang="en-US" altLang="zh-CN" sz="2400" dirty="0"/>
              <a:t>Loss</a:t>
            </a:r>
            <a:endParaRPr lang="zh-CN" altLang="en-US" sz="2400" dirty="0"/>
          </a:p>
          <a:p>
            <a:pPr>
              <a:defRPr/>
            </a:pPr>
            <a:endParaRPr lang="zh-CN" altLang="en-US" sz="2400" dirty="0"/>
          </a:p>
          <a:p>
            <a:pPr>
              <a:defRPr/>
            </a:pPr>
            <a:r>
              <a:rPr lang="en-US" altLang="zh-CN" sz="2400" dirty="0"/>
              <a:t>Inference</a:t>
            </a:r>
            <a:endParaRPr lang="zh-CN" altLang="en-US" sz="2400" dirty="0"/>
          </a:p>
          <a:p>
            <a:pPr marL="0" indent="0">
              <a:buFontTx/>
              <a:buNone/>
              <a:defRPr/>
            </a:pPr>
            <a:endParaRPr lang="zh-CN" altLang="en-US" sz="2400" dirty="0"/>
          </a:p>
        </p:txBody>
      </p:sp>
      <p:pic>
        <p:nvPicPr>
          <p:cNvPr id="6963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875" y="4076700"/>
            <a:ext cx="40322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5191125"/>
            <a:ext cx="3124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266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Learning</a:t>
            </a:r>
          </a:p>
        </p:txBody>
      </p:sp>
      <p:sp>
        <p:nvSpPr>
          <p:cNvPr id="3" name="Content Placeholder 2"/>
          <p:cNvSpPr>
            <a:spLocks noGrp="1"/>
          </p:cNvSpPr>
          <p:nvPr>
            <p:ph idx="1"/>
          </p:nvPr>
        </p:nvSpPr>
        <p:spPr/>
        <p:txBody>
          <a:bodyPr/>
          <a:lstStyle/>
          <a:p>
            <a:r>
              <a:rPr lang="en-US" dirty="0"/>
              <a:t>Learning influence in signed triads</a:t>
            </a:r>
          </a:p>
          <a:p>
            <a:r>
              <a:rPr lang="en-US" dirty="0"/>
              <a:t>And apply the triadic influence for prediction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2438400"/>
            <a:ext cx="916484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3796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标题 1"/>
          <p:cNvSpPr>
            <a:spLocks noGrp="1"/>
          </p:cNvSpPr>
          <p:nvPr>
            <p:ph type="title"/>
          </p:nvPr>
        </p:nvSpPr>
        <p:spPr>
          <a:xfrm>
            <a:off x="488950" y="188913"/>
            <a:ext cx="9061450" cy="792162"/>
          </a:xfrm>
        </p:spPr>
        <p:txBody>
          <a:bodyPr/>
          <a:lstStyle/>
          <a:p>
            <a:r>
              <a:rPr lang="en-US" altLang="zh-CN"/>
              <a:t>NSGCN</a:t>
            </a:r>
            <a:r>
              <a:rPr lang="en-US" altLang="zh-CN" sz="1800"/>
              <a:t>dm</a:t>
            </a:r>
            <a:r>
              <a:rPr lang="en-US" altLang="zh-CN"/>
              <a:t>:</a:t>
            </a:r>
            <a:r>
              <a:rPr lang="zh-CN" altLang="en-US"/>
              <a:t> </a:t>
            </a:r>
            <a:r>
              <a:rPr lang="en-US" altLang="zh-CN"/>
              <a:t>Disagreement Minimization</a:t>
            </a:r>
            <a:endParaRPr lang="zh-CN" altLang="en-US"/>
          </a:p>
        </p:txBody>
      </p:sp>
      <p:sp>
        <p:nvSpPr>
          <p:cNvPr id="2" name="内容占位符 1"/>
          <p:cNvSpPr>
            <a:spLocks noGrp="1"/>
          </p:cNvSpPr>
          <p:nvPr>
            <p:ph idx="1"/>
          </p:nvPr>
        </p:nvSpPr>
        <p:spPr>
          <a:xfrm>
            <a:off x="344488" y="1341438"/>
            <a:ext cx="9139237" cy="2951162"/>
          </a:xfrm>
        </p:spPr>
        <p:txBody>
          <a:bodyPr/>
          <a:lstStyle/>
          <a:p>
            <a:pPr>
              <a:defRPr/>
            </a:pPr>
            <a:r>
              <a:rPr lang="en-US" altLang="zh-CN" sz="2400" dirty="0"/>
              <a:t>Minimize</a:t>
            </a:r>
            <a:r>
              <a:rPr lang="zh-CN" altLang="en-US" sz="2400" dirty="0"/>
              <a:t> </a:t>
            </a:r>
            <a:r>
              <a:rPr lang="en-US" altLang="zh-CN" sz="2400" dirty="0"/>
              <a:t>the</a:t>
            </a:r>
            <a:r>
              <a:rPr lang="zh-CN" altLang="en-US" sz="2400" dirty="0"/>
              <a:t> </a:t>
            </a:r>
            <a:r>
              <a:rPr lang="en-US" altLang="zh-CN" sz="2400" dirty="0"/>
              <a:t>disagreement</a:t>
            </a:r>
            <a:r>
              <a:rPr lang="zh-CN" altLang="en-US" sz="2400" dirty="0"/>
              <a:t> </a:t>
            </a:r>
            <a:r>
              <a:rPr lang="en-US" altLang="zh-CN" sz="2400" dirty="0"/>
              <a:t>of</a:t>
            </a:r>
            <a:r>
              <a:rPr lang="zh-CN" altLang="en-US" sz="2400" dirty="0"/>
              <a:t> </a:t>
            </a:r>
            <a:r>
              <a:rPr lang="en-US" altLang="zh-CN" sz="2400" dirty="0"/>
              <a:t>two</a:t>
            </a:r>
            <a:r>
              <a:rPr lang="zh-CN" altLang="en-US" sz="2400" dirty="0"/>
              <a:t> </a:t>
            </a:r>
            <a:r>
              <a:rPr lang="en-US" altLang="zh-CN" sz="2400" dirty="0"/>
              <a:t>complementary</a:t>
            </a:r>
            <a:r>
              <a:rPr lang="zh-CN" altLang="en-US" sz="2400" dirty="0"/>
              <a:t> </a:t>
            </a:r>
            <a:r>
              <a:rPr lang="en-US" altLang="zh-CN" sz="2400" dirty="0" err="1"/>
              <a:t>NSGCN</a:t>
            </a:r>
            <a:r>
              <a:rPr lang="en-US" altLang="zh-CN" sz="1600" dirty="0" err="1"/>
              <a:t>dp</a:t>
            </a:r>
            <a:r>
              <a:rPr lang="en-US" altLang="zh-CN" sz="2400" dirty="0" err="1"/>
              <a:t>s</a:t>
            </a:r>
            <a:r>
              <a:rPr lang="zh-CN" altLang="en-US" sz="2400" dirty="0"/>
              <a:t> </a:t>
            </a:r>
            <a:r>
              <a:rPr lang="en-US" altLang="zh-CN" sz="2400" dirty="0"/>
              <a:t>(on</a:t>
            </a:r>
            <a:r>
              <a:rPr lang="zh-CN" altLang="en-US" sz="2400" dirty="0"/>
              <a:t> </a:t>
            </a:r>
            <a:r>
              <a:rPr lang="en-US" altLang="zh-CN" sz="2400" dirty="0"/>
              <a:t>C</a:t>
            </a:r>
            <a:r>
              <a:rPr lang="zh-CN" altLang="en-US" sz="2400" dirty="0"/>
              <a:t> </a:t>
            </a:r>
            <a:r>
              <a:rPr lang="en-US" altLang="zh-CN" sz="2400" dirty="0"/>
              <a:t>and</a:t>
            </a:r>
            <a:r>
              <a:rPr lang="zh-CN" altLang="en-US" sz="2400" dirty="0"/>
              <a:t> </a:t>
            </a:r>
            <a:r>
              <a:rPr lang="en-US" altLang="zh-CN" sz="2400" dirty="0"/>
              <a:t>V-C</a:t>
            </a:r>
            <a:r>
              <a:rPr lang="zh-CN" altLang="en-US" sz="2400" dirty="0"/>
              <a:t> </a:t>
            </a:r>
            <a:r>
              <a:rPr lang="en-US" altLang="zh-CN" sz="2400" dirty="0"/>
              <a:t>at</a:t>
            </a:r>
            <a:r>
              <a:rPr lang="zh-CN" altLang="en-US" sz="2400" dirty="0"/>
              <a:t> </a:t>
            </a:r>
            <a:r>
              <a:rPr lang="en-US" altLang="zh-CN" sz="2400" dirty="0"/>
              <a:t>each</a:t>
            </a:r>
            <a:r>
              <a:rPr lang="zh-CN" altLang="en-US" sz="2400" dirty="0"/>
              <a:t> </a:t>
            </a:r>
            <a:r>
              <a:rPr lang="en-US" altLang="zh-CN" sz="2400" dirty="0"/>
              <a:t>training</a:t>
            </a:r>
            <a:r>
              <a:rPr lang="zh-CN" altLang="en-US" sz="2400" dirty="0"/>
              <a:t> </a:t>
            </a:r>
            <a:r>
              <a:rPr lang="en-US" altLang="zh-CN" sz="2400" dirty="0"/>
              <a:t>epoch)</a:t>
            </a:r>
            <a:endParaRPr lang="zh-CN" altLang="en-US" sz="2400" dirty="0"/>
          </a:p>
          <a:p>
            <a:pPr>
              <a:defRPr/>
            </a:pPr>
            <a:r>
              <a:rPr lang="en-US" altLang="zh-CN" sz="2400" dirty="0"/>
              <a:t>The objective to minimize the disagreement</a:t>
            </a:r>
            <a:r>
              <a:rPr lang="zh-CN" altLang="en-US" sz="2400" dirty="0"/>
              <a:t> </a:t>
            </a:r>
            <a:r>
              <a:rPr lang="en-US" altLang="zh-CN" sz="2400" dirty="0"/>
              <a:t>at</a:t>
            </a:r>
            <a:r>
              <a:rPr lang="zh-CN" altLang="en-US" sz="2400" dirty="0"/>
              <a:t> </a:t>
            </a:r>
            <a:r>
              <a:rPr lang="en-US" altLang="zh-CN" sz="2400" dirty="0"/>
              <a:t>a</a:t>
            </a:r>
            <a:r>
              <a:rPr lang="zh-CN" altLang="en-US" sz="2400" dirty="0"/>
              <a:t> </a:t>
            </a:r>
            <a:r>
              <a:rPr lang="en-US" altLang="zh-CN" sz="2400" dirty="0"/>
              <a:t>certain</a:t>
            </a:r>
            <a:r>
              <a:rPr lang="zh-CN" altLang="en-US" sz="2400" dirty="0"/>
              <a:t> </a:t>
            </a:r>
            <a:r>
              <a:rPr lang="en-US" altLang="zh-CN" sz="2400" dirty="0"/>
              <a:t>epoch</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obtained</a:t>
            </a:r>
            <a:r>
              <a:rPr lang="zh-CN" altLang="en-US" sz="2400" dirty="0"/>
              <a:t> </a:t>
            </a:r>
            <a:r>
              <a:rPr lang="en-US" altLang="zh-CN" sz="2400" dirty="0"/>
              <a:t>by</a:t>
            </a:r>
            <a:r>
              <a:rPr lang="zh-CN" altLang="en-US" sz="2400" dirty="0"/>
              <a:t> </a:t>
            </a:r>
            <a:r>
              <a:rPr lang="en-US" altLang="zh-CN" sz="2400" dirty="0"/>
              <a:t>Jensen-Shannon-divergence:</a:t>
            </a:r>
            <a:endParaRPr lang="zh-CN" altLang="en-US" sz="2400" dirty="0"/>
          </a:p>
          <a:p>
            <a:pPr>
              <a:defRPr/>
            </a:pPr>
            <a:endParaRPr lang="zh-CN" altLang="en-US" sz="2400" dirty="0"/>
          </a:p>
          <a:p>
            <a:pPr>
              <a:defRPr/>
            </a:pPr>
            <a:endParaRPr lang="zh-CN" altLang="en-US" sz="2400" dirty="0"/>
          </a:p>
          <a:p>
            <a:pPr>
              <a:defRPr/>
            </a:pPr>
            <a:endParaRPr lang="zh-CN" altLang="en-US" sz="2400" dirty="0"/>
          </a:p>
          <a:p>
            <a:pPr>
              <a:defRPr/>
            </a:pPr>
            <a:r>
              <a:rPr lang="en-US" altLang="zh-CN" sz="2400" dirty="0"/>
              <a:t>Training</a:t>
            </a:r>
            <a:r>
              <a:rPr lang="zh-CN" altLang="en-US" sz="2400" dirty="0"/>
              <a:t> </a:t>
            </a:r>
            <a:r>
              <a:rPr lang="en-US" altLang="zh-CN" sz="2400" dirty="0"/>
              <a:t>Loss</a:t>
            </a:r>
            <a:endParaRPr lang="zh-CN" altLang="en-US" sz="2400" dirty="0"/>
          </a:p>
          <a:p>
            <a:pPr marL="0" indent="0">
              <a:buFontTx/>
              <a:buNone/>
              <a:defRPr/>
            </a:pPr>
            <a:endParaRPr lang="zh-CN" altLang="en-US" sz="2400" dirty="0"/>
          </a:p>
          <a:p>
            <a:pPr>
              <a:defRPr/>
            </a:pPr>
            <a:r>
              <a:rPr lang="en-US" altLang="zh-CN" sz="2400" dirty="0"/>
              <a:t>Inference</a:t>
            </a:r>
            <a:endParaRPr lang="zh-CN" altLang="en-US" sz="2400" dirty="0"/>
          </a:p>
          <a:p>
            <a:pPr marL="0" indent="0">
              <a:buFontTx/>
              <a:buNone/>
              <a:defRPr/>
            </a:pPr>
            <a:endParaRPr lang="zh-CN" altLang="en-US" sz="2400" dirty="0"/>
          </a:p>
        </p:txBody>
      </p:sp>
      <p:pic>
        <p:nvPicPr>
          <p:cNvPr id="70659"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2997200"/>
            <a:ext cx="5156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4652963"/>
            <a:ext cx="5670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8263" y="5657850"/>
            <a:ext cx="2232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316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标题 1"/>
          <p:cNvSpPr>
            <a:spLocks noGrp="1"/>
          </p:cNvSpPr>
          <p:nvPr>
            <p:ph type="title"/>
          </p:nvPr>
        </p:nvSpPr>
        <p:spPr>
          <a:xfrm>
            <a:off x="269875" y="188913"/>
            <a:ext cx="9363075" cy="792162"/>
          </a:xfrm>
        </p:spPr>
        <p:txBody>
          <a:bodyPr/>
          <a:lstStyle/>
          <a:p>
            <a:r>
              <a:rPr lang="en-US" altLang="zh-CN"/>
              <a:t>NSGCN:</a:t>
            </a:r>
            <a:r>
              <a:rPr lang="zh-CN" altLang="en-US"/>
              <a:t> </a:t>
            </a:r>
            <a:r>
              <a:rPr lang="en-US" altLang="zh-CN"/>
              <a:t>Network</a:t>
            </a:r>
            <a:r>
              <a:rPr lang="zh-CN" altLang="en-US"/>
              <a:t> </a:t>
            </a:r>
            <a:r>
              <a:rPr lang="en-US" altLang="zh-CN"/>
              <a:t>Sampling</a:t>
            </a:r>
            <a:r>
              <a:rPr lang="zh-CN" altLang="en-US"/>
              <a:t> </a:t>
            </a:r>
            <a:r>
              <a:rPr lang="en-US" altLang="zh-CN"/>
              <a:t>GCN</a:t>
            </a:r>
            <a:endParaRPr lang="zh-CN" altLang="en-US"/>
          </a:p>
        </p:txBody>
      </p:sp>
      <p:pic>
        <p:nvPicPr>
          <p:cNvPr id="71682"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67" y="1772816"/>
            <a:ext cx="10155527" cy="292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4025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标题 1"/>
          <p:cNvSpPr>
            <a:spLocks noGrp="1"/>
          </p:cNvSpPr>
          <p:nvPr>
            <p:ph type="title"/>
          </p:nvPr>
        </p:nvSpPr>
        <p:spPr/>
        <p:txBody>
          <a:bodyPr/>
          <a:lstStyle/>
          <a:p>
            <a:r>
              <a:rPr lang="en-US" altLang="zh-CN"/>
              <a:t>Experiments</a:t>
            </a:r>
            <a:r>
              <a:rPr lang="zh-CN" altLang="en-US"/>
              <a:t> </a:t>
            </a:r>
            <a:r>
              <a:rPr lang="en-US" altLang="zh-CN"/>
              <a:t>(transductive)</a:t>
            </a:r>
            <a:endParaRPr lang="zh-CN" altLang="en-US"/>
          </a:p>
        </p:txBody>
      </p:sp>
      <p:pic>
        <p:nvPicPr>
          <p:cNvPr id="73730"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3275" y="1016000"/>
            <a:ext cx="575945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1200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标题 1"/>
          <p:cNvSpPr>
            <a:spLocks noGrp="1"/>
          </p:cNvSpPr>
          <p:nvPr>
            <p:ph type="title"/>
          </p:nvPr>
        </p:nvSpPr>
        <p:spPr/>
        <p:txBody>
          <a:bodyPr/>
          <a:lstStyle/>
          <a:p>
            <a:r>
              <a:rPr lang="en-US" altLang="zh-CN"/>
              <a:t>Experiments</a:t>
            </a:r>
            <a:r>
              <a:rPr lang="zh-CN" altLang="en-US"/>
              <a:t> </a:t>
            </a:r>
            <a:r>
              <a:rPr lang="en-US" altLang="zh-CN"/>
              <a:t>(transductive)</a:t>
            </a:r>
            <a:endParaRPr lang="zh-CN" altLang="en-US"/>
          </a:p>
        </p:txBody>
      </p:sp>
      <p:pic>
        <p:nvPicPr>
          <p:cNvPr id="7475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628775"/>
            <a:ext cx="65944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40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标题 1"/>
          <p:cNvSpPr>
            <a:spLocks noGrp="1"/>
          </p:cNvSpPr>
          <p:nvPr>
            <p:ph type="title"/>
          </p:nvPr>
        </p:nvSpPr>
        <p:spPr/>
        <p:txBody>
          <a:bodyPr/>
          <a:lstStyle/>
          <a:p>
            <a:r>
              <a:rPr lang="en-US" altLang="zh-CN"/>
              <a:t>Experiments</a:t>
            </a:r>
            <a:r>
              <a:rPr lang="zh-CN" altLang="en-US"/>
              <a:t> </a:t>
            </a:r>
            <a:r>
              <a:rPr lang="en-US" altLang="zh-CN"/>
              <a:t>(inductive)</a:t>
            </a:r>
            <a:endParaRPr lang="zh-CN" altLang="en-US"/>
          </a:p>
        </p:txBody>
      </p:sp>
      <p:pic>
        <p:nvPicPr>
          <p:cNvPr id="7577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8450" y="1125538"/>
            <a:ext cx="70373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4193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chemeClr val="bg1">
                    <a:lumMod val="50000"/>
                  </a:schemeClr>
                </a:solidFill>
              </a:rPr>
              <a:t>Representation Learning on Networks</a:t>
            </a:r>
          </a:p>
          <a:p>
            <a:pPr>
              <a:spcBef>
                <a:spcPts val="1368"/>
              </a:spcBef>
            </a:pPr>
            <a:r>
              <a:rPr lang="en-US" dirty="0">
                <a:solidFill>
                  <a:schemeClr val="bg1">
                    <a:lumMod val="50000"/>
                  </a:schemeClr>
                </a:solidFill>
              </a:rPr>
              <a:t>Revisiting Graph Neural Networks</a:t>
            </a:r>
          </a:p>
          <a:p>
            <a:pPr>
              <a:spcBef>
                <a:spcPts val="1368"/>
              </a:spcBef>
            </a:pPr>
            <a:r>
              <a:rPr lang="en-US" dirty="0">
                <a:solidFill>
                  <a:srgbClr val="C00000"/>
                </a:solidFill>
              </a:rPr>
              <a:t>Applications</a:t>
            </a:r>
            <a:endParaRPr lang="en-US" dirty="0"/>
          </a:p>
          <a:p>
            <a:pPr>
              <a:spcBef>
                <a:spcPts val="1368"/>
              </a:spcBef>
            </a:pPr>
            <a:r>
              <a:rPr lang="en-US" dirty="0"/>
              <a:t>Conclusion and Q&amp;A</a:t>
            </a:r>
          </a:p>
        </p:txBody>
      </p:sp>
    </p:spTree>
    <p:extLst>
      <p:ext uri="{BB962C8B-B14F-4D97-AF65-F5344CB8AC3E}">
        <p14:creationId xmlns:p14="http://schemas.microsoft.com/office/powerpoint/2010/main" val="17490927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idx="4294967295"/>
          </p:nvPr>
        </p:nvSpPr>
        <p:spPr/>
        <p:txBody>
          <a:bodyPr/>
          <a:lstStyle/>
          <a:p>
            <a:r>
              <a:rPr lang="en-US" altLang="x-none" dirty="0">
                <a:solidFill>
                  <a:srgbClr val="C00000"/>
                </a:solidFill>
              </a:rPr>
              <a:t>App1:</a:t>
            </a:r>
            <a:r>
              <a:rPr lang="en-US" altLang="x-none" dirty="0"/>
              <a:t> Social Prediction</a:t>
            </a:r>
            <a:endParaRPr kumimoji="1" lang="zh-CN" altLang="en-US" dirty="0">
              <a:solidFill>
                <a:schemeClr val="tx1"/>
              </a:solidFill>
            </a:endParaRPr>
          </a:p>
        </p:txBody>
      </p:sp>
      <p:sp>
        <p:nvSpPr>
          <p:cNvPr id="15" name="椭圆 14"/>
          <p:cNvSpPr/>
          <p:nvPr/>
        </p:nvSpPr>
        <p:spPr>
          <a:xfrm>
            <a:off x="2105025" y="5286375"/>
            <a:ext cx="185738" cy="185738"/>
          </a:xfrm>
          <a:prstGeom prst="ellipse">
            <a:avLst/>
          </a:prstGeom>
          <a:solidFill>
            <a:srgbClr val="FF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16" name="椭圆 15"/>
          <p:cNvSpPr/>
          <p:nvPr/>
        </p:nvSpPr>
        <p:spPr>
          <a:xfrm>
            <a:off x="3874691" y="5286375"/>
            <a:ext cx="185738" cy="185738"/>
          </a:xfrm>
          <a:prstGeom prst="ellipse">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52233" name="文本框 16"/>
          <p:cNvSpPr txBox="1">
            <a:spLocks noChangeArrowheads="1"/>
          </p:cNvSpPr>
          <p:nvPr/>
        </p:nvSpPr>
        <p:spPr bwMode="auto">
          <a:xfrm>
            <a:off x="2290763" y="5224463"/>
            <a:ext cx="1697434" cy="338554"/>
          </a:xfrm>
          <a:prstGeom prst="rect">
            <a:avLst/>
          </a:prstGeom>
          <a:noFill/>
          <a:ln w="9525">
            <a:noFill/>
            <a:miter lim="800000"/>
            <a:headEnd/>
            <a:tailEnd/>
          </a:ln>
        </p:spPr>
        <p:txBody>
          <a:bodyPr wrap="square">
            <a:spAutoFit/>
          </a:bodyPr>
          <a:lstStyle/>
          <a:p>
            <a:r>
              <a:rPr kumimoji="1" lang="en-US" altLang="zh-CN" sz="1600" dirty="0"/>
              <a:t>Active neighbor</a:t>
            </a:r>
            <a:endParaRPr kumimoji="1" lang="zh-CN" altLang="en-US" sz="1600" dirty="0"/>
          </a:p>
        </p:txBody>
      </p:sp>
      <p:sp>
        <p:nvSpPr>
          <p:cNvPr id="52234" name="文本框 17"/>
          <p:cNvSpPr txBox="1">
            <a:spLocks noChangeArrowheads="1"/>
          </p:cNvSpPr>
          <p:nvPr/>
        </p:nvSpPr>
        <p:spPr bwMode="auto">
          <a:xfrm>
            <a:off x="4024313" y="5215864"/>
            <a:ext cx="2121793" cy="338554"/>
          </a:xfrm>
          <a:prstGeom prst="rect">
            <a:avLst/>
          </a:prstGeom>
          <a:noFill/>
          <a:ln w="9525">
            <a:noFill/>
            <a:miter lim="800000"/>
            <a:headEnd/>
            <a:tailEnd/>
          </a:ln>
        </p:spPr>
        <p:txBody>
          <a:bodyPr wrap="square">
            <a:spAutoFit/>
          </a:bodyPr>
          <a:lstStyle/>
          <a:p>
            <a:r>
              <a:rPr kumimoji="1" lang="en-US" altLang="zh-CN" sz="1600" dirty="0"/>
              <a:t>Inactive neighbor</a:t>
            </a:r>
            <a:endParaRPr kumimoji="1" lang="zh-CN" altLang="en-US" sz="1600" dirty="0"/>
          </a:p>
        </p:txBody>
      </p:sp>
      <p:sp>
        <p:nvSpPr>
          <p:cNvPr id="13" name="矩形 12"/>
          <p:cNvSpPr/>
          <p:nvPr/>
        </p:nvSpPr>
        <p:spPr>
          <a:xfrm>
            <a:off x="1795463" y="5100637"/>
            <a:ext cx="6686550" cy="55721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椭圆 27"/>
          <p:cNvSpPr/>
          <p:nvPr/>
        </p:nvSpPr>
        <p:spPr>
          <a:xfrm>
            <a:off x="5766462" y="5250265"/>
            <a:ext cx="233892" cy="259689"/>
          </a:xfrm>
          <a:prstGeom prst="ellipse">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p>
        </p:txBody>
      </p:sp>
      <p:sp>
        <p:nvSpPr>
          <p:cNvPr id="14" name="文本框 13"/>
          <p:cNvSpPr txBox="1"/>
          <p:nvPr/>
        </p:nvSpPr>
        <p:spPr>
          <a:xfrm>
            <a:off x="5757863" y="5215864"/>
            <a:ext cx="247650" cy="369332"/>
          </a:xfrm>
          <a:prstGeom prst="rect">
            <a:avLst/>
          </a:prstGeom>
          <a:noFill/>
        </p:spPr>
        <p:txBody>
          <a:bodyPr wrap="square" rtlCol="0">
            <a:spAutoFit/>
          </a:bodyPr>
          <a:lstStyle/>
          <a:p>
            <a:r>
              <a:rPr kumimoji="1" lang="en-US" altLang="zh-CN" dirty="0"/>
              <a:t>v</a:t>
            </a:r>
            <a:endParaRPr kumimoji="1" lang="zh-CN" altLang="en-US" dirty="0"/>
          </a:p>
        </p:txBody>
      </p:sp>
      <p:sp>
        <p:nvSpPr>
          <p:cNvPr id="30" name="文本框 17"/>
          <p:cNvSpPr txBox="1">
            <a:spLocks noChangeArrowheads="1"/>
          </p:cNvSpPr>
          <p:nvPr/>
        </p:nvSpPr>
        <p:spPr bwMode="auto">
          <a:xfrm>
            <a:off x="6067425" y="5224463"/>
            <a:ext cx="2616878" cy="338554"/>
          </a:xfrm>
          <a:prstGeom prst="rect">
            <a:avLst/>
          </a:prstGeom>
          <a:noFill/>
          <a:ln w="9525">
            <a:noFill/>
            <a:miter lim="800000"/>
            <a:headEnd/>
            <a:tailEnd/>
          </a:ln>
        </p:spPr>
        <p:txBody>
          <a:bodyPr wrap="square">
            <a:spAutoFit/>
          </a:bodyPr>
          <a:lstStyle/>
          <a:p>
            <a:r>
              <a:rPr kumimoji="1" lang="en-US" altLang="zh-CN" sz="1600" dirty="0"/>
              <a:t>User to be influenced</a:t>
            </a:r>
            <a:endParaRPr kumimoji="1" lang="zh-CN" altLang="en-US" sz="1600" dirty="0"/>
          </a:p>
        </p:txBody>
      </p:sp>
      <p:sp>
        <p:nvSpPr>
          <p:cNvPr id="61" name="矩形 181"/>
          <p:cNvSpPr/>
          <p:nvPr/>
        </p:nvSpPr>
        <p:spPr>
          <a:xfrm>
            <a:off x="2043112" y="4233864"/>
            <a:ext cx="4985660" cy="392415"/>
          </a:xfrm>
          <a:prstGeom prst="rect">
            <a:avLst/>
          </a:prstGeom>
        </p:spPr>
        <p:txBody>
          <a:bodyPr wrap="none">
            <a:spAutoFit/>
          </a:bodyPr>
          <a:lstStyle/>
          <a:p>
            <a:r>
              <a:rPr lang="en-US" altLang="zh-CN" sz="1950" dirty="0"/>
              <a:t>Who are more likely to be “</a:t>
            </a:r>
            <a:r>
              <a:rPr lang="en-US" altLang="zh-CN" sz="1950" dirty="0">
                <a:solidFill>
                  <a:srgbClr val="C00000"/>
                </a:solidFill>
              </a:rPr>
              <a:t>active</a:t>
            </a:r>
            <a:r>
              <a:rPr lang="en-US" altLang="zh-CN" sz="1950" dirty="0"/>
              <a:t>”, </a:t>
            </a:r>
            <a:r>
              <a:rPr lang="en-US" altLang="zh-CN" sz="1950" i="1" dirty="0">
                <a:solidFill>
                  <a:srgbClr val="0000CC"/>
                </a:solidFill>
              </a:rPr>
              <a:t>v</a:t>
            </a:r>
            <a:r>
              <a:rPr lang="en-US" altLang="zh-CN" sz="1950" baseline="-25000" dirty="0">
                <a:solidFill>
                  <a:srgbClr val="0000CC"/>
                </a:solidFill>
              </a:rPr>
              <a:t>1</a:t>
            </a:r>
            <a:r>
              <a:rPr lang="en-US" altLang="zh-CN" sz="1950" dirty="0">
                <a:solidFill>
                  <a:srgbClr val="0000CC"/>
                </a:solidFill>
              </a:rPr>
              <a:t> or </a:t>
            </a:r>
            <a:r>
              <a:rPr lang="en-US" altLang="zh-CN" sz="1950" i="1" dirty="0">
                <a:solidFill>
                  <a:srgbClr val="0000CC"/>
                </a:solidFill>
              </a:rPr>
              <a:t>v</a:t>
            </a:r>
            <a:r>
              <a:rPr lang="en-US" altLang="zh-CN" sz="1950" baseline="-25000" dirty="0">
                <a:solidFill>
                  <a:srgbClr val="0000CC"/>
                </a:solidFill>
              </a:rPr>
              <a:t>2</a:t>
            </a:r>
            <a:r>
              <a:rPr lang="en-US" altLang="zh-CN" sz="1950" dirty="0"/>
              <a:t>?</a:t>
            </a:r>
          </a:p>
        </p:txBody>
      </p:sp>
      <p:pic>
        <p:nvPicPr>
          <p:cNvPr id="3" name="Picture 2" descr="ego-network-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2562" y="2066925"/>
            <a:ext cx="2775744" cy="2012047"/>
          </a:xfrm>
          <a:prstGeom prst="rect">
            <a:avLst/>
          </a:prstGeom>
        </p:spPr>
      </p:pic>
      <p:pic>
        <p:nvPicPr>
          <p:cNvPr id="4" name="Picture 3" descr="ego-network-2.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7375" y="2005013"/>
            <a:ext cx="2828618" cy="2094706"/>
          </a:xfrm>
          <a:prstGeom prst="rect">
            <a:avLst/>
          </a:prstGeom>
        </p:spPr>
      </p:pic>
      <p:sp>
        <p:nvSpPr>
          <p:cNvPr id="7" name="Oval 6"/>
          <p:cNvSpPr/>
          <p:nvPr/>
        </p:nvSpPr>
        <p:spPr>
          <a:xfrm>
            <a:off x="3054350" y="2913063"/>
            <a:ext cx="454025" cy="371475"/>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solidFill>
              </a:rPr>
              <a:t>v</a:t>
            </a:r>
            <a:r>
              <a:rPr lang="en-US" sz="2000" baseline="-25000" dirty="0">
                <a:solidFill>
                  <a:schemeClr val="tx1"/>
                </a:solidFill>
              </a:rPr>
              <a:t>1</a:t>
            </a:r>
          </a:p>
        </p:txBody>
      </p:sp>
      <p:sp>
        <p:nvSpPr>
          <p:cNvPr id="99" name="Oval 98"/>
          <p:cNvSpPr/>
          <p:nvPr/>
        </p:nvSpPr>
        <p:spPr>
          <a:xfrm>
            <a:off x="6376988" y="2933700"/>
            <a:ext cx="454025" cy="371475"/>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tx1"/>
                </a:solidFill>
              </a:rPr>
              <a:t>v</a:t>
            </a:r>
            <a:r>
              <a:rPr lang="en-US" sz="2000" baseline="-25000" dirty="0">
                <a:solidFill>
                  <a:schemeClr val="tx1"/>
                </a:solidFill>
              </a:rPr>
              <a:t>2</a:t>
            </a:r>
          </a:p>
        </p:txBody>
      </p:sp>
      <p:sp>
        <p:nvSpPr>
          <p:cNvPr id="17" name="矩形 181"/>
          <p:cNvSpPr/>
          <p:nvPr/>
        </p:nvSpPr>
        <p:spPr>
          <a:xfrm>
            <a:off x="2043113" y="4599898"/>
            <a:ext cx="4347665" cy="392415"/>
          </a:xfrm>
          <a:prstGeom prst="rect">
            <a:avLst/>
          </a:prstGeom>
        </p:spPr>
        <p:txBody>
          <a:bodyPr wrap="none">
            <a:spAutoFit/>
          </a:bodyPr>
          <a:lstStyle/>
          <a:p>
            <a:r>
              <a:rPr lang="en-US" altLang="zh-CN" sz="1950" dirty="0"/>
              <a:t>e.g., </a:t>
            </a:r>
            <a:r>
              <a:rPr lang="en-US" altLang="zh-CN" sz="1950" dirty="0">
                <a:solidFill>
                  <a:srgbClr val="C00000"/>
                </a:solidFill>
              </a:rPr>
              <a:t>active</a:t>
            </a:r>
            <a:r>
              <a:rPr lang="en-US" altLang="zh-CN" sz="1950" dirty="0">
                <a:solidFill>
                  <a:srgbClr val="FF0000"/>
                </a:solidFill>
              </a:rPr>
              <a:t> </a:t>
            </a:r>
            <a:r>
              <a:rPr lang="en-US" altLang="zh-CN" sz="1950" dirty="0"/>
              <a:t>= “call-back </a:t>
            </a:r>
            <a:r>
              <a:rPr lang="en-US" sz="1950" i="1" dirty="0"/>
              <a:t>King of Glory</a:t>
            </a:r>
            <a:r>
              <a:rPr lang="en-US" altLang="zh-CN" sz="1950" dirty="0"/>
              <a:t>”</a:t>
            </a:r>
          </a:p>
        </p:txBody>
      </p:sp>
      <p:sp>
        <p:nvSpPr>
          <p:cNvPr id="18" name="矩形 181"/>
          <p:cNvSpPr/>
          <p:nvPr/>
        </p:nvSpPr>
        <p:spPr>
          <a:xfrm>
            <a:off x="2592379" y="1381135"/>
            <a:ext cx="2743059" cy="392415"/>
          </a:xfrm>
          <a:prstGeom prst="rect">
            <a:avLst/>
          </a:prstGeom>
        </p:spPr>
        <p:txBody>
          <a:bodyPr wrap="none">
            <a:spAutoFit/>
          </a:bodyPr>
          <a:lstStyle/>
          <a:p>
            <a:pPr marL="0" lvl="1"/>
            <a:r>
              <a:rPr lang="en-US" altLang="zh-CN" sz="1950" dirty="0"/>
              <a:t>Example: </a:t>
            </a:r>
            <a:r>
              <a:rPr lang="en-US" sz="1950" i="1" dirty="0"/>
              <a:t>King of Glory</a:t>
            </a:r>
          </a:p>
        </p:txBody>
      </p:sp>
      <p:sp>
        <p:nvSpPr>
          <p:cNvPr id="19" name="Rectangle 18">
            <a:extLst>
              <a:ext uri="{FF2B5EF4-FFF2-40B4-BE49-F238E27FC236}">
                <a16:creationId xmlns:a16="http://schemas.microsoft.com/office/drawing/2014/main" id="{4DE975CE-1FEE-4B6B-B95C-8EE927301EB4}"/>
              </a:ext>
            </a:extLst>
          </p:cNvPr>
          <p:cNvSpPr/>
          <p:nvPr/>
        </p:nvSpPr>
        <p:spPr>
          <a:xfrm>
            <a:off x="0" y="6536377"/>
            <a:ext cx="9906000" cy="261610"/>
          </a:xfrm>
          <a:prstGeom prst="rect">
            <a:avLst/>
          </a:prstGeom>
        </p:spPr>
        <p:txBody>
          <a:bodyPr wrap="square">
            <a:spAutoFit/>
          </a:bodyPr>
          <a:lstStyle/>
          <a:p>
            <a:pPr marL="278606" indent="-278606">
              <a:buFont typeface="+mj-lt"/>
              <a:buAutoNum type="arabicPeriod"/>
            </a:pPr>
            <a:r>
              <a:rPr lang="en-US" sz="1100" dirty="0"/>
              <a:t>J. </a:t>
            </a:r>
            <a:r>
              <a:rPr lang="en-US" sz="1100" dirty="0" err="1"/>
              <a:t>Qiu</a:t>
            </a:r>
            <a:r>
              <a:rPr lang="en-US" sz="1100" dirty="0"/>
              <a:t>, J. Tang, H. Ma, Y. Dong, K. Wang, and J. Tang. </a:t>
            </a:r>
            <a:r>
              <a:rPr lang="en-US" sz="1100" dirty="0" err="1"/>
              <a:t>DeepInf</a:t>
            </a:r>
            <a:r>
              <a:rPr lang="en-US" sz="1100" dirty="0"/>
              <a:t>: Social Influence Prediction with Deep Learning. KDD'18.</a:t>
            </a:r>
          </a:p>
        </p:txBody>
      </p:sp>
    </p:spTree>
    <p:extLst>
      <p:ext uri="{BB962C8B-B14F-4D97-AF65-F5344CB8AC3E}">
        <p14:creationId xmlns:p14="http://schemas.microsoft.com/office/powerpoint/2010/main" val="4278131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End-2-End Behavior Prediction Framework</a:t>
            </a:r>
            <a:endParaRPr kumimoji="1"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649" y="1988840"/>
            <a:ext cx="9754895" cy="2647757"/>
          </a:xfrm>
        </p:spPr>
      </p:pic>
      <p:sp>
        <p:nvSpPr>
          <p:cNvPr id="5" name="文本框 4"/>
          <p:cNvSpPr txBox="1"/>
          <p:nvPr/>
        </p:nvSpPr>
        <p:spPr>
          <a:xfrm>
            <a:off x="2362201" y="2057400"/>
            <a:ext cx="653653" cy="369332"/>
          </a:xfrm>
          <a:prstGeom prst="rect">
            <a:avLst/>
          </a:prstGeom>
          <a:noFill/>
          <a:ln w="28575">
            <a:noFill/>
          </a:ln>
        </p:spPr>
        <p:txBody>
          <a:bodyPr wrap="square" rtlCol="0">
            <a:spAutoFit/>
          </a:bodyPr>
          <a:lstStyle/>
          <a:p>
            <a:endParaRPr kumimoji="1" lang="zh-CN" altLang="en-US"/>
          </a:p>
        </p:txBody>
      </p:sp>
      <p:sp>
        <p:nvSpPr>
          <p:cNvPr id="7" name="文本框 6"/>
          <p:cNvSpPr txBox="1"/>
          <p:nvPr/>
        </p:nvSpPr>
        <p:spPr>
          <a:xfrm>
            <a:off x="2990256" y="2057400"/>
            <a:ext cx="819744" cy="369332"/>
          </a:xfrm>
          <a:prstGeom prst="rect">
            <a:avLst/>
          </a:prstGeom>
          <a:noFill/>
          <a:ln w="28575">
            <a:noFill/>
          </a:ln>
        </p:spPr>
        <p:txBody>
          <a:bodyPr wrap="square" rtlCol="0">
            <a:spAutoFit/>
          </a:bodyPr>
          <a:lstStyle/>
          <a:p>
            <a:endParaRPr kumimoji="1" lang="zh-CN" altLang="en-US"/>
          </a:p>
        </p:txBody>
      </p:sp>
      <p:sp>
        <p:nvSpPr>
          <p:cNvPr id="10" name="文本框 9"/>
          <p:cNvSpPr txBox="1"/>
          <p:nvPr/>
        </p:nvSpPr>
        <p:spPr>
          <a:xfrm>
            <a:off x="3953074" y="2057400"/>
            <a:ext cx="1152326" cy="369332"/>
          </a:xfrm>
          <a:prstGeom prst="rect">
            <a:avLst/>
          </a:prstGeom>
          <a:noFill/>
          <a:ln w="28575">
            <a:noFill/>
          </a:ln>
        </p:spPr>
        <p:txBody>
          <a:bodyPr wrap="square" rtlCol="0">
            <a:spAutoFit/>
          </a:bodyPr>
          <a:lstStyle/>
          <a:p>
            <a:endParaRPr kumimoji="1" lang="zh-CN" altLang="en-US"/>
          </a:p>
        </p:txBody>
      </p:sp>
      <p:sp>
        <p:nvSpPr>
          <p:cNvPr id="12" name="文本框 11"/>
          <p:cNvSpPr txBox="1"/>
          <p:nvPr/>
        </p:nvSpPr>
        <p:spPr>
          <a:xfrm>
            <a:off x="5286922" y="2057400"/>
            <a:ext cx="1152326" cy="369332"/>
          </a:xfrm>
          <a:prstGeom prst="rect">
            <a:avLst/>
          </a:prstGeom>
          <a:noFill/>
          <a:ln w="28575">
            <a:noFill/>
          </a:ln>
        </p:spPr>
        <p:txBody>
          <a:bodyPr wrap="square" rtlCol="0">
            <a:spAutoFit/>
          </a:bodyPr>
          <a:lstStyle/>
          <a:p>
            <a:endParaRPr kumimoji="1" lang="zh-CN" altLang="en-US"/>
          </a:p>
        </p:txBody>
      </p:sp>
      <p:sp>
        <p:nvSpPr>
          <p:cNvPr id="15" name="文本框 14"/>
          <p:cNvSpPr txBox="1"/>
          <p:nvPr/>
        </p:nvSpPr>
        <p:spPr>
          <a:xfrm>
            <a:off x="6711756" y="2057400"/>
            <a:ext cx="2368745" cy="369332"/>
          </a:xfrm>
          <a:prstGeom prst="rect">
            <a:avLst/>
          </a:prstGeom>
          <a:noFill/>
          <a:ln w="28575">
            <a:noFill/>
          </a:ln>
        </p:spPr>
        <p:txBody>
          <a:bodyPr wrap="square" rtlCol="0">
            <a:spAutoFit/>
          </a:bodyPr>
          <a:lstStyle/>
          <a:p>
            <a:endParaRPr kumimoji="1" lang="zh-CN" altLang="en-US"/>
          </a:p>
        </p:txBody>
      </p:sp>
      <p:sp>
        <p:nvSpPr>
          <p:cNvPr id="17" name="文本框 5">
            <a:extLst>
              <a:ext uri="{FF2B5EF4-FFF2-40B4-BE49-F238E27FC236}">
                <a16:creationId xmlns:a16="http://schemas.microsoft.com/office/drawing/2014/main" id="{99EF96AF-ACD1-3C4D-87A4-57A1CDD7F5C2}"/>
              </a:ext>
            </a:extLst>
          </p:cNvPr>
          <p:cNvSpPr txBox="1"/>
          <p:nvPr/>
        </p:nvSpPr>
        <p:spPr>
          <a:xfrm>
            <a:off x="2452560" y="5157192"/>
            <a:ext cx="5039071" cy="830997"/>
          </a:xfrm>
          <a:prstGeom prst="rect">
            <a:avLst/>
          </a:prstGeom>
          <a:noFill/>
        </p:spPr>
        <p:txBody>
          <a:bodyPr wrap="square" rtlCol="0">
            <a:spAutoFit/>
          </a:bodyPr>
          <a:lstStyle/>
          <a:p>
            <a:pPr algn="ctr"/>
            <a:r>
              <a:rPr kumimoji="1" lang="en-US" altLang="zh-CN" sz="2400" dirty="0"/>
              <a:t>An end-to-end influence-based behavior prediction framework</a:t>
            </a:r>
            <a:endParaRPr kumimoji="1" lang="zh-CN" altLang="en-US" sz="2400" dirty="0"/>
          </a:p>
        </p:txBody>
      </p:sp>
      <p:sp>
        <p:nvSpPr>
          <p:cNvPr id="11" name="Rectangle 10">
            <a:extLst>
              <a:ext uri="{FF2B5EF4-FFF2-40B4-BE49-F238E27FC236}">
                <a16:creationId xmlns:a16="http://schemas.microsoft.com/office/drawing/2014/main" id="{F420F2AA-F132-7F40-A7C4-6AB5F5F049D7}"/>
              </a:ext>
            </a:extLst>
          </p:cNvPr>
          <p:cNvSpPr/>
          <p:nvPr/>
        </p:nvSpPr>
        <p:spPr>
          <a:xfrm>
            <a:off x="0" y="6525344"/>
            <a:ext cx="9525000" cy="349216"/>
          </a:xfrm>
          <a:prstGeom prst="rect">
            <a:avLst/>
          </a:prstGeom>
          <a:solidFill>
            <a:schemeClr val="bg1"/>
          </a:solidFill>
        </p:spPr>
        <p:txBody>
          <a:bodyPr wrap="square">
            <a:noAutofit/>
          </a:bodyPr>
          <a:lstStyle/>
          <a:p>
            <a:pPr marL="228600" indent="-228600">
              <a:buFont typeface="+mj-lt"/>
              <a:buAutoNum type="arabicPeriod"/>
            </a:pPr>
            <a:r>
              <a:rPr lang="en-US" sz="1100" dirty="0">
                <a:latin typeface="Times New Roman" charset="0"/>
                <a:ea typeface="Times New Roman" charset="0"/>
                <a:cs typeface="Times New Roman" charset="0"/>
              </a:rPr>
              <a:t>J. </a:t>
            </a:r>
            <a:r>
              <a:rPr lang="en-US" sz="1100" dirty="0" err="1">
                <a:latin typeface="Times New Roman" charset="0"/>
                <a:ea typeface="Times New Roman" charset="0"/>
                <a:cs typeface="Times New Roman" charset="0"/>
              </a:rPr>
              <a:t>Qiu</a:t>
            </a:r>
            <a:r>
              <a:rPr lang="en-US" sz="1100" dirty="0">
                <a:latin typeface="Times New Roman" charset="0"/>
                <a:ea typeface="Times New Roman" charset="0"/>
                <a:cs typeface="Times New Roman" charset="0"/>
              </a:rPr>
              <a:t>, J. Tang, H. Ma, Y. Dong, K. Wang, and J. Tang. </a:t>
            </a:r>
            <a:r>
              <a:rPr lang="en-US" sz="1100" dirty="0" err="1">
                <a:latin typeface="Times New Roman" charset="0"/>
                <a:ea typeface="Times New Roman" charset="0"/>
                <a:cs typeface="Times New Roman" charset="0"/>
              </a:rPr>
              <a:t>DeepInf</a:t>
            </a:r>
            <a:r>
              <a:rPr 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Social</a:t>
            </a:r>
            <a:r>
              <a:rPr lang="zh-CN" alt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Influence</a:t>
            </a:r>
            <a:r>
              <a:rPr lang="zh-CN" alt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Prediction</a:t>
            </a:r>
            <a:r>
              <a:rPr lang="zh-CN" alt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with</a:t>
            </a:r>
            <a:r>
              <a:rPr lang="zh-CN" alt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Deep</a:t>
            </a:r>
            <a:r>
              <a:rPr lang="zh-CN" altLang="en-US" sz="1100" dirty="0">
                <a:latin typeface="Times New Roman" charset="0"/>
                <a:ea typeface="Times New Roman" charset="0"/>
                <a:cs typeface="Times New Roman" charset="0"/>
              </a:rPr>
              <a:t> </a:t>
            </a:r>
            <a:r>
              <a:rPr lang="en-US" altLang="zh-CN" sz="1100" dirty="0">
                <a:latin typeface="Times New Roman" charset="0"/>
                <a:ea typeface="Times New Roman" charset="0"/>
                <a:cs typeface="Times New Roman" charset="0"/>
              </a:rPr>
              <a:t>Learning</a:t>
            </a:r>
            <a:r>
              <a:rPr lang="en-US" sz="1100" dirty="0">
                <a:latin typeface="Times New Roman" charset="0"/>
                <a:ea typeface="Times New Roman" charset="0"/>
                <a:cs typeface="Times New Roman" charset="0"/>
              </a:rPr>
              <a:t>. </a:t>
            </a:r>
            <a:r>
              <a:rPr lang="en-US" sz="1100" i="1" dirty="0">
                <a:latin typeface="Times New Roman" charset="0"/>
                <a:ea typeface="Times New Roman" charset="0"/>
                <a:cs typeface="Times New Roman" charset="0"/>
              </a:rPr>
              <a:t>KDD'18</a:t>
            </a:r>
            <a:r>
              <a:rPr lang="en-US" sz="1100" dirty="0">
                <a:latin typeface="Times New Roman" charset="0"/>
                <a:ea typeface="Times New Roman" charset="0"/>
                <a:cs typeface="Times New Roman" charset="0"/>
              </a:rPr>
              <a:t>.</a:t>
            </a:r>
            <a:endParaRPr lang="zh-CN" altLang="en-US"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1828099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Results</a:t>
            </a:r>
            <a:endParaRPr kumimoji="1" lang="zh-CN" altLang="en-US" dirty="0"/>
          </a:p>
        </p:txBody>
      </p:sp>
      <p:sp>
        <p:nvSpPr>
          <p:cNvPr id="6" name="文本框 5"/>
          <p:cNvSpPr txBox="1"/>
          <p:nvPr/>
        </p:nvSpPr>
        <p:spPr>
          <a:xfrm>
            <a:off x="4292602" y="2533650"/>
            <a:ext cx="184731" cy="369332"/>
          </a:xfrm>
          <a:prstGeom prst="rect">
            <a:avLst/>
          </a:prstGeom>
          <a:noFill/>
        </p:spPr>
        <p:txBody>
          <a:bodyPr wrap="none" rtlCol="0">
            <a:spAutoFit/>
          </a:bodyPr>
          <a:lstStyle/>
          <a:p>
            <a:endParaRPr kumimoji="1" lang="zh-CN" altLang="en-US" dirty="0"/>
          </a:p>
        </p:txBody>
      </p:sp>
      <p:sp>
        <p:nvSpPr>
          <p:cNvPr id="7" name="内容占位符 4"/>
          <p:cNvSpPr txBox="1">
            <a:spLocks/>
          </p:cNvSpPr>
          <p:nvPr/>
        </p:nvSpPr>
        <p:spPr bwMode="auto">
          <a:xfrm>
            <a:off x="685801" y="1143001"/>
            <a:ext cx="8436219" cy="423267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kumimoji="1" lang="en-US" altLang="zh-CN" sz="2400" kern="0" dirty="0"/>
              <a:t>LR/SVM:</a:t>
            </a:r>
            <a:r>
              <a:rPr kumimoji="1" lang="zh-CN" altLang="en-US" sz="2400" kern="0" dirty="0"/>
              <a:t> </a:t>
            </a:r>
            <a:r>
              <a:rPr kumimoji="1" lang="en-US" altLang="zh-CN" sz="2400" kern="0" dirty="0"/>
              <a:t>Logistic</a:t>
            </a:r>
            <a:r>
              <a:rPr kumimoji="1" lang="zh-CN" altLang="en-US" sz="2400" kern="0" dirty="0"/>
              <a:t> </a:t>
            </a:r>
            <a:r>
              <a:rPr kumimoji="1" lang="en-US" altLang="zh-CN" sz="2400" kern="0" dirty="0"/>
              <a:t>regression/Support</a:t>
            </a:r>
            <a:r>
              <a:rPr kumimoji="1" lang="zh-CN" altLang="en-US" sz="2400" kern="0" dirty="0"/>
              <a:t> </a:t>
            </a:r>
            <a:r>
              <a:rPr kumimoji="1" lang="en-US" altLang="zh-CN" sz="2400" kern="0" dirty="0"/>
              <a:t>vector</a:t>
            </a:r>
            <a:r>
              <a:rPr kumimoji="1" lang="zh-CN" altLang="en-US" sz="2400" kern="0" dirty="0"/>
              <a:t> </a:t>
            </a:r>
            <a:r>
              <a:rPr kumimoji="1" lang="en-US" altLang="zh-CN" sz="2400" kern="0" dirty="0"/>
              <a:t>machine</a:t>
            </a:r>
          </a:p>
          <a:p>
            <a:r>
              <a:rPr kumimoji="1" lang="en-US" altLang="zh-CN" sz="2400" kern="0" dirty="0"/>
              <a:t>PSCN:</a:t>
            </a:r>
            <a:r>
              <a:rPr kumimoji="1" lang="zh-CN" altLang="en-US" sz="2400" kern="0" dirty="0"/>
              <a:t> </a:t>
            </a:r>
            <a:r>
              <a:rPr kumimoji="1" lang="en-US" altLang="zh-CN" sz="2400" kern="0" dirty="0"/>
              <a:t>SOTA</a:t>
            </a:r>
            <a:r>
              <a:rPr kumimoji="1" lang="zh-CN" altLang="en-US" sz="2400" kern="0" dirty="0"/>
              <a:t> </a:t>
            </a:r>
            <a:r>
              <a:rPr kumimoji="1" lang="en-US" altLang="zh-CN" sz="2400" kern="0" dirty="0"/>
              <a:t>deep</a:t>
            </a:r>
            <a:r>
              <a:rPr kumimoji="1" lang="zh-CN" altLang="en-US" sz="2400" kern="0" dirty="0"/>
              <a:t> </a:t>
            </a:r>
            <a:r>
              <a:rPr kumimoji="1" lang="en-US" altLang="zh-CN" sz="2400" kern="0" dirty="0"/>
              <a:t>graph</a:t>
            </a:r>
            <a:r>
              <a:rPr kumimoji="1" lang="zh-CN" altLang="en-US" sz="2400" kern="0" dirty="0"/>
              <a:t> </a:t>
            </a:r>
            <a:r>
              <a:rPr kumimoji="1" lang="en-US" altLang="zh-CN" sz="2400" kern="0" dirty="0"/>
              <a:t>kernel</a:t>
            </a:r>
            <a:r>
              <a:rPr kumimoji="1" lang="zh-CN" altLang="en-US" sz="2400" kern="0" dirty="0"/>
              <a:t> </a:t>
            </a:r>
            <a:r>
              <a:rPr kumimoji="1" lang="en-US" altLang="zh-CN" sz="2400" kern="0" dirty="0"/>
              <a:t>model</a:t>
            </a:r>
            <a:r>
              <a:rPr kumimoji="1" lang="zh-CN" altLang="en-US" sz="2400" kern="0" dirty="0"/>
              <a:t> </a:t>
            </a:r>
            <a:r>
              <a:rPr kumimoji="1" lang="en-US" altLang="zh-CN" sz="2400" kern="0" dirty="0"/>
              <a:t>(ICML’16)</a:t>
            </a:r>
          </a:p>
          <a:p>
            <a:r>
              <a:rPr kumimoji="1" lang="en-US" altLang="zh-CN" sz="2400" kern="0" dirty="0" err="1"/>
              <a:t>DeepInf</a:t>
            </a:r>
            <a:r>
              <a:rPr kumimoji="1" lang="en-US" altLang="zh-CN" sz="2400" kern="0" dirty="0"/>
              <a:t>-GAT:</a:t>
            </a:r>
            <a:r>
              <a:rPr kumimoji="1" lang="zh-CN" altLang="en-US" sz="2400" kern="0" dirty="0"/>
              <a:t> </a:t>
            </a:r>
            <a:r>
              <a:rPr kumimoji="1" lang="en-US" altLang="zh-CN" sz="2400" kern="0" dirty="0"/>
              <a:t>Our</a:t>
            </a:r>
            <a:r>
              <a:rPr kumimoji="1" lang="zh-CN" altLang="en-US" sz="2400" kern="0" dirty="0"/>
              <a:t> </a:t>
            </a:r>
            <a:r>
              <a:rPr kumimoji="1" lang="en-US" altLang="zh-CN" sz="2400" kern="0" dirty="0"/>
              <a:t>solution</a:t>
            </a:r>
            <a:r>
              <a:rPr kumimoji="1" lang="zh-CN" altLang="en-US" sz="2400" kern="0" dirty="0"/>
              <a:t> </a:t>
            </a:r>
            <a:r>
              <a:rPr kumimoji="1" lang="en-US" altLang="zh-CN" sz="2400" kern="0" dirty="0"/>
              <a:t>with</a:t>
            </a:r>
            <a:r>
              <a:rPr kumimoji="1" lang="zh-CN" altLang="en-US" sz="2400" kern="0" dirty="0"/>
              <a:t> </a:t>
            </a:r>
            <a:r>
              <a:rPr kumimoji="1" lang="en-US" altLang="zh-CN" sz="2400" kern="0" dirty="0"/>
              <a:t>GAT</a:t>
            </a:r>
            <a:r>
              <a:rPr kumimoji="1" lang="zh-CN" altLang="en-US" sz="2400" kern="0" dirty="0"/>
              <a:t> </a:t>
            </a:r>
            <a:r>
              <a:rPr kumimoji="1" lang="en-US" altLang="zh-CN" sz="2400" kern="0" dirty="0"/>
              <a:t>as</a:t>
            </a:r>
            <a:r>
              <a:rPr kumimoji="1" lang="zh-CN" altLang="en-US" sz="2400" kern="0" dirty="0"/>
              <a:t> </a:t>
            </a:r>
            <a:r>
              <a:rPr kumimoji="1" lang="en-US" altLang="zh-CN" sz="2400" kern="0" dirty="0"/>
              <a:t>building</a:t>
            </a:r>
            <a:r>
              <a:rPr kumimoji="1" lang="zh-CN" altLang="en-US" sz="2400" kern="0" dirty="0"/>
              <a:t> </a:t>
            </a:r>
            <a:r>
              <a:rPr kumimoji="1" lang="en-US" altLang="zh-CN" sz="2400" kern="0" dirty="0"/>
              <a:t>blocks</a:t>
            </a:r>
            <a:endParaRPr kumimoji="1" lang="zh-CN" altLang="en-US" sz="2400" kern="0" dirty="0"/>
          </a:p>
        </p:txBody>
      </p:sp>
      <p:pic>
        <p:nvPicPr>
          <p:cNvPr id="5" name="Picture 4"/>
          <p:cNvPicPr>
            <a:picLocks noChangeAspect="1"/>
          </p:cNvPicPr>
          <p:nvPr/>
        </p:nvPicPr>
        <p:blipFill rotWithShape="1">
          <a:blip r:embed="rId2"/>
          <a:srcRect t="12890"/>
          <a:stretch/>
        </p:blipFill>
        <p:spPr>
          <a:xfrm>
            <a:off x="2106608" y="2457450"/>
            <a:ext cx="5654661" cy="4248150"/>
          </a:xfrm>
          <a:prstGeom prst="rect">
            <a:avLst/>
          </a:prstGeom>
        </p:spPr>
      </p:pic>
    </p:spTree>
    <p:extLst>
      <p:ext uri="{BB962C8B-B14F-4D97-AF65-F5344CB8AC3E}">
        <p14:creationId xmlns:p14="http://schemas.microsoft.com/office/powerpoint/2010/main" val="29716259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D6DF1C-4BB0-2B49-9801-A01D64F86E4D}"/>
              </a:ext>
            </a:extLst>
          </p:cNvPr>
          <p:cNvSpPr>
            <a:spLocks noGrp="1"/>
          </p:cNvSpPr>
          <p:nvPr>
            <p:ph type="title"/>
          </p:nvPr>
        </p:nvSpPr>
        <p:spPr>
          <a:xfrm>
            <a:off x="-1" y="188913"/>
            <a:ext cx="9906001" cy="792162"/>
          </a:xfrm>
        </p:spPr>
        <p:txBody>
          <a:bodyPr/>
          <a:lstStyle/>
          <a:p>
            <a:r>
              <a:rPr kumimoji="1" lang="en-US" altLang="zh-CN" dirty="0">
                <a:solidFill>
                  <a:srgbClr val="C00000"/>
                </a:solidFill>
              </a:rPr>
              <a:t>App2:</a:t>
            </a:r>
            <a:r>
              <a:rPr kumimoji="1" lang="en-US" altLang="zh-CN" dirty="0"/>
              <a:t> Recommendation in E-commerce</a:t>
            </a:r>
            <a:endParaRPr kumimoji="1" lang="zh-CN" altLang="en-US" dirty="0"/>
          </a:p>
        </p:txBody>
      </p:sp>
      <p:sp>
        <p:nvSpPr>
          <p:cNvPr id="3" name="内容占位符 2">
            <a:extLst>
              <a:ext uri="{FF2B5EF4-FFF2-40B4-BE49-F238E27FC236}">
                <a16:creationId xmlns:a16="http://schemas.microsoft.com/office/drawing/2014/main" id="{8594D0B7-18B6-B449-8446-EFA4072EC2EA}"/>
              </a:ext>
            </a:extLst>
          </p:cNvPr>
          <p:cNvSpPr>
            <a:spLocks noGrp="1"/>
          </p:cNvSpPr>
          <p:nvPr>
            <p:ph idx="1"/>
          </p:nvPr>
        </p:nvSpPr>
        <p:spPr>
          <a:xfrm>
            <a:off x="350838" y="1196975"/>
            <a:ext cx="9139237" cy="4929188"/>
          </a:xfrm>
        </p:spPr>
        <p:txBody>
          <a:bodyPr/>
          <a:lstStyle/>
          <a:p>
            <a:pPr marL="371475" indent="-371475">
              <a:buFont typeface="Arial" panose="020B0604020202020204" pitchFamily="34" charset="0"/>
              <a:buChar char="•"/>
            </a:pPr>
            <a:r>
              <a:rPr lang="en-US" altLang="zh-CN" sz="2800" dirty="0"/>
              <a:t>Recommend items to users by considering </a:t>
            </a:r>
            <a:r>
              <a:rPr lang="en-US" altLang="zh-CN" sz="2800" i="1" dirty="0"/>
              <a:t>Attributed Multiplex Heterogeneous Networks</a:t>
            </a:r>
            <a:r>
              <a:rPr lang="en-US" altLang="zh-CN" sz="2800" dirty="0"/>
              <a:t> (</a:t>
            </a:r>
            <a:r>
              <a:rPr lang="en-US" altLang="zh-CN" sz="2800" dirty="0">
                <a:solidFill>
                  <a:srgbClr val="C00000"/>
                </a:solidFill>
              </a:rPr>
              <a:t>AMHEN</a:t>
            </a:r>
            <a:r>
              <a:rPr lang="en-US" altLang="zh-CN" sz="2800" dirty="0"/>
              <a:t>)</a:t>
            </a:r>
            <a:endParaRPr lang="en-US" sz="2800" dirty="0"/>
          </a:p>
        </p:txBody>
      </p:sp>
      <p:pic>
        <p:nvPicPr>
          <p:cNvPr id="4" name="内容占位符 7">
            <a:extLst>
              <a:ext uri="{FF2B5EF4-FFF2-40B4-BE49-F238E27FC236}">
                <a16:creationId xmlns:a16="http://schemas.microsoft.com/office/drawing/2014/main" id="{7E18DDE9-7125-3D4D-9594-E9D0F0982E9A}"/>
              </a:ext>
            </a:extLst>
          </p:cNvPr>
          <p:cNvPicPr>
            <a:picLocks noChangeAspect="1"/>
          </p:cNvPicPr>
          <p:nvPr/>
        </p:nvPicPr>
        <p:blipFill>
          <a:blip r:embed="rId3"/>
          <a:stretch>
            <a:fillRect/>
          </a:stretch>
        </p:blipFill>
        <p:spPr bwMode="auto">
          <a:xfrm>
            <a:off x="1225521" y="2473287"/>
            <a:ext cx="7463663" cy="39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27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Possible</a:t>
            </a:r>
            <a:r>
              <a:rPr kumimoji="1" lang="zh-CN" altLang="en-US" dirty="0"/>
              <a:t> </a:t>
            </a:r>
            <a:r>
              <a:rPr kumimoji="1" lang="en-US" altLang="zh-CN" dirty="0"/>
              <a:t>Solution</a:t>
            </a:r>
            <a:endParaRPr kumimoji="1" lang="zh-CN" altLang="en-US" dirty="0"/>
          </a:p>
        </p:txBody>
      </p:sp>
      <p:sp>
        <p:nvSpPr>
          <p:cNvPr id="3" name="内容占位符 2"/>
          <p:cNvSpPr>
            <a:spLocks noGrp="1"/>
          </p:cNvSpPr>
          <p:nvPr>
            <p:ph idx="1"/>
          </p:nvPr>
        </p:nvSpPr>
        <p:spPr/>
        <p:txBody>
          <a:bodyPr/>
          <a:lstStyle/>
          <a:p>
            <a:r>
              <a:rPr kumimoji="1" lang="en-US" altLang="zh-CN" dirty="0"/>
              <a:t>Influence features + Hand</a:t>
            </a:r>
            <a:r>
              <a:rPr kumimoji="1" lang="zh-CN" altLang="en-US" dirty="0"/>
              <a:t> </a:t>
            </a:r>
            <a:r>
              <a:rPr kumimoji="1" lang="en-US" altLang="zh-CN" dirty="0"/>
              <a:t>craft</a:t>
            </a:r>
            <a:r>
              <a:rPr kumimoji="1" lang="zh-CN" altLang="en-US" dirty="0"/>
              <a:t> </a:t>
            </a:r>
            <a:r>
              <a:rPr kumimoji="1" lang="en-US" altLang="zh-CN" dirty="0"/>
              <a:t>features</a:t>
            </a:r>
            <a:r>
              <a:rPr kumimoji="1" lang="zh-CN" altLang="en-US" dirty="0"/>
              <a:t> </a:t>
            </a:r>
            <a:r>
              <a:rPr lang="en-US" altLang="zh-CN" dirty="0"/>
              <a:t> </a:t>
            </a:r>
            <a:r>
              <a:rPr kumimoji="1" lang="zh-CN" altLang="en-US" dirty="0"/>
              <a:t> </a:t>
            </a:r>
            <a:br>
              <a:rPr kumimoji="1" lang="en-US" altLang="zh-CN" dirty="0"/>
            </a:br>
            <a:r>
              <a:rPr kumimoji="1" lang="en-US" altLang="zh-CN" dirty="0"/>
              <a:t>     predictive</a:t>
            </a:r>
            <a:r>
              <a:rPr kumimoji="1" lang="zh-CN" altLang="en-US" dirty="0"/>
              <a:t> </a:t>
            </a:r>
            <a:r>
              <a:rPr kumimoji="1" lang="en-US" altLang="zh-CN" dirty="0"/>
              <a:t>model</a:t>
            </a:r>
            <a:r>
              <a:rPr kumimoji="1" lang="zh-CN" altLang="en-US" dirty="0"/>
              <a:t> </a:t>
            </a:r>
            <a:endParaRPr kumimoji="1" lang="en-US" altLang="zh-CN" dirty="0"/>
          </a:p>
        </p:txBody>
      </p:sp>
      <p:pic>
        <p:nvPicPr>
          <p:cNvPr id="5" name="图片 4"/>
          <p:cNvPicPr>
            <a:picLocks noChangeAspect="1"/>
          </p:cNvPicPr>
          <p:nvPr/>
        </p:nvPicPr>
        <p:blipFill>
          <a:blip r:embed="rId2"/>
          <a:stretch>
            <a:fillRect/>
          </a:stretch>
        </p:blipFill>
        <p:spPr>
          <a:xfrm>
            <a:off x="920552" y="2708920"/>
            <a:ext cx="5530738" cy="2869330"/>
          </a:xfrm>
          <a:prstGeom prst="rect">
            <a:avLst/>
          </a:prstGeom>
        </p:spPr>
      </p:pic>
      <p:sp>
        <p:nvSpPr>
          <p:cNvPr id="6" name="文本框 5"/>
          <p:cNvSpPr txBox="1"/>
          <p:nvPr/>
        </p:nvSpPr>
        <p:spPr>
          <a:xfrm>
            <a:off x="6742458" y="3994094"/>
            <a:ext cx="2728981" cy="400110"/>
          </a:xfrm>
          <a:prstGeom prst="rect">
            <a:avLst/>
          </a:prstGeom>
          <a:noFill/>
        </p:spPr>
        <p:txBody>
          <a:bodyPr wrap="square" rtlCol="0">
            <a:spAutoFit/>
          </a:bodyPr>
          <a:lstStyle/>
          <a:p>
            <a:r>
              <a:rPr kumimoji="1" lang="en-US" altLang="zh-CN" sz="2000" dirty="0"/>
              <a:t>+</a:t>
            </a:r>
            <a:endParaRPr kumimoji="1" lang="zh-CN" altLang="en-US" sz="2000" dirty="0"/>
          </a:p>
        </p:txBody>
      </p:sp>
      <p:grpSp>
        <p:nvGrpSpPr>
          <p:cNvPr id="4" name="Group 3">
            <a:extLst>
              <a:ext uri="{FF2B5EF4-FFF2-40B4-BE49-F238E27FC236}">
                <a16:creationId xmlns:a16="http://schemas.microsoft.com/office/drawing/2014/main" id="{9FC19A71-CC09-2A43-94B0-DE42489539CE}"/>
              </a:ext>
            </a:extLst>
          </p:cNvPr>
          <p:cNvGrpSpPr>
            <a:grpSpLocks noChangeAspect="1"/>
          </p:cNvGrpSpPr>
          <p:nvPr/>
        </p:nvGrpSpPr>
        <p:grpSpPr>
          <a:xfrm>
            <a:off x="7586853" y="3388270"/>
            <a:ext cx="1974659" cy="1611758"/>
            <a:chOff x="5715001" y="2057400"/>
            <a:chExt cx="3973513" cy="3243263"/>
          </a:xfrm>
        </p:grpSpPr>
        <p:grpSp>
          <p:nvGrpSpPr>
            <p:cNvPr id="7" name="Group 34">
              <a:extLst>
                <a:ext uri="{FF2B5EF4-FFF2-40B4-BE49-F238E27FC236}">
                  <a16:creationId xmlns:a16="http://schemas.microsoft.com/office/drawing/2014/main" id="{06482E4A-E5A0-7941-B83A-C6E6512F72AD}"/>
                </a:ext>
              </a:extLst>
            </p:cNvPr>
            <p:cNvGrpSpPr>
              <a:grpSpLocks/>
            </p:cNvGrpSpPr>
            <p:nvPr/>
          </p:nvGrpSpPr>
          <p:grpSpPr bwMode="auto">
            <a:xfrm>
              <a:off x="5715001" y="2057400"/>
              <a:ext cx="3973513" cy="3243263"/>
              <a:chOff x="3600" y="1296"/>
              <a:chExt cx="2503" cy="2043"/>
            </a:xfrm>
          </p:grpSpPr>
          <p:sp>
            <p:nvSpPr>
              <p:cNvPr id="8" name="Line 12">
                <a:extLst>
                  <a:ext uri="{FF2B5EF4-FFF2-40B4-BE49-F238E27FC236}">
                    <a16:creationId xmlns:a16="http://schemas.microsoft.com/office/drawing/2014/main" id="{6568931B-43DC-A645-B59A-2AB2387C26E4}"/>
                  </a:ext>
                </a:extLst>
              </p:cNvPr>
              <p:cNvSpPr>
                <a:spLocks noChangeShapeType="1"/>
              </p:cNvSpPr>
              <p:nvPr/>
            </p:nvSpPr>
            <p:spPr bwMode="auto">
              <a:xfrm flipV="1">
                <a:off x="3600" y="1296"/>
                <a:ext cx="0" cy="2016"/>
              </a:xfrm>
              <a:prstGeom prst="line">
                <a:avLst/>
              </a:prstGeom>
              <a:noFill/>
              <a:ln w="12700">
                <a:solidFill>
                  <a:schemeClr val="tx1"/>
                </a:solidFill>
                <a:miter lim="800000"/>
                <a:headEnd/>
                <a:tailEnd type="triangle" w="med" len="med"/>
              </a:ln>
            </p:spPr>
            <p:txBody>
              <a:bodyPr wrap="none"/>
              <a:lstStyle/>
              <a:p>
                <a:endParaRPr lang="zh-CN" altLang="en-US" sz="1050"/>
              </a:p>
            </p:txBody>
          </p:sp>
          <p:sp>
            <p:nvSpPr>
              <p:cNvPr id="9" name="Line 13">
                <a:extLst>
                  <a:ext uri="{FF2B5EF4-FFF2-40B4-BE49-F238E27FC236}">
                    <a16:creationId xmlns:a16="http://schemas.microsoft.com/office/drawing/2014/main" id="{EF355BA3-04EF-3B40-A60E-3F8B1EE81727}"/>
                  </a:ext>
                </a:extLst>
              </p:cNvPr>
              <p:cNvSpPr>
                <a:spLocks noChangeShapeType="1"/>
              </p:cNvSpPr>
              <p:nvPr/>
            </p:nvSpPr>
            <p:spPr bwMode="auto">
              <a:xfrm flipV="1">
                <a:off x="3600" y="3312"/>
                <a:ext cx="1920" cy="0"/>
              </a:xfrm>
              <a:prstGeom prst="line">
                <a:avLst/>
              </a:prstGeom>
              <a:noFill/>
              <a:ln w="12700">
                <a:solidFill>
                  <a:schemeClr val="tx1"/>
                </a:solidFill>
                <a:miter lim="800000"/>
                <a:headEnd/>
                <a:tailEnd type="triangle" w="med" len="med"/>
              </a:ln>
            </p:spPr>
            <p:txBody>
              <a:bodyPr wrap="none"/>
              <a:lstStyle/>
              <a:p>
                <a:endParaRPr lang="zh-CN" altLang="en-US" sz="1050"/>
              </a:p>
            </p:txBody>
          </p:sp>
          <p:sp>
            <p:nvSpPr>
              <p:cNvPr id="10" name="Oval 14">
                <a:extLst>
                  <a:ext uri="{FF2B5EF4-FFF2-40B4-BE49-F238E27FC236}">
                    <a16:creationId xmlns:a16="http://schemas.microsoft.com/office/drawing/2014/main" id="{6A555AC0-486A-EB40-8041-C25344E33BF5}"/>
                  </a:ext>
                </a:extLst>
              </p:cNvPr>
              <p:cNvSpPr>
                <a:spLocks noChangeArrowheads="1"/>
              </p:cNvSpPr>
              <p:nvPr/>
            </p:nvSpPr>
            <p:spPr bwMode="auto">
              <a:xfrm>
                <a:off x="4896" y="168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050"/>
              </a:p>
            </p:txBody>
          </p:sp>
          <p:sp>
            <p:nvSpPr>
              <p:cNvPr id="11" name="Oval 15">
                <a:extLst>
                  <a:ext uri="{FF2B5EF4-FFF2-40B4-BE49-F238E27FC236}">
                    <a16:creationId xmlns:a16="http://schemas.microsoft.com/office/drawing/2014/main" id="{14EF0A39-4CD7-8A42-9535-A8DDACB3534D}"/>
                  </a:ext>
                </a:extLst>
              </p:cNvPr>
              <p:cNvSpPr>
                <a:spLocks noChangeArrowheads="1"/>
              </p:cNvSpPr>
              <p:nvPr/>
            </p:nvSpPr>
            <p:spPr bwMode="auto">
              <a:xfrm>
                <a:off x="5040" y="2064"/>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050"/>
              </a:p>
            </p:txBody>
          </p:sp>
          <p:sp>
            <p:nvSpPr>
              <p:cNvPr id="12" name="Oval 16">
                <a:extLst>
                  <a:ext uri="{FF2B5EF4-FFF2-40B4-BE49-F238E27FC236}">
                    <a16:creationId xmlns:a16="http://schemas.microsoft.com/office/drawing/2014/main" id="{F676AC78-2A3D-F542-B171-6F7863B689D1}"/>
                  </a:ext>
                </a:extLst>
              </p:cNvPr>
              <p:cNvSpPr>
                <a:spLocks noChangeArrowheads="1"/>
              </p:cNvSpPr>
              <p:nvPr/>
            </p:nvSpPr>
            <p:spPr bwMode="auto">
              <a:xfrm>
                <a:off x="5568" y="2208"/>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050"/>
              </a:p>
            </p:txBody>
          </p:sp>
          <p:sp>
            <p:nvSpPr>
              <p:cNvPr id="13" name="Oval 17">
                <a:extLst>
                  <a:ext uri="{FF2B5EF4-FFF2-40B4-BE49-F238E27FC236}">
                    <a16:creationId xmlns:a16="http://schemas.microsoft.com/office/drawing/2014/main" id="{B7F7EB7D-7C24-A14A-B356-121273B9982B}"/>
                  </a:ext>
                </a:extLst>
              </p:cNvPr>
              <p:cNvSpPr>
                <a:spLocks noChangeArrowheads="1"/>
              </p:cNvSpPr>
              <p:nvPr/>
            </p:nvSpPr>
            <p:spPr bwMode="auto">
              <a:xfrm>
                <a:off x="4608" y="1776"/>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050"/>
              </a:p>
            </p:txBody>
          </p:sp>
          <p:sp>
            <p:nvSpPr>
              <p:cNvPr id="14" name="Oval 18">
                <a:extLst>
                  <a:ext uri="{FF2B5EF4-FFF2-40B4-BE49-F238E27FC236}">
                    <a16:creationId xmlns:a16="http://schemas.microsoft.com/office/drawing/2014/main" id="{5961168C-A27E-024F-8756-8828A8EA679E}"/>
                  </a:ext>
                </a:extLst>
              </p:cNvPr>
              <p:cNvSpPr>
                <a:spLocks noChangeArrowheads="1"/>
              </p:cNvSpPr>
              <p:nvPr/>
            </p:nvSpPr>
            <p:spPr bwMode="auto">
              <a:xfrm>
                <a:off x="5232" y="240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050"/>
              </a:p>
            </p:txBody>
          </p:sp>
          <p:sp>
            <p:nvSpPr>
              <p:cNvPr id="15" name="Rectangle 19">
                <a:extLst>
                  <a:ext uri="{FF2B5EF4-FFF2-40B4-BE49-F238E27FC236}">
                    <a16:creationId xmlns:a16="http://schemas.microsoft.com/office/drawing/2014/main" id="{1E1E9A97-74D2-4846-91E1-5C9480FAC2D5}"/>
                  </a:ext>
                </a:extLst>
              </p:cNvPr>
              <p:cNvSpPr>
                <a:spLocks noChangeArrowheads="1"/>
              </p:cNvSpPr>
              <p:nvPr/>
            </p:nvSpPr>
            <p:spPr bwMode="auto">
              <a:xfrm>
                <a:off x="3792" y="2352"/>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16" name="Rectangle 20">
                <a:extLst>
                  <a:ext uri="{FF2B5EF4-FFF2-40B4-BE49-F238E27FC236}">
                    <a16:creationId xmlns:a16="http://schemas.microsoft.com/office/drawing/2014/main" id="{3AF76103-F855-934C-A6A1-54D767756210}"/>
                  </a:ext>
                </a:extLst>
              </p:cNvPr>
              <p:cNvSpPr>
                <a:spLocks noChangeArrowheads="1"/>
              </p:cNvSpPr>
              <p:nvPr/>
            </p:nvSpPr>
            <p:spPr bwMode="auto">
              <a:xfrm>
                <a:off x="456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17" name="Rectangle 21">
                <a:extLst>
                  <a:ext uri="{FF2B5EF4-FFF2-40B4-BE49-F238E27FC236}">
                    <a16:creationId xmlns:a16="http://schemas.microsoft.com/office/drawing/2014/main" id="{2261F91A-6F3E-9C43-BB30-5A23710830D9}"/>
                  </a:ext>
                </a:extLst>
              </p:cNvPr>
              <p:cNvSpPr>
                <a:spLocks noChangeArrowheads="1"/>
              </p:cNvSpPr>
              <p:nvPr/>
            </p:nvSpPr>
            <p:spPr bwMode="auto">
              <a:xfrm>
                <a:off x="4464" y="2928"/>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18" name="Rectangle 22">
                <a:extLst>
                  <a:ext uri="{FF2B5EF4-FFF2-40B4-BE49-F238E27FC236}">
                    <a16:creationId xmlns:a16="http://schemas.microsoft.com/office/drawing/2014/main" id="{2AB020C6-6CFB-F84A-82B9-2EF53CCDDDC7}"/>
                  </a:ext>
                </a:extLst>
              </p:cNvPr>
              <p:cNvSpPr>
                <a:spLocks noChangeArrowheads="1"/>
              </p:cNvSpPr>
              <p:nvPr/>
            </p:nvSpPr>
            <p:spPr bwMode="auto">
              <a:xfrm>
                <a:off x="408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19" name="Rectangle 23">
                <a:extLst>
                  <a:ext uri="{FF2B5EF4-FFF2-40B4-BE49-F238E27FC236}">
                    <a16:creationId xmlns:a16="http://schemas.microsoft.com/office/drawing/2014/main" id="{E001F62B-BC7A-5F42-B6FD-4E6D1BB4A2CE}"/>
                  </a:ext>
                </a:extLst>
              </p:cNvPr>
              <p:cNvSpPr>
                <a:spLocks noChangeArrowheads="1"/>
              </p:cNvSpPr>
              <p:nvPr/>
            </p:nvSpPr>
            <p:spPr bwMode="auto">
              <a:xfrm>
                <a:off x="3888" y="288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20" name="Rectangle 24">
                <a:extLst>
                  <a:ext uri="{FF2B5EF4-FFF2-40B4-BE49-F238E27FC236}">
                    <a16:creationId xmlns:a16="http://schemas.microsoft.com/office/drawing/2014/main" id="{4E82C85C-C40F-084E-ADD8-545B25C56282}"/>
                  </a:ext>
                </a:extLst>
              </p:cNvPr>
              <p:cNvSpPr>
                <a:spLocks noChangeArrowheads="1"/>
              </p:cNvSpPr>
              <p:nvPr/>
            </p:nvSpPr>
            <p:spPr bwMode="auto">
              <a:xfrm>
                <a:off x="4032" y="2112"/>
                <a:ext cx="96" cy="96"/>
              </a:xfrm>
              <a:prstGeom prst="rect">
                <a:avLst/>
              </a:prstGeom>
              <a:solidFill>
                <a:schemeClr val="hlink"/>
              </a:solidFill>
              <a:ln w="9525">
                <a:solidFill>
                  <a:schemeClr val="tx1"/>
                </a:solidFill>
                <a:miter lim="800000"/>
                <a:headEnd/>
                <a:tailEnd/>
              </a:ln>
            </p:spPr>
            <p:txBody>
              <a:bodyPr wrap="none" anchor="ctr"/>
              <a:lstStyle/>
              <a:p>
                <a:endParaRPr lang="zh-CN" altLang="en-US" sz="1050"/>
              </a:p>
            </p:txBody>
          </p:sp>
          <p:sp>
            <p:nvSpPr>
              <p:cNvPr id="21" name="Text Box 25">
                <a:extLst>
                  <a:ext uri="{FF2B5EF4-FFF2-40B4-BE49-F238E27FC236}">
                    <a16:creationId xmlns:a16="http://schemas.microsoft.com/office/drawing/2014/main" id="{AA6F8604-BCF0-AD48-9AF3-CD42EBD02126}"/>
                  </a:ext>
                </a:extLst>
              </p:cNvPr>
              <p:cNvSpPr txBox="1">
                <a:spLocks noChangeArrowheads="1"/>
              </p:cNvSpPr>
              <p:nvPr/>
            </p:nvSpPr>
            <p:spPr bwMode="auto">
              <a:xfrm>
                <a:off x="3792" y="3007"/>
                <a:ext cx="854" cy="332"/>
              </a:xfrm>
              <a:prstGeom prst="rect">
                <a:avLst/>
              </a:prstGeom>
              <a:noFill/>
              <a:ln w="9525">
                <a:noFill/>
                <a:miter lim="800000"/>
                <a:headEnd/>
                <a:tailEnd/>
              </a:ln>
            </p:spPr>
            <p:txBody>
              <a:bodyPr wrap="none">
                <a:spAutoFit/>
              </a:bodyPr>
              <a:lstStyle/>
              <a:p>
                <a:r>
                  <a:rPr lang="en-US" altLang="zh-CN" sz="1100" dirty="0">
                    <a:latin typeface="Tahoma" pitchFamily="34" charset="0"/>
                  </a:rPr>
                  <a:t>Class -1</a:t>
                </a:r>
              </a:p>
            </p:txBody>
          </p:sp>
          <p:sp>
            <p:nvSpPr>
              <p:cNvPr id="22" name="Text Box 26">
                <a:extLst>
                  <a:ext uri="{FF2B5EF4-FFF2-40B4-BE49-F238E27FC236}">
                    <a16:creationId xmlns:a16="http://schemas.microsoft.com/office/drawing/2014/main" id="{62975E06-5082-EE47-994D-AA7B7ABC983F}"/>
                  </a:ext>
                </a:extLst>
              </p:cNvPr>
              <p:cNvSpPr txBox="1">
                <a:spLocks noChangeArrowheads="1"/>
              </p:cNvSpPr>
              <p:nvPr/>
            </p:nvSpPr>
            <p:spPr bwMode="auto">
              <a:xfrm>
                <a:off x="5184" y="1584"/>
                <a:ext cx="919" cy="332"/>
              </a:xfrm>
              <a:prstGeom prst="rect">
                <a:avLst/>
              </a:prstGeom>
              <a:noFill/>
              <a:ln w="9525">
                <a:noFill/>
                <a:miter lim="800000"/>
                <a:headEnd/>
                <a:tailEnd/>
              </a:ln>
            </p:spPr>
            <p:txBody>
              <a:bodyPr wrap="none">
                <a:spAutoFit/>
              </a:bodyPr>
              <a:lstStyle/>
              <a:p>
                <a:r>
                  <a:rPr lang="en-US" altLang="zh-CN" sz="1100" dirty="0">
                    <a:latin typeface="Tahoma" pitchFamily="34" charset="0"/>
                  </a:rPr>
                  <a:t>Class +1</a:t>
                </a:r>
              </a:p>
            </p:txBody>
          </p:sp>
        </p:grpSp>
        <p:sp>
          <p:nvSpPr>
            <p:cNvPr id="23" name="Line 27">
              <a:extLst>
                <a:ext uri="{FF2B5EF4-FFF2-40B4-BE49-F238E27FC236}">
                  <a16:creationId xmlns:a16="http://schemas.microsoft.com/office/drawing/2014/main" id="{DAE0FDAB-50C8-B842-B409-93EC08A823C8}"/>
                </a:ext>
              </a:extLst>
            </p:cNvPr>
            <p:cNvSpPr>
              <a:spLocks noChangeShapeType="1"/>
            </p:cNvSpPr>
            <p:nvPr/>
          </p:nvSpPr>
          <p:spPr bwMode="auto">
            <a:xfrm>
              <a:off x="6229350" y="2209800"/>
              <a:ext cx="2362200" cy="2743200"/>
            </a:xfrm>
            <a:prstGeom prst="line">
              <a:avLst/>
            </a:prstGeom>
            <a:noFill/>
            <a:ln w="38100">
              <a:solidFill>
                <a:schemeClr val="folHlink"/>
              </a:solidFill>
              <a:prstDash val="sysDot"/>
              <a:miter lim="800000"/>
              <a:headEnd/>
              <a:tailEnd/>
            </a:ln>
          </p:spPr>
          <p:txBody>
            <a:bodyPr wrap="none"/>
            <a:lstStyle/>
            <a:p>
              <a:endParaRPr lang="zh-CN" altLang="en-US" sz="1050"/>
            </a:p>
          </p:txBody>
        </p:sp>
      </p:grpSp>
      <p:sp>
        <p:nvSpPr>
          <p:cNvPr id="24" name="Rectangle 23">
            <a:extLst>
              <a:ext uri="{FF2B5EF4-FFF2-40B4-BE49-F238E27FC236}">
                <a16:creationId xmlns:a16="http://schemas.microsoft.com/office/drawing/2014/main" id="{33A6427E-3215-6D4C-9BBD-8EE7B958E19A}"/>
              </a:ext>
            </a:extLst>
          </p:cNvPr>
          <p:cNvSpPr/>
          <p:nvPr/>
        </p:nvSpPr>
        <p:spPr>
          <a:xfrm>
            <a:off x="7401272" y="5024484"/>
            <a:ext cx="1872208" cy="553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predictive model</a:t>
            </a:r>
          </a:p>
        </p:txBody>
      </p:sp>
      <p:sp>
        <p:nvSpPr>
          <p:cNvPr id="25" name="Right Arrow 24">
            <a:extLst>
              <a:ext uri="{FF2B5EF4-FFF2-40B4-BE49-F238E27FC236}">
                <a16:creationId xmlns:a16="http://schemas.microsoft.com/office/drawing/2014/main" id="{3282886E-8C39-AC41-B311-59B52DBACE50}"/>
              </a:ext>
            </a:extLst>
          </p:cNvPr>
          <p:cNvSpPr/>
          <p:nvPr/>
        </p:nvSpPr>
        <p:spPr>
          <a:xfrm>
            <a:off x="776536" y="1879095"/>
            <a:ext cx="416548" cy="288032"/>
          </a:xfrm>
          <a:prstGeom prst="rightArrow">
            <a:avLst/>
          </a:prstGeom>
          <a:solidFill>
            <a:srgbClr val="C8EE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矩形 11">
            <a:extLst>
              <a:ext uri="{FF2B5EF4-FFF2-40B4-BE49-F238E27FC236}">
                <a16:creationId xmlns:a16="http://schemas.microsoft.com/office/drawing/2014/main" id="{EC134B16-4A9E-8E4B-B336-46BB336C4729}"/>
              </a:ext>
            </a:extLst>
          </p:cNvPr>
          <p:cNvSpPr>
            <a:spLocks noChangeArrowheads="1"/>
          </p:cNvSpPr>
          <p:nvPr/>
        </p:nvSpPr>
        <p:spPr bwMode="auto">
          <a:xfrm>
            <a:off x="135731" y="5762016"/>
            <a:ext cx="9634537" cy="852941"/>
          </a:xfrm>
          <a:prstGeom prst="rect">
            <a:avLst/>
          </a:prstGeom>
          <a:solidFill>
            <a:srgbClr val="C8EEFF"/>
          </a:solidFill>
          <a:ln w="22225" algn="ctr">
            <a:solidFill>
              <a:srgbClr val="3C88D2"/>
            </a:solidFill>
            <a:miter lim="800000"/>
            <a:headEnd/>
            <a:tailEnd/>
          </a:ln>
        </p:spPr>
        <p:txBody>
          <a:bodyPr lIns="252000" rIns="252000" anchor="ctr"/>
          <a:lstStyle/>
          <a:p>
            <a:pPr>
              <a:spcBef>
                <a:spcPts val="600"/>
              </a:spcBef>
            </a:pPr>
            <a:r>
              <a:rPr lang="en-US" altLang="zh-CN" sz="3200" dirty="0">
                <a:latin typeface="Helvetica Neue" charset="0"/>
                <a:ea typeface="Helvetica Neue" charset="0"/>
                <a:cs typeface="Helvetica Neue" charset="0"/>
              </a:rPr>
              <a:t>But defining features is tedious and inefficient…</a:t>
            </a:r>
          </a:p>
        </p:txBody>
      </p:sp>
    </p:spTree>
    <p:extLst>
      <p:ext uri="{BB962C8B-B14F-4D97-AF65-F5344CB8AC3E}">
        <p14:creationId xmlns:p14="http://schemas.microsoft.com/office/powerpoint/2010/main" val="42517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Six Different Network Types</a:t>
            </a:r>
            <a:endParaRPr lang="zh-CN" altLang="en-US" sz="3200" dirty="0"/>
          </a:p>
        </p:txBody>
      </p:sp>
      <p:pic>
        <p:nvPicPr>
          <p:cNvPr id="6" name="Picture 5">
            <a:extLst>
              <a:ext uri="{FF2B5EF4-FFF2-40B4-BE49-F238E27FC236}">
                <a16:creationId xmlns:a16="http://schemas.microsoft.com/office/drawing/2014/main" id="{39CB7BCF-8E55-1846-BFC0-61921AA839C7}"/>
              </a:ext>
            </a:extLst>
          </p:cNvPr>
          <p:cNvPicPr>
            <a:picLocks noChangeAspect="1"/>
          </p:cNvPicPr>
          <p:nvPr/>
        </p:nvPicPr>
        <p:blipFill>
          <a:blip r:embed="rId3"/>
          <a:stretch>
            <a:fillRect/>
          </a:stretch>
        </p:blipFill>
        <p:spPr>
          <a:xfrm>
            <a:off x="1928664" y="944002"/>
            <a:ext cx="6169336" cy="5913997"/>
          </a:xfrm>
          <a:prstGeom prst="rect">
            <a:avLst/>
          </a:prstGeom>
        </p:spPr>
      </p:pic>
    </p:spTree>
    <p:extLst>
      <p:ext uri="{BB962C8B-B14F-4D97-AF65-F5344CB8AC3E}">
        <p14:creationId xmlns:p14="http://schemas.microsoft.com/office/powerpoint/2010/main" val="38289651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88913"/>
            <a:ext cx="9906001" cy="792162"/>
          </a:xfrm>
        </p:spPr>
        <p:txBody>
          <a:bodyPr/>
          <a:lstStyle/>
          <a:p>
            <a:r>
              <a:rPr lang="en-US" sz="3200" dirty="0"/>
              <a:t>Multiplex Heterogeneous Graph Embedding</a:t>
            </a:r>
            <a:endParaRPr lang="zh-CN" altLang="en-US" sz="3200"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55894" y="1329358"/>
            <a:ext cx="6493450" cy="4835946"/>
          </a:xfrm>
        </p:spPr>
      </p:pic>
      <p:sp>
        <p:nvSpPr>
          <p:cNvPr id="5" name="Rectangle 4">
            <a:extLst>
              <a:ext uri="{FF2B5EF4-FFF2-40B4-BE49-F238E27FC236}">
                <a16:creationId xmlns:a16="http://schemas.microsoft.com/office/drawing/2014/main" id="{24B363D1-9B3D-B742-8381-E3699A31894B}"/>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Y. Cen, X. Zou, J. Zhang, H. Yang, J. Zhou and J. Tang. Representation Learning for Attributed Multiplex Heterogeneous Network. KDD’19.</a:t>
            </a:r>
          </a:p>
        </p:txBody>
      </p:sp>
    </p:spTree>
    <p:extLst>
      <p:ext uri="{BB962C8B-B14F-4D97-AF65-F5344CB8AC3E}">
        <p14:creationId xmlns:p14="http://schemas.microsoft.com/office/powerpoint/2010/main" val="42468944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21DF-D278-7B41-816A-4506E88DFB3F}"/>
              </a:ext>
            </a:extLst>
          </p:cNvPr>
          <p:cNvSpPr>
            <a:spLocks noGrp="1"/>
          </p:cNvSpPr>
          <p:nvPr>
            <p:ph type="title"/>
          </p:nvPr>
        </p:nvSpPr>
        <p:spPr/>
        <p:txBody>
          <a:bodyPr/>
          <a:lstStyle/>
          <a:p>
            <a:r>
              <a:rPr lang="en-US" sz="3200" dirty="0"/>
              <a:t>Dataset Statistics</a:t>
            </a:r>
          </a:p>
        </p:txBody>
      </p:sp>
      <p:sp>
        <p:nvSpPr>
          <p:cNvPr id="3" name="Content Placeholder 2">
            <a:extLst>
              <a:ext uri="{FF2B5EF4-FFF2-40B4-BE49-F238E27FC236}">
                <a16:creationId xmlns:a16="http://schemas.microsoft.com/office/drawing/2014/main" id="{BD45C5C7-03D4-3943-A304-4A5E20B16B05}"/>
              </a:ext>
            </a:extLst>
          </p:cNvPr>
          <p:cNvSpPr>
            <a:spLocks noGrp="1"/>
          </p:cNvSpPr>
          <p:nvPr>
            <p:ph idx="1"/>
          </p:nvPr>
        </p:nvSpPr>
        <p:spPr/>
        <p:txBody>
          <a:bodyPr/>
          <a:lstStyle/>
          <a:p>
            <a:r>
              <a:rPr lang="en-US" sz="2800" dirty="0"/>
              <a:t>The experiments of first four sampled datasets are conducted on a single Linux server.</a:t>
            </a:r>
          </a:p>
          <a:p>
            <a:r>
              <a:rPr lang="en-US" sz="2800" dirty="0"/>
              <a:t>The experiment on Alibaba dataset is conducted on Alibaba’s distributed cloud platform.</a:t>
            </a:r>
          </a:p>
        </p:txBody>
      </p:sp>
      <p:pic>
        <p:nvPicPr>
          <p:cNvPr id="4" name="Picture 3">
            <a:extLst>
              <a:ext uri="{FF2B5EF4-FFF2-40B4-BE49-F238E27FC236}">
                <a16:creationId xmlns:a16="http://schemas.microsoft.com/office/drawing/2014/main" id="{A419F5C7-CD5F-9045-9C42-D1C99DB00473}"/>
              </a:ext>
            </a:extLst>
          </p:cNvPr>
          <p:cNvPicPr>
            <a:picLocks noChangeAspect="1"/>
          </p:cNvPicPr>
          <p:nvPr/>
        </p:nvPicPr>
        <p:blipFill>
          <a:blip r:embed="rId3"/>
          <a:stretch>
            <a:fillRect/>
          </a:stretch>
        </p:blipFill>
        <p:spPr>
          <a:xfrm>
            <a:off x="560511" y="3356991"/>
            <a:ext cx="8861345" cy="2769171"/>
          </a:xfrm>
          <a:prstGeom prst="rect">
            <a:avLst/>
          </a:prstGeom>
        </p:spPr>
      </p:pic>
      <p:sp>
        <p:nvSpPr>
          <p:cNvPr id="6" name="Rectangle 5">
            <a:extLst>
              <a:ext uri="{FF2B5EF4-FFF2-40B4-BE49-F238E27FC236}">
                <a16:creationId xmlns:a16="http://schemas.microsoft.com/office/drawing/2014/main" id="{1ED7305D-E416-AF4D-BECA-DD6292B15FF9}"/>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4"/>
              </a:rPr>
              <a:t>https://github.com/THUDM/GATNE</a:t>
            </a:r>
            <a:r>
              <a:rPr lang="en-US" dirty="0">
                <a:solidFill>
                  <a:srgbClr val="C00000"/>
                </a:solidFill>
              </a:rPr>
              <a:t>  </a:t>
            </a:r>
          </a:p>
        </p:txBody>
      </p:sp>
    </p:spTree>
    <p:extLst>
      <p:ext uri="{BB962C8B-B14F-4D97-AF65-F5344CB8AC3E}">
        <p14:creationId xmlns:p14="http://schemas.microsoft.com/office/powerpoint/2010/main" val="17437209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07B6-4AAE-674B-9A12-1AA7FADAF449}"/>
              </a:ext>
            </a:extLst>
          </p:cNvPr>
          <p:cNvSpPr>
            <a:spLocks noGrp="1"/>
          </p:cNvSpPr>
          <p:nvPr>
            <p:ph type="title"/>
          </p:nvPr>
        </p:nvSpPr>
        <p:spPr/>
        <p:txBody>
          <a:bodyPr/>
          <a:lstStyle/>
          <a:p>
            <a:r>
              <a:rPr lang="en-US" dirty="0"/>
              <a:t>Recommendation Results</a:t>
            </a:r>
          </a:p>
        </p:txBody>
      </p:sp>
      <p:sp>
        <p:nvSpPr>
          <p:cNvPr id="3" name="Content Placeholder 2">
            <a:extLst>
              <a:ext uri="{FF2B5EF4-FFF2-40B4-BE49-F238E27FC236}">
                <a16:creationId xmlns:a16="http://schemas.microsoft.com/office/drawing/2014/main" id="{2AF35B45-F680-5B46-A1F1-5D2CC961A17B}"/>
              </a:ext>
            </a:extLst>
          </p:cNvPr>
          <p:cNvSpPr>
            <a:spLocks noGrp="1"/>
          </p:cNvSpPr>
          <p:nvPr>
            <p:ph idx="1"/>
          </p:nvPr>
        </p:nvSpPr>
        <p:spPr/>
        <p:txBody>
          <a:bodyPr/>
          <a:lstStyle/>
          <a:p>
            <a:r>
              <a:rPr lang="en-US" sz="2400" dirty="0"/>
              <a:t>Data</a:t>
            </a:r>
          </a:p>
          <a:p>
            <a:pPr lvl="1"/>
            <a:r>
              <a:rPr lang="en-US" sz="2000" dirty="0"/>
              <a:t>Small: Amazon, YouTube, Twitter w/ 10</a:t>
            </a:r>
            <a:r>
              <a:rPr lang="en-US" sz="2000" i="1" dirty="0"/>
              <a:t>K</a:t>
            </a:r>
            <a:r>
              <a:rPr lang="en-US" sz="2000" dirty="0"/>
              <a:t> nodes</a:t>
            </a:r>
          </a:p>
          <a:p>
            <a:pPr lvl="1"/>
            <a:r>
              <a:rPr lang="en-US" sz="2000" dirty="0"/>
              <a:t>Large: Alibaba w/ </a:t>
            </a:r>
            <a:r>
              <a:rPr lang="en-US" sz="2000" dirty="0">
                <a:solidFill>
                  <a:srgbClr val="C00000"/>
                </a:solidFill>
              </a:rPr>
              <a:t>40M nodes </a:t>
            </a:r>
            <a:r>
              <a:rPr lang="en-US" sz="2000" dirty="0"/>
              <a:t>and </a:t>
            </a:r>
            <a:r>
              <a:rPr lang="en-US" sz="2000" dirty="0">
                <a:solidFill>
                  <a:srgbClr val="C00000"/>
                </a:solidFill>
              </a:rPr>
              <a:t>0.5B edges</a:t>
            </a:r>
          </a:p>
          <a:p>
            <a:pPr lvl="1"/>
            <a:endParaRPr lang="en-US" sz="2000" dirty="0"/>
          </a:p>
        </p:txBody>
      </p:sp>
      <p:pic>
        <p:nvPicPr>
          <p:cNvPr id="4" name="Picture 3">
            <a:extLst>
              <a:ext uri="{FF2B5EF4-FFF2-40B4-BE49-F238E27FC236}">
                <a16:creationId xmlns:a16="http://schemas.microsoft.com/office/drawing/2014/main" id="{67BCA207-ED96-BF47-BEC8-AA8198ED8CE9}"/>
              </a:ext>
            </a:extLst>
          </p:cNvPr>
          <p:cNvPicPr>
            <a:picLocks noChangeAspect="1"/>
          </p:cNvPicPr>
          <p:nvPr/>
        </p:nvPicPr>
        <p:blipFill>
          <a:blip r:embed="rId2"/>
          <a:stretch>
            <a:fillRect/>
          </a:stretch>
        </p:blipFill>
        <p:spPr>
          <a:xfrm>
            <a:off x="0" y="2635117"/>
            <a:ext cx="9906000" cy="3026131"/>
          </a:xfrm>
          <a:prstGeom prst="rect">
            <a:avLst/>
          </a:prstGeom>
        </p:spPr>
      </p:pic>
      <p:sp>
        <p:nvSpPr>
          <p:cNvPr id="5" name="文本框 4">
            <a:extLst>
              <a:ext uri="{FF2B5EF4-FFF2-40B4-BE49-F238E27FC236}">
                <a16:creationId xmlns:a16="http://schemas.microsoft.com/office/drawing/2014/main" id="{16ADF186-2300-6742-8E67-C0450E75AE8C}"/>
              </a:ext>
            </a:extLst>
          </p:cNvPr>
          <p:cNvSpPr txBox="1"/>
          <p:nvPr/>
        </p:nvSpPr>
        <p:spPr>
          <a:xfrm>
            <a:off x="1121680" y="5765194"/>
            <a:ext cx="7597552" cy="400110"/>
          </a:xfrm>
          <a:prstGeom prst="rect">
            <a:avLst/>
          </a:prstGeom>
          <a:noFill/>
        </p:spPr>
        <p:txBody>
          <a:bodyPr wrap="square" rtlCol="0">
            <a:spAutoFit/>
          </a:bodyPr>
          <a:lstStyle/>
          <a:p>
            <a:r>
              <a:rPr lang="en-US" altLang="zh-CN" sz="2000" dirty="0"/>
              <a:t>GATNE outperforms all sorts of baselines in the various datasets. </a:t>
            </a:r>
          </a:p>
        </p:txBody>
      </p:sp>
      <p:sp>
        <p:nvSpPr>
          <p:cNvPr id="7" name="Rectangle 6">
            <a:extLst>
              <a:ext uri="{FF2B5EF4-FFF2-40B4-BE49-F238E27FC236}">
                <a16:creationId xmlns:a16="http://schemas.microsoft.com/office/drawing/2014/main" id="{6A395D7D-7B6B-9C44-8AE5-45EFD33F242C}"/>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https://github.com/THUDM/GATNE</a:t>
            </a:r>
            <a:r>
              <a:rPr lang="en-US" dirty="0">
                <a:solidFill>
                  <a:srgbClr val="C00000"/>
                </a:solidFill>
              </a:rPr>
              <a:t>  </a:t>
            </a:r>
          </a:p>
        </p:txBody>
      </p:sp>
    </p:spTree>
    <p:extLst>
      <p:ext uri="{BB962C8B-B14F-4D97-AF65-F5344CB8AC3E}">
        <p14:creationId xmlns:p14="http://schemas.microsoft.com/office/powerpoint/2010/main" val="34368715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28C7-4A3E-994E-B962-335FB99F36EF}"/>
              </a:ext>
            </a:extLst>
          </p:cNvPr>
          <p:cNvSpPr>
            <a:spLocks noGrp="1"/>
          </p:cNvSpPr>
          <p:nvPr>
            <p:ph type="title"/>
          </p:nvPr>
        </p:nvSpPr>
        <p:spPr/>
        <p:txBody>
          <a:bodyPr/>
          <a:lstStyle/>
          <a:p>
            <a:r>
              <a:rPr lang="en-US" sz="3200" dirty="0"/>
              <a:t>Results on Alibaba Dataset</a:t>
            </a:r>
          </a:p>
        </p:txBody>
      </p:sp>
      <p:sp>
        <p:nvSpPr>
          <p:cNvPr id="3" name="Content Placeholder 2">
            <a:extLst>
              <a:ext uri="{FF2B5EF4-FFF2-40B4-BE49-F238E27FC236}">
                <a16:creationId xmlns:a16="http://schemas.microsoft.com/office/drawing/2014/main" id="{B8DF08FC-3182-F74F-8043-DA15BCB73E0F}"/>
              </a:ext>
            </a:extLst>
          </p:cNvPr>
          <p:cNvSpPr>
            <a:spLocks noGrp="1"/>
          </p:cNvSpPr>
          <p:nvPr>
            <p:ph idx="1"/>
          </p:nvPr>
        </p:nvSpPr>
        <p:spPr/>
        <p:txBody>
          <a:bodyPr/>
          <a:lstStyle/>
          <a:p>
            <a:r>
              <a:rPr lang="en-US" sz="2800" dirty="0"/>
              <a:t>41,991,048 nodes and 571,892,183 edges</a:t>
            </a:r>
          </a:p>
          <a:p>
            <a:r>
              <a:rPr lang="en-US" sz="2800" dirty="0"/>
              <a:t>Node types: user, item</a:t>
            </a:r>
          </a:p>
          <a:p>
            <a:r>
              <a:rPr lang="en-US" sz="2800" dirty="0"/>
              <a:t>Edge types</a:t>
            </a:r>
            <a:r>
              <a:rPr lang="zh-CN" altLang="en-US" sz="2800" dirty="0"/>
              <a:t> </a:t>
            </a:r>
            <a:r>
              <a:rPr lang="en-US" altLang="zh-CN" sz="2800" dirty="0"/>
              <a:t>(Views)</a:t>
            </a:r>
            <a:r>
              <a:rPr lang="en-US" sz="2800" dirty="0"/>
              <a:t>: click, add-to-preference, add-to-cart, and conversion</a:t>
            </a:r>
          </a:p>
          <a:p>
            <a:endParaRPr lang="en-US" sz="2800" dirty="0"/>
          </a:p>
        </p:txBody>
      </p:sp>
      <p:pic>
        <p:nvPicPr>
          <p:cNvPr id="5" name="Picture 4">
            <a:extLst>
              <a:ext uri="{FF2B5EF4-FFF2-40B4-BE49-F238E27FC236}">
                <a16:creationId xmlns:a16="http://schemas.microsoft.com/office/drawing/2014/main" id="{F5559BC0-5A74-7E4A-81A2-E1DCEC462FE5}"/>
              </a:ext>
            </a:extLst>
          </p:cNvPr>
          <p:cNvPicPr>
            <a:picLocks noChangeAspect="1"/>
          </p:cNvPicPr>
          <p:nvPr/>
        </p:nvPicPr>
        <p:blipFill>
          <a:blip r:embed="rId3"/>
          <a:stretch>
            <a:fillRect/>
          </a:stretch>
        </p:blipFill>
        <p:spPr>
          <a:xfrm>
            <a:off x="2008658" y="3540127"/>
            <a:ext cx="5888686" cy="2586037"/>
          </a:xfrm>
          <a:prstGeom prst="rect">
            <a:avLst/>
          </a:prstGeom>
        </p:spPr>
      </p:pic>
    </p:spTree>
    <p:extLst>
      <p:ext uri="{BB962C8B-B14F-4D97-AF65-F5344CB8AC3E}">
        <p14:creationId xmlns:p14="http://schemas.microsoft.com/office/powerpoint/2010/main" val="6049268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3DA0-7B86-9E4E-B658-4FE5C63A0A22}"/>
              </a:ext>
            </a:extLst>
          </p:cNvPr>
          <p:cNvSpPr>
            <a:spLocks noGrp="1"/>
          </p:cNvSpPr>
          <p:nvPr>
            <p:ph type="title"/>
          </p:nvPr>
        </p:nvSpPr>
        <p:spPr/>
        <p:txBody>
          <a:bodyPr/>
          <a:lstStyle/>
          <a:p>
            <a:r>
              <a:rPr lang="en-US" sz="3200" dirty="0"/>
              <a:t>Alibaba Offline A/B Tests</a:t>
            </a:r>
          </a:p>
        </p:txBody>
      </p:sp>
      <p:sp>
        <p:nvSpPr>
          <p:cNvPr id="3" name="Content Placeholder 2">
            <a:extLst>
              <a:ext uri="{FF2B5EF4-FFF2-40B4-BE49-F238E27FC236}">
                <a16:creationId xmlns:a16="http://schemas.microsoft.com/office/drawing/2014/main" id="{5E499613-5EB3-3E44-AE29-6DFA325063D1}"/>
              </a:ext>
            </a:extLst>
          </p:cNvPr>
          <p:cNvSpPr>
            <a:spLocks noGrp="1"/>
          </p:cNvSpPr>
          <p:nvPr>
            <p:ph idx="1"/>
          </p:nvPr>
        </p:nvSpPr>
        <p:spPr/>
        <p:txBody>
          <a:bodyPr>
            <a:normAutofit/>
          </a:bodyPr>
          <a:lstStyle/>
          <a:p>
            <a:pPr>
              <a:lnSpc>
                <a:spcPts val="3000"/>
              </a:lnSpc>
            </a:pPr>
            <a:r>
              <a:rPr lang="en-US" sz="2400" dirty="0"/>
              <a:t>GATNE-I is deployed on Alibaba’s distributed cloud platform for its recommendation system. The training dataset has about 100 million users and 10 million items with 10 billion interactions between them. </a:t>
            </a:r>
          </a:p>
          <a:p>
            <a:pPr>
              <a:lnSpc>
                <a:spcPts val="3000"/>
              </a:lnSpc>
            </a:pPr>
            <a:endParaRPr lang="en-US" sz="2400" dirty="0"/>
          </a:p>
          <a:p>
            <a:pPr>
              <a:lnSpc>
                <a:spcPts val="3000"/>
              </a:lnSpc>
            </a:pPr>
            <a:r>
              <a:rPr lang="en-US" sz="2400" dirty="0"/>
              <a:t>Under the framework of A/B tests, an offline test is conducted on GATNE-I, MNE and </a:t>
            </a:r>
            <a:r>
              <a:rPr lang="en-US" sz="2400" dirty="0" err="1"/>
              <a:t>DeepWalk</a:t>
            </a:r>
            <a:r>
              <a:rPr lang="en-US" sz="2400" dirty="0"/>
              <a:t>. The experimental goal is to maximize Hit-Rate. The results demonstrate that GATNE-I improves Hit-Rate by </a:t>
            </a:r>
            <a:r>
              <a:rPr lang="en-US" sz="2400" b="1" dirty="0">
                <a:solidFill>
                  <a:srgbClr val="C00000"/>
                </a:solidFill>
              </a:rPr>
              <a:t>3.26% and 24.26% </a:t>
            </a:r>
            <a:r>
              <a:rPr lang="en-US" sz="2400" dirty="0"/>
              <a:t>compared to MNE and </a:t>
            </a:r>
            <a:r>
              <a:rPr lang="en-US" sz="2400" dirty="0" err="1"/>
              <a:t>DeepWalk</a:t>
            </a:r>
            <a:r>
              <a:rPr lang="en-US" sz="2400" dirty="0"/>
              <a:t> respectively.</a:t>
            </a:r>
          </a:p>
        </p:txBody>
      </p:sp>
    </p:spTree>
    <p:extLst>
      <p:ext uri="{BB962C8B-B14F-4D97-AF65-F5344CB8AC3E}">
        <p14:creationId xmlns:p14="http://schemas.microsoft.com/office/powerpoint/2010/main" val="25044881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AD98B-088B-4480-8F00-8633A906FB03}"/>
              </a:ext>
            </a:extLst>
          </p:cNvPr>
          <p:cNvSpPr>
            <a:spLocks noGrp="1"/>
          </p:cNvSpPr>
          <p:nvPr>
            <p:ph type="title"/>
          </p:nvPr>
        </p:nvSpPr>
        <p:spPr/>
        <p:txBody>
          <a:bodyPr/>
          <a:lstStyle/>
          <a:p>
            <a:r>
              <a:rPr lang="en-US" sz="2600" dirty="0"/>
              <a:t>Graph Embedding: A Quick Summary</a:t>
            </a:r>
          </a:p>
        </p:txBody>
      </p:sp>
      <p:sp>
        <p:nvSpPr>
          <p:cNvPr id="51" name="Rectangle 50">
            <a:extLst>
              <a:ext uri="{FF2B5EF4-FFF2-40B4-BE49-F238E27FC236}">
                <a16:creationId xmlns:a16="http://schemas.microsoft.com/office/drawing/2014/main" id="{DFEC4661-695C-41DD-901C-EDD6953B60DE}"/>
              </a:ext>
            </a:extLst>
          </p:cNvPr>
          <p:cNvSpPr/>
          <p:nvPr/>
        </p:nvSpPr>
        <p:spPr>
          <a:xfrm>
            <a:off x="1834574" y="6185313"/>
            <a:ext cx="2228844" cy="330307"/>
          </a:xfrm>
          <a:prstGeom prst="rect">
            <a:avLst/>
          </a:prstGeom>
        </p:spPr>
        <p:txBody>
          <a:bodyPr wrap="square">
            <a:spAutoFit/>
          </a:bodyPr>
          <a:lstStyle/>
          <a:p>
            <a:pPr algn="r"/>
            <a:r>
              <a:rPr lang="en-US" sz="1400" dirty="0">
                <a:solidFill>
                  <a:srgbClr val="0070C0"/>
                </a:solidFill>
                <a:latin typeface="Times New Roman" panose="02020603050405020304" pitchFamily="18" charset="0"/>
                <a:ea typeface="Times New Roman" charset="0"/>
                <a:cs typeface="Times New Roman" panose="02020603050405020304" pitchFamily="18" charset="0"/>
              </a:rPr>
              <a:t>Spectral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partitioning</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C92F33C4-BD58-40AB-920A-DBAA63064096}"/>
              </a:ext>
            </a:extLst>
          </p:cNvPr>
          <p:cNvCxnSpPr>
            <a:cxnSpLocks/>
          </p:cNvCxnSpPr>
          <p:nvPr/>
        </p:nvCxnSpPr>
        <p:spPr>
          <a:xfrm>
            <a:off x="4237057" y="981075"/>
            <a:ext cx="0" cy="5649410"/>
          </a:xfrm>
          <a:prstGeom prst="line">
            <a:avLst/>
          </a:prstGeom>
          <a:ln w="38100">
            <a:solidFill>
              <a:srgbClr val="115CB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130FBC96-8123-49D5-B7D5-8A0F302FA192}"/>
              </a:ext>
            </a:extLst>
          </p:cNvPr>
          <p:cNvSpPr>
            <a:spLocks noChangeAspect="1"/>
          </p:cNvSpPr>
          <p:nvPr/>
        </p:nvSpPr>
        <p:spPr>
          <a:xfrm>
            <a:off x="4174597" y="4483068"/>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2" name="Oval 71">
            <a:extLst>
              <a:ext uri="{FF2B5EF4-FFF2-40B4-BE49-F238E27FC236}">
                <a16:creationId xmlns:a16="http://schemas.microsoft.com/office/drawing/2014/main" id="{F6E2CD1A-0D70-416C-A72A-B309F7A35EA0}"/>
              </a:ext>
            </a:extLst>
          </p:cNvPr>
          <p:cNvSpPr>
            <a:spLocks noChangeAspect="1"/>
          </p:cNvSpPr>
          <p:nvPr/>
        </p:nvSpPr>
        <p:spPr>
          <a:xfrm>
            <a:off x="4174597" y="5087112"/>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3" name="Oval 72">
            <a:extLst>
              <a:ext uri="{FF2B5EF4-FFF2-40B4-BE49-F238E27FC236}">
                <a16:creationId xmlns:a16="http://schemas.microsoft.com/office/drawing/2014/main" id="{220F8FA9-D605-40F7-810E-891BF8519249}"/>
              </a:ext>
            </a:extLst>
          </p:cNvPr>
          <p:cNvSpPr>
            <a:spLocks noChangeAspect="1"/>
          </p:cNvSpPr>
          <p:nvPr/>
        </p:nvSpPr>
        <p:spPr>
          <a:xfrm>
            <a:off x="4174597" y="5879201"/>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5" name="Oval 74">
            <a:extLst>
              <a:ext uri="{FF2B5EF4-FFF2-40B4-BE49-F238E27FC236}">
                <a16:creationId xmlns:a16="http://schemas.microsoft.com/office/drawing/2014/main" id="{D90A0FF7-512F-4B88-87CF-B2142B617960}"/>
              </a:ext>
            </a:extLst>
          </p:cNvPr>
          <p:cNvSpPr>
            <a:spLocks noChangeAspect="1"/>
          </p:cNvSpPr>
          <p:nvPr/>
        </p:nvSpPr>
        <p:spPr>
          <a:xfrm>
            <a:off x="4174597" y="3851357"/>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6" name="TextBox 75">
            <a:extLst>
              <a:ext uri="{FF2B5EF4-FFF2-40B4-BE49-F238E27FC236}">
                <a16:creationId xmlns:a16="http://schemas.microsoft.com/office/drawing/2014/main" id="{509DFBC8-2D12-4A9D-B733-3D8D2B2D71F4}"/>
              </a:ext>
            </a:extLst>
          </p:cNvPr>
          <p:cNvSpPr txBox="1"/>
          <p:nvPr/>
        </p:nvSpPr>
        <p:spPr>
          <a:xfrm>
            <a:off x="4410697" y="6185313"/>
            <a:ext cx="2694377" cy="330307"/>
          </a:xfrm>
          <a:prstGeom prst="rect">
            <a:avLst/>
          </a:prstGeom>
          <a:noFill/>
        </p:spPr>
        <p:txBody>
          <a:bodyPr wrap="square" rtlCol="0">
            <a:spAutoFit/>
          </a:bodyPr>
          <a:lstStyle/>
          <a:p>
            <a:r>
              <a:rPr lang="en-US" sz="1400" dirty="0">
                <a:solidFill>
                  <a:srgbClr val="0070C0"/>
                </a:solidFill>
                <a:latin typeface="Times New Roman" panose="02020603050405020304" pitchFamily="18" charset="0"/>
                <a:ea typeface="Times New Roman" charset="0"/>
                <a:cs typeface="Times New Roman" panose="02020603050405020304" pitchFamily="18" charset="0"/>
              </a:rPr>
              <a:t>19</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73: Donath &amp; Hoffman</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7" name="TextBox 76">
            <a:extLst>
              <a:ext uri="{FF2B5EF4-FFF2-40B4-BE49-F238E27FC236}">
                <a16:creationId xmlns:a16="http://schemas.microsoft.com/office/drawing/2014/main" id="{FF32639C-62C4-413C-A731-7B4C3F6FB7FB}"/>
              </a:ext>
            </a:extLst>
          </p:cNvPr>
          <p:cNvSpPr txBox="1"/>
          <p:nvPr/>
        </p:nvSpPr>
        <p:spPr>
          <a:xfrm>
            <a:off x="4410696" y="5402949"/>
            <a:ext cx="4986025" cy="330307"/>
          </a:xfrm>
          <a:prstGeom prst="rect">
            <a:avLst/>
          </a:prstGeom>
          <a:noFill/>
        </p:spPr>
        <p:txBody>
          <a:bodyPr wrap="square" rtlCol="0">
            <a:spAutoFit/>
          </a:bodyPr>
          <a:lstStyle/>
          <a:p>
            <a:r>
              <a:rPr lang="en-US" sz="1400" dirty="0">
                <a:solidFill>
                  <a:srgbClr val="0070C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05:</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Gori</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IJCNN’05</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78" name="TextBox 77">
            <a:extLst>
              <a:ext uri="{FF2B5EF4-FFF2-40B4-BE49-F238E27FC236}">
                <a16:creationId xmlns:a16="http://schemas.microsoft.com/office/drawing/2014/main" id="{B8932EC9-054A-43E0-A704-FF18C229FCE8}"/>
              </a:ext>
            </a:extLst>
          </p:cNvPr>
          <p:cNvSpPr txBox="1"/>
          <p:nvPr/>
        </p:nvSpPr>
        <p:spPr>
          <a:xfrm>
            <a:off x="4410697" y="3496341"/>
            <a:ext cx="5304432" cy="264688"/>
          </a:xfrm>
          <a:prstGeom prst="rect">
            <a:avLst/>
          </a:prstGeom>
          <a:noFill/>
        </p:spPr>
        <p:txBody>
          <a:bodyPr wrap="square" rtlCol="0">
            <a:spAutoFit/>
          </a:bodyPr>
          <a:lstStyle/>
          <a:p>
            <a:pPr>
              <a:lnSpc>
                <a:spcPct val="80000"/>
              </a:lnSpc>
            </a:pPr>
            <a:r>
              <a:rPr lang="en-US" sz="1400" dirty="0">
                <a:solidFill>
                  <a:srgbClr val="3470C0"/>
                </a:solidFill>
                <a:latin typeface="Times New Roman" panose="02020603050405020304" pitchFamily="18" charset="0"/>
                <a:cs typeface="Times New Roman" panose="02020603050405020304" pitchFamily="18" charset="0"/>
              </a:rPr>
              <a:t>20</a:t>
            </a:r>
            <a:r>
              <a:rPr lang="en-US" altLang="zh-CN" sz="1400" dirty="0">
                <a:solidFill>
                  <a:srgbClr val="3470C0"/>
                </a:solidFill>
                <a:latin typeface="Times New Roman" panose="02020603050405020304" pitchFamily="18" charset="0"/>
                <a:cs typeface="Times New Roman" panose="02020603050405020304" pitchFamily="18" charset="0"/>
              </a:rPr>
              <a:t>15:</a:t>
            </a:r>
            <a:r>
              <a:rPr lang="zh-CN" altLang="en-US" sz="1400" dirty="0">
                <a:solidFill>
                  <a:srgbClr val="3470C0"/>
                </a:solidFill>
                <a:latin typeface="Times New Roman" panose="02020603050405020304" pitchFamily="18" charset="0"/>
                <a:cs typeface="Times New Roman" panose="02020603050405020304" pitchFamily="18" charset="0"/>
              </a:rPr>
              <a:t> </a:t>
            </a:r>
            <a:r>
              <a:rPr lang="en-US" altLang="zh-CN" sz="1400" dirty="0" err="1">
                <a:solidFill>
                  <a:srgbClr val="3470C0"/>
                </a:solidFill>
                <a:latin typeface="Times New Roman" panose="02020603050405020304" pitchFamily="18" charset="0"/>
                <a:cs typeface="Times New Roman" panose="02020603050405020304" pitchFamily="18" charset="0"/>
              </a:rPr>
              <a:t>Duvenaud</a:t>
            </a:r>
            <a:r>
              <a:rPr lang="zh-CN" altLang="en-US" sz="1400" dirty="0">
                <a:solidFill>
                  <a:srgbClr val="3470C0"/>
                </a:solidFill>
                <a:latin typeface="Times New Roman" panose="02020603050405020304" pitchFamily="18" charset="0"/>
                <a:cs typeface="Times New Roman" panose="02020603050405020304" pitchFamily="18" charset="0"/>
              </a:rPr>
              <a:t> </a:t>
            </a:r>
            <a:r>
              <a:rPr lang="en-US" altLang="zh-CN" sz="1400" dirty="0">
                <a:solidFill>
                  <a:srgbClr val="3470C0"/>
                </a:solidFill>
                <a:latin typeface="Times New Roman" panose="02020603050405020304" pitchFamily="18" charset="0"/>
                <a:cs typeface="Times New Roman" panose="02020603050405020304" pitchFamily="18" charset="0"/>
              </a:rPr>
              <a:t>et</a:t>
            </a:r>
            <a:r>
              <a:rPr lang="zh-CN" altLang="en-US" sz="1400" dirty="0">
                <a:solidFill>
                  <a:srgbClr val="3470C0"/>
                </a:solidFill>
                <a:latin typeface="Times New Roman" panose="02020603050405020304" pitchFamily="18" charset="0"/>
                <a:cs typeface="Times New Roman" panose="02020603050405020304" pitchFamily="18" charset="0"/>
              </a:rPr>
              <a:t> </a:t>
            </a:r>
            <a:r>
              <a:rPr lang="en-US" altLang="zh-CN" sz="1400" dirty="0">
                <a:solidFill>
                  <a:srgbClr val="3470C0"/>
                </a:solidFill>
                <a:latin typeface="Times New Roman" panose="02020603050405020304" pitchFamily="18" charset="0"/>
                <a:cs typeface="Times New Roman" panose="02020603050405020304" pitchFamily="18" charset="0"/>
              </a:rPr>
              <a:t>al.,</a:t>
            </a:r>
            <a:r>
              <a:rPr lang="zh-CN" altLang="en-US" sz="1400" dirty="0">
                <a:solidFill>
                  <a:srgbClr val="3470C0"/>
                </a:solidFill>
                <a:latin typeface="Times New Roman" panose="02020603050405020304" pitchFamily="18" charset="0"/>
                <a:cs typeface="Times New Roman" panose="02020603050405020304" pitchFamily="18" charset="0"/>
              </a:rPr>
              <a:t> </a:t>
            </a:r>
            <a:r>
              <a:rPr lang="en-US" altLang="zh-CN" sz="1400" dirty="0">
                <a:solidFill>
                  <a:srgbClr val="3470C0"/>
                </a:solidFill>
                <a:latin typeface="Times New Roman" panose="02020603050405020304" pitchFamily="18" charset="0"/>
                <a:cs typeface="Times New Roman" panose="02020603050405020304" pitchFamily="18" charset="0"/>
              </a:rPr>
              <a:t>NIPS’15; </a:t>
            </a:r>
            <a:r>
              <a:rPr lang="en-US" sz="1400" dirty="0" err="1">
                <a:solidFill>
                  <a:srgbClr val="3470C0"/>
                </a:solidFill>
                <a:latin typeface="Times New Roman" panose="02020603050405020304" pitchFamily="18" charset="0"/>
                <a:cs typeface="Times New Roman" panose="02020603050405020304" pitchFamily="18" charset="0"/>
              </a:rPr>
              <a:t>Kipf</a:t>
            </a:r>
            <a:r>
              <a:rPr lang="en-US" sz="1400" dirty="0">
                <a:solidFill>
                  <a:srgbClr val="3470C0"/>
                </a:solidFill>
                <a:latin typeface="Times New Roman" panose="02020603050405020304" pitchFamily="18" charset="0"/>
                <a:cs typeface="Times New Roman" panose="02020603050405020304" pitchFamily="18" charset="0"/>
              </a:rPr>
              <a:t> &amp; Welling ICLR’17</a:t>
            </a:r>
          </a:p>
        </p:txBody>
      </p:sp>
      <p:sp>
        <p:nvSpPr>
          <p:cNvPr id="79" name="Rectangle 78">
            <a:extLst>
              <a:ext uri="{FF2B5EF4-FFF2-40B4-BE49-F238E27FC236}">
                <a16:creationId xmlns:a16="http://schemas.microsoft.com/office/drawing/2014/main" id="{4B856578-1616-42F2-B69E-63C9BF3609EB}"/>
              </a:ext>
            </a:extLst>
          </p:cNvPr>
          <p:cNvSpPr/>
          <p:nvPr/>
        </p:nvSpPr>
        <p:spPr>
          <a:xfrm>
            <a:off x="1993778" y="5762989"/>
            <a:ext cx="2038639" cy="330307"/>
          </a:xfrm>
          <a:prstGeom prst="rect">
            <a:avLst/>
          </a:prstGeom>
        </p:spPr>
        <p:txBody>
          <a:bodyPr wrap="square">
            <a:spAutoFit/>
          </a:bodyPr>
          <a:lstStyle/>
          <a:p>
            <a:pPr algn="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Spectral</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clustering</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83" name="TextBox 82">
            <a:extLst>
              <a:ext uri="{FF2B5EF4-FFF2-40B4-BE49-F238E27FC236}">
                <a16:creationId xmlns:a16="http://schemas.microsoft.com/office/drawing/2014/main" id="{15FEA922-F8B3-4D99-B4A7-D001A7961911}"/>
              </a:ext>
            </a:extLst>
          </p:cNvPr>
          <p:cNvSpPr txBox="1"/>
          <p:nvPr/>
        </p:nvSpPr>
        <p:spPr>
          <a:xfrm>
            <a:off x="4410697" y="5762989"/>
            <a:ext cx="3017744" cy="330307"/>
          </a:xfrm>
          <a:prstGeom prst="rect">
            <a:avLst/>
          </a:prstGeom>
          <a:noFill/>
        </p:spPr>
        <p:txBody>
          <a:bodyPr wrap="square" rtlCol="0">
            <a:spAutoFit/>
          </a:bodyPr>
          <a:lstStyle/>
          <a:p>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2000: Ng et al.</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&amp; Shi, Malik</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84" name="Oval 83">
            <a:extLst>
              <a:ext uri="{FF2B5EF4-FFF2-40B4-BE49-F238E27FC236}">
                <a16:creationId xmlns:a16="http://schemas.microsoft.com/office/drawing/2014/main" id="{30E3EA6F-C3BB-4390-883D-36B7A2495CC0}"/>
              </a:ext>
            </a:extLst>
          </p:cNvPr>
          <p:cNvSpPr>
            <a:spLocks noChangeAspect="1"/>
          </p:cNvSpPr>
          <p:nvPr/>
        </p:nvSpPr>
        <p:spPr>
          <a:xfrm>
            <a:off x="4174597" y="6301526"/>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90" name="TextBox 89">
            <a:extLst>
              <a:ext uri="{FF2B5EF4-FFF2-40B4-BE49-F238E27FC236}">
                <a16:creationId xmlns:a16="http://schemas.microsoft.com/office/drawing/2014/main" id="{6AA774F3-E060-49D1-AE5B-DE7A7479A882}"/>
              </a:ext>
            </a:extLst>
          </p:cNvPr>
          <p:cNvSpPr txBox="1"/>
          <p:nvPr/>
        </p:nvSpPr>
        <p:spPr>
          <a:xfrm>
            <a:off x="4410697" y="4366857"/>
            <a:ext cx="3012435" cy="307777"/>
          </a:xfrm>
          <a:prstGeom prst="rect">
            <a:avLst/>
          </a:prstGeom>
          <a:noFill/>
        </p:spPr>
        <p:txBody>
          <a:bodyPr wrap="square" rtlCol="0">
            <a:spAutoFit/>
          </a:bodyPr>
          <a:lstStyle/>
          <a:p>
            <a:r>
              <a:rPr lang="en-US" sz="1400" dirty="0">
                <a:solidFill>
                  <a:srgbClr val="C0000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14: </a:t>
            </a:r>
            <a:r>
              <a:rPr lang="en-US" altLang="zh-CN" sz="1400" dirty="0" err="1">
                <a:solidFill>
                  <a:srgbClr val="C00000"/>
                </a:solidFill>
                <a:latin typeface="Times New Roman" panose="02020603050405020304" pitchFamily="18" charset="0"/>
                <a:ea typeface="Times New Roman" charset="0"/>
                <a:cs typeface="Times New Roman" panose="02020603050405020304" pitchFamily="18" charset="0"/>
              </a:rPr>
              <a:t>Perozzi</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 et al., KDD’14</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91" name="TextBox 90">
            <a:extLst>
              <a:ext uri="{FF2B5EF4-FFF2-40B4-BE49-F238E27FC236}">
                <a16:creationId xmlns:a16="http://schemas.microsoft.com/office/drawing/2014/main" id="{71A5A9BB-3BD4-463D-B6D7-7C1F7093274C}"/>
              </a:ext>
            </a:extLst>
          </p:cNvPr>
          <p:cNvSpPr txBox="1"/>
          <p:nvPr/>
        </p:nvSpPr>
        <p:spPr>
          <a:xfrm>
            <a:off x="4410697" y="3983489"/>
            <a:ext cx="5543236" cy="307777"/>
          </a:xfrm>
          <a:prstGeom prst="rect">
            <a:avLst/>
          </a:prstGeom>
          <a:noFill/>
        </p:spPr>
        <p:txBody>
          <a:bodyPr wrap="square" rtlCol="0">
            <a:spAutoFit/>
          </a:bodyPr>
          <a:lstStyle/>
          <a:p>
            <a:r>
              <a:rPr lang="en-US" sz="1400" dirty="0">
                <a:solidFill>
                  <a:srgbClr val="C0000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15: Tang et al., WWW’15;</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Grover</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&amp;</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Leskovec,</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KDD’16</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97" name="Rectangle 96">
            <a:extLst>
              <a:ext uri="{FF2B5EF4-FFF2-40B4-BE49-F238E27FC236}">
                <a16:creationId xmlns:a16="http://schemas.microsoft.com/office/drawing/2014/main" id="{215BA451-4E8A-4E23-8D1A-4F8F8D6B53C9}"/>
              </a:ext>
            </a:extLst>
          </p:cNvPr>
          <p:cNvSpPr/>
          <p:nvPr/>
        </p:nvSpPr>
        <p:spPr>
          <a:xfrm>
            <a:off x="1899049" y="3709423"/>
            <a:ext cx="2133369" cy="307777"/>
          </a:xfrm>
          <a:prstGeom prst="rect">
            <a:avLst/>
          </a:prstGeom>
        </p:spPr>
        <p:txBody>
          <a:bodyPr wrap="square">
            <a:spAutoFit/>
          </a:bodyPr>
          <a:lstStyle/>
          <a:p>
            <a:pPr algn="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PTE,</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metapath2vec</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110" name="Oval 109">
            <a:extLst>
              <a:ext uri="{FF2B5EF4-FFF2-40B4-BE49-F238E27FC236}">
                <a16:creationId xmlns:a16="http://schemas.microsoft.com/office/drawing/2014/main" id="{4FD5185E-735C-41D3-AC82-542FE1E85D2C}"/>
              </a:ext>
            </a:extLst>
          </p:cNvPr>
          <p:cNvSpPr>
            <a:spLocks noChangeAspect="1"/>
          </p:cNvSpPr>
          <p:nvPr/>
        </p:nvSpPr>
        <p:spPr>
          <a:xfrm>
            <a:off x="4174597" y="3586831"/>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11" name="TextBox 44">
            <a:extLst>
              <a:ext uri="{FF2B5EF4-FFF2-40B4-BE49-F238E27FC236}">
                <a16:creationId xmlns:a16="http://schemas.microsoft.com/office/drawing/2014/main" id="{1B5B5BB3-3B81-49C1-9C02-54B67CC9552B}"/>
              </a:ext>
            </a:extLst>
          </p:cNvPr>
          <p:cNvSpPr txBox="1"/>
          <p:nvPr/>
        </p:nvSpPr>
        <p:spPr>
          <a:xfrm>
            <a:off x="4410697" y="4970900"/>
            <a:ext cx="3097347" cy="330307"/>
          </a:xfrm>
          <a:prstGeom prst="rect">
            <a:avLst/>
          </a:prstGeom>
          <a:noFill/>
        </p:spPr>
        <p:txBody>
          <a:bodyPr wrap="square" rtlCol="0">
            <a:spAutoFit/>
          </a:bodyPr>
          <a:lstStyle/>
          <a:p>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2013: </a:t>
            </a:r>
            <a:r>
              <a:rPr lang="en-US" altLang="zh-CN" sz="1400" dirty="0" err="1">
                <a:solidFill>
                  <a:srgbClr val="0070C0"/>
                </a:solidFill>
                <a:latin typeface="Times New Roman" panose="02020603050405020304" pitchFamily="18" charset="0"/>
                <a:ea typeface="Times New Roman" charset="0"/>
                <a:cs typeface="Times New Roman" panose="02020603050405020304" pitchFamily="18" charset="0"/>
              </a:rPr>
              <a:t>Mikolov</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al., ICLR’13</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12" name="Rectangle 37">
            <a:extLst>
              <a:ext uri="{FF2B5EF4-FFF2-40B4-BE49-F238E27FC236}">
                <a16:creationId xmlns:a16="http://schemas.microsoft.com/office/drawing/2014/main" id="{94654ECA-B3C2-43DF-BB96-3BAA22187335}"/>
              </a:ext>
            </a:extLst>
          </p:cNvPr>
          <p:cNvSpPr/>
          <p:nvPr/>
        </p:nvSpPr>
        <p:spPr>
          <a:xfrm>
            <a:off x="1675371" y="4970900"/>
            <a:ext cx="2357046" cy="330307"/>
          </a:xfrm>
          <a:prstGeom prst="rect">
            <a:avLst/>
          </a:prstGeom>
        </p:spPr>
        <p:txBody>
          <a:bodyPr wrap="square">
            <a:spAutoFit/>
          </a:bodyPr>
          <a:lstStyle/>
          <a:p>
            <a:pPr algn="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word2vec</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(skip-gram)</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13" name="Rectangle 112">
            <a:extLst>
              <a:ext uri="{FF2B5EF4-FFF2-40B4-BE49-F238E27FC236}">
                <a16:creationId xmlns:a16="http://schemas.microsoft.com/office/drawing/2014/main" id="{5B4E98AB-7DF8-435B-9852-99033A2FAE9C}"/>
              </a:ext>
            </a:extLst>
          </p:cNvPr>
          <p:cNvSpPr/>
          <p:nvPr/>
        </p:nvSpPr>
        <p:spPr>
          <a:xfrm>
            <a:off x="2073378" y="4009210"/>
            <a:ext cx="1959040" cy="264688"/>
          </a:xfrm>
          <a:prstGeom prst="rect">
            <a:avLst/>
          </a:prstGeom>
        </p:spPr>
        <p:txBody>
          <a:bodyPr wrap="square">
            <a:spAutoFit/>
          </a:bodyPr>
          <a:lstStyle/>
          <a:p>
            <a:pPr algn="r">
              <a:lnSpc>
                <a:spcPct val="80000"/>
              </a:lnSpc>
            </a:pP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LINE,</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node2vec</a:t>
            </a:r>
          </a:p>
        </p:txBody>
      </p:sp>
      <p:sp>
        <p:nvSpPr>
          <p:cNvPr id="114" name="Rectangle 113">
            <a:extLst>
              <a:ext uri="{FF2B5EF4-FFF2-40B4-BE49-F238E27FC236}">
                <a16:creationId xmlns:a16="http://schemas.microsoft.com/office/drawing/2014/main" id="{FD345F47-2B96-4DE3-9E3F-840E5CC3D535}"/>
              </a:ext>
            </a:extLst>
          </p:cNvPr>
          <p:cNvSpPr/>
          <p:nvPr/>
        </p:nvSpPr>
        <p:spPr>
          <a:xfrm>
            <a:off x="1993778" y="4392581"/>
            <a:ext cx="2038639" cy="264688"/>
          </a:xfrm>
          <a:prstGeom prst="rect">
            <a:avLst/>
          </a:prstGeom>
        </p:spPr>
        <p:txBody>
          <a:bodyPr wrap="square">
            <a:spAutoFit/>
          </a:bodyPr>
          <a:lstStyle/>
          <a:p>
            <a:pPr algn="r">
              <a:lnSpc>
                <a:spcPct val="80000"/>
              </a:lnSpc>
            </a:pPr>
            <a:r>
              <a:rPr lang="en-US" sz="1400" dirty="0" err="1">
                <a:solidFill>
                  <a:srgbClr val="C00000"/>
                </a:solidFill>
                <a:latin typeface="Times New Roman" panose="02020603050405020304" pitchFamily="18" charset="0"/>
                <a:ea typeface="Times New Roman" charset="0"/>
                <a:cs typeface="Times New Roman" panose="02020603050405020304" pitchFamily="18" charset="0"/>
              </a:rPr>
              <a:t>DeepWalk</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115" name="TextBox 35">
            <a:extLst>
              <a:ext uri="{FF2B5EF4-FFF2-40B4-BE49-F238E27FC236}">
                <a16:creationId xmlns:a16="http://schemas.microsoft.com/office/drawing/2014/main" id="{182C7CA4-5AFA-439F-8246-D50A004B2356}"/>
              </a:ext>
            </a:extLst>
          </p:cNvPr>
          <p:cNvSpPr txBox="1"/>
          <p:nvPr/>
        </p:nvSpPr>
        <p:spPr>
          <a:xfrm>
            <a:off x="4410696" y="1918302"/>
            <a:ext cx="5304428" cy="284064"/>
          </a:xfrm>
          <a:prstGeom prst="rect">
            <a:avLst/>
          </a:prstGeom>
          <a:noFill/>
        </p:spPr>
        <p:txBody>
          <a:bodyPr wrap="square" rtlCol="0">
            <a:spAutoFit/>
          </a:bodyPr>
          <a:lstStyle/>
          <a:p>
            <a:pPr>
              <a:lnSpc>
                <a:spcPct val="80000"/>
              </a:lnSpc>
            </a:pPr>
            <a:r>
              <a:rPr lang="en-US" sz="1400" dirty="0">
                <a:solidFill>
                  <a:srgbClr val="0070C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18: </a:t>
            </a:r>
            <a:r>
              <a:rPr lang="en-US" altLang="zh-CN" sz="1400" dirty="0" err="1">
                <a:solidFill>
                  <a:srgbClr val="0070C0"/>
                </a:solidFill>
                <a:latin typeface="Times New Roman" panose="02020603050405020304" pitchFamily="18" charset="0"/>
                <a:ea typeface="Times New Roman" charset="0"/>
                <a:cs typeface="Times New Roman" panose="02020603050405020304" pitchFamily="18" charset="0"/>
              </a:rPr>
              <a:t>Velickovic</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 et al., ICLR’18, Chen et al., ICLR 2018</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16" name="Rectangle 59">
            <a:extLst>
              <a:ext uri="{FF2B5EF4-FFF2-40B4-BE49-F238E27FC236}">
                <a16:creationId xmlns:a16="http://schemas.microsoft.com/office/drawing/2014/main" id="{322A9822-D51D-4C4B-B6C6-4AFC2AE3267A}"/>
              </a:ext>
            </a:extLst>
          </p:cNvPr>
          <p:cNvSpPr/>
          <p:nvPr/>
        </p:nvSpPr>
        <p:spPr>
          <a:xfrm>
            <a:off x="1834574" y="2082722"/>
            <a:ext cx="2197842" cy="307777"/>
          </a:xfrm>
          <a:prstGeom prst="rect">
            <a:avLst/>
          </a:prstGeom>
        </p:spPr>
        <p:txBody>
          <a:bodyPr wrap="square">
            <a:spAutoFit/>
          </a:bodyPr>
          <a:lstStyle/>
          <a:p>
            <a:pPr algn="r"/>
            <a:r>
              <a:rPr lang="en-US" altLang="zh-CN" sz="1400" dirty="0" err="1">
                <a:solidFill>
                  <a:srgbClr val="C00000"/>
                </a:solidFill>
                <a:latin typeface="Times New Roman" panose="02020603050405020304" pitchFamily="18" charset="0"/>
                <a:ea typeface="Times New Roman" charset="0"/>
                <a:cs typeface="Times New Roman" panose="02020603050405020304" pitchFamily="18" charset="0"/>
              </a:rPr>
              <a:t>NetMF</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&amp;</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err="1">
                <a:solidFill>
                  <a:srgbClr val="C00000"/>
                </a:solidFill>
                <a:latin typeface="Times New Roman" panose="02020603050405020304" pitchFamily="18" charset="0"/>
                <a:ea typeface="Times New Roman" charset="0"/>
                <a:cs typeface="Times New Roman" panose="02020603050405020304" pitchFamily="18" charset="0"/>
              </a:rPr>
              <a:t>NetSMF</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117" name="Rectangle 37">
            <a:extLst>
              <a:ext uri="{FF2B5EF4-FFF2-40B4-BE49-F238E27FC236}">
                <a16:creationId xmlns:a16="http://schemas.microsoft.com/office/drawing/2014/main" id="{94ED1E37-9C9F-410A-BC8F-E36469B3DF48}"/>
              </a:ext>
            </a:extLst>
          </p:cNvPr>
          <p:cNvSpPr/>
          <p:nvPr/>
        </p:nvSpPr>
        <p:spPr>
          <a:xfrm>
            <a:off x="1436566" y="1844824"/>
            <a:ext cx="2595851" cy="330307"/>
          </a:xfrm>
          <a:prstGeom prst="rect">
            <a:avLst/>
          </a:prstGeom>
        </p:spPr>
        <p:txBody>
          <a:bodyPr wrap="square">
            <a:spAutoFit/>
          </a:bodyPr>
          <a:lstStyle/>
          <a:p>
            <a:pPr algn="r"/>
            <a:r>
              <a:rPr lang="en-US" altLang="zh-CN" sz="1400" dirty="0" err="1">
                <a:solidFill>
                  <a:srgbClr val="0070C0"/>
                </a:solidFill>
                <a:latin typeface="Times New Roman" panose="02020603050405020304" pitchFamily="18" charset="0"/>
                <a:ea typeface="Times New Roman" charset="0"/>
                <a:cs typeface="Times New Roman" panose="02020603050405020304" pitchFamily="18" charset="0"/>
              </a:rPr>
              <a:t>FastGCNs</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 Graph attention</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18" name="Rectangle 37">
            <a:extLst>
              <a:ext uri="{FF2B5EF4-FFF2-40B4-BE49-F238E27FC236}">
                <a16:creationId xmlns:a16="http://schemas.microsoft.com/office/drawing/2014/main" id="{8FB8A777-9459-49C6-9298-2517B8F63640}"/>
              </a:ext>
            </a:extLst>
          </p:cNvPr>
          <p:cNvSpPr/>
          <p:nvPr/>
        </p:nvSpPr>
        <p:spPr>
          <a:xfrm>
            <a:off x="1257789" y="3470619"/>
            <a:ext cx="2774629" cy="307777"/>
          </a:xfrm>
          <a:prstGeom prst="rect">
            <a:avLst/>
          </a:prstGeom>
        </p:spPr>
        <p:txBody>
          <a:bodyPr wrap="square">
            <a:spAutoFit/>
          </a:bodyPr>
          <a:lstStyle/>
          <a:p>
            <a:pPr algn="r"/>
            <a:r>
              <a:rPr lang="en-US" altLang="zh-CN" sz="1400" dirty="0">
                <a:solidFill>
                  <a:srgbClr val="3470C0"/>
                </a:solidFill>
                <a:latin typeface="Times New Roman" panose="02020603050405020304" pitchFamily="18" charset="0"/>
                <a:cs typeface="Times New Roman" panose="02020603050405020304" pitchFamily="18" charset="0"/>
              </a:rPr>
              <a:t>Graph convolutional network</a:t>
            </a:r>
            <a:endParaRPr lang="en-US" sz="1400" dirty="0">
              <a:solidFill>
                <a:srgbClr val="3470C0"/>
              </a:solidFill>
              <a:latin typeface="Times New Roman" panose="02020603050405020304" pitchFamily="18" charset="0"/>
              <a:cs typeface="Times New Roman" panose="02020603050405020304" pitchFamily="18" charset="0"/>
            </a:endParaRPr>
          </a:p>
        </p:txBody>
      </p:sp>
      <p:sp>
        <p:nvSpPr>
          <p:cNvPr id="119" name="Rectangle 37">
            <a:extLst>
              <a:ext uri="{FF2B5EF4-FFF2-40B4-BE49-F238E27FC236}">
                <a16:creationId xmlns:a16="http://schemas.microsoft.com/office/drawing/2014/main" id="{3B952B69-D72B-408A-943B-7E26EF2ABBDA}"/>
              </a:ext>
            </a:extLst>
          </p:cNvPr>
          <p:cNvSpPr/>
          <p:nvPr/>
        </p:nvSpPr>
        <p:spPr>
          <a:xfrm>
            <a:off x="1754972" y="5402949"/>
            <a:ext cx="2277446" cy="330307"/>
          </a:xfrm>
          <a:prstGeom prst="rect">
            <a:avLst/>
          </a:prstGeom>
        </p:spPr>
        <p:txBody>
          <a:bodyPr wrap="square">
            <a:spAutoFit/>
          </a:bodyPr>
          <a:lstStyle/>
          <a:p>
            <a:pPr algn="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Graph neural network</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0" name="TextBox 119">
            <a:extLst>
              <a:ext uri="{FF2B5EF4-FFF2-40B4-BE49-F238E27FC236}">
                <a16:creationId xmlns:a16="http://schemas.microsoft.com/office/drawing/2014/main" id="{8204E4E2-719A-410A-8BB6-CD54571CF5DB}"/>
              </a:ext>
            </a:extLst>
          </p:cNvPr>
          <p:cNvSpPr txBox="1"/>
          <p:nvPr/>
        </p:nvSpPr>
        <p:spPr>
          <a:xfrm>
            <a:off x="4410696" y="3760866"/>
            <a:ext cx="5065626" cy="264688"/>
          </a:xfrm>
          <a:prstGeom prst="rect">
            <a:avLst/>
          </a:prstGeom>
          <a:noFill/>
        </p:spPr>
        <p:txBody>
          <a:bodyPr wrap="square" rtlCol="0">
            <a:spAutoFit/>
          </a:bodyPr>
          <a:lstStyle/>
          <a:p>
            <a:pPr>
              <a:lnSpc>
                <a:spcPct val="80000"/>
              </a:lnSpc>
            </a:pP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2015:</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Tang</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KDD’15;</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Dong</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KDD’17</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121" name="TextBox 35">
            <a:extLst>
              <a:ext uri="{FF2B5EF4-FFF2-40B4-BE49-F238E27FC236}">
                <a16:creationId xmlns:a16="http://schemas.microsoft.com/office/drawing/2014/main" id="{55C61B76-9FCB-410B-88C3-576ACF84C42B}"/>
              </a:ext>
            </a:extLst>
          </p:cNvPr>
          <p:cNvSpPr txBox="1"/>
          <p:nvPr/>
        </p:nvSpPr>
        <p:spPr>
          <a:xfrm>
            <a:off x="4410697" y="2156200"/>
            <a:ext cx="3980483" cy="264688"/>
          </a:xfrm>
          <a:prstGeom prst="rect">
            <a:avLst/>
          </a:prstGeom>
          <a:noFill/>
        </p:spPr>
        <p:txBody>
          <a:bodyPr wrap="square" rtlCol="0">
            <a:spAutoFit/>
          </a:bodyPr>
          <a:lstStyle/>
          <a:p>
            <a:pPr>
              <a:lnSpc>
                <a:spcPct val="80000"/>
              </a:lnSpc>
            </a:pPr>
            <a:r>
              <a:rPr lang="en-US" sz="1400" dirty="0">
                <a:solidFill>
                  <a:srgbClr val="C0000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18: Qiu et al., WSDM’18</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&amp;</a:t>
            </a:r>
            <a:r>
              <a:rPr lang="zh-CN" altLang="en-US" sz="1400" dirty="0">
                <a:solidFill>
                  <a:srgbClr val="C0000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WWW’19</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
        <p:nvSpPr>
          <p:cNvPr id="122" name="Oval 121">
            <a:extLst>
              <a:ext uri="{FF2B5EF4-FFF2-40B4-BE49-F238E27FC236}">
                <a16:creationId xmlns:a16="http://schemas.microsoft.com/office/drawing/2014/main" id="{7988C431-EF38-445C-9C2B-09683458DF7D}"/>
              </a:ext>
            </a:extLst>
          </p:cNvPr>
          <p:cNvSpPr>
            <a:spLocks noChangeAspect="1"/>
          </p:cNvSpPr>
          <p:nvPr/>
        </p:nvSpPr>
        <p:spPr>
          <a:xfrm>
            <a:off x="4174597" y="5519162"/>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3" name="Oval 122">
            <a:extLst>
              <a:ext uri="{FF2B5EF4-FFF2-40B4-BE49-F238E27FC236}">
                <a16:creationId xmlns:a16="http://schemas.microsoft.com/office/drawing/2014/main" id="{56526F3F-61B9-425C-90DC-C1646034C68C}"/>
              </a:ext>
            </a:extLst>
          </p:cNvPr>
          <p:cNvSpPr>
            <a:spLocks noChangeAspect="1"/>
          </p:cNvSpPr>
          <p:nvPr/>
        </p:nvSpPr>
        <p:spPr>
          <a:xfrm>
            <a:off x="4174597" y="4099701"/>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4" name="Oval 123">
            <a:extLst>
              <a:ext uri="{FF2B5EF4-FFF2-40B4-BE49-F238E27FC236}">
                <a16:creationId xmlns:a16="http://schemas.microsoft.com/office/drawing/2014/main" id="{5E59CBE6-C08F-4941-8F04-93F37840BED7}"/>
              </a:ext>
            </a:extLst>
          </p:cNvPr>
          <p:cNvSpPr>
            <a:spLocks noChangeAspect="1"/>
          </p:cNvSpPr>
          <p:nvPr/>
        </p:nvSpPr>
        <p:spPr>
          <a:xfrm>
            <a:off x="4174597" y="2198935"/>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5" name="Oval 124">
            <a:extLst>
              <a:ext uri="{FF2B5EF4-FFF2-40B4-BE49-F238E27FC236}">
                <a16:creationId xmlns:a16="http://schemas.microsoft.com/office/drawing/2014/main" id="{FEC4FF55-8009-4EBF-BD7B-B5EB9087B6E6}"/>
              </a:ext>
            </a:extLst>
          </p:cNvPr>
          <p:cNvSpPr>
            <a:spLocks noChangeAspect="1"/>
          </p:cNvSpPr>
          <p:nvPr/>
        </p:nvSpPr>
        <p:spPr>
          <a:xfrm>
            <a:off x="4174597" y="1961037"/>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6" name="Oval 125">
            <a:extLst>
              <a:ext uri="{FF2B5EF4-FFF2-40B4-BE49-F238E27FC236}">
                <a16:creationId xmlns:a16="http://schemas.microsoft.com/office/drawing/2014/main" id="{EC403D3E-B211-424A-892C-85507AA97B26}"/>
              </a:ext>
            </a:extLst>
          </p:cNvPr>
          <p:cNvSpPr>
            <a:spLocks noChangeAspect="1"/>
          </p:cNvSpPr>
          <p:nvPr/>
        </p:nvSpPr>
        <p:spPr>
          <a:xfrm>
            <a:off x="4174597" y="2558973"/>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27" name="Rectangle 59">
            <a:extLst>
              <a:ext uri="{FF2B5EF4-FFF2-40B4-BE49-F238E27FC236}">
                <a16:creationId xmlns:a16="http://schemas.microsoft.com/office/drawing/2014/main" id="{B8179FC8-403B-4686-9C1A-D0DED85E0EE9}"/>
              </a:ext>
            </a:extLst>
          </p:cNvPr>
          <p:cNvSpPr/>
          <p:nvPr/>
        </p:nvSpPr>
        <p:spPr>
          <a:xfrm>
            <a:off x="56456" y="2473151"/>
            <a:ext cx="3973541" cy="307777"/>
          </a:xfrm>
          <a:prstGeom prst="rect">
            <a:avLst/>
          </a:prstGeom>
        </p:spPr>
        <p:txBody>
          <a:bodyPr wrap="square">
            <a:spAutoFit/>
          </a:bodyPr>
          <a:lstStyle/>
          <a:p>
            <a:pPr algn="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Neural message passing,</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err="1">
                <a:solidFill>
                  <a:srgbClr val="3470C0"/>
                </a:solidFill>
                <a:latin typeface="Times New Roman" panose="02020603050405020304" pitchFamily="18" charset="0"/>
                <a:ea typeface="Times New Roman" charset="0"/>
                <a:cs typeface="Times New Roman" panose="02020603050405020304" pitchFamily="18" charset="0"/>
              </a:rPr>
              <a:t>GraphSage</a:t>
            </a:r>
            <a:endParaRPr lang="en-US" sz="1400" dirty="0">
              <a:solidFill>
                <a:srgbClr val="3470C0"/>
              </a:solidFill>
              <a:latin typeface="Times New Roman" panose="02020603050405020304" pitchFamily="18" charset="0"/>
              <a:ea typeface="Times New Roman" charset="0"/>
              <a:cs typeface="Times New Roman" panose="02020603050405020304" pitchFamily="18" charset="0"/>
            </a:endParaRPr>
          </a:p>
        </p:txBody>
      </p:sp>
      <p:sp>
        <p:nvSpPr>
          <p:cNvPr id="128" name="TextBox 35">
            <a:extLst>
              <a:ext uri="{FF2B5EF4-FFF2-40B4-BE49-F238E27FC236}">
                <a16:creationId xmlns:a16="http://schemas.microsoft.com/office/drawing/2014/main" id="{9EDB4E7D-94D8-4993-AB66-2AFB8BBA27C5}"/>
              </a:ext>
            </a:extLst>
          </p:cNvPr>
          <p:cNvSpPr txBox="1"/>
          <p:nvPr/>
        </p:nvSpPr>
        <p:spPr>
          <a:xfrm>
            <a:off x="4408276" y="2516240"/>
            <a:ext cx="4988445" cy="264688"/>
          </a:xfrm>
          <a:prstGeom prst="rect">
            <a:avLst/>
          </a:prstGeom>
          <a:noFill/>
        </p:spPr>
        <p:txBody>
          <a:bodyPr wrap="square" rtlCol="0">
            <a:spAutoFit/>
          </a:bodyPr>
          <a:lstStyle/>
          <a:p>
            <a:pPr>
              <a:lnSpc>
                <a:spcPct val="80000"/>
              </a:lnSpc>
            </a:pPr>
            <a:r>
              <a:rPr lang="en-US" sz="1400" dirty="0">
                <a:solidFill>
                  <a:srgbClr val="3470C0"/>
                </a:solidFill>
                <a:latin typeface="Times New Roman" panose="02020603050405020304" pitchFamily="18" charset="0"/>
                <a:ea typeface="Times New Roman" charset="0"/>
                <a:cs typeface="Times New Roman" panose="02020603050405020304" pitchFamily="18" charset="0"/>
              </a:rPr>
              <a:t>2017: Gilmer et al., ICML’17</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Hamilton</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NIPS’17</a:t>
            </a:r>
            <a:endParaRPr lang="en-US" sz="1400" dirty="0">
              <a:solidFill>
                <a:srgbClr val="3470C0"/>
              </a:solidFill>
              <a:latin typeface="Times New Roman" panose="02020603050405020304" pitchFamily="18" charset="0"/>
              <a:ea typeface="Times New Roman" charset="0"/>
              <a:cs typeface="Times New Roman" panose="02020603050405020304" pitchFamily="18" charset="0"/>
            </a:endParaRPr>
          </a:p>
        </p:txBody>
      </p:sp>
      <p:sp>
        <p:nvSpPr>
          <p:cNvPr id="129" name="TextBox 128">
            <a:extLst>
              <a:ext uri="{FF2B5EF4-FFF2-40B4-BE49-F238E27FC236}">
                <a16:creationId xmlns:a16="http://schemas.microsoft.com/office/drawing/2014/main" id="{95BB0323-478C-4C10-A350-B87F34D49343}"/>
              </a:ext>
            </a:extLst>
          </p:cNvPr>
          <p:cNvSpPr txBox="1"/>
          <p:nvPr/>
        </p:nvSpPr>
        <p:spPr>
          <a:xfrm>
            <a:off x="4412032" y="4657103"/>
            <a:ext cx="2994651" cy="284064"/>
          </a:xfrm>
          <a:prstGeom prst="rect">
            <a:avLst/>
          </a:prstGeom>
          <a:noFill/>
        </p:spPr>
        <p:txBody>
          <a:bodyPr wrap="square" rtlCol="0">
            <a:spAutoFit/>
          </a:bodyPr>
          <a:lstStyle/>
          <a:p>
            <a:pPr>
              <a:lnSpc>
                <a:spcPct val="80000"/>
              </a:lnSpc>
            </a:pPr>
            <a:r>
              <a:rPr lang="en-US" sz="1400" dirty="0">
                <a:solidFill>
                  <a:srgbClr val="0070C0"/>
                </a:solidFill>
                <a:latin typeface="Times New Roman" panose="02020603050405020304" pitchFamily="18" charset="0"/>
                <a:ea typeface="Times New Roman" charset="0"/>
                <a:cs typeface="Times New Roman" panose="02020603050405020304" pitchFamily="18" charset="0"/>
              </a:rPr>
              <a:t>20</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14:</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Bruna</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ICLR’14 </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30" name="Oval 129">
            <a:extLst>
              <a:ext uri="{FF2B5EF4-FFF2-40B4-BE49-F238E27FC236}">
                <a16:creationId xmlns:a16="http://schemas.microsoft.com/office/drawing/2014/main" id="{0EBF1123-BC23-455B-A5E1-9A9366592093}"/>
              </a:ext>
            </a:extLst>
          </p:cNvPr>
          <p:cNvSpPr>
            <a:spLocks noChangeAspect="1"/>
          </p:cNvSpPr>
          <p:nvPr/>
        </p:nvSpPr>
        <p:spPr>
          <a:xfrm>
            <a:off x="4174597" y="4731412"/>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31" name="Rectangle 130">
            <a:extLst>
              <a:ext uri="{FF2B5EF4-FFF2-40B4-BE49-F238E27FC236}">
                <a16:creationId xmlns:a16="http://schemas.microsoft.com/office/drawing/2014/main" id="{7F047748-8BE0-4124-AAC8-B00B519A1B81}"/>
              </a:ext>
            </a:extLst>
          </p:cNvPr>
          <p:cNvSpPr/>
          <p:nvPr/>
        </p:nvSpPr>
        <p:spPr>
          <a:xfrm>
            <a:off x="1516169" y="4640925"/>
            <a:ext cx="2524805" cy="284064"/>
          </a:xfrm>
          <a:prstGeom prst="rect">
            <a:avLst/>
          </a:prstGeom>
        </p:spPr>
        <p:txBody>
          <a:bodyPr wrap="square">
            <a:spAutoFit/>
          </a:bodyPr>
          <a:lstStyle/>
          <a:p>
            <a:pPr algn="r">
              <a:lnSpc>
                <a:spcPct val="80000"/>
              </a:lnSpc>
            </a:pP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Spectral</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graph</a:t>
            </a:r>
            <a:r>
              <a:rPr lang="zh-CN" alt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convolution</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32" name="Oval 131">
            <a:extLst>
              <a:ext uri="{FF2B5EF4-FFF2-40B4-BE49-F238E27FC236}">
                <a16:creationId xmlns:a16="http://schemas.microsoft.com/office/drawing/2014/main" id="{BD047BF9-F287-4909-8D57-4915D8442A90}"/>
              </a:ext>
            </a:extLst>
          </p:cNvPr>
          <p:cNvSpPr>
            <a:spLocks noChangeAspect="1"/>
          </p:cNvSpPr>
          <p:nvPr/>
        </p:nvSpPr>
        <p:spPr>
          <a:xfrm>
            <a:off x="4174597" y="2945712"/>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33" name="Rectangle 59">
            <a:extLst>
              <a:ext uri="{FF2B5EF4-FFF2-40B4-BE49-F238E27FC236}">
                <a16:creationId xmlns:a16="http://schemas.microsoft.com/office/drawing/2014/main" id="{E7961C48-AC8B-4825-BA2A-9DEE389E09E9}"/>
              </a:ext>
            </a:extLst>
          </p:cNvPr>
          <p:cNvSpPr/>
          <p:nvPr/>
        </p:nvSpPr>
        <p:spPr>
          <a:xfrm>
            <a:off x="1277364" y="2829500"/>
            <a:ext cx="2752633" cy="307777"/>
          </a:xfrm>
          <a:prstGeom prst="rect">
            <a:avLst/>
          </a:prstGeom>
        </p:spPr>
        <p:txBody>
          <a:bodyPr wrap="square">
            <a:spAutoFit/>
          </a:bodyPr>
          <a:lstStyle/>
          <a:p>
            <a:pPr algn="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Gated</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graph</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neural</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network</a:t>
            </a:r>
            <a:endParaRPr lang="en-US" sz="1400" dirty="0">
              <a:solidFill>
                <a:srgbClr val="3470C0"/>
              </a:solidFill>
              <a:latin typeface="Times New Roman" panose="02020603050405020304" pitchFamily="18" charset="0"/>
              <a:ea typeface="Times New Roman" charset="0"/>
              <a:cs typeface="Times New Roman" panose="02020603050405020304" pitchFamily="18" charset="0"/>
            </a:endParaRPr>
          </a:p>
        </p:txBody>
      </p:sp>
      <p:sp>
        <p:nvSpPr>
          <p:cNvPr id="134" name="TextBox 35">
            <a:extLst>
              <a:ext uri="{FF2B5EF4-FFF2-40B4-BE49-F238E27FC236}">
                <a16:creationId xmlns:a16="http://schemas.microsoft.com/office/drawing/2014/main" id="{CDD4BEF8-3218-4BE6-A309-A85CA4C345E0}"/>
              </a:ext>
            </a:extLst>
          </p:cNvPr>
          <p:cNvSpPr txBox="1"/>
          <p:nvPr/>
        </p:nvSpPr>
        <p:spPr>
          <a:xfrm>
            <a:off x="4408276" y="2855222"/>
            <a:ext cx="3980483" cy="264688"/>
          </a:xfrm>
          <a:prstGeom prst="rect">
            <a:avLst/>
          </a:prstGeom>
          <a:noFill/>
        </p:spPr>
        <p:txBody>
          <a:bodyPr wrap="square" rtlCol="0">
            <a:spAutoFit/>
          </a:bodyPr>
          <a:lstStyle/>
          <a:p>
            <a:pPr>
              <a:lnSpc>
                <a:spcPct val="80000"/>
              </a:lnSpc>
            </a:pPr>
            <a:r>
              <a:rPr lang="en-US" sz="1400" dirty="0">
                <a:solidFill>
                  <a:srgbClr val="3470C0"/>
                </a:solidFill>
                <a:latin typeface="Times New Roman" panose="02020603050405020304" pitchFamily="18" charset="0"/>
                <a:ea typeface="Times New Roman" charset="0"/>
                <a:cs typeface="Times New Roman" panose="02020603050405020304" pitchFamily="18" charset="0"/>
              </a:rPr>
              <a:t>201</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6</a:t>
            </a:r>
            <a:r>
              <a:rPr 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Li</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et</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al.,</a:t>
            </a:r>
            <a:r>
              <a:rPr lang="zh-CN" altLang="en-US" sz="1400" dirty="0">
                <a:solidFill>
                  <a:srgbClr val="34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3470C0"/>
                </a:solidFill>
                <a:latin typeface="Times New Roman" panose="02020603050405020304" pitchFamily="18" charset="0"/>
                <a:ea typeface="Times New Roman" charset="0"/>
                <a:cs typeface="Times New Roman" panose="02020603050405020304" pitchFamily="18" charset="0"/>
              </a:rPr>
              <a:t>ICLR’16</a:t>
            </a:r>
            <a:endParaRPr lang="en-US" sz="1400" dirty="0">
              <a:solidFill>
                <a:srgbClr val="3470C0"/>
              </a:solidFill>
              <a:latin typeface="Times New Roman" panose="02020603050405020304" pitchFamily="18" charset="0"/>
              <a:ea typeface="Times New Roman" charset="0"/>
              <a:cs typeface="Times New Roman" panose="02020603050405020304" pitchFamily="18" charset="0"/>
            </a:endParaRPr>
          </a:p>
        </p:txBody>
      </p:sp>
      <p:sp>
        <p:nvSpPr>
          <p:cNvPr id="135" name="Oval 134">
            <a:extLst>
              <a:ext uri="{FF2B5EF4-FFF2-40B4-BE49-F238E27FC236}">
                <a16:creationId xmlns:a16="http://schemas.microsoft.com/office/drawing/2014/main" id="{BDA20A16-D941-4FE2-ABD8-F8B8564E678D}"/>
              </a:ext>
            </a:extLst>
          </p:cNvPr>
          <p:cNvSpPr>
            <a:spLocks noChangeAspect="1"/>
          </p:cNvSpPr>
          <p:nvPr/>
        </p:nvSpPr>
        <p:spPr>
          <a:xfrm>
            <a:off x="4174597" y="3184516"/>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36" name="Rectangle 59">
            <a:extLst>
              <a:ext uri="{FF2B5EF4-FFF2-40B4-BE49-F238E27FC236}">
                <a16:creationId xmlns:a16="http://schemas.microsoft.com/office/drawing/2014/main" id="{464DC9D3-AE00-4457-9476-A69096ED2D5E}"/>
              </a:ext>
            </a:extLst>
          </p:cNvPr>
          <p:cNvSpPr/>
          <p:nvPr/>
        </p:nvSpPr>
        <p:spPr>
          <a:xfrm>
            <a:off x="1277364" y="3068304"/>
            <a:ext cx="2752633" cy="330307"/>
          </a:xfrm>
          <a:prstGeom prst="rect">
            <a:avLst/>
          </a:prstGeom>
        </p:spPr>
        <p:txBody>
          <a:bodyPr wrap="square">
            <a:spAutoFit/>
          </a:bodyPr>
          <a:lstStyle/>
          <a:p>
            <a:pPr algn="r"/>
            <a:r>
              <a:rPr lang="en-US" sz="1400" dirty="0">
                <a:solidFill>
                  <a:srgbClr val="0070C0"/>
                </a:solidFill>
                <a:latin typeface="Times New Roman" panose="02020603050405020304" pitchFamily="18" charset="0"/>
                <a:ea typeface="Times New Roman" charset="0"/>
                <a:cs typeface="Times New Roman" panose="02020603050405020304" pitchFamily="18" charset="0"/>
              </a:rPr>
              <a:t>structure2vec</a:t>
            </a:r>
          </a:p>
        </p:txBody>
      </p:sp>
      <p:sp>
        <p:nvSpPr>
          <p:cNvPr id="137" name="TextBox 35">
            <a:extLst>
              <a:ext uri="{FF2B5EF4-FFF2-40B4-BE49-F238E27FC236}">
                <a16:creationId xmlns:a16="http://schemas.microsoft.com/office/drawing/2014/main" id="{7431AE1B-55AE-4E74-811B-7875B1D53FED}"/>
              </a:ext>
            </a:extLst>
          </p:cNvPr>
          <p:cNvSpPr txBox="1"/>
          <p:nvPr/>
        </p:nvSpPr>
        <p:spPr>
          <a:xfrm>
            <a:off x="4408276" y="3094026"/>
            <a:ext cx="3980483" cy="284064"/>
          </a:xfrm>
          <a:prstGeom prst="rect">
            <a:avLst/>
          </a:prstGeom>
          <a:noFill/>
        </p:spPr>
        <p:txBody>
          <a:bodyPr wrap="square" rtlCol="0">
            <a:spAutoFit/>
          </a:bodyPr>
          <a:lstStyle/>
          <a:p>
            <a:pPr>
              <a:lnSpc>
                <a:spcPct val="80000"/>
              </a:lnSpc>
            </a:pPr>
            <a:r>
              <a:rPr lang="en-US" sz="1400" dirty="0">
                <a:solidFill>
                  <a:srgbClr val="0070C0"/>
                </a:solidFill>
                <a:latin typeface="Times New Roman" panose="02020603050405020304" pitchFamily="18" charset="0"/>
                <a:ea typeface="Times New Roman" charset="0"/>
                <a:cs typeface="Times New Roman" panose="02020603050405020304" pitchFamily="18" charset="0"/>
              </a:rPr>
              <a:t>201</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6</a:t>
            </a:r>
            <a:r>
              <a:rPr lang="en-US" sz="1400" dirty="0">
                <a:solidFill>
                  <a:srgbClr val="0070C0"/>
                </a:solidFill>
                <a:latin typeface="Times New Roman" panose="02020603050405020304" pitchFamily="18" charset="0"/>
                <a:ea typeface="Times New Roman" charset="0"/>
                <a:cs typeface="Times New Roman" panose="02020603050405020304" pitchFamily="18" charset="0"/>
              </a:rPr>
              <a:t>: </a:t>
            </a:r>
            <a:r>
              <a:rPr lang="en-US" altLang="zh-CN" sz="1400" dirty="0">
                <a:solidFill>
                  <a:srgbClr val="0070C0"/>
                </a:solidFill>
                <a:latin typeface="Times New Roman" panose="02020603050405020304" pitchFamily="18" charset="0"/>
                <a:ea typeface="Times New Roman" charset="0"/>
                <a:cs typeface="Times New Roman" panose="02020603050405020304" pitchFamily="18" charset="0"/>
              </a:rPr>
              <a:t>Dai et al., ICML’16</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170164" y="5838398"/>
            <a:ext cx="1311228" cy="902970"/>
          </a:xfrm>
          <a:prstGeom prst="rect">
            <a:avLst/>
          </a:prstGeom>
        </p:spPr>
      </p:pic>
      <p:pic>
        <p:nvPicPr>
          <p:cNvPr id="48" name="Picture 47">
            <a:extLst>
              <a:ext uri="{FF2B5EF4-FFF2-40B4-BE49-F238E27FC236}">
                <a16:creationId xmlns:a16="http://schemas.microsoft.com/office/drawing/2014/main" id="{BD2D4F53-E3A9-48A9-8E15-25D5742B4401}"/>
              </a:ext>
            </a:extLst>
          </p:cNvPr>
          <p:cNvPicPr>
            <a:picLocks noChangeAspect="1"/>
          </p:cNvPicPr>
          <p:nvPr/>
        </p:nvPicPr>
        <p:blipFill>
          <a:blip r:embed="rId4"/>
          <a:stretch>
            <a:fillRect/>
          </a:stretch>
        </p:blipFill>
        <p:spPr>
          <a:xfrm>
            <a:off x="416496" y="3933056"/>
            <a:ext cx="1538896" cy="914771"/>
          </a:xfrm>
          <a:prstGeom prst="rect">
            <a:avLst/>
          </a:prstGeom>
        </p:spPr>
      </p:pic>
      <p:pic>
        <p:nvPicPr>
          <p:cNvPr id="49" name="Picture 48">
            <a:extLst>
              <a:ext uri="{FF2B5EF4-FFF2-40B4-BE49-F238E27FC236}">
                <a16:creationId xmlns:a16="http://schemas.microsoft.com/office/drawing/2014/main" id="{8B63D447-5CE0-475F-8688-60CCD36A6022}"/>
              </a:ext>
            </a:extLst>
          </p:cNvPr>
          <p:cNvPicPr>
            <a:picLocks noChangeAspect="1"/>
          </p:cNvPicPr>
          <p:nvPr/>
        </p:nvPicPr>
        <p:blipFill>
          <a:blip r:embed="rId5"/>
          <a:stretch>
            <a:fillRect/>
          </a:stretch>
        </p:blipFill>
        <p:spPr>
          <a:xfrm>
            <a:off x="485943" y="5092506"/>
            <a:ext cx="1331153" cy="928782"/>
          </a:xfrm>
          <a:prstGeom prst="rect">
            <a:avLst/>
          </a:prstGeom>
        </p:spPr>
      </p:pic>
      <p:pic>
        <p:nvPicPr>
          <p:cNvPr id="50" name="Picture 49">
            <a:extLst>
              <a:ext uri="{FF2B5EF4-FFF2-40B4-BE49-F238E27FC236}">
                <a16:creationId xmlns:a16="http://schemas.microsoft.com/office/drawing/2014/main" id="{163B172F-8EAE-4ECB-B863-AAAC1152641B}"/>
              </a:ext>
            </a:extLst>
          </p:cNvPr>
          <p:cNvPicPr>
            <a:picLocks noChangeAspect="1"/>
          </p:cNvPicPr>
          <p:nvPr/>
        </p:nvPicPr>
        <p:blipFill>
          <a:blip r:embed="rId6"/>
          <a:stretch>
            <a:fillRect/>
          </a:stretch>
        </p:blipFill>
        <p:spPr>
          <a:xfrm>
            <a:off x="7309584" y="4483068"/>
            <a:ext cx="2176627" cy="1161650"/>
          </a:xfrm>
          <a:prstGeom prst="rect">
            <a:avLst/>
          </a:prstGeom>
        </p:spPr>
      </p:pic>
      <p:sp>
        <p:nvSpPr>
          <p:cNvPr id="52" name="Oval 51">
            <a:extLst>
              <a:ext uri="{FF2B5EF4-FFF2-40B4-BE49-F238E27FC236}">
                <a16:creationId xmlns:a16="http://schemas.microsoft.com/office/drawing/2014/main" id="{45392CE4-322D-CB4D-9184-D88C8BD16DB9}"/>
              </a:ext>
            </a:extLst>
          </p:cNvPr>
          <p:cNvSpPr>
            <a:spLocks noChangeAspect="1"/>
          </p:cNvSpPr>
          <p:nvPr/>
        </p:nvSpPr>
        <p:spPr>
          <a:xfrm>
            <a:off x="4174597" y="1558306"/>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54" name="TextBox 35">
            <a:extLst>
              <a:ext uri="{FF2B5EF4-FFF2-40B4-BE49-F238E27FC236}">
                <a16:creationId xmlns:a16="http://schemas.microsoft.com/office/drawing/2014/main" id="{628377B2-7C7B-164F-945E-C58B96F5323F}"/>
              </a:ext>
            </a:extLst>
          </p:cNvPr>
          <p:cNvSpPr txBox="1"/>
          <p:nvPr/>
        </p:nvSpPr>
        <p:spPr>
          <a:xfrm>
            <a:off x="4410000" y="1508128"/>
            <a:ext cx="5459570" cy="264688"/>
          </a:xfrm>
          <a:prstGeom prst="rect">
            <a:avLst/>
          </a:prstGeom>
          <a:noFill/>
        </p:spPr>
        <p:txBody>
          <a:bodyPr wrap="square" rtlCol="0">
            <a:spAutoFit/>
          </a:bodyPr>
          <a:lstStyle/>
          <a:p>
            <a:pPr>
              <a:lnSpc>
                <a:spcPct val="80000"/>
              </a:lnSpc>
            </a:pP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2019: Zhang et al., IJCAI’19; Cen et al., KDD’19; Zhao et al., IJCAI’19</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55" name="Rectangle 59">
            <a:extLst>
              <a:ext uri="{FF2B5EF4-FFF2-40B4-BE49-F238E27FC236}">
                <a16:creationId xmlns:a16="http://schemas.microsoft.com/office/drawing/2014/main" id="{A4898250-7005-004E-B7EB-47A87F6A117B}"/>
              </a:ext>
            </a:extLst>
          </p:cNvPr>
          <p:cNvSpPr/>
          <p:nvPr/>
        </p:nvSpPr>
        <p:spPr>
          <a:xfrm>
            <a:off x="1516169" y="1465039"/>
            <a:ext cx="2500727" cy="307777"/>
          </a:xfrm>
          <a:prstGeom prst="rect">
            <a:avLst/>
          </a:prstGeom>
        </p:spPr>
        <p:txBody>
          <a:bodyPr wrap="square">
            <a:spAutoFit/>
          </a:bodyPr>
          <a:lstStyle/>
          <a:p>
            <a:pPr algn="r"/>
            <a:r>
              <a:rPr lang="en-US" altLang="zh-CN" sz="1400" dirty="0" err="1">
                <a:solidFill>
                  <a:srgbClr val="C00000"/>
                </a:solidFill>
                <a:latin typeface="Times New Roman" panose="02020603050405020304" pitchFamily="18" charset="0"/>
                <a:ea typeface="Times New Roman" charset="0"/>
                <a:cs typeface="Times New Roman" panose="02020603050405020304" pitchFamily="18" charset="0"/>
              </a:rPr>
              <a:t>ProNE</a:t>
            </a: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 GATNE, </a:t>
            </a:r>
            <a:r>
              <a:rPr lang="en-US" altLang="zh-CN" sz="1400" dirty="0" err="1">
                <a:solidFill>
                  <a:srgbClr val="C00000"/>
                </a:solidFill>
                <a:latin typeface="Times New Roman" panose="02020603050405020304" pitchFamily="18" charset="0"/>
                <a:ea typeface="Times New Roman" charset="0"/>
                <a:cs typeface="Times New Roman" panose="02020603050405020304" pitchFamily="18" charset="0"/>
              </a:rPr>
              <a:t>BurstGraph</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pic>
        <p:nvPicPr>
          <p:cNvPr id="56" name="Picture 55">
            <a:extLst>
              <a:ext uri="{FF2B5EF4-FFF2-40B4-BE49-F238E27FC236}">
                <a16:creationId xmlns:a16="http://schemas.microsoft.com/office/drawing/2014/main" id="{DBD6A10C-D1C7-9241-A21A-317143EF6EE8}"/>
              </a:ext>
            </a:extLst>
          </p:cNvPr>
          <p:cNvPicPr>
            <a:picLocks noChangeAspect="1"/>
          </p:cNvPicPr>
          <p:nvPr/>
        </p:nvPicPr>
        <p:blipFill>
          <a:blip r:embed="rId7"/>
          <a:stretch>
            <a:fillRect/>
          </a:stretch>
        </p:blipFill>
        <p:spPr>
          <a:xfrm>
            <a:off x="-15552" y="1038061"/>
            <a:ext cx="1750200" cy="1280977"/>
          </a:xfrm>
          <a:prstGeom prst="rect">
            <a:avLst/>
          </a:prstGeom>
        </p:spPr>
      </p:pic>
      <p:sp>
        <p:nvSpPr>
          <p:cNvPr id="57" name="Oval 56">
            <a:extLst>
              <a:ext uri="{FF2B5EF4-FFF2-40B4-BE49-F238E27FC236}">
                <a16:creationId xmlns:a16="http://schemas.microsoft.com/office/drawing/2014/main" id="{67E41558-8116-164B-953A-0081D3E11709}"/>
              </a:ext>
            </a:extLst>
          </p:cNvPr>
          <p:cNvSpPr>
            <a:spLocks noChangeAspect="1"/>
          </p:cNvSpPr>
          <p:nvPr/>
        </p:nvSpPr>
        <p:spPr>
          <a:xfrm>
            <a:off x="4165697" y="1290019"/>
            <a:ext cx="130331" cy="121242"/>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58" name="TextBox 35">
            <a:extLst>
              <a:ext uri="{FF2B5EF4-FFF2-40B4-BE49-F238E27FC236}">
                <a16:creationId xmlns:a16="http://schemas.microsoft.com/office/drawing/2014/main" id="{DBBA6FA4-0A68-2042-ADD0-56D14B1B273D}"/>
              </a:ext>
            </a:extLst>
          </p:cNvPr>
          <p:cNvSpPr txBox="1"/>
          <p:nvPr/>
        </p:nvSpPr>
        <p:spPr>
          <a:xfrm>
            <a:off x="4401100" y="1224000"/>
            <a:ext cx="5304428" cy="264688"/>
          </a:xfrm>
          <a:prstGeom prst="rect">
            <a:avLst/>
          </a:prstGeom>
          <a:noFill/>
        </p:spPr>
        <p:txBody>
          <a:bodyPr wrap="square" rtlCol="0">
            <a:spAutoFit/>
          </a:bodyPr>
          <a:lstStyle/>
          <a:p>
            <a:pPr>
              <a:lnSpc>
                <a:spcPct val="80000"/>
              </a:lnSpc>
            </a:pP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2019: Ding et al., ACL’19</a:t>
            </a:r>
            <a:endParaRPr lang="en-US" sz="14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59" name="Rectangle 59">
            <a:extLst>
              <a:ext uri="{FF2B5EF4-FFF2-40B4-BE49-F238E27FC236}">
                <a16:creationId xmlns:a16="http://schemas.microsoft.com/office/drawing/2014/main" id="{A502F31B-931F-4C4C-B5D2-BA6F5C6B6D9F}"/>
              </a:ext>
            </a:extLst>
          </p:cNvPr>
          <p:cNvSpPr/>
          <p:nvPr/>
        </p:nvSpPr>
        <p:spPr>
          <a:xfrm>
            <a:off x="1810154" y="1196752"/>
            <a:ext cx="2197842" cy="307777"/>
          </a:xfrm>
          <a:prstGeom prst="rect">
            <a:avLst/>
          </a:prstGeom>
        </p:spPr>
        <p:txBody>
          <a:bodyPr wrap="square">
            <a:spAutoFit/>
          </a:bodyPr>
          <a:lstStyle/>
          <a:p>
            <a:pPr algn="r"/>
            <a:r>
              <a:rPr lang="en-US" altLang="zh-CN" sz="1400" dirty="0">
                <a:solidFill>
                  <a:srgbClr val="C00000"/>
                </a:solidFill>
                <a:latin typeface="Times New Roman" panose="02020603050405020304" pitchFamily="18" charset="0"/>
                <a:ea typeface="Times New Roman" charset="0"/>
                <a:cs typeface="Times New Roman" panose="02020603050405020304" pitchFamily="18" charset="0"/>
              </a:rPr>
              <a:t>Cognitive Graph</a:t>
            </a:r>
            <a:endParaRPr lang="en-US" sz="1400" dirty="0">
              <a:solidFill>
                <a:srgbClr val="C00000"/>
              </a:solidFill>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730853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副标题 4"/>
          <p:cNvSpPr txBox="1">
            <a:spLocks/>
          </p:cNvSpPr>
          <p:nvPr/>
        </p:nvSpPr>
        <p:spPr bwMode="auto">
          <a:xfrm>
            <a:off x="381000" y="6451600"/>
            <a:ext cx="9144000" cy="406400"/>
          </a:xfrm>
          <a:prstGeom prst="rect">
            <a:avLst/>
          </a:prstGeom>
          <a:solidFill>
            <a:schemeClr val="bg1"/>
          </a:solidFill>
          <a:ln w="9525">
            <a:solidFill>
              <a:schemeClr val="bg1"/>
            </a:solidFill>
            <a:miter lim="800000"/>
            <a:headEnd/>
            <a:tailEnd/>
          </a:ln>
        </p:spPr>
        <p:txBody>
          <a:bodyPr lIns="166154" tIns="42203" rIns="66462" bIns="42203"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endParaRPr kumimoji="0" lang="en-US" altLang="zh-CN" sz="1200" b="1"/>
          </a:p>
        </p:txBody>
      </p:sp>
      <p:sp>
        <p:nvSpPr>
          <p:cNvPr id="2" name="Title 1"/>
          <p:cNvSpPr>
            <a:spLocks noGrp="1"/>
          </p:cNvSpPr>
          <p:nvPr>
            <p:ph type="title"/>
          </p:nvPr>
        </p:nvSpPr>
        <p:spPr/>
        <p:txBody>
          <a:bodyPr/>
          <a:lstStyle/>
          <a:p>
            <a:pPr>
              <a:defRPr/>
            </a:pPr>
            <a:r>
              <a:rPr lang="en-US" altLang="zh-CN" dirty="0">
                <a:latin typeface="+mn-lt"/>
                <a:ea typeface="SimHei" charset="0"/>
                <a:cs typeface="SimHei" charset="0"/>
              </a:rPr>
              <a:t>Related Publications</a:t>
            </a:r>
            <a:endParaRPr lang="en-US" dirty="0">
              <a:latin typeface="+mn-lt"/>
              <a:ea typeface="SimHei" charset="0"/>
              <a:cs typeface="SimHei" charset="0"/>
            </a:endParaRPr>
          </a:p>
        </p:txBody>
      </p:sp>
      <p:sp>
        <p:nvSpPr>
          <p:cNvPr id="93187" name="Content Placeholder 2"/>
          <p:cNvSpPr>
            <a:spLocks noGrp="1"/>
          </p:cNvSpPr>
          <p:nvPr>
            <p:ph idx="1"/>
          </p:nvPr>
        </p:nvSpPr>
        <p:spPr>
          <a:xfrm>
            <a:off x="272480" y="1124744"/>
            <a:ext cx="9433048" cy="5112568"/>
          </a:xfrm>
        </p:spPr>
        <p:txBody>
          <a:bodyPr/>
          <a:lstStyle/>
          <a:p>
            <a:pPr marL="234000" indent="-234000">
              <a:spcBef>
                <a:spcPts val="600"/>
              </a:spcBef>
            </a:pPr>
            <a:r>
              <a:rPr lang="en-US" altLang="zh-CN" sz="1400" dirty="0" err="1"/>
              <a:t>Jie</a:t>
            </a:r>
            <a:r>
              <a:rPr lang="en-US" altLang="zh-CN" sz="1400" dirty="0"/>
              <a:t> Zhang, </a:t>
            </a:r>
            <a:r>
              <a:rPr lang="en-US" altLang="zh-CN" sz="1400" dirty="0" err="1"/>
              <a:t>Yuxiao</a:t>
            </a:r>
            <a:r>
              <a:rPr lang="en-US" altLang="zh-CN" sz="1400" dirty="0"/>
              <a:t> Dong, Yan Wang, </a:t>
            </a:r>
            <a:r>
              <a:rPr lang="en-US" altLang="zh-CN" sz="1400" dirty="0" err="1"/>
              <a:t>Jie</a:t>
            </a:r>
            <a:r>
              <a:rPr lang="en-US" altLang="zh-CN" sz="1400" dirty="0"/>
              <a:t> Tang, and Ming Ding. </a:t>
            </a:r>
            <a:r>
              <a:rPr lang="en-US" altLang="zh-CN" sz="1400" dirty="0" err="1"/>
              <a:t>ProNE</a:t>
            </a:r>
            <a:r>
              <a:rPr lang="en-US" altLang="zh-CN" sz="1400" dirty="0"/>
              <a:t>: Fast and Scalable Network Representation Learning. IJCAI’19.</a:t>
            </a:r>
          </a:p>
          <a:p>
            <a:pPr marL="234000" indent="-234000">
              <a:spcBef>
                <a:spcPts val="600"/>
              </a:spcBef>
            </a:pPr>
            <a:r>
              <a:rPr lang="en-US" altLang="zh-CN" sz="1400" dirty="0" err="1"/>
              <a:t>Yukuo</a:t>
            </a:r>
            <a:r>
              <a:rPr lang="en-US" altLang="zh-CN" sz="1400" dirty="0"/>
              <a:t> Cen, Xu Zou, </a:t>
            </a:r>
            <a:r>
              <a:rPr lang="en-US" altLang="zh-CN" sz="1400" dirty="0" err="1"/>
              <a:t>Jianwei</a:t>
            </a:r>
            <a:r>
              <a:rPr lang="en-US" altLang="zh-CN" sz="1400" dirty="0"/>
              <a:t> Zhang, </a:t>
            </a:r>
            <a:r>
              <a:rPr lang="en-US" altLang="zh-CN" sz="1400" dirty="0" err="1"/>
              <a:t>Hongxia</a:t>
            </a:r>
            <a:r>
              <a:rPr lang="en-US" altLang="zh-CN" sz="1400" dirty="0"/>
              <a:t> Yang, </a:t>
            </a:r>
            <a:r>
              <a:rPr lang="en-US" altLang="zh-CN" sz="1400" dirty="0" err="1"/>
              <a:t>Jingren</a:t>
            </a:r>
            <a:r>
              <a:rPr lang="en-US" altLang="zh-CN" sz="1400" dirty="0"/>
              <a:t> Zhou and </a:t>
            </a:r>
            <a:r>
              <a:rPr lang="en-US" altLang="zh-CN" sz="1400" dirty="0" err="1"/>
              <a:t>Jie</a:t>
            </a:r>
            <a:r>
              <a:rPr lang="en-US" altLang="zh-CN" sz="1400" dirty="0"/>
              <a:t> Tang. Representation Learning for Attributed Multiplex Heterogeneous Network. KDD’19.</a:t>
            </a:r>
          </a:p>
          <a:p>
            <a:pPr marL="234000" indent="-234000">
              <a:spcBef>
                <a:spcPts val="600"/>
              </a:spcBef>
            </a:pPr>
            <a:r>
              <a:rPr lang="en-US" altLang="zh-CN" sz="1400" dirty="0" err="1"/>
              <a:t>Fanjin</a:t>
            </a:r>
            <a:r>
              <a:rPr lang="en-US" altLang="zh-CN" sz="1400" dirty="0"/>
              <a:t> Zhang, Xiao Liu, </a:t>
            </a:r>
            <a:r>
              <a:rPr lang="en-US" altLang="zh-CN" sz="1400" dirty="0" err="1"/>
              <a:t>Jie</a:t>
            </a:r>
            <a:r>
              <a:rPr lang="en-US" altLang="zh-CN" sz="1400" dirty="0"/>
              <a:t> Tang, </a:t>
            </a:r>
            <a:r>
              <a:rPr lang="en-US" altLang="zh-CN" sz="1400" dirty="0" err="1"/>
              <a:t>Yuxiao</a:t>
            </a:r>
            <a:r>
              <a:rPr lang="en-US" altLang="zh-CN" sz="1400" dirty="0"/>
              <a:t> Dong, </a:t>
            </a:r>
            <a:r>
              <a:rPr lang="en-US" altLang="zh-CN" sz="1400" dirty="0" err="1"/>
              <a:t>Peiran</a:t>
            </a:r>
            <a:r>
              <a:rPr lang="en-US" altLang="zh-CN" sz="1400" dirty="0"/>
              <a:t> Yao, </a:t>
            </a:r>
            <a:r>
              <a:rPr lang="en-US" altLang="zh-CN" sz="1400" dirty="0" err="1"/>
              <a:t>Jie</a:t>
            </a:r>
            <a:r>
              <a:rPr lang="en-US" altLang="zh-CN" sz="1400" dirty="0"/>
              <a:t> Zhang, </a:t>
            </a:r>
            <a:r>
              <a:rPr lang="en-US" altLang="zh-CN" sz="1400" dirty="0" err="1"/>
              <a:t>Xiaotao</a:t>
            </a:r>
            <a:r>
              <a:rPr lang="en-US" altLang="zh-CN" sz="1400" dirty="0"/>
              <a:t> Gu, Yan Wang, Bin Shao, Rui Li, and </a:t>
            </a:r>
            <a:r>
              <a:rPr lang="en-US" altLang="zh-CN" sz="1400" dirty="0" err="1"/>
              <a:t>Kuansan</a:t>
            </a:r>
            <a:r>
              <a:rPr lang="en-US" altLang="zh-CN" sz="1400" dirty="0"/>
              <a:t> Wang. OAG: Toward Linking Large-scale Heterogeneous Entity Graphs. KDD’19.</a:t>
            </a:r>
          </a:p>
          <a:p>
            <a:pPr marL="234000" indent="-234000">
              <a:spcBef>
                <a:spcPts val="600"/>
              </a:spcBef>
            </a:pPr>
            <a:r>
              <a:rPr lang="en-US" altLang="zh-CN" sz="1400" dirty="0" err="1"/>
              <a:t>Yifeng</a:t>
            </a:r>
            <a:r>
              <a:rPr lang="en-US" altLang="zh-CN" sz="1400" dirty="0"/>
              <a:t> Zhao, </a:t>
            </a:r>
            <a:r>
              <a:rPr lang="en-US" altLang="zh-CN" sz="1400" dirty="0" err="1"/>
              <a:t>Xiangwei</a:t>
            </a:r>
            <a:r>
              <a:rPr lang="en-US" altLang="zh-CN" sz="1400" dirty="0"/>
              <a:t> Wang, </a:t>
            </a:r>
            <a:r>
              <a:rPr lang="en-US" altLang="zh-CN" sz="1400" dirty="0" err="1"/>
              <a:t>Hongxia</a:t>
            </a:r>
            <a:r>
              <a:rPr lang="en-US" altLang="zh-CN" sz="1400" dirty="0"/>
              <a:t> Yang, Le Song, and </a:t>
            </a:r>
            <a:r>
              <a:rPr lang="en-US" altLang="zh-CN" sz="1400" dirty="0" err="1"/>
              <a:t>Jie</a:t>
            </a:r>
            <a:r>
              <a:rPr lang="en-US" altLang="zh-CN" sz="1400" dirty="0"/>
              <a:t> Tang. Large Scale Evolving Graphs with Burst Detection. IJCAI’19.</a:t>
            </a:r>
          </a:p>
          <a:p>
            <a:pPr marL="234000" indent="-234000">
              <a:spcBef>
                <a:spcPts val="600"/>
              </a:spcBef>
            </a:pPr>
            <a:r>
              <a:rPr lang="en-US" altLang="zh-CN" sz="1400" dirty="0"/>
              <a:t>Yu Han, </a:t>
            </a:r>
            <a:r>
              <a:rPr lang="en-US" altLang="zh-CN" sz="1400" dirty="0" err="1"/>
              <a:t>Jie</a:t>
            </a:r>
            <a:r>
              <a:rPr lang="en-US" altLang="zh-CN" sz="1400" dirty="0"/>
              <a:t> Tang, and Qian Chen. Network Embedding under Partial Monitoring for Evolving Networks. IJCAI’19.</a:t>
            </a:r>
          </a:p>
          <a:p>
            <a:pPr marL="234000" indent="-234000">
              <a:spcBef>
                <a:spcPts val="600"/>
              </a:spcBef>
            </a:pPr>
            <a:r>
              <a:rPr lang="en-US" altLang="zh-CN" sz="1400" dirty="0"/>
              <a:t>Ming Ding, Chang Zhou, </a:t>
            </a:r>
            <a:r>
              <a:rPr lang="en-US" altLang="zh-CN" sz="1400" dirty="0" err="1"/>
              <a:t>Qibin</a:t>
            </a:r>
            <a:r>
              <a:rPr lang="en-US" altLang="zh-CN" sz="1400" dirty="0"/>
              <a:t> Chen, </a:t>
            </a:r>
            <a:r>
              <a:rPr lang="en-US" altLang="zh-CN" sz="1400" dirty="0" err="1"/>
              <a:t>Hongxia</a:t>
            </a:r>
            <a:r>
              <a:rPr lang="en-US" altLang="zh-CN" sz="1400" dirty="0"/>
              <a:t> Yang, and </a:t>
            </a:r>
            <a:r>
              <a:rPr lang="en-US" altLang="zh-CN" sz="1400" dirty="0" err="1"/>
              <a:t>Jie</a:t>
            </a:r>
            <a:r>
              <a:rPr lang="en-US" altLang="zh-CN" sz="1400" dirty="0"/>
              <a:t> Tang. Cognitive Graph for Multi-Hop Reading Comprehension at Scale. ACL’19.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Chi Wang, </a:t>
            </a:r>
            <a:r>
              <a:rPr lang="en-US" altLang="zh-CN" sz="1400" dirty="0" err="1"/>
              <a:t>Kuansan</a:t>
            </a:r>
            <a:r>
              <a:rPr lang="en-US" altLang="zh-CN" sz="1400" dirty="0"/>
              <a:t> Wang, and </a:t>
            </a:r>
            <a:r>
              <a:rPr lang="en-US" altLang="zh-CN" sz="1400" dirty="0" err="1"/>
              <a:t>Jie</a:t>
            </a:r>
            <a:r>
              <a:rPr lang="en-US" altLang="zh-CN" sz="1400" dirty="0"/>
              <a:t> Tang. </a:t>
            </a:r>
            <a:r>
              <a:rPr lang="en-US" altLang="zh-CN" sz="1400" dirty="0" err="1"/>
              <a:t>NetSMF</a:t>
            </a:r>
            <a:r>
              <a:rPr lang="en-US" altLang="zh-CN" sz="1400" dirty="0"/>
              <a:t>: Large-Scale Network Embedding as Sparse Matrix Factorization. WWW'19.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Jian Tang, Hao Ma, </a:t>
            </a:r>
            <a:r>
              <a:rPr lang="en-US" altLang="zh-CN" sz="1400" dirty="0" err="1"/>
              <a:t>Yuxiao</a:t>
            </a:r>
            <a:r>
              <a:rPr lang="en-US" altLang="zh-CN" sz="1400" dirty="0"/>
              <a:t> Dong, </a:t>
            </a:r>
            <a:r>
              <a:rPr lang="en-US" altLang="zh-CN" sz="1400" dirty="0" err="1"/>
              <a:t>Kuansan</a:t>
            </a:r>
            <a:r>
              <a:rPr lang="en-US" altLang="zh-CN" sz="1400" dirty="0"/>
              <a:t> Wang, and </a:t>
            </a:r>
            <a:r>
              <a:rPr lang="en-US" altLang="zh-CN" sz="1400" dirty="0" err="1"/>
              <a:t>Jie</a:t>
            </a:r>
            <a:r>
              <a:rPr lang="en-US" altLang="zh-CN" sz="1400" dirty="0"/>
              <a:t> Tang. </a:t>
            </a:r>
            <a:r>
              <a:rPr lang="en-US" altLang="zh-CN" sz="1400" dirty="0" err="1"/>
              <a:t>DeepInf</a:t>
            </a:r>
            <a:r>
              <a:rPr lang="en-US" altLang="zh-CN" sz="1400" dirty="0"/>
              <a:t>: Modeling Influence Locality in Large Social Networks. KDD’18.</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a:t>
            </a:r>
            <a:r>
              <a:rPr lang="en-US" altLang="zh-CN" sz="1400" dirty="0" err="1"/>
              <a:t>Kuansan</a:t>
            </a:r>
            <a:r>
              <a:rPr lang="en-US" altLang="zh-CN" sz="1400" dirty="0"/>
              <a:t> Wang, and </a:t>
            </a:r>
            <a:r>
              <a:rPr lang="en-US" altLang="zh-CN" sz="1400" dirty="0" err="1"/>
              <a:t>Jie</a:t>
            </a:r>
            <a:r>
              <a:rPr lang="en-US" altLang="zh-CN" sz="1400" dirty="0"/>
              <a:t> Tang. Network Embedding as Matrix Factorization: Unifying </a:t>
            </a:r>
            <a:r>
              <a:rPr lang="en-US" altLang="zh-CN" sz="1400" dirty="0" err="1"/>
              <a:t>DeepWalk</a:t>
            </a:r>
            <a:r>
              <a:rPr lang="en-US" altLang="zh-CN" sz="1400" dirty="0"/>
              <a:t>, LINE, PTE, and node2vec. WSDM’18. </a:t>
            </a:r>
          </a:p>
          <a:p>
            <a:pPr marL="234000" indent="-234000">
              <a:spcBef>
                <a:spcPts val="600"/>
              </a:spcBef>
            </a:pPr>
            <a:r>
              <a:rPr lang="en-US" altLang="zh-CN" sz="1400" dirty="0" err="1"/>
              <a:t>Jie</a:t>
            </a:r>
            <a:r>
              <a:rPr lang="en-US" altLang="zh-CN" sz="1400" dirty="0"/>
              <a:t> Tang, Jing Zhang, </a:t>
            </a:r>
            <a:r>
              <a:rPr lang="en-US" altLang="zh-CN" sz="1400" dirty="0" err="1"/>
              <a:t>Limin</a:t>
            </a:r>
            <a:r>
              <a:rPr lang="en-US" altLang="zh-CN" sz="1400" dirty="0"/>
              <a:t> Yao, </a:t>
            </a:r>
            <a:r>
              <a:rPr lang="en-US" altLang="zh-CN" sz="1400" dirty="0" err="1"/>
              <a:t>Juanzi</a:t>
            </a:r>
            <a:r>
              <a:rPr lang="en-US" altLang="zh-CN" sz="1400" dirty="0"/>
              <a:t> Li, Li Zhang, and Zhong Su. </a:t>
            </a:r>
            <a:r>
              <a:rPr lang="en-US" altLang="zh-CN" sz="1400" dirty="0" err="1"/>
              <a:t>ArnetMiner</a:t>
            </a:r>
            <a:r>
              <a:rPr lang="en-US" altLang="zh-CN" sz="1400" dirty="0"/>
              <a:t>: Extraction and Mining of Academic Social Networks. KDD’08.</a:t>
            </a:r>
          </a:p>
        </p:txBody>
      </p:sp>
      <p:sp>
        <p:nvSpPr>
          <p:cNvPr id="5" name="Rectangle 4">
            <a:extLst>
              <a:ext uri="{FF2B5EF4-FFF2-40B4-BE49-F238E27FC236}">
                <a16:creationId xmlns:a16="http://schemas.microsoft.com/office/drawing/2014/main" id="{5604AE79-A865-0746-A169-5EF6FE32F7AD}"/>
              </a:ext>
            </a:extLst>
          </p:cNvPr>
          <p:cNvSpPr/>
          <p:nvPr/>
        </p:nvSpPr>
        <p:spPr>
          <a:xfrm>
            <a:off x="381000" y="6317828"/>
            <a:ext cx="9144000" cy="423540"/>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lIns="465231" anchor="ctr"/>
          <a:lstStyle/>
          <a:p>
            <a:pPr marL="0" lvl="1">
              <a:defRPr/>
            </a:pPr>
            <a:r>
              <a:rPr lang="en-US" dirty="0">
                <a:solidFill>
                  <a:schemeClr val="tx1"/>
                </a:solidFill>
              </a:rPr>
              <a:t>For more, please check here </a:t>
            </a:r>
            <a:r>
              <a:rPr lang="en-US" dirty="0">
                <a:solidFill>
                  <a:schemeClr val="tx1"/>
                </a:solidFill>
                <a:hlinkClick r:id="rId2"/>
              </a:rPr>
              <a:t>http://keg.cs.tsinghua.edu.cn/jietang</a:t>
            </a:r>
            <a:endParaRPr lang="en-US" dirty="0">
              <a:solidFill>
                <a:schemeClr val="tx1"/>
              </a:solidFill>
            </a:endParaRPr>
          </a:p>
        </p:txBody>
      </p:sp>
    </p:spTree>
    <p:extLst>
      <p:ext uri="{BB962C8B-B14F-4D97-AF65-F5344CB8AC3E}">
        <p14:creationId xmlns:p14="http://schemas.microsoft.com/office/powerpoint/2010/main" val="2283752736"/>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492" y="5589240"/>
            <a:ext cx="9220192" cy="864096"/>
          </a:xfrm>
          <a:prstGeom prst="rect">
            <a:avLst/>
          </a:prstGeom>
          <a:noFill/>
          <a:ln>
            <a:solidFill>
              <a:srgbClr val="3C87D2"/>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rPr>
              <a:t>Jie Tang, KEG, Tsinghua U                    </a:t>
            </a:r>
            <a:r>
              <a:rPr lang="en-US" dirty="0">
                <a:solidFill>
                  <a:schemeClr val="tx1"/>
                </a:solidFill>
                <a:hlinkClick r:id="rId3"/>
              </a:rPr>
              <a:t>http://keg.cs.tsinghua.edu.cn/jietang</a:t>
            </a:r>
            <a:endParaRPr lang="en-US" dirty="0">
              <a:solidFill>
                <a:schemeClr val="tx1"/>
              </a:solidFill>
            </a:endParaRPr>
          </a:p>
          <a:p>
            <a:pPr marL="0" lvl="1"/>
            <a:r>
              <a:rPr lang="en-US" dirty="0">
                <a:solidFill>
                  <a:srgbClr val="000090"/>
                </a:solidFill>
              </a:rPr>
              <a:t>Download all data &amp; Codes</a:t>
            </a:r>
            <a:r>
              <a:rPr lang="en-US" dirty="0">
                <a:solidFill>
                  <a:schemeClr val="tx1"/>
                </a:solidFill>
              </a:rPr>
              <a:t>                   </a:t>
            </a:r>
            <a:r>
              <a:rPr lang="en-US" dirty="0">
                <a:solidFill>
                  <a:schemeClr val="tx1"/>
                </a:solidFill>
                <a:hlinkClick r:id="rId4"/>
              </a:rPr>
              <a:t>https://keg.cs.tsinghua.edu.cn/cogdl/</a:t>
            </a:r>
            <a:r>
              <a:rPr lang="en-US" dirty="0">
                <a:solidFill>
                  <a:schemeClr val="tx1"/>
                </a:solidFill>
              </a:rPr>
              <a:t> </a:t>
            </a:r>
          </a:p>
        </p:txBody>
      </p:sp>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44488" y="2211055"/>
            <a:ext cx="9144000" cy="2708434"/>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Thank you</a:t>
            </a:r>
            <a:r>
              <a:rPr lang="zh-CN" altLang="en-US" sz="4000" dirty="0">
                <a:sym typeface="Wingdings" pitchFamily="2" charset="2"/>
              </a:rPr>
              <a:t>！</a:t>
            </a:r>
            <a:endParaRPr lang="en-US" altLang="zh-CN" sz="4000" dirty="0">
              <a:sym typeface="Wingdings" pitchFamily="2" charset="2"/>
            </a:endParaRPr>
          </a:p>
          <a:p>
            <a:pPr algn="ctr">
              <a:spcBef>
                <a:spcPts val="960"/>
              </a:spcBef>
            </a:pPr>
            <a:r>
              <a:rPr lang="en-US" altLang="zh-CN" sz="2000" b="1" dirty="0">
                <a:sym typeface="Wingdings" pitchFamily="2" charset="2"/>
              </a:rPr>
              <a:t>Collaborators:</a:t>
            </a:r>
            <a:endParaRPr lang="de-DE" altLang="zh-CN" sz="2000" dirty="0">
              <a:sym typeface="Wingdings" pitchFamily="2" charset="2"/>
            </a:endParaRPr>
          </a:p>
          <a:p>
            <a:pPr algn="ctr">
              <a:spcBef>
                <a:spcPts val="600"/>
              </a:spcBef>
            </a:pPr>
            <a:r>
              <a:rPr lang="de-DE" altLang="zh-CN" sz="2000" dirty="0">
                <a:sym typeface="Wingdings" pitchFamily="2" charset="2"/>
              </a:rPr>
              <a:t>Jie Zhang, </a:t>
            </a:r>
            <a:r>
              <a:rPr lang="de-DE" altLang="zh-CN" sz="2000" dirty="0" err="1">
                <a:sym typeface="Wingdings" pitchFamily="2" charset="2"/>
              </a:rPr>
              <a:t>Jiezhong</a:t>
            </a:r>
            <a:r>
              <a:rPr lang="de-DE" altLang="zh-CN" sz="2000" dirty="0">
                <a:sym typeface="Wingdings" pitchFamily="2" charset="2"/>
              </a:rPr>
              <a:t> Qiu, Ming Ding, </a:t>
            </a:r>
            <a:r>
              <a:rPr lang="de-DE" altLang="zh-CN" sz="2000" dirty="0" err="1">
                <a:sym typeface="Wingdings" pitchFamily="2" charset="2"/>
              </a:rPr>
              <a:t>Qibin</a:t>
            </a:r>
            <a:r>
              <a:rPr lang="de-DE" altLang="zh-CN" sz="2000" dirty="0">
                <a:sym typeface="Wingdings" pitchFamily="2" charset="2"/>
              </a:rPr>
              <a:t> Chen, </a:t>
            </a:r>
            <a:r>
              <a:rPr lang="de-DE" altLang="zh-CN" sz="2000" dirty="0" err="1">
                <a:sym typeface="Wingdings" pitchFamily="2" charset="2"/>
              </a:rPr>
              <a:t>Yifeng</a:t>
            </a:r>
            <a:r>
              <a:rPr lang="de-DE" altLang="zh-CN" sz="2000" dirty="0">
                <a:sym typeface="Wingdings" pitchFamily="2" charset="2"/>
              </a:rPr>
              <a:t> Zhao, </a:t>
            </a:r>
            <a:r>
              <a:rPr lang="de-DE" altLang="zh-CN" sz="2000" dirty="0" err="1">
                <a:sym typeface="Wingdings" pitchFamily="2" charset="2"/>
              </a:rPr>
              <a:t>Yukuo</a:t>
            </a:r>
            <a:r>
              <a:rPr lang="de-DE" altLang="zh-CN" sz="2000" dirty="0">
                <a:sym typeface="Wingdings" pitchFamily="2" charset="2"/>
              </a:rPr>
              <a:t> </a:t>
            </a:r>
            <a:r>
              <a:rPr lang="de-DE" altLang="zh-CN" sz="2000" dirty="0" err="1">
                <a:sym typeface="Wingdings" pitchFamily="2" charset="2"/>
              </a:rPr>
              <a:t>Cen</a:t>
            </a:r>
            <a:r>
              <a:rPr lang="de-DE" altLang="zh-CN" sz="2000" dirty="0">
                <a:sym typeface="Wingdings" pitchFamily="2" charset="2"/>
              </a:rPr>
              <a:t>, </a:t>
            </a:r>
            <a:r>
              <a:rPr lang="de-DE" altLang="zh-CN" sz="2000" dirty="0" err="1">
                <a:sym typeface="Wingdings" pitchFamily="2" charset="2"/>
              </a:rPr>
              <a:t>Yu</a:t>
            </a:r>
            <a:r>
              <a:rPr lang="de-DE" altLang="zh-CN" sz="2000" dirty="0">
                <a:sym typeface="Wingdings" pitchFamily="2" charset="2"/>
              </a:rPr>
              <a:t> Han, </a:t>
            </a:r>
            <a:r>
              <a:rPr lang="de-DE" altLang="zh-CN" sz="2000" dirty="0" err="1">
                <a:sym typeface="Wingdings" pitchFamily="2" charset="2"/>
              </a:rPr>
              <a:t>Fanjin</a:t>
            </a:r>
            <a:r>
              <a:rPr lang="de-DE" altLang="zh-CN" sz="2000" dirty="0">
                <a:sym typeface="Wingdings" pitchFamily="2" charset="2"/>
              </a:rPr>
              <a:t> Zhang, </a:t>
            </a:r>
            <a:r>
              <a:rPr lang="de-DE" altLang="zh-CN" sz="2000" dirty="0" err="1">
                <a:sym typeface="Wingdings" pitchFamily="2" charset="2"/>
              </a:rPr>
              <a:t>Xu</a:t>
            </a:r>
            <a:r>
              <a:rPr lang="de-DE" altLang="zh-CN" sz="2000" dirty="0">
                <a:sym typeface="Wingdings" pitchFamily="2" charset="2"/>
              </a:rPr>
              <a:t> Zou, Yan Wang, et al. (</a:t>
            </a:r>
            <a:r>
              <a:rPr lang="de-DE" altLang="zh-CN" sz="2000" b="1" dirty="0">
                <a:solidFill>
                  <a:srgbClr val="FF6600"/>
                </a:solidFill>
                <a:sym typeface="Wingdings" pitchFamily="2" charset="2"/>
              </a:rPr>
              <a:t>THU</a:t>
            </a:r>
            <a:r>
              <a:rPr lang="de-DE" altLang="zh-CN" sz="2000" dirty="0">
                <a:sym typeface="Wingdings" pitchFamily="2" charset="2"/>
              </a:rPr>
              <a:t>)</a:t>
            </a:r>
          </a:p>
          <a:p>
            <a:pPr algn="ctr">
              <a:spcBef>
                <a:spcPts val="960"/>
              </a:spcBef>
            </a:pPr>
            <a:r>
              <a:rPr lang="en-US" altLang="zh-CN" sz="2000" dirty="0">
                <a:sym typeface="Wingdings" pitchFamily="2" charset="2"/>
              </a:rPr>
              <a:t>Yuxiao Dong, Chi Wang, Hao Ma, </a:t>
            </a:r>
            <a:r>
              <a:rPr lang="en-US" altLang="zh-CN" sz="2000" dirty="0" err="1">
                <a:sym typeface="Wingdings" pitchFamily="2" charset="2"/>
              </a:rPr>
              <a:t>Kuansan</a:t>
            </a:r>
            <a:r>
              <a:rPr lang="en-US" altLang="zh-CN" sz="2000" dirty="0">
                <a:sym typeface="Wingdings" pitchFamily="2" charset="2"/>
              </a:rPr>
              <a:t> Wang (</a:t>
            </a:r>
            <a:r>
              <a:rPr lang="en-US" altLang="zh-CN" sz="2000" b="1" dirty="0">
                <a:solidFill>
                  <a:srgbClr val="FF6600"/>
                </a:solidFill>
                <a:sym typeface="Wingdings" pitchFamily="2" charset="2"/>
              </a:rPr>
              <a:t>Microsoft</a:t>
            </a:r>
            <a:r>
              <a:rPr lang="en-US" altLang="zh-CN" sz="2000" dirty="0">
                <a:sym typeface="Wingdings" pitchFamily="2" charset="2"/>
              </a:rPr>
              <a:t>)</a:t>
            </a:r>
          </a:p>
          <a:p>
            <a:pPr algn="ctr">
              <a:spcBef>
                <a:spcPts val="960"/>
              </a:spcBef>
            </a:pPr>
            <a:r>
              <a:rPr lang="de-DE" altLang="zh-CN" sz="2000" dirty="0" err="1">
                <a:sym typeface="Wingdings" pitchFamily="2" charset="2"/>
              </a:rPr>
              <a:t>Hongxiao</a:t>
            </a:r>
            <a:r>
              <a:rPr lang="de-DE" altLang="zh-CN" sz="2000" dirty="0">
                <a:sym typeface="Wingdings" pitchFamily="2" charset="2"/>
              </a:rPr>
              <a:t> Yang, Chang Zhou, Le Song, </a:t>
            </a:r>
            <a:r>
              <a:rPr lang="de-DE" altLang="zh-CN" sz="2000" dirty="0" err="1">
                <a:sym typeface="Wingdings" pitchFamily="2" charset="2"/>
              </a:rPr>
              <a:t>Jingren</a:t>
            </a:r>
            <a:r>
              <a:rPr lang="de-DE" altLang="zh-CN" sz="2000" dirty="0">
                <a:sym typeface="Wingdings" pitchFamily="2" charset="2"/>
              </a:rPr>
              <a:t> Zhou, et al. (</a:t>
            </a:r>
            <a:r>
              <a:rPr lang="de-DE" altLang="zh-CN" sz="2000" b="1" dirty="0" err="1">
                <a:solidFill>
                  <a:srgbClr val="FF6600"/>
                </a:solidFill>
                <a:sym typeface="Wingdings" pitchFamily="2" charset="2"/>
              </a:rPr>
              <a:t>Alibaba</a:t>
            </a:r>
            <a:r>
              <a:rPr lang="de-DE" altLang="zh-CN" sz="2000" dirty="0">
                <a:sym typeface="Wingdings" pitchFamily="2" charset="2"/>
              </a:rPr>
              <a:t>)</a:t>
            </a:r>
          </a:p>
        </p:txBody>
      </p:sp>
    </p:spTree>
    <p:extLst>
      <p:ext uri="{BB962C8B-B14F-4D97-AF65-F5344CB8AC3E}">
        <p14:creationId xmlns:p14="http://schemas.microsoft.com/office/powerpoint/2010/main" val="657048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17">
            <a:extLst>
              <a:ext uri="{FF2B5EF4-FFF2-40B4-BE49-F238E27FC236}">
                <a16:creationId xmlns:a16="http://schemas.microsoft.com/office/drawing/2014/main" id="{3327F83E-9D55-344F-84AD-39A4FE6ED0E9}"/>
              </a:ext>
            </a:extLst>
          </p:cNvPr>
          <p:cNvSpPr>
            <a:spLocks noChangeArrowheads="1" noChangeShapeType="1" noTextEdit="1"/>
          </p:cNvSpPr>
          <p:nvPr/>
        </p:nvSpPr>
        <p:spPr bwMode="auto">
          <a:xfrm>
            <a:off x="4844072" y="2917646"/>
            <a:ext cx="684457" cy="840015"/>
          </a:xfrm>
          <a:prstGeom prst="rect">
            <a:avLst/>
          </a:prstGeom>
        </p:spPr>
        <p:txBody>
          <a:bodyPr wrap="none" fromWordArt="1">
            <a:prstTxWarp prst="textPlain">
              <a:avLst>
                <a:gd name="adj" fmla="val 50000"/>
              </a:avLst>
            </a:prstTxWarp>
          </a:bodyPr>
          <a:lstStyle/>
          <a:p>
            <a:pPr algn="ctr"/>
            <a:r>
              <a:rPr lang="en-US" altLang="zh-CN" sz="3067"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067"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grpSp>
        <p:nvGrpSpPr>
          <p:cNvPr id="2" name="Group 1">
            <a:extLst>
              <a:ext uri="{FF2B5EF4-FFF2-40B4-BE49-F238E27FC236}">
                <a16:creationId xmlns:a16="http://schemas.microsoft.com/office/drawing/2014/main" id="{394AED2E-11D4-934B-BAA8-E6C02C2D2321}"/>
              </a:ext>
            </a:extLst>
          </p:cNvPr>
          <p:cNvGrpSpPr>
            <a:grpSpLocks noChangeAspect="1"/>
          </p:cNvGrpSpPr>
          <p:nvPr/>
        </p:nvGrpSpPr>
        <p:grpSpPr>
          <a:xfrm>
            <a:off x="7107775" y="2492896"/>
            <a:ext cx="2829940" cy="2366305"/>
            <a:chOff x="5715001" y="2057400"/>
            <a:chExt cx="3827463" cy="3200400"/>
          </a:xfrm>
        </p:grpSpPr>
        <p:grpSp>
          <p:nvGrpSpPr>
            <p:cNvPr id="3" name="Group 34">
              <a:extLst>
                <a:ext uri="{FF2B5EF4-FFF2-40B4-BE49-F238E27FC236}">
                  <a16:creationId xmlns:a16="http://schemas.microsoft.com/office/drawing/2014/main" id="{4F80FE93-1D36-B142-8A0C-2137A2012764}"/>
                </a:ext>
              </a:extLst>
            </p:cNvPr>
            <p:cNvGrpSpPr>
              <a:grpSpLocks/>
            </p:cNvGrpSpPr>
            <p:nvPr/>
          </p:nvGrpSpPr>
          <p:grpSpPr bwMode="auto">
            <a:xfrm>
              <a:off x="5715001" y="2057400"/>
              <a:ext cx="3827463" cy="3200400"/>
              <a:chOff x="3600" y="1296"/>
              <a:chExt cx="2411" cy="2016"/>
            </a:xfrm>
          </p:grpSpPr>
          <p:sp>
            <p:nvSpPr>
              <p:cNvPr id="5" name="Line 12">
                <a:extLst>
                  <a:ext uri="{FF2B5EF4-FFF2-40B4-BE49-F238E27FC236}">
                    <a16:creationId xmlns:a16="http://schemas.microsoft.com/office/drawing/2014/main" id="{47FBB423-7F2C-6B4F-BB66-B24A802485D2}"/>
                  </a:ext>
                </a:extLst>
              </p:cNvPr>
              <p:cNvSpPr>
                <a:spLocks noChangeShapeType="1"/>
              </p:cNvSpPr>
              <p:nvPr/>
            </p:nvSpPr>
            <p:spPr bwMode="auto">
              <a:xfrm flipV="1">
                <a:off x="3600" y="1296"/>
                <a:ext cx="0" cy="2016"/>
              </a:xfrm>
              <a:prstGeom prst="line">
                <a:avLst/>
              </a:prstGeom>
              <a:noFill/>
              <a:ln w="12700">
                <a:solidFill>
                  <a:schemeClr val="tx1"/>
                </a:solidFill>
                <a:miter lim="800000"/>
                <a:headEnd/>
                <a:tailEnd type="triangle" w="med" len="med"/>
              </a:ln>
            </p:spPr>
            <p:txBody>
              <a:bodyPr wrap="none"/>
              <a:lstStyle/>
              <a:p>
                <a:endParaRPr lang="zh-CN" altLang="en-US" sz="1400"/>
              </a:p>
            </p:txBody>
          </p:sp>
          <p:sp>
            <p:nvSpPr>
              <p:cNvPr id="6" name="Line 13">
                <a:extLst>
                  <a:ext uri="{FF2B5EF4-FFF2-40B4-BE49-F238E27FC236}">
                    <a16:creationId xmlns:a16="http://schemas.microsoft.com/office/drawing/2014/main" id="{20A935EB-9C1A-FA42-947B-A6D437EF0A0D}"/>
                  </a:ext>
                </a:extLst>
              </p:cNvPr>
              <p:cNvSpPr>
                <a:spLocks noChangeShapeType="1"/>
              </p:cNvSpPr>
              <p:nvPr/>
            </p:nvSpPr>
            <p:spPr bwMode="auto">
              <a:xfrm flipV="1">
                <a:off x="3600" y="3312"/>
                <a:ext cx="1920" cy="0"/>
              </a:xfrm>
              <a:prstGeom prst="line">
                <a:avLst/>
              </a:prstGeom>
              <a:noFill/>
              <a:ln w="12700">
                <a:solidFill>
                  <a:schemeClr val="tx1"/>
                </a:solidFill>
                <a:miter lim="800000"/>
                <a:headEnd/>
                <a:tailEnd type="triangle" w="med" len="med"/>
              </a:ln>
            </p:spPr>
            <p:txBody>
              <a:bodyPr wrap="none"/>
              <a:lstStyle/>
              <a:p>
                <a:endParaRPr lang="zh-CN" altLang="en-US" sz="1400"/>
              </a:p>
            </p:txBody>
          </p:sp>
          <p:sp>
            <p:nvSpPr>
              <p:cNvPr id="7" name="Oval 14">
                <a:extLst>
                  <a:ext uri="{FF2B5EF4-FFF2-40B4-BE49-F238E27FC236}">
                    <a16:creationId xmlns:a16="http://schemas.microsoft.com/office/drawing/2014/main" id="{CD16B673-FDCC-294C-A140-637A39F653AA}"/>
                  </a:ext>
                </a:extLst>
              </p:cNvPr>
              <p:cNvSpPr>
                <a:spLocks noChangeArrowheads="1"/>
              </p:cNvSpPr>
              <p:nvPr/>
            </p:nvSpPr>
            <p:spPr bwMode="auto">
              <a:xfrm>
                <a:off x="4896" y="168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400"/>
              </a:p>
            </p:txBody>
          </p:sp>
          <p:sp>
            <p:nvSpPr>
              <p:cNvPr id="8" name="Oval 15">
                <a:extLst>
                  <a:ext uri="{FF2B5EF4-FFF2-40B4-BE49-F238E27FC236}">
                    <a16:creationId xmlns:a16="http://schemas.microsoft.com/office/drawing/2014/main" id="{52878A97-7DD5-2D4A-BA18-BBD5A48134CE}"/>
                  </a:ext>
                </a:extLst>
              </p:cNvPr>
              <p:cNvSpPr>
                <a:spLocks noChangeArrowheads="1"/>
              </p:cNvSpPr>
              <p:nvPr/>
            </p:nvSpPr>
            <p:spPr bwMode="auto">
              <a:xfrm>
                <a:off x="5040" y="2064"/>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400"/>
              </a:p>
            </p:txBody>
          </p:sp>
          <p:sp>
            <p:nvSpPr>
              <p:cNvPr id="9" name="Oval 16">
                <a:extLst>
                  <a:ext uri="{FF2B5EF4-FFF2-40B4-BE49-F238E27FC236}">
                    <a16:creationId xmlns:a16="http://schemas.microsoft.com/office/drawing/2014/main" id="{DD0AAC61-7459-B74C-AADA-1EC539D02B00}"/>
                  </a:ext>
                </a:extLst>
              </p:cNvPr>
              <p:cNvSpPr>
                <a:spLocks noChangeArrowheads="1"/>
              </p:cNvSpPr>
              <p:nvPr/>
            </p:nvSpPr>
            <p:spPr bwMode="auto">
              <a:xfrm>
                <a:off x="5568" y="2208"/>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400"/>
              </a:p>
            </p:txBody>
          </p:sp>
          <p:sp>
            <p:nvSpPr>
              <p:cNvPr id="10" name="Oval 17">
                <a:extLst>
                  <a:ext uri="{FF2B5EF4-FFF2-40B4-BE49-F238E27FC236}">
                    <a16:creationId xmlns:a16="http://schemas.microsoft.com/office/drawing/2014/main" id="{F1D95301-A7D0-1247-B66B-FC48C75DE3AE}"/>
                  </a:ext>
                </a:extLst>
              </p:cNvPr>
              <p:cNvSpPr>
                <a:spLocks noChangeArrowheads="1"/>
              </p:cNvSpPr>
              <p:nvPr/>
            </p:nvSpPr>
            <p:spPr bwMode="auto">
              <a:xfrm>
                <a:off x="4608" y="1776"/>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400"/>
              </a:p>
            </p:txBody>
          </p:sp>
          <p:sp>
            <p:nvSpPr>
              <p:cNvPr id="11" name="Oval 18">
                <a:extLst>
                  <a:ext uri="{FF2B5EF4-FFF2-40B4-BE49-F238E27FC236}">
                    <a16:creationId xmlns:a16="http://schemas.microsoft.com/office/drawing/2014/main" id="{3BAFFFFC-711E-F948-820D-0B8B1A5A2573}"/>
                  </a:ext>
                </a:extLst>
              </p:cNvPr>
              <p:cNvSpPr>
                <a:spLocks noChangeArrowheads="1"/>
              </p:cNvSpPr>
              <p:nvPr/>
            </p:nvSpPr>
            <p:spPr bwMode="auto">
              <a:xfrm>
                <a:off x="5232" y="240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sz="1400"/>
              </a:p>
            </p:txBody>
          </p:sp>
          <p:sp>
            <p:nvSpPr>
              <p:cNvPr id="12" name="Rectangle 19">
                <a:extLst>
                  <a:ext uri="{FF2B5EF4-FFF2-40B4-BE49-F238E27FC236}">
                    <a16:creationId xmlns:a16="http://schemas.microsoft.com/office/drawing/2014/main" id="{DDE02DE3-4234-4F44-B5C9-C0199F262A42}"/>
                  </a:ext>
                </a:extLst>
              </p:cNvPr>
              <p:cNvSpPr>
                <a:spLocks noChangeArrowheads="1"/>
              </p:cNvSpPr>
              <p:nvPr/>
            </p:nvSpPr>
            <p:spPr bwMode="auto">
              <a:xfrm>
                <a:off x="3792" y="2352"/>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3" name="Rectangle 20">
                <a:extLst>
                  <a:ext uri="{FF2B5EF4-FFF2-40B4-BE49-F238E27FC236}">
                    <a16:creationId xmlns:a16="http://schemas.microsoft.com/office/drawing/2014/main" id="{FCC04687-3C16-D746-A917-804433A7C8F5}"/>
                  </a:ext>
                </a:extLst>
              </p:cNvPr>
              <p:cNvSpPr>
                <a:spLocks noChangeArrowheads="1"/>
              </p:cNvSpPr>
              <p:nvPr/>
            </p:nvSpPr>
            <p:spPr bwMode="auto">
              <a:xfrm>
                <a:off x="456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4" name="Rectangle 21">
                <a:extLst>
                  <a:ext uri="{FF2B5EF4-FFF2-40B4-BE49-F238E27FC236}">
                    <a16:creationId xmlns:a16="http://schemas.microsoft.com/office/drawing/2014/main" id="{66D157E8-C625-124C-9249-9E5E8DFCDA1C}"/>
                  </a:ext>
                </a:extLst>
              </p:cNvPr>
              <p:cNvSpPr>
                <a:spLocks noChangeArrowheads="1"/>
              </p:cNvSpPr>
              <p:nvPr/>
            </p:nvSpPr>
            <p:spPr bwMode="auto">
              <a:xfrm>
                <a:off x="4464" y="2928"/>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5" name="Rectangle 22">
                <a:extLst>
                  <a:ext uri="{FF2B5EF4-FFF2-40B4-BE49-F238E27FC236}">
                    <a16:creationId xmlns:a16="http://schemas.microsoft.com/office/drawing/2014/main" id="{84EB2B27-B6A3-D848-87EF-1D6CE6127AD3}"/>
                  </a:ext>
                </a:extLst>
              </p:cNvPr>
              <p:cNvSpPr>
                <a:spLocks noChangeArrowheads="1"/>
              </p:cNvSpPr>
              <p:nvPr/>
            </p:nvSpPr>
            <p:spPr bwMode="auto">
              <a:xfrm>
                <a:off x="408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6" name="Rectangle 23">
                <a:extLst>
                  <a:ext uri="{FF2B5EF4-FFF2-40B4-BE49-F238E27FC236}">
                    <a16:creationId xmlns:a16="http://schemas.microsoft.com/office/drawing/2014/main" id="{FC1B7C13-CECC-1C4C-80BA-4842F5180AEE}"/>
                  </a:ext>
                </a:extLst>
              </p:cNvPr>
              <p:cNvSpPr>
                <a:spLocks noChangeArrowheads="1"/>
              </p:cNvSpPr>
              <p:nvPr/>
            </p:nvSpPr>
            <p:spPr bwMode="auto">
              <a:xfrm>
                <a:off x="3888" y="2880"/>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7" name="Rectangle 24">
                <a:extLst>
                  <a:ext uri="{FF2B5EF4-FFF2-40B4-BE49-F238E27FC236}">
                    <a16:creationId xmlns:a16="http://schemas.microsoft.com/office/drawing/2014/main" id="{3E880FAA-8CF8-C541-B8E0-2474E6F254D4}"/>
                  </a:ext>
                </a:extLst>
              </p:cNvPr>
              <p:cNvSpPr>
                <a:spLocks noChangeArrowheads="1"/>
              </p:cNvSpPr>
              <p:nvPr/>
            </p:nvSpPr>
            <p:spPr bwMode="auto">
              <a:xfrm>
                <a:off x="4032" y="2112"/>
                <a:ext cx="96" cy="96"/>
              </a:xfrm>
              <a:prstGeom prst="rect">
                <a:avLst/>
              </a:prstGeom>
              <a:solidFill>
                <a:schemeClr val="hlink"/>
              </a:solidFill>
              <a:ln w="9525">
                <a:solidFill>
                  <a:schemeClr val="tx1"/>
                </a:solidFill>
                <a:miter lim="800000"/>
                <a:headEnd/>
                <a:tailEnd/>
              </a:ln>
            </p:spPr>
            <p:txBody>
              <a:bodyPr wrap="none" anchor="ctr"/>
              <a:lstStyle/>
              <a:p>
                <a:endParaRPr lang="zh-CN" altLang="en-US" sz="1400"/>
              </a:p>
            </p:txBody>
          </p:sp>
          <p:sp>
            <p:nvSpPr>
              <p:cNvPr id="18" name="Text Box 25">
                <a:extLst>
                  <a:ext uri="{FF2B5EF4-FFF2-40B4-BE49-F238E27FC236}">
                    <a16:creationId xmlns:a16="http://schemas.microsoft.com/office/drawing/2014/main" id="{6C0E50B8-A864-4249-8DDF-8D6486271AE1}"/>
                  </a:ext>
                </a:extLst>
              </p:cNvPr>
              <p:cNvSpPr txBox="1">
                <a:spLocks noChangeArrowheads="1"/>
              </p:cNvSpPr>
              <p:nvPr/>
            </p:nvSpPr>
            <p:spPr bwMode="auto">
              <a:xfrm>
                <a:off x="3792" y="3007"/>
                <a:ext cx="764" cy="288"/>
              </a:xfrm>
              <a:prstGeom prst="rect">
                <a:avLst/>
              </a:prstGeom>
              <a:noFill/>
              <a:ln w="9525">
                <a:noFill/>
                <a:miter lim="800000"/>
                <a:headEnd/>
                <a:tailEnd/>
              </a:ln>
            </p:spPr>
            <p:txBody>
              <a:bodyPr wrap="none">
                <a:spAutoFit/>
              </a:bodyPr>
              <a:lstStyle/>
              <a:p>
                <a:r>
                  <a:rPr lang="en-US" altLang="zh-CN" sz="1600" dirty="0">
                    <a:latin typeface="Tahoma" pitchFamily="34" charset="0"/>
                  </a:rPr>
                  <a:t>Class -1</a:t>
                </a:r>
              </a:p>
            </p:txBody>
          </p:sp>
          <p:sp>
            <p:nvSpPr>
              <p:cNvPr id="19" name="Text Box 26">
                <a:extLst>
                  <a:ext uri="{FF2B5EF4-FFF2-40B4-BE49-F238E27FC236}">
                    <a16:creationId xmlns:a16="http://schemas.microsoft.com/office/drawing/2014/main" id="{425A7C9C-95C7-4B4A-8BC8-C68A3057BEA8}"/>
                  </a:ext>
                </a:extLst>
              </p:cNvPr>
              <p:cNvSpPr txBox="1">
                <a:spLocks noChangeArrowheads="1"/>
              </p:cNvSpPr>
              <p:nvPr/>
            </p:nvSpPr>
            <p:spPr bwMode="auto">
              <a:xfrm>
                <a:off x="5184" y="1584"/>
                <a:ext cx="827" cy="288"/>
              </a:xfrm>
              <a:prstGeom prst="rect">
                <a:avLst/>
              </a:prstGeom>
              <a:noFill/>
              <a:ln w="9525">
                <a:noFill/>
                <a:miter lim="800000"/>
                <a:headEnd/>
                <a:tailEnd/>
              </a:ln>
            </p:spPr>
            <p:txBody>
              <a:bodyPr wrap="none">
                <a:spAutoFit/>
              </a:bodyPr>
              <a:lstStyle/>
              <a:p>
                <a:r>
                  <a:rPr lang="en-US" altLang="zh-CN" sz="1600" dirty="0">
                    <a:latin typeface="Tahoma" pitchFamily="34" charset="0"/>
                  </a:rPr>
                  <a:t>Class +1</a:t>
                </a:r>
              </a:p>
            </p:txBody>
          </p:sp>
        </p:grpSp>
        <p:sp>
          <p:nvSpPr>
            <p:cNvPr id="4" name="Line 27">
              <a:extLst>
                <a:ext uri="{FF2B5EF4-FFF2-40B4-BE49-F238E27FC236}">
                  <a16:creationId xmlns:a16="http://schemas.microsoft.com/office/drawing/2014/main" id="{A265C15C-8E3C-6649-A39C-CA06AE02D660}"/>
                </a:ext>
              </a:extLst>
            </p:cNvPr>
            <p:cNvSpPr>
              <a:spLocks noChangeShapeType="1"/>
            </p:cNvSpPr>
            <p:nvPr/>
          </p:nvSpPr>
          <p:spPr bwMode="auto">
            <a:xfrm>
              <a:off x="6229350" y="2209800"/>
              <a:ext cx="2362200" cy="2743200"/>
            </a:xfrm>
            <a:prstGeom prst="line">
              <a:avLst/>
            </a:prstGeom>
            <a:noFill/>
            <a:ln w="38100">
              <a:solidFill>
                <a:schemeClr val="folHlink"/>
              </a:solidFill>
              <a:prstDash val="sysDot"/>
              <a:miter lim="800000"/>
              <a:headEnd/>
              <a:tailEnd/>
            </a:ln>
          </p:spPr>
          <p:txBody>
            <a:bodyPr wrap="none"/>
            <a:lstStyle/>
            <a:p>
              <a:endParaRPr lang="zh-CN" altLang="en-US" sz="1400"/>
            </a:p>
          </p:txBody>
        </p:sp>
      </p:grpSp>
      <p:pic>
        <p:nvPicPr>
          <p:cNvPr id="20" name="Picture 19" descr="ego-network-2.pdf">
            <a:extLst>
              <a:ext uri="{FF2B5EF4-FFF2-40B4-BE49-F238E27FC236}">
                <a16:creationId xmlns:a16="http://schemas.microsoft.com/office/drawing/2014/main" id="{5189FFAC-0C08-6642-BA6D-4EF3C8D46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7" y="2562798"/>
            <a:ext cx="3481376" cy="2578100"/>
          </a:xfrm>
          <a:prstGeom prst="rect">
            <a:avLst/>
          </a:prstGeom>
        </p:spPr>
      </p:pic>
      <p:sp>
        <p:nvSpPr>
          <p:cNvPr id="21" name="矩形 11">
            <a:extLst>
              <a:ext uri="{FF2B5EF4-FFF2-40B4-BE49-F238E27FC236}">
                <a16:creationId xmlns:a16="http://schemas.microsoft.com/office/drawing/2014/main" id="{DE0C9D2E-7171-3141-A64B-BABCB469EFE8}"/>
              </a:ext>
            </a:extLst>
          </p:cNvPr>
          <p:cNvSpPr>
            <a:spLocks noChangeArrowheads="1"/>
          </p:cNvSpPr>
          <p:nvPr/>
        </p:nvSpPr>
        <p:spPr bwMode="auto">
          <a:xfrm>
            <a:off x="142999" y="5334157"/>
            <a:ext cx="9634537" cy="852941"/>
          </a:xfrm>
          <a:prstGeom prst="rect">
            <a:avLst/>
          </a:prstGeom>
          <a:solidFill>
            <a:srgbClr val="C8EEFF"/>
          </a:solidFill>
          <a:ln w="22225" algn="ctr">
            <a:solidFill>
              <a:srgbClr val="3C88D2"/>
            </a:solidFill>
            <a:miter lim="800000"/>
            <a:headEnd/>
            <a:tailEnd/>
          </a:ln>
        </p:spPr>
        <p:txBody>
          <a:bodyPr lIns="252000" rIns="252000" anchor="ctr"/>
          <a:lstStyle/>
          <a:p>
            <a:pPr>
              <a:spcBef>
                <a:spcPts val="600"/>
              </a:spcBef>
            </a:pPr>
            <a:r>
              <a:rPr lang="en-US" altLang="zh-CN" sz="3200" dirty="0">
                <a:latin typeface="Helvetica Neue" charset="0"/>
                <a:ea typeface="Helvetica Neue" charset="0"/>
                <a:cs typeface="Helvetica Neue" charset="0"/>
              </a:rPr>
              <a:t>How to </a:t>
            </a:r>
            <a:r>
              <a:rPr lang="en-US" altLang="zh-CN" sz="3200" dirty="0">
                <a:solidFill>
                  <a:srgbClr val="C00000"/>
                </a:solidFill>
                <a:latin typeface="Helvetica Neue" charset="0"/>
                <a:ea typeface="Helvetica Neue" charset="0"/>
                <a:cs typeface="Helvetica Neue" charset="0"/>
              </a:rPr>
              <a:t>automate the representation </a:t>
            </a:r>
            <a:r>
              <a:rPr lang="en-US" altLang="zh-CN" sz="3200" dirty="0">
                <a:latin typeface="Helvetica Neue" charset="0"/>
                <a:ea typeface="Helvetica Neue" charset="0"/>
                <a:cs typeface="Helvetica Neue" charset="0"/>
              </a:rPr>
              <a:t>of each user?</a:t>
            </a:r>
          </a:p>
        </p:txBody>
      </p:sp>
      <p:sp>
        <p:nvSpPr>
          <p:cNvPr id="22" name="Cloud Callout 21">
            <a:extLst>
              <a:ext uri="{FF2B5EF4-FFF2-40B4-BE49-F238E27FC236}">
                <a16:creationId xmlns:a16="http://schemas.microsoft.com/office/drawing/2014/main" id="{9A176D5C-404C-C942-B002-DE5587BCFEAB}"/>
              </a:ext>
            </a:extLst>
          </p:cNvPr>
          <p:cNvSpPr/>
          <p:nvPr/>
        </p:nvSpPr>
        <p:spPr>
          <a:xfrm>
            <a:off x="3656856" y="2492896"/>
            <a:ext cx="3225556" cy="1690217"/>
          </a:xfrm>
          <a:prstGeom prst="cloudCallout">
            <a:avLst>
              <a:gd name="adj1" fmla="val -63573"/>
              <a:gd name="adj2" fmla="val 61422"/>
            </a:avLst>
          </a:prstGeom>
          <a:solidFill>
            <a:srgbClr val="FAFFD4"/>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13" descr="Misc-Buddy-Blue-icon.png">
            <a:extLst>
              <a:ext uri="{FF2B5EF4-FFF2-40B4-BE49-F238E27FC236}">
                <a16:creationId xmlns:a16="http://schemas.microsoft.com/office/drawing/2014/main" id="{DE1060EA-103B-794B-9D15-E48D5EE6FB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1621" y="2740120"/>
            <a:ext cx="525435" cy="54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C71A5669-1136-6F48-A169-8890A3E87461}"/>
              </a:ext>
            </a:extLst>
          </p:cNvPr>
          <p:cNvGrpSpPr>
            <a:grpSpLocks noChangeAspect="1"/>
          </p:cNvGrpSpPr>
          <p:nvPr/>
        </p:nvGrpSpPr>
        <p:grpSpPr bwMode="auto">
          <a:xfrm>
            <a:off x="3872880" y="3333797"/>
            <a:ext cx="2587060" cy="398592"/>
            <a:chOff x="6164364" y="2237712"/>
            <a:chExt cx="2570367" cy="396218"/>
          </a:xfrm>
        </p:grpSpPr>
        <p:sp>
          <p:nvSpPr>
            <p:cNvPr id="25" name="矩形 11">
              <a:extLst>
                <a:ext uri="{FF2B5EF4-FFF2-40B4-BE49-F238E27FC236}">
                  <a16:creationId xmlns:a16="http://schemas.microsoft.com/office/drawing/2014/main" id="{F34BDCE0-2273-0749-BC37-02A44ECE6FC8}"/>
                </a:ext>
              </a:extLst>
            </p:cNvPr>
            <p:cNvSpPr>
              <a:spLocks noChangeArrowheads="1"/>
            </p:cNvSpPr>
            <p:nvPr/>
          </p:nvSpPr>
          <p:spPr bwMode="auto">
            <a:xfrm>
              <a:off x="6164364"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000">
                  <a:solidFill>
                    <a:srgbClr val="C00000"/>
                  </a:solidFill>
                  <a:latin typeface="Helvetica Neue" charset="0"/>
                  <a:ea typeface="Helvetica Neue" charset="0"/>
                  <a:cs typeface="Helvetica Neue" charset="0"/>
                </a:rPr>
                <a:t>0.8</a:t>
              </a:r>
            </a:p>
          </p:txBody>
        </p:sp>
        <p:sp>
          <p:nvSpPr>
            <p:cNvPr id="26" name="矩形 11">
              <a:extLst>
                <a:ext uri="{FF2B5EF4-FFF2-40B4-BE49-F238E27FC236}">
                  <a16:creationId xmlns:a16="http://schemas.microsoft.com/office/drawing/2014/main" id="{B3C6CC49-01C3-E54E-A120-9C745A8AD303}"/>
                </a:ext>
              </a:extLst>
            </p:cNvPr>
            <p:cNvSpPr>
              <a:spLocks noChangeArrowheads="1"/>
            </p:cNvSpPr>
            <p:nvPr/>
          </p:nvSpPr>
          <p:spPr bwMode="auto">
            <a:xfrm>
              <a:off x="6593295"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000">
                  <a:solidFill>
                    <a:srgbClr val="C00000"/>
                  </a:solidFill>
                  <a:latin typeface="Helvetica Neue" charset="0"/>
                  <a:ea typeface="Helvetica Neue" charset="0"/>
                  <a:cs typeface="Helvetica Neue" charset="0"/>
                </a:rPr>
                <a:t>0.2</a:t>
              </a:r>
            </a:p>
          </p:txBody>
        </p:sp>
        <p:sp>
          <p:nvSpPr>
            <p:cNvPr id="27" name="矩形 11">
              <a:extLst>
                <a:ext uri="{FF2B5EF4-FFF2-40B4-BE49-F238E27FC236}">
                  <a16:creationId xmlns:a16="http://schemas.microsoft.com/office/drawing/2014/main" id="{AB78C94A-4D2C-B345-836E-BCFA6C3FF755}"/>
                </a:ext>
              </a:extLst>
            </p:cNvPr>
            <p:cNvSpPr>
              <a:spLocks noChangeArrowheads="1"/>
            </p:cNvSpPr>
            <p:nvPr/>
          </p:nvSpPr>
          <p:spPr bwMode="auto">
            <a:xfrm>
              <a:off x="7022226"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000">
                  <a:solidFill>
                    <a:srgbClr val="C00000"/>
                  </a:solidFill>
                  <a:latin typeface="Helvetica Neue" charset="0"/>
                  <a:ea typeface="Helvetica Neue" charset="0"/>
                  <a:cs typeface="Helvetica Neue" charset="0"/>
                </a:rPr>
                <a:t>0.3</a:t>
              </a:r>
            </a:p>
          </p:txBody>
        </p:sp>
        <p:sp>
          <p:nvSpPr>
            <p:cNvPr id="28" name="矩形 11">
              <a:extLst>
                <a:ext uri="{FF2B5EF4-FFF2-40B4-BE49-F238E27FC236}">
                  <a16:creationId xmlns:a16="http://schemas.microsoft.com/office/drawing/2014/main" id="{B560DB00-71EC-5F48-9A3D-CC91BB2B9670}"/>
                </a:ext>
              </a:extLst>
            </p:cNvPr>
            <p:cNvSpPr>
              <a:spLocks noChangeArrowheads="1"/>
            </p:cNvSpPr>
            <p:nvPr/>
          </p:nvSpPr>
          <p:spPr bwMode="auto">
            <a:xfrm>
              <a:off x="7451157"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mr-IN" altLang="zh-CN" sz="2000">
                  <a:solidFill>
                    <a:srgbClr val="C00000"/>
                  </a:solidFill>
                  <a:latin typeface="Helvetica Neue" charset="0"/>
                  <a:ea typeface="Helvetica Neue" charset="0"/>
                  <a:cs typeface="Helvetica Neue" charset="0"/>
                </a:rPr>
                <a:t>…</a:t>
              </a:r>
              <a:endParaRPr kumimoji="0" lang="en-US" altLang="zh-CN" sz="2000">
                <a:solidFill>
                  <a:srgbClr val="C00000"/>
                </a:solidFill>
                <a:latin typeface="Helvetica Neue" charset="0"/>
                <a:ea typeface="Helvetica Neue" charset="0"/>
                <a:cs typeface="Helvetica Neue" charset="0"/>
              </a:endParaRPr>
            </a:p>
          </p:txBody>
        </p:sp>
        <p:sp>
          <p:nvSpPr>
            <p:cNvPr id="29" name="矩形 11">
              <a:extLst>
                <a:ext uri="{FF2B5EF4-FFF2-40B4-BE49-F238E27FC236}">
                  <a16:creationId xmlns:a16="http://schemas.microsoft.com/office/drawing/2014/main" id="{F82E0230-CE47-454E-BB4D-B1A4C8B1C18C}"/>
                </a:ext>
              </a:extLst>
            </p:cNvPr>
            <p:cNvSpPr>
              <a:spLocks noChangeArrowheads="1"/>
            </p:cNvSpPr>
            <p:nvPr/>
          </p:nvSpPr>
          <p:spPr bwMode="auto">
            <a:xfrm>
              <a:off x="7876869"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000">
                  <a:solidFill>
                    <a:srgbClr val="C00000"/>
                  </a:solidFill>
                  <a:latin typeface="Helvetica Neue" charset="0"/>
                  <a:ea typeface="Helvetica Neue" charset="0"/>
                  <a:cs typeface="Helvetica Neue" charset="0"/>
                </a:rPr>
                <a:t>0.0</a:t>
              </a:r>
            </a:p>
          </p:txBody>
        </p:sp>
        <p:sp>
          <p:nvSpPr>
            <p:cNvPr id="30" name="矩形 11">
              <a:extLst>
                <a:ext uri="{FF2B5EF4-FFF2-40B4-BE49-F238E27FC236}">
                  <a16:creationId xmlns:a16="http://schemas.microsoft.com/office/drawing/2014/main" id="{DA8A6E5D-EBE6-DA43-BD14-A73DA8B56379}"/>
                </a:ext>
              </a:extLst>
            </p:cNvPr>
            <p:cNvSpPr>
              <a:spLocks noChangeArrowheads="1"/>
            </p:cNvSpPr>
            <p:nvPr/>
          </p:nvSpPr>
          <p:spPr bwMode="auto">
            <a:xfrm>
              <a:off x="8305800"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000">
                  <a:solidFill>
                    <a:srgbClr val="C00000"/>
                  </a:solidFill>
                  <a:latin typeface="Helvetica Neue" charset="0"/>
                  <a:ea typeface="Helvetica Neue" charset="0"/>
                  <a:cs typeface="Helvetica Neue" charset="0"/>
                </a:rPr>
                <a:t>0.0</a:t>
              </a:r>
            </a:p>
          </p:txBody>
        </p:sp>
      </p:grpSp>
      <p:sp>
        <p:nvSpPr>
          <p:cNvPr id="31" name="Title 30">
            <a:extLst>
              <a:ext uri="{FF2B5EF4-FFF2-40B4-BE49-F238E27FC236}">
                <a16:creationId xmlns:a16="http://schemas.microsoft.com/office/drawing/2014/main" id="{3C1486B7-7195-DB4A-BD92-1D4718458498}"/>
              </a:ext>
            </a:extLst>
          </p:cNvPr>
          <p:cNvSpPr>
            <a:spLocks noGrp="1"/>
          </p:cNvSpPr>
          <p:nvPr>
            <p:ph type="title"/>
          </p:nvPr>
        </p:nvSpPr>
        <p:spPr/>
        <p:txBody>
          <a:bodyPr/>
          <a:lstStyle/>
          <a:p>
            <a:r>
              <a:rPr lang="en-US" dirty="0"/>
              <a:t>Representation Learning on Networks</a:t>
            </a:r>
          </a:p>
        </p:txBody>
      </p:sp>
    </p:spTree>
    <p:extLst>
      <p:ext uri="{BB962C8B-B14F-4D97-AF65-F5344CB8AC3E}">
        <p14:creationId xmlns:p14="http://schemas.microsoft.com/office/powerpoint/2010/main" val="317074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rgbClr val="C00000"/>
                </a:solidFill>
              </a:rPr>
              <a:t>Representation</a:t>
            </a:r>
            <a:r>
              <a:rPr lang="en-US" dirty="0"/>
              <a:t> </a:t>
            </a:r>
            <a:r>
              <a:rPr lang="en-US" dirty="0">
                <a:solidFill>
                  <a:srgbClr val="C00000"/>
                </a:solidFill>
              </a:rPr>
              <a:t>Learning</a:t>
            </a:r>
            <a:r>
              <a:rPr lang="en-US" dirty="0"/>
              <a:t> on Networks</a:t>
            </a:r>
          </a:p>
          <a:p>
            <a:pPr>
              <a:spcBef>
                <a:spcPts val="1368"/>
              </a:spcBef>
            </a:pPr>
            <a:r>
              <a:rPr lang="en-US" dirty="0">
                <a:solidFill>
                  <a:srgbClr val="C00000"/>
                </a:solidFill>
              </a:rPr>
              <a:t>Revisiting</a:t>
            </a:r>
            <a:r>
              <a:rPr lang="en-US" dirty="0"/>
              <a:t> Graph Neural Networks</a:t>
            </a:r>
          </a:p>
          <a:p>
            <a:pPr>
              <a:spcBef>
                <a:spcPts val="1368"/>
              </a:spcBef>
            </a:pPr>
            <a:r>
              <a:rPr lang="en-US" dirty="0">
                <a:solidFill>
                  <a:srgbClr val="C00000"/>
                </a:solidFill>
              </a:rPr>
              <a:t>Applications</a:t>
            </a:r>
            <a:endParaRPr lang="en-US" dirty="0"/>
          </a:p>
          <a:p>
            <a:pPr>
              <a:spcBef>
                <a:spcPts val="1368"/>
              </a:spcBef>
            </a:pPr>
            <a:r>
              <a:rPr lang="en-US" dirty="0"/>
              <a:t>Conclusion and Q&amp;A</a:t>
            </a:r>
          </a:p>
        </p:txBody>
      </p:sp>
    </p:spTree>
    <p:extLst>
      <p:ext uri="{BB962C8B-B14F-4D97-AF65-F5344CB8AC3E}">
        <p14:creationId xmlns:p14="http://schemas.microsoft.com/office/powerpoint/2010/main" val="209779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 y="188913"/>
            <a:ext cx="9906000" cy="792162"/>
          </a:xfrm>
        </p:spPr>
        <p:txBody>
          <a:bodyPr/>
          <a:lstStyle/>
          <a:p>
            <a:r>
              <a:rPr lang="en-US" dirty="0"/>
              <a:t>Review Representation Learning for Networks</a:t>
            </a:r>
            <a:endParaRPr lang="en-US" altLang="x-none" dirty="0"/>
          </a:p>
        </p:txBody>
      </p:sp>
      <p:grpSp>
        <p:nvGrpSpPr>
          <p:cNvPr id="9218" name="Group 2"/>
          <p:cNvGrpSpPr>
            <a:grpSpLocks noChangeAspect="1"/>
          </p:cNvGrpSpPr>
          <p:nvPr/>
        </p:nvGrpSpPr>
        <p:grpSpPr bwMode="auto">
          <a:xfrm>
            <a:off x="392113" y="2492375"/>
            <a:ext cx="3336925" cy="2617788"/>
            <a:chOff x="685800" y="2755935"/>
            <a:chExt cx="2209800" cy="1733032"/>
          </a:xfrm>
        </p:grpSpPr>
        <p:grpSp>
          <p:nvGrpSpPr>
            <p:cNvPr id="9242" name="Group 3"/>
            <p:cNvGrpSpPr>
              <a:grpSpLocks/>
            </p:cNvGrpSpPr>
            <p:nvPr/>
          </p:nvGrpSpPr>
          <p:grpSpPr bwMode="auto">
            <a:xfrm>
              <a:off x="762000" y="2805651"/>
              <a:ext cx="1980938" cy="1667262"/>
              <a:chOff x="6825208" y="1796818"/>
              <a:chExt cx="2556284" cy="2250251"/>
            </a:xfrm>
          </p:grpSpPr>
          <p:pic>
            <p:nvPicPr>
              <p:cNvPr id="9245" name="图片 13" descr="Misc-Buddy-Blue-icon.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图片 14"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图片 15"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图片 16"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图片 17"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图片 18"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5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6" name="直接连接符 7"/>
              <p:cNvCxnSpPr>
                <a:cxnSpLocks noChangeShapeType="1"/>
                <a:endCxn id="9256" idx="2"/>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30" name="Oval 29"/>
            <p:cNvSpPr/>
            <p:nvPr/>
          </p:nvSpPr>
          <p:spPr>
            <a:xfrm>
              <a:off x="1218801" y="3414887"/>
              <a:ext cx="1396106" cy="1074080"/>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685800" y="2755935"/>
              <a:ext cx="2209800" cy="1116119"/>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右箭头 16"/>
          <p:cNvSpPr/>
          <p:nvPr/>
        </p:nvSpPr>
        <p:spPr>
          <a:xfrm>
            <a:off x="3883025" y="3289300"/>
            <a:ext cx="419100" cy="1076325"/>
          </a:xfrm>
          <a:prstGeom prst="rightArrow">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7" name="图片 13" descr="Misc-Buddy-Blue-ic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4438" y="1844675"/>
            <a:ext cx="5349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53"/>
          <p:cNvGrpSpPr>
            <a:grpSpLocks noChangeAspect="1"/>
          </p:cNvGrpSpPr>
          <p:nvPr/>
        </p:nvGrpSpPr>
        <p:grpSpPr bwMode="auto">
          <a:xfrm>
            <a:off x="5810250" y="1844675"/>
            <a:ext cx="3255963" cy="501650"/>
            <a:chOff x="6164364" y="2237712"/>
            <a:chExt cx="2570367" cy="396218"/>
          </a:xfrm>
        </p:grpSpPr>
        <p:sp>
          <p:nvSpPr>
            <p:cNvPr id="9236" name="矩形 11"/>
            <p:cNvSpPr>
              <a:spLocks noChangeArrowheads="1"/>
            </p:cNvSpPr>
            <p:nvPr/>
          </p:nvSpPr>
          <p:spPr bwMode="auto">
            <a:xfrm>
              <a:off x="6164364"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0.8</a:t>
              </a:r>
            </a:p>
          </p:txBody>
        </p:sp>
        <p:sp>
          <p:nvSpPr>
            <p:cNvPr id="9237" name="矩形 11"/>
            <p:cNvSpPr>
              <a:spLocks noChangeArrowheads="1"/>
            </p:cNvSpPr>
            <p:nvPr/>
          </p:nvSpPr>
          <p:spPr bwMode="auto">
            <a:xfrm>
              <a:off x="6593295"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0.2</a:t>
              </a:r>
            </a:p>
          </p:txBody>
        </p:sp>
        <p:sp>
          <p:nvSpPr>
            <p:cNvPr id="9238" name="矩形 11"/>
            <p:cNvSpPr>
              <a:spLocks noChangeArrowheads="1"/>
            </p:cNvSpPr>
            <p:nvPr/>
          </p:nvSpPr>
          <p:spPr bwMode="auto">
            <a:xfrm>
              <a:off x="7022226"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0.3</a:t>
              </a:r>
            </a:p>
          </p:txBody>
        </p:sp>
        <p:sp>
          <p:nvSpPr>
            <p:cNvPr id="9239" name="矩形 11"/>
            <p:cNvSpPr>
              <a:spLocks noChangeArrowheads="1"/>
            </p:cNvSpPr>
            <p:nvPr/>
          </p:nvSpPr>
          <p:spPr bwMode="auto">
            <a:xfrm>
              <a:off x="7451157"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mr-IN" altLang="zh-CN" sz="2400">
                  <a:solidFill>
                    <a:srgbClr val="C00000"/>
                  </a:solidFill>
                  <a:latin typeface="Helvetica Neue" charset="0"/>
                  <a:ea typeface="Helvetica Neue" charset="0"/>
                  <a:cs typeface="Helvetica Neue" charset="0"/>
                </a:rPr>
                <a:t>…</a:t>
              </a:r>
              <a:endParaRPr kumimoji="0" lang="en-US" altLang="zh-CN" sz="2400">
                <a:solidFill>
                  <a:srgbClr val="C00000"/>
                </a:solidFill>
                <a:latin typeface="Helvetica Neue" charset="0"/>
                <a:ea typeface="Helvetica Neue" charset="0"/>
                <a:cs typeface="Helvetica Neue" charset="0"/>
              </a:endParaRPr>
            </a:p>
          </p:txBody>
        </p:sp>
        <p:sp>
          <p:nvSpPr>
            <p:cNvPr id="9240" name="矩形 11"/>
            <p:cNvSpPr>
              <a:spLocks noChangeArrowheads="1"/>
            </p:cNvSpPr>
            <p:nvPr/>
          </p:nvSpPr>
          <p:spPr bwMode="auto">
            <a:xfrm>
              <a:off x="7876869"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0.0</a:t>
              </a:r>
            </a:p>
          </p:txBody>
        </p:sp>
        <p:sp>
          <p:nvSpPr>
            <p:cNvPr id="9241" name="矩形 11"/>
            <p:cNvSpPr>
              <a:spLocks noChangeArrowheads="1"/>
            </p:cNvSpPr>
            <p:nvPr/>
          </p:nvSpPr>
          <p:spPr bwMode="auto">
            <a:xfrm>
              <a:off x="8305800"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0.0</a:t>
              </a:r>
            </a:p>
          </p:txBody>
        </p:sp>
      </p:grpSp>
      <p:sp>
        <p:nvSpPr>
          <p:cNvPr id="104" name="矩形 51"/>
          <p:cNvSpPr/>
          <p:nvPr/>
        </p:nvSpPr>
        <p:spPr>
          <a:xfrm>
            <a:off x="5280025" y="1341438"/>
            <a:ext cx="3560763" cy="387350"/>
          </a:xfrm>
          <a:prstGeom prst="rect">
            <a:avLst/>
          </a:prstGeom>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2000" i="1" dirty="0">
                <a:solidFill>
                  <a:schemeClr val="tx1"/>
                </a:solidFill>
              </a:rPr>
              <a:t>d</a:t>
            </a:r>
            <a:r>
              <a:rPr kumimoji="1" lang="en-US" altLang="zh-CN" sz="2000" dirty="0">
                <a:solidFill>
                  <a:schemeClr val="tx1"/>
                </a:solidFill>
              </a:rPr>
              <a:t>-dimensional vector, </a:t>
            </a:r>
            <a:r>
              <a:rPr kumimoji="1" lang="en-US" altLang="zh-CN" sz="2000" i="1" dirty="0">
                <a:solidFill>
                  <a:schemeClr val="tx1"/>
                </a:solidFill>
              </a:rPr>
              <a:t>d</a:t>
            </a:r>
            <a:r>
              <a:rPr kumimoji="1" lang="en-US" altLang="zh-CN" sz="2000" dirty="0">
                <a:solidFill>
                  <a:schemeClr val="tx1"/>
                </a:solidFill>
              </a:rPr>
              <a:t>&lt;&lt;|</a:t>
            </a:r>
            <a:r>
              <a:rPr kumimoji="1" lang="en-US" altLang="zh-CN" sz="2000" i="1" dirty="0">
                <a:solidFill>
                  <a:schemeClr val="tx1"/>
                </a:solidFill>
              </a:rPr>
              <a:t>V</a:t>
            </a:r>
            <a:r>
              <a:rPr kumimoji="1" lang="en-US" altLang="zh-CN" sz="2000" dirty="0">
                <a:solidFill>
                  <a:schemeClr val="tx1"/>
                </a:solidFill>
              </a:rPr>
              <a:t>|</a:t>
            </a:r>
          </a:p>
        </p:txBody>
      </p:sp>
      <p:sp>
        <p:nvSpPr>
          <p:cNvPr id="89" name="矩形 51"/>
          <p:cNvSpPr/>
          <p:nvPr/>
        </p:nvSpPr>
        <p:spPr>
          <a:xfrm>
            <a:off x="5024438" y="2478088"/>
            <a:ext cx="4610100" cy="87947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Users with the </a:t>
            </a:r>
            <a:r>
              <a:rPr kumimoji="1" lang="en-US" altLang="zh-CN" dirty="0">
                <a:solidFill>
                  <a:srgbClr val="2B00CC"/>
                </a:solidFill>
              </a:rPr>
              <a:t>same label </a:t>
            </a:r>
            <a:r>
              <a:rPr kumimoji="1" lang="en-US" altLang="zh-CN" dirty="0">
                <a:solidFill>
                  <a:schemeClr val="tx1"/>
                </a:solidFill>
              </a:rPr>
              <a:t>are located in the </a:t>
            </a:r>
            <a:r>
              <a:rPr kumimoji="1" lang="en-US" altLang="zh-CN" i="1" dirty="0">
                <a:solidFill>
                  <a:schemeClr val="tx1"/>
                </a:solidFill>
              </a:rPr>
              <a:t>d</a:t>
            </a:r>
            <a:r>
              <a:rPr kumimoji="1" lang="en-US" altLang="zh-CN" dirty="0">
                <a:solidFill>
                  <a:schemeClr val="tx1"/>
                </a:solidFill>
              </a:rPr>
              <a:t>-dimensional space </a:t>
            </a:r>
            <a:r>
              <a:rPr kumimoji="1" lang="en-US" altLang="zh-CN" dirty="0">
                <a:solidFill>
                  <a:srgbClr val="2B00CC"/>
                </a:solidFill>
              </a:rPr>
              <a:t>closer</a:t>
            </a:r>
            <a:r>
              <a:rPr kumimoji="1" lang="en-US" altLang="zh-CN" dirty="0">
                <a:solidFill>
                  <a:schemeClr val="tx1"/>
                </a:solidFill>
              </a:rPr>
              <a:t> than those with </a:t>
            </a:r>
            <a:r>
              <a:rPr kumimoji="1" lang="en-US" altLang="zh-CN" dirty="0">
                <a:solidFill>
                  <a:srgbClr val="2B00CC"/>
                </a:solidFill>
              </a:rPr>
              <a:t>different labels</a:t>
            </a:r>
          </a:p>
        </p:txBody>
      </p:sp>
      <p:grpSp>
        <p:nvGrpSpPr>
          <p:cNvPr id="9224" name="Group 17"/>
          <p:cNvGrpSpPr>
            <a:grpSpLocks noChangeAspect="1"/>
          </p:cNvGrpSpPr>
          <p:nvPr/>
        </p:nvGrpSpPr>
        <p:grpSpPr bwMode="auto">
          <a:xfrm>
            <a:off x="5351463" y="3573016"/>
            <a:ext cx="3489325" cy="2962275"/>
            <a:chOff x="5351908" y="3619299"/>
            <a:chExt cx="2913459" cy="2473997"/>
          </a:xfrm>
        </p:grpSpPr>
        <p:cxnSp>
          <p:nvCxnSpPr>
            <p:cNvPr id="38" name="Straight Arrow Connector 37"/>
            <p:cNvCxnSpPr/>
            <p:nvPr/>
          </p:nvCxnSpPr>
          <p:spPr>
            <a:xfrm>
              <a:off x="5351908" y="5940826"/>
              <a:ext cx="2621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534828" y="3861926"/>
              <a:ext cx="0" cy="22313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27" name="图片 13" descr="Misc-Buddy-Blue-icon.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82544" y="5526344"/>
              <a:ext cx="228600" cy="2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图片 13" descr="Misc-Buddy-Blue-icon.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729669" y="5255999"/>
              <a:ext cx="228600" cy="2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4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67534" y="4329258"/>
              <a:ext cx="253010" cy="25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矩形 51"/>
            <p:cNvSpPr/>
            <p:nvPr/>
          </p:nvSpPr>
          <p:spPr>
            <a:xfrm>
              <a:off x="6991557" y="4970319"/>
              <a:ext cx="892065" cy="311569"/>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label1</a:t>
              </a:r>
              <a:endParaRPr kumimoji="1" lang="en-US" altLang="zh-CN" dirty="0">
                <a:solidFill>
                  <a:srgbClr val="0000CC"/>
                </a:solidFill>
              </a:endParaRPr>
            </a:p>
          </p:txBody>
        </p:sp>
        <p:cxnSp>
          <p:nvCxnSpPr>
            <p:cNvPr id="44" name="Straight Arrow Connector 43"/>
            <p:cNvCxnSpPr>
              <a:stCxn id="90" idx="2"/>
              <a:endCxn id="9227" idx="0"/>
            </p:cNvCxnSpPr>
            <p:nvPr/>
          </p:nvCxnSpPr>
          <p:spPr>
            <a:xfrm flipH="1">
              <a:off x="7096272" y="5281889"/>
              <a:ext cx="340654" cy="243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0" idx="2"/>
              <a:endCxn id="9228" idx="3"/>
            </p:cNvCxnSpPr>
            <p:nvPr/>
          </p:nvCxnSpPr>
          <p:spPr>
            <a:xfrm flipH="1">
              <a:off x="6958420" y="5281889"/>
              <a:ext cx="478507" cy="92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矩形 51"/>
            <p:cNvSpPr/>
            <p:nvPr/>
          </p:nvSpPr>
          <p:spPr>
            <a:xfrm>
              <a:off x="6220113" y="4031632"/>
              <a:ext cx="991477" cy="233346"/>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label2</a:t>
              </a:r>
              <a:endParaRPr kumimoji="1" lang="en-US" altLang="zh-CN" dirty="0">
                <a:solidFill>
                  <a:srgbClr val="0000CC"/>
                </a:solidFill>
              </a:endParaRPr>
            </a:p>
          </p:txBody>
        </p:sp>
        <p:cxnSp>
          <p:nvCxnSpPr>
            <p:cNvPr id="105" name="Straight Arrow Connector 104"/>
            <p:cNvCxnSpPr>
              <a:stCxn id="94" idx="2"/>
              <a:endCxn id="9229" idx="3"/>
            </p:cNvCxnSpPr>
            <p:nvPr/>
          </p:nvCxnSpPr>
          <p:spPr>
            <a:xfrm flipH="1">
              <a:off x="6220113" y="4264978"/>
              <a:ext cx="495739" cy="190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矩形 51"/>
            <p:cNvSpPr/>
            <p:nvPr/>
          </p:nvSpPr>
          <p:spPr>
            <a:xfrm>
              <a:off x="5623636" y="3619299"/>
              <a:ext cx="2641731" cy="30361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rgbClr val="C00000"/>
                  </a:solidFill>
                </a:rPr>
                <a:t>e.g., node classification</a:t>
              </a:r>
            </a:p>
          </p:txBody>
        </p:sp>
      </p:grpSp>
      <p:sp>
        <p:nvSpPr>
          <p:cNvPr id="45" name="矩形 51"/>
          <p:cNvSpPr/>
          <p:nvPr/>
        </p:nvSpPr>
        <p:spPr>
          <a:xfrm>
            <a:off x="495293" y="1484784"/>
            <a:ext cx="3305579" cy="38735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2000" dirty="0">
                <a:solidFill>
                  <a:schemeClr val="tx1"/>
                </a:solidFill>
              </a:rPr>
              <a:t>Representation Learning/</a:t>
            </a:r>
            <a:br>
              <a:rPr kumimoji="1" lang="en-US" altLang="zh-CN" sz="2000" dirty="0">
                <a:solidFill>
                  <a:schemeClr val="tx1"/>
                </a:solidFill>
              </a:rPr>
            </a:br>
            <a:r>
              <a:rPr kumimoji="1" lang="en-US" altLang="zh-CN" sz="2000" dirty="0">
                <a:solidFill>
                  <a:schemeClr val="tx1"/>
                </a:solidFill>
              </a:rPr>
              <a:t>Graph Embedding</a:t>
            </a:r>
          </a:p>
        </p:txBody>
      </p:sp>
    </p:spTree>
    <p:extLst>
      <p:ext uri="{BB962C8B-B14F-4D97-AF65-F5344CB8AC3E}">
        <p14:creationId xmlns:p14="http://schemas.microsoft.com/office/powerpoint/2010/main" val="11363891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blinds(horizontal)">
                                      <p:cBhvr>
                                        <p:cTn id="18" dur="500"/>
                                        <p:tgtEl>
                                          <p:spTgt spid="10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left)">
                                      <p:cBhvr>
                                        <p:cTn id="2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04" grpId="0" animBg="1"/>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21B1-B97E-4F46-8AD2-772B6D10318F}"/>
              </a:ext>
            </a:extLst>
          </p:cNvPr>
          <p:cNvSpPr>
            <a:spLocks noGrp="1"/>
          </p:cNvSpPr>
          <p:nvPr>
            <p:ph type="title"/>
          </p:nvPr>
        </p:nvSpPr>
        <p:spPr/>
        <p:txBody>
          <a:bodyPr/>
          <a:lstStyle/>
          <a:p>
            <a:r>
              <a:rPr lang="en-US" dirty="0"/>
              <a:t>Why is it hard?</a:t>
            </a:r>
          </a:p>
        </p:txBody>
      </p:sp>
      <p:sp>
        <p:nvSpPr>
          <p:cNvPr id="3" name="Content Placeholder 2">
            <a:extLst>
              <a:ext uri="{FF2B5EF4-FFF2-40B4-BE49-F238E27FC236}">
                <a16:creationId xmlns:a16="http://schemas.microsoft.com/office/drawing/2014/main" id="{4CC4E3CD-7DCA-D947-85C2-9F08C641ED70}"/>
              </a:ext>
            </a:extLst>
          </p:cNvPr>
          <p:cNvSpPr>
            <a:spLocks noGrp="1"/>
          </p:cNvSpPr>
          <p:nvPr>
            <p:ph idx="1"/>
          </p:nvPr>
        </p:nvSpPr>
        <p:spPr/>
        <p:txBody>
          <a:bodyPr/>
          <a:lstStyle/>
          <a:p>
            <a:r>
              <a:rPr lang="en-US" dirty="0"/>
              <a:t>Modern deep learning toolbox is designed for simple sequences or grids.</a:t>
            </a:r>
          </a:p>
          <a:p>
            <a:pPr lvl="1"/>
            <a:r>
              <a:rPr lang="en-US" dirty="0"/>
              <a:t>CNNs for fixed-size images/grids...</a:t>
            </a:r>
          </a:p>
          <a:p>
            <a:pPr lvl="1"/>
            <a:r>
              <a:rPr lang="en-US" dirty="0"/>
              <a:t>RNNs or word2vec for text/sequences...</a:t>
            </a:r>
          </a:p>
          <a:p>
            <a:r>
              <a:rPr lang="en-US" dirty="0"/>
              <a:t>But networks are far more complex!</a:t>
            </a:r>
          </a:p>
          <a:p>
            <a:pPr lvl="1"/>
            <a:r>
              <a:rPr lang="en-US" dirty="0"/>
              <a:t>Complex topographical structure (i.e., no spatial locality like grids)</a:t>
            </a:r>
          </a:p>
          <a:p>
            <a:pPr lvl="1"/>
            <a:r>
              <a:rPr lang="en-US" dirty="0"/>
              <a:t>No fixed node ordering or reference point (i.e., the isomorphism problem)</a:t>
            </a:r>
          </a:p>
          <a:p>
            <a:pPr lvl="1"/>
            <a:r>
              <a:rPr lang="en-US" dirty="0"/>
              <a:t>Often dynamic and have multimodal features.</a:t>
            </a:r>
          </a:p>
        </p:txBody>
      </p:sp>
    </p:spTree>
    <p:extLst>
      <p:ext uri="{BB962C8B-B14F-4D97-AF65-F5344CB8AC3E}">
        <p14:creationId xmlns:p14="http://schemas.microsoft.com/office/powerpoint/2010/main" val="170624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word2vec for NLP</a:t>
            </a:r>
          </a:p>
        </p:txBody>
      </p:sp>
      <p:pic>
        <p:nvPicPr>
          <p:cNvPr id="4" name="Picture 3"/>
          <p:cNvPicPr>
            <a:picLocks noChangeAspect="1"/>
          </p:cNvPicPr>
          <p:nvPr/>
        </p:nvPicPr>
        <p:blipFill>
          <a:blip r:embed="rId2"/>
          <a:stretch>
            <a:fillRect/>
          </a:stretch>
        </p:blipFill>
        <p:spPr>
          <a:xfrm>
            <a:off x="1257301" y="1066801"/>
            <a:ext cx="7391400" cy="5367735"/>
          </a:xfrm>
          <a:prstGeom prst="rect">
            <a:avLst/>
          </a:prstGeom>
        </p:spPr>
      </p:pic>
    </p:spTree>
    <p:extLst>
      <p:ext uri="{BB962C8B-B14F-4D97-AF65-F5344CB8AC3E}">
        <p14:creationId xmlns:p14="http://schemas.microsoft.com/office/powerpoint/2010/main" val="265110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E393-ABD4-5845-8DF1-E4870CA67A3E}"/>
              </a:ext>
            </a:extLst>
          </p:cNvPr>
          <p:cNvSpPr>
            <a:spLocks noGrp="1"/>
          </p:cNvSpPr>
          <p:nvPr>
            <p:ph type="title"/>
          </p:nvPr>
        </p:nvSpPr>
        <p:spPr/>
        <p:txBody>
          <a:bodyPr/>
          <a:lstStyle/>
          <a:p>
            <a:r>
              <a:rPr lang="en-US" dirty="0"/>
              <a:t>Node Embeddings</a:t>
            </a:r>
          </a:p>
        </p:txBody>
      </p:sp>
      <p:sp>
        <p:nvSpPr>
          <p:cNvPr id="3" name="Content Placeholder 2">
            <a:extLst>
              <a:ext uri="{FF2B5EF4-FFF2-40B4-BE49-F238E27FC236}">
                <a16:creationId xmlns:a16="http://schemas.microsoft.com/office/drawing/2014/main" id="{2B6344F0-27B6-C145-A5ED-88C62687A7B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35933A-E29E-E744-A2D0-4C288848129D}"/>
              </a:ext>
            </a:extLst>
          </p:cNvPr>
          <p:cNvPicPr>
            <a:picLocks noChangeAspect="1"/>
          </p:cNvPicPr>
          <p:nvPr/>
        </p:nvPicPr>
        <p:blipFill>
          <a:blip r:embed="rId2"/>
          <a:stretch>
            <a:fillRect/>
          </a:stretch>
        </p:blipFill>
        <p:spPr>
          <a:xfrm>
            <a:off x="272480" y="1510220"/>
            <a:ext cx="9273480" cy="4897129"/>
          </a:xfrm>
          <a:prstGeom prst="rect">
            <a:avLst/>
          </a:prstGeom>
        </p:spPr>
      </p:pic>
    </p:spTree>
    <p:extLst>
      <p:ext uri="{BB962C8B-B14F-4D97-AF65-F5344CB8AC3E}">
        <p14:creationId xmlns:p14="http://schemas.microsoft.com/office/powerpoint/2010/main" val="235364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520065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p:txBody>
          <a:bodyPr/>
          <a:lstStyle/>
          <a:p>
            <a:r>
              <a:rPr lang="en-US" altLang="zh-CN" dirty="0">
                <a:ea typeface="黑体" charset="-122"/>
                <a:cs typeface="Arial" charset="0"/>
              </a:rPr>
              <a:t>Networked World</a:t>
            </a:r>
            <a:endParaRPr lang="zh-CN" altLang="en-US" dirty="0">
              <a:ea typeface="黑体" charset="-122"/>
              <a:cs typeface="Arial" charset="0"/>
            </a:endParaRPr>
          </a:p>
        </p:txBody>
      </p:sp>
      <p:pic>
        <p:nvPicPr>
          <p:cNvPr id="7171" name="Picture 2"/>
          <p:cNvPicPr>
            <a:picLocks noChangeAspect="1" noChangeArrowheads="1"/>
          </p:cNvPicPr>
          <p:nvPr/>
        </p:nvPicPr>
        <p:blipFill>
          <a:blip r:embed="rId4">
            <a:extLst>
              <a:ext uri="{28A0092B-C50C-407E-A947-70E740481C1C}">
                <a14:useLocalDpi xmlns:a14="http://schemas.microsoft.com/office/drawing/2010/main" val="0"/>
              </a:ext>
            </a:extLst>
          </a:blip>
          <a:srcRect t="15887" b="4672"/>
          <a:stretch>
            <a:fillRect/>
          </a:stretch>
        </p:blipFill>
        <p:spPr bwMode="auto">
          <a:xfrm>
            <a:off x="1665288" y="1295400"/>
            <a:ext cx="11604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8438" y="2476500"/>
            <a:ext cx="14398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16"/>
          <p:cNvSpPr>
            <a:spLocks noChangeArrowheads="1"/>
          </p:cNvSpPr>
          <p:nvPr/>
        </p:nvSpPr>
        <p:spPr bwMode="auto">
          <a:xfrm>
            <a:off x="1101725" y="1655763"/>
            <a:ext cx="3165475" cy="7747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2 billion</a:t>
            </a:r>
            <a:r>
              <a:rPr lang="en-US" altLang="zh-CN" sz="1846" dirty="0">
                <a:solidFill>
                  <a:srgbClr val="FF0000"/>
                </a:solidFill>
                <a:latin typeface="+mn-lt"/>
                <a:ea typeface="+mn-ea"/>
              </a:rPr>
              <a:t> </a:t>
            </a:r>
            <a:r>
              <a:rPr lang="en-US" altLang="zh-CN" sz="1846" dirty="0">
                <a:latin typeface="+mn-lt"/>
                <a:ea typeface="+mn-ea"/>
              </a:rPr>
              <a:t>MAU</a:t>
            </a:r>
          </a:p>
          <a:p>
            <a:pPr>
              <a:buFont typeface="Arial" pitchFamily="34" charset="0"/>
              <a:buChar char="•"/>
              <a:defRPr/>
            </a:pPr>
            <a:r>
              <a:rPr lang="en-US" altLang="zh-CN" sz="1846" dirty="0">
                <a:solidFill>
                  <a:srgbClr val="0000CC"/>
                </a:solidFill>
                <a:latin typeface="+mn-lt"/>
                <a:ea typeface="+mn-ea"/>
              </a:rPr>
              <a:t> 26.4 billion </a:t>
            </a:r>
            <a:r>
              <a:rPr lang="en-US" altLang="zh-CN" sz="1846" dirty="0">
                <a:latin typeface="+mn-lt"/>
                <a:ea typeface="+mn-ea"/>
              </a:rPr>
              <a:t>minutes/day</a:t>
            </a:r>
          </a:p>
        </p:txBody>
      </p:sp>
      <p:sp>
        <p:nvSpPr>
          <p:cNvPr id="44" name="矩形 20"/>
          <p:cNvSpPr>
            <a:spLocks noChangeArrowheads="1"/>
          </p:cNvSpPr>
          <p:nvPr/>
        </p:nvSpPr>
        <p:spPr bwMode="auto">
          <a:xfrm>
            <a:off x="6259513" y="2949575"/>
            <a:ext cx="3095625" cy="773113"/>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462 million</a:t>
            </a:r>
            <a:r>
              <a:rPr lang="en-US" altLang="zh-CN" sz="1846" dirty="0">
                <a:solidFill>
                  <a:srgbClr val="FF0000"/>
                </a:solidFill>
                <a:latin typeface="+mn-lt"/>
                <a:ea typeface="+mn-ea"/>
              </a:rPr>
              <a:t> </a:t>
            </a:r>
            <a:r>
              <a:rPr lang="en-US" altLang="zh-CN" sz="1846" dirty="0">
                <a:latin typeface="+mn-lt"/>
                <a:ea typeface="+mn-ea"/>
              </a:rPr>
              <a:t>users  </a:t>
            </a:r>
          </a:p>
          <a:p>
            <a:pPr>
              <a:buFont typeface="Arial" pitchFamily="34" charset="0"/>
              <a:buChar char="•"/>
              <a:defRPr/>
            </a:pPr>
            <a:r>
              <a:rPr lang="en-US" altLang="zh-CN" sz="1846" dirty="0">
                <a:solidFill>
                  <a:srgbClr val="0000CC"/>
                </a:solidFill>
                <a:latin typeface="+mn-lt"/>
                <a:ea typeface="+mn-ea"/>
              </a:rPr>
              <a:t> influencing </a:t>
            </a:r>
            <a:r>
              <a:rPr lang="en-US" altLang="zh-CN" sz="1846" dirty="0">
                <a:solidFill>
                  <a:srgbClr val="000000"/>
                </a:solidFill>
                <a:latin typeface="+mn-lt"/>
                <a:ea typeface="+mn-ea"/>
              </a:rPr>
              <a:t>our daily life</a:t>
            </a:r>
          </a:p>
        </p:txBody>
      </p:sp>
      <p:sp>
        <p:nvSpPr>
          <p:cNvPr id="48" name="矩形 17"/>
          <p:cNvSpPr>
            <a:spLocks noChangeArrowheads="1"/>
          </p:cNvSpPr>
          <p:nvPr/>
        </p:nvSpPr>
        <p:spPr bwMode="auto">
          <a:xfrm>
            <a:off x="803275" y="2986088"/>
            <a:ext cx="2673350" cy="7112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320 million</a:t>
            </a:r>
            <a:r>
              <a:rPr lang="en-US" altLang="zh-CN" sz="1846" dirty="0">
                <a:solidFill>
                  <a:srgbClr val="FF0000"/>
                </a:solidFill>
                <a:latin typeface="+mn-lt"/>
                <a:ea typeface="+mn-ea"/>
              </a:rPr>
              <a:t> </a:t>
            </a:r>
            <a:r>
              <a:rPr lang="en-US" altLang="zh-CN" sz="1846" dirty="0">
                <a:latin typeface="+mn-lt"/>
                <a:ea typeface="+mn-ea"/>
              </a:rPr>
              <a:t>MAU  </a:t>
            </a:r>
          </a:p>
          <a:p>
            <a:pPr>
              <a:buFont typeface="Arial" pitchFamily="34" charset="0"/>
              <a:buChar char="•"/>
              <a:defRPr/>
            </a:pPr>
            <a:r>
              <a:rPr lang="en-US" altLang="zh-CN" sz="1846" dirty="0">
                <a:solidFill>
                  <a:srgbClr val="0000CC"/>
                </a:solidFill>
                <a:latin typeface="+mn-lt"/>
                <a:ea typeface="+mn-ea"/>
              </a:rPr>
              <a:t> Peak: 143K </a:t>
            </a:r>
            <a:r>
              <a:rPr lang="en-US" altLang="zh-CN" sz="1846" dirty="0">
                <a:latin typeface="+mn-lt"/>
                <a:ea typeface="+mn-ea"/>
              </a:rPr>
              <a:t>tweets/s</a:t>
            </a:r>
          </a:p>
        </p:txBody>
      </p:sp>
      <p:pic>
        <p:nvPicPr>
          <p:cNvPr id="7176" name="图片 31" descr="alibaba_group2-featur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1182688"/>
            <a:ext cx="21097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979" y="5181600"/>
            <a:ext cx="626039" cy="62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矩形 21"/>
          <p:cNvSpPr>
            <a:spLocks noChangeArrowheads="1"/>
          </p:cNvSpPr>
          <p:nvPr/>
        </p:nvSpPr>
        <p:spPr bwMode="auto">
          <a:xfrm>
            <a:off x="5137150" y="5793047"/>
            <a:ext cx="3517900" cy="756978"/>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QQ: 860 million</a:t>
            </a:r>
            <a:r>
              <a:rPr lang="en-US" altLang="zh-CN" sz="1846" dirty="0">
                <a:solidFill>
                  <a:srgbClr val="FF0000"/>
                </a:solidFill>
                <a:latin typeface="+mn-lt"/>
                <a:ea typeface="+mn-ea"/>
              </a:rPr>
              <a:t> </a:t>
            </a:r>
            <a:r>
              <a:rPr lang="en-US" altLang="zh-CN" sz="1846" dirty="0">
                <a:latin typeface="+mn-lt"/>
                <a:ea typeface="+mn-ea"/>
              </a:rPr>
              <a:t>MAU</a:t>
            </a:r>
          </a:p>
          <a:p>
            <a:pPr>
              <a:buFont typeface="Arial" pitchFamily="34" charset="0"/>
              <a:buChar char="•"/>
              <a:defRPr/>
            </a:pPr>
            <a:r>
              <a:rPr lang="en-US" altLang="zh-CN" sz="1846" dirty="0">
                <a:solidFill>
                  <a:srgbClr val="0000CC"/>
                </a:solidFill>
                <a:latin typeface="+mn-lt"/>
                <a:ea typeface="+mn-ea"/>
              </a:rPr>
              <a:t> WeChat: 1.1 billion </a:t>
            </a:r>
            <a:r>
              <a:rPr lang="en-US" altLang="zh-CN" sz="1846" dirty="0">
                <a:latin typeface="+mn-lt"/>
                <a:ea typeface="+mn-ea"/>
              </a:rPr>
              <a:t>MAU</a:t>
            </a:r>
            <a:endParaRPr lang="en-US" altLang="zh-CN" sz="1846" dirty="0">
              <a:solidFill>
                <a:srgbClr val="000000"/>
              </a:solidFill>
              <a:latin typeface="+mn-lt"/>
              <a:ea typeface="+mn-ea"/>
            </a:endParaRPr>
          </a:p>
        </p:txBody>
      </p:sp>
      <p:pic>
        <p:nvPicPr>
          <p:cNvPr id="7189" name="图片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61584" y="5181600"/>
            <a:ext cx="597066" cy="59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矩形 28"/>
          <p:cNvSpPr>
            <a:spLocks noChangeArrowheads="1"/>
          </p:cNvSpPr>
          <p:nvPr/>
        </p:nvSpPr>
        <p:spPr bwMode="auto">
          <a:xfrm>
            <a:off x="889000" y="4305300"/>
            <a:ext cx="2882900" cy="773113"/>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700 million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95 million</a:t>
            </a:r>
            <a:r>
              <a:rPr lang="en-US" altLang="zh-CN" sz="1846" dirty="0">
                <a:latin typeface="+mn-lt"/>
                <a:ea typeface="+mn-ea"/>
              </a:rPr>
              <a:t> pics/day</a:t>
            </a:r>
          </a:p>
        </p:txBody>
      </p:sp>
      <p:sp>
        <p:nvSpPr>
          <p:cNvPr id="54" name="矩形 27"/>
          <p:cNvSpPr>
            <a:spLocks noChangeArrowheads="1"/>
          </p:cNvSpPr>
          <p:nvPr/>
        </p:nvSpPr>
        <p:spPr bwMode="auto">
          <a:xfrm>
            <a:off x="5467350" y="1624013"/>
            <a:ext cx="3375025" cy="754062"/>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&gt;777 million</a:t>
            </a:r>
            <a:r>
              <a:rPr lang="en-US" altLang="zh-CN" sz="1846" dirty="0">
                <a:solidFill>
                  <a:srgbClr val="FF0000"/>
                </a:solidFill>
                <a:latin typeface="+mn-lt"/>
                <a:ea typeface="+mn-ea"/>
              </a:rPr>
              <a:t> </a:t>
            </a:r>
            <a:r>
              <a:rPr lang="en-US" altLang="zh-CN" dirty="0">
                <a:latin typeface="+mn-lt"/>
                <a:ea typeface="+mn-ea"/>
              </a:rPr>
              <a:t>trans.</a:t>
            </a:r>
            <a:r>
              <a:rPr lang="en-US" altLang="zh-CN" sz="1846" dirty="0">
                <a:latin typeface="+mn-lt"/>
                <a:ea typeface="+mn-ea"/>
              </a:rPr>
              <a:t> (</a:t>
            </a:r>
            <a:r>
              <a:rPr lang="en-US" altLang="zh-CN" sz="1846" dirty="0" err="1">
                <a:latin typeface="+mn-lt"/>
                <a:ea typeface="+mn-ea"/>
              </a:rPr>
              <a:t>alipay</a:t>
            </a:r>
            <a:r>
              <a:rPr lang="en-US" altLang="zh-CN" sz="1846" dirty="0">
                <a:latin typeface="+mn-lt"/>
                <a:ea typeface="+mn-ea"/>
              </a:rPr>
              <a:t>)</a:t>
            </a:r>
          </a:p>
          <a:p>
            <a:pPr>
              <a:buFont typeface="Arial" pitchFamily="34" charset="0"/>
              <a:buChar char="•"/>
              <a:defRPr/>
            </a:pPr>
            <a:r>
              <a:rPr lang="en-US" altLang="zh-CN" sz="1846" dirty="0">
                <a:solidFill>
                  <a:srgbClr val="0000CC"/>
                </a:solidFill>
                <a:latin typeface="+mn-lt"/>
                <a:ea typeface="+mn-ea"/>
              </a:rPr>
              <a:t> </a:t>
            </a:r>
            <a:r>
              <a:rPr lang="en-US" altLang="zh-CN" dirty="0">
                <a:solidFill>
                  <a:srgbClr val="0000CC"/>
                </a:solidFill>
                <a:latin typeface="+mn-lt"/>
                <a:ea typeface="+mn-ea"/>
              </a:rPr>
              <a:t>200</a:t>
            </a:r>
            <a:r>
              <a:rPr lang="en-US" altLang="zh-CN" sz="1846" dirty="0">
                <a:solidFill>
                  <a:srgbClr val="0000CC"/>
                </a:solidFill>
                <a:latin typeface="+mn-lt"/>
                <a:ea typeface="+mn-ea"/>
              </a:rPr>
              <a:t> billion </a:t>
            </a:r>
            <a:r>
              <a:rPr lang="en-US" altLang="zh-CN" sz="1846" dirty="0">
                <a:latin typeface="+mn-lt"/>
                <a:ea typeface="+mn-ea"/>
              </a:rPr>
              <a:t>on 11/11</a:t>
            </a:r>
          </a:p>
        </p:txBody>
      </p:sp>
      <p:pic>
        <p:nvPicPr>
          <p:cNvPr id="7180" name="图片 23" descr="Screen Shot 2013-11-14 at 4.01.22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0775" y="2327275"/>
            <a:ext cx="24177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椭圆 24"/>
          <p:cNvSpPr>
            <a:spLocks noChangeArrowheads="1"/>
          </p:cNvSpPr>
          <p:nvPr/>
        </p:nvSpPr>
        <p:spPr bwMode="auto">
          <a:xfrm>
            <a:off x="3657600" y="2330450"/>
            <a:ext cx="2420938" cy="2989263"/>
          </a:xfrm>
          <a:prstGeom prst="ellipse">
            <a:avLst/>
          </a:prstGeom>
          <a:noFill/>
          <a:ln w="19050">
            <a:solidFill>
              <a:srgbClr val="3C88D2"/>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kumimoji="1" lang="zh-CN" altLang="en-US">
              <a:solidFill>
                <a:schemeClr val="lt1"/>
              </a:solidFill>
              <a:latin typeface="+mn-lt"/>
              <a:ea typeface="+mn-ea"/>
            </a:endParaRPr>
          </a:p>
        </p:txBody>
      </p:sp>
      <p:sp>
        <p:nvSpPr>
          <p:cNvPr id="20" name="矩形 28"/>
          <p:cNvSpPr>
            <a:spLocks noChangeArrowheads="1"/>
          </p:cNvSpPr>
          <p:nvPr/>
        </p:nvSpPr>
        <p:spPr bwMode="auto">
          <a:xfrm>
            <a:off x="1154113" y="5703888"/>
            <a:ext cx="2884487" cy="773112"/>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300 million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30 minutes</a:t>
            </a:r>
            <a:r>
              <a:rPr lang="en-US" altLang="zh-CN" sz="1846" dirty="0">
                <a:latin typeface="+mn-lt"/>
                <a:ea typeface="+mn-ea"/>
              </a:rPr>
              <a:t>/user/day</a:t>
            </a:r>
          </a:p>
        </p:txBody>
      </p:sp>
      <p:pic>
        <p:nvPicPr>
          <p:cNvPr id="7183"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54100" y="3886200"/>
            <a:ext cx="1447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84263" y="2590800"/>
            <a:ext cx="17526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8"/>
          <p:cNvSpPr>
            <a:spLocks noChangeArrowheads="1"/>
          </p:cNvSpPr>
          <p:nvPr/>
        </p:nvSpPr>
        <p:spPr bwMode="auto">
          <a:xfrm>
            <a:off x="6208713" y="4265613"/>
            <a:ext cx="2884487" cy="7747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~1.5 billion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70 minutes</a:t>
            </a:r>
            <a:r>
              <a:rPr lang="en-US" altLang="zh-CN" sz="1846" dirty="0">
                <a:latin typeface="+mn-lt"/>
                <a:ea typeface="+mn-ea"/>
              </a:rPr>
              <a:t>/user/day</a:t>
            </a:r>
          </a:p>
        </p:txBody>
      </p:sp>
      <p:pic>
        <p:nvPicPr>
          <p:cNvPr id="7186" name="Pictur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6838" y="3810000"/>
            <a:ext cx="134937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063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x-none"/>
              <a:t>DeepWalk</a:t>
            </a:r>
          </a:p>
        </p:txBody>
      </p:sp>
      <p:grpSp>
        <p:nvGrpSpPr>
          <p:cNvPr id="11266" name="Group 3"/>
          <p:cNvGrpSpPr>
            <a:grpSpLocks/>
          </p:cNvGrpSpPr>
          <p:nvPr/>
        </p:nvGrpSpPr>
        <p:grpSpPr bwMode="auto">
          <a:xfrm>
            <a:off x="768350" y="1817688"/>
            <a:ext cx="1981200" cy="1668462"/>
            <a:chOff x="6825208" y="1796818"/>
            <a:chExt cx="2556284" cy="2250251"/>
          </a:xfrm>
        </p:grpSpPr>
        <p:pic>
          <p:nvPicPr>
            <p:cNvPr id="11295" name="图片 13" descr="Misc-Buddy-Blue-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图片 14"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图片 15"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图片 16"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图片 17"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图片 18"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6" name="直接连接符 7"/>
            <p:cNvCxnSpPr>
              <a:cxnSpLocks noChangeShapeType="1"/>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pic>
        <p:nvPicPr>
          <p:cNvPr id="1126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676400"/>
            <a:ext cx="3349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286000"/>
            <a:ext cx="21415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箭头 16"/>
          <p:cNvSpPr/>
          <p:nvPr/>
        </p:nvSpPr>
        <p:spPr>
          <a:xfrm>
            <a:off x="29718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70" name="Rectangle 33"/>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B. </a:t>
            </a:r>
            <a:r>
              <a:rPr kumimoji="0" lang="en-US" altLang="x-none" sz="1100" dirty="0" err="1">
                <a:latin typeface="Times New Roman" charset="0"/>
              </a:rPr>
              <a:t>Perozzi</a:t>
            </a:r>
            <a:r>
              <a:rPr kumimoji="0" lang="en-US" altLang="x-none" sz="1100" dirty="0">
                <a:latin typeface="Times New Roman" charset="0"/>
              </a:rPr>
              <a:t>, R. Al-</a:t>
            </a:r>
            <a:r>
              <a:rPr kumimoji="0" lang="en-US" altLang="x-none" sz="1100" dirty="0" err="1">
                <a:latin typeface="Times New Roman" charset="0"/>
              </a:rPr>
              <a:t>Rfou</a:t>
            </a:r>
            <a:r>
              <a:rPr kumimoji="0" lang="en-US" altLang="x-none" sz="1100" dirty="0">
                <a:latin typeface="Times New Roman" charset="0"/>
              </a:rPr>
              <a:t>, and S. </a:t>
            </a:r>
            <a:r>
              <a:rPr kumimoji="0" lang="en-US" altLang="x-none" sz="1100" dirty="0" err="1">
                <a:latin typeface="Times New Roman" charset="0"/>
              </a:rPr>
              <a:t>Skiena</a:t>
            </a:r>
            <a:r>
              <a:rPr kumimoji="0" lang="en-US" altLang="x-none" sz="1100" dirty="0">
                <a:latin typeface="Times New Roman" charset="0"/>
              </a:rPr>
              <a:t>. 2014. </a:t>
            </a:r>
            <a:r>
              <a:rPr kumimoji="0" lang="en-US" altLang="x-none" sz="1100" dirty="0" err="1">
                <a:latin typeface="Times New Roman" charset="0"/>
              </a:rPr>
              <a:t>Deepwalk</a:t>
            </a:r>
            <a:r>
              <a:rPr kumimoji="0" lang="en-US" altLang="x-none" sz="1100" dirty="0">
                <a:latin typeface="Times New Roman" charset="0"/>
              </a:rPr>
              <a:t>: Online learning of social representations. </a:t>
            </a:r>
            <a:r>
              <a:rPr kumimoji="0" lang="en-US" altLang="x-none" sz="1100" i="1" dirty="0">
                <a:latin typeface="Times New Roman" charset="0"/>
              </a:rPr>
              <a:t>KDD</a:t>
            </a:r>
            <a:r>
              <a:rPr kumimoji="0" lang="en-US" altLang="x-none" sz="1100" dirty="0">
                <a:latin typeface="Times New Roman" charset="0"/>
              </a:rPr>
              <a:t>, 701–710.</a:t>
            </a:r>
          </a:p>
        </p:txBody>
      </p:sp>
      <p:sp>
        <p:nvSpPr>
          <p:cNvPr id="28" name="矩形 51"/>
          <p:cNvSpPr/>
          <p:nvPr/>
        </p:nvSpPr>
        <p:spPr>
          <a:xfrm>
            <a:off x="1103313" y="25034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1</a:t>
            </a:r>
            <a:endParaRPr kumimoji="1" lang="en-US" altLang="zh-CN" baseline="-25000" dirty="0">
              <a:solidFill>
                <a:srgbClr val="0000CC"/>
              </a:solidFill>
            </a:endParaRPr>
          </a:p>
        </p:txBody>
      </p:sp>
      <p:sp>
        <p:nvSpPr>
          <p:cNvPr id="29" name="矩形 51"/>
          <p:cNvSpPr/>
          <p:nvPr/>
        </p:nvSpPr>
        <p:spPr>
          <a:xfrm>
            <a:off x="457200" y="29591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2</a:t>
            </a:r>
            <a:endParaRPr kumimoji="1" lang="en-US" altLang="zh-CN" baseline="-25000" dirty="0">
              <a:solidFill>
                <a:srgbClr val="0000CC"/>
              </a:solidFill>
            </a:endParaRPr>
          </a:p>
        </p:txBody>
      </p:sp>
      <p:sp>
        <p:nvSpPr>
          <p:cNvPr id="30" name="矩形 51"/>
          <p:cNvSpPr/>
          <p:nvPr/>
        </p:nvSpPr>
        <p:spPr>
          <a:xfrm>
            <a:off x="1252538" y="16525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31" name="矩形 51"/>
          <p:cNvSpPr/>
          <p:nvPr/>
        </p:nvSpPr>
        <p:spPr>
          <a:xfrm>
            <a:off x="2109788" y="176053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35" name="矩形 51"/>
          <p:cNvSpPr/>
          <p:nvPr/>
        </p:nvSpPr>
        <p:spPr>
          <a:xfrm>
            <a:off x="1797050" y="3160713"/>
            <a:ext cx="428625"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36" name="矩形 51"/>
          <p:cNvSpPr/>
          <p:nvPr/>
        </p:nvSpPr>
        <p:spPr>
          <a:xfrm>
            <a:off x="2085975" y="2544763"/>
            <a:ext cx="427038" cy="34290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19" name="Straight Arrow Connector 18"/>
          <p:cNvCxnSpPr/>
          <p:nvPr/>
        </p:nvCxnSpPr>
        <p:spPr>
          <a:xfrm flipH="1" flipV="1">
            <a:off x="1530350" y="2020888"/>
            <a:ext cx="555625" cy="68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93800" y="2339975"/>
            <a:ext cx="207963" cy="315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78013" y="2960688"/>
            <a:ext cx="331787" cy="71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51"/>
          <p:cNvSpPr/>
          <p:nvPr/>
        </p:nvSpPr>
        <p:spPr>
          <a:xfrm>
            <a:off x="3694113"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46" name="矩形 51"/>
          <p:cNvSpPr/>
          <p:nvPr/>
        </p:nvSpPr>
        <p:spPr>
          <a:xfrm>
            <a:off x="40640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47" name="矩形 51"/>
          <p:cNvSpPr/>
          <p:nvPr/>
        </p:nvSpPr>
        <p:spPr>
          <a:xfrm>
            <a:off x="44323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b="1" i="1" dirty="0">
                <a:solidFill>
                  <a:srgbClr val="FF0000"/>
                </a:solidFill>
                <a:latin typeface="Times New Roman" charset="0"/>
                <a:ea typeface="Times New Roman" charset="0"/>
                <a:cs typeface="Times New Roman" charset="0"/>
              </a:rPr>
              <a:t>v</a:t>
            </a:r>
            <a:r>
              <a:rPr kumimoji="1" lang="en-US" altLang="zh-CN" b="1" baseline="-25000" dirty="0">
                <a:solidFill>
                  <a:srgbClr val="FF0000"/>
                </a:solidFill>
              </a:rPr>
              <a:t>1</a:t>
            </a:r>
          </a:p>
        </p:txBody>
      </p:sp>
      <p:sp>
        <p:nvSpPr>
          <p:cNvPr id="48" name="矩形 51"/>
          <p:cNvSpPr/>
          <p:nvPr/>
        </p:nvSpPr>
        <p:spPr>
          <a:xfrm>
            <a:off x="4802188"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49" name="Straight Arrow Connector 48"/>
          <p:cNvCxnSpPr/>
          <p:nvPr/>
        </p:nvCxnSpPr>
        <p:spPr>
          <a:xfrm flipH="1">
            <a:off x="2043113" y="3190875"/>
            <a:ext cx="260350"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1"/>
          <p:cNvSpPr/>
          <p:nvPr/>
        </p:nvSpPr>
        <p:spPr>
          <a:xfrm>
            <a:off x="5172075"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52" name="Rectangle 51"/>
          <p:cNvSpPr/>
          <p:nvPr/>
        </p:nvSpPr>
        <p:spPr>
          <a:xfrm>
            <a:off x="3557588" y="1752600"/>
            <a:ext cx="2081212"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右箭头 16"/>
          <p:cNvSpPr/>
          <p:nvPr/>
        </p:nvSpPr>
        <p:spPr>
          <a:xfrm>
            <a:off x="57912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矩形 51"/>
          <p:cNvSpPr/>
          <p:nvPr/>
        </p:nvSpPr>
        <p:spPr>
          <a:xfrm>
            <a:off x="914400" y="1179513"/>
            <a:ext cx="1535113"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b="1" dirty="0">
                <a:solidFill>
                  <a:schemeClr val="tx1"/>
                </a:solidFill>
                <a:latin typeface="Times New Roman" charset="0"/>
                <a:ea typeface="Times New Roman" charset="0"/>
                <a:cs typeface="Times New Roman" charset="0"/>
              </a:rPr>
              <a:t>Random walk</a:t>
            </a:r>
            <a:endParaRPr kumimoji="1" lang="en-US" altLang="zh-CN" sz="1600" b="1" baseline="-25000" dirty="0">
              <a:solidFill>
                <a:srgbClr val="0000CC"/>
              </a:solidFill>
            </a:endParaRPr>
          </a:p>
        </p:txBody>
      </p:sp>
      <p:sp>
        <p:nvSpPr>
          <p:cNvPr id="55" name="矩形 51"/>
          <p:cNvSpPr/>
          <p:nvPr/>
        </p:nvSpPr>
        <p:spPr>
          <a:xfrm>
            <a:off x="3557588" y="1179513"/>
            <a:ext cx="22177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dirty="0">
                <a:solidFill>
                  <a:schemeClr val="tx1"/>
                </a:solidFill>
                <a:latin typeface="Times New Roman" charset="0"/>
                <a:ea typeface="Times New Roman" charset="0"/>
                <a:cs typeface="Times New Roman" charset="0"/>
              </a:rPr>
              <a:t>One example RW path</a:t>
            </a:r>
            <a:endParaRPr kumimoji="1" lang="en-US" altLang="zh-CN" sz="1600" baseline="-25000" dirty="0">
              <a:solidFill>
                <a:srgbClr val="0000CC"/>
              </a:solidFill>
            </a:endParaRPr>
          </a:p>
        </p:txBody>
      </p:sp>
      <p:sp>
        <p:nvSpPr>
          <p:cNvPr id="56" name="矩形 51"/>
          <p:cNvSpPr/>
          <p:nvPr/>
        </p:nvSpPr>
        <p:spPr>
          <a:xfrm>
            <a:off x="6807200" y="1066800"/>
            <a:ext cx="2108200" cy="5222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1600" b="1" dirty="0" err="1">
                <a:solidFill>
                  <a:schemeClr val="tx1"/>
                </a:solidFill>
                <a:latin typeface="Times New Roman" charset="0"/>
                <a:ea typeface="Times New Roman" charset="0"/>
                <a:cs typeface="Times New Roman" charset="0"/>
              </a:rPr>
              <a:t>SkipGram</a:t>
            </a:r>
            <a:r>
              <a:rPr kumimoji="1" lang="en-US" altLang="zh-CN" sz="1600" dirty="0">
                <a:solidFill>
                  <a:schemeClr val="tx1"/>
                </a:solidFill>
                <a:latin typeface="Times New Roman" charset="0"/>
                <a:ea typeface="Times New Roman" charset="0"/>
                <a:cs typeface="Times New Roman" charset="0"/>
              </a:rPr>
              <a:t> with 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pic>
        <p:nvPicPr>
          <p:cNvPr id="11291"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1800" y="4262438"/>
            <a:ext cx="5080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矩形 51"/>
          <p:cNvSpPr/>
          <p:nvPr/>
        </p:nvSpPr>
        <p:spPr>
          <a:xfrm>
            <a:off x="741363" y="5257800"/>
            <a:ext cx="1341437" cy="33972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a:solidFill>
                  <a:schemeClr val="tx1"/>
                </a:solidFill>
                <a:latin typeface="Times New Roman" charset="0"/>
                <a:ea typeface="Times New Roman" charset="0"/>
                <a:cs typeface="Times New Roman" charset="0"/>
              </a:rPr>
              <a:t>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sp>
        <p:nvSpPr>
          <p:cNvPr id="43" name="右箭头 16"/>
          <p:cNvSpPr/>
          <p:nvPr/>
        </p:nvSpPr>
        <p:spPr>
          <a:xfrm rot="5400000">
            <a:off x="7714457" y="3720306"/>
            <a:ext cx="273050"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2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6888" y="4343400"/>
            <a:ext cx="243866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76033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x-none"/>
              <a:t>DeepWalk</a:t>
            </a:r>
          </a:p>
        </p:txBody>
      </p:sp>
      <p:grpSp>
        <p:nvGrpSpPr>
          <p:cNvPr id="11266" name="Group 3"/>
          <p:cNvGrpSpPr>
            <a:grpSpLocks/>
          </p:cNvGrpSpPr>
          <p:nvPr/>
        </p:nvGrpSpPr>
        <p:grpSpPr bwMode="auto">
          <a:xfrm>
            <a:off x="768350" y="1817688"/>
            <a:ext cx="1981200" cy="1668462"/>
            <a:chOff x="6825208" y="1796818"/>
            <a:chExt cx="2556284" cy="2250251"/>
          </a:xfrm>
        </p:grpSpPr>
        <p:pic>
          <p:nvPicPr>
            <p:cNvPr id="11295" name="图片 13" descr="Misc-Buddy-Blue-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图片 14"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图片 15"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图片 16"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图片 17"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图片 18"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6" name="直接连接符 7"/>
            <p:cNvCxnSpPr>
              <a:cxnSpLocks noChangeShapeType="1"/>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pic>
        <p:nvPicPr>
          <p:cNvPr id="1126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676400"/>
            <a:ext cx="3349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286000"/>
            <a:ext cx="21415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箭头 16"/>
          <p:cNvSpPr/>
          <p:nvPr/>
        </p:nvSpPr>
        <p:spPr>
          <a:xfrm>
            <a:off x="29718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70" name="Rectangle 33"/>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B. </a:t>
            </a:r>
            <a:r>
              <a:rPr kumimoji="0" lang="en-US" altLang="x-none" sz="1100" dirty="0" err="1">
                <a:latin typeface="Times New Roman" charset="0"/>
              </a:rPr>
              <a:t>Perozzi</a:t>
            </a:r>
            <a:r>
              <a:rPr kumimoji="0" lang="en-US" altLang="x-none" sz="1100" dirty="0">
                <a:latin typeface="Times New Roman" charset="0"/>
              </a:rPr>
              <a:t>, R. Al-</a:t>
            </a:r>
            <a:r>
              <a:rPr kumimoji="0" lang="en-US" altLang="x-none" sz="1100" dirty="0" err="1">
                <a:latin typeface="Times New Roman" charset="0"/>
              </a:rPr>
              <a:t>Rfou</a:t>
            </a:r>
            <a:r>
              <a:rPr kumimoji="0" lang="en-US" altLang="x-none" sz="1100" dirty="0">
                <a:latin typeface="Times New Roman" charset="0"/>
              </a:rPr>
              <a:t>, and S. </a:t>
            </a:r>
            <a:r>
              <a:rPr kumimoji="0" lang="en-US" altLang="x-none" sz="1100" dirty="0" err="1">
                <a:latin typeface="Times New Roman" charset="0"/>
              </a:rPr>
              <a:t>Skiena</a:t>
            </a:r>
            <a:r>
              <a:rPr kumimoji="0" lang="en-US" altLang="x-none" sz="1100" dirty="0">
                <a:latin typeface="Times New Roman" charset="0"/>
              </a:rPr>
              <a:t>. 2014. </a:t>
            </a:r>
            <a:r>
              <a:rPr kumimoji="0" lang="en-US" altLang="x-none" sz="1100" dirty="0" err="1">
                <a:latin typeface="Times New Roman" charset="0"/>
              </a:rPr>
              <a:t>Deepwalk</a:t>
            </a:r>
            <a:r>
              <a:rPr kumimoji="0" lang="en-US" altLang="x-none" sz="1100" dirty="0">
                <a:latin typeface="Times New Roman" charset="0"/>
              </a:rPr>
              <a:t>: Online learning of social representations. </a:t>
            </a:r>
            <a:r>
              <a:rPr kumimoji="0" lang="en-US" altLang="x-none" sz="1100" i="1" dirty="0">
                <a:latin typeface="Times New Roman" charset="0"/>
              </a:rPr>
              <a:t>KDD</a:t>
            </a:r>
            <a:r>
              <a:rPr kumimoji="0" lang="en-US" altLang="x-none" sz="1100" dirty="0">
                <a:latin typeface="Times New Roman" charset="0"/>
              </a:rPr>
              <a:t>, 701–710.</a:t>
            </a:r>
          </a:p>
        </p:txBody>
      </p:sp>
      <p:sp>
        <p:nvSpPr>
          <p:cNvPr id="28" name="矩形 51"/>
          <p:cNvSpPr/>
          <p:nvPr/>
        </p:nvSpPr>
        <p:spPr>
          <a:xfrm>
            <a:off x="1103313" y="25034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1</a:t>
            </a:r>
            <a:endParaRPr kumimoji="1" lang="en-US" altLang="zh-CN" baseline="-25000" dirty="0">
              <a:solidFill>
                <a:srgbClr val="0000CC"/>
              </a:solidFill>
            </a:endParaRPr>
          </a:p>
        </p:txBody>
      </p:sp>
      <p:sp>
        <p:nvSpPr>
          <p:cNvPr id="29" name="矩形 51"/>
          <p:cNvSpPr/>
          <p:nvPr/>
        </p:nvSpPr>
        <p:spPr>
          <a:xfrm>
            <a:off x="457200" y="29591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2</a:t>
            </a:r>
            <a:endParaRPr kumimoji="1" lang="en-US" altLang="zh-CN" baseline="-25000" dirty="0">
              <a:solidFill>
                <a:srgbClr val="0000CC"/>
              </a:solidFill>
            </a:endParaRPr>
          </a:p>
        </p:txBody>
      </p:sp>
      <p:sp>
        <p:nvSpPr>
          <p:cNvPr id="30" name="矩形 51"/>
          <p:cNvSpPr/>
          <p:nvPr/>
        </p:nvSpPr>
        <p:spPr>
          <a:xfrm>
            <a:off x="1252538" y="16525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31" name="矩形 51"/>
          <p:cNvSpPr/>
          <p:nvPr/>
        </p:nvSpPr>
        <p:spPr>
          <a:xfrm>
            <a:off x="2109788" y="176053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35" name="矩形 51"/>
          <p:cNvSpPr/>
          <p:nvPr/>
        </p:nvSpPr>
        <p:spPr>
          <a:xfrm>
            <a:off x="1797050" y="3160713"/>
            <a:ext cx="428625"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36" name="矩形 51"/>
          <p:cNvSpPr/>
          <p:nvPr/>
        </p:nvSpPr>
        <p:spPr>
          <a:xfrm>
            <a:off x="2085975" y="2544763"/>
            <a:ext cx="427038" cy="34290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19" name="Straight Arrow Connector 18"/>
          <p:cNvCxnSpPr/>
          <p:nvPr/>
        </p:nvCxnSpPr>
        <p:spPr>
          <a:xfrm flipH="1" flipV="1">
            <a:off x="1530350" y="2020888"/>
            <a:ext cx="555625" cy="68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93800" y="2339975"/>
            <a:ext cx="207963" cy="315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78013" y="2960688"/>
            <a:ext cx="331787" cy="71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51"/>
          <p:cNvSpPr/>
          <p:nvPr/>
        </p:nvSpPr>
        <p:spPr>
          <a:xfrm>
            <a:off x="3694113"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46" name="矩形 51"/>
          <p:cNvSpPr/>
          <p:nvPr/>
        </p:nvSpPr>
        <p:spPr>
          <a:xfrm>
            <a:off x="40640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47" name="矩形 51"/>
          <p:cNvSpPr/>
          <p:nvPr/>
        </p:nvSpPr>
        <p:spPr>
          <a:xfrm>
            <a:off x="44323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b="1" i="1" dirty="0">
                <a:solidFill>
                  <a:srgbClr val="FF0000"/>
                </a:solidFill>
                <a:latin typeface="Times New Roman" charset="0"/>
                <a:ea typeface="Times New Roman" charset="0"/>
                <a:cs typeface="Times New Roman" charset="0"/>
              </a:rPr>
              <a:t>v</a:t>
            </a:r>
            <a:r>
              <a:rPr kumimoji="1" lang="en-US" altLang="zh-CN" b="1" baseline="-25000" dirty="0">
                <a:solidFill>
                  <a:srgbClr val="FF0000"/>
                </a:solidFill>
              </a:rPr>
              <a:t>1</a:t>
            </a:r>
          </a:p>
        </p:txBody>
      </p:sp>
      <p:sp>
        <p:nvSpPr>
          <p:cNvPr id="48" name="矩形 51"/>
          <p:cNvSpPr/>
          <p:nvPr/>
        </p:nvSpPr>
        <p:spPr>
          <a:xfrm>
            <a:off x="4802188"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49" name="Straight Arrow Connector 48"/>
          <p:cNvCxnSpPr/>
          <p:nvPr/>
        </p:nvCxnSpPr>
        <p:spPr>
          <a:xfrm flipH="1">
            <a:off x="2043113" y="3190875"/>
            <a:ext cx="260350"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1"/>
          <p:cNvSpPr/>
          <p:nvPr/>
        </p:nvSpPr>
        <p:spPr>
          <a:xfrm>
            <a:off x="5172075"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52" name="Rectangle 51"/>
          <p:cNvSpPr/>
          <p:nvPr/>
        </p:nvSpPr>
        <p:spPr>
          <a:xfrm>
            <a:off x="3557588" y="1752600"/>
            <a:ext cx="2081212"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右箭头 16"/>
          <p:cNvSpPr/>
          <p:nvPr/>
        </p:nvSpPr>
        <p:spPr>
          <a:xfrm>
            <a:off x="57912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矩形 51"/>
          <p:cNvSpPr/>
          <p:nvPr/>
        </p:nvSpPr>
        <p:spPr>
          <a:xfrm>
            <a:off x="914400" y="1179513"/>
            <a:ext cx="1535113"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b="1" dirty="0">
                <a:solidFill>
                  <a:schemeClr val="tx1"/>
                </a:solidFill>
                <a:latin typeface="Times New Roman" charset="0"/>
                <a:ea typeface="Times New Roman" charset="0"/>
                <a:cs typeface="Times New Roman" charset="0"/>
              </a:rPr>
              <a:t>Random walk</a:t>
            </a:r>
            <a:endParaRPr kumimoji="1" lang="en-US" altLang="zh-CN" sz="1600" b="1" baseline="-25000" dirty="0">
              <a:solidFill>
                <a:srgbClr val="0000CC"/>
              </a:solidFill>
            </a:endParaRPr>
          </a:p>
        </p:txBody>
      </p:sp>
      <p:sp>
        <p:nvSpPr>
          <p:cNvPr id="55" name="矩形 51"/>
          <p:cNvSpPr/>
          <p:nvPr/>
        </p:nvSpPr>
        <p:spPr>
          <a:xfrm>
            <a:off x="3557588" y="1179513"/>
            <a:ext cx="22177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dirty="0">
                <a:solidFill>
                  <a:schemeClr val="tx1"/>
                </a:solidFill>
                <a:latin typeface="Times New Roman" charset="0"/>
                <a:ea typeface="Times New Roman" charset="0"/>
                <a:cs typeface="Times New Roman" charset="0"/>
              </a:rPr>
              <a:t>One example RW path</a:t>
            </a:r>
            <a:endParaRPr kumimoji="1" lang="en-US" altLang="zh-CN" sz="1600" baseline="-25000" dirty="0">
              <a:solidFill>
                <a:srgbClr val="0000CC"/>
              </a:solidFill>
            </a:endParaRPr>
          </a:p>
        </p:txBody>
      </p:sp>
      <p:sp>
        <p:nvSpPr>
          <p:cNvPr id="56" name="矩形 51"/>
          <p:cNvSpPr/>
          <p:nvPr/>
        </p:nvSpPr>
        <p:spPr>
          <a:xfrm>
            <a:off x="6807200" y="1066800"/>
            <a:ext cx="2108200" cy="5222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1600" b="1" dirty="0" err="1">
                <a:solidFill>
                  <a:schemeClr val="tx1"/>
                </a:solidFill>
                <a:latin typeface="Times New Roman" charset="0"/>
                <a:ea typeface="Times New Roman" charset="0"/>
                <a:cs typeface="Times New Roman" charset="0"/>
              </a:rPr>
              <a:t>SkipGram</a:t>
            </a:r>
            <a:r>
              <a:rPr kumimoji="1" lang="en-US" altLang="zh-CN" sz="1600" dirty="0">
                <a:solidFill>
                  <a:schemeClr val="tx1"/>
                </a:solidFill>
                <a:latin typeface="Times New Roman" charset="0"/>
                <a:ea typeface="Times New Roman" charset="0"/>
                <a:cs typeface="Times New Roman" charset="0"/>
              </a:rPr>
              <a:t> with 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pic>
        <p:nvPicPr>
          <p:cNvPr id="11291"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1800" y="4262438"/>
            <a:ext cx="5080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矩形 51"/>
          <p:cNvSpPr/>
          <p:nvPr/>
        </p:nvSpPr>
        <p:spPr>
          <a:xfrm>
            <a:off x="741363" y="5257800"/>
            <a:ext cx="1341437" cy="33972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a:solidFill>
                  <a:schemeClr val="tx1"/>
                </a:solidFill>
                <a:latin typeface="Times New Roman" charset="0"/>
                <a:ea typeface="Times New Roman" charset="0"/>
                <a:cs typeface="Times New Roman" charset="0"/>
              </a:rPr>
              <a:t>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sp>
        <p:nvSpPr>
          <p:cNvPr id="43" name="右箭头 16"/>
          <p:cNvSpPr/>
          <p:nvPr/>
        </p:nvSpPr>
        <p:spPr>
          <a:xfrm rot="5400000">
            <a:off x="7714457" y="3720306"/>
            <a:ext cx="273050"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2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6888" y="4343400"/>
            <a:ext cx="243866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20C211-DCCC-1542-BAF9-EB88BFAF1760}"/>
              </a:ext>
            </a:extLst>
          </p:cNvPr>
          <p:cNvSpPr/>
          <p:nvPr/>
        </p:nvSpPr>
        <p:spPr>
          <a:xfrm>
            <a:off x="457200" y="1066800"/>
            <a:ext cx="2407568" cy="25782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0009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3978-7BF6-3142-8EFC-633B19CA5CDB}"/>
              </a:ext>
            </a:extLst>
          </p:cNvPr>
          <p:cNvSpPr>
            <a:spLocks noGrp="1"/>
          </p:cNvSpPr>
          <p:nvPr>
            <p:ph type="title"/>
          </p:nvPr>
        </p:nvSpPr>
        <p:spPr/>
        <p:txBody>
          <a:bodyPr/>
          <a:lstStyle/>
          <a:p>
            <a:r>
              <a:rPr lang="en-US" dirty="0"/>
              <a:t>Random Walk</a:t>
            </a:r>
          </a:p>
        </p:txBody>
      </p:sp>
      <p:sp>
        <p:nvSpPr>
          <p:cNvPr id="3" name="Content Placeholder 2">
            <a:extLst>
              <a:ext uri="{FF2B5EF4-FFF2-40B4-BE49-F238E27FC236}">
                <a16:creationId xmlns:a16="http://schemas.microsoft.com/office/drawing/2014/main" id="{C255FF46-4B8C-D044-AFA8-90DE3EEF0B1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F6F835-2B1F-564E-A54B-0B9A4AFF56DB}"/>
              </a:ext>
            </a:extLst>
          </p:cNvPr>
          <p:cNvPicPr>
            <a:picLocks noChangeAspect="1"/>
          </p:cNvPicPr>
          <p:nvPr/>
        </p:nvPicPr>
        <p:blipFill>
          <a:blip r:embed="rId2"/>
          <a:stretch>
            <a:fillRect/>
          </a:stretch>
        </p:blipFill>
        <p:spPr>
          <a:xfrm>
            <a:off x="360040" y="1196752"/>
            <a:ext cx="8913440" cy="5139359"/>
          </a:xfrm>
          <a:prstGeom prst="rect">
            <a:avLst/>
          </a:prstGeom>
        </p:spPr>
      </p:pic>
    </p:spTree>
    <p:extLst>
      <p:ext uri="{BB962C8B-B14F-4D97-AF65-F5344CB8AC3E}">
        <p14:creationId xmlns:p14="http://schemas.microsoft.com/office/powerpoint/2010/main" val="7698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x-none"/>
              <a:t>DeepWalk</a:t>
            </a:r>
          </a:p>
        </p:txBody>
      </p:sp>
      <p:grpSp>
        <p:nvGrpSpPr>
          <p:cNvPr id="11266" name="Group 3"/>
          <p:cNvGrpSpPr>
            <a:grpSpLocks/>
          </p:cNvGrpSpPr>
          <p:nvPr/>
        </p:nvGrpSpPr>
        <p:grpSpPr bwMode="auto">
          <a:xfrm>
            <a:off x="768350" y="1817688"/>
            <a:ext cx="1981200" cy="1668462"/>
            <a:chOff x="6825208" y="1796818"/>
            <a:chExt cx="2556284" cy="2250251"/>
          </a:xfrm>
        </p:grpSpPr>
        <p:pic>
          <p:nvPicPr>
            <p:cNvPr id="11295" name="图片 13" descr="Misc-Buddy-Blue-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图片 14"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图片 15"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图片 16"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图片 17"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图片 18"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6" name="直接连接符 7"/>
            <p:cNvCxnSpPr>
              <a:cxnSpLocks noChangeShapeType="1"/>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pic>
        <p:nvPicPr>
          <p:cNvPr id="1126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676400"/>
            <a:ext cx="3349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286000"/>
            <a:ext cx="21415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箭头 16"/>
          <p:cNvSpPr/>
          <p:nvPr/>
        </p:nvSpPr>
        <p:spPr>
          <a:xfrm>
            <a:off x="29718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70" name="Rectangle 33"/>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B. </a:t>
            </a:r>
            <a:r>
              <a:rPr kumimoji="0" lang="en-US" altLang="x-none" sz="1100" dirty="0" err="1">
                <a:latin typeface="Times New Roman" charset="0"/>
              </a:rPr>
              <a:t>Perozzi</a:t>
            </a:r>
            <a:r>
              <a:rPr kumimoji="0" lang="en-US" altLang="x-none" sz="1100" dirty="0">
                <a:latin typeface="Times New Roman" charset="0"/>
              </a:rPr>
              <a:t>, R. Al-</a:t>
            </a:r>
            <a:r>
              <a:rPr kumimoji="0" lang="en-US" altLang="x-none" sz="1100" dirty="0" err="1">
                <a:latin typeface="Times New Roman" charset="0"/>
              </a:rPr>
              <a:t>Rfou</a:t>
            </a:r>
            <a:r>
              <a:rPr kumimoji="0" lang="en-US" altLang="x-none" sz="1100" dirty="0">
                <a:latin typeface="Times New Roman" charset="0"/>
              </a:rPr>
              <a:t>, and S. </a:t>
            </a:r>
            <a:r>
              <a:rPr kumimoji="0" lang="en-US" altLang="x-none" sz="1100" dirty="0" err="1">
                <a:latin typeface="Times New Roman" charset="0"/>
              </a:rPr>
              <a:t>Skiena</a:t>
            </a:r>
            <a:r>
              <a:rPr kumimoji="0" lang="en-US" altLang="x-none" sz="1100" dirty="0">
                <a:latin typeface="Times New Roman" charset="0"/>
              </a:rPr>
              <a:t>. 2014. </a:t>
            </a:r>
            <a:r>
              <a:rPr kumimoji="0" lang="en-US" altLang="x-none" sz="1100" dirty="0" err="1">
                <a:latin typeface="Times New Roman" charset="0"/>
              </a:rPr>
              <a:t>Deepwalk</a:t>
            </a:r>
            <a:r>
              <a:rPr kumimoji="0" lang="en-US" altLang="x-none" sz="1100" dirty="0">
                <a:latin typeface="Times New Roman" charset="0"/>
              </a:rPr>
              <a:t>: Online learning of social representations. </a:t>
            </a:r>
            <a:r>
              <a:rPr kumimoji="0" lang="en-US" altLang="x-none" sz="1100" i="1" dirty="0">
                <a:latin typeface="Times New Roman" charset="0"/>
              </a:rPr>
              <a:t>KDD</a:t>
            </a:r>
            <a:r>
              <a:rPr kumimoji="0" lang="en-US" altLang="x-none" sz="1100" dirty="0">
                <a:latin typeface="Times New Roman" charset="0"/>
              </a:rPr>
              <a:t>, 701–710.</a:t>
            </a:r>
          </a:p>
        </p:txBody>
      </p:sp>
      <p:sp>
        <p:nvSpPr>
          <p:cNvPr id="28" name="矩形 51"/>
          <p:cNvSpPr/>
          <p:nvPr/>
        </p:nvSpPr>
        <p:spPr>
          <a:xfrm>
            <a:off x="1103313" y="25034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1</a:t>
            </a:r>
            <a:endParaRPr kumimoji="1" lang="en-US" altLang="zh-CN" baseline="-25000" dirty="0">
              <a:solidFill>
                <a:srgbClr val="0000CC"/>
              </a:solidFill>
            </a:endParaRPr>
          </a:p>
        </p:txBody>
      </p:sp>
      <p:sp>
        <p:nvSpPr>
          <p:cNvPr id="29" name="矩形 51"/>
          <p:cNvSpPr/>
          <p:nvPr/>
        </p:nvSpPr>
        <p:spPr>
          <a:xfrm>
            <a:off x="457200" y="29591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2</a:t>
            </a:r>
            <a:endParaRPr kumimoji="1" lang="en-US" altLang="zh-CN" baseline="-25000" dirty="0">
              <a:solidFill>
                <a:srgbClr val="0000CC"/>
              </a:solidFill>
            </a:endParaRPr>
          </a:p>
        </p:txBody>
      </p:sp>
      <p:sp>
        <p:nvSpPr>
          <p:cNvPr id="30" name="矩形 51"/>
          <p:cNvSpPr/>
          <p:nvPr/>
        </p:nvSpPr>
        <p:spPr>
          <a:xfrm>
            <a:off x="1252538" y="16525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31" name="矩形 51"/>
          <p:cNvSpPr/>
          <p:nvPr/>
        </p:nvSpPr>
        <p:spPr>
          <a:xfrm>
            <a:off x="2109788" y="176053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35" name="矩形 51"/>
          <p:cNvSpPr/>
          <p:nvPr/>
        </p:nvSpPr>
        <p:spPr>
          <a:xfrm>
            <a:off x="1797050" y="3160713"/>
            <a:ext cx="428625"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36" name="矩形 51"/>
          <p:cNvSpPr/>
          <p:nvPr/>
        </p:nvSpPr>
        <p:spPr>
          <a:xfrm>
            <a:off x="2085975" y="2544763"/>
            <a:ext cx="427038" cy="34290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19" name="Straight Arrow Connector 18"/>
          <p:cNvCxnSpPr/>
          <p:nvPr/>
        </p:nvCxnSpPr>
        <p:spPr>
          <a:xfrm flipH="1" flipV="1">
            <a:off x="1530350" y="2020888"/>
            <a:ext cx="555625" cy="68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93800" y="2339975"/>
            <a:ext cx="207963" cy="315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78013" y="2960688"/>
            <a:ext cx="331787" cy="71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51"/>
          <p:cNvSpPr/>
          <p:nvPr/>
        </p:nvSpPr>
        <p:spPr>
          <a:xfrm>
            <a:off x="3694113"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46" name="矩形 51"/>
          <p:cNvSpPr/>
          <p:nvPr/>
        </p:nvSpPr>
        <p:spPr>
          <a:xfrm>
            <a:off x="40640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47" name="矩形 51"/>
          <p:cNvSpPr/>
          <p:nvPr/>
        </p:nvSpPr>
        <p:spPr>
          <a:xfrm>
            <a:off x="44323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b="1" i="1" dirty="0">
                <a:solidFill>
                  <a:srgbClr val="FF0000"/>
                </a:solidFill>
                <a:latin typeface="Times New Roman" charset="0"/>
                <a:ea typeface="Times New Roman" charset="0"/>
                <a:cs typeface="Times New Roman" charset="0"/>
              </a:rPr>
              <a:t>v</a:t>
            </a:r>
            <a:r>
              <a:rPr kumimoji="1" lang="en-US" altLang="zh-CN" b="1" baseline="-25000" dirty="0">
                <a:solidFill>
                  <a:srgbClr val="FF0000"/>
                </a:solidFill>
              </a:rPr>
              <a:t>1</a:t>
            </a:r>
          </a:p>
        </p:txBody>
      </p:sp>
      <p:sp>
        <p:nvSpPr>
          <p:cNvPr id="48" name="矩形 51"/>
          <p:cNvSpPr/>
          <p:nvPr/>
        </p:nvSpPr>
        <p:spPr>
          <a:xfrm>
            <a:off x="4802188"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49" name="Straight Arrow Connector 48"/>
          <p:cNvCxnSpPr/>
          <p:nvPr/>
        </p:nvCxnSpPr>
        <p:spPr>
          <a:xfrm flipH="1">
            <a:off x="2043113" y="3190875"/>
            <a:ext cx="260350"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1"/>
          <p:cNvSpPr/>
          <p:nvPr/>
        </p:nvSpPr>
        <p:spPr>
          <a:xfrm>
            <a:off x="5172075"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52" name="Rectangle 51"/>
          <p:cNvSpPr/>
          <p:nvPr/>
        </p:nvSpPr>
        <p:spPr>
          <a:xfrm>
            <a:off x="3557588" y="1752600"/>
            <a:ext cx="2081212"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右箭头 16"/>
          <p:cNvSpPr/>
          <p:nvPr/>
        </p:nvSpPr>
        <p:spPr>
          <a:xfrm>
            <a:off x="57912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矩形 51"/>
          <p:cNvSpPr/>
          <p:nvPr/>
        </p:nvSpPr>
        <p:spPr>
          <a:xfrm>
            <a:off x="914400" y="1179513"/>
            <a:ext cx="1535113"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b="1" dirty="0">
                <a:solidFill>
                  <a:schemeClr val="tx1"/>
                </a:solidFill>
                <a:latin typeface="Times New Roman" charset="0"/>
                <a:ea typeface="Times New Roman" charset="0"/>
                <a:cs typeface="Times New Roman" charset="0"/>
              </a:rPr>
              <a:t>Random walk</a:t>
            </a:r>
            <a:endParaRPr kumimoji="1" lang="en-US" altLang="zh-CN" sz="1600" b="1" baseline="-25000" dirty="0">
              <a:solidFill>
                <a:srgbClr val="0000CC"/>
              </a:solidFill>
            </a:endParaRPr>
          </a:p>
        </p:txBody>
      </p:sp>
      <p:sp>
        <p:nvSpPr>
          <p:cNvPr id="55" name="矩形 51"/>
          <p:cNvSpPr/>
          <p:nvPr/>
        </p:nvSpPr>
        <p:spPr>
          <a:xfrm>
            <a:off x="3557588" y="1179513"/>
            <a:ext cx="22177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dirty="0">
                <a:solidFill>
                  <a:schemeClr val="tx1"/>
                </a:solidFill>
                <a:latin typeface="Times New Roman" charset="0"/>
                <a:ea typeface="Times New Roman" charset="0"/>
                <a:cs typeface="Times New Roman" charset="0"/>
              </a:rPr>
              <a:t>One example RW path</a:t>
            </a:r>
            <a:endParaRPr kumimoji="1" lang="en-US" altLang="zh-CN" sz="1600" baseline="-25000" dirty="0">
              <a:solidFill>
                <a:srgbClr val="0000CC"/>
              </a:solidFill>
            </a:endParaRPr>
          </a:p>
        </p:txBody>
      </p:sp>
      <p:sp>
        <p:nvSpPr>
          <p:cNvPr id="56" name="矩形 51"/>
          <p:cNvSpPr/>
          <p:nvPr/>
        </p:nvSpPr>
        <p:spPr>
          <a:xfrm>
            <a:off x="6807200" y="1066800"/>
            <a:ext cx="2108200" cy="5222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1600" b="1" dirty="0" err="1">
                <a:solidFill>
                  <a:schemeClr val="tx1"/>
                </a:solidFill>
                <a:latin typeface="Times New Roman" charset="0"/>
                <a:ea typeface="Times New Roman" charset="0"/>
                <a:cs typeface="Times New Roman" charset="0"/>
              </a:rPr>
              <a:t>SkipGram</a:t>
            </a:r>
            <a:r>
              <a:rPr kumimoji="1" lang="en-US" altLang="zh-CN" sz="1600" dirty="0">
                <a:solidFill>
                  <a:schemeClr val="tx1"/>
                </a:solidFill>
                <a:latin typeface="Times New Roman" charset="0"/>
                <a:ea typeface="Times New Roman" charset="0"/>
                <a:cs typeface="Times New Roman" charset="0"/>
              </a:rPr>
              <a:t> with 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pic>
        <p:nvPicPr>
          <p:cNvPr id="11291"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1800" y="4262438"/>
            <a:ext cx="5080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矩形 51"/>
          <p:cNvSpPr/>
          <p:nvPr/>
        </p:nvSpPr>
        <p:spPr>
          <a:xfrm>
            <a:off x="741363" y="5257800"/>
            <a:ext cx="1341437" cy="33972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a:solidFill>
                  <a:schemeClr val="tx1"/>
                </a:solidFill>
                <a:latin typeface="Times New Roman" charset="0"/>
                <a:ea typeface="Times New Roman" charset="0"/>
                <a:cs typeface="Times New Roman" charset="0"/>
              </a:rPr>
              <a:t>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sp>
        <p:nvSpPr>
          <p:cNvPr id="43" name="右箭头 16"/>
          <p:cNvSpPr/>
          <p:nvPr/>
        </p:nvSpPr>
        <p:spPr>
          <a:xfrm rot="5400000">
            <a:off x="7714457" y="3720306"/>
            <a:ext cx="273050"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2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6888" y="4343400"/>
            <a:ext cx="243866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20C211-DCCC-1542-BAF9-EB88BFAF1760}"/>
              </a:ext>
            </a:extLst>
          </p:cNvPr>
          <p:cNvSpPr/>
          <p:nvPr/>
        </p:nvSpPr>
        <p:spPr>
          <a:xfrm>
            <a:off x="3368824" y="1066799"/>
            <a:ext cx="2407568" cy="29257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352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2D9E-8B45-9147-9B0B-ED78B7FB54FE}"/>
              </a:ext>
            </a:extLst>
          </p:cNvPr>
          <p:cNvSpPr>
            <a:spLocks noGrp="1"/>
          </p:cNvSpPr>
          <p:nvPr>
            <p:ph type="title"/>
          </p:nvPr>
        </p:nvSpPr>
        <p:spPr/>
        <p:txBody>
          <a:bodyPr/>
          <a:lstStyle/>
          <a:p>
            <a:r>
              <a:rPr lang="en-US" dirty="0"/>
              <a:t>Representation Mapping</a:t>
            </a:r>
          </a:p>
        </p:txBody>
      </p:sp>
      <p:sp>
        <p:nvSpPr>
          <p:cNvPr id="3" name="Content Placeholder 2">
            <a:extLst>
              <a:ext uri="{FF2B5EF4-FFF2-40B4-BE49-F238E27FC236}">
                <a16:creationId xmlns:a16="http://schemas.microsoft.com/office/drawing/2014/main" id="{C1416F3C-C0C1-EF40-94B9-3C3843D1D5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00894FF-2108-F64D-AE43-F6AA5E83A9F9}"/>
              </a:ext>
            </a:extLst>
          </p:cNvPr>
          <p:cNvPicPr>
            <a:picLocks noChangeAspect="1"/>
          </p:cNvPicPr>
          <p:nvPr/>
        </p:nvPicPr>
        <p:blipFill>
          <a:blip r:embed="rId2"/>
          <a:stretch>
            <a:fillRect/>
          </a:stretch>
        </p:blipFill>
        <p:spPr>
          <a:xfrm>
            <a:off x="216024" y="1495524"/>
            <a:ext cx="9273480" cy="4237732"/>
          </a:xfrm>
          <a:prstGeom prst="rect">
            <a:avLst/>
          </a:prstGeom>
        </p:spPr>
      </p:pic>
    </p:spTree>
    <p:extLst>
      <p:ext uri="{BB962C8B-B14F-4D97-AF65-F5344CB8AC3E}">
        <p14:creationId xmlns:p14="http://schemas.microsoft.com/office/powerpoint/2010/main" val="193729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x-none"/>
              <a:t>DeepWalk</a:t>
            </a:r>
          </a:p>
        </p:txBody>
      </p:sp>
      <p:grpSp>
        <p:nvGrpSpPr>
          <p:cNvPr id="11266" name="Group 3"/>
          <p:cNvGrpSpPr>
            <a:grpSpLocks/>
          </p:cNvGrpSpPr>
          <p:nvPr/>
        </p:nvGrpSpPr>
        <p:grpSpPr bwMode="auto">
          <a:xfrm>
            <a:off x="768350" y="1817688"/>
            <a:ext cx="1981200" cy="1668462"/>
            <a:chOff x="6825208" y="1796818"/>
            <a:chExt cx="2556284" cy="2250251"/>
          </a:xfrm>
        </p:grpSpPr>
        <p:pic>
          <p:nvPicPr>
            <p:cNvPr id="11295" name="图片 13" descr="Misc-Buddy-Blue-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图片 14"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图片 15"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图片 16"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图片 17"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图片 18" descr="Misc-Buddy-Blue-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6" name="直接连接符 7"/>
            <p:cNvCxnSpPr>
              <a:cxnSpLocks noChangeShapeType="1"/>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pic>
        <p:nvPicPr>
          <p:cNvPr id="1126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676400"/>
            <a:ext cx="3349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286000"/>
            <a:ext cx="21415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箭头 16"/>
          <p:cNvSpPr/>
          <p:nvPr/>
        </p:nvSpPr>
        <p:spPr>
          <a:xfrm>
            <a:off x="29718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70" name="Rectangle 33"/>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B. </a:t>
            </a:r>
            <a:r>
              <a:rPr kumimoji="0" lang="en-US" altLang="x-none" sz="1100" dirty="0" err="1">
                <a:latin typeface="Times New Roman" charset="0"/>
              </a:rPr>
              <a:t>Perozzi</a:t>
            </a:r>
            <a:r>
              <a:rPr kumimoji="0" lang="en-US" altLang="x-none" sz="1100" dirty="0">
                <a:latin typeface="Times New Roman" charset="0"/>
              </a:rPr>
              <a:t>, R. Al-</a:t>
            </a:r>
            <a:r>
              <a:rPr kumimoji="0" lang="en-US" altLang="x-none" sz="1100" dirty="0" err="1">
                <a:latin typeface="Times New Roman" charset="0"/>
              </a:rPr>
              <a:t>Rfou</a:t>
            </a:r>
            <a:r>
              <a:rPr kumimoji="0" lang="en-US" altLang="x-none" sz="1100" dirty="0">
                <a:latin typeface="Times New Roman" charset="0"/>
              </a:rPr>
              <a:t>, and S. </a:t>
            </a:r>
            <a:r>
              <a:rPr kumimoji="0" lang="en-US" altLang="x-none" sz="1100" dirty="0" err="1">
                <a:latin typeface="Times New Roman" charset="0"/>
              </a:rPr>
              <a:t>Skiena</a:t>
            </a:r>
            <a:r>
              <a:rPr kumimoji="0" lang="en-US" altLang="x-none" sz="1100" dirty="0">
                <a:latin typeface="Times New Roman" charset="0"/>
              </a:rPr>
              <a:t>. 2014. </a:t>
            </a:r>
            <a:r>
              <a:rPr kumimoji="0" lang="en-US" altLang="x-none" sz="1100" dirty="0" err="1">
                <a:latin typeface="Times New Roman" charset="0"/>
              </a:rPr>
              <a:t>Deepwalk</a:t>
            </a:r>
            <a:r>
              <a:rPr kumimoji="0" lang="en-US" altLang="x-none" sz="1100" dirty="0">
                <a:latin typeface="Times New Roman" charset="0"/>
              </a:rPr>
              <a:t>: Online learning of social representations. </a:t>
            </a:r>
            <a:r>
              <a:rPr kumimoji="0" lang="en-US" altLang="x-none" sz="1100" i="1" dirty="0">
                <a:latin typeface="Times New Roman" charset="0"/>
              </a:rPr>
              <a:t>KDD</a:t>
            </a:r>
            <a:r>
              <a:rPr kumimoji="0" lang="en-US" altLang="x-none" sz="1100" dirty="0">
                <a:latin typeface="Times New Roman" charset="0"/>
              </a:rPr>
              <a:t>, 701–710.</a:t>
            </a:r>
          </a:p>
        </p:txBody>
      </p:sp>
      <p:sp>
        <p:nvSpPr>
          <p:cNvPr id="28" name="矩形 51"/>
          <p:cNvSpPr/>
          <p:nvPr/>
        </p:nvSpPr>
        <p:spPr>
          <a:xfrm>
            <a:off x="1103313" y="25034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1</a:t>
            </a:r>
            <a:endParaRPr kumimoji="1" lang="en-US" altLang="zh-CN" baseline="-25000" dirty="0">
              <a:solidFill>
                <a:srgbClr val="0000CC"/>
              </a:solidFill>
            </a:endParaRPr>
          </a:p>
        </p:txBody>
      </p:sp>
      <p:sp>
        <p:nvSpPr>
          <p:cNvPr id="29" name="矩形 51"/>
          <p:cNvSpPr/>
          <p:nvPr/>
        </p:nvSpPr>
        <p:spPr>
          <a:xfrm>
            <a:off x="457200" y="29591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2</a:t>
            </a:r>
            <a:endParaRPr kumimoji="1" lang="en-US" altLang="zh-CN" baseline="-25000" dirty="0">
              <a:solidFill>
                <a:srgbClr val="0000CC"/>
              </a:solidFill>
            </a:endParaRPr>
          </a:p>
        </p:txBody>
      </p:sp>
      <p:sp>
        <p:nvSpPr>
          <p:cNvPr id="30" name="矩形 51"/>
          <p:cNvSpPr/>
          <p:nvPr/>
        </p:nvSpPr>
        <p:spPr>
          <a:xfrm>
            <a:off x="1252538" y="16525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31" name="矩形 51"/>
          <p:cNvSpPr/>
          <p:nvPr/>
        </p:nvSpPr>
        <p:spPr>
          <a:xfrm>
            <a:off x="2109788" y="176053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35" name="矩形 51"/>
          <p:cNvSpPr/>
          <p:nvPr/>
        </p:nvSpPr>
        <p:spPr>
          <a:xfrm>
            <a:off x="1797050" y="3160713"/>
            <a:ext cx="428625"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36" name="矩形 51"/>
          <p:cNvSpPr/>
          <p:nvPr/>
        </p:nvSpPr>
        <p:spPr>
          <a:xfrm>
            <a:off x="2085975" y="2544763"/>
            <a:ext cx="427038" cy="34290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19" name="Straight Arrow Connector 18"/>
          <p:cNvCxnSpPr/>
          <p:nvPr/>
        </p:nvCxnSpPr>
        <p:spPr>
          <a:xfrm flipH="1" flipV="1">
            <a:off x="1530350" y="2020888"/>
            <a:ext cx="555625" cy="68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93800" y="2339975"/>
            <a:ext cx="207963" cy="315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78013" y="2960688"/>
            <a:ext cx="331787" cy="71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51"/>
          <p:cNvSpPr/>
          <p:nvPr/>
        </p:nvSpPr>
        <p:spPr>
          <a:xfrm>
            <a:off x="3694113"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46" name="矩形 51"/>
          <p:cNvSpPr/>
          <p:nvPr/>
        </p:nvSpPr>
        <p:spPr>
          <a:xfrm>
            <a:off x="40640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47" name="矩形 51"/>
          <p:cNvSpPr/>
          <p:nvPr/>
        </p:nvSpPr>
        <p:spPr>
          <a:xfrm>
            <a:off x="44323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b="1" i="1" dirty="0">
                <a:solidFill>
                  <a:srgbClr val="FF0000"/>
                </a:solidFill>
                <a:latin typeface="Times New Roman" charset="0"/>
                <a:ea typeface="Times New Roman" charset="0"/>
                <a:cs typeface="Times New Roman" charset="0"/>
              </a:rPr>
              <a:t>v</a:t>
            </a:r>
            <a:r>
              <a:rPr kumimoji="1" lang="en-US" altLang="zh-CN" b="1" baseline="-25000" dirty="0">
                <a:solidFill>
                  <a:srgbClr val="FF0000"/>
                </a:solidFill>
              </a:rPr>
              <a:t>1</a:t>
            </a:r>
          </a:p>
        </p:txBody>
      </p:sp>
      <p:sp>
        <p:nvSpPr>
          <p:cNvPr id="48" name="矩形 51"/>
          <p:cNvSpPr/>
          <p:nvPr/>
        </p:nvSpPr>
        <p:spPr>
          <a:xfrm>
            <a:off x="4802188"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49" name="Straight Arrow Connector 48"/>
          <p:cNvCxnSpPr/>
          <p:nvPr/>
        </p:nvCxnSpPr>
        <p:spPr>
          <a:xfrm flipH="1">
            <a:off x="2043113" y="3190875"/>
            <a:ext cx="260350"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1"/>
          <p:cNvSpPr/>
          <p:nvPr/>
        </p:nvSpPr>
        <p:spPr>
          <a:xfrm>
            <a:off x="5172075"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52" name="Rectangle 51"/>
          <p:cNvSpPr/>
          <p:nvPr/>
        </p:nvSpPr>
        <p:spPr>
          <a:xfrm>
            <a:off x="3557588" y="1752600"/>
            <a:ext cx="2081212"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右箭头 16"/>
          <p:cNvSpPr/>
          <p:nvPr/>
        </p:nvSpPr>
        <p:spPr>
          <a:xfrm>
            <a:off x="5791200" y="2093913"/>
            <a:ext cx="309563"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矩形 51"/>
          <p:cNvSpPr/>
          <p:nvPr/>
        </p:nvSpPr>
        <p:spPr>
          <a:xfrm>
            <a:off x="914400" y="1179513"/>
            <a:ext cx="1535113"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b="1" dirty="0">
                <a:solidFill>
                  <a:schemeClr val="tx1"/>
                </a:solidFill>
                <a:latin typeface="Times New Roman" charset="0"/>
                <a:ea typeface="Times New Roman" charset="0"/>
                <a:cs typeface="Times New Roman" charset="0"/>
              </a:rPr>
              <a:t>Random walk</a:t>
            </a:r>
            <a:endParaRPr kumimoji="1" lang="en-US" altLang="zh-CN" sz="1600" b="1" baseline="-25000" dirty="0">
              <a:solidFill>
                <a:srgbClr val="0000CC"/>
              </a:solidFill>
            </a:endParaRPr>
          </a:p>
        </p:txBody>
      </p:sp>
      <p:sp>
        <p:nvSpPr>
          <p:cNvPr id="55" name="矩形 51"/>
          <p:cNvSpPr/>
          <p:nvPr/>
        </p:nvSpPr>
        <p:spPr>
          <a:xfrm>
            <a:off x="3557588" y="1179513"/>
            <a:ext cx="22177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dirty="0">
                <a:solidFill>
                  <a:schemeClr val="tx1"/>
                </a:solidFill>
                <a:latin typeface="Times New Roman" charset="0"/>
                <a:ea typeface="Times New Roman" charset="0"/>
                <a:cs typeface="Times New Roman" charset="0"/>
              </a:rPr>
              <a:t>One example RW path</a:t>
            </a:r>
            <a:endParaRPr kumimoji="1" lang="en-US" altLang="zh-CN" sz="1600" baseline="-25000" dirty="0">
              <a:solidFill>
                <a:srgbClr val="0000CC"/>
              </a:solidFill>
            </a:endParaRPr>
          </a:p>
        </p:txBody>
      </p:sp>
      <p:sp>
        <p:nvSpPr>
          <p:cNvPr id="56" name="矩形 51"/>
          <p:cNvSpPr/>
          <p:nvPr/>
        </p:nvSpPr>
        <p:spPr>
          <a:xfrm>
            <a:off x="6807200" y="1066800"/>
            <a:ext cx="2108200" cy="5222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1600" b="1" dirty="0" err="1">
                <a:solidFill>
                  <a:schemeClr val="tx1"/>
                </a:solidFill>
                <a:latin typeface="Times New Roman" charset="0"/>
                <a:ea typeface="Times New Roman" charset="0"/>
                <a:cs typeface="Times New Roman" charset="0"/>
              </a:rPr>
              <a:t>SkipGram</a:t>
            </a:r>
            <a:r>
              <a:rPr kumimoji="1" lang="en-US" altLang="zh-CN" sz="1600" dirty="0">
                <a:solidFill>
                  <a:schemeClr val="tx1"/>
                </a:solidFill>
                <a:latin typeface="Times New Roman" charset="0"/>
                <a:ea typeface="Times New Roman" charset="0"/>
                <a:cs typeface="Times New Roman" charset="0"/>
              </a:rPr>
              <a:t> with 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pic>
        <p:nvPicPr>
          <p:cNvPr id="11291"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1800" y="4262438"/>
            <a:ext cx="5080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矩形 51"/>
          <p:cNvSpPr/>
          <p:nvPr/>
        </p:nvSpPr>
        <p:spPr>
          <a:xfrm>
            <a:off x="741363" y="5257800"/>
            <a:ext cx="1341437" cy="33972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a:solidFill>
                  <a:schemeClr val="tx1"/>
                </a:solidFill>
                <a:latin typeface="Times New Roman" charset="0"/>
                <a:ea typeface="Times New Roman" charset="0"/>
                <a:cs typeface="Times New Roman" charset="0"/>
              </a:rPr>
              <a:t>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sp>
        <p:nvSpPr>
          <p:cNvPr id="43" name="右箭头 16"/>
          <p:cNvSpPr/>
          <p:nvPr/>
        </p:nvSpPr>
        <p:spPr>
          <a:xfrm rot="5400000">
            <a:off x="7714457" y="3720306"/>
            <a:ext cx="273050" cy="604837"/>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2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6888" y="4343400"/>
            <a:ext cx="243866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20C211-DCCC-1542-BAF9-EB88BFAF1760}"/>
              </a:ext>
            </a:extLst>
          </p:cNvPr>
          <p:cNvSpPr/>
          <p:nvPr/>
        </p:nvSpPr>
        <p:spPr>
          <a:xfrm>
            <a:off x="6217840" y="1066800"/>
            <a:ext cx="3307160" cy="27606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55298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0E57-1380-5F49-A20B-1AD96A8F8D93}"/>
              </a:ext>
            </a:extLst>
          </p:cNvPr>
          <p:cNvSpPr>
            <a:spLocks noGrp="1"/>
          </p:cNvSpPr>
          <p:nvPr>
            <p:ph type="title"/>
          </p:nvPr>
        </p:nvSpPr>
        <p:spPr/>
        <p:txBody>
          <a:bodyPr/>
          <a:lstStyle/>
          <a:p>
            <a:r>
              <a:rPr lang="en-US" dirty="0"/>
              <a:t>Hierarchical </a:t>
            </a:r>
            <a:r>
              <a:rPr lang="en-US" dirty="0" err="1"/>
              <a:t>Softmax</a:t>
            </a:r>
            <a:endParaRPr lang="en-US" dirty="0"/>
          </a:p>
        </p:txBody>
      </p:sp>
      <p:sp>
        <p:nvSpPr>
          <p:cNvPr id="3" name="Content Placeholder 2">
            <a:extLst>
              <a:ext uri="{FF2B5EF4-FFF2-40B4-BE49-F238E27FC236}">
                <a16:creationId xmlns:a16="http://schemas.microsoft.com/office/drawing/2014/main" id="{6C79ED7F-4024-964B-BAE0-C341ACF6AA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943018-4F66-4241-BD27-E4E845395A1A}"/>
              </a:ext>
            </a:extLst>
          </p:cNvPr>
          <p:cNvPicPr>
            <a:picLocks noChangeAspect="1"/>
          </p:cNvPicPr>
          <p:nvPr/>
        </p:nvPicPr>
        <p:blipFill>
          <a:blip r:embed="rId2"/>
          <a:stretch>
            <a:fillRect/>
          </a:stretch>
        </p:blipFill>
        <p:spPr>
          <a:xfrm>
            <a:off x="848544" y="1131553"/>
            <a:ext cx="8337376" cy="5659736"/>
          </a:xfrm>
          <a:prstGeom prst="rect">
            <a:avLst/>
          </a:prstGeom>
        </p:spPr>
      </p:pic>
    </p:spTree>
    <p:extLst>
      <p:ext uri="{BB962C8B-B14F-4D97-AF65-F5344CB8AC3E}">
        <p14:creationId xmlns:p14="http://schemas.microsoft.com/office/powerpoint/2010/main" val="2223669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2757-C4FC-FD4D-9E01-989955374257}"/>
              </a:ext>
            </a:extLst>
          </p:cNvPr>
          <p:cNvSpPr>
            <a:spLocks noGrp="1"/>
          </p:cNvSpPr>
          <p:nvPr>
            <p:ph type="title"/>
          </p:nvPr>
        </p:nvSpPr>
        <p:spPr/>
        <p:txBody>
          <a:bodyPr/>
          <a:lstStyle/>
          <a:p>
            <a:r>
              <a:rPr lang="en-US" dirty="0"/>
              <a:t>Parameter Learning</a:t>
            </a:r>
          </a:p>
        </p:txBody>
      </p:sp>
      <p:sp>
        <p:nvSpPr>
          <p:cNvPr id="3" name="Content Placeholder 2">
            <a:extLst>
              <a:ext uri="{FF2B5EF4-FFF2-40B4-BE49-F238E27FC236}">
                <a16:creationId xmlns:a16="http://schemas.microsoft.com/office/drawing/2014/main" id="{D04A6E3E-69C2-0D48-BEB7-7945F14D08D4}"/>
              </a:ext>
            </a:extLst>
          </p:cNvPr>
          <p:cNvSpPr>
            <a:spLocks noGrp="1"/>
          </p:cNvSpPr>
          <p:nvPr>
            <p:ph idx="1"/>
          </p:nvPr>
        </p:nvSpPr>
        <p:spPr/>
        <p:txBody>
          <a:bodyPr/>
          <a:lstStyle/>
          <a:p>
            <a:r>
              <a:rPr lang="en-US" dirty="0"/>
              <a:t>Randomly initialize the representations</a:t>
            </a:r>
          </a:p>
          <a:p>
            <a:r>
              <a:rPr lang="en-US" dirty="0"/>
              <a:t>Each classifier in the hierarchy has a set of weights</a:t>
            </a:r>
          </a:p>
          <a:p>
            <a:r>
              <a:rPr lang="en-US" dirty="0"/>
              <a:t>Use SGD (stochastic gradient descent) to update both classifier weights and vertex representations simultaneously</a:t>
            </a:r>
          </a:p>
        </p:txBody>
      </p:sp>
    </p:spTree>
    <p:extLst>
      <p:ext uri="{BB962C8B-B14F-4D97-AF65-F5344CB8AC3E}">
        <p14:creationId xmlns:p14="http://schemas.microsoft.com/office/powerpoint/2010/main" val="51086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6E86-AB26-3E46-ACC5-38BD83229C15}"/>
              </a:ext>
            </a:extLst>
          </p:cNvPr>
          <p:cNvSpPr>
            <a:spLocks noGrp="1"/>
          </p:cNvSpPr>
          <p:nvPr>
            <p:ph type="title"/>
          </p:nvPr>
        </p:nvSpPr>
        <p:spPr>
          <a:xfrm>
            <a:off x="271463" y="188913"/>
            <a:ext cx="7057801" cy="792162"/>
          </a:xfrm>
        </p:spPr>
        <p:txBody>
          <a:bodyPr/>
          <a:lstStyle/>
          <a:p>
            <a:r>
              <a:rPr lang="en-US" dirty="0"/>
              <a:t>Results: </a:t>
            </a:r>
            <a:r>
              <a:rPr lang="en-US" dirty="0" err="1"/>
              <a:t>BlogCatalog</a:t>
            </a:r>
            <a:endParaRPr lang="en-US" dirty="0"/>
          </a:p>
        </p:txBody>
      </p:sp>
      <p:sp>
        <p:nvSpPr>
          <p:cNvPr id="3" name="Content Placeholder 2">
            <a:extLst>
              <a:ext uri="{FF2B5EF4-FFF2-40B4-BE49-F238E27FC236}">
                <a16:creationId xmlns:a16="http://schemas.microsoft.com/office/drawing/2014/main" id="{84DB3272-2192-2946-B0EC-5C631E84FFB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119425-A5F3-7441-8C55-29FD2193DEFD}"/>
              </a:ext>
            </a:extLst>
          </p:cNvPr>
          <p:cNvPicPr>
            <a:picLocks noChangeAspect="1"/>
          </p:cNvPicPr>
          <p:nvPr/>
        </p:nvPicPr>
        <p:blipFill>
          <a:blip r:embed="rId2"/>
          <a:stretch>
            <a:fillRect/>
          </a:stretch>
        </p:blipFill>
        <p:spPr>
          <a:xfrm>
            <a:off x="7111380" y="272892"/>
            <a:ext cx="2794620" cy="1355908"/>
          </a:xfrm>
          <a:prstGeom prst="rect">
            <a:avLst/>
          </a:prstGeom>
        </p:spPr>
      </p:pic>
      <p:pic>
        <p:nvPicPr>
          <p:cNvPr id="5" name="Picture 4">
            <a:extLst>
              <a:ext uri="{FF2B5EF4-FFF2-40B4-BE49-F238E27FC236}">
                <a16:creationId xmlns:a16="http://schemas.microsoft.com/office/drawing/2014/main" id="{9880AA8E-F7E8-C34E-804F-4771E92D3FD9}"/>
              </a:ext>
            </a:extLst>
          </p:cNvPr>
          <p:cNvPicPr>
            <a:picLocks noChangeAspect="1"/>
          </p:cNvPicPr>
          <p:nvPr/>
        </p:nvPicPr>
        <p:blipFill>
          <a:blip r:embed="rId3"/>
          <a:stretch>
            <a:fillRect/>
          </a:stretch>
        </p:blipFill>
        <p:spPr>
          <a:xfrm>
            <a:off x="776536" y="1628799"/>
            <a:ext cx="8569568" cy="4713263"/>
          </a:xfrm>
          <a:prstGeom prst="rect">
            <a:avLst/>
          </a:prstGeom>
        </p:spPr>
      </p:pic>
    </p:spTree>
    <p:extLst>
      <p:ext uri="{BB962C8B-B14F-4D97-AF65-F5344CB8AC3E}">
        <p14:creationId xmlns:p14="http://schemas.microsoft.com/office/powerpoint/2010/main" val="370019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6E86-AB26-3E46-ACC5-38BD83229C15}"/>
              </a:ext>
            </a:extLst>
          </p:cNvPr>
          <p:cNvSpPr>
            <a:spLocks noGrp="1"/>
          </p:cNvSpPr>
          <p:nvPr>
            <p:ph type="title"/>
          </p:nvPr>
        </p:nvSpPr>
        <p:spPr>
          <a:xfrm>
            <a:off x="271463" y="188913"/>
            <a:ext cx="7057801" cy="792162"/>
          </a:xfrm>
        </p:spPr>
        <p:txBody>
          <a:bodyPr/>
          <a:lstStyle/>
          <a:p>
            <a:r>
              <a:rPr lang="en-US" dirty="0"/>
              <a:t>Results: YouTube</a:t>
            </a:r>
          </a:p>
        </p:txBody>
      </p:sp>
      <p:sp>
        <p:nvSpPr>
          <p:cNvPr id="3" name="Content Placeholder 2">
            <a:extLst>
              <a:ext uri="{FF2B5EF4-FFF2-40B4-BE49-F238E27FC236}">
                <a16:creationId xmlns:a16="http://schemas.microsoft.com/office/drawing/2014/main" id="{84DB3272-2192-2946-B0EC-5C631E84FFB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4A48FCC-198F-634B-9796-18A72D5F3A85}"/>
              </a:ext>
            </a:extLst>
          </p:cNvPr>
          <p:cNvPicPr>
            <a:picLocks noChangeAspect="1"/>
          </p:cNvPicPr>
          <p:nvPr/>
        </p:nvPicPr>
        <p:blipFill>
          <a:blip r:embed="rId2"/>
          <a:stretch>
            <a:fillRect/>
          </a:stretch>
        </p:blipFill>
        <p:spPr>
          <a:xfrm>
            <a:off x="784598" y="2031305"/>
            <a:ext cx="8913440" cy="4310758"/>
          </a:xfrm>
          <a:prstGeom prst="rect">
            <a:avLst/>
          </a:prstGeom>
        </p:spPr>
      </p:pic>
      <p:pic>
        <p:nvPicPr>
          <p:cNvPr id="7" name="Picture 6">
            <a:extLst>
              <a:ext uri="{FF2B5EF4-FFF2-40B4-BE49-F238E27FC236}">
                <a16:creationId xmlns:a16="http://schemas.microsoft.com/office/drawing/2014/main" id="{42833A20-969D-ED4C-8FEE-E1F32EBD86C7}"/>
              </a:ext>
            </a:extLst>
          </p:cNvPr>
          <p:cNvPicPr>
            <a:picLocks noChangeAspect="1"/>
          </p:cNvPicPr>
          <p:nvPr/>
        </p:nvPicPr>
        <p:blipFill>
          <a:blip r:embed="rId3"/>
          <a:stretch>
            <a:fillRect/>
          </a:stretch>
        </p:blipFill>
        <p:spPr>
          <a:xfrm>
            <a:off x="7113240" y="548680"/>
            <a:ext cx="2192785" cy="1246120"/>
          </a:xfrm>
          <a:prstGeom prst="rect">
            <a:avLst/>
          </a:prstGeom>
        </p:spPr>
      </p:pic>
    </p:spTree>
    <p:extLst>
      <p:ext uri="{BB962C8B-B14F-4D97-AF65-F5344CB8AC3E}">
        <p14:creationId xmlns:p14="http://schemas.microsoft.com/office/powerpoint/2010/main" val="140280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4BE9-3CEC-F84C-8DEC-130D73D9974B}"/>
              </a:ext>
            </a:extLst>
          </p:cNvPr>
          <p:cNvSpPr>
            <a:spLocks noGrp="1"/>
          </p:cNvSpPr>
          <p:nvPr>
            <p:ph type="title"/>
          </p:nvPr>
        </p:nvSpPr>
        <p:spPr/>
        <p:txBody>
          <a:bodyPr/>
          <a:lstStyle/>
          <a:p>
            <a:r>
              <a:rPr lang="en-US" dirty="0"/>
              <a:t>Many Data are Networks</a:t>
            </a:r>
            <a:r>
              <a:rPr lang="en-US" baseline="30000" dirty="0"/>
              <a:t>1</a:t>
            </a:r>
          </a:p>
        </p:txBody>
      </p:sp>
      <p:sp>
        <p:nvSpPr>
          <p:cNvPr id="3" name="Content Placeholder 2">
            <a:extLst>
              <a:ext uri="{FF2B5EF4-FFF2-40B4-BE49-F238E27FC236}">
                <a16:creationId xmlns:a16="http://schemas.microsoft.com/office/drawing/2014/main" id="{C17A44E0-FF87-DB43-B8EA-C6AAD2846D1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6E7BB3-E55C-1F46-9A14-6A98936BF294}"/>
              </a:ext>
            </a:extLst>
          </p:cNvPr>
          <p:cNvPicPr>
            <a:picLocks noChangeAspect="1"/>
          </p:cNvPicPr>
          <p:nvPr/>
        </p:nvPicPr>
        <p:blipFill>
          <a:blip r:embed="rId2"/>
          <a:stretch>
            <a:fillRect/>
          </a:stretch>
        </p:blipFill>
        <p:spPr>
          <a:xfrm>
            <a:off x="0" y="1124744"/>
            <a:ext cx="9906000" cy="5622581"/>
          </a:xfrm>
          <a:prstGeom prst="rect">
            <a:avLst/>
          </a:prstGeom>
        </p:spPr>
      </p:pic>
      <p:sp>
        <p:nvSpPr>
          <p:cNvPr id="5" name="Rectangle 4">
            <a:extLst>
              <a:ext uri="{FF2B5EF4-FFF2-40B4-BE49-F238E27FC236}">
                <a16:creationId xmlns:a16="http://schemas.microsoft.com/office/drawing/2014/main" id="{D38B473B-43AC-2D41-971A-7B2E771DBF5D}"/>
              </a:ext>
            </a:extLst>
          </p:cNvPr>
          <p:cNvSpPr/>
          <p:nvPr/>
        </p:nvSpPr>
        <p:spPr>
          <a:xfrm>
            <a:off x="0" y="6552728"/>
            <a:ext cx="9525000" cy="332656"/>
          </a:xfrm>
          <a:prstGeom prst="rect">
            <a:avLst/>
          </a:prstGeom>
          <a:solidFill>
            <a:schemeClr val="bg1"/>
          </a:solidFill>
        </p:spPr>
        <p:txBody>
          <a:bodyPr wrap="square">
            <a:noAutofit/>
          </a:bodyPr>
          <a:lstStyle/>
          <a:p>
            <a:pPr marL="228600" indent="-228600">
              <a:buFont typeface="+mj-lt"/>
              <a:buAutoNum type="arabicPeriod"/>
            </a:pPr>
            <a:r>
              <a:rPr lang="en-US" sz="1100" dirty="0">
                <a:latin typeface="Times New Roman" charset="0"/>
                <a:ea typeface="Times New Roman" charset="0"/>
                <a:cs typeface="Times New Roman" charset="0"/>
              </a:rPr>
              <a:t>Example from </a:t>
            </a:r>
            <a:r>
              <a:rPr lang="en-US" sz="1100" dirty="0" err="1">
                <a:latin typeface="Times New Roman" charset="0"/>
                <a:ea typeface="Times New Roman" charset="0"/>
                <a:cs typeface="Times New Roman" charset="0"/>
              </a:rPr>
              <a:t>Jure’s</a:t>
            </a:r>
            <a:r>
              <a:rPr lang="en-US" sz="1100" dirty="0">
                <a:latin typeface="Times New Roman" charset="0"/>
                <a:ea typeface="Times New Roman" charset="0"/>
                <a:cs typeface="Times New Roman" charset="0"/>
              </a:rPr>
              <a:t> slides</a:t>
            </a:r>
            <a:endParaRPr lang="zh-CN" altLang="en-US"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97626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C29E-4688-864B-A5E5-789589093D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0CC9B25-473C-9845-ABC1-5A70359F5CDE}"/>
              </a:ext>
            </a:extLst>
          </p:cNvPr>
          <p:cNvSpPr>
            <a:spLocks noGrp="1"/>
          </p:cNvSpPr>
          <p:nvPr>
            <p:ph idx="1"/>
          </p:nvPr>
        </p:nvSpPr>
        <p:spPr>
          <a:xfrm>
            <a:off x="350838" y="2276871"/>
            <a:ext cx="9139237" cy="3849291"/>
          </a:xfrm>
        </p:spPr>
        <p:txBody>
          <a:bodyPr/>
          <a:lstStyle/>
          <a:p>
            <a:r>
              <a:rPr lang="en-US" dirty="0" err="1"/>
              <a:t>DeepWalk</a:t>
            </a:r>
            <a:r>
              <a:rPr lang="en-US" dirty="0"/>
              <a:t> utilizes fixed-length, unbiased random walks to generate context for each node, can we do better? </a:t>
            </a:r>
          </a:p>
          <a:p>
            <a:endParaRPr lang="en-US" dirty="0"/>
          </a:p>
        </p:txBody>
      </p:sp>
    </p:spTree>
    <p:extLst>
      <p:ext uri="{BB962C8B-B14F-4D97-AF65-F5344CB8AC3E}">
        <p14:creationId xmlns:p14="http://schemas.microsoft.com/office/powerpoint/2010/main" val="3629111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tLang="x-none"/>
              <a:t>Later</a:t>
            </a:r>
            <a:r>
              <a:rPr lang="mr-IN" altLang="x-none"/>
              <a:t>…</a:t>
            </a:r>
            <a:endParaRPr lang="en-US" altLang="x-none"/>
          </a:p>
        </p:txBody>
      </p:sp>
      <p:sp>
        <p:nvSpPr>
          <p:cNvPr id="12290" name="Content Placeholder 2"/>
          <p:cNvSpPr>
            <a:spLocks noGrp="1"/>
          </p:cNvSpPr>
          <p:nvPr>
            <p:ph idx="1"/>
          </p:nvPr>
        </p:nvSpPr>
        <p:spPr>
          <a:xfrm>
            <a:off x="704850" y="1196975"/>
            <a:ext cx="6381750" cy="4929188"/>
          </a:xfrm>
        </p:spPr>
        <p:txBody>
          <a:bodyPr/>
          <a:lstStyle/>
          <a:p>
            <a:r>
              <a:rPr lang="en-US" altLang="x-none" sz="2800" dirty="0"/>
              <a:t>LINE</a:t>
            </a:r>
            <a:r>
              <a:rPr lang="en-US" altLang="x-none" sz="2800" baseline="30000" dirty="0"/>
              <a:t>[1]</a:t>
            </a:r>
            <a:r>
              <a:rPr lang="en-US" altLang="x-none" sz="2800" dirty="0"/>
              <a:t>: explicitly preserves both </a:t>
            </a:r>
            <a:r>
              <a:rPr lang="en-US" altLang="x-none" sz="2800" i="1" dirty="0">
                <a:solidFill>
                  <a:srgbClr val="0000CC"/>
                </a:solidFill>
              </a:rPr>
              <a:t>first-order</a:t>
            </a:r>
            <a:r>
              <a:rPr lang="en-US" altLang="x-none" sz="2800" i="1" dirty="0"/>
              <a:t> </a:t>
            </a:r>
            <a:r>
              <a:rPr lang="en-US" altLang="x-none" sz="2800" dirty="0"/>
              <a:t>and </a:t>
            </a:r>
            <a:r>
              <a:rPr lang="en-US" altLang="x-none" sz="2800" i="1" dirty="0">
                <a:solidFill>
                  <a:srgbClr val="0000CC"/>
                </a:solidFill>
              </a:rPr>
              <a:t>second-order</a:t>
            </a:r>
            <a:r>
              <a:rPr lang="en-US" altLang="x-none" sz="2800" i="1" dirty="0"/>
              <a:t> </a:t>
            </a:r>
            <a:r>
              <a:rPr lang="en-US" altLang="x-none" sz="2800" dirty="0"/>
              <a:t>proximities.</a:t>
            </a:r>
          </a:p>
          <a:p>
            <a:pPr>
              <a:spcBef>
                <a:spcPts val="2475"/>
              </a:spcBef>
            </a:pPr>
            <a:r>
              <a:rPr lang="en-US" altLang="x-none" sz="2800" dirty="0"/>
              <a:t>PTE</a:t>
            </a:r>
            <a:r>
              <a:rPr lang="en-US" altLang="x-none" sz="2800" baseline="30000" dirty="0"/>
              <a:t>[2]</a:t>
            </a:r>
            <a:r>
              <a:rPr lang="en-US" altLang="x-none" sz="2800" dirty="0"/>
              <a:t>: learn </a:t>
            </a:r>
            <a:r>
              <a:rPr lang="en-US" altLang="x-none" sz="2800" dirty="0">
                <a:solidFill>
                  <a:srgbClr val="0000CC"/>
                </a:solidFill>
              </a:rPr>
              <a:t>heterogeneous</a:t>
            </a:r>
            <a:r>
              <a:rPr lang="en-US" altLang="x-none" sz="2800" dirty="0"/>
              <a:t> text network embedding via a semi-supervised manner.</a:t>
            </a:r>
          </a:p>
          <a:p>
            <a:pPr>
              <a:spcBef>
                <a:spcPts val="2475"/>
              </a:spcBef>
            </a:pPr>
            <a:r>
              <a:rPr lang="en-US" altLang="x-none" sz="2800" dirty="0"/>
              <a:t>Node2vec</a:t>
            </a:r>
            <a:r>
              <a:rPr lang="en-US" altLang="x-none" sz="2800" baseline="30000" dirty="0"/>
              <a:t>[3]</a:t>
            </a:r>
            <a:r>
              <a:rPr lang="en-US" altLang="x-none" sz="2800" dirty="0"/>
              <a:t>: use a </a:t>
            </a:r>
            <a:r>
              <a:rPr lang="en-US" altLang="x-none" sz="2800" dirty="0">
                <a:solidFill>
                  <a:srgbClr val="0000CC"/>
                </a:solidFill>
              </a:rPr>
              <a:t>biased</a:t>
            </a:r>
            <a:r>
              <a:rPr lang="en-US" altLang="x-none" sz="2800" dirty="0"/>
              <a:t> random walk to better explore node’s neighborhood.</a:t>
            </a:r>
          </a:p>
        </p:txBody>
      </p:sp>
      <p:sp>
        <p:nvSpPr>
          <p:cNvPr id="12291" name="Rectangle 3"/>
          <p:cNvSpPr>
            <a:spLocks noChangeArrowheads="1"/>
          </p:cNvSpPr>
          <p:nvPr/>
        </p:nvSpPr>
        <p:spPr bwMode="auto">
          <a:xfrm>
            <a:off x="0" y="6272213"/>
            <a:ext cx="95250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J. Tang, M. Qu, M. Wang, M. Zhang, J. Yan, and Q. Mei. 2015. Line: Large-scale information network embedding. </a:t>
            </a:r>
            <a:r>
              <a:rPr kumimoji="0" lang="en-US" altLang="x-none" sz="1100" i="1" dirty="0">
                <a:latin typeface="Times New Roman" charset="0"/>
              </a:rPr>
              <a:t>WWW</a:t>
            </a:r>
            <a:r>
              <a:rPr kumimoji="0" lang="en-US" altLang="x-none" sz="1100" dirty="0">
                <a:latin typeface="Times New Roman" charset="0"/>
              </a:rPr>
              <a:t>, 1067–1077.</a:t>
            </a:r>
          </a:p>
          <a:p>
            <a:pPr marL="228600" indent="-228600">
              <a:spcBef>
                <a:spcPct val="0"/>
              </a:spcBef>
              <a:buFont typeface="+mj-lt"/>
              <a:buAutoNum type="arabicPeriod"/>
            </a:pPr>
            <a:r>
              <a:rPr kumimoji="0" lang="en-US" altLang="x-none" sz="1100" dirty="0">
                <a:latin typeface="Times New Roman" charset="0"/>
              </a:rPr>
              <a:t>J. Tang, M.  Qu, and Q. Mei. 2015. </a:t>
            </a:r>
            <a:r>
              <a:rPr kumimoji="0" lang="en-US" altLang="x-none" sz="1100" dirty="0" err="1">
                <a:latin typeface="Times New Roman" charset="0"/>
              </a:rPr>
              <a:t>Pte</a:t>
            </a:r>
            <a:r>
              <a:rPr kumimoji="0" lang="en-US" altLang="x-none" sz="1100" dirty="0">
                <a:latin typeface="Times New Roman" charset="0"/>
              </a:rPr>
              <a:t>: Predictive text embedding through large-scale heterogeneous text networks. </a:t>
            </a:r>
            <a:r>
              <a:rPr kumimoji="0" lang="en-US" altLang="x-none" sz="1100" i="1" dirty="0">
                <a:latin typeface="Times New Roman" charset="0"/>
              </a:rPr>
              <a:t>KDD</a:t>
            </a:r>
            <a:r>
              <a:rPr kumimoji="0" lang="en-US" altLang="x-none" sz="1100" dirty="0">
                <a:latin typeface="Times New Roman" charset="0"/>
              </a:rPr>
              <a:t>, 1165–1174.</a:t>
            </a:r>
          </a:p>
          <a:p>
            <a:pPr marL="228600" indent="-228600">
              <a:spcBef>
                <a:spcPct val="0"/>
              </a:spcBef>
              <a:buFont typeface="+mj-lt"/>
              <a:buAutoNum type="arabicPeriod"/>
            </a:pPr>
            <a:r>
              <a:rPr kumimoji="0" lang="en-US" altLang="x-none" sz="1100" dirty="0">
                <a:latin typeface="Times New Roman" charset="0"/>
              </a:rPr>
              <a:t>A. Grover and J. </a:t>
            </a:r>
            <a:r>
              <a:rPr kumimoji="0" lang="en-US" altLang="x-none" sz="1100" dirty="0" err="1">
                <a:latin typeface="Times New Roman" charset="0"/>
              </a:rPr>
              <a:t>Leskovec</a:t>
            </a:r>
            <a:r>
              <a:rPr kumimoji="0" lang="en-US" altLang="x-none" sz="1100" dirty="0">
                <a:latin typeface="Times New Roman" charset="0"/>
              </a:rPr>
              <a:t>. 2016. node2vec: Scalable feature learning for networks. </a:t>
            </a:r>
            <a:r>
              <a:rPr kumimoji="0" lang="en-US" altLang="x-none" sz="1100" i="1" dirty="0">
                <a:latin typeface="Times New Roman" charset="0"/>
              </a:rPr>
              <a:t>KDD</a:t>
            </a:r>
            <a:r>
              <a:rPr kumimoji="0" lang="en-US" altLang="x-none" sz="1100" dirty="0">
                <a:latin typeface="Times New Roman" charset="0"/>
              </a:rPr>
              <a:t>, 855–864.</a:t>
            </a:r>
          </a:p>
        </p:txBody>
      </p:sp>
      <p:pic>
        <p:nvPicPr>
          <p:cNvPr id="1229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5248" y="908720"/>
            <a:ext cx="2372662"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2605" y="4057257"/>
            <a:ext cx="1616859" cy="117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839" y="2564904"/>
            <a:ext cx="216808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02259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3CA4-2379-614A-A447-72889AED63F6}"/>
              </a:ext>
            </a:extLst>
          </p:cNvPr>
          <p:cNvSpPr>
            <a:spLocks noGrp="1"/>
          </p:cNvSpPr>
          <p:nvPr>
            <p:ph type="title"/>
          </p:nvPr>
        </p:nvSpPr>
        <p:spPr/>
        <p:txBody>
          <a:bodyPr/>
          <a:lstStyle/>
          <a:p>
            <a:r>
              <a:rPr lang="en-US" dirty="0"/>
              <a:t>node2vec: Biased Walks</a:t>
            </a:r>
          </a:p>
        </p:txBody>
      </p:sp>
      <p:sp>
        <p:nvSpPr>
          <p:cNvPr id="3" name="Content Placeholder 2">
            <a:extLst>
              <a:ext uri="{FF2B5EF4-FFF2-40B4-BE49-F238E27FC236}">
                <a16:creationId xmlns:a16="http://schemas.microsoft.com/office/drawing/2014/main" id="{ECAC56C6-B350-5249-9316-3438A944130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06CB0B4-D921-BB44-9725-E936A5E84A13}"/>
              </a:ext>
            </a:extLst>
          </p:cNvPr>
          <p:cNvPicPr>
            <a:picLocks noChangeAspect="1"/>
          </p:cNvPicPr>
          <p:nvPr/>
        </p:nvPicPr>
        <p:blipFill>
          <a:blip r:embed="rId2"/>
          <a:stretch>
            <a:fillRect/>
          </a:stretch>
        </p:blipFill>
        <p:spPr>
          <a:xfrm>
            <a:off x="416496" y="1266759"/>
            <a:ext cx="8913440" cy="4394489"/>
          </a:xfrm>
          <a:prstGeom prst="rect">
            <a:avLst/>
          </a:prstGeom>
        </p:spPr>
      </p:pic>
      <p:sp>
        <p:nvSpPr>
          <p:cNvPr id="5" name="Rectangle 3">
            <a:extLst>
              <a:ext uri="{FF2B5EF4-FFF2-40B4-BE49-F238E27FC236}">
                <a16:creationId xmlns:a16="http://schemas.microsoft.com/office/drawing/2014/main" id="{2326273D-898D-734B-9716-A470632E34B0}"/>
              </a:ext>
            </a:extLst>
          </p:cNvPr>
          <p:cNvSpPr>
            <a:spLocks noChangeArrowheads="1"/>
          </p:cNvSpPr>
          <p:nvPr/>
        </p:nvSpPr>
        <p:spPr bwMode="auto">
          <a:xfrm>
            <a:off x="0" y="6525344"/>
            <a:ext cx="9525000" cy="332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A. Grover and J. </a:t>
            </a:r>
            <a:r>
              <a:rPr kumimoji="0" lang="en-US" altLang="x-none" sz="1100" dirty="0" err="1">
                <a:latin typeface="Times New Roman" charset="0"/>
              </a:rPr>
              <a:t>Leskovec</a:t>
            </a:r>
            <a:r>
              <a:rPr kumimoji="0" lang="en-US" altLang="x-none" sz="1100" dirty="0">
                <a:latin typeface="Times New Roman" charset="0"/>
              </a:rPr>
              <a:t>. 2016. node2vec: Scalable feature learning for networks. </a:t>
            </a:r>
            <a:r>
              <a:rPr kumimoji="0" lang="en-US" altLang="x-none" sz="1100" i="1" dirty="0">
                <a:latin typeface="Times New Roman" charset="0"/>
              </a:rPr>
              <a:t>KDD</a:t>
            </a:r>
            <a:r>
              <a:rPr kumimoji="0" lang="en-US" altLang="x-none" sz="1100" dirty="0">
                <a:latin typeface="Times New Roman" charset="0"/>
              </a:rPr>
              <a:t>, 855–864.</a:t>
            </a:r>
          </a:p>
        </p:txBody>
      </p:sp>
    </p:spTree>
    <p:extLst>
      <p:ext uri="{BB962C8B-B14F-4D97-AF65-F5344CB8AC3E}">
        <p14:creationId xmlns:p14="http://schemas.microsoft.com/office/powerpoint/2010/main" val="2383367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AE7F-8C5D-814F-9F8D-670C7D39C9FD}"/>
              </a:ext>
            </a:extLst>
          </p:cNvPr>
          <p:cNvSpPr>
            <a:spLocks noGrp="1"/>
          </p:cNvSpPr>
          <p:nvPr>
            <p:ph type="title"/>
          </p:nvPr>
        </p:nvSpPr>
        <p:spPr/>
        <p:txBody>
          <a:bodyPr/>
          <a:lstStyle/>
          <a:p>
            <a:r>
              <a:rPr lang="en-US" dirty="0"/>
              <a:t>node2vec:Biased Walks</a:t>
            </a:r>
          </a:p>
        </p:txBody>
      </p:sp>
      <p:sp>
        <p:nvSpPr>
          <p:cNvPr id="3" name="Content Placeholder 2">
            <a:extLst>
              <a:ext uri="{FF2B5EF4-FFF2-40B4-BE49-F238E27FC236}">
                <a16:creationId xmlns:a16="http://schemas.microsoft.com/office/drawing/2014/main" id="{FF012884-1598-554C-B6BD-6505B86C564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3D28EB-2020-2E4D-9B69-0C5EE0E23114}"/>
              </a:ext>
            </a:extLst>
          </p:cNvPr>
          <p:cNvPicPr>
            <a:picLocks noChangeAspect="1"/>
          </p:cNvPicPr>
          <p:nvPr/>
        </p:nvPicPr>
        <p:blipFill>
          <a:blip r:embed="rId2"/>
          <a:stretch>
            <a:fillRect/>
          </a:stretch>
        </p:blipFill>
        <p:spPr>
          <a:xfrm>
            <a:off x="792088" y="1196752"/>
            <a:ext cx="8409384" cy="5052849"/>
          </a:xfrm>
          <a:prstGeom prst="rect">
            <a:avLst/>
          </a:prstGeom>
        </p:spPr>
      </p:pic>
    </p:spTree>
    <p:extLst>
      <p:ext uri="{BB962C8B-B14F-4D97-AF65-F5344CB8AC3E}">
        <p14:creationId xmlns:p14="http://schemas.microsoft.com/office/powerpoint/2010/main" val="31917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5F10-2FE9-EE46-98F4-E6BFC1CCCD3E}"/>
              </a:ext>
            </a:extLst>
          </p:cNvPr>
          <p:cNvSpPr>
            <a:spLocks noGrp="1"/>
          </p:cNvSpPr>
          <p:nvPr>
            <p:ph type="title"/>
          </p:nvPr>
        </p:nvSpPr>
        <p:spPr/>
        <p:txBody>
          <a:bodyPr/>
          <a:lstStyle/>
          <a:p>
            <a:r>
              <a:rPr lang="en-US" dirty="0"/>
              <a:t>Biased Random Walks</a:t>
            </a:r>
          </a:p>
        </p:txBody>
      </p:sp>
      <p:sp>
        <p:nvSpPr>
          <p:cNvPr id="3" name="Content Placeholder 2">
            <a:extLst>
              <a:ext uri="{FF2B5EF4-FFF2-40B4-BE49-F238E27FC236}">
                <a16:creationId xmlns:a16="http://schemas.microsoft.com/office/drawing/2014/main" id="{0DE4784C-A3EE-FD49-877E-3F827F898A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1BD1D3-05C5-5B46-83E5-228F49D2A184}"/>
              </a:ext>
            </a:extLst>
          </p:cNvPr>
          <p:cNvPicPr>
            <a:picLocks noChangeAspect="1"/>
          </p:cNvPicPr>
          <p:nvPr/>
        </p:nvPicPr>
        <p:blipFill>
          <a:blip r:embed="rId2"/>
          <a:stretch>
            <a:fillRect/>
          </a:stretch>
        </p:blipFill>
        <p:spPr>
          <a:xfrm>
            <a:off x="488504" y="1230601"/>
            <a:ext cx="8913440" cy="4947755"/>
          </a:xfrm>
          <a:prstGeom prst="rect">
            <a:avLst/>
          </a:prstGeom>
        </p:spPr>
      </p:pic>
    </p:spTree>
    <p:extLst>
      <p:ext uri="{BB962C8B-B14F-4D97-AF65-F5344CB8AC3E}">
        <p14:creationId xmlns:p14="http://schemas.microsoft.com/office/powerpoint/2010/main" val="2916504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7F25F-06ED-D445-B05B-274649A8E128}"/>
              </a:ext>
            </a:extLst>
          </p:cNvPr>
          <p:cNvSpPr>
            <a:spLocks noGrp="1"/>
          </p:cNvSpPr>
          <p:nvPr>
            <p:ph type="title"/>
          </p:nvPr>
        </p:nvSpPr>
        <p:spPr/>
        <p:txBody>
          <a:bodyPr/>
          <a:lstStyle/>
          <a:p>
            <a:r>
              <a:rPr lang="en-US" dirty="0"/>
              <a:t>Biased Random Walks</a:t>
            </a:r>
          </a:p>
        </p:txBody>
      </p:sp>
      <p:sp>
        <p:nvSpPr>
          <p:cNvPr id="3" name="Content Placeholder 2">
            <a:extLst>
              <a:ext uri="{FF2B5EF4-FFF2-40B4-BE49-F238E27FC236}">
                <a16:creationId xmlns:a16="http://schemas.microsoft.com/office/drawing/2014/main" id="{94007279-2493-3847-B20C-8093FAFEE3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86BD0C-6B10-D249-8B18-DC06616CC4CA}"/>
              </a:ext>
            </a:extLst>
          </p:cNvPr>
          <p:cNvPicPr>
            <a:picLocks noChangeAspect="1"/>
          </p:cNvPicPr>
          <p:nvPr/>
        </p:nvPicPr>
        <p:blipFill>
          <a:blip r:embed="rId2"/>
          <a:stretch>
            <a:fillRect/>
          </a:stretch>
        </p:blipFill>
        <p:spPr>
          <a:xfrm>
            <a:off x="1000336" y="1229212"/>
            <a:ext cx="7905328" cy="5133439"/>
          </a:xfrm>
          <a:prstGeom prst="rect">
            <a:avLst/>
          </a:prstGeom>
        </p:spPr>
      </p:pic>
    </p:spTree>
    <p:extLst>
      <p:ext uri="{BB962C8B-B14F-4D97-AF65-F5344CB8AC3E}">
        <p14:creationId xmlns:p14="http://schemas.microsoft.com/office/powerpoint/2010/main" val="949232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626D-212A-1C40-ACA2-59EE7B5A050F}"/>
              </a:ext>
            </a:extLst>
          </p:cNvPr>
          <p:cNvSpPr>
            <a:spLocks noGrp="1"/>
          </p:cNvSpPr>
          <p:nvPr>
            <p:ph type="title"/>
          </p:nvPr>
        </p:nvSpPr>
        <p:spPr/>
        <p:txBody>
          <a:bodyPr/>
          <a:lstStyle/>
          <a:p>
            <a:r>
              <a:rPr lang="en-US" dirty="0"/>
              <a:t>LINE: Information Network Embedding</a:t>
            </a:r>
          </a:p>
        </p:txBody>
      </p:sp>
      <p:sp>
        <p:nvSpPr>
          <p:cNvPr id="3" name="Content Placeholder 2">
            <a:extLst>
              <a:ext uri="{FF2B5EF4-FFF2-40B4-BE49-F238E27FC236}">
                <a16:creationId xmlns:a16="http://schemas.microsoft.com/office/drawing/2014/main" id="{A80F62D6-D7C7-A049-BF3E-DFB8C3F85E6A}"/>
              </a:ext>
            </a:extLst>
          </p:cNvPr>
          <p:cNvSpPr>
            <a:spLocks noGrp="1"/>
          </p:cNvSpPr>
          <p:nvPr>
            <p:ph idx="1"/>
          </p:nvPr>
        </p:nvSpPr>
        <p:spPr/>
        <p:txBody>
          <a:bodyPr/>
          <a:lstStyle/>
          <a:p>
            <a:endParaRPr lang="en-US"/>
          </a:p>
        </p:txBody>
      </p:sp>
      <p:pic>
        <p:nvPicPr>
          <p:cNvPr id="1025" name="Picture 1" descr="page26image11058208">
            <a:extLst>
              <a:ext uri="{FF2B5EF4-FFF2-40B4-BE49-F238E27FC236}">
                <a16:creationId xmlns:a16="http://schemas.microsoft.com/office/drawing/2014/main" id="{7D267BE6-F867-014E-96B5-ACAF7082D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60" y="1298997"/>
            <a:ext cx="7583564" cy="4725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6D80A1C-6265-CA46-BC02-6D9A726EB9EF}"/>
              </a:ext>
            </a:extLst>
          </p:cNvPr>
          <p:cNvSpPr>
            <a:spLocks noChangeArrowheads="1"/>
          </p:cNvSpPr>
          <p:nvPr/>
        </p:nvSpPr>
        <p:spPr bwMode="auto">
          <a:xfrm>
            <a:off x="0" y="6525344"/>
            <a:ext cx="9525000" cy="332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J. Tang, M. Qu, M. Wang, M. Zhang, J. Yan, and Q. Mei. 2015. Line: Large-scale information network embedding. </a:t>
            </a:r>
            <a:r>
              <a:rPr kumimoji="0" lang="en-US" altLang="x-none" sz="1100" i="1" dirty="0">
                <a:latin typeface="Times New Roman" charset="0"/>
              </a:rPr>
              <a:t>WWW</a:t>
            </a:r>
            <a:r>
              <a:rPr kumimoji="0" lang="en-US" altLang="x-none" sz="1100" dirty="0">
                <a:latin typeface="Times New Roman" charset="0"/>
              </a:rPr>
              <a:t>, 1067–1077.</a:t>
            </a:r>
          </a:p>
        </p:txBody>
      </p:sp>
    </p:spTree>
    <p:extLst>
      <p:ext uri="{BB962C8B-B14F-4D97-AF65-F5344CB8AC3E}">
        <p14:creationId xmlns:p14="http://schemas.microsoft.com/office/powerpoint/2010/main" val="775311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010E-A6F9-B348-A897-72B6C478F9D8}"/>
              </a:ext>
            </a:extLst>
          </p:cNvPr>
          <p:cNvSpPr>
            <a:spLocks noGrp="1"/>
          </p:cNvSpPr>
          <p:nvPr>
            <p:ph type="title"/>
          </p:nvPr>
        </p:nvSpPr>
        <p:spPr/>
        <p:txBody>
          <a:bodyPr/>
          <a:lstStyle/>
          <a:p>
            <a:r>
              <a:rPr lang="en-US" dirty="0"/>
              <a:t>Line: First-order Proximity</a:t>
            </a:r>
          </a:p>
        </p:txBody>
      </p:sp>
      <p:sp>
        <p:nvSpPr>
          <p:cNvPr id="3" name="Content Placeholder 2">
            <a:extLst>
              <a:ext uri="{FF2B5EF4-FFF2-40B4-BE49-F238E27FC236}">
                <a16:creationId xmlns:a16="http://schemas.microsoft.com/office/drawing/2014/main" id="{EA1910AB-47F0-9E49-8B49-06103D178F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83581E-9607-504A-9595-C92E7A9404F7}"/>
              </a:ext>
            </a:extLst>
          </p:cNvPr>
          <p:cNvPicPr>
            <a:picLocks noChangeAspect="1"/>
          </p:cNvPicPr>
          <p:nvPr/>
        </p:nvPicPr>
        <p:blipFill>
          <a:blip r:embed="rId2"/>
          <a:stretch>
            <a:fillRect/>
          </a:stretch>
        </p:blipFill>
        <p:spPr>
          <a:xfrm>
            <a:off x="488504" y="1196752"/>
            <a:ext cx="8769424" cy="5263495"/>
          </a:xfrm>
          <a:prstGeom prst="rect">
            <a:avLst/>
          </a:prstGeom>
        </p:spPr>
      </p:pic>
    </p:spTree>
    <p:extLst>
      <p:ext uri="{BB962C8B-B14F-4D97-AF65-F5344CB8AC3E}">
        <p14:creationId xmlns:p14="http://schemas.microsoft.com/office/powerpoint/2010/main" val="1266821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F654-3321-3840-B14F-39148FFB08EF}"/>
              </a:ext>
            </a:extLst>
          </p:cNvPr>
          <p:cNvSpPr>
            <a:spLocks noGrp="1"/>
          </p:cNvSpPr>
          <p:nvPr>
            <p:ph type="title"/>
          </p:nvPr>
        </p:nvSpPr>
        <p:spPr/>
        <p:txBody>
          <a:bodyPr/>
          <a:lstStyle/>
          <a:p>
            <a:r>
              <a:rPr lang="en-US" dirty="0"/>
              <a:t>LINE: Second-order Proximity</a:t>
            </a:r>
          </a:p>
        </p:txBody>
      </p:sp>
      <p:sp>
        <p:nvSpPr>
          <p:cNvPr id="3" name="Content Placeholder 2">
            <a:extLst>
              <a:ext uri="{FF2B5EF4-FFF2-40B4-BE49-F238E27FC236}">
                <a16:creationId xmlns:a16="http://schemas.microsoft.com/office/drawing/2014/main" id="{CBB968BF-7661-E34B-ABF9-DD2282A4EDA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B93C13-969A-D34F-9E02-699F2948C1A4}"/>
              </a:ext>
            </a:extLst>
          </p:cNvPr>
          <p:cNvPicPr>
            <a:picLocks noChangeAspect="1"/>
          </p:cNvPicPr>
          <p:nvPr/>
        </p:nvPicPr>
        <p:blipFill>
          <a:blip r:embed="rId2"/>
          <a:stretch>
            <a:fillRect/>
          </a:stretch>
        </p:blipFill>
        <p:spPr>
          <a:xfrm>
            <a:off x="720651" y="1196976"/>
            <a:ext cx="8552829" cy="5069694"/>
          </a:xfrm>
          <a:prstGeom prst="rect">
            <a:avLst/>
          </a:prstGeom>
        </p:spPr>
      </p:pic>
    </p:spTree>
    <p:extLst>
      <p:ext uri="{BB962C8B-B14F-4D97-AF65-F5344CB8AC3E}">
        <p14:creationId xmlns:p14="http://schemas.microsoft.com/office/powerpoint/2010/main" val="18817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FAD6-AE96-5D4A-8B55-8348EB5D615C}"/>
              </a:ext>
            </a:extLst>
          </p:cNvPr>
          <p:cNvSpPr>
            <a:spLocks noGrp="1"/>
          </p:cNvSpPr>
          <p:nvPr>
            <p:ph type="title"/>
          </p:nvPr>
        </p:nvSpPr>
        <p:spPr/>
        <p:txBody>
          <a:bodyPr/>
          <a:lstStyle/>
          <a:p>
            <a:r>
              <a:rPr lang="en-US" sz="3200" dirty="0"/>
              <a:t>LINE: Large-scale Information Network Embedding</a:t>
            </a:r>
          </a:p>
        </p:txBody>
      </p:sp>
      <p:sp>
        <p:nvSpPr>
          <p:cNvPr id="3" name="Content Placeholder 2">
            <a:extLst>
              <a:ext uri="{FF2B5EF4-FFF2-40B4-BE49-F238E27FC236}">
                <a16:creationId xmlns:a16="http://schemas.microsoft.com/office/drawing/2014/main" id="{FE9CB688-932A-A247-AE6E-154A254D2A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A6A490-42AA-4241-B290-138BAC200A94}"/>
              </a:ext>
            </a:extLst>
          </p:cNvPr>
          <p:cNvPicPr>
            <a:picLocks noChangeAspect="1"/>
          </p:cNvPicPr>
          <p:nvPr/>
        </p:nvPicPr>
        <p:blipFill>
          <a:blip r:embed="rId2"/>
          <a:stretch>
            <a:fillRect/>
          </a:stretch>
        </p:blipFill>
        <p:spPr>
          <a:xfrm>
            <a:off x="787772" y="1628800"/>
            <a:ext cx="8265368" cy="3178988"/>
          </a:xfrm>
          <a:prstGeom prst="rect">
            <a:avLst/>
          </a:prstGeom>
        </p:spPr>
      </p:pic>
    </p:spTree>
    <p:extLst>
      <p:ext uri="{BB962C8B-B14F-4D97-AF65-F5344CB8AC3E}">
        <p14:creationId xmlns:p14="http://schemas.microsoft.com/office/powerpoint/2010/main" val="260090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86B9-9E58-4149-AB11-25939B9662AB}"/>
              </a:ext>
            </a:extLst>
          </p:cNvPr>
          <p:cNvSpPr>
            <a:spLocks noGrp="1"/>
          </p:cNvSpPr>
          <p:nvPr>
            <p:ph type="title"/>
          </p:nvPr>
        </p:nvSpPr>
        <p:spPr/>
        <p:txBody>
          <a:bodyPr/>
          <a:lstStyle/>
          <a:p>
            <a:r>
              <a:rPr lang="en-US" dirty="0"/>
              <a:t>Machine Learning with Networks</a:t>
            </a:r>
          </a:p>
        </p:txBody>
      </p:sp>
      <p:sp>
        <p:nvSpPr>
          <p:cNvPr id="3" name="Content Placeholder 2">
            <a:extLst>
              <a:ext uri="{FF2B5EF4-FFF2-40B4-BE49-F238E27FC236}">
                <a16:creationId xmlns:a16="http://schemas.microsoft.com/office/drawing/2014/main" id="{FC56ED18-C10C-6543-B205-F605E99E2258}"/>
              </a:ext>
            </a:extLst>
          </p:cNvPr>
          <p:cNvSpPr>
            <a:spLocks noGrp="1"/>
          </p:cNvSpPr>
          <p:nvPr>
            <p:ph idx="1"/>
          </p:nvPr>
        </p:nvSpPr>
        <p:spPr/>
        <p:txBody>
          <a:bodyPr/>
          <a:lstStyle/>
          <a:p>
            <a:r>
              <a:rPr lang="en-US" dirty="0"/>
              <a:t>ML tasks in networks: </a:t>
            </a:r>
          </a:p>
          <a:p>
            <a:pPr lvl="1"/>
            <a:r>
              <a:rPr lang="en-US" dirty="0"/>
              <a:t>Node classification</a:t>
            </a:r>
          </a:p>
          <a:p>
            <a:pPr lvl="2"/>
            <a:r>
              <a:rPr lang="en-US" dirty="0"/>
              <a:t>Predict a type of a given node </a:t>
            </a:r>
          </a:p>
          <a:p>
            <a:pPr lvl="1"/>
            <a:r>
              <a:rPr lang="en-US" dirty="0"/>
              <a:t>Link prediction</a:t>
            </a:r>
          </a:p>
          <a:p>
            <a:pPr lvl="2"/>
            <a:r>
              <a:rPr lang="en-US" dirty="0"/>
              <a:t>Predict whether two nodes are linked </a:t>
            </a:r>
          </a:p>
          <a:p>
            <a:pPr lvl="1"/>
            <a:r>
              <a:rPr lang="en-US" dirty="0"/>
              <a:t>Community detection</a:t>
            </a:r>
          </a:p>
          <a:p>
            <a:pPr lvl="2"/>
            <a:r>
              <a:rPr lang="en-US" dirty="0"/>
              <a:t>Identify densely linked clusters of nodes </a:t>
            </a:r>
          </a:p>
          <a:p>
            <a:pPr lvl="1"/>
            <a:r>
              <a:rPr lang="en-US" dirty="0"/>
              <a:t>Network similarity</a:t>
            </a:r>
          </a:p>
          <a:p>
            <a:pPr lvl="2"/>
            <a:r>
              <a:rPr lang="en-US" dirty="0"/>
              <a:t>How similar are two (sub)networks?</a:t>
            </a:r>
          </a:p>
        </p:txBody>
      </p:sp>
    </p:spTree>
    <p:extLst>
      <p:ext uri="{BB962C8B-B14F-4D97-AF65-F5344CB8AC3E}">
        <p14:creationId xmlns:p14="http://schemas.microsoft.com/office/powerpoint/2010/main" val="3426206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6CD2-2B19-0642-9FF7-D34075DE42E9}"/>
              </a:ext>
            </a:extLst>
          </p:cNvPr>
          <p:cNvSpPr>
            <a:spLocks noGrp="1"/>
          </p:cNvSpPr>
          <p:nvPr>
            <p:ph type="title"/>
          </p:nvPr>
        </p:nvSpPr>
        <p:spPr/>
        <p:txBody>
          <a:bodyPr/>
          <a:lstStyle/>
          <a:p>
            <a:r>
              <a:rPr lang="en-US" dirty="0"/>
              <a:t>LINE with </a:t>
            </a:r>
            <a:r>
              <a:rPr lang="en-US" dirty="0">
                <a:solidFill>
                  <a:srgbClr val="C00000"/>
                </a:solidFill>
              </a:rPr>
              <a:t>First-order Proximity</a:t>
            </a:r>
          </a:p>
        </p:txBody>
      </p:sp>
      <p:sp>
        <p:nvSpPr>
          <p:cNvPr id="3" name="Content Placeholder 2">
            <a:extLst>
              <a:ext uri="{FF2B5EF4-FFF2-40B4-BE49-F238E27FC236}">
                <a16:creationId xmlns:a16="http://schemas.microsoft.com/office/drawing/2014/main" id="{3142885F-DA3A-9743-B5F2-82057D6766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5BB6B3-C465-684E-9239-AFB455AC30A5}"/>
              </a:ext>
            </a:extLst>
          </p:cNvPr>
          <p:cNvPicPr>
            <a:picLocks noChangeAspect="1"/>
          </p:cNvPicPr>
          <p:nvPr/>
        </p:nvPicPr>
        <p:blipFill>
          <a:blip r:embed="rId2"/>
          <a:stretch>
            <a:fillRect/>
          </a:stretch>
        </p:blipFill>
        <p:spPr>
          <a:xfrm>
            <a:off x="1424608" y="1289823"/>
            <a:ext cx="6747603" cy="5568177"/>
          </a:xfrm>
          <a:prstGeom prst="rect">
            <a:avLst/>
          </a:prstGeom>
        </p:spPr>
      </p:pic>
    </p:spTree>
    <p:extLst>
      <p:ext uri="{BB962C8B-B14F-4D97-AF65-F5344CB8AC3E}">
        <p14:creationId xmlns:p14="http://schemas.microsoft.com/office/powerpoint/2010/main" val="839533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5F3A-7B97-CF47-8985-A8B217596158}"/>
              </a:ext>
            </a:extLst>
          </p:cNvPr>
          <p:cNvSpPr>
            <a:spLocks noGrp="1"/>
          </p:cNvSpPr>
          <p:nvPr>
            <p:ph type="title"/>
          </p:nvPr>
        </p:nvSpPr>
        <p:spPr/>
        <p:txBody>
          <a:bodyPr/>
          <a:lstStyle/>
          <a:p>
            <a:r>
              <a:rPr lang="en-US" dirty="0"/>
              <a:t>LINE with </a:t>
            </a:r>
            <a:r>
              <a:rPr lang="en-US" dirty="0">
                <a:solidFill>
                  <a:srgbClr val="C00000"/>
                </a:solidFill>
              </a:rPr>
              <a:t>Second-order Proximity</a:t>
            </a:r>
          </a:p>
        </p:txBody>
      </p:sp>
      <p:sp>
        <p:nvSpPr>
          <p:cNvPr id="3" name="Content Placeholder 2">
            <a:extLst>
              <a:ext uri="{FF2B5EF4-FFF2-40B4-BE49-F238E27FC236}">
                <a16:creationId xmlns:a16="http://schemas.microsoft.com/office/drawing/2014/main" id="{09224C71-CF39-A040-8777-D4ED673FD5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6E9E55-3F0F-2C44-89AA-F626ECD87F01}"/>
              </a:ext>
            </a:extLst>
          </p:cNvPr>
          <p:cNvPicPr>
            <a:picLocks noChangeAspect="1"/>
          </p:cNvPicPr>
          <p:nvPr/>
        </p:nvPicPr>
        <p:blipFill>
          <a:blip r:embed="rId2"/>
          <a:stretch>
            <a:fillRect/>
          </a:stretch>
        </p:blipFill>
        <p:spPr>
          <a:xfrm>
            <a:off x="1192924" y="1204987"/>
            <a:ext cx="7455064" cy="5417401"/>
          </a:xfrm>
          <a:prstGeom prst="rect">
            <a:avLst/>
          </a:prstGeom>
        </p:spPr>
      </p:pic>
    </p:spTree>
    <p:extLst>
      <p:ext uri="{BB962C8B-B14F-4D97-AF65-F5344CB8AC3E}">
        <p14:creationId xmlns:p14="http://schemas.microsoft.com/office/powerpoint/2010/main" val="3578571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C75B-CD93-9448-9BC1-B641ADC96A00}"/>
              </a:ext>
            </a:extLst>
          </p:cNvPr>
          <p:cNvSpPr>
            <a:spLocks noGrp="1"/>
          </p:cNvSpPr>
          <p:nvPr>
            <p:ph type="title"/>
          </p:nvPr>
        </p:nvSpPr>
        <p:spPr/>
        <p:txBody>
          <a:bodyPr/>
          <a:lstStyle/>
          <a:p>
            <a:r>
              <a:rPr lang="en-US" dirty="0"/>
              <a:t>Combining first-order and second-order proximities</a:t>
            </a:r>
          </a:p>
        </p:txBody>
      </p:sp>
      <p:sp>
        <p:nvSpPr>
          <p:cNvPr id="3" name="Content Placeholder 2">
            <a:extLst>
              <a:ext uri="{FF2B5EF4-FFF2-40B4-BE49-F238E27FC236}">
                <a16:creationId xmlns:a16="http://schemas.microsoft.com/office/drawing/2014/main" id="{DF508A96-6CDD-2E49-BC9E-079A2C303161}"/>
              </a:ext>
            </a:extLst>
          </p:cNvPr>
          <p:cNvSpPr>
            <a:spLocks noGrp="1"/>
          </p:cNvSpPr>
          <p:nvPr>
            <p:ph idx="1"/>
          </p:nvPr>
        </p:nvSpPr>
        <p:spPr>
          <a:xfrm>
            <a:off x="350838" y="1700807"/>
            <a:ext cx="9139237" cy="4425355"/>
          </a:xfrm>
        </p:spPr>
        <p:txBody>
          <a:bodyPr/>
          <a:lstStyle/>
          <a:p>
            <a:r>
              <a:rPr lang="en-US" dirty="0">
                <a:solidFill>
                  <a:srgbClr val="C00000"/>
                </a:solidFill>
              </a:rPr>
              <a:t>A simple and effective way:</a:t>
            </a:r>
            <a:r>
              <a:rPr lang="en-US" dirty="0"/>
              <a:t> train the LINE model which preserves the first-order proximity and second-order proximity separately and then concatenate the embeddings trained by the two methods together for each vertex.</a:t>
            </a:r>
          </a:p>
          <a:p>
            <a:r>
              <a:rPr lang="en-US" dirty="0">
                <a:solidFill>
                  <a:srgbClr val="C00000"/>
                </a:solidFill>
              </a:rPr>
              <a:t>A more principled way</a:t>
            </a:r>
            <a:r>
              <a:rPr lang="en-US" dirty="0"/>
              <a:t> to combine the two proximity is to jointly train the two objective function, a future work?</a:t>
            </a:r>
          </a:p>
        </p:txBody>
      </p:sp>
    </p:spTree>
    <p:extLst>
      <p:ext uri="{BB962C8B-B14F-4D97-AF65-F5344CB8AC3E}">
        <p14:creationId xmlns:p14="http://schemas.microsoft.com/office/powerpoint/2010/main" val="160196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D960-8D57-414A-A4BB-692AC0AB499B}"/>
              </a:ext>
            </a:extLst>
          </p:cNvPr>
          <p:cNvSpPr>
            <a:spLocks noGrp="1"/>
          </p:cNvSpPr>
          <p:nvPr>
            <p:ph type="title"/>
          </p:nvPr>
        </p:nvSpPr>
        <p:spPr/>
        <p:txBody>
          <a:bodyPr/>
          <a:lstStyle/>
          <a:p>
            <a:r>
              <a:rPr lang="en-US" dirty="0"/>
              <a:t>Model Optimization</a:t>
            </a:r>
          </a:p>
        </p:txBody>
      </p:sp>
      <p:sp>
        <p:nvSpPr>
          <p:cNvPr id="3" name="Content Placeholder 2">
            <a:extLst>
              <a:ext uri="{FF2B5EF4-FFF2-40B4-BE49-F238E27FC236}">
                <a16:creationId xmlns:a16="http://schemas.microsoft.com/office/drawing/2014/main" id="{48C492DD-B8D0-4A41-AABC-62BABE871D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27191D-57C7-3945-BBA2-8A69725DCB5E}"/>
              </a:ext>
            </a:extLst>
          </p:cNvPr>
          <p:cNvPicPr>
            <a:picLocks noChangeAspect="1"/>
          </p:cNvPicPr>
          <p:nvPr/>
        </p:nvPicPr>
        <p:blipFill>
          <a:blip r:embed="rId2"/>
          <a:stretch>
            <a:fillRect/>
          </a:stretch>
        </p:blipFill>
        <p:spPr>
          <a:xfrm>
            <a:off x="776536" y="1322792"/>
            <a:ext cx="8625408" cy="4677553"/>
          </a:xfrm>
          <a:prstGeom prst="rect">
            <a:avLst/>
          </a:prstGeom>
        </p:spPr>
      </p:pic>
    </p:spTree>
    <p:extLst>
      <p:ext uri="{BB962C8B-B14F-4D97-AF65-F5344CB8AC3E}">
        <p14:creationId xmlns:p14="http://schemas.microsoft.com/office/powerpoint/2010/main" val="2461434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1A4C-42C8-A945-A015-EA2007B3A927}"/>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46745562-B66B-9C45-84BB-73946FADC95E}"/>
              </a:ext>
            </a:extLst>
          </p:cNvPr>
          <p:cNvSpPr>
            <a:spLocks noGrp="1"/>
          </p:cNvSpPr>
          <p:nvPr>
            <p:ph idx="1"/>
          </p:nvPr>
        </p:nvSpPr>
        <p:spPr>
          <a:xfrm>
            <a:off x="350838" y="1196753"/>
            <a:ext cx="9139237" cy="4929410"/>
          </a:xfrm>
        </p:spPr>
        <p:txBody>
          <a:bodyPr/>
          <a:lstStyle/>
          <a:p>
            <a:r>
              <a:rPr lang="en-US" sz="1800" dirty="0"/>
              <a:t>Task: Predict which paper is published at the different conferences: AAAI, CIKM, ICML, KDD, NIPS, SIGIR, and WWW</a:t>
            </a:r>
          </a:p>
          <a:p>
            <a:r>
              <a:rPr lang="en-US" sz="1800" dirty="0"/>
              <a:t>Result: The LINE(2nd) performs quite well and generates meaningful layout of the network (nodes with same colors are distributed closer). </a:t>
            </a:r>
          </a:p>
        </p:txBody>
      </p:sp>
      <p:pic>
        <p:nvPicPr>
          <p:cNvPr id="4" name="Picture 3">
            <a:extLst>
              <a:ext uri="{FF2B5EF4-FFF2-40B4-BE49-F238E27FC236}">
                <a16:creationId xmlns:a16="http://schemas.microsoft.com/office/drawing/2014/main" id="{3D7AC488-5528-FC40-8F21-6AE1CED477B9}"/>
              </a:ext>
            </a:extLst>
          </p:cNvPr>
          <p:cNvPicPr>
            <a:picLocks noChangeAspect="1"/>
          </p:cNvPicPr>
          <p:nvPr/>
        </p:nvPicPr>
        <p:blipFill>
          <a:blip r:embed="rId2"/>
          <a:stretch>
            <a:fillRect/>
          </a:stretch>
        </p:blipFill>
        <p:spPr>
          <a:xfrm>
            <a:off x="0" y="3122350"/>
            <a:ext cx="9906000" cy="1962834"/>
          </a:xfrm>
          <a:prstGeom prst="rect">
            <a:avLst/>
          </a:prstGeom>
        </p:spPr>
      </p:pic>
    </p:spTree>
    <p:extLst>
      <p:ext uri="{BB962C8B-B14F-4D97-AF65-F5344CB8AC3E}">
        <p14:creationId xmlns:p14="http://schemas.microsoft.com/office/powerpoint/2010/main" val="3831502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tLang="x-none" dirty="0"/>
              <a:t>Questions</a:t>
            </a:r>
          </a:p>
        </p:txBody>
      </p:sp>
      <p:sp>
        <p:nvSpPr>
          <p:cNvPr id="14338" name="Content Placeholder 2"/>
          <p:cNvSpPr>
            <a:spLocks noGrp="1"/>
          </p:cNvSpPr>
          <p:nvPr>
            <p:ph idx="1"/>
          </p:nvPr>
        </p:nvSpPr>
        <p:spPr>
          <a:xfrm>
            <a:off x="628650" y="2209800"/>
            <a:ext cx="8820150" cy="3916363"/>
          </a:xfrm>
        </p:spPr>
        <p:txBody>
          <a:bodyPr/>
          <a:lstStyle/>
          <a:p>
            <a:r>
              <a:rPr lang="en-US" altLang="x-none" dirty="0"/>
              <a:t>What are the </a:t>
            </a:r>
            <a:r>
              <a:rPr lang="en-US" altLang="x-none" dirty="0">
                <a:solidFill>
                  <a:srgbClr val="C00000"/>
                </a:solidFill>
              </a:rPr>
              <a:t>fundamentals </a:t>
            </a:r>
            <a:r>
              <a:rPr lang="en-US" altLang="x-none" dirty="0"/>
              <a:t>underlying the </a:t>
            </a:r>
            <a:r>
              <a:rPr lang="en-US" altLang="x-none" dirty="0">
                <a:solidFill>
                  <a:srgbClr val="0000CC"/>
                </a:solidFill>
              </a:rPr>
              <a:t>different models</a:t>
            </a:r>
            <a:r>
              <a:rPr lang="en-US" altLang="x-none" dirty="0"/>
              <a:t>?</a:t>
            </a:r>
          </a:p>
          <a:p>
            <a:pPr marL="0" indent="0">
              <a:buNone/>
            </a:pPr>
            <a:r>
              <a:rPr lang="en-US" altLang="x-none" dirty="0"/>
              <a:t>or</a:t>
            </a:r>
          </a:p>
          <a:p>
            <a:r>
              <a:rPr lang="en-US" altLang="x-none" dirty="0"/>
              <a:t>Can we </a:t>
            </a:r>
            <a:r>
              <a:rPr lang="en-US" altLang="x-none" dirty="0">
                <a:solidFill>
                  <a:srgbClr val="C00000"/>
                </a:solidFill>
              </a:rPr>
              <a:t>unify </a:t>
            </a:r>
            <a:r>
              <a:rPr lang="en-US" altLang="x-none" dirty="0"/>
              <a:t>the </a:t>
            </a:r>
            <a:r>
              <a:rPr lang="en-US" altLang="x-none" dirty="0">
                <a:solidFill>
                  <a:srgbClr val="0000CC"/>
                </a:solidFill>
              </a:rPr>
              <a:t>different</a:t>
            </a:r>
            <a:r>
              <a:rPr lang="en-US" altLang="x-none" dirty="0"/>
              <a:t> network embedding approaches?</a:t>
            </a:r>
          </a:p>
          <a:p>
            <a:endParaRPr lang="en-US" altLang="x-none" dirty="0"/>
          </a:p>
        </p:txBody>
      </p:sp>
    </p:spTree>
    <p:extLst>
      <p:ext uri="{BB962C8B-B14F-4D97-AF65-F5344CB8AC3E}">
        <p14:creationId xmlns:p14="http://schemas.microsoft.com/office/powerpoint/2010/main" val="247202240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31825" y="274638"/>
            <a:ext cx="8642350" cy="792162"/>
          </a:xfrm>
        </p:spPr>
        <p:txBody>
          <a:bodyPr/>
          <a:lstStyle/>
          <a:p>
            <a:r>
              <a:rPr lang="en-US" altLang="x-none" dirty="0">
                <a:solidFill>
                  <a:srgbClr val="C00000"/>
                </a:solidFill>
              </a:rPr>
              <a:t>Unifying </a:t>
            </a:r>
            <a:r>
              <a:rPr lang="en-US" altLang="x-none" dirty="0" err="1">
                <a:solidFill>
                  <a:srgbClr val="0000CC"/>
                </a:solidFill>
              </a:rPr>
              <a:t>DeepWalk</a:t>
            </a:r>
            <a:r>
              <a:rPr lang="en-US" altLang="x-none" dirty="0"/>
              <a:t>, </a:t>
            </a:r>
            <a:r>
              <a:rPr lang="en-US" altLang="x-none" dirty="0">
                <a:solidFill>
                  <a:srgbClr val="0000CC"/>
                </a:solidFill>
              </a:rPr>
              <a:t>LINE</a:t>
            </a:r>
            <a:r>
              <a:rPr lang="en-US" altLang="x-none" dirty="0"/>
              <a:t>, </a:t>
            </a:r>
            <a:r>
              <a:rPr lang="en-US" altLang="x-none" dirty="0">
                <a:solidFill>
                  <a:srgbClr val="0000CC"/>
                </a:solidFill>
              </a:rPr>
              <a:t>PTE</a:t>
            </a:r>
            <a:r>
              <a:rPr lang="en-US" altLang="x-none" dirty="0"/>
              <a:t>, and </a:t>
            </a:r>
            <a:r>
              <a:rPr lang="en-US" altLang="x-none" dirty="0">
                <a:solidFill>
                  <a:srgbClr val="0000CC"/>
                </a:solidFill>
              </a:rPr>
              <a:t>node2vec </a:t>
            </a:r>
            <a:r>
              <a:rPr lang="en-US" altLang="x-none" dirty="0">
                <a:solidFill>
                  <a:schemeClr val="tx1"/>
                </a:solidFill>
              </a:rPr>
              <a:t>into </a:t>
            </a:r>
            <a:r>
              <a:rPr lang="en-US" altLang="x-none" dirty="0">
                <a:solidFill>
                  <a:srgbClr val="C00000"/>
                </a:solidFill>
              </a:rPr>
              <a:t>Matrix</a:t>
            </a:r>
            <a:r>
              <a:rPr lang="en-US" altLang="x-none" dirty="0">
                <a:solidFill>
                  <a:schemeClr val="tx1"/>
                </a:solidFill>
              </a:rPr>
              <a:t> Forms</a:t>
            </a:r>
            <a:endParaRPr lang="en-US" altLang="x-none" baseline="30000" dirty="0">
              <a:solidFill>
                <a:schemeClr val="tx1"/>
              </a:solidFill>
            </a:endParaRPr>
          </a:p>
        </p:txBody>
      </p:sp>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3331" y="1360487"/>
            <a:ext cx="7170069" cy="3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762649"/>
            <a:ext cx="70485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2DDFF33-A109-EC43-973B-0F2F7FFBEC1D}"/>
              </a:ext>
            </a:extLst>
          </p:cNvPr>
          <p:cNvSpPr/>
          <p:nvPr/>
        </p:nvSpPr>
        <p:spPr>
          <a:xfrm>
            <a:off x="67367" y="6551766"/>
            <a:ext cx="9782177" cy="261610"/>
          </a:xfrm>
          <a:prstGeom prst="rect">
            <a:avLst/>
          </a:prstGeom>
        </p:spPr>
        <p:txBody>
          <a:bodyPr wrap="square">
            <a:spAutoFit/>
          </a:bodyPr>
          <a:lstStyle/>
          <a:p>
            <a:pPr marL="185738" indent="-185738">
              <a:buFont typeface="+mj-lt"/>
              <a:buAutoNum type="arabicPeriod"/>
            </a:pPr>
            <a:r>
              <a:rPr lang="en-US" sz="1100" dirty="0">
                <a:latin typeface="Times New Roman" charset="0"/>
                <a:ea typeface="Times New Roman" charset="0"/>
                <a:cs typeface="Times New Roman" charset="0"/>
              </a:rPr>
              <a:t>Qiu et al. Network embedding as matrix factorization: unifying </a:t>
            </a:r>
            <a:r>
              <a:rPr lang="en-US" sz="1100" dirty="0" err="1">
                <a:latin typeface="Times New Roman" charset="0"/>
                <a:ea typeface="Times New Roman" charset="0"/>
                <a:cs typeface="Times New Roman" charset="0"/>
              </a:rPr>
              <a:t>deepwalk</a:t>
            </a:r>
            <a:r>
              <a:rPr lang="en-US" sz="1100" dirty="0">
                <a:latin typeface="Times New Roman" charset="0"/>
                <a:ea typeface="Times New Roman" charset="0"/>
                <a:cs typeface="Times New Roman" charset="0"/>
              </a:rPr>
              <a:t>, line, </a:t>
            </a:r>
            <a:r>
              <a:rPr lang="en-US" sz="1100" dirty="0" err="1">
                <a:latin typeface="Times New Roman" charset="0"/>
                <a:ea typeface="Times New Roman" charset="0"/>
                <a:cs typeface="Times New Roman" charset="0"/>
              </a:rPr>
              <a:t>pte</a:t>
            </a:r>
            <a:r>
              <a:rPr lang="en-US" sz="1100" dirty="0">
                <a:latin typeface="Times New Roman" charset="0"/>
                <a:ea typeface="Times New Roman" charset="0"/>
                <a:cs typeface="Times New Roman" charset="0"/>
              </a:rPr>
              <a:t>, and node2vec. </a:t>
            </a:r>
            <a:r>
              <a:rPr lang="en-US" sz="1100" i="1" dirty="0">
                <a:latin typeface="Times New Roman" charset="0"/>
                <a:ea typeface="Times New Roman" charset="0"/>
                <a:cs typeface="Times New Roman" charset="0"/>
              </a:rPr>
              <a:t>WSDM’18. </a:t>
            </a:r>
            <a:r>
              <a:rPr lang="en-US" sz="1100" b="1" dirty="0">
                <a:latin typeface="Times New Roman" charset="0"/>
                <a:ea typeface="Times New Roman" charset="0"/>
                <a:cs typeface="Times New Roman" charset="0"/>
              </a:rPr>
              <a:t>The most cited paper in WSDM’18 as of May 2019</a:t>
            </a:r>
          </a:p>
        </p:txBody>
      </p:sp>
    </p:spTree>
    <p:extLst>
      <p:ext uri="{BB962C8B-B14F-4D97-AF65-F5344CB8AC3E}">
        <p14:creationId xmlns:p14="http://schemas.microsoft.com/office/powerpoint/2010/main" val="225227751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x-none"/>
              <a:t>Starting with DeepWalk</a:t>
            </a:r>
          </a:p>
        </p:txBody>
      </p:sp>
      <p:sp>
        <p:nvSpPr>
          <p:cNvPr id="17410" name="Content Placeholder 2"/>
          <p:cNvSpPr>
            <a:spLocks noGrp="1"/>
          </p:cNvSpPr>
          <p:nvPr>
            <p:ph idx="1"/>
          </p:nvPr>
        </p:nvSpPr>
        <p:spPr/>
        <p:txBody>
          <a:bodyPr/>
          <a:lstStyle/>
          <a:p>
            <a:endParaRPr lang="en-US" altLang="x-none"/>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73238"/>
            <a:ext cx="9144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85783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x-none"/>
              <a:t>DeepWalk Algorithm</a:t>
            </a:r>
          </a:p>
        </p:txBody>
      </p:sp>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 y="1373188"/>
            <a:ext cx="88931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95473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 with Negative Sampling</a:t>
            </a:r>
          </a:p>
        </p:txBody>
      </p:sp>
      <p:sp>
        <p:nvSpPr>
          <p:cNvPr id="9" name="Rectangle 8">
            <a:extLst>
              <a:ext uri="{FF2B5EF4-FFF2-40B4-BE49-F238E27FC236}">
                <a16:creationId xmlns:a16="http://schemas.microsoft.com/office/drawing/2014/main" id="{D8D235B0-9919-4347-B2F8-388C5CFFCE68}"/>
              </a:ext>
            </a:extLst>
          </p:cNvPr>
          <p:cNvSpPr/>
          <p:nvPr/>
        </p:nvSpPr>
        <p:spPr>
          <a:xfrm>
            <a:off x="20960" y="6525344"/>
            <a:ext cx="8455981" cy="261610"/>
          </a:xfrm>
          <a:prstGeom prst="rect">
            <a:avLst/>
          </a:prstGeom>
        </p:spPr>
        <p:txBody>
          <a:bodyPr wrap="square">
            <a:spAutoFit/>
          </a:bodyPr>
          <a:lstStyle/>
          <a:p>
            <a:pPr marL="228600" indent="-228600">
              <a:buFont typeface="+mj-lt"/>
              <a:buAutoNum type="arabicPeriod"/>
            </a:pPr>
            <a:r>
              <a:rPr lang="en-US" sz="1100" dirty="0"/>
              <a:t>Levy and Goldberg. Neural word embeddings as implicit matrix factorization. In </a:t>
            </a:r>
            <a:r>
              <a:rPr lang="en-US" sz="1100" i="1" dirty="0"/>
              <a:t>NIPS 2014</a:t>
            </a:r>
          </a:p>
        </p:txBody>
      </p:sp>
      <mc:AlternateContent xmlns:mc="http://schemas.openxmlformats.org/markup-compatibility/2006" xmlns:a14="http://schemas.microsoft.com/office/drawing/2010/main">
        <mc:Choice Requires="a14">
          <p:sp>
            <p:nvSpPr>
              <p:cNvPr id="8" name="Shape 127">
                <a:extLst>
                  <a:ext uri="{FF2B5EF4-FFF2-40B4-BE49-F238E27FC236}">
                    <a16:creationId xmlns:a16="http://schemas.microsoft.com/office/drawing/2014/main" id="{3E71BD96-53D6-4404-9CAE-2E5BBEE7C7A4}"/>
                  </a:ext>
                </a:extLst>
              </p:cNvPr>
              <p:cNvSpPr txBox="1">
                <a:spLocks/>
              </p:cNvSpPr>
              <p:nvPr/>
            </p:nvSpPr>
            <p:spPr>
              <a:xfrm>
                <a:off x="534331" y="1340768"/>
                <a:ext cx="8690631" cy="4392488"/>
              </a:xfrm>
              <a:prstGeom prst="rect">
                <a:avLst/>
              </a:prstGeom>
            </p:spPr>
            <p:txBody>
              <a:bodyPr lIns="89139" tIns="89139" rIns="89139" bIns="89139" anchor="t" anchorCtr="0">
                <a:noAutofit/>
              </a:bodyPr>
              <a:lstStyle>
                <a:lvl1pPr marL="309541" indent="-309541" algn="l" defTabSz="825442" rtl="0" eaLnBrk="1" latinLnBrk="0" hangingPunct="1">
                  <a:spcBef>
                    <a:spcPct val="20000"/>
                  </a:spcBef>
                  <a:buFont typeface="Arial" pitchFamily="34" charset="0"/>
                  <a:buChar char="•"/>
                  <a:defRPr sz="2889" kern="1200">
                    <a:solidFill>
                      <a:schemeClr val="tx1"/>
                    </a:solidFill>
                    <a:latin typeface="HelveticaNeueLT Pro 45 Lt" pitchFamily="34" charset="0"/>
                    <a:ea typeface="+mn-ea"/>
                    <a:cs typeface="+mn-cs"/>
                  </a:defRPr>
                </a:lvl1pPr>
                <a:lvl2pPr marL="670672" indent="-257951" algn="l" defTabSz="825442" rtl="0" eaLnBrk="1" latinLnBrk="0" hangingPunct="1">
                  <a:spcBef>
                    <a:spcPct val="20000"/>
                  </a:spcBef>
                  <a:buFont typeface="Arial" pitchFamily="34" charset="0"/>
                  <a:buChar char="–"/>
                  <a:defRPr sz="2527" kern="1200">
                    <a:solidFill>
                      <a:schemeClr val="tx1"/>
                    </a:solidFill>
                    <a:latin typeface="HelveticaNeueLT Pro 45 Lt" pitchFamily="34" charset="0"/>
                    <a:ea typeface="+mn-ea"/>
                    <a:cs typeface="+mn-cs"/>
                  </a:defRPr>
                </a:lvl2pPr>
                <a:lvl3pPr marL="1031802" indent="-206360" algn="l" defTabSz="825442" rtl="0" eaLnBrk="1" latinLnBrk="0" hangingPunct="1">
                  <a:spcBef>
                    <a:spcPct val="20000"/>
                  </a:spcBef>
                  <a:buFont typeface="Arial" pitchFamily="34" charset="0"/>
                  <a:buChar char="•"/>
                  <a:defRPr sz="2167" kern="1200">
                    <a:solidFill>
                      <a:schemeClr val="tx1"/>
                    </a:solidFill>
                    <a:latin typeface="HelveticaNeueLT Pro 45 Lt" pitchFamily="34" charset="0"/>
                    <a:ea typeface="+mn-ea"/>
                    <a:cs typeface="+mn-cs"/>
                  </a:defRPr>
                </a:lvl3pPr>
                <a:lvl4pPr marL="1444523" indent="-206360" algn="l" defTabSz="825442" rtl="0" eaLnBrk="1" latinLnBrk="0" hangingPunct="1">
                  <a:spcBef>
                    <a:spcPct val="20000"/>
                  </a:spcBef>
                  <a:buFont typeface="Arial" pitchFamily="34" charset="0"/>
                  <a:buChar char="–"/>
                  <a:defRPr sz="1806" kern="1200">
                    <a:solidFill>
                      <a:schemeClr val="tx1"/>
                    </a:solidFill>
                    <a:latin typeface="HelveticaNeueLT Pro 45 Lt" pitchFamily="34" charset="0"/>
                    <a:ea typeface="+mn-ea"/>
                    <a:cs typeface="+mn-cs"/>
                  </a:defRPr>
                </a:lvl4pPr>
                <a:lvl5pPr marL="1857243" indent="-206360" algn="l" defTabSz="825442" rtl="0" eaLnBrk="1" latinLnBrk="0" hangingPunct="1">
                  <a:spcBef>
                    <a:spcPct val="20000"/>
                  </a:spcBef>
                  <a:buFont typeface="Arial" pitchFamily="34" charset="0"/>
                  <a:buChar char="»"/>
                  <a:defRPr sz="1806" kern="1200">
                    <a:solidFill>
                      <a:schemeClr val="tx1"/>
                    </a:solidFill>
                    <a:latin typeface="HelveticaNeueLT Pro 45 Lt" pitchFamily="34" charset="0"/>
                    <a:ea typeface="+mn-ea"/>
                    <a:cs typeface="+mn-cs"/>
                  </a:defRPr>
                </a:lvl5pPr>
                <a:lvl6pPr marL="2269964" indent="-206360" algn="l" defTabSz="825442" rtl="0" eaLnBrk="1" latinLnBrk="0" hangingPunct="1">
                  <a:spcBef>
                    <a:spcPct val="20000"/>
                  </a:spcBef>
                  <a:buFont typeface="Arial" pitchFamily="34" charset="0"/>
                  <a:buChar char="•"/>
                  <a:defRPr sz="1806" kern="1200">
                    <a:solidFill>
                      <a:schemeClr val="tx1"/>
                    </a:solidFill>
                    <a:latin typeface="+mn-lt"/>
                    <a:ea typeface="+mn-ea"/>
                    <a:cs typeface="+mn-cs"/>
                  </a:defRPr>
                </a:lvl6pPr>
                <a:lvl7pPr marL="2682685" indent="-206360" algn="l" defTabSz="825442" rtl="0" eaLnBrk="1" latinLnBrk="0" hangingPunct="1">
                  <a:spcBef>
                    <a:spcPct val="20000"/>
                  </a:spcBef>
                  <a:buFont typeface="Arial" pitchFamily="34" charset="0"/>
                  <a:buChar char="•"/>
                  <a:defRPr sz="1806" kern="1200">
                    <a:solidFill>
                      <a:schemeClr val="tx1"/>
                    </a:solidFill>
                    <a:latin typeface="+mn-lt"/>
                    <a:ea typeface="+mn-ea"/>
                    <a:cs typeface="+mn-cs"/>
                  </a:defRPr>
                </a:lvl7pPr>
                <a:lvl8pPr marL="3095406" indent="-206360" algn="l" defTabSz="825442" rtl="0" eaLnBrk="1" latinLnBrk="0" hangingPunct="1">
                  <a:spcBef>
                    <a:spcPct val="20000"/>
                  </a:spcBef>
                  <a:buFont typeface="Arial" pitchFamily="34" charset="0"/>
                  <a:buChar char="•"/>
                  <a:defRPr sz="1806" kern="1200">
                    <a:solidFill>
                      <a:schemeClr val="tx1"/>
                    </a:solidFill>
                    <a:latin typeface="+mn-lt"/>
                    <a:ea typeface="+mn-ea"/>
                    <a:cs typeface="+mn-cs"/>
                  </a:defRPr>
                </a:lvl8pPr>
                <a:lvl9pPr marL="3508126" indent="-206360" algn="l" defTabSz="825442" rtl="0" eaLnBrk="1" latinLnBrk="0" hangingPunct="1">
                  <a:spcBef>
                    <a:spcPct val="20000"/>
                  </a:spcBef>
                  <a:buFont typeface="Arial" pitchFamily="34" charset="0"/>
                  <a:buChar char="•"/>
                  <a:defRPr sz="1806" kern="1200">
                    <a:solidFill>
                      <a:schemeClr val="tx1"/>
                    </a:solidFill>
                    <a:latin typeface="+mn-lt"/>
                    <a:ea typeface="+mn-ea"/>
                    <a:cs typeface="+mn-cs"/>
                  </a:defRPr>
                </a:lvl9pPr>
              </a:lstStyle>
              <a:p>
                <a:pPr>
                  <a:spcBef>
                    <a:spcPts val="1463"/>
                  </a:spcBef>
                  <a:spcAft>
                    <a:spcPts val="488"/>
                  </a:spcAft>
                  <a:buSzPct val="100000"/>
                </a:pPr>
                <a:r>
                  <a:rPr lang="en-US" altLang="zh-CN" sz="2400" dirty="0"/>
                  <a:t>SGNS maintains a multiset </a:t>
                </a:r>
                <a14:m>
                  <m:oMath xmlns:m="http://schemas.openxmlformats.org/officeDocument/2006/math">
                    <m:r>
                      <a:rPr lang="zh-CN" altLang="en-US" sz="2400" b="1" i="1">
                        <a:latin typeface="Cambria Math" panose="02040503050406030204" pitchFamily="18" charset="0"/>
                      </a:rPr>
                      <m:t>𝓓</m:t>
                    </m:r>
                  </m:oMath>
                </a14:m>
                <a:r>
                  <a:rPr lang="en-US" altLang="zh-CN" sz="2400" dirty="0"/>
                  <a:t> that counts the occurrence of each word-context pair </a:t>
                </a:r>
                <a14:m>
                  <m:oMath xmlns:m="http://schemas.openxmlformats.org/officeDocument/2006/math">
                    <m:r>
                      <a:rPr lang="en-US" altLang="zh-CN" sz="2400" i="1" dirty="0">
                        <a:latin typeface="Cambria Math" panose="02040503050406030204" pitchFamily="18" charset="0"/>
                      </a:rPr>
                      <m:t>(</m:t>
                    </m:r>
                    <m:r>
                      <a:rPr lang="en-US" altLang="zh-CN" sz="2400" i="1" dirty="0">
                        <a:latin typeface="Cambria Math" panose="02040503050406030204" pitchFamily="18" charset="0"/>
                      </a:rPr>
                      <m:t>𝑤</m:t>
                    </m:r>
                    <m:r>
                      <a:rPr lang="en-US" altLang="zh-CN" sz="2400" i="1" dirty="0">
                        <a:latin typeface="Cambria Math" panose="02040503050406030204" pitchFamily="18" charset="0"/>
                      </a:rPr>
                      <m:t>, </m:t>
                    </m:r>
                    <m:r>
                      <a:rPr lang="en-US" altLang="zh-CN" sz="2400" i="1" dirty="0">
                        <a:latin typeface="Cambria Math" panose="02040503050406030204" pitchFamily="18" charset="0"/>
                      </a:rPr>
                      <m:t>𝑐</m:t>
                    </m:r>
                    <m:r>
                      <a:rPr lang="en-US" altLang="zh-CN" sz="2400" i="1" dirty="0">
                        <a:latin typeface="Cambria Math" panose="02040503050406030204" pitchFamily="18" charset="0"/>
                      </a:rPr>
                      <m:t>)</m:t>
                    </m:r>
                  </m:oMath>
                </a14:m>
                <a:endParaRPr lang="en-US" altLang="zh-CN" sz="2400" dirty="0"/>
              </a:p>
              <a:p>
                <a:pPr>
                  <a:spcBef>
                    <a:spcPts val="488"/>
                  </a:spcBef>
                  <a:spcAft>
                    <a:spcPts val="488"/>
                  </a:spcAft>
                  <a:buSzPct val="100000"/>
                </a:pPr>
                <a:r>
                  <a:rPr lang="en-US" altLang="zh-CN" sz="2400" dirty="0"/>
                  <a:t>Objective</a:t>
                </a:r>
              </a:p>
              <a:p>
                <a:pPr marL="0" indent="0">
                  <a:spcBef>
                    <a:spcPts val="488"/>
                  </a:spcBef>
                  <a:spcAft>
                    <a:spcPts val="488"/>
                  </a:spcAft>
                  <a:buSzPct val="100000"/>
                  <a:buNone/>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ea typeface="Cambria Math" panose="02040503050406030204" pitchFamily="18" charset="0"/>
                        </a:rPr>
                        <m:t>ℒ</m:t>
                      </m:r>
                      <m:r>
                        <a:rPr lang="en-US" altLang="zh-CN" sz="2400" i="1">
                          <a:latin typeface="Cambria Math" panose="02040503050406030204" pitchFamily="18" charset="0"/>
                          <a:ea typeface="Cambria Math" panose="02040503050406030204" pitchFamily="18" charset="0"/>
                        </a:rPr>
                        <m:t>=</m:t>
                      </m:r>
                      <m:nary>
                        <m:naryPr>
                          <m:chr m:val="∑"/>
                          <m:supHide m:val="on"/>
                          <m:ctrlPr>
                            <a:rPr lang="en-US" altLang="zh-CN" sz="2400" i="1">
                              <a:latin typeface="Cambria Math" panose="02040503050406030204" pitchFamily="18" charset="0"/>
                              <a:ea typeface="Cambria Math" panose="02040503050406030204" pitchFamily="18" charset="0"/>
                            </a:rPr>
                          </m:ctrlPr>
                        </m:naryPr>
                        <m:sub>
                          <m:r>
                            <a:rPr lang="en-US" altLang="zh-CN" sz="2400" i="1">
                              <a:latin typeface="Cambria Math" panose="02040503050406030204" pitchFamily="18" charset="0"/>
                              <a:ea typeface="Cambria Math" panose="02040503050406030204" pitchFamily="18" charset="0"/>
                            </a:rPr>
                            <m:t>𝑤</m:t>
                          </m:r>
                        </m:sub>
                        <m:sup/>
                        <m:e>
                          <m:nary>
                            <m:naryPr>
                              <m:chr m:val="∑"/>
                              <m:supHide m:val="on"/>
                              <m:ctrlPr>
                                <a:rPr lang="en-US" altLang="zh-CN" sz="2400" i="1">
                                  <a:latin typeface="Cambria Math" panose="02040503050406030204" pitchFamily="18" charset="0"/>
                                  <a:ea typeface="Cambria Math" panose="02040503050406030204" pitchFamily="18" charset="0"/>
                                </a:rPr>
                              </m:ctrlPr>
                            </m:naryPr>
                            <m:sub>
                              <m:r>
                                <a:rPr lang="en-US" altLang="zh-CN" sz="2400" i="1">
                                  <a:latin typeface="Cambria Math" panose="02040503050406030204" pitchFamily="18" charset="0"/>
                                  <a:ea typeface="Cambria Math" panose="02040503050406030204" pitchFamily="18" charset="0"/>
                                </a:rPr>
                                <m:t>𝑐</m:t>
                              </m:r>
                            </m:sub>
                            <m:sup/>
                            <m:e>
                              <m:r>
                                <a:rPr lang="en-US" altLang="zh-CN" sz="2400" i="1">
                                  <a:latin typeface="Cambria Math" panose="02040503050406030204" pitchFamily="18" charset="0"/>
                                  <a:ea typeface="Cambria Math" panose="02040503050406030204" pitchFamily="18" charset="0"/>
                                </a:rPr>
                                <m:t>(#</m:t>
                              </m:r>
                              <m:d>
                                <m:dPr>
                                  <m:ctrlPr>
                                    <a:rPr lang="en-US" altLang="zh-CN" sz="2400" i="1">
                                      <a:latin typeface="Cambria Math" panose="02040503050406030204" pitchFamily="18" charset="0"/>
                                      <a:ea typeface="Cambria Math" panose="02040503050406030204" pitchFamily="18" charset="0"/>
                                    </a:rPr>
                                  </m:ctrlPr>
                                </m:dPr>
                                <m:e>
                                  <m:r>
                                    <a:rPr lang="en-US" altLang="zh-CN" sz="2400" i="1">
                                      <a:latin typeface="Cambria Math" panose="02040503050406030204" pitchFamily="18" charset="0"/>
                                      <a:ea typeface="Cambria Math" panose="02040503050406030204" pitchFamily="18" charset="0"/>
                                    </a:rPr>
                                    <m:t>𝑤</m:t>
                                  </m:r>
                                  <m:r>
                                    <a:rPr lang="en-US"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𝑐</m:t>
                                  </m:r>
                                </m:e>
                              </m:d>
                              <m:func>
                                <m:funcPr>
                                  <m:ctrlPr>
                                    <a:rPr lang="en-US" altLang="zh-CN" sz="2400" i="1">
                                      <a:latin typeface="Cambria Math" panose="02040503050406030204" pitchFamily="18" charset="0"/>
                                      <a:ea typeface="Cambria Math" panose="02040503050406030204" pitchFamily="18" charset="0"/>
                                    </a:rPr>
                                  </m:ctrlPr>
                                </m:funcPr>
                                <m:fName>
                                  <m:r>
                                    <m:rPr>
                                      <m:sty m:val="p"/>
                                    </m:rPr>
                                    <a:rPr lang="en-US" altLang="zh-CN" sz="2400">
                                      <a:latin typeface="Cambria Math" panose="02040503050406030204" pitchFamily="18" charset="0"/>
                                      <a:ea typeface="Cambria Math" panose="02040503050406030204" pitchFamily="18" charset="0"/>
                                    </a:rPr>
                                    <m:t>log</m:t>
                                  </m:r>
                                </m:fName>
                                <m:e>
                                  <m:r>
                                    <a:rPr lang="en-US" altLang="zh-CN" sz="2400" i="1">
                                      <a:latin typeface="Cambria Math" panose="02040503050406030204" pitchFamily="18" charset="0"/>
                                      <a:ea typeface="Cambria Math" panose="02040503050406030204" pitchFamily="18" charset="0"/>
                                    </a:rPr>
                                    <m:t>𝑔</m:t>
                                  </m:r>
                                  <m:d>
                                    <m:dPr>
                                      <m:ctrlPr>
                                        <a:rPr lang="en-US" altLang="zh-CN" sz="2400" i="1">
                                          <a:latin typeface="Cambria Math" panose="02040503050406030204" pitchFamily="18" charset="0"/>
                                          <a:ea typeface="Cambria Math" panose="02040503050406030204" pitchFamily="18" charset="0"/>
                                        </a:rPr>
                                      </m:ctrlPr>
                                    </m:dPr>
                                    <m:e>
                                      <m:sSubSup>
                                        <m:sSubSupPr>
                                          <m:ctrlPr>
                                            <a:rPr lang="en-US" altLang="zh-CN" sz="2400" i="1">
                                              <a:latin typeface="Cambria Math" panose="02040503050406030204" pitchFamily="18" charset="0"/>
                                              <a:ea typeface="Cambria Math" panose="02040503050406030204" pitchFamily="18" charset="0"/>
                                            </a:rPr>
                                          </m:ctrlPr>
                                        </m:sSubSupPr>
                                        <m:e>
                                          <m:r>
                                            <a:rPr lang="en-US" altLang="zh-CN" sz="2400" i="1">
                                              <a:latin typeface="Cambria Math" panose="02040503050406030204" pitchFamily="18" charset="0"/>
                                              <a:ea typeface="Cambria Math" panose="02040503050406030204" pitchFamily="18" charset="0"/>
                                            </a:rPr>
                                            <m:t>𝑥</m:t>
                                          </m:r>
                                        </m:e>
                                        <m:sub>
                                          <m:r>
                                            <a:rPr lang="en-US" altLang="zh-CN" sz="2400" i="1">
                                              <a:latin typeface="Cambria Math" panose="02040503050406030204" pitchFamily="18" charset="0"/>
                                              <a:ea typeface="Cambria Math" panose="02040503050406030204" pitchFamily="18" charset="0"/>
                                            </a:rPr>
                                            <m:t>𝑤</m:t>
                                          </m:r>
                                        </m:sub>
                                        <m:sup>
                                          <m:r>
                                            <a:rPr lang="en-US" altLang="zh-CN" sz="2400" i="1">
                                              <a:latin typeface="Cambria Math" panose="02040503050406030204" pitchFamily="18" charset="0"/>
                                              <a:ea typeface="Cambria Math" panose="02040503050406030204" pitchFamily="18" charset="0"/>
                                            </a:rPr>
                                            <m:t>𝑇</m:t>
                                          </m:r>
                                        </m:sup>
                                      </m:sSubSup>
                                      <m:sSub>
                                        <m:sSubPr>
                                          <m:ctrlPr>
                                            <a:rPr lang="en-US" altLang="zh-CN" sz="2400" i="1">
                                              <a:latin typeface="Cambria Math" panose="02040503050406030204" pitchFamily="18" charset="0"/>
                                              <a:ea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𝑥</m:t>
                                          </m:r>
                                        </m:e>
                                        <m:sub>
                                          <m:r>
                                            <a:rPr lang="en-US" altLang="zh-CN" sz="2400" i="1">
                                              <a:latin typeface="Cambria Math" panose="02040503050406030204" pitchFamily="18" charset="0"/>
                                              <a:ea typeface="Cambria Math" panose="02040503050406030204" pitchFamily="18" charset="0"/>
                                            </a:rPr>
                                            <m:t>𝑐</m:t>
                                          </m:r>
                                        </m:sub>
                                      </m:sSub>
                                    </m:e>
                                  </m:d>
                                  <m:r>
                                    <a:rPr lang="en-US" altLang="zh-CN" sz="2400" i="1">
                                      <a:latin typeface="Cambria Math" panose="02040503050406030204" pitchFamily="18" charset="0"/>
                                      <a:ea typeface="Cambria Math" panose="02040503050406030204" pitchFamily="18" charset="0"/>
                                    </a:rPr>
                                    <m:t>+</m:t>
                                  </m:r>
                                  <m:f>
                                    <m:fPr>
                                      <m:ctrlPr>
                                        <a:rPr lang="en-US" altLang="zh-CN" sz="2400" i="1">
                                          <a:latin typeface="Cambria Math" panose="02040503050406030204" pitchFamily="18" charset="0"/>
                                          <a:ea typeface="Cambria Math" panose="02040503050406030204" pitchFamily="18" charset="0"/>
                                        </a:rPr>
                                      </m:ctrlPr>
                                    </m:fPr>
                                    <m:num>
                                      <m:r>
                                        <a:rPr lang="en-US" altLang="zh-CN" sz="2400" i="1">
                                          <a:latin typeface="Cambria Math" panose="02040503050406030204" pitchFamily="18" charset="0"/>
                                          <a:ea typeface="Cambria Math" panose="02040503050406030204" pitchFamily="18" charset="0"/>
                                        </a:rPr>
                                        <m:t>𝑏</m:t>
                                      </m:r>
                                      <m:r>
                                        <m:rPr>
                                          <m:lit/>
                                        </m:rPr>
                                        <a:rPr lang="en-US" altLang="zh-CN" sz="2400" i="1">
                                          <a:latin typeface="Cambria Math" panose="02040503050406030204" pitchFamily="18" charset="0"/>
                                          <a:ea typeface="Cambria Math" panose="02040503050406030204" pitchFamily="18" charset="0"/>
                                        </a:rPr>
                                        <m:t>#</m:t>
                                      </m:r>
                                      <m:d>
                                        <m:dPr>
                                          <m:ctrlPr>
                                            <a:rPr lang="en-US" altLang="zh-CN" sz="2400" i="1">
                                              <a:latin typeface="Cambria Math" panose="02040503050406030204" pitchFamily="18" charset="0"/>
                                              <a:ea typeface="Cambria Math" panose="02040503050406030204" pitchFamily="18" charset="0"/>
                                            </a:rPr>
                                          </m:ctrlPr>
                                        </m:dPr>
                                        <m:e>
                                          <m:r>
                                            <a:rPr lang="en-US" altLang="zh-CN" sz="2400" i="1">
                                              <a:latin typeface="Cambria Math" panose="02040503050406030204" pitchFamily="18" charset="0"/>
                                              <a:ea typeface="Cambria Math" panose="02040503050406030204" pitchFamily="18" charset="0"/>
                                            </a:rPr>
                                            <m:t>𝑤</m:t>
                                          </m:r>
                                        </m:e>
                                      </m:d>
                                      <m:r>
                                        <a:rPr lang="en-US"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𝑐</m:t>
                                      </m:r>
                                      <m:r>
                                        <a:rPr lang="en-US" altLang="zh-CN" sz="2400" i="1">
                                          <a:latin typeface="Cambria Math" panose="02040503050406030204" pitchFamily="18" charset="0"/>
                                          <a:ea typeface="Cambria Math" panose="02040503050406030204" pitchFamily="18" charset="0"/>
                                        </a:rPr>
                                        <m:t>)</m:t>
                                      </m:r>
                                    </m:num>
                                    <m:den>
                                      <m:r>
                                        <a:rPr lang="en-US" altLang="zh-CN" sz="2400" i="1">
                                          <a:latin typeface="Cambria Math" panose="02040503050406030204" pitchFamily="18" charset="0"/>
                                          <a:ea typeface="Cambria Math" panose="02040503050406030204" pitchFamily="18" charset="0"/>
                                        </a:rPr>
                                        <m:t>|</m:t>
                                      </m:r>
                                      <m:r>
                                        <a:rPr lang="zh-CN" altLang="en-US" sz="2400" i="1">
                                          <a:latin typeface="Cambria Math" panose="02040503050406030204" pitchFamily="18" charset="0"/>
                                          <a:ea typeface="Cambria Math" panose="02040503050406030204" pitchFamily="18" charset="0"/>
                                        </a:rPr>
                                        <m:t>𝒟</m:t>
                                      </m:r>
                                      <m:r>
                                        <a:rPr lang="en-US" altLang="zh-CN" sz="2400" i="1">
                                          <a:latin typeface="Cambria Math" panose="02040503050406030204" pitchFamily="18" charset="0"/>
                                          <a:ea typeface="Cambria Math" panose="02040503050406030204" pitchFamily="18" charset="0"/>
                                        </a:rPr>
                                        <m:t>|</m:t>
                                      </m:r>
                                    </m:den>
                                  </m:f>
                                  <m:func>
                                    <m:funcPr>
                                      <m:ctrlPr>
                                        <a:rPr lang="en-US" altLang="zh-CN" sz="2400" i="1">
                                          <a:latin typeface="Cambria Math" panose="02040503050406030204" pitchFamily="18" charset="0"/>
                                          <a:ea typeface="Cambria Math" panose="02040503050406030204" pitchFamily="18" charset="0"/>
                                        </a:rPr>
                                      </m:ctrlPr>
                                    </m:funcPr>
                                    <m:fName>
                                      <m:r>
                                        <m:rPr>
                                          <m:sty m:val="p"/>
                                        </m:rPr>
                                        <a:rPr lang="en-US" altLang="zh-CN" sz="2400">
                                          <a:latin typeface="Cambria Math" panose="02040503050406030204" pitchFamily="18" charset="0"/>
                                          <a:ea typeface="Cambria Math" panose="02040503050406030204" pitchFamily="18" charset="0"/>
                                        </a:rPr>
                                        <m:t>log</m:t>
                                      </m:r>
                                    </m:fName>
                                    <m:e>
                                      <m:r>
                                        <a:rPr lang="en-US" altLang="zh-CN" sz="2400" i="1">
                                          <a:latin typeface="Cambria Math" panose="02040503050406030204" pitchFamily="18" charset="0"/>
                                          <a:ea typeface="Cambria Math" panose="02040503050406030204" pitchFamily="18" charset="0"/>
                                        </a:rPr>
                                        <m:t>𝑔</m:t>
                                      </m:r>
                                      <m:r>
                                        <a:rPr lang="en-US" altLang="zh-CN" sz="2400" i="1">
                                          <a:latin typeface="Cambria Math" panose="02040503050406030204" pitchFamily="18" charset="0"/>
                                          <a:ea typeface="Cambria Math" panose="02040503050406030204" pitchFamily="18" charset="0"/>
                                        </a:rPr>
                                        <m:t>(−</m:t>
                                      </m:r>
                                      <m:sSubSup>
                                        <m:sSubSupPr>
                                          <m:ctrlPr>
                                            <a:rPr lang="en-US" altLang="zh-CN" sz="2400" i="1">
                                              <a:latin typeface="Cambria Math" panose="02040503050406030204" pitchFamily="18" charset="0"/>
                                              <a:ea typeface="Cambria Math" panose="02040503050406030204" pitchFamily="18" charset="0"/>
                                            </a:rPr>
                                          </m:ctrlPr>
                                        </m:sSubSupPr>
                                        <m:e>
                                          <m:r>
                                            <a:rPr lang="en-US" altLang="zh-CN" sz="2400" i="1">
                                              <a:latin typeface="Cambria Math" panose="02040503050406030204" pitchFamily="18" charset="0"/>
                                              <a:ea typeface="Cambria Math" panose="02040503050406030204" pitchFamily="18" charset="0"/>
                                            </a:rPr>
                                            <m:t>𝑥</m:t>
                                          </m:r>
                                        </m:e>
                                        <m:sub>
                                          <m:r>
                                            <a:rPr lang="en-US" altLang="zh-CN" sz="2400" i="1">
                                              <a:latin typeface="Cambria Math" panose="02040503050406030204" pitchFamily="18" charset="0"/>
                                              <a:ea typeface="Cambria Math" panose="02040503050406030204" pitchFamily="18" charset="0"/>
                                            </a:rPr>
                                            <m:t>𝑤</m:t>
                                          </m:r>
                                        </m:sub>
                                        <m:sup>
                                          <m:r>
                                            <a:rPr lang="en-US" altLang="zh-CN" sz="2400" i="1">
                                              <a:latin typeface="Cambria Math" panose="02040503050406030204" pitchFamily="18" charset="0"/>
                                              <a:ea typeface="Cambria Math" panose="02040503050406030204" pitchFamily="18" charset="0"/>
                                            </a:rPr>
                                            <m:t>𝑇</m:t>
                                          </m:r>
                                        </m:sup>
                                      </m:sSubSup>
                                      <m:sSub>
                                        <m:sSubPr>
                                          <m:ctrlPr>
                                            <a:rPr lang="en-US" altLang="zh-CN" sz="2400" i="1">
                                              <a:latin typeface="Cambria Math" panose="02040503050406030204" pitchFamily="18" charset="0"/>
                                              <a:ea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𝑥</m:t>
                                          </m:r>
                                        </m:e>
                                        <m:sub>
                                          <m:r>
                                            <a:rPr lang="en-US" altLang="zh-CN" sz="2400" i="1">
                                              <a:latin typeface="Cambria Math" panose="02040503050406030204" pitchFamily="18" charset="0"/>
                                              <a:ea typeface="Cambria Math" panose="02040503050406030204" pitchFamily="18" charset="0"/>
                                            </a:rPr>
                                            <m:t>𝑐</m:t>
                                          </m:r>
                                        </m:sub>
                                      </m:sSub>
                                      <m:r>
                                        <a:rPr lang="en-US" altLang="zh-CN" sz="2400" i="1">
                                          <a:latin typeface="Cambria Math" panose="02040503050406030204" pitchFamily="18" charset="0"/>
                                          <a:ea typeface="Cambria Math" panose="02040503050406030204" pitchFamily="18" charset="0"/>
                                        </a:rPr>
                                        <m:t>)</m:t>
                                      </m:r>
                                    </m:e>
                                  </m:func>
                                </m:e>
                              </m:func>
                              <m:r>
                                <a:rPr lang="en-US" altLang="zh-CN" sz="2400" i="1">
                                  <a:latin typeface="Cambria Math" panose="02040503050406030204" pitchFamily="18" charset="0"/>
                                  <a:ea typeface="Cambria Math" panose="02040503050406030204" pitchFamily="18" charset="0"/>
                                </a:rPr>
                                <m:t>)</m:t>
                              </m:r>
                            </m:e>
                          </m:nary>
                        </m:e>
                      </m:nary>
                    </m:oMath>
                  </m:oMathPara>
                </a14:m>
                <a:endParaRPr lang="en-US" altLang="zh-CN" sz="2400" dirty="0"/>
              </a:p>
              <a:p>
                <a:pPr marL="0" indent="0">
                  <a:spcBef>
                    <a:spcPts val="488"/>
                  </a:spcBef>
                  <a:spcAft>
                    <a:spcPts val="488"/>
                  </a:spcAft>
                  <a:buSzPct val="100000"/>
                  <a:buNone/>
                </a:pPr>
                <a:r>
                  <a:rPr lang="en-US" altLang="zh-CN" sz="2400" dirty="0"/>
                  <a:t>where </a:t>
                </a:r>
                <a:r>
                  <a:rPr lang="en-US" altLang="zh-CN" sz="2400" i="1" dirty="0" err="1"/>
                  <a:t>x</a:t>
                </a:r>
                <a:r>
                  <a:rPr lang="en-US" altLang="zh-CN" sz="2400" i="1" baseline="-25000" dirty="0" err="1"/>
                  <a:t>w</a:t>
                </a:r>
                <a:r>
                  <a:rPr lang="en-US" altLang="zh-CN" sz="2400" dirty="0"/>
                  <a:t> and </a:t>
                </a:r>
                <a:r>
                  <a:rPr lang="en-US" altLang="zh-CN" sz="2400" i="1" dirty="0"/>
                  <a:t>x</a:t>
                </a:r>
                <a:r>
                  <a:rPr lang="en-US" altLang="zh-CN" sz="2400" i="1" baseline="-25000" dirty="0"/>
                  <a:t>c</a:t>
                </a:r>
                <a:r>
                  <a:rPr lang="en-US" altLang="zh-CN" sz="2400" dirty="0"/>
                  <a:t> are </a:t>
                </a:r>
                <a:r>
                  <a:rPr lang="en-US" altLang="zh-CN" sz="2400" i="1" dirty="0"/>
                  <a:t>d</a:t>
                </a:r>
                <a:r>
                  <a:rPr lang="en-US" altLang="zh-CN" sz="2400" dirty="0"/>
                  <a:t>-</a:t>
                </a:r>
                <a:r>
                  <a:rPr lang="en-US" altLang="zh-CN" sz="2400" dirty="0" err="1"/>
                  <a:t>dimenational</a:t>
                </a:r>
                <a:r>
                  <a:rPr lang="en-US" altLang="zh-CN" sz="2400" dirty="0"/>
                  <a:t> vector</a:t>
                </a:r>
              </a:p>
              <a:p>
                <a:pPr>
                  <a:spcBef>
                    <a:spcPts val="488"/>
                  </a:spcBef>
                  <a:spcAft>
                    <a:spcPts val="488"/>
                  </a:spcAft>
                  <a:buSzPct val="100000"/>
                </a:pPr>
                <a:r>
                  <a:rPr lang="en-US" altLang="zh-CN" sz="2400" dirty="0"/>
                  <a:t>For sufficiently large dimension </a:t>
                </a:r>
                <a:r>
                  <a:rPr lang="en-US" altLang="zh-CN" sz="2400" i="1" dirty="0"/>
                  <a:t>d</a:t>
                </a:r>
                <a:r>
                  <a:rPr lang="en-US" altLang="zh-CN" sz="2400" dirty="0"/>
                  <a:t>, the objective above is equivalent to factorizing the PMI matrix</a:t>
                </a:r>
                <a:r>
                  <a:rPr lang="en-US" altLang="zh-CN" sz="2400" baseline="30000" dirty="0"/>
                  <a:t>[1]</a:t>
                </a:r>
              </a:p>
              <a:p>
                <a:pPr marL="0" indent="0">
                  <a:spcBef>
                    <a:spcPts val="488"/>
                  </a:spcBef>
                  <a:spcAft>
                    <a:spcPts val="488"/>
                  </a:spcAft>
                  <a:buSzPct val="100000"/>
                  <a:buNone/>
                </a:pPr>
                <a14:m>
                  <m:oMathPara xmlns:m="http://schemas.openxmlformats.org/officeDocument/2006/math">
                    <m:oMathParaPr>
                      <m:jc m:val="centerGroup"/>
                    </m:oMathParaPr>
                    <m:oMath xmlns:m="http://schemas.openxmlformats.org/officeDocument/2006/math">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f>
                            <m:fPr>
                              <m:ctrlPr>
                                <a:rPr lang="en-US" altLang="zh-CN" sz="2400" i="1">
                                  <a:latin typeface="Cambria Math" panose="02040503050406030204" pitchFamily="18" charset="0"/>
                                </a:rPr>
                              </m:ctrlPr>
                            </m:fPr>
                            <m:num>
                              <m:r>
                                <a:rPr lang="en-US" altLang="zh-CN" sz="2400" i="1">
                                  <a:latin typeface="Cambria Math" panose="02040503050406030204" pitchFamily="18" charset="0"/>
                                </a:rPr>
                                <m:t>#(</m:t>
                              </m:r>
                              <m:r>
                                <a:rPr lang="en-US" altLang="zh-CN" sz="2400" i="1">
                                  <a:latin typeface="Cambria Math" panose="02040503050406030204" pitchFamily="18" charset="0"/>
                                </a:rPr>
                                <m:t>𝑤</m:t>
                              </m:r>
                              <m:r>
                                <a:rPr lang="en-US" altLang="zh-CN" sz="2400" i="1">
                                  <a:latin typeface="Cambria Math" panose="02040503050406030204" pitchFamily="18" charset="0"/>
                                </a:rPr>
                                <m:t>,</m:t>
                              </m:r>
                              <m:r>
                                <a:rPr lang="en-US" altLang="zh-CN" sz="2400" i="1">
                                  <a:latin typeface="Cambria Math" panose="02040503050406030204" pitchFamily="18" charset="0"/>
                                </a:rPr>
                                <m:t>𝑐</m:t>
                              </m:r>
                              <m:r>
                                <a:rPr lang="en-US" altLang="zh-CN" sz="2400" i="1">
                                  <a:latin typeface="Cambria Math" panose="02040503050406030204" pitchFamily="18" charset="0"/>
                                </a:rPr>
                                <m:t>)|</m:t>
                              </m:r>
                              <m:r>
                                <a:rPr lang="zh-CN" altLang="en-US" sz="2400" i="1">
                                  <a:latin typeface="Cambria Math" panose="02040503050406030204" pitchFamily="18" charset="0"/>
                                  <a:ea typeface="Cambria Math" panose="02040503050406030204" pitchFamily="18" charset="0"/>
                                </a:rPr>
                                <m:t>𝒟</m:t>
                              </m:r>
                              <m:r>
                                <a:rPr lang="en-US" altLang="zh-CN" sz="2400" i="1">
                                  <a:latin typeface="Cambria Math" panose="02040503050406030204" pitchFamily="18" charset="0"/>
                                </a:rPr>
                                <m:t>|</m:t>
                              </m:r>
                            </m:num>
                            <m:den>
                              <m:r>
                                <a:rPr lang="en-US" altLang="zh-CN" sz="2400" i="1">
                                  <a:latin typeface="Cambria Math" panose="02040503050406030204" pitchFamily="18" charset="0"/>
                                </a:rPr>
                                <m:t>𝑏</m:t>
                              </m:r>
                              <m:r>
                                <a:rPr lang="en-US" altLang="zh-CN" sz="2400" i="1">
                                  <a:latin typeface="Cambria Math" panose="02040503050406030204" pitchFamily="18" charset="0"/>
                                </a:rPr>
                                <m:t>#(</m:t>
                              </m:r>
                              <m:r>
                                <a:rPr lang="en-US" altLang="zh-CN" sz="2400" i="1">
                                  <a:latin typeface="Cambria Math" panose="02040503050406030204" pitchFamily="18" charset="0"/>
                                </a:rPr>
                                <m:t>𝑤</m:t>
                              </m:r>
                              <m:r>
                                <a:rPr lang="en-US" altLang="zh-CN" sz="2400" i="1">
                                  <a:latin typeface="Cambria Math" panose="02040503050406030204" pitchFamily="18" charset="0"/>
                                </a:rPr>
                                <m:t>)#(</m:t>
                              </m:r>
                              <m:r>
                                <a:rPr lang="en-US" altLang="zh-CN" sz="2400" i="1">
                                  <a:latin typeface="Cambria Math" panose="02040503050406030204" pitchFamily="18" charset="0"/>
                                </a:rPr>
                                <m:t>𝑐</m:t>
                              </m:r>
                              <m:r>
                                <a:rPr lang="en-US" altLang="zh-CN" sz="2400" i="1">
                                  <a:latin typeface="Cambria Math" panose="02040503050406030204" pitchFamily="18" charset="0"/>
                                </a:rPr>
                                <m:t>)</m:t>
                              </m:r>
                            </m:den>
                          </m:f>
                        </m:e>
                      </m:func>
                    </m:oMath>
                  </m:oMathPara>
                </a14:m>
                <a:endParaRPr lang="en-US" altLang="zh-CN" sz="2400" dirty="0"/>
              </a:p>
            </p:txBody>
          </p:sp>
        </mc:Choice>
        <mc:Fallback xmlns="">
          <p:sp>
            <p:nvSpPr>
              <p:cNvPr id="8" name="Shape 127">
                <a:extLst>
                  <a:ext uri="{FF2B5EF4-FFF2-40B4-BE49-F238E27FC236}">
                    <a16:creationId xmlns:a16="http://schemas.microsoft.com/office/drawing/2014/main" id="{3E71BD96-53D6-4404-9CAE-2E5BBEE7C7A4}"/>
                  </a:ext>
                </a:extLst>
              </p:cNvPr>
              <p:cNvSpPr txBox="1">
                <a:spLocks noRot="1" noChangeAspect="1" noMove="1" noResize="1" noEditPoints="1" noAdjustHandles="1" noChangeArrowheads="1" noChangeShapeType="1" noTextEdit="1"/>
              </p:cNvSpPr>
              <p:nvPr/>
            </p:nvSpPr>
            <p:spPr>
              <a:xfrm>
                <a:off x="534331" y="1340768"/>
                <a:ext cx="8690631" cy="4392488"/>
              </a:xfrm>
              <a:prstGeom prst="rect">
                <a:avLst/>
              </a:prstGeom>
              <a:blipFill>
                <a:blip r:embed="rId3"/>
                <a:stretch>
                  <a:fillRect l="-1898" b="-4624"/>
                </a:stretch>
              </a:blipFill>
            </p:spPr>
            <p:txBody>
              <a:bodyPr/>
              <a:lstStyle/>
              <a:p>
                <a:r>
                  <a:rPr lang="en-US">
                    <a:noFill/>
                  </a:rPr>
                  <a:t> </a:t>
                </a:r>
              </a:p>
            </p:txBody>
          </p:sp>
        </mc:Fallback>
      </mc:AlternateContent>
    </p:spTree>
    <p:extLst>
      <p:ext uri="{BB962C8B-B14F-4D97-AF65-F5344CB8AC3E}">
        <p14:creationId xmlns:p14="http://schemas.microsoft.com/office/powerpoint/2010/main" val="106865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Mining over Networks</a:t>
            </a:r>
          </a:p>
        </p:txBody>
      </p:sp>
      <p:sp>
        <p:nvSpPr>
          <p:cNvPr id="3" name="Content Placeholder 2"/>
          <p:cNvSpPr>
            <a:spLocks noGrp="1"/>
          </p:cNvSpPr>
          <p:nvPr>
            <p:ph idx="1"/>
          </p:nvPr>
        </p:nvSpPr>
        <p:spPr>
          <a:xfrm>
            <a:off x="704852" y="1196975"/>
            <a:ext cx="8820149" cy="4929188"/>
          </a:xfrm>
        </p:spPr>
        <p:txBody>
          <a:bodyPr/>
          <a:lstStyle/>
          <a:p>
            <a:r>
              <a:rPr lang="en-US" altLang="zh-CN" sz="2800" dirty="0"/>
              <a:t>DM tasks in networks:</a:t>
            </a:r>
          </a:p>
          <a:p>
            <a:pPr lvl="1"/>
            <a:r>
              <a:rPr lang="en-US" altLang="zh-CN" sz="2400" dirty="0"/>
              <a:t>Modeling individual behavior</a:t>
            </a:r>
          </a:p>
          <a:p>
            <a:pPr lvl="1"/>
            <a:r>
              <a:rPr lang="en-US" altLang="zh-CN" sz="2400" dirty="0"/>
              <a:t>Modeling group behavioral patterns</a:t>
            </a:r>
          </a:p>
          <a:p>
            <a:pPr lvl="1"/>
            <a:r>
              <a:rPr lang="en-US" altLang="zh-CN" sz="2400" dirty="0"/>
              <a:t>Reveal anomaly patterns</a:t>
            </a:r>
          </a:p>
          <a:p>
            <a:pPr lvl="1"/>
            <a:r>
              <a:rPr lang="en-US" altLang="zh-CN" sz="2400" dirty="0"/>
              <a:t>Deal with big scale</a:t>
            </a:r>
          </a:p>
          <a:p>
            <a:pPr lvl="1"/>
            <a:endParaRPr lang="en-US" altLang="zh-CN" sz="2400" dirty="0"/>
          </a:p>
        </p:txBody>
      </p:sp>
      <p:sp>
        <p:nvSpPr>
          <p:cNvPr id="6" name="Rectangle 5"/>
          <p:cNvSpPr/>
          <p:nvPr/>
        </p:nvSpPr>
        <p:spPr>
          <a:xfrm>
            <a:off x="0" y="6552728"/>
            <a:ext cx="9525000" cy="332656"/>
          </a:xfrm>
          <a:prstGeom prst="rect">
            <a:avLst/>
          </a:prstGeom>
          <a:solidFill>
            <a:schemeClr val="bg1"/>
          </a:solidFill>
        </p:spPr>
        <p:txBody>
          <a:bodyPr wrap="square">
            <a:noAutofit/>
          </a:bodyPr>
          <a:lstStyle/>
          <a:p>
            <a:pPr marL="228600" indent="-228600">
              <a:buFont typeface="+mj-lt"/>
              <a:buAutoNum type="arabicPeriod"/>
            </a:pPr>
            <a:r>
              <a:rPr lang="en-US" sz="1100" dirty="0">
                <a:latin typeface="Times New Roman" charset="0"/>
                <a:ea typeface="Times New Roman" charset="0"/>
                <a:cs typeface="Times New Roman" charset="0"/>
              </a:rPr>
              <a:t>David </a:t>
            </a:r>
            <a:r>
              <a:rPr lang="en-US" sz="1100" dirty="0" err="1">
                <a:latin typeface="Times New Roman" charset="0"/>
                <a:ea typeface="Times New Roman" charset="0"/>
                <a:cs typeface="Times New Roman" charset="0"/>
              </a:rPr>
              <a:t>Lazer</a:t>
            </a:r>
            <a:r>
              <a:rPr lang="en-US" sz="1100" dirty="0">
                <a:latin typeface="Times New Roman" charset="0"/>
                <a:ea typeface="Times New Roman" charset="0"/>
                <a:cs typeface="Times New Roman" charset="0"/>
              </a:rPr>
              <a:t>, Alex Pentland, Lada Adamic, Sinan Aral, </a:t>
            </a:r>
            <a:r>
              <a:rPr lang="en-US" sz="1100" dirty="0" err="1">
                <a:latin typeface="Times New Roman" charset="0"/>
                <a:ea typeface="Times New Roman" charset="0"/>
                <a:cs typeface="Times New Roman" charset="0"/>
              </a:rPr>
              <a:t>Alber</a:t>
            </a:r>
            <a:r>
              <a:rPr lang="en-US" sz="1100" dirty="0">
                <a:latin typeface="Times New Roman" charset="0"/>
                <a:ea typeface="Times New Roman" charset="0"/>
                <a:cs typeface="Times New Roman" charset="0"/>
              </a:rPr>
              <a:t>-Laszlo </a:t>
            </a:r>
            <a:r>
              <a:rPr lang="en-US" sz="1100" dirty="0" err="1">
                <a:latin typeface="Times New Roman" charset="0"/>
                <a:ea typeface="Times New Roman" charset="0"/>
                <a:cs typeface="Times New Roman" charset="0"/>
              </a:rPr>
              <a:t>Barabasi</a:t>
            </a:r>
            <a:r>
              <a:rPr lang="en-US" sz="1100" dirty="0">
                <a:latin typeface="Times New Roman" charset="0"/>
                <a:ea typeface="Times New Roman" charset="0"/>
                <a:cs typeface="Times New Roman" charset="0"/>
              </a:rPr>
              <a:t>, et al. Computational Social Science. </a:t>
            </a:r>
            <a:r>
              <a:rPr lang="en-US" sz="1100" i="1" dirty="0">
                <a:latin typeface="Times New Roman" charset="0"/>
                <a:ea typeface="Times New Roman" charset="0"/>
                <a:cs typeface="Times New Roman" charset="0"/>
              </a:rPr>
              <a:t>Science</a:t>
            </a:r>
            <a:r>
              <a:rPr lang="en-US" sz="1100" dirty="0">
                <a:latin typeface="Times New Roman" charset="0"/>
                <a:ea typeface="Times New Roman" charset="0"/>
                <a:cs typeface="Times New Roman" charset="0"/>
              </a:rPr>
              <a:t> 2009. </a:t>
            </a:r>
            <a:endParaRPr lang="zh-CN" altLang="en-US" sz="11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42879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3EB-CFDE-4F32-A790-B43FDC94C480}"/>
              </a:ext>
            </a:extLst>
          </p:cNvPr>
          <p:cNvSpPr>
            <a:spLocks noGrp="1"/>
          </p:cNvSpPr>
          <p:nvPr>
            <p:ph type="title"/>
          </p:nvPr>
        </p:nvSpPr>
        <p:spPr/>
        <p:txBody>
          <a:bodyPr/>
          <a:lstStyle/>
          <a:p>
            <a:r>
              <a:rPr lang="en-US" dirty="0"/>
              <a:t>Understanding random walk + skip gram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C9C04D9-4B1A-4A13-964A-8D7745ACA875}"/>
                  </a:ext>
                </a:extLst>
              </p:cNvPr>
              <p:cNvSpPr>
                <a:spLocks noGrp="1"/>
              </p:cNvSpPr>
              <p:nvPr>
                <p:ph idx="1"/>
              </p:nvPr>
            </p:nvSpPr>
            <p:spPr>
              <a:xfrm>
                <a:off x="1136576" y="3753558"/>
                <a:ext cx="7489778" cy="1304032"/>
              </a:xfrm>
            </p:spPr>
            <p:txBody>
              <a:bodyPr>
                <a:normAutofit/>
              </a:bodyPr>
              <a:lstStyle/>
              <a:p>
                <a:r>
                  <a:rPr lang="en-US" sz="1800" dirty="0"/>
                  <a:t>Partition the multiset </a:t>
                </a:r>
                <a14:m>
                  <m:oMath xmlns:m="http://schemas.openxmlformats.org/officeDocument/2006/math">
                    <m:r>
                      <a:rPr lang="zh-CN" altLang="en-US" sz="1800" i="1">
                        <a:latin typeface="Cambria Math" panose="02040503050406030204" pitchFamily="18" charset="0"/>
                      </a:rPr>
                      <m:t>𝒟</m:t>
                    </m:r>
                  </m:oMath>
                </a14:m>
                <a:r>
                  <a:rPr lang="en-US" sz="1800" dirty="0"/>
                  <a:t> into several sub-multisets according to the way in which each node and its context appear in a random walk node sequence. </a:t>
                </a:r>
              </a:p>
              <a:p>
                <a:r>
                  <a:rPr lang="en-US" sz="1800" dirty="0"/>
                  <a:t>More formally, for </a:t>
                </a:r>
                <a14:m>
                  <m:oMath xmlns:m="http://schemas.openxmlformats.org/officeDocument/2006/math">
                    <m:r>
                      <a:rPr lang="en-US" sz="1800" i="1">
                        <a:latin typeface="Cambria Math" panose="02040503050406030204" pitchFamily="18" charset="0"/>
                      </a:rPr>
                      <m:t>𝑟</m:t>
                    </m:r>
                    <m:r>
                      <a:rPr lang="en-US" sz="1800" i="1">
                        <a:latin typeface="Cambria Math" panose="02040503050406030204" pitchFamily="18" charset="0"/>
                      </a:rPr>
                      <m:t>=1, 2,⋯, </m:t>
                    </m:r>
                    <m:r>
                      <a:rPr lang="en-US" sz="1800" i="1">
                        <a:latin typeface="Cambria Math" panose="02040503050406030204" pitchFamily="18" charset="0"/>
                      </a:rPr>
                      <m:t>𝑇</m:t>
                    </m:r>
                  </m:oMath>
                </a14:m>
                <a:r>
                  <a:rPr lang="en-US" sz="1800" dirty="0"/>
                  <a:t>, we define </a:t>
                </a:r>
              </a:p>
            </p:txBody>
          </p:sp>
        </mc:Choice>
        <mc:Fallback xmlns="">
          <p:sp>
            <p:nvSpPr>
              <p:cNvPr id="3" name="Content Placeholder 2">
                <a:extLst>
                  <a:ext uri="{FF2B5EF4-FFF2-40B4-BE49-F238E27FC236}">
                    <a16:creationId xmlns:a16="http://schemas.microsoft.com/office/drawing/2014/main" id="{CC9C04D9-4B1A-4A13-964A-8D7745ACA875}"/>
                  </a:ext>
                </a:extLst>
              </p:cNvPr>
              <p:cNvSpPr>
                <a:spLocks noGrp="1" noRot="1" noChangeAspect="1" noMove="1" noResize="1" noEditPoints="1" noAdjustHandles="1" noChangeArrowheads="1" noChangeShapeType="1" noTextEdit="1"/>
              </p:cNvSpPr>
              <p:nvPr>
                <p:ph idx="1"/>
              </p:nvPr>
            </p:nvSpPr>
            <p:spPr>
              <a:xfrm>
                <a:off x="1136576" y="3753558"/>
                <a:ext cx="7489778" cy="1304032"/>
              </a:xfrm>
              <a:blipFill>
                <a:blip r:embed="rId3"/>
                <a:stretch>
                  <a:fillRect l="-338" t="-1942" b="-291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AFFB519-F751-4F51-A762-77A925B94B52}"/>
              </a:ext>
            </a:extLst>
          </p:cNvPr>
          <p:cNvPicPr>
            <a:picLocks noChangeAspect="1"/>
          </p:cNvPicPr>
          <p:nvPr/>
        </p:nvPicPr>
        <p:blipFill>
          <a:blip r:embed="rId4"/>
          <a:stretch>
            <a:fillRect/>
          </a:stretch>
        </p:blipFill>
        <p:spPr>
          <a:xfrm>
            <a:off x="1819137" y="1772816"/>
            <a:ext cx="5071758" cy="1651479"/>
          </a:xfrm>
          <a:prstGeom prst="rect">
            <a:avLst/>
          </a:prstGeom>
        </p:spPr>
      </p:pic>
      <p:pic>
        <p:nvPicPr>
          <p:cNvPr id="7" name="Picture 6">
            <a:extLst>
              <a:ext uri="{FF2B5EF4-FFF2-40B4-BE49-F238E27FC236}">
                <a16:creationId xmlns:a16="http://schemas.microsoft.com/office/drawing/2014/main" id="{7C6E40E9-B91E-4F8E-A3C3-BEF311A74756}"/>
              </a:ext>
            </a:extLst>
          </p:cNvPr>
          <p:cNvPicPr>
            <a:picLocks noChangeAspect="1"/>
          </p:cNvPicPr>
          <p:nvPr/>
        </p:nvPicPr>
        <p:blipFill>
          <a:blip r:embed="rId5"/>
          <a:stretch>
            <a:fillRect/>
          </a:stretch>
        </p:blipFill>
        <p:spPr>
          <a:xfrm>
            <a:off x="1568624" y="5243371"/>
            <a:ext cx="4372113" cy="719565"/>
          </a:xfrm>
          <a:prstGeom prst="rect">
            <a:avLst/>
          </a:prstGeom>
        </p:spPr>
      </p:pic>
      <p:sp>
        <p:nvSpPr>
          <p:cNvPr id="6" name="Rectangle 5">
            <a:extLst>
              <a:ext uri="{FF2B5EF4-FFF2-40B4-BE49-F238E27FC236}">
                <a16:creationId xmlns:a16="http://schemas.microsoft.com/office/drawing/2014/main" id="{A6E53DB4-6525-4218-B349-21110301A7AC}"/>
              </a:ext>
            </a:extLst>
          </p:cNvPr>
          <p:cNvSpPr/>
          <p:nvPr/>
        </p:nvSpPr>
        <p:spPr>
          <a:xfrm>
            <a:off x="6192196" y="5262717"/>
            <a:ext cx="2506166" cy="7002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solidFill>
                  <a:srgbClr val="0000CC"/>
                </a:solidFill>
              </a:rPr>
              <a:t>Divide-and-Conquer</a:t>
            </a:r>
          </a:p>
        </p:txBody>
      </p:sp>
    </p:spTree>
    <p:extLst>
      <p:ext uri="{BB962C8B-B14F-4D97-AF65-F5344CB8AC3E}">
        <p14:creationId xmlns:p14="http://schemas.microsoft.com/office/powerpoint/2010/main" val="2159300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3EB-CFDE-4F32-A790-B43FDC94C480}"/>
              </a:ext>
            </a:extLst>
          </p:cNvPr>
          <p:cNvSpPr>
            <a:spLocks noGrp="1"/>
          </p:cNvSpPr>
          <p:nvPr>
            <p:ph type="title"/>
          </p:nvPr>
        </p:nvSpPr>
        <p:spPr/>
        <p:txBody>
          <a:bodyPr/>
          <a:lstStyle/>
          <a:p>
            <a:r>
              <a:rPr lang="en-US" dirty="0"/>
              <a:t>Understanding random walk + skip gram</a:t>
            </a:r>
          </a:p>
        </p:txBody>
      </p:sp>
      <p:pic>
        <p:nvPicPr>
          <p:cNvPr id="8" name="Picture 7">
            <a:extLst>
              <a:ext uri="{FF2B5EF4-FFF2-40B4-BE49-F238E27FC236}">
                <a16:creationId xmlns:a16="http://schemas.microsoft.com/office/drawing/2014/main" id="{CB8A0EB1-DCC7-4D20-9677-EC6D25140F75}"/>
              </a:ext>
            </a:extLst>
          </p:cNvPr>
          <p:cNvPicPr>
            <a:picLocks noChangeAspect="1"/>
          </p:cNvPicPr>
          <p:nvPr/>
        </p:nvPicPr>
        <p:blipFill>
          <a:blip r:embed="rId3"/>
          <a:stretch>
            <a:fillRect/>
          </a:stretch>
        </p:blipFill>
        <p:spPr>
          <a:xfrm>
            <a:off x="329025" y="2042206"/>
            <a:ext cx="3838575" cy="946534"/>
          </a:xfrm>
          <a:prstGeom prst="rect">
            <a:avLst/>
          </a:prstGeom>
        </p:spPr>
      </p:pic>
    </p:spTree>
    <p:extLst>
      <p:ext uri="{BB962C8B-B14F-4D97-AF65-F5344CB8AC3E}">
        <p14:creationId xmlns:p14="http://schemas.microsoft.com/office/powerpoint/2010/main" val="3761784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3EB-CFDE-4F32-A790-B43FDC94C480}"/>
              </a:ext>
            </a:extLst>
          </p:cNvPr>
          <p:cNvSpPr>
            <a:spLocks noGrp="1"/>
          </p:cNvSpPr>
          <p:nvPr>
            <p:ph type="title"/>
          </p:nvPr>
        </p:nvSpPr>
        <p:spPr/>
        <p:txBody>
          <a:bodyPr/>
          <a:lstStyle/>
          <a:p>
            <a:r>
              <a:rPr lang="en-US" dirty="0"/>
              <a:t>Understanding random walk + skip gram</a:t>
            </a:r>
          </a:p>
        </p:txBody>
      </p:sp>
      <p:pic>
        <p:nvPicPr>
          <p:cNvPr id="8" name="Picture 7">
            <a:extLst>
              <a:ext uri="{FF2B5EF4-FFF2-40B4-BE49-F238E27FC236}">
                <a16:creationId xmlns:a16="http://schemas.microsoft.com/office/drawing/2014/main" id="{CB8A0EB1-DCC7-4D20-9677-EC6D25140F75}"/>
              </a:ext>
            </a:extLst>
          </p:cNvPr>
          <p:cNvPicPr>
            <a:picLocks noChangeAspect="1"/>
          </p:cNvPicPr>
          <p:nvPr/>
        </p:nvPicPr>
        <p:blipFill>
          <a:blip r:embed="rId3"/>
          <a:stretch>
            <a:fillRect/>
          </a:stretch>
        </p:blipFill>
        <p:spPr>
          <a:xfrm>
            <a:off x="329025" y="2042206"/>
            <a:ext cx="3838575" cy="946534"/>
          </a:xfrm>
          <a:prstGeom prst="rect">
            <a:avLst/>
          </a:prstGeom>
        </p:spPr>
      </p:pic>
      <p:sp>
        <p:nvSpPr>
          <p:cNvPr id="25" name="Rectangle 24">
            <a:extLst>
              <a:ext uri="{FF2B5EF4-FFF2-40B4-BE49-F238E27FC236}">
                <a16:creationId xmlns:a16="http://schemas.microsoft.com/office/drawing/2014/main" id="{395532E8-A8F9-4E55-A45B-DFF298CD956E}"/>
              </a:ext>
            </a:extLst>
          </p:cNvPr>
          <p:cNvSpPr/>
          <p:nvPr/>
        </p:nvSpPr>
        <p:spPr>
          <a:xfrm>
            <a:off x="985613" y="2174518"/>
            <a:ext cx="1075710" cy="682702"/>
          </a:xfrm>
          <a:prstGeom prst="rect">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3354924-09B0-4FE1-8D0A-99615E86D96B}"/>
                  </a:ext>
                </a:extLst>
              </p:cNvPr>
              <p:cNvSpPr txBox="1"/>
              <p:nvPr/>
            </p:nvSpPr>
            <p:spPr>
              <a:xfrm>
                <a:off x="6008248" y="2465147"/>
                <a:ext cx="3626290" cy="369332"/>
              </a:xfrm>
              <a:prstGeom prst="rect">
                <a:avLst/>
              </a:prstGeom>
              <a:noFill/>
            </p:spPr>
            <p:txBody>
              <a:bodyPr wrap="square" rtlCol="0">
                <a:spAutoFit/>
              </a:bodyPr>
              <a:lstStyle/>
              <a:p>
                <a:r>
                  <a:rPr lang="en-US" dirty="0"/>
                  <a:t>the length of random walk </a:t>
                </a:r>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oMath>
                </a14:m>
                <a:endParaRPr lang="en-US" b="0" dirty="0"/>
              </a:p>
            </p:txBody>
          </p:sp>
        </mc:Choice>
        <mc:Fallback xmlns="">
          <p:sp>
            <p:nvSpPr>
              <p:cNvPr id="27" name="TextBox 26">
                <a:extLst>
                  <a:ext uri="{FF2B5EF4-FFF2-40B4-BE49-F238E27FC236}">
                    <a16:creationId xmlns:a16="http://schemas.microsoft.com/office/drawing/2014/main" xmlns:a14="http://schemas.microsoft.com/office/drawing/2010/main" xmlns="" id="{03354924-09B0-4FE1-8D0A-99615E86D96B}"/>
                  </a:ext>
                </a:extLst>
              </p:cNvPr>
              <p:cNvSpPr txBox="1">
                <a:spLocks noRot="1" noChangeAspect="1" noMove="1" noResize="1" noEditPoints="1" noAdjustHandles="1" noChangeArrowheads="1" noChangeShapeType="1" noTextEdit="1"/>
              </p:cNvSpPr>
              <p:nvPr/>
            </p:nvSpPr>
            <p:spPr>
              <a:xfrm>
                <a:off x="6008248" y="2465147"/>
                <a:ext cx="3626290" cy="369332"/>
              </a:xfrm>
              <a:prstGeom prst="rect">
                <a:avLst/>
              </a:prstGeom>
              <a:blipFill rotWithShape="0">
                <a:blip r:embed="rId4"/>
                <a:stretch>
                  <a:fillRect l="-1515" t="-8197" b="-2459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C870356-A841-40FE-8C4E-E1D4DE5482AF}"/>
              </a:ext>
            </a:extLst>
          </p:cNvPr>
          <p:cNvPicPr>
            <a:picLocks noChangeAspect="1"/>
          </p:cNvPicPr>
          <p:nvPr/>
        </p:nvPicPr>
        <p:blipFill>
          <a:blip r:embed="rId5"/>
          <a:stretch>
            <a:fillRect/>
          </a:stretch>
        </p:blipFill>
        <p:spPr>
          <a:xfrm>
            <a:off x="804863" y="4075188"/>
            <a:ext cx="6923911" cy="1798037"/>
          </a:xfrm>
          <a:prstGeom prst="rect">
            <a:avLst/>
          </a:prstGeom>
        </p:spPr>
      </p:pic>
      <p:sp>
        <p:nvSpPr>
          <p:cNvPr id="26" name="Rectangle 25">
            <a:extLst>
              <a:ext uri="{FF2B5EF4-FFF2-40B4-BE49-F238E27FC236}">
                <a16:creationId xmlns:a16="http://schemas.microsoft.com/office/drawing/2014/main" id="{B019B55B-82CD-4DA1-AAF1-6514F31CEE03}"/>
              </a:ext>
            </a:extLst>
          </p:cNvPr>
          <p:cNvSpPr/>
          <p:nvPr/>
        </p:nvSpPr>
        <p:spPr>
          <a:xfrm>
            <a:off x="3590925" y="4148552"/>
            <a:ext cx="4210050" cy="1798037"/>
          </a:xfrm>
          <a:prstGeom prst="rect">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9A27AF-0F13-472A-9EEF-F56D40F9BA57}"/>
              </a:ext>
            </a:extLst>
          </p:cNvPr>
          <p:cNvSpPr/>
          <p:nvPr/>
        </p:nvSpPr>
        <p:spPr>
          <a:xfrm>
            <a:off x="2414589" y="4149989"/>
            <a:ext cx="724113" cy="474605"/>
          </a:xfrm>
          <a:prstGeom prst="rect">
            <a:avLst/>
          </a:prstGeom>
          <a:solidFill>
            <a:srgbClr val="00B0F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CE3D245-AB5B-449E-B533-DAEC4508AEB1}"/>
              </a:ext>
            </a:extLst>
          </p:cNvPr>
          <p:cNvPicPr>
            <a:picLocks noChangeAspect="1"/>
          </p:cNvPicPr>
          <p:nvPr/>
        </p:nvPicPr>
        <p:blipFill>
          <a:blip r:embed="rId6"/>
          <a:stretch>
            <a:fillRect/>
          </a:stretch>
        </p:blipFill>
        <p:spPr>
          <a:xfrm>
            <a:off x="7901860" y="3231569"/>
            <a:ext cx="946624" cy="190890"/>
          </a:xfrm>
          <a:prstGeom prst="rect">
            <a:avLst/>
          </a:prstGeom>
        </p:spPr>
      </p:pic>
      <p:pic>
        <p:nvPicPr>
          <p:cNvPr id="31" name="Picture 30">
            <a:extLst>
              <a:ext uri="{FF2B5EF4-FFF2-40B4-BE49-F238E27FC236}">
                <a16:creationId xmlns:a16="http://schemas.microsoft.com/office/drawing/2014/main" id="{8D05F4AC-2A79-4268-A4E1-93710EE5502A}"/>
              </a:ext>
            </a:extLst>
          </p:cNvPr>
          <p:cNvPicPr>
            <a:picLocks noChangeAspect="1"/>
          </p:cNvPicPr>
          <p:nvPr/>
        </p:nvPicPr>
        <p:blipFill>
          <a:blip r:embed="rId7"/>
          <a:stretch>
            <a:fillRect/>
          </a:stretch>
        </p:blipFill>
        <p:spPr>
          <a:xfrm>
            <a:off x="3108635" y="2940814"/>
            <a:ext cx="4164264" cy="535377"/>
          </a:xfrm>
          <a:prstGeom prst="rect">
            <a:avLst/>
          </a:prstGeom>
        </p:spPr>
      </p:pic>
      <p:sp>
        <p:nvSpPr>
          <p:cNvPr id="32" name="Rectangle 31">
            <a:extLst>
              <a:ext uri="{FF2B5EF4-FFF2-40B4-BE49-F238E27FC236}">
                <a16:creationId xmlns:a16="http://schemas.microsoft.com/office/drawing/2014/main" id="{75A46C52-A0A1-49EC-9F67-5BB6B480D4AB}"/>
              </a:ext>
            </a:extLst>
          </p:cNvPr>
          <p:cNvSpPr/>
          <p:nvPr/>
        </p:nvSpPr>
        <p:spPr>
          <a:xfrm>
            <a:off x="3108635" y="2933700"/>
            <a:ext cx="4258953" cy="527739"/>
          </a:xfrm>
          <a:prstGeom prst="rect">
            <a:avLst/>
          </a:prstGeom>
          <a:solidFill>
            <a:srgbClr val="00B0F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7D8C5BA-CAF1-4B5B-B597-F7376424BB31}"/>
              </a:ext>
            </a:extLst>
          </p:cNvPr>
          <p:cNvSpPr/>
          <p:nvPr/>
        </p:nvSpPr>
        <p:spPr>
          <a:xfrm>
            <a:off x="886132" y="4148552"/>
            <a:ext cx="1175190" cy="952085"/>
          </a:xfrm>
          <a:prstGeom prst="rect">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81FF6CB7-FC43-4388-9D12-09E2A2EB9EA7}"/>
              </a:ext>
            </a:extLst>
          </p:cNvPr>
          <p:cNvPicPr>
            <a:picLocks noChangeAspect="1"/>
          </p:cNvPicPr>
          <p:nvPr/>
        </p:nvPicPr>
        <p:blipFill rotWithShape="1">
          <a:blip r:embed="rId8"/>
          <a:srcRect l="58103"/>
          <a:stretch/>
        </p:blipFill>
        <p:spPr>
          <a:xfrm>
            <a:off x="5246477" y="3517754"/>
            <a:ext cx="1171442" cy="461446"/>
          </a:xfrm>
          <a:prstGeom prst="rect">
            <a:avLst/>
          </a:prstGeom>
        </p:spPr>
      </p:pic>
      <p:pic>
        <p:nvPicPr>
          <p:cNvPr id="36" name="Picture 35">
            <a:extLst>
              <a:ext uri="{FF2B5EF4-FFF2-40B4-BE49-F238E27FC236}">
                <a16:creationId xmlns:a16="http://schemas.microsoft.com/office/drawing/2014/main" id="{3F124AF3-1F23-427A-AA96-A2D2E9A2B63F}"/>
              </a:ext>
            </a:extLst>
          </p:cNvPr>
          <p:cNvPicPr>
            <a:picLocks noChangeAspect="1"/>
          </p:cNvPicPr>
          <p:nvPr/>
        </p:nvPicPr>
        <p:blipFill rotWithShape="1">
          <a:blip r:embed="rId8"/>
          <a:srcRect r="54347"/>
          <a:stretch/>
        </p:blipFill>
        <p:spPr>
          <a:xfrm>
            <a:off x="3111874" y="3531778"/>
            <a:ext cx="1257079" cy="454435"/>
          </a:xfrm>
          <a:prstGeom prst="rect">
            <a:avLst/>
          </a:prstGeom>
        </p:spPr>
      </p:pic>
      <p:sp>
        <p:nvSpPr>
          <p:cNvPr id="37" name="Rectangle 36">
            <a:extLst>
              <a:ext uri="{FF2B5EF4-FFF2-40B4-BE49-F238E27FC236}">
                <a16:creationId xmlns:a16="http://schemas.microsoft.com/office/drawing/2014/main" id="{9D803479-4A22-4790-9364-4E30BA9CC96B}"/>
              </a:ext>
            </a:extLst>
          </p:cNvPr>
          <p:cNvSpPr/>
          <p:nvPr/>
        </p:nvSpPr>
        <p:spPr>
          <a:xfrm>
            <a:off x="3108635" y="3497035"/>
            <a:ext cx="1214259" cy="461446"/>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73AB073-A592-4358-902B-C769F3906A2D}"/>
              </a:ext>
            </a:extLst>
          </p:cNvPr>
          <p:cNvSpPr/>
          <p:nvPr/>
        </p:nvSpPr>
        <p:spPr>
          <a:xfrm>
            <a:off x="5190767" y="3493810"/>
            <a:ext cx="1214259" cy="461446"/>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698BAB5-108A-46DD-BC4C-1FAFB4CCCDCE}"/>
              </a:ext>
            </a:extLst>
          </p:cNvPr>
          <p:cNvSpPr/>
          <p:nvPr/>
        </p:nvSpPr>
        <p:spPr>
          <a:xfrm>
            <a:off x="2306007" y="4630700"/>
            <a:ext cx="480055" cy="469936"/>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6EA47E-7675-4150-B1D4-0BA5B5DBC2BC}"/>
              </a:ext>
            </a:extLst>
          </p:cNvPr>
          <p:cNvSpPr/>
          <p:nvPr/>
        </p:nvSpPr>
        <p:spPr>
          <a:xfrm>
            <a:off x="3565770" y="2534380"/>
            <a:ext cx="364765" cy="382187"/>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5587947-10A8-4DD3-8C10-1CDCE50C0501}"/>
              </a:ext>
            </a:extLst>
          </p:cNvPr>
          <p:cNvSpPr/>
          <p:nvPr/>
        </p:nvSpPr>
        <p:spPr>
          <a:xfrm>
            <a:off x="2868607" y="4630700"/>
            <a:ext cx="480055" cy="469936"/>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4A663F3-5F8D-4E0E-B04A-5D654085A103}"/>
              </a:ext>
            </a:extLst>
          </p:cNvPr>
          <p:cNvSpPr/>
          <p:nvPr/>
        </p:nvSpPr>
        <p:spPr>
          <a:xfrm>
            <a:off x="3065442" y="2042206"/>
            <a:ext cx="767306" cy="474605"/>
          </a:xfrm>
          <a:prstGeom prst="rect">
            <a:avLst/>
          </a:prstGeom>
          <a:solidFill>
            <a:srgbClr val="00B0F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94F7B0E-D2B3-48BE-9464-6207CF1DB439}"/>
              </a:ext>
            </a:extLst>
          </p:cNvPr>
          <p:cNvSpPr/>
          <p:nvPr/>
        </p:nvSpPr>
        <p:spPr>
          <a:xfrm>
            <a:off x="3113937" y="2532099"/>
            <a:ext cx="415075" cy="382187"/>
          </a:xfrm>
          <a:prstGeom prst="rect">
            <a:avLst/>
          </a:prstGeom>
          <a:solidFill>
            <a:srgbClr val="0070C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35A953-EBDA-074C-88B1-B79479E8FC0C}"/>
              </a:ext>
            </a:extLst>
          </p:cNvPr>
          <p:cNvSpPr/>
          <p:nvPr/>
        </p:nvSpPr>
        <p:spPr>
          <a:xfrm>
            <a:off x="67367" y="6551766"/>
            <a:ext cx="9782177" cy="261610"/>
          </a:xfrm>
          <a:prstGeom prst="rect">
            <a:avLst/>
          </a:prstGeom>
        </p:spPr>
        <p:txBody>
          <a:bodyPr wrap="square">
            <a:spAutoFit/>
          </a:bodyPr>
          <a:lstStyle/>
          <a:p>
            <a:pPr marL="185738" indent="-185738">
              <a:buFont typeface="+mj-lt"/>
              <a:buAutoNum type="arabicPeriod"/>
            </a:pPr>
            <a:r>
              <a:rPr lang="en-US" sz="1100" dirty="0">
                <a:latin typeface="Times New Roman" charset="0"/>
                <a:ea typeface="Times New Roman" charset="0"/>
                <a:cs typeface="Times New Roman" charset="0"/>
              </a:rPr>
              <a:t>Qiu et al. Network embedding as matrix factorization: unifying </a:t>
            </a:r>
            <a:r>
              <a:rPr lang="en-US" sz="1100" dirty="0" err="1">
                <a:latin typeface="Times New Roman" charset="0"/>
                <a:ea typeface="Times New Roman" charset="0"/>
                <a:cs typeface="Times New Roman" charset="0"/>
              </a:rPr>
              <a:t>deepwalk</a:t>
            </a:r>
            <a:r>
              <a:rPr lang="en-US" sz="1100" dirty="0">
                <a:latin typeface="Times New Roman" charset="0"/>
                <a:ea typeface="Times New Roman" charset="0"/>
                <a:cs typeface="Times New Roman" charset="0"/>
              </a:rPr>
              <a:t>, line, </a:t>
            </a:r>
            <a:r>
              <a:rPr lang="en-US" sz="1100" dirty="0" err="1">
                <a:latin typeface="Times New Roman" charset="0"/>
                <a:ea typeface="Times New Roman" charset="0"/>
                <a:cs typeface="Times New Roman" charset="0"/>
              </a:rPr>
              <a:t>pte</a:t>
            </a:r>
            <a:r>
              <a:rPr lang="en-US" sz="1100" dirty="0">
                <a:latin typeface="Times New Roman" charset="0"/>
                <a:ea typeface="Times New Roman" charset="0"/>
                <a:cs typeface="Times New Roman" charset="0"/>
              </a:rPr>
              <a:t>, and node2vec. </a:t>
            </a:r>
            <a:r>
              <a:rPr lang="en-US" sz="1100" i="1" dirty="0">
                <a:latin typeface="Times New Roman" charset="0"/>
                <a:ea typeface="Times New Roman" charset="0"/>
                <a:cs typeface="Times New Roman" charset="0"/>
              </a:rPr>
              <a:t>WSDM’18. </a:t>
            </a:r>
            <a:r>
              <a:rPr lang="en-US" sz="1100" b="1" dirty="0">
                <a:latin typeface="Times New Roman" charset="0"/>
                <a:ea typeface="Times New Roman" charset="0"/>
                <a:cs typeface="Times New Roman" charset="0"/>
              </a:rPr>
              <a:t>The most cited paper in WSDM’18 as of May 2019</a:t>
            </a:r>
          </a:p>
        </p:txBody>
      </p:sp>
    </p:spTree>
    <p:extLst>
      <p:ext uri="{BB962C8B-B14F-4D97-AF65-F5344CB8AC3E}">
        <p14:creationId xmlns:p14="http://schemas.microsoft.com/office/powerpoint/2010/main" val="2998950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223A-ADD2-46D6-8E41-81C2D7B334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8A89F0-1AFA-42A9-9DBF-6A8008313A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909877-1EDC-468A-A88E-A4BC91C39B48}"/>
              </a:ext>
            </a:extLst>
          </p:cNvPr>
          <p:cNvPicPr>
            <a:picLocks noChangeAspect="1"/>
          </p:cNvPicPr>
          <p:nvPr/>
        </p:nvPicPr>
        <p:blipFill>
          <a:blip r:embed="rId3"/>
          <a:stretch>
            <a:fillRect/>
          </a:stretch>
        </p:blipFill>
        <p:spPr>
          <a:xfrm>
            <a:off x="990600" y="2314575"/>
            <a:ext cx="4909728" cy="661689"/>
          </a:xfrm>
          <a:prstGeom prst="rect">
            <a:avLst/>
          </a:prstGeom>
        </p:spPr>
      </p:pic>
      <p:sp>
        <p:nvSpPr>
          <p:cNvPr id="5" name="Rectangle 4">
            <a:extLst>
              <a:ext uri="{FF2B5EF4-FFF2-40B4-BE49-F238E27FC236}">
                <a16:creationId xmlns:a16="http://schemas.microsoft.com/office/drawing/2014/main" id="{09D8A72B-7759-4439-B5D1-F4278B107FAC}"/>
              </a:ext>
            </a:extLst>
          </p:cNvPr>
          <p:cNvSpPr/>
          <p:nvPr/>
        </p:nvSpPr>
        <p:spPr>
          <a:xfrm>
            <a:off x="1057273" y="2304068"/>
            <a:ext cx="4905057" cy="682702"/>
          </a:xfrm>
          <a:prstGeom prst="rect">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A0D6AE-83CC-4027-B9D6-A38B6F5E6E4C}"/>
              </a:ext>
            </a:extLst>
          </p:cNvPr>
          <p:cNvPicPr>
            <a:picLocks noChangeAspect="1"/>
          </p:cNvPicPr>
          <p:nvPr/>
        </p:nvPicPr>
        <p:blipFill>
          <a:blip r:embed="rId4"/>
          <a:stretch>
            <a:fillRect/>
          </a:stretch>
        </p:blipFill>
        <p:spPr>
          <a:xfrm>
            <a:off x="2166938" y="3172098"/>
            <a:ext cx="6438900" cy="2644404"/>
          </a:xfrm>
          <a:prstGeom prst="rect">
            <a:avLst/>
          </a:prstGeom>
        </p:spPr>
      </p:pic>
      <p:sp>
        <p:nvSpPr>
          <p:cNvPr id="7" name="Rectangle 6">
            <a:extLst>
              <a:ext uri="{FF2B5EF4-FFF2-40B4-BE49-F238E27FC236}">
                <a16:creationId xmlns:a16="http://schemas.microsoft.com/office/drawing/2014/main" id="{223C7394-E52D-4088-8342-295B4225B558}"/>
              </a:ext>
            </a:extLst>
          </p:cNvPr>
          <p:cNvSpPr/>
          <p:nvPr/>
        </p:nvSpPr>
        <p:spPr>
          <a:xfrm>
            <a:off x="5757862" y="4890477"/>
            <a:ext cx="2290763" cy="905387"/>
          </a:xfrm>
          <a:prstGeom prst="rect">
            <a:avLst/>
          </a:prstGeom>
          <a:solidFill>
            <a:schemeClr val="accent2">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53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D4F53-E3A9-48A9-8E15-25D5742B4401}"/>
              </a:ext>
            </a:extLst>
          </p:cNvPr>
          <p:cNvPicPr>
            <a:picLocks noChangeAspect="1"/>
          </p:cNvPicPr>
          <p:nvPr/>
        </p:nvPicPr>
        <p:blipFill>
          <a:blip r:embed="rId3"/>
          <a:stretch>
            <a:fillRect/>
          </a:stretch>
        </p:blipFill>
        <p:spPr>
          <a:xfrm>
            <a:off x="481440" y="1767341"/>
            <a:ext cx="2538651" cy="1509060"/>
          </a:xfrm>
          <a:prstGeom prst="rect">
            <a:avLst/>
          </a:prstGeom>
        </p:spPr>
      </p:pic>
      <p:pic>
        <p:nvPicPr>
          <p:cNvPr id="4" name="Picture 3">
            <a:extLst>
              <a:ext uri="{FF2B5EF4-FFF2-40B4-BE49-F238E27FC236}">
                <a16:creationId xmlns:a16="http://schemas.microsoft.com/office/drawing/2014/main" id="{8B63D447-5CE0-475F-8688-60CCD36A6022}"/>
              </a:ext>
            </a:extLst>
          </p:cNvPr>
          <p:cNvPicPr>
            <a:picLocks noChangeAspect="1"/>
          </p:cNvPicPr>
          <p:nvPr/>
        </p:nvPicPr>
        <p:blipFill>
          <a:blip r:embed="rId4"/>
          <a:stretch>
            <a:fillRect/>
          </a:stretch>
        </p:blipFill>
        <p:spPr>
          <a:xfrm>
            <a:off x="7761624" y="1856937"/>
            <a:ext cx="2144377" cy="1496190"/>
          </a:xfrm>
          <a:prstGeom prst="rect">
            <a:avLst/>
          </a:prstGeom>
        </p:spPr>
      </p:pic>
      <p:sp>
        <p:nvSpPr>
          <p:cNvPr id="128" name="Arrow: Right 127">
            <a:extLst>
              <a:ext uri="{FF2B5EF4-FFF2-40B4-BE49-F238E27FC236}">
                <a16:creationId xmlns:a16="http://schemas.microsoft.com/office/drawing/2014/main" id="{6CB7BB7C-B8CE-41A2-8504-41E48BF987B8}"/>
              </a:ext>
            </a:extLst>
          </p:cNvPr>
          <p:cNvSpPr/>
          <p:nvPr/>
        </p:nvSpPr>
        <p:spPr>
          <a:xfrm>
            <a:off x="3021401" y="2464226"/>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FFF00B-9F4D-4205-8D9B-0A8BEFEB8CE6}"/>
              </a:ext>
            </a:extLst>
          </p:cNvPr>
          <p:cNvPicPr>
            <a:picLocks noChangeAspect="1"/>
          </p:cNvPicPr>
          <p:nvPr/>
        </p:nvPicPr>
        <p:blipFill>
          <a:blip r:embed="rId5"/>
          <a:stretch>
            <a:fillRect/>
          </a:stretch>
        </p:blipFill>
        <p:spPr>
          <a:xfrm>
            <a:off x="3463231" y="2085880"/>
            <a:ext cx="1329911" cy="871983"/>
          </a:xfrm>
          <a:prstGeom prst="rect">
            <a:avLst/>
          </a:prstGeom>
        </p:spPr>
      </p:pic>
      <p:grpSp>
        <p:nvGrpSpPr>
          <p:cNvPr id="9" name="Group 8">
            <a:extLst>
              <a:ext uri="{FF2B5EF4-FFF2-40B4-BE49-F238E27FC236}">
                <a16:creationId xmlns:a16="http://schemas.microsoft.com/office/drawing/2014/main" id="{A5D2037D-BFD2-4F75-83E2-967FE990134C}"/>
              </a:ext>
            </a:extLst>
          </p:cNvPr>
          <p:cNvGrpSpPr/>
          <p:nvPr/>
        </p:nvGrpSpPr>
        <p:grpSpPr>
          <a:xfrm>
            <a:off x="5172931" y="1700808"/>
            <a:ext cx="1823182" cy="1781826"/>
            <a:chOff x="4298395" y="2000088"/>
            <a:chExt cx="1869930" cy="2165695"/>
          </a:xfrm>
        </p:grpSpPr>
        <p:sp>
          <p:nvSpPr>
            <p:cNvPr id="10" name="Rectangle 9">
              <a:extLst>
                <a:ext uri="{FF2B5EF4-FFF2-40B4-BE49-F238E27FC236}">
                  <a16:creationId xmlns:a16="http://schemas.microsoft.com/office/drawing/2014/main" id="{691E4CE2-323A-4B75-9BF2-F6A6A78247BC}"/>
                </a:ext>
              </a:extLst>
            </p:cNvPr>
            <p:cNvSpPr/>
            <p:nvPr/>
          </p:nvSpPr>
          <p:spPr>
            <a:xfrm>
              <a:off x="4663499" y="2832692"/>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Rectangle 11">
              <a:extLst>
                <a:ext uri="{FF2B5EF4-FFF2-40B4-BE49-F238E27FC236}">
                  <a16:creationId xmlns:a16="http://schemas.microsoft.com/office/drawing/2014/main" id="{99D64012-2E22-469D-8A5E-1B3B2FA5F21A}"/>
                </a:ext>
              </a:extLst>
            </p:cNvPr>
            <p:cNvSpPr/>
            <p:nvPr/>
          </p:nvSpPr>
          <p:spPr>
            <a:xfrm>
              <a:off x="5210708" y="2832692"/>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Rectangle 12">
              <a:extLst>
                <a:ext uri="{FF2B5EF4-FFF2-40B4-BE49-F238E27FC236}">
                  <a16:creationId xmlns:a16="http://schemas.microsoft.com/office/drawing/2014/main" id="{0A2BED58-B9EC-4C87-9072-C99821DEEEDC}"/>
                </a:ext>
              </a:extLst>
            </p:cNvPr>
            <p:cNvSpPr/>
            <p:nvPr/>
          </p:nvSpPr>
          <p:spPr>
            <a:xfrm>
              <a:off x="5803519" y="2000088"/>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Rectangle 14">
              <a:extLst>
                <a:ext uri="{FF2B5EF4-FFF2-40B4-BE49-F238E27FC236}">
                  <a16:creationId xmlns:a16="http://schemas.microsoft.com/office/drawing/2014/main" id="{D4522E10-EA50-4726-97AB-9F60741A6DED}"/>
                </a:ext>
              </a:extLst>
            </p:cNvPr>
            <p:cNvSpPr/>
            <p:nvPr/>
          </p:nvSpPr>
          <p:spPr>
            <a:xfrm>
              <a:off x="5803519" y="2468428"/>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6" name="Rectangle 15">
              <a:extLst>
                <a:ext uri="{FF2B5EF4-FFF2-40B4-BE49-F238E27FC236}">
                  <a16:creationId xmlns:a16="http://schemas.microsoft.com/office/drawing/2014/main" id="{CC69C021-4CF1-4944-ACB7-16243B105B25}"/>
                </a:ext>
              </a:extLst>
            </p:cNvPr>
            <p:cNvSpPr/>
            <p:nvPr/>
          </p:nvSpPr>
          <p:spPr>
            <a:xfrm>
              <a:off x="5803519" y="3196956"/>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7" name="Rectangle 16">
              <a:extLst>
                <a:ext uri="{FF2B5EF4-FFF2-40B4-BE49-F238E27FC236}">
                  <a16:creationId xmlns:a16="http://schemas.microsoft.com/office/drawing/2014/main" id="{D2FDD87D-20D5-4B4D-801A-470585052F5C}"/>
                </a:ext>
              </a:extLst>
            </p:cNvPr>
            <p:cNvSpPr/>
            <p:nvPr/>
          </p:nvSpPr>
          <p:spPr>
            <a:xfrm>
              <a:off x="5803519" y="3665295"/>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8" name="Straight Arrow Connector 17">
              <a:extLst>
                <a:ext uri="{FF2B5EF4-FFF2-40B4-BE49-F238E27FC236}">
                  <a16:creationId xmlns:a16="http://schemas.microsoft.com/office/drawing/2014/main" id="{EEA16708-C47F-4929-96A8-D86FB155D590}"/>
                </a:ext>
              </a:extLst>
            </p:cNvPr>
            <p:cNvCxnSpPr>
              <a:endCxn id="13" idx="1"/>
            </p:cNvCxnSpPr>
            <p:nvPr/>
          </p:nvCxnSpPr>
          <p:spPr>
            <a:xfrm flipV="1">
              <a:off x="5301910" y="2182221"/>
              <a:ext cx="501609" cy="7025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D077D0-9B06-410C-BED5-5CBC036EDFC2}"/>
                </a:ext>
              </a:extLst>
            </p:cNvPr>
            <p:cNvCxnSpPr>
              <a:endCxn id="15" idx="1"/>
            </p:cNvCxnSpPr>
            <p:nvPr/>
          </p:nvCxnSpPr>
          <p:spPr>
            <a:xfrm flipV="1">
              <a:off x="5301910" y="2650561"/>
              <a:ext cx="501609" cy="3382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9CDF8A-7662-4082-8386-34112EC99F10}"/>
                </a:ext>
              </a:extLst>
            </p:cNvPr>
            <p:cNvCxnSpPr>
              <a:endCxn id="16" idx="1"/>
            </p:cNvCxnSpPr>
            <p:nvPr/>
          </p:nvCxnSpPr>
          <p:spPr>
            <a:xfrm>
              <a:off x="5301910" y="3040841"/>
              <a:ext cx="501609" cy="338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4A1C70-F2E4-4E09-8E36-C6B199E3B367}"/>
                </a:ext>
              </a:extLst>
            </p:cNvPr>
            <p:cNvCxnSpPr>
              <a:endCxn id="17" idx="1"/>
            </p:cNvCxnSpPr>
            <p:nvPr/>
          </p:nvCxnSpPr>
          <p:spPr>
            <a:xfrm>
              <a:off x="5301910" y="3144918"/>
              <a:ext cx="501609" cy="7025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DC9FF30-138B-47C4-A49C-10D9B63B895D}"/>
                    </a:ext>
                  </a:extLst>
                </p:cNvPr>
                <p:cNvSpPr txBox="1"/>
                <p:nvPr/>
              </p:nvSpPr>
              <p:spPr>
                <a:xfrm>
                  <a:off x="4298395" y="2792899"/>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sub>
                        </m:sSub>
                      </m:oMath>
                    </m:oMathPara>
                  </a14:m>
                  <a:endParaRPr lang="en-US" sz="1755" dirty="0"/>
                </a:p>
              </p:txBody>
            </p:sp>
          </mc:Choice>
          <mc:Fallback xmlns="">
            <p:sp>
              <p:nvSpPr>
                <p:cNvPr id="82" name="TextBox 81"/>
                <p:cNvSpPr txBox="1">
                  <a:spLocks noRot="1" noChangeAspect="1" noMove="1" noResize="1" noEditPoints="1" noAdjustHandles="1" noChangeArrowheads="1" noChangeShapeType="1" noTextEdit="1"/>
                </p:cNvSpPr>
                <p:nvPr/>
              </p:nvSpPr>
              <p:spPr>
                <a:xfrm>
                  <a:off x="4298395" y="2792899"/>
                  <a:ext cx="273605" cy="419441"/>
                </a:xfrm>
                <a:prstGeom prst="rect">
                  <a:avLst/>
                </a:prstGeom>
                <a:blipFill>
                  <a:blip r:embed="rId6"/>
                  <a:stretch>
                    <a:fillRect r="-31481"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4C8D7B-D0A2-4F69-90AC-4FAE92091875}"/>
                    </a:ext>
                  </a:extLst>
                </p:cNvPr>
                <p:cNvSpPr txBox="1"/>
                <p:nvPr/>
              </p:nvSpPr>
              <p:spPr>
                <a:xfrm>
                  <a:off x="5894720" y="2060094"/>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−2 </m:t>
                            </m:r>
                          </m:sub>
                        </m:sSub>
                      </m:oMath>
                    </m:oMathPara>
                  </a14:m>
                  <a:endParaRPr lang="en-US" sz="1755" dirty="0"/>
                </a:p>
              </p:txBody>
            </p:sp>
          </mc:Choice>
          <mc:Fallback xmlns="">
            <p:sp>
              <p:nvSpPr>
                <p:cNvPr id="83" name="TextBox 82"/>
                <p:cNvSpPr txBox="1">
                  <a:spLocks noRot="1" noChangeAspect="1" noMove="1" noResize="1" noEditPoints="1" noAdjustHandles="1" noChangeArrowheads="1" noChangeShapeType="1" noTextEdit="1"/>
                </p:cNvSpPr>
                <p:nvPr/>
              </p:nvSpPr>
              <p:spPr>
                <a:xfrm>
                  <a:off x="5894720" y="2060094"/>
                  <a:ext cx="273605" cy="419441"/>
                </a:xfrm>
                <a:prstGeom prst="rect">
                  <a:avLst/>
                </a:prstGeom>
                <a:blipFill>
                  <a:blip r:embed="rId7"/>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BF7733D-0215-4012-AEBD-5BAAF965A210}"/>
                    </a:ext>
                  </a:extLst>
                </p:cNvPr>
                <p:cNvSpPr txBox="1"/>
                <p:nvPr/>
              </p:nvSpPr>
              <p:spPr>
                <a:xfrm>
                  <a:off x="5894720" y="2528433"/>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−1 </m:t>
                            </m:r>
                          </m:sub>
                        </m:sSub>
                      </m:oMath>
                    </m:oMathPara>
                  </a14:m>
                  <a:endParaRPr lang="en-US" sz="1755" dirty="0"/>
                </a:p>
              </p:txBody>
            </p:sp>
          </mc:Choice>
          <mc:Fallback xmlns="">
            <p:sp>
              <p:nvSpPr>
                <p:cNvPr id="84" name="TextBox 83"/>
                <p:cNvSpPr txBox="1">
                  <a:spLocks noRot="1" noChangeAspect="1" noMove="1" noResize="1" noEditPoints="1" noAdjustHandles="1" noChangeArrowheads="1" noChangeShapeType="1" noTextEdit="1"/>
                </p:cNvSpPr>
                <p:nvPr/>
              </p:nvSpPr>
              <p:spPr>
                <a:xfrm>
                  <a:off x="5894720" y="2528433"/>
                  <a:ext cx="273605" cy="419441"/>
                </a:xfrm>
                <a:prstGeom prst="rect">
                  <a:avLst/>
                </a:prstGeom>
                <a:blipFill>
                  <a:blip r:embed="rId8"/>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778C3D4-6D83-4B7A-BA56-A2C3ECE463CE}"/>
                    </a:ext>
                  </a:extLst>
                </p:cNvPr>
                <p:cNvSpPr txBox="1"/>
                <p:nvPr/>
              </p:nvSpPr>
              <p:spPr>
                <a:xfrm>
                  <a:off x="5894720" y="3256960"/>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+1 </m:t>
                            </m:r>
                          </m:sub>
                        </m:sSub>
                      </m:oMath>
                    </m:oMathPara>
                  </a14:m>
                  <a:endParaRPr lang="en-US" sz="1755" dirty="0"/>
                </a:p>
              </p:txBody>
            </p:sp>
          </mc:Choice>
          <mc:Fallback xmlns="">
            <p:sp>
              <p:nvSpPr>
                <p:cNvPr id="85" name="TextBox 84"/>
                <p:cNvSpPr txBox="1">
                  <a:spLocks noRot="1" noChangeAspect="1" noMove="1" noResize="1" noEditPoints="1" noAdjustHandles="1" noChangeArrowheads="1" noChangeShapeType="1" noTextEdit="1"/>
                </p:cNvSpPr>
                <p:nvPr/>
              </p:nvSpPr>
              <p:spPr>
                <a:xfrm>
                  <a:off x="5894720" y="3256961"/>
                  <a:ext cx="273605" cy="419441"/>
                </a:xfrm>
                <a:prstGeom prst="rect">
                  <a:avLst/>
                </a:prstGeom>
                <a:blipFill>
                  <a:blip r:embed="rId9"/>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37E8B9-3D82-4EF2-B1DD-4D8924128282}"/>
                    </a:ext>
                  </a:extLst>
                </p:cNvPr>
                <p:cNvSpPr txBox="1"/>
                <p:nvPr/>
              </p:nvSpPr>
              <p:spPr>
                <a:xfrm>
                  <a:off x="5894720" y="3725301"/>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+2 </m:t>
                            </m:r>
                          </m:sub>
                        </m:sSub>
                      </m:oMath>
                    </m:oMathPara>
                  </a14:m>
                  <a:endParaRPr lang="en-US" sz="1755" dirty="0"/>
                </a:p>
              </p:txBody>
            </p:sp>
          </mc:Choice>
          <mc:Fallback xmlns="">
            <p:sp>
              <p:nvSpPr>
                <p:cNvPr id="86" name="TextBox 85"/>
                <p:cNvSpPr txBox="1">
                  <a:spLocks noRot="1" noChangeAspect="1" noMove="1" noResize="1" noEditPoints="1" noAdjustHandles="1" noChangeArrowheads="1" noChangeShapeType="1" noTextEdit="1"/>
                </p:cNvSpPr>
                <p:nvPr/>
              </p:nvSpPr>
              <p:spPr>
                <a:xfrm>
                  <a:off x="5894720" y="3725301"/>
                  <a:ext cx="273605" cy="419441"/>
                </a:xfrm>
                <a:prstGeom prst="rect">
                  <a:avLst/>
                </a:prstGeom>
                <a:blipFill>
                  <a:blip r:embed="rId10"/>
                  <a:stretch>
                    <a:fillRect r="-109259"/>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E5C2439F-2A60-4A05-98E7-704EDCFB9D5A}"/>
                </a:ext>
              </a:extLst>
            </p:cNvPr>
            <p:cNvCxnSpPr>
              <a:stCxn id="10" idx="3"/>
              <a:endCxn id="12" idx="1"/>
            </p:cNvCxnSpPr>
            <p:nvPr/>
          </p:nvCxnSpPr>
          <p:spPr>
            <a:xfrm>
              <a:off x="4754701" y="3014824"/>
              <a:ext cx="45600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Arrow: Right 27">
            <a:extLst>
              <a:ext uri="{FF2B5EF4-FFF2-40B4-BE49-F238E27FC236}">
                <a16:creationId xmlns:a16="http://schemas.microsoft.com/office/drawing/2014/main" id="{D6BDEA6B-7848-4403-81AB-896BC7923F0D}"/>
              </a:ext>
            </a:extLst>
          </p:cNvPr>
          <p:cNvSpPr/>
          <p:nvPr/>
        </p:nvSpPr>
        <p:spPr>
          <a:xfrm>
            <a:off x="4953000" y="2464226"/>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C6E4FA9-6220-4DC3-AF16-36476E80FEC3}"/>
              </a:ext>
            </a:extLst>
          </p:cNvPr>
          <p:cNvSpPr/>
          <p:nvPr/>
        </p:nvSpPr>
        <p:spPr>
          <a:xfrm>
            <a:off x="7485456" y="2464226"/>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7B7B7C-8826-49D2-BDDF-741E79F83582}"/>
              </a:ext>
            </a:extLst>
          </p:cNvPr>
          <p:cNvPicPr>
            <a:picLocks noChangeAspect="1"/>
          </p:cNvPicPr>
          <p:nvPr/>
        </p:nvPicPr>
        <p:blipFill>
          <a:blip r:embed="rId11">
            <a:duotone>
              <a:prstClr val="black"/>
              <a:schemeClr val="accent5">
                <a:tint val="45000"/>
                <a:satMod val="400000"/>
              </a:schemeClr>
            </a:duotone>
          </a:blip>
          <a:stretch>
            <a:fillRect/>
          </a:stretch>
        </p:blipFill>
        <p:spPr>
          <a:xfrm>
            <a:off x="2072680" y="4375323"/>
            <a:ext cx="4583460" cy="997893"/>
          </a:xfrm>
          <a:prstGeom prst="rect">
            <a:avLst/>
          </a:prstGeom>
          <a:ln>
            <a:solidFill>
              <a:srgbClr val="3C88D2"/>
            </a:solidFill>
          </a:ln>
        </p:spPr>
      </p:pic>
      <p:sp>
        <p:nvSpPr>
          <p:cNvPr id="6" name="TextBox 5">
            <a:extLst>
              <a:ext uri="{FF2B5EF4-FFF2-40B4-BE49-F238E27FC236}">
                <a16:creationId xmlns:a16="http://schemas.microsoft.com/office/drawing/2014/main" id="{6670082C-4137-4FB5-9CA9-4DE3CB16F2AC}"/>
              </a:ext>
            </a:extLst>
          </p:cNvPr>
          <p:cNvSpPr txBox="1"/>
          <p:nvPr/>
        </p:nvSpPr>
        <p:spPr>
          <a:xfrm>
            <a:off x="1928664" y="3717032"/>
            <a:ext cx="6515598" cy="392415"/>
          </a:xfrm>
          <a:prstGeom prst="rect">
            <a:avLst/>
          </a:prstGeom>
          <a:noFill/>
        </p:spPr>
        <p:txBody>
          <a:bodyPr wrap="square" rtlCol="0">
            <a:spAutoFit/>
          </a:bodyPr>
          <a:lstStyle/>
          <a:p>
            <a:r>
              <a:rPr lang="en-US" sz="1950" dirty="0" err="1"/>
              <a:t>DeepWalk</a:t>
            </a:r>
            <a:r>
              <a:rPr lang="en-US" sz="1950" dirty="0"/>
              <a:t> is asymptotically and implicitly factorizing </a:t>
            </a:r>
          </a:p>
        </p:txBody>
      </p:sp>
      <p:sp>
        <p:nvSpPr>
          <p:cNvPr id="39" name="Title 1">
            <a:extLst>
              <a:ext uri="{FF2B5EF4-FFF2-40B4-BE49-F238E27FC236}">
                <a16:creationId xmlns:a16="http://schemas.microsoft.com/office/drawing/2014/main" id="{3F1DB8D0-9646-4D6F-8CB6-1066CE90CBFA}"/>
              </a:ext>
            </a:extLst>
          </p:cNvPr>
          <p:cNvSpPr>
            <a:spLocks noGrp="1"/>
          </p:cNvSpPr>
          <p:nvPr>
            <p:ph type="title"/>
          </p:nvPr>
        </p:nvSpPr>
        <p:spPr/>
        <p:txBody>
          <a:bodyPr/>
          <a:lstStyle/>
          <a:p>
            <a:r>
              <a:rPr lang="en-US" dirty="0" err="1"/>
              <a:t>DeepWalk</a:t>
            </a:r>
            <a:r>
              <a:rPr lang="en-US" dirty="0"/>
              <a:t> is factorizing a matrix</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E49775F5-3018-449E-8DFE-91E43A15A1C0}"/>
                  </a:ext>
                </a:extLst>
              </p:cNvPr>
              <p:cNvSpPr/>
              <p:nvPr/>
            </p:nvSpPr>
            <p:spPr>
              <a:xfrm>
                <a:off x="6969224" y="4483900"/>
                <a:ext cx="1944216" cy="7176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𝑣𝑜𝑙</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𝐺</m:t>
                          </m:r>
                        </m:e>
                      </m:d>
                      <m:r>
                        <a:rPr lang="en-US" altLang="zh-CN" sz="1600" i="1">
                          <a:latin typeface="Cambria Math" panose="02040503050406030204" pitchFamily="18" charset="0"/>
                        </a:rPr>
                        <m:t>=</m:t>
                      </m:r>
                      <m:nary>
                        <m:naryPr>
                          <m:chr m:val="∑"/>
                          <m:supHide m:val="on"/>
                          <m:ctrlPr>
                            <a:rPr lang="en-US" altLang="zh-CN" sz="1600" i="1">
                              <a:latin typeface="Cambria Math" panose="02040503050406030204" pitchFamily="18" charset="0"/>
                            </a:rPr>
                          </m:ctrlPr>
                        </m:naryPr>
                        <m:sub>
                          <m:r>
                            <a:rPr lang="en-US" altLang="zh-CN" sz="1600" i="1">
                              <a:latin typeface="Cambria Math" panose="02040503050406030204" pitchFamily="18" charset="0"/>
                            </a:rPr>
                            <m:t>𝑖</m:t>
                          </m:r>
                        </m:sub>
                        <m:sup/>
                        <m:e>
                          <m:nary>
                            <m:naryPr>
                              <m:chr m:val="∑"/>
                              <m:supHide m:val="on"/>
                              <m:ctrlPr>
                                <a:rPr lang="en-US" altLang="zh-CN" sz="1600" i="1">
                                  <a:latin typeface="Cambria Math" panose="02040503050406030204" pitchFamily="18" charset="0"/>
                                </a:rPr>
                              </m:ctrlPr>
                            </m:naryPr>
                            <m:sub>
                              <m:r>
                                <a:rPr lang="en-US" altLang="zh-CN" sz="1600" i="1">
                                  <a:latin typeface="Cambria Math" panose="02040503050406030204" pitchFamily="18" charset="0"/>
                                </a:rPr>
                                <m:t>𝑗</m:t>
                              </m:r>
                            </m:sub>
                            <m:sup/>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𝐴</m:t>
                                  </m:r>
                                </m:e>
                                <m:sub>
                                  <m:r>
                                    <a:rPr lang="en-US" altLang="zh-CN" sz="1600" i="1">
                                      <a:latin typeface="Cambria Math" panose="02040503050406030204" pitchFamily="18" charset="0"/>
                                    </a:rPr>
                                    <m:t>𝑖𝑗</m:t>
                                  </m:r>
                                </m:sub>
                              </m:sSub>
                            </m:e>
                          </m:nary>
                        </m:e>
                      </m:nary>
                    </m:oMath>
                  </m:oMathPara>
                </a14:m>
                <a:endParaRPr lang="en-US" sz="1600" dirty="0"/>
              </a:p>
            </p:txBody>
          </p:sp>
        </mc:Choice>
        <mc:Fallback xmlns="">
          <p:sp>
            <p:nvSpPr>
              <p:cNvPr id="30" name="Rectangle 29">
                <a:extLst>
                  <a:ext uri="{FF2B5EF4-FFF2-40B4-BE49-F238E27FC236}">
                    <a16:creationId xmlns:a16="http://schemas.microsoft.com/office/drawing/2014/main" id="{E49775F5-3018-449E-8DFE-91E43A15A1C0}"/>
                  </a:ext>
                </a:extLst>
              </p:cNvPr>
              <p:cNvSpPr>
                <a:spLocks noRot="1" noChangeAspect="1" noMove="1" noResize="1" noEditPoints="1" noAdjustHandles="1" noChangeArrowheads="1" noChangeShapeType="1" noTextEdit="1"/>
              </p:cNvSpPr>
              <p:nvPr/>
            </p:nvSpPr>
            <p:spPr>
              <a:xfrm>
                <a:off x="6969224" y="4483900"/>
                <a:ext cx="1944216" cy="717697"/>
              </a:xfrm>
              <a:prstGeom prst="rect">
                <a:avLst/>
              </a:prstGeom>
              <a:blipFill>
                <a:blip r:embed="rId12"/>
                <a:stretch>
                  <a:fillRect t="-115517" r="-5844" b="-160345"/>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44B7E055-8F15-4CC7-85C3-031DCCCEFAB1}"/>
              </a:ext>
            </a:extLst>
          </p:cNvPr>
          <p:cNvGrpSpPr/>
          <p:nvPr/>
        </p:nvGrpSpPr>
        <p:grpSpPr>
          <a:xfrm>
            <a:off x="2230020" y="5572317"/>
            <a:ext cx="2213358" cy="376963"/>
            <a:chOff x="7378061" y="5449833"/>
            <a:chExt cx="2724132" cy="463955"/>
          </a:xfrm>
        </p:grpSpPr>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A0E375E-2440-41F2-B8D0-E87E9DA8436F}"/>
                    </a:ext>
                  </a:extLst>
                </p:cNvPr>
                <p:cNvSpPr/>
                <p:nvPr/>
              </p:nvSpPr>
              <p:spPr>
                <a:xfrm>
                  <a:off x="7378061" y="5459225"/>
                  <a:ext cx="493627" cy="4545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𝑨</m:t>
                        </m:r>
                      </m:oMath>
                    </m:oMathPara>
                  </a14:m>
                  <a:endParaRPr lang="en-US" b="1" dirty="0"/>
                </a:p>
              </p:txBody>
            </p:sp>
          </mc:Choice>
          <mc:Fallback xmlns="">
            <p:sp>
              <p:nvSpPr>
                <p:cNvPr id="8" name="Rectangle 7">
                  <a:extLst>
                    <a:ext uri="{FF2B5EF4-FFF2-40B4-BE49-F238E27FC236}">
                      <a16:creationId xmlns:a16="http://schemas.microsoft.com/office/drawing/2014/main" id="{C79BFE36-0606-403D-B9DC-6241CBD9D168}"/>
                    </a:ext>
                  </a:extLst>
                </p:cNvPr>
                <p:cNvSpPr>
                  <a:spLocks noRot="1" noChangeAspect="1" noMove="1" noResize="1" noEditPoints="1" noAdjustHandles="1" noChangeArrowheads="1" noChangeShapeType="1" noTextEdit="1"/>
                </p:cNvSpPr>
                <p:nvPr/>
              </p:nvSpPr>
              <p:spPr>
                <a:xfrm>
                  <a:off x="7378061" y="5459225"/>
                  <a:ext cx="389850" cy="369332"/>
                </a:xfrm>
                <a:prstGeom prst="rect">
                  <a:avLst/>
                </a:prstGeom>
                <a:blipFill>
                  <a:blip r:embed="rId13"/>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A51D0F4-68BE-48F3-9EDF-C83060C6DD09}"/>
                </a:ext>
              </a:extLst>
            </p:cNvPr>
            <p:cNvSpPr/>
            <p:nvPr/>
          </p:nvSpPr>
          <p:spPr>
            <a:xfrm>
              <a:off x="7712585" y="5449833"/>
              <a:ext cx="2389608" cy="454563"/>
            </a:xfrm>
            <a:prstGeom prst="rect">
              <a:avLst/>
            </a:prstGeom>
          </p:spPr>
          <p:txBody>
            <a:bodyPr wrap="none">
              <a:spAutoFit/>
            </a:bodyPr>
            <a:lstStyle/>
            <a:p>
              <a:r>
                <a:rPr lang="en-US" altLang="zh-CN" dirty="0"/>
                <a:t>Adjacency matrix</a:t>
              </a:r>
              <a:endParaRPr lang="en-US" dirty="0"/>
            </a:p>
          </p:txBody>
        </p:sp>
      </p:grpSp>
      <p:grpSp>
        <p:nvGrpSpPr>
          <p:cNvPr id="34" name="Group 33">
            <a:extLst>
              <a:ext uri="{FF2B5EF4-FFF2-40B4-BE49-F238E27FC236}">
                <a16:creationId xmlns:a16="http://schemas.microsoft.com/office/drawing/2014/main" id="{7408B08C-96F2-44D5-992B-24EEFC9B3534}"/>
              </a:ext>
            </a:extLst>
          </p:cNvPr>
          <p:cNvGrpSpPr/>
          <p:nvPr/>
        </p:nvGrpSpPr>
        <p:grpSpPr>
          <a:xfrm>
            <a:off x="2230019" y="5936546"/>
            <a:ext cx="1918680" cy="369584"/>
            <a:chOff x="7378061" y="5819165"/>
            <a:chExt cx="2361452" cy="454873"/>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32AC7FE8-88C6-4FB8-ACAD-18475973267F}"/>
                    </a:ext>
                  </a:extLst>
                </p:cNvPr>
                <p:cNvSpPr/>
                <p:nvPr/>
              </p:nvSpPr>
              <p:spPr>
                <a:xfrm>
                  <a:off x="7378061" y="5819476"/>
                  <a:ext cx="519274" cy="454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a:latin typeface="Cambria Math" panose="02040503050406030204" pitchFamily="18" charset="0"/>
                          </a:rPr>
                          <m:t>𝑫</m:t>
                        </m:r>
                      </m:oMath>
                    </m:oMathPara>
                  </a14:m>
                  <a:endParaRPr lang="en-US" b="1" dirty="0"/>
                </a:p>
              </p:txBody>
            </p:sp>
          </mc:Choice>
          <mc:Fallback xmlns="">
            <p:sp>
              <p:nvSpPr>
                <p:cNvPr id="30" name="Rectangle 29">
                  <a:extLst>
                    <a:ext uri="{FF2B5EF4-FFF2-40B4-BE49-F238E27FC236}">
                      <a16:creationId xmlns:a16="http://schemas.microsoft.com/office/drawing/2014/main" id="{83CB03B5-D1A7-40CE-B9DB-FB01577DC4D0}"/>
                    </a:ext>
                  </a:extLst>
                </p:cNvPr>
                <p:cNvSpPr>
                  <a:spLocks noRot="1" noChangeAspect="1" noMove="1" noResize="1" noEditPoints="1" noAdjustHandles="1" noChangeArrowheads="1" noChangeShapeType="1" noTextEdit="1"/>
                </p:cNvSpPr>
                <p:nvPr/>
              </p:nvSpPr>
              <p:spPr>
                <a:xfrm>
                  <a:off x="7378061" y="5819476"/>
                  <a:ext cx="410689" cy="369332"/>
                </a:xfrm>
                <a:prstGeom prst="rect">
                  <a:avLst/>
                </a:prstGeom>
                <a:blipFill>
                  <a:blip r:embed="rId14"/>
                  <a:stretch>
                    <a:fillRect/>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E5A91E37-3BF1-401C-99C8-5D72BD29AB47}"/>
                </a:ext>
              </a:extLst>
            </p:cNvPr>
            <p:cNvSpPr/>
            <p:nvPr/>
          </p:nvSpPr>
          <p:spPr>
            <a:xfrm>
              <a:off x="7728706" y="5819165"/>
              <a:ext cx="2010807" cy="454563"/>
            </a:xfrm>
            <a:prstGeom prst="rect">
              <a:avLst/>
            </a:prstGeom>
          </p:spPr>
          <p:txBody>
            <a:bodyPr wrap="none">
              <a:spAutoFit/>
            </a:bodyPr>
            <a:lstStyle/>
            <a:p>
              <a:r>
                <a:rPr lang="en-US" altLang="zh-CN" dirty="0"/>
                <a:t>Degree matrix</a:t>
              </a:r>
              <a:endParaRPr lang="en-US" dirty="0"/>
            </a:p>
          </p:txBody>
        </p:sp>
      </p:grpSp>
      <p:sp>
        <p:nvSpPr>
          <p:cNvPr id="38" name="Rectangle 37">
            <a:extLst>
              <a:ext uri="{FF2B5EF4-FFF2-40B4-BE49-F238E27FC236}">
                <a16:creationId xmlns:a16="http://schemas.microsoft.com/office/drawing/2014/main" id="{33741B0A-11FB-4478-9EB2-FEABAEFB3393}"/>
              </a:ext>
            </a:extLst>
          </p:cNvPr>
          <p:cNvSpPr/>
          <p:nvPr/>
        </p:nvSpPr>
        <p:spPr>
          <a:xfrm>
            <a:off x="4898451" y="5582711"/>
            <a:ext cx="2505814" cy="726609"/>
          </a:xfrm>
          <a:prstGeom prst="rect">
            <a:avLst/>
          </a:prstGeom>
        </p:spPr>
        <p:txBody>
          <a:bodyPr wrap="none">
            <a:spAutoFit/>
          </a:bodyPr>
          <a:lstStyle/>
          <a:p>
            <a:pPr>
              <a:lnSpc>
                <a:spcPct val="120000"/>
              </a:lnSpc>
            </a:pPr>
            <a:r>
              <a:rPr lang="en-US" altLang="zh-CN" i="1" dirty="0"/>
              <a:t>b</a:t>
            </a:r>
            <a:r>
              <a:rPr lang="en-US" altLang="zh-CN" dirty="0"/>
              <a:t>: #negative samples</a:t>
            </a:r>
          </a:p>
          <a:p>
            <a:pPr>
              <a:lnSpc>
                <a:spcPct val="120000"/>
              </a:lnSpc>
            </a:pPr>
            <a:r>
              <a:rPr lang="en-US" i="1" dirty="0"/>
              <a:t>T</a:t>
            </a:r>
            <a:r>
              <a:rPr lang="en-US" dirty="0"/>
              <a:t>: context window size</a:t>
            </a:r>
          </a:p>
        </p:txBody>
      </p:sp>
    </p:spTree>
    <p:extLst>
      <p:ext uri="{BB962C8B-B14F-4D97-AF65-F5344CB8AC3E}">
        <p14:creationId xmlns:p14="http://schemas.microsoft.com/office/powerpoint/2010/main" val="3780513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381000" y="6435725"/>
            <a:ext cx="9144000" cy="422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endParaRPr kumimoji="0" lang="en-US" altLang="x-none" sz="1200">
              <a:latin typeface="Times New Roman" charset="0"/>
            </a:endParaRPr>
          </a:p>
        </p:txBody>
      </p:sp>
      <p:sp>
        <p:nvSpPr>
          <p:cNvPr id="30722" name="Title 1"/>
          <p:cNvSpPr>
            <a:spLocks noGrp="1"/>
          </p:cNvSpPr>
          <p:nvPr>
            <p:ph type="title"/>
          </p:nvPr>
        </p:nvSpPr>
        <p:spPr/>
        <p:txBody>
          <a:bodyPr/>
          <a:lstStyle/>
          <a:p>
            <a:r>
              <a:rPr lang="en-US" altLang="x-none"/>
              <a:t>LINE</a:t>
            </a:r>
          </a:p>
        </p:txBody>
      </p:sp>
      <p:pic>
        <p:nvPicPr>
          <p:cNvPr id="307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9650"/>
            <a:ext cx="86614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CCA764-00C3-FE4A-A9F6-6D0737225177}"/>
              </a:ext>
            </a:extLst>
          </p:cNvPr>
          <p:cNvSpPr/>
          <p:nvPr/>
        </p:nvSpPr>
        <p:spPr>
          <a:xfrm>
            <a:off x="3728864" y="4221088"/>
            <a:ext cx="2952328" cy="720080"/>
          </a:xfrm>
          <a:prstGeom prst="rect">
            <a:avLst/>
          </a:prstGeom>
          <a:noFill/>
          <a:ln>
            <a:solidFill>
              <a:srgbClr val="619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6C6388-79D8-524A-9FAD-B7BAB0854EB1}"/>
              </a:ext>
            </a:extLst>
          </p:cNvPr>
          <p:cNvSpPr/>
          <p:nvPr/>
        </p:nvSpPr>
        <p:spPr>
          <a:xfrm>
            <a:off x="3008784" y="5517231"/>
            <a:ext cx="4320480" cy="918493"/>
          </a:xfrm>
          <a:prstGeom prst="rect">
            <a:avLst/>
          </a:prstGeom>
          <a:noFill/>
          <a:ln>
            <a:solidFill>
              <a:srgbClr val="619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82682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tLang="x-none"/>
              <a:t>PTE</a:t>
            </a:r>
          </a:p>
        </p:txBody>
      </p:sp>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39813"/>
            <a:ext cx="8893175"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A02C817-E047-AB45-AC7E-79909D2293E1}"/>
              </a:ext>
            </a:extLst>
          </p:cNvPr>
          <p:cNvPicPr>
            <a:picLocks noChangeAspect="1"/>
          </p:cNvPicPr>
          <p:nvPr/>
        </p:nvPicPr>
        <p:blipFill rotWithShape="1">
          <a:blip r:embed="rId3">
            <a:extLst>
              <a:ext uri="{28A0092B-C50C-407E-A947-70E740481C1C}">
                <a14:useLocalDpi xmlns:a14="http://schemas.microsoft.com/office/drawing/2010/main" val="0"/>
              </a:ext>
            </a:extLst>
          </a:blip>
          <a:srcRect b="63106"/>
          <a:stretch/>
        </p:blipFill>
        <p:spPr bwMode="auto">
          <a:xfrm>
            <a:off x="561528" y="4869160"/>
            <a:ext cx="9144000" cy="14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79348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81000" y="188913"/>
            <a:ext cx="9144000" cy="792162"/>
          </a:xfrm>
        </p:spPr>
        <p:txBody>
          <a:bodyPr/>
          <a:lstStyle/>
          <a:p>
            <a:r>
              <a:rPr lang="en-US" altLang="x-none"/>
              <a:t>node2vec — 2nd Order Random Walk</a:t>
            </a:r>
          </a:p>
        </p:txBody>
      </p:sp>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91440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64389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31825" y="274638"/>
            <a:ext cx="8642350" cy="792162"/>
          </a:xfrm>
        </p:spPr>
        <p:txBody>
          <a:bodyPr/>
          <a:lstStyle/>
          <a:p>
            <a:r>
              <a:rPr lang="en-US" altLang="x-none" dirty="0">
                <a:solidFill>
                  <a:srgbClr val="C00000"/>
                </a:solidFill>
              </a:rPr>
              <a:t>Unifying </a:t>
            </a:r>
            <a:r>
              <a:rPr lang="en-US" altLang="x-none" dirty="0" err="1">
                <a:solidFill>
                  <a:srgbClr val="0000CC"/>
                </a:solidFill>
              </a:rPr>
              <a:t>DeepWalk</a:t>
            </a:r>
            <a:r>
              <a:rPr lang="en-US" altLang="x-none" dirty="0"/>
              <a:t>, </a:t>
            </a:r>
            <a:r>
              <a:rPr lang="en-US" altLang="x-none" dirty="0">
                <a:solidFill>
                  <a:srgbClr val="0000CC"/>
                </a:solidFill>
              </a:rPr>
              <a:t>LINE</a:t>
            </a:r>
            <a:r>
              <a:rPr lang="en-US" altLang="x-none" dirty="0"/>
              <a:t>, </a:t>
            </a:r>
            <a:r>
              <a:rPr lang="en-US" altLang="x-none" dirty="0">
                <a:solidFill>
                  <a:srgbClr val="0000CC"/>
                </a:solidFill>
              </a:rPr>
              <a:t>PTE</a:t>
            </a:r>
            <a:r>
              <a:rPr lang="en-US" altLang="x-none" dirty="0"/>
              <a:t>, and </a:t>
            </a:r>
            <a:r>
              <a:rPr lang="en-US" altLang="x-none" dirty="0">
                <a:solidFill>
                  <a:srgbClr val="0000CC"/>
                </a:solidFill>
              </a:rPr>
              <a:t>node2vec </a:t>
            </a:r>
            <a:r>
              <a:rPr lang="en-US" altLang="x-none" dirty="0">
                <a:solidFill>
                  <a:schemeClr val="tx1"/>
                </a:solidFill>
              </a:rPr>
              <a:t>into </a:t>
            </a:r>
            <a:r>
              <a:rPr lang="en-US" altLang="x-none" dirty="0">
                <a:solidFill>
                  <a:srgbClr val="C00000"/>
                </a:solidFill>
              </a:rPr>
              <a:t>Matrix</a:t>
            </a:r>
            <a:r>
              <a:rPr lang="en-US" altLang="x-none" dirty="0">
                <a:solidFill>
                  <a:schemeClr val="tx1"/>
                </a:solidFill>
              </a:rPr>
              <a:t> Forms</a:t>
            </a:r>
            <a:endParaRPr lang="en-US" altLang="x-none" baseline="30000" dirty="0">
              <a:solidFill>
                <a:schemeClr val="tx1"/>
              </a:solidFill>
            </a:endParaRPr>
          </a:p>
        </p:txBody>
      </p:sp>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528" y="1628800"/>
            <a:ext cx="8424936" cy="399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2DDFF33-A109-EC43-973B-0F2F7FFBEC1D}"/>
              </a:ext>
            </a:extLst>
          </p:cNvPr>
          <p:cNvSpPr/>
          <p:nvPr/>
        </p:nvSpPr>
        <p:spPr>
          <a:xfrm>
            <a:off x="67367" y="6551766"/>
            <a:ext cx="9782177" cy="261610"/>
          </a:xfrm>
          <a:prstGeom prst="rect">
            <a:avLst/>
          </a:prstGeom>
        </p:spPr>
        <p:txBody>
          <a:bodyPr wrap="square">
            <a:spAutoFit/>
          </a:bodyPr>
          <a:lstStyle/>
          <a:p>
            <a:pPr marL="185738" indent="-185738">
              <a:buFont typeface="+mj-lt"/>
              <a:buAutoNum type="arabicPeriod"/>
            </a:pPr>
            <a:r>
              <a:rPr lang="en-US" sz="1100" dirty="0">
                <a:latin typeface="Times New Roman" charset="0"/>
                <a:ea typeface="Times New Roman" charset="0"/>
                <a:cs typeface="Times New Roman" charset="0"/>
              </a:rPr>
              <a:t>Qiu et al. Network embedding as matrix factorization: unifying </a:t>
            </a:r>
            <a:r>
              <a:rPr lang="en-US" sz="1100" dirty="0" err="1">
                <a:latin typeface="Times New Roman" charset="0"/>
                <a:ea typeface="Times New Roman" charset="0"/>
                <a:cs typeface="Times New Roman" charset="0"/>
              </a:rPr>
              <a:t>deepwalk</a:t>
            </a:r>
            <a:r>
              <a:rPr lang="en-US" sz="1100" dirty="0">
                <a:latin typeface="Times New Roman" charset="0"/>
                <a:ea typeface="Times New Roman" charset="0"/>
                <a:cs typeface="Times New Roman" charset="0"/>
              </a:rPr>
              <a:t>, line, </a:t>
            </a:r>
            <a:r>
              <a:rPr lang="en-US" sz="1100" dirty="0" err="1">
                <a:latin typeface="Times New Roman" charset="0"/>
                <a:ea typeface="Times New Roman" charset="0"/>
                <a:cs typeface="Times New Roman" charset="0"/>
              </a:rPr>
              <a:t>pte</a:t>
            </a:r>
            <a:r>
              <a:rPr lang="en-US" sz="1100" dirty="0">
                <a:latin typeface="Times New Roman" charset="0"/>
                <a:ea typeface="Times New Roman" charset="0"/>
                <a:cs typeface="Times New Roman" charset="0"/>
              </a:rPr>
              <a:t>, and node2vec. </a:t>
            </a:r>
            <a:r>
              <a:rPr lang="en-US" sz="1100" i="1" dirty="0">
                <a:latin typeface="Times New Roman" charset="0"/>
                <a:ea typeface="Times New Roman" charset="0"/>
                <a:cs typeface="Times New Roman" charset="0"/>
              </a:rPr>
              <a:t>WSDM’18. </a:t>
            </a:r>
            <a:r>
              <a:rPr lang="en-US" sz="1100" b="1" dirty="0">
                <a:latin typeface="Times New Roman" charset="0"/>
                <a:ea typeface="Times New Roman" charset="0"/>
                <a:cs typeface="Times New Roman" charset="0"/>
              </a:rPr>
              <a:t>The most cited paper in WSDM’18 as of May 2019</a:t>
            </a:r>
          </a:p>
        </p:txBody>
      </p:sp>
    </p:spTree>
    <p:extLst>
      <p:ext uri="{BB962C8B-B14F-4D97-AF65-F5344CB8AC3E}">
        <p14:creationId xmlns:p14="http://schemas.microsoft.com/office/powerpoint/2010/main" val="217246234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6C82197-8B50-4D2E-A03B-CA8A45FBDC04}"/>
              </a:ext>
            </a:extLst>
          </p:cNvPr>
          <p:cNvSpPr>
            <a:spLocks noGrp="1"/>
          </p:cNvSpPr>
          <p:nvPr>
            <p:ph type="title"/>
          </p:nvPr>
        </p:nvSpPr>
        <p:spPr/>
        <p:txBody>
          <a:bodyPr/>
          <a:lstStyle/>
          <a:p>
            <a:r>
              <a:rPr lang="en-US" dirty="0" err="1">
                <a:solidFill>
                  <a:srgbClr val="C00000"/>
                </a:solidFill>
              </a:rPr>
              <a:t>NetMF</a:t>
            </a:r>
            <a:r>
              <a:rPr lang="en-US" dirty="0"/>
              <a:t>: </a:t>
            </a:r>
            <a:r>
              <a:rPr lang="en-US" dirty="0">
                <a:solidFill>
                  <a:srgbClr val="2B00CC"/>
                </a:solidFill>
              </a:rPr>
              <a:t>explicitly</a:t>
            </a:r>
            <a:r>
              <a:rPr lang="en-US" dirty="0"/>
              <a:t> factorizing the DW matrix</a:t>
            </a:r>
          </a:p>
        </p:txBody>
      </p:sp>
      <p:pic>
        <p:nvPicPr>
          <p:cNvPr id="2" name="Picture 1">
            <a:extLst>
              <a:ext uri="{FF2B5EF4-FFF2-40B4-BE49-F238E27FC236}">
                <a16:creationId xmlns:a16="http://schemas.microsoft.com/office/drawing/2014/main" id="{BD2D4F53-E3A9-48A9-8E15-25D5742B4401}"/>
              </a:ext>
            </a:extLst>
          </p:cNvPr>
          <p:cNvPicPr>
            <a:picLocks noChangeAspect="1"/>
          </p:cNvPicPr>
          <p:nvPr/>
        </p:nvPicPr>
        <p:blipFill>
          <a:blip r:embed="rId3"/>
          <a:stretch>
            <a:fillRect/>
          </a:stretch>
        </p:blipFill>
        <p:spPr>
          <a:xfrm>
            <a:off x="481440" y="2110038"/>
            <a:ext cx="2538651" cy="1509060"/>
          </a:xfrm>
          <a:prstGeom prst="rect">
            <a:avLst/>
          </a:prstGeom>
        </p:spPr>
      </p:pic>
      <p:pic>
        <p:nvPicPr>
          <p:cNvPr id="4" name="Picture 3">
            <a:extLst>
              <a:ext uri="{FF2B5EF4-FFF2-40B4-BE49-F238E27FC236}">
                <a16:creationId xmlns:a16="http://schemas.microsoft.com/office/drawing/2014/main" id="{8B63D447-5CE0-475F-8688-60CCD36A6022}"/>
              </a:ext>
            </a:extLst>
          </p:cNvPr>
          <p:cNvPicPr>
            <a:picLocks noChangeAspect="1"/>
          </p:cNvPicPr>
          <p:nvPr/>
        </p:nvPicPr>
        <p:blipFill>
          <a:blip r:embed="rId4"/>
          <a:stretch>
            <a:fillRect/>
          </a:stretch>
        </p:blipFill>
        <p:spPr>
          <a:xfrm>
            <a:off x="7761624" y="2199634"/>
            <a:ext cx="2144377" cy="1496190"/>
          </a:xfrm>
          <a:prstGeom prst="rect">
            <a:avLst/>
          </a:prstGeom>
        </p:spPr>
      </p:pic>
      <p:sp>
        <p:nvSpPr>
          <p:cNvPr id="128" name="Arrow: Right 127">
            <a:extLst>
              <a:ext uri="{FF2B5EF4-FFF2-40B4-BE49-F238E27FC236}">
                <a16:creationId xmlns:a16="http://schemas.microsoft.com/office/drawing/2014/main" id="{6CB7BB7C-B8CE-41A2-8504-41E48BF987B8}"/>
              </a:ext>
            </a:extLst>
          </p:cNvPr>
          <p:cNvSpPr/>
          <p:nvPr/>
        </p:nvSpPr>
        <p:spPr>
          <a:xfrm>
            <a:off x="2936776" y="2647331"/>
            <a:ext cx="234236" cy="493637"/>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FFF00B-9F4D-4205-8D9B-0A8BEFEB8CE6}"/>
              </a:ext>
            </a:extLst>
          </p:cNvPr>
          <p:cNvPicPr>
            <a:picLocks noChangeAspect="1"/>
          </p:cNvPicPr>
          <p:nvPr/>
        </p:nvPicPr>
        <p:blipFill>
          <a:blip r:embed="rId5"/>
          <a:stretch>
            <a:fillRect/>
          </a:stretch>
        </p:blipFill>
        <p:spPr>
          <a:xfrm>
            <a:off x="3463231" y="2428577"/>
            <a:ext cx="1329911" cy="871983"/>
          </a:xfrm>
          <a:prstGeom prst="rect">
            <a:avLst/>
          </a:prstGeom>
        </p:spPr>
      </p:pic>
      <p:grpSp>
        <p:nvGrpSpPr>
          <p:cNvPr id="9" name="Group 8">
            <a:extLst>
              <a:ext uri="{FF2B5EF4-FFF2-40B4-BE49-F238E27FC236}">
                <a16:creationId xmlns:a16="http://schemas.microsoft.com/office/drawing/2014/main" id="{A5D2037D-BFD2-4F75-83E2-967FE990134C}"/>
              </a:ext>
            </a:extLst>
          </p:cNvPr>
          <p:cNvGrpSpPr/>
          <p:nvPr/>
        </p:nvGrpSpPr>
        <p:grpSpPr>
          <a:xfrm>
            <a:off x="5172931" y="2043505"/>
            <a:ext cx="1823182" cy="1781826"/>
            <a:chOff x="4298395" y="2000088"/>
            <a:chExt cx="1869930" cy="2165695"/>
          </a:xfrm>
        </p:grpSpPr>
        <p:sp>
          <p:nvSpPr>
            <p:cNvPr id="10" name="Rectangle 9">
              <a:extLst>
                <a:ext uri="{FF2B5EF4-FFF2-40B4-BE49-F238E27FC236}">
                  <a16:creationId xmlns:a16="http://schemas.microsoft.com/office/drawing/2014/main" id="{691E4CE2-323A-4B75-9BF2-F6A6A78247BC}"/>
                </a:ext>
              </a:extLst>
            </p:cNvPr>
            <p:cNvSpPr/>
            <p:nvPr/>
          </p:nvSpPr>
          <p:spPr>
            <a:xfrm>
              <a:off x="4663499" y="2832692"/>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Rectangle 11">
              <a:extLst>
                <a:ext uri="{FF2B5EF4-FFF2-40B4-BE49-F238E27FC236}">
                  <a16:creationId xmlns:a16="http://schemas.microsoft.com/office/drawing/2014/main" id="{99D64012-2E22-469D-8A5E-1B3B2FA5F21A}"/>
                </a:ext>
              </a:extLst>
            </p:cNvPr>
            <p:cNvSpPr/>
            <p:nvPr/>
          </p:nvSpPr>
          <p:spPr>
            <a:xfrm>
              <a:off x="5210708" y="2832692"/>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Rectangle 12">
              <a:extLst>
                <a:ext uri="{FF2B5EF4-FFF2-40B4-BE49-F238E27FC236}">
                  <a16:creationId xmlns:a16="http://schemas.microsoft.com/office/drawing/2014/main" id="{0A2BED58-B9EC-4C87-9072-C99821DEEEDC}"/>
                </a:ext>
              </a:extLst>
            </p:cNvPr>
            <p:cNvSpPr/>
            <p:nvPr/>
          </p:nvSpPr>
          <p:spPr>
            <a:xfrm>
              <a:off x="5803519" y="2000088"/>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Rectangle 14">
              <a:extLst>
                <a:ext uri="{FF2B5EF4-FFF2-40B4-BE49-F238E27FC236}">
                  <a16:creationId xmlns:a16="http://schemas.microsoft.com/office/drawing/2014/main" id="{D4522E10-EA50-4726-97AB-9F60741A6DED}"/>
                </a:ext>
              </a:extLst>
            </p:cNvPr>
            <p:cNvSpPr/>
            <p:nvPr/>
          </p:nvSpPr>
          <p:spPr>
            <a:xfrm>
              <a:off x="5803519" y="2468428"/>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6" name="Rectangle 15">
              <a:extLst>
                <a:ext uri="{FF2B5EF4-FFF2-40B4-BE49-F238E27FC236}">
                  <a16:creationId xmlns:a16="http://schemas.microsoft.com/office/drawing/2014/main" id="{CC69C021-4CF1-4944-ACB7-16243B105B25}"/>
                </a:ext>
              </a:extLst>
            </p:cNvPr>
            <p:cNvSpPr/>
            <p:nvPr/>
          </p:nvSpPr>
          <p:spPr>
            <a:xfrm>
              <a:off x="5803519" y="3196956"/>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7" name="Rectangle 16">
              <a:extLst>
                <a:ext uri="{FF2B5EF4-FFF2-40B4-BE49-F238E27FC236}">
                  <a16:creationId xmlns:a16="http://schemas.microsoft.com/office/drawing/2014/main" id="{D2FDD87D-20D5-4B4D-801A-470585052F5C}"/>
                </a:ext>
              </a:extLst>
            </p:cNvPr>
            <p:cNvSpPr/>
            <p:nvPr/>
          </p:nvSpPr>
          <p:spPr>
            <a:xfrm>
              <a:off x="5803519" y="3665295"/>
              <a:ext cx="91202" cy="36426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8" name="Straight Arrow Connector 17">
              <a:extLst>
                <a:ext uri="{FF2B5EF4-FFF2-40B4-BE49-F238E27FC236}">
                  <a16:creationId xmlns:a16="http://schemas.microsoft.com/office/drawing/2014/main" id="{EEA16708-C47F-4929-96A8-D86FB155D590}"/>
                </a:ext>
              </a:extLst>
            </p:cNvPr>
            <p:cNvCxnSpPr>
              <a:endCxn id="13" idx="1"/>
            </p:cNvCxnSpPr>
            <p:nvPr/>
          </p:nvCxnSpPr>
          <p:spPr>
            <a:xfrm flipV="1">
              <a:off x="5301910" y="2182221"/>
              <a:ext cx="501609" cy="7025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D077D0-9B06-410C-BED5-5CBC036EDFC2}"/>
                </a:ext>
              </a:extLst>
            </p:cNvPr>
            <p:cNvCxnSpPr>
              <a:endCxn id="15" idx="1"/>
            </p:cNvCxnSpPr>
            <p:nvPr/>
          </p:nvCxnSpPr>
          <p:spPr>
            <a:xfrm flipV="1">
              <a:off x="5301910" y="2650561"/>
              <a:ext cx="501609" cy="3382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9CDF8A-7662-4082-8386-34112EC99F10}"/>
                </a:ext>
              </a:extLst>
            </p:cNvPr>
            <p:cNvCxnSpPr>
              <a:endCxn id="16" idx="1"/>
            </p:cNvCxnSpPr>
            <p:nvPr/>
          </p:nvCxnSpPr>
          <p:spPr>
            <a:xfrm>
              <a:off x="5301910" y="3040841"/>
              <a:ext cx="501609" cy="338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4A1C70-F2E4-4E09-8E36-C6B199E3B367}"/>
                </a:ext>
              </a:extLst>
            </p:cNvPr>
            <p:cNvCxnSpPr>
              <a:endCxn id="17" idx="1"/>
            </p:cNvCxnSpPr>
            <p:nvPr/>
          </p:nvCxnSpPr>
          <p:spPr>
            <a:xfrm>
              <a:off x="5301910" y="3144918"/>
              <a:ext cx="501609" cy="7025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DC9FF30-138B-47C4-A49C-10D9B63B895D}"/>
                    </a:ext>
                  </a:extLst>
                </p:cNvPr>
                <p:cNvSpPr txBox="1"/>
                <p:nvPr/>
              </p:nvSpPr>
              <p:spPr>
                <a:xfrm>
                  <a:off x="4298395" y="2792899"/>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sub>
                        </m:sSub>
                      </m:oMath>
                    </m:oMathPara>
                  </a14:m>
                  <a:endParaRPr lang="en-US" sz="1755" dirty="0"/>
                </a:p>
              </p:txBody>
            </p:sp>
          </mc:Choice>
          <mc:Fallback xmlns="">
            <p:sp>
              <p:nvSpPr>
                <p:cNvPr id="82" name="TextBox 81"/>
                <p:cNvSpPr txBox="1">
                  <a:spLocks noRot="1" noChangeAspect="1" noMove="1" noResize="1" noEditPoints="1" noAdjustHandles="1" noChangeArrowheads="1" noChangeShapeType="1" noTextEdit="1"/>
                </p:cNvSpPr>
                <p:nvPr/>
              </p:nvSpPr>
              <p:spPr>
                <a:xfrm>
                  <a:off x="4298395" y="2792899"/>
                  <a:ext cx="273605" cy="419441"/>
                </a:xfrm>
                <a:prstGeom prst="rect">
                  <a:avLst/>
                </a:prstGeom>
                <a:blipFill>
                  <a:blip r:embed="rId6"/>
                  <a:stretch>
                    <a:fillRect r="-31481"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4C8D7B-D0A2-4F69-90AC-4FAE92091875}"/>
                    </a:ext>
                  </a:extLst>
                </p:cNvPr>
                <p:cNvSpPr txBox="1"/>
                <p:nvPr/>
              </p:nvSpPr>
              <p:spPr>
                <a:xfrm>
                  <a:off x="5894720" y="2060094"/>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−2 </m:t>
                            </m:r>
                          </m:sub>
                        </m:sSub>
                      </m:oMath>
                    </m:oMathPara>
                  </a14:m>
                  <a:endParaRPr lang="en-US" sz="1755" dirty="0"/>
                </a:p>
              </p:txBody>
            </p:sp>
          </mc:Choice>
          <mc:Fallback xmlns="">
            <p:sp>
              <p:nvSpPr>
                <p:cNvPr id="83" name="TextBox 82"/>
                <p:cNvSpPr txBox="1">
                  <a:spLocks noRot="1" noChangeAspect="1" noMove="1" noResize="1" noEditPoints="1" noAdjustHandles="1" noChangeArrowheads="1" noChangeShapeType="1" noTextEdit="1"/>
                </p:cNvSpPr>
                <p:nvPr/>
              </p:nvSpPr>
              <p:spPr>
                <a:xfrm>
                  <a:off x="5894720" y="2060094"/>
                  <a:ext cx="273605" cy="419441"/>
                </a:xfrm>
                <a:prstGeom prst="rect">
                  <a:avLst/>
                </a:prstGeom>
                <a:blipFill>
                  <a:blip r:embed="rId7"/>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BF7733D-0215-4012-AEBD-5BAAF965A210}"/>
                    </a:ext>
                  </a:extLst>
                </p:cNvPr>
                <p:cNvSpPr txBox="1"/>
                <p:nvPr/>
              </p:nvSpPr>
              <p:spPr>
                <a:xfrm>
                  <a:off x="5894720" y="2528433"/>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−1 </m:t>
                            </m:r>
                          </m:sub>
                        </m:sSub>
                      </m:oMath>
                    </m:oMathPara>
                  </a14:m>
                  <a:endParaRPr lang="en-US" sz="1755" dirty="0"/>
                </a:p>
              </p:txBody>
            </p:sp>
          </mc:Choice>
          <mc:Fallback xmlns="">
            <p:sp>
              <p:nvSpPr>
                <p:cNvPr id="84" name="TextBox 83"/>
                <p:cNvSpPr txBox="1">
                  <a:spLocks noRot="1" noChangeAspect="1" noMove="1" noResize="1" noEditPoints="1" noAdjustHandles="1" noChangeArrowheads="1" noChangeShapeType="1" noTextEdit="1"/>
                </p:cNvSpPr>
                <p:nvPr/>
              </p:nvSpPr>
              <p:spPr>
                <a:xfrm>
                  <a:off x="5894720" y="2528433"/>
                  <a:ext cx="273605" cy="419441"/>
                </a:xfrm>
                <a:prstGeom prst="rect">
                  <a:avLst/>
                </a:prstGeom>
                <a:blipFill>
                  <a:blip r:embed="rId8"/>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778C3D4-6D83-4B7A-BA56-A2C3ECE463CE}"/>
                    </a:ext>
                  </a:extLst>
                </p:cNvPr>
                <p:cNvSpPr txBox="1"/>
                <p:nvPr/>
              </p:nvSpPr>
              <p:spPr>
                <a:xfrm>
                  <a:off x="5894720" y="3256960"/>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+1 </m:t>
                            </m:r>
                          </m:sub>
                        </m:sSub>
                      </m:oMath>
                    </m:oMathPara>
                  </a14:m>
                  <a:endParaRPr lang="en-US" sz="1755" dirty="0"/>
                </a:p>
              </p:txBody>
            </p:sp>
          </mc:Choice>
          <mc:Fallback xmlns="">
            <p:sp>
              <p:nvSpPr>
                <p:cNvPr id="85" name="TextBox 84"/>
                <p:cNvSpPr txBox="1">
                  <a:spLocks noRot="1" noChangeAspect="1" noMove="1" noResize="1" noEditPoints="1" noAdjustHandles="1" noChangeArrowheads="1" noChangeShapeType="1" noTextEdit="1"/>
                </p:cNvSpPr>
                <p:nvPr/>
              </p:nvSpPr>
              <p:spPr>
                <a:xfrm>
                  <a:off x="5894720" y="3256961"/>
                  <a:ext cx="273605" cy="419441"/>
                </a:xfrm>
                <a:prstGeom prst="rect">
                  <a:avLst/>
                </a:prstGeom>
                <a:blipFill>
                  <a:blip r:embed="rId9"/>
                  <a:stretch>
                    <a:fillRect r="-109259"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37E8B9-3D82-4EF2-B1DD-4D8924128282}"/>
                    </a:ext>
                  </a:extLst>
                </p:cNvPr>
                <p:cNvSpPr txBox="1"/>
                <p:nvPr/>
              </p:nvSpPr>
              <p:spPr>
                <a:xfrm>
                  <a:off x="5894720" y="3725301"/>
                  <a:ext cx="273605" cy="4404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755" i="1">
                                <a:latin typeface="Cambria Math" panose="02040503050406030204" pitchFamily="18" charset="0"/>
                              </a:rPr>
                            </m:ctrlPr>
                          </m:sSubPr>
                          <m:e>
                            <m:r>
                              <a:rPr lang="en-US" sz="1755" i="1">
                                <a:latin typeface="Cambria Math" charset="0"/>
                              </a:rPr>
                              <m:t>𝑤</m:t>
                            </m:r>
                          </m:e>
                          <m:sub>
                            <m:r>
                              <a:rPr lang="en-US" sz="1755" i="1">
                                <a:latin typeface="Cambria Math" charset="0"/>
                              </a:rPr>
                              <m:t>𝑖</m:t>
                            </m:r>
                            <m:r>
                              <a:rPr lang="en-US" sz="1755" i="1">
                                <a:latin typeface="Cambria Math" charset="0"/>
                              </a:rPr>
                              <m:t>+2 </m:t>
                            </m:r>
                          </m:sub>
                        </m:sSub>
                      </m:oMath>
                    </m:oMathPara>
                  </a14:m>
                  <a:endParaRPr lang="en-US" sz="1755" dirty="0"/>
                </a:p>
              </p:txBody>
            </p:sp>
          </mc:Choice>
          <mc:Fallback xmlns="">
            <p:sp>
              <p:nvSpPr>
                <p:cNvPr id="86" name="TextBox 85"/>
                <p:cNvSpPr txBox="1">
                  <a:spLocks noRot="1" noChangeAspect="1" noMove="1" noResize="1" noEditPoints="1" noAdjustHandles="1" noChangeArrowheads="1" noChangeShapeType="1" noTextEdit="1"/>
                </p:cNvSpPr>
                <p:nvPr/>
              </p:nvSpPr>
              <p:spPr>
                <a:xfrm>
                  <a:off x="5894720" y="3725301"/>
                  <a:ext cx="273605" cy="419441"/>
                </a:xfrm>
                <a:prstGeom prst="rect">
                  <a:avLst/>
                </a:prstGeom>
                <a:blipFill>
                  <a:blip r:embed="rId10"/>
                  <a:stretch>
                    <a:fillRect r="-109259"/>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E5C2439F-2A60-4A05-98E7-704EDCFB9D5A}"/>
                </a:ext>
              </a:extLst>
            </p:cNvPr>
            <p:cNvCxnSpPr>
              <a:stCxn id="10" idx="3"/>
              <a:endCxn id="12" idx="1"/>
            </p:cNvCxnSpPr>
            <p:nvPr/>
          </p:nvCxnSpPr>
          <p:spPr>
            <a:xfrm>
              <a:off x="4754701" y="3014824"/>
              <a:ext cx="45600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Arrow: Right 27">
            <a:extLst>
              <a:ext uri="{FF2B5EF4-FFF2-40B4-BE49-F238E27FC236}">
                <a16:creationId xmlns:a16="http://schemas.microsoft.com/office/drawing/2014/main" id="{D6BDEA6B-7848-4403-81AB-896BC7923F0D}"/>
              </a:ext>
            </a:extLst>
          </p:cNvPr>
          <p:cNvSpPr/>
          <p:nvPr/>
        </p:nvSpPr>
        <p:spPr>
          <a:xfrm>
            <a:off x="4953000" y="2806923"/>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C6E4FA9-6220-4DC3-AF16-36476E80FEC3}"/>
              </a:ext>
            </a:extLst>
          </p:cNvPr>
          <p:cNvSpPr/>
          <p:nvPr/>
        </p:nvSpPr>
        <p:spPr>
          <a:xfrm>
            <a:off x="7527076" y="2647331"/>
            <a:ext cx="234236" cy="493637"/>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43F30ED-E580-4AC1-BDDD-306BFD8FFAAF}"/>
              </a:ext>
            </a:extLst>
          </p:cNvPr>
          <p:cNvSpPr txBox="1"/>
          <p:nvPr/>
        </p:nvSpPr>
        <p:spPr>
          <a:xfrm>
            <a:off x="271463" y="4155133"/>
            <a:ext cx="9506073" cy="461665"/>
          </a:xfrm>
          <a:prstGeom prst="rect">
            <a:avLst/>
          </a:prstGeom>
          <a:noFill/>
        </p:spPr>
        <p:txBody>
          <a:bodyPr wrap="square" rtlCol="0">
            <a:spAutoFit/>
          </a:bodyPr>
          <a:lstStyle/>
          <a:p>
            <a:r>
              <a:rPr lang="en-US" sz="2400" dirty="0"/>
              <a:t>A unified algorithm </a:t>
            </a:r>
            <a:r>
              <a:rPr lang="en-US" sz="2400" dirty="0" err="1">
                <a:solidFill>
                  <a:srgbClr val="C00000"/>
                </a:solidFill>
              </a:rPr>
              <a:t>NetMF</a:t>
            </a:r>
            <a:r>
              <a:rPr lang="en-US" sz="2400" dirty="0"/>
              <a:t> to explicitly factorizes the derived matrix</a:t>
            </a:r>
          </a:p>
        </p:txBody>
      </p:sp>
      <p:sp>
        <p:nvSpPr>
          <p:cNvPr id="7" name="TextBox 6">
            <a:extLst>
              <a:ext uri="{FF2B5EF4-FFF2-40B4-BE49-F238E27FC236}">
                <a16:creationId xmlns:a16="http://schemas.microsoft.com/office/drawing/2014/main" id="{3811D7AC-BBBE-4CC8-8BD6-162F0EC6D6E6}"/>
              </a:ext>
            </a:extLst>
          </p:cNvPr>
          <p:cNvSpPr txBox="1"/>
          <p:nvPr/>
        </p:nvSpPr>
        <p:spPr>
          <a:xfrm>
            <a:off x="3224808" y="2043059"/>
            <a:ext cx="4142181" cy="1745981"/>
          </a:xfrm>
          <a:prstGeom prst="rect">
            <a:avLst/>
          </a:prstGeom>
          <a:solidFill>
            <a:srgbClr val="C7EEFE"/>
          </a:solidFill>
          <a:ln w="28575">
            <a:solidFill>
              <a:srgbClr val="3C87D2"/>
            </a:solidFill>
          </a:ln>
        </p:spPr>
        <p:txBody>
          <a:bodyPr wrap="square" rtlCol="0">
            <a:noAutofit/>
          </a:bodyPr>
          <a:lstStyle/>
          <a:p>
            <a:pPr algn="ctr"/>
            <a:r>
              <a:rPr lang="en-US" sz="4875" dirty="0">
                <a:solidFill>
                  <a:srgbClr val="C00000"/>
                </a:solidFill>
              </a:rPr>
              <a:t>Matrix Factorization</a:t>
            </a:r>
          </a:p>
        </p:txBody>
      </p:sp>
      <p:sp>
        <p:nvSpPr>
          <p:cNvPr id="31" name="Rectangle 30">
            <a:extLst>
              <a:ext uri="{FF2B5EF4-FFF2-40B4-BE49-F238E27FC236}">
                <a16:creationId xmlns:a16="http://schemas.microsoft.com/office/drawing/2014/main" id="{3DAC45B4-7BE7-344D-9214-F3D6CC396C86}"/>
              </a:ext>
            </a:extLst>
          </p:cNvPr>
          <p:cNvSpPr/>
          <p:nvPr/>
        </p:nvSpPr>
        <p:spPr>
          <a:xfrm>
            <a:off x="67367" y="6551766"/>
            <a:ext cx="9782177" cy="261610"/>
          </a:xfrm>
          <a:prstGeom prst="rect">
            <a:avLst/>
          </a:prstGeom>
        </p:spPr>
        <p:txBody>
          <a:bodyPr wrap="square">
            <a:spAutoFit/>
          </a:bodyPr>
          <a:lstStyle/>
          <a:p>
            <a:pPr marL="185738" indent="-185738">
              <a:buFont typeface="+mj-lt"/>
              <a:buAutoNum type="arabicPeriod"/>
            </a:pPr>
            <a:r>
              <a:rPr lang="en-US" sz="1100" dirty="0">
                <a:latin typeface="Times New Roman" charset="0"/>
                <a:ea typeface="Times New Roman" charset="0"/>
                <a:cs typeface="Times New Roman" charset="0"/>
              </a:rPr>
              <a:t>Qiu et al. Network embedding as matrix factorization: unifying </a:t>
            </a:r>
            <a:r>
              <a:rPr lang="en-US" sz="1100" dirty="0" err="1">
                <a:latin typeface="Times New Roman" charset="0"/>
                <a:ea typeface="Times New Roman" charset="0"/>
                <a:cs typeface="Times New Roman" charset="0"/>
              </a:rPr>
              <a:t>deepwalk</a:t>
            </a:r>
            <a:r>
              <a:rPr lang="en-US" sz="1100" dirty="0">
                <a:latin typeface="Times New Roman" charset="0"/>
                <a:ea typeface="Times New Roman" charset="0"/>
                <a:cs typeface="Times New Roman" charset="0"/>
              </a:rPr>
              <a:t>, line, </a:t>
            </a:r>
            <a:r>
              <a:rPr lang="en-US" sz="1100" dirty="0" err="1">
                <a:latin typeface="Times New Roman" charset="0"/>
                <a:ea typeface="Times New Roman" charset="0"/>
                <a:cs typeface="Times New Roman" charset="0"/>
              </a:rPr>
              <a:t>pte</a:t>
            </a:r>
            <a:r>
              <a:rPr lang="en-US" sz="1100" dirty="0">
                <a:latin typeface="Times New Roman" charset="0"/>
                <a:ea typeface="Times New Roman" charset="0"/>
                <a:cs typeface="Times New Roman" charset="0"/>
              </a:rPr>
              <a:t>, and node2vec. </a:t>
            </a:r>
            <a:r>
              <a:rPr lang="en-US" sz="1100" i="1" dirty="0">
                <a:latin typeface="Times New Roman" charset="0"/>
                <a:ea typeface="Times New Roman" charset="0"/>
                <a:cs typeface="Times New Roman" charset="0"/>
              </a:rPr>
              <a:t>WSDM’18. </a:t>
            </a:r>
            <a:r>
              <a:rPr lang="en-US" sz="1100" b="1" dirty="0">
                <a:latin typeface="Times New Roman" charset="0"/>
                <a:ea typeface="Times New Roman" charset="0"/>
                <a:cs typeface="Times New Roman" charset="0"/>
              </a:rPr>
              <a:t>The most cited paper in WSDM’18 as of May 2019</a:t>
            </a:r>
          </a:p>
        </p:txBody>
      </p:sp>
      <p:pic>
        <p:nvPicPr>
          <p:cNvPr id="32" name="Picture 31">
            <a:extLst>
              <a:ext uri="{FF2B5EF4-FFF2-40B4-BE49-F238E27FC236}">
                <a16:creationId xmlns:a16="http://schemas.microsoft.com/office/drawing/2014/main" id="{E7B1E4D3-911F-A148-A4DA-A6D152999A95}"/>
              </a:ext>
            </a:extLst>
          </p:cNvPr>
          <p:cNvPicPr>
            <a:picLocks noChangeAspect="1"/>
          </p:cNvPicPr>
          <p:nvPr/>
        </p:nvPicPr>
        <p:blipFill>
          <a:blip r:embed="rId11">
            <a:duotone>
              <a:prstClr val="black"/>
              <a:schemeClr val="accent5">
                <a:tint val="45000"/>
                <a:satMod val="400000"/>
              </a:schemeClr>
            </a:duotone>
          </a:blip>
          <a:stretch>
            <a:fillRect/>
          </a:stretch>
        </p:blipFill>
        <p:spPr>
          <a:xfrm>
            <a:off x="2241748" y="4951387"/>
            <a:ext cx="4583460" cy="997893"/>
          </a:xfrm>
          <a:prstGeom prst="rect">
            <a:avLst/>
          </a:prstGeom>
          <a:ln>
            <a:solidFill>
              <a:srgbClr val="3C88D2"/>
            </a:solidFill>
          </a:ln>
        </p:spPr>
      </p:pic>
    </p:spTree>
    <p:extLst>
      <p:ext uri="{BB962C8B-B14F-4D97-AF65-F5344CB8AC3E}">
        <p14:creationId xmlns:p14="http://schemas.microsoft.com/office/powerpoint/2010/main" val="8163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7C80-04C8-5640-97D0-1EF565D22889}"/>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BB629828-1B94-4946-8DB7-71F1560505F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AF1BF47-BF37-8443-85B9-CE766F4B05BC}"/>
              </a:ext>
            </a:extLst>
          </p:cNvPr>
          <p:cNvPicPr>
            <a:picLocks noChangeAspect="1"/>
          </p:cNvPicPr>
          <p:nvPr/>
        </p:nvPicPr>
        <p:blipFill>
          <a:blip r:embed="rId2"/>
          <a:stretch>
            <a:fillRect/>
          </a:stretch>
        </p:blipFill>
        <p:spPr>
          <a:xfrm>
            <a:off x="1064568" y="0"/>
            <a:ext cx="7848872" cy="6858000"/>
          </a:xfrm>
          <a:prstGeom prst="rect">
            <a:avLst/>
          </a:prstGeom>
        </p:spPr>
      </p:pic>
    </p:spTree>
    <p:extLst>
      <p:ext uri="{BB962C8B-B14F-4D97-AF65-F5344CB8AC3E}">
        <p14:creationId xmlns:p14="http://schemas.microsoft.com/office/powerpoint/2010/main" val="478719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ltLang="x-none"/>
              <a:t>Explicitly factorize the matrix</a:t>
            </a:r>
          </a:p>
        </p:txBody>
      </p:sp>
      <p:sp>
        <p:nvSpPr>
          <p:cNvPr id="43010" name="Content Placeholder 2"/>
          <p:cNvSpPr>
            <a:spLocks noGrp="1"/>
          </p:cNvSpPr>
          <p:nvPr>
            <p:ph idx="1"/>
          </p:nvPr>
        </p:nvSpPr>
        <p:spPr>
          <a:xfrm>
            <a:off x="704850" y="1196975"/>
            <a:ext cx="8569325" cy="4929188"/>
          </a:xfrm>
        </p:spPr>
        <p:txBody>
          <a:bodyPr/>
          <a:lstStyle/>
          <a:p>
            <a:pPr marL="0" lvl="1" indent="0" eaLnBrk="1" hangingPunct="1">
              <a:spcBef>
                <a:spcPct val="0"/>
              </a:spcBef>
              <a:buFontTx/>
              <a:buNone/>
            </a:pPr>
            <a:endParaRPr lang="en-US" altLang="x-none"/>
          </a:p>
        </p:txBody>
      </p:sp>
      <p:sp>
        <p:nvSpPr>
          <p:cNvPr id="43011" name="Rectangle 3"/>
          <p:cNvSpPr>
            <a:spLocks noChangeArrowheads="1"/>
          </p:cNvSpPr>
          <p:nvPr/>
        </p:nvSpPr>
        <p:spPr bwMode="auto">
          <a:xfrm>
            <a:off x="0" y="6529388"/>
            <a:ext cx="9906000" cy="328612"/>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R. </a:t>
            </a:r>
            <a:r>
              <a:rPr kumimoji="0" lang="en-US" altLang="x-none" sz="1100" dirty="0" err="1">
                <a:latin typeface="Times New Roman" charset="0"/>
              </a:rPr>
              <a:t>Lehoucq</a:t>
            </a:r>
            <a:r>
              <a:rPr kumimoji="0" lang="en-US" altLang="x-none" sz="1100" dirty="0">
                <a:latin typeface="Times New Roman" charset="0"/>
              </a:rPr>
              <a:t>, D. Sorensen, and </a:t>
            </a:r>
            <a:r>
              <a:rPr kumimoji="0" lang="en-US" altLang="x-none" sz="1100" dirty="0" err="1">
                <a:latin typeface="Times New Roman" charset="0"/>
              </a:rPr>
              <a:t>C.Yang</a:t>
            </a:r>
            <a:r>
              <a:rPr kumimoji="0" lang="en-US" altLang="x-none" sz="1100" dirty="0">
                <a:latin typeface="Times New Roman" charset="0"/>
              </a:rPr>
              <a:t>. 1998. ARPACK users’ guide: solution of large-scale eigenvalue problems with implicitly restarted </a:t>
            </a:r>
            <a:r>
              <a:rPr kumimoji="0" lang="en-US" altLang="x-none" sz="1100" dirty="0" err="1">
                <a:latin typeface="Times New Roman" charset="0"/>
              </a:rPr>
              <a:t>Arnoldi</a:t>
            </a:r>
            <a:r>
              <a:rPr kumimoji="0" lang="en-US" altLang="x-none" sz="1100" dirty="0">
                <a:latin typeface="Times New Roman" charset="0"/>
              </a:rPr>
              <a:t> methods. SIAM.</a:t>
            </a:r>
          </a:p>
        </p:txBody>
      </p:sp>
      <p:pic>
        <p:nvPicPr>
          <p:cNvPr id="430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695575"/>
            <a:ext cx="64484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767513" y="2695575"/>
            <a:ext cx="3138487" cy="80803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lvl="1">
              <a:defRPr/>
            </a:pPr>
            <a:r>
              <a:rPr lang="en-US" sz="1400" dirty="0">
                <a:solidFill>
                  <a:schemeClr val="tx1"/>
                </a:solidFill>
              </a:rPr>
              <a:t>* </a:t>
            </a:r>
            <a:r>
              <a:rPr lang="en-US" dirty="0">
                <a:solidFill>
                  <a:schemeClr val="tx1"/>
                </a:solidFill>
              </a:rPr>
              <a:t>approximate </a:t>
            </a:r>
            <a:r>
              <a:rPr lang="en-US" b="1" i="1" dirty="0">
                <a:solidFill>
                  <a:schemeClr val="tx1"/>
                </a:solidFill>
              </a:rPr>
              <a:t>D</a:t>
            </a:r>
            <a:r>
              <a:rPr lang="en-US" baseline="30000" dirty="0">
                <a:solidFill>
                  <a:schemeClr val="tx1"/>
                </a:solidFill>
              </a:rPr>
              <a:t>-1/2</a:t>
            </a:r>
            <a:r>
              <a:rPr lang="en-US" b="1" i="1" dirty="0">
                <a:solidFill>
                  <a:schemeClr val="tx1"/>
                </a:solidFill>
              </a:rPr>
              <a:t>AD</a:t>
            </a:r>
            <a:r>
              <a:rPr lang="en-US" baseline="30000" dirty="0">
                <a:solidFill>
                  <a:schemeClr val="tx1"/>
                </a:solidFill>
              </a:rPr>
              <a:t>-1/2</a:t>
            </a:r>
            <a:r>
              <a:rPr lang="en-US" dirty="0">
                <a:solidFill>
                  <a:schemeClr val="tx1"/>
                </a:solidFill>
              </a:rPr>
              <a:t> with its top-</a:t>
            </a:r>
            <a:r>
              <a:rPr lang="en-US" i="1" dirty="0">
                <a:solidFill>
                  <a:schemeClr val="tx1"/>
                </a:solidFill>
              </a:rPr>
              <a:t>h</a:t>
            </a:r>
            <a:r>
              <a:rPr lang="en-US" dirty="0">
                <a:solidFill>
                  <a:schemeClr val="tx1"/>
                </a:solidFill>
              </a:rPr>
              <a:t> </a:t>
            </a:r>
            <a:r>
              <a:rPr lang="en-US" dirty="0" err="1">
                <a:solidFill>
                  <a:schemeClr val="tx1"/>
                </a:solidFill>
              </a:rPr>
              <a:t>eigenpairs</a:t>
            </a:r>
            <a:r>
              <a:rPr lang="en-US" dirty="0">
                <a:solidFill>
                  <a:schemeClr val="tx1"/>
                </a:solidFill>
              </a:rPr>
              <a:t> </a:t>
            </a:r>
            <a:r>
              <a:rPr lang="en-US" b="1" i="1" dirty="0">
                <a:solidFill>
                  <a:schemeClr val="tx1"/>
                </a:solidFill>
              </a:rPr>
              <a:t>U</a:t>
            </a:r>
            <a:r>
              <a:rPr lang="en-US" baseline="-25000" dirty="0">
                <a:solidFill>
                  <a:schemeClr val="tx1"/>
                </a:solidFill>
              </a:rPr>
              <a:t>h</a:t>
            </a:r>
            <a:r>
              <a:rPr lang="en-US" dirty="0">
                <a:solidFill>
                  <a:schemeClr val="tx1"/>
                </a:solidFill>
              </a:rPr>
              <a:t>𝝠</a:t>
            </a:r>
            <a:r>
              <a:rPr lang="en-US" baseline="-25000" dirty="0" err="1">
                <a:solidFill>
                  <a:schemeClr val="tx1"/>
                </a:solidFill>
              </a:rPr>
              <a:t>h</a:t>
            </a:r>
            <a:r>
              <a:rPr lang="en-US" b="1" i="1" dirty="0" err="1">
                <a:solidFill>
                  <a:schemeClr val="tx1"/>
                </a:solidFill>
              </a:rPr>
              <a:t>U</a:t>
            </a:r>
            <a:r>
              <a:rPr lang="en-US" i="1" baseline="-25000" dirty="0" err="1">
                <a:solidFill>
                  <a:schemeClr val="tx1"/>
                </a:solidFill>
              </a:rPr>
              <a:t>h</a:t>
            </a:r>
            <a:r>
              <a:rPr lang="en-US" baseline="30000" dirty="0" err="1">
                <a:solidFill>
                  <a:schemeClr val="tx1"/>
                </a:solidFill>
              </a:rPr>
              <a:t>T</a:t>
            </a:r>
            <a:endParaRPr lang="en-US" baseline="30000" dirty="0">
              <a:solidFill>
                <a:schemeClr val="tx1"/>
              </a:solidFill>
            </a:endParaRPr>
          </a:p>
        </p:txBody>
      </p:sp>
      <p:sp>
        <p:nvSpPr>
          <p:cNvPr id="7" name="Rectangle 6"/>
          <p:cNvSpPr/>
          <p:nvPr/>
        </p:nvSpPr>
        <p:spPr>
          <a:xfrm>
            <a:off x="6750050" y="3656013"/>
            <a:ext cx="2757488" cy="80645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marL="0" lvl="1">
              <a:defRPr/>
            </a:pPr>
            <a:r>
              <a:rPr lang="en-US" sz="1400" dirty="0">
                <a:solidFill>
                  <a:srgbClr val="0000CC"/>
                </a:solidFill>
              </a:rPr>
              <a:t>* </a:t>
            </a:r>
            <a:r>
              <a:rPr lang="en-US" dirty="0">
                <a:solidFill>
                  <a:srgbClr val="0000CC"/>
                </a:solidFill>
              </a:rPr>
              <a:t>decompose using </a:t>
            </a:r>
            <a:r>
              <a:rPr lang="en-US" dirty="0" err="1">
                <a:solidFill>
                  <a:srgbClr val="0000CC"/>
                </a:solidFill>
              </a:rPr>
              <a:t>Arnoldi</a:t>
            </a:r>
            <a:r>
              <a:rPr lang="en-US" dirty="0">
                <a:solidFill>
                  <a:srgbClr val="0000CC"/>
                </a:solidFill>
              </a:rPr>
              <a:t> algorithm</a:t>
            </a:r>
            <a:r>
              <a:rPr lang="en-US" baseline="30000" dirty="0">
                <a:solidFill>
                  <a:srgbClr val="0000CC"/>
                </a:solidFill>
              </a:rPr>
              <a:t>[1]</a:t>
            </a:r>
          </a:p>
        </p:txBody>
      </p:sp>
      <p:sp>
        <p:nvSpPr>
          <p:cNvPr id="8" name="Rectangle 7"/>
          <p:cNvSpPr/>
          <p:nvPr/>
        </p:nvSpPr>
        <p:spPr>
          <a:xfrm>
            <a:off x="6767513" y="4416425"/>
            <a:ext cx="2757487" cy="80803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marL="0" lvl="1">
              <a:defRPr/>
            </a:pPr>
            <a:r>
              <a:rPr lang="en-US" sz="1400" dirty="0">
                <a:solidFill>
                  <a:schemeClr val="tx1"/>
                </a:solidFill>
              </a:rPr>
              <a:t>* </a:t>
            </a:r>
            <a:r>
              <a:rPr lang="en-US" dirty="0">
                <a:solidFill>
                  <a:schemeClr val="tx1"/>
                </a:solidFill>
              </a:rPr>
              <a:t>decompose using </a:t>
            </a:r>
            <a:r>
              <a:rPr lang="en-US" dirty="0" err="1">
                <a:solidFill>
                  <a:schemeClr val="tx1"/>
                </a:solidFill>
              </a:rPr>
              <a:t>Arnoldi</a:t>
            </a:r>
            <a:r>
              <a:rPr lang="en-US" dirty="0">
                <a:solidFill>
                  <a:schemeClr val="tx1"/>
                </a:solidFill>
              </a:rPr>
              <a:t> algorithm</a:t>
            </a:r>
            <a:r>
              <a:rPr lang="en-US" baseline="30000" dirty="0">
                <a:solidFill>
                  <a:schemeClr val="tx1"/>
                </a:solidFill>
              </a:rPr>
              <a:t>[1]</a:t>
            </a:r>
          </a:p>
        </p:txBody>
      </p:sp>
      <p:cxnSp>
        <p:nvCxnSpPr>
          <p:cNvPr id="10" name="Straight Arrow Connector 9"/>
          <p:cNvCxnSpPr/>
          <p:nvPr/>
        </p:nvCxnSpPr>
        <p:spPr>
          <a:xfrm flipH="1">
            <a:off x="6172200" y="3098800"/>
            <a:ext cx="595313" cy="44450"/>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989638" y="3841750"/>
            <a:ext cx="715962" cy="53975"/>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77000" y="4648200"/>
            <a:ext cx="290513" cy="3016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02395"/>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x-none"/>
              <a:t>Experimental Setup</a:t>
            </a:r>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066800"/>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https://github.com/xptree/NetMF</a:t>
            </a:r>
            <a:r>
              <a:rPr lang="en-US" dirty="0">
                <a:solidFill>
                  <a:srgbClr val="C00000"/>
                </a:solidFill>
              </a:rPr>
              <a:t> </a:t>
            </a:r>
          </a:p>
        </p:txBody>
      </p:sp>
    </p:spTree>
    <p:extLst>
      <p:ext uri="{BB962C8B-B14F-4D97-AF65-F5344CB8AC3E}">
        <p14:creationId xmlns:p14="http://schemas.microsoft.com/office/powerpoint/2010/main" val="150205691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tLang="x-none"/>
              <a:t>Results</a:t>
            </a:r>
          </a:p>
        </p:txBody>
      </p:sp>
      <p:pic>
        <p:nvPicPr>
          <p:cNvPr id="4710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444" y="1052736"/>
            <a:ext cx="9743100"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79519"/>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x-none"/>
              <a:t>Challenge in NetMF</a:t>
            </a:r>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201738"/>
            <a:ext cx="79756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89625" y="4292600"/>
            <a:ext cx="26638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Academic graph</a:t>
            </a:r>
          </a:p>
        </p:txBody>
      </p:sp>
      <p:sp>
        <p:nvSpPr>
          <p:cNvPr id="7" name="Rectangle 6"/>
          <p:cNvSpPr/>
          <p:nvPr/>
        </p:nvSpPr>
        <p:spPr>
          <a:xfrm>
            <a:off x="1697038" y="4292600"/>
            <a:ext cx="266541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Small world</a:t>
            </a:r>
          </a:p>
        </p:txBody>
      </p:sp>
      <p:pic>
        <p:nvPicPr>
          <p:cNvPr id="491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5084763"/>
            <a:ext cx="78882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430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57A80F4-7D41-4BA9-825A-D68E484B0033}"/>
                  </a:ext>
                </a:extLst>
              </p:cNvPr>
              <p:cNvSpPr>
                <a:spLocks noGrp="1"/>
              </p:cNvSpPr>
              <p:nvPr>
                <p:ph type="title"/>
              </p:nvPr>
            </p:nvSpPr>
            <p:spPr/>
            <p:txBody>
              <a:bodyPr/>
              <a:lstStyle/>
              <a:p>
                <a:r>
                  <a:rPr lang="en-US" dirty="0" err="1"/>
                  <a:t>Sparsify</a:t>
                </a:r>
                <a:r>
                  <a:rPr lang="en-US" dirty="0"/>
                  <a:t> </a:t>
                </a:r>
                <a14:m>
                  <m:oMath xmlns:m="http://schemas.openxmlformats.org/officeDocument/2006/math">
                    <m:r>
                      <a:rPr lang="en-US" b="1" i="1">
                        <a:latin typeface="Cambria Math" panose="02040503050406030204" pitchFamily="18" charset="0"/>
                      </a:rPr>
                      <m:t>𝑺</m:t>
                    </m:r>
                  </m:oMath>
                </a14:m>
                <a:endParaRPr lang="en-US" dirty="0"/>
              </a:p>
            </p:txBody>
          </p:sp>
        </mc:Choice>
        <mc:Fallback xmlns="">
          <p:sp>
            <p:nvSpPr>
              <p:cNvPr id="2" name="Title 1">
                <a:extLst>
                  <a:ext uri="{FF2B5EF4-FFF2-40B4-BE49-F238E27FC236}">
                    <a16:creationId xmlns:a16="http://schemas.microsoft.com/office/drawing/2014/main" id="{557A80F4-7D41-4BA9-825A-D68E484B0033}"/>
                  </a:ext>
                </a:extLst>
              </p:cNvPr>
              <p:cNvSpPr>
                <a:spLocks noGrp="1" noRot="1" noChangeAspect="1" noMove="1" noResize="1" noEditPoints="1" noAdjustHandles="1" noChangeArrowheads="1" noChangeShapeType="1" noTextEdit="1"/>
              </p:cNvSpPr>
              <p:nvPr>
                <p:ph type="title"/>
              </p:nvPr>
            </p:nvSpPr>
            <p:spPr>
              <a:blipFill>
                <a:blip r:embed="rId3"/>
                <a:stretch>
                  <a:fillRect t="-8462" b="-2692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47CF024-1E12-4134-ADF8-83C444BF57FC}"/>
              </a:ext>
            </a:extLst>
          </p:cNvPr>
          <p:cNvSpPr txBox="1"/>
          <p:nvPr/>
        </p:nvSpPr>
        <p:spPr>
          <a:xfrm>
            <a:off x="701040" y="1761031"/>
            <a:ext cx="4581525" cy="392415"/>
          </a:xfrm>
          <a:prstGeom prst="rect">
            <a:avLst/>
          </a:prstGeom>
          <a:noFill/>
        </p:spPr>
        <p:txBody>
          <a:bodyPr wrap="square" rtlCol="0">
            <a:spAutoFit/>
          </a:bodyPr>
          <a:lstStyle/>
          <a:p>
            <a:r>
              <a:rPr lang="en-US" sz="1950" dirty="0"/>
              <a:t>For random-walk matrix polynomial</a:t>
            </a:r>
          </a:p>
        </p:txBody>
      </p:sp>
      <p:pic>
        <p:nvPicPr>
          <p:cNvPr id="6" name="Picture 5">
            <a:extLst>
              <a:ext uri="{FF2B5EF4-FFF2-40B4-BE49-F238E27FC236}">
                <a16:creationId xmlns:a16="http://schemas.microsoft.com/office/drawing/2014/main" id="{C544BFAA-0FFA-4FF9-98BA-030A6627BBF0}"/>
              </a:ext>
            </a:extLst>
          </p:cNvPr>
          <p:cNvPicPr>
            <a:picLocks noChangeAspect="1"/>
          </p:cNvPicPr>
          <p:nvPr/>
        </p:nvPicPr>
        <p:blipFill>
          <a:blip r:embed="rId4"/>
          <a:stretch>
            <a:fillRect/>
          </a:stretch>
        </p:blipFill>
        <p:spPr>
          <a:xfrm>
            <a:off x="4787265" y="1822943"/>
            <a:ext cx="3080147" cy="343350"/>
          </a:xfrm>
          <a:prstGeom prst="rect">
            <a:avLst/>
          </a:prstGeom>
        </p:spPr>
      </p:pic>
      <p:grpSp>
        <p:nvGrpSpPr>
          <p:cNvPr id="11" name="Group 10">
            <a:extLst>
              <a:ext uri="{FF2B5EF4-FFF2-40B4-BE49-F238E27FC236}">
                <a16:creationId xmlns:a16="http://schemas.microsoft.com/office/drawing/2014/main" id="{649C1124-FBA6-44DC-8B23-5ABCA87F1EC1}"/>
              </a:ext>
            </a:extLst>
          </p:cNvPr>
          <p:cNvGrpSpPr/>
          <p:nvPr/>
        </p:nvGrpSpPr>
        <p:grpSpPr>
          <a:xfrm>
            <a:off x="3363278" y="2314614"/>
            <a:ext cx="4891088" cy="392415"/>
            <a:chOff x="4648200" y="2586335"/>
            <a:chExt cx="5638801" cy="482973"/>
          </a:xfrm>
        </p:grpSpPr>
        <p:pic>
          <p:nvPicPr>
            <p:cNvPr id="8" name="Picture 7">
              <a:extLst>
                <a:ext uri="{FF2B5EF4-FFF2-40B4-BE49-F238E27FC236}">
                  <a16:creationId xmlns:a16="http://schemas.microsoft.com/office/drawing/2014/main" id="{5E5F06DE-251E-479F-B0CB-8AC1C45383E4}"/>
                </a:ext>
              </a:extLst>
            </p:cNvPr>
            <p:cNvPicPr>
              <a:picLocks noChangeAspect="1"/>
            </p:cNvPicPr>
            <p:nvPr/>
          </p:nvPicPr>
          <p:blipFill>
            <a:blip r:embed="rId5"/>
            <a:stretch>
              <a:fillRect/>
            </a:stretch>
          </p:blipFill>
          <p:spPr>
            <a:xfrm>
              <a:off x="5562600" y="2587108"/>
              <a:ext cx="1752600" cy="440330"/>
            </a:xfrm>
            <a:prstGeom prst="rect">
              <a:avLst/>
            </a:prstGeom>
          </p:spPr>
        </p:pic>
        <p:pic>
          <p:nvPicPr>
            <p:cNvPr id="9" name="Picture 8">
              <a:extLst>
                <a:ext uri="{FF2B5EF4-FFF2-40B4-BE49-F238E27FC236}">
                  <a16:creationId xmlns:a16="http://schemas.microsoft.com/office/drawing/2014/main" id="{92FD2129-1F2C-4B10-B8FB-26B290724DE7}"/>
                </a:ext>
              </a:extLst>
            </p:cNvPr>
            <p:cNvPicPr>
              <a:picLocks noChangeAspect="1"/>
            </p:cNvPicPr>
            <p:nvPr/>
          </p:nvPicPr>
          <p:blipFill>
            <a:blip r:embed="rId6"/>
            <a:stretch>
              <a:fillRect/>
            </a:stretch>
          </p:blipFill>
          <p:spPr>
            <a:xfrm>
              <a:off x="7924800" y="2692109"/>
              <a:ext cx="381261" cy="304152"/>
            </a:xfrm>
            <a:prstGeom prst="rect">
              <a:avLst/>
            </a:prstGeom>
          </p:spPr>
        </p:pic>
        <p:sp>
          <p:nvSpPr>
            <p:cNvPr id="10" name="TextBox 9">
              <a:extLst>
                <a:ext uri="{FF2B5EF4-FFF2-40B4-BE49-F238E27FC236}">
                  <a16:creationId xmlns:a16="http://schemas.microsoft.com/office/drawing/2014/main" id="{C0327DEE-07D7-403F-AFE0-4ED041B00818}"/>
                </a:ext>
              </a:extLst>
            </p:cNvPr>
            <p:cNvSpPr txBox="1"/>
            <p:nvPr/>
          </p:nvSpPr>
          <p:spPr>
            <a:xfrm>
              <a:off x="4648200" y="2586335"/>
              <a:ext cx="5638801" cy="482973"/>
            </a:xfrm>
            <a:prstGeom prst="rect">
              <a:avLst/>
            </a:prstGeom>
            <a:noFill/>
          </p:spPr>
          <p:txBody>
            <a:bodyPr wrap="square" rtlCol="0">
              <a:spAutoFit/>
            </a:bodyPr>
            <a:lstStyle/>
            <a:p>
              <a:r>
                <a:rPr lang="en-US" sz="1950" dirty="0"/>
                <a:t>where                        and      non-negative</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803A0D-8509-40E6-84ED-0C21AEF1B009}"/>
                  </a:ext>
                </a:extLst>
              </p:cNvPr>
              <p:cNvSpPr txBox="1"/>
              <p:nvPr/>
            </p:nvSpPr>
            <p:spPr>
              <a:xfrm>
                <a:off x="701040" y="2809875"/>
                <a:ext cx="8915400" cy="397738"/>
              </a:xfrm>
              <a:prstGeom prst="rect">
                <a:avLst/>
              </a:prstGeom>
              <a:noFill/>
            </p:spPr>
            <p:txBody>
              <a:bodyPr wrap="square" rtlCol="0">
                <a:spAutoFit/>
              </a:bodyPr>
              <a:lstStyle/>
              <a:p>
                <a:r>
                  <a:rPr lang="en-US" sz="1950" dirty="0"/>
                  <a:t>One can construct a </a:t>
                </a:r>
                <a14:m>
                  <m:oMath xmlns:m="http://schemas.openxmlformats.org/officeDocument/2006/math">
                    <m:d>
                      <m:dPr>
                        <m:ctrlPr>
                          <a:rPr lang="en-US" sz="1950" i="1">
                            <a:latin typeface="Cambria Math" panose="02040503050406030204" pitchFamily="18" charset="0"/>
                          </a:rPr>
                        </m:ctrlPr>
                      </m:dPr>
                      <m:e>
                        <m:r>
                          <a:rPr lang="en-US" sz="1950" i="1">
                            <a:latin typeface="Cambria Math" panose="02040503050406030204" pitchFamily="18" charset="0"/>
                          </a:rPr>
                          <m:t>1+</m:t>
                        </m:r>
                        <m:r>
                          <a:rPr lang="en-US" sz="1950" i="1">
                            <a:latin typeface="Cambria Math" panose="02040503050406030204" pitchFamily="18" charset="0"/>
                            <a:ea typeface="Cambria Math" panose="02040503050406030204" pitchFamily="18" charset="0"/>
                          </a:rPr>
                          <m:t>𝜖</m:t>
                        </m:r>
                      </m:e>
                    </m:d>
                  </m:oMath>
                </a14:m>
                <a:r>
                  <a:rPr lang="en-US" sz="1950" dirty="0"/>
                  <a:t>-spectral </a:t>
                </a:r>
                <a:r>
                  <a:rPr lang="en-US" sz="1950" dirty="0" err="1"/>
                  <a:t>sparsifier</a:t>
                </a:r>
                <a:r>
                  <a:rPr lang="en-US" sz="1950" dirty="0"/>
                  <a:t> </a:t>
                </a:r>
                <a14:m>
                  <m:oMath xmlns:m="http://schemas.openxmlformats.org/officeDocument/2006/math">
                    <m:acc>
                      <m:accPr>
                        <m:chr m:val="̃"/>
                        <m:ctrlPr>
                          <a:rPr lang="en-US" sz="1950" b="1" i="1">
                            <a:latin typeface="Cambria Math" panose="02040503050406030204" pitchFamily="18" charset="0"/>
                          </a:rPr>
                        </m:ctrlPr>
                      </m:accPr>
                      <m:e>
                        <m:r>
                          <a:rPr lang="en-US" sz="1950" b="1" i="1">
                            <a:latin typeface="Cambria Math" panose="02040503050406030204" pitchFamily="18" charset="0"/>
                          </a:rPr>
                          <m:t>𝑳</m:t>
                        </m:r>
                      </m:e>
                    </m:acc>
                    <m:r>
                      <a:rPr lang="en-US" sz="1950" b="1" i="1" dirty="0">
                        <a:latin typeface="Cambria Math" panose="02040503050406030204" pitchFamily="18" charset="0"/>
                      </a:rPr>
                      <m:t> </m:t>
                    </m:r>
                  </m:oMath>
                </a14:m>
                <a:r>
                  <a:rPr lang="en-US" sz="1950" b="1" dirty="0"/>
                  <a:t> </a:t>
                </a:r>
                <a:r>
                  <a:rPr lang="en-US" sz="1950" dirty="0"/>
                  <a:t>with                        non-zeros </a:t>
                </a:r>
              </a:p>
            </p:txBody>
          </p:sp>
        </mc:Choice>
        <mc:Fallback xmlns="">
          <p:sp>
            <p:nvSpPr>
              <p:cNvPr id="12" name="TextBox 11">
                <a:extLst>
                  <a:ext uri="{FF2B5EF4-FFF2-40B4-BE49-F238E27FC236}">
                    <a16:creationId xmlns:a16="http://schemas.microsoft.com/office/drawing/2014/main" id="{34803A0D-8509-40E6-84ED-0C21AEF1B009}"/>
                  </a:ext>
                </a:extLst>
              </p:cNvPr>
              <p:cNvSpPr txBox="1">
                <a:spLocks noRot="1" noChangeAspect="1" noMove="1" noResize="1" noEditPoints="1" noAdjustHandles="1" noChangeArrowheads="1" noChangeShapeType="1" noTextEdit="1"/>
              </p:cNvSpPr>
              <p:nvPr/>
            </p:nvSpPr>
            <p:spPr>
              <a:xfrm>
                <a:off x="862819" y="2667000"/>
                <a:ext cx="10972800" cy="468270"/>
              </a:xfrm>
              <a:prstGeom prst="rect">
                <a:avLst/>
              </a:prstGeom>
              <a:blipFill>
                <a:blip r:embed="rId7"/>
                <a:stretch>
                  <a:fillRect l="-889" t="-7895" b="-3026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C2A8336-FB2B-448D-A456-241D284824A0}"/>
              </a:ext>
            </a:extLst>
          </p:cNvPr>
          <p:cNvPicPr>
            <a:picLocks noChangeAspect="1"/>
          </p:cNvPicPr>
          <p:nvPr/>
        </p:nvPicPr>
        <p:blipFill>
          <a:blip r:embed="rId8"/>
          <a:stretch>
            <a:fillRect/>
          </a:stretch>
        </p:blipFill>
        <p:spPr>
          <a:xfrm>
            <a:off x="6644640" y="2817228"/>
            <a:ext cx="1517068" cy="390001"/>
          </a:xfrm>
          <a:prstGeom prst="rect">
            <a:avLst/>
          </a:prstGeom>
        </p:spPr>
      </p:pic>
      <p:sp>
        <p:nvSpPr>
          <p:cNvPr id="17" name="TextBox 16">
            <a:extLst>
              <a:ext uri="{FF2B5EF4-FFF2-40B4-BE49-F238E27FC236}">
                <a16:creationId xmlns:a16="http://schemas.microsoft.com/office/drawing/2014/main" id="{48CA1E2E-91C0-4B1D-8015-B66AA7667985}"/>
              </a:ext>
            </a:extLst>
          </p:cNvPr>
          <p:cNvSpPr txBox="1"/>
          <p:nvPr/>
        </p:nvSpPr>
        <p:spPr>
          <a:xfrm>
            <a:off x="3409951" y="3376566"/>
            <a:ext cx="4581526" cy="392415"/>
          </a:xfrm>
          <a:prstGeom prst="rect">
            <a:avLst/>
          </a:prstGeom>
          <a:noFill/>
        </p:spPr>
        <p:txBody>
          <a:bodyPr wrap="square" rtlCol="0">
            <a:spAutoFit/>
          </a:bodyPr>
          <a:lstStyle/>
          <a:p>
            <a:r>
              <a:rPr lang="en-US" sz="1950" dirty="0"/>
              <a:t>in time </a:t>
            </a:r>
          </a:p>
        </p:txBody>
      </p:sp>
      <p:pic>
        <p:nvPicPr>
          <p:cNvPr id="18" name="Picture 17">
            <a:extLst>
              <a:ext uri="{FF2B5EF4-FFF2-40B4-BE49-F238E27FC236}">
                <a16:creationId xmlns:a16="http://schemas.microsoft.com/office/drawing/2014/main" id="{D1D9450F-10EA-4103-8B18-D4F99E17FDA5}"/>
              </a:ext>
            </a:extLst>
          </p:cNvPr>
          <p:cNvPicPr>
            <a:picLocks noChangeAspect="1"/>
          </p:cNvPicPr>
          <p:nvPr/>
        </p:nvPicPr>
        <p:blipFill>
          <a:blip r:embed="rId9"/>
          <a:stretch>
            <a:fillRect/>
          </a:stretch>
        </p:blipFill>
        <p:spPr>
          <a:xfrm>
            <a:off x="4353878" y="3418889"/>
            <a:ext cx="2085678" cy="332780"/>
          </a:xfrm>
          <a:prstGeom prst="rect">
            <a:avLst/>
          </a:prstGeom>
        </p:spPr>
      </p:pic>
      <p:pic>
        <p:nvPicPr>
          <p:cNvPr id="19" name="Picture 18">
            <a:extLst>
              <a:ext uri="{FF2B5EF4-FFF2-40B4-BE49-F238E27FC236}">
                <a16:creationId xmlns:a16="http://schemas.microsoft.com/office/drawing/2014/main" id="{F1972C7F-EDB1-4CE4-9369-B0C69CBA0EA1}"/>
              </a:ext>
            </a:extLst>
          </p:cNvPr>
          <p:cNvPicPr>
            <a:picLocks noChangeAspect="1"/>
          </p:cNvPicPr>
          <p:nvPr/>
        </p:nvPicPr>
        <p:blipFill>
          <a:blip r:embed="rId10"/>
          <a:stretch>
            <a:fillRect/>
          </a:stretch>
        </p:blipFill>
        <p:spPr>
          <a:xfrm>
            <a:off x="4291965" y="3809470"/>
            <a:ext cx="2085678" cy="421146"/>
          </a:xfrm>
          <a:prstGeom prst="rect">
            <a:avLst/>
          </a:prstGeom>
        </p:spPr>
      </p:pic>
      <p:sp>
        <p:nvSpPr>
          <p:cNvPr id="20" name="TextBox 19">
            <a:extLst>
              <a:ext uri="{FF2B5EF4-FFF2-40B4-BE49-F238E27FC236}">
                <a16:creationId xmlns:a16="http://schemas.microsoft.com/office/drawing/2014/main" id="{A97E4096-1D80-478D-89ED-AA9CE9C3DF99}"/>
              </a:ext>
            </a:extLst>
          </p:cNvPr>
          <p:cNvSpPr txBox="1"/>
          <p:nvPr/>
        </p:nvSpPr>
        <p:spPr>
          <a:xfrm>
            <a:off x="6377643" y="3805801"/>
            <a:ext cx="2924472" cy="392415"/>
          </a:xfrm>
          <a:prstGeom prst="rect">
            <a:avLst/>
          </a:prstGeom>
          <a:noFill/>
        </p:spPr>
        <p:txBody>
          <a:bodyPr wrap="square" rtlCol="0">
            <a:spAutoFit/>
          </a:bodyPr>
          <a:lstStyle/>
          <a:p>
            <a:r>
              <a:rPr lang="en-US" sz="1950" dirty="0"/>
              <a:t>for undirected graphs</a:t>
            </a:r>
          </a:p>
        </p:txBody>
      </p:sp>
      <p:sp>
        <p:nvSpPr>
          <p:cNvPr id="21" name="Rectangle 20">
            <a:extLst>
              <a:ext uri="{FF2B5EF4-FFF2-40B4-BE49-F238E27FC236}">
                <a16:creationId xmlns:a16="http://schemas.microsoft.com/office/drawing/2014/main" id="{A476C080-8200-42F8-9969-AF2A5DD4D5D6}"/>
              </a:ext>
            </a:extLst>
          </p:cNvPr>
          <p:cNvSpPr/>
          <p:nvPr/>
        </p:nvSpPr>
        <p:spPr>
          <a:xfrm>
            <a:off x="19535" y="6382489"/>
            <a:ext cx="9886465" cy="430887"/>
          </a:xfrm>
          <a:prstGeom prst="rect">
            <a:avLst/>
          </a:prstGeom>
        </p:spPr>
        <p:txBody>
          <a:bodyPr wrap="square">
            <a:spAutoFit/>
          </a:bodyPr>
          <a:lstStyle/>
          <a:p>
            <a:pPr marL="228600" indent="-228600">
              <a:buFont typeface="+mj-lt"/>
              <a:buAutoNum type="arabicPeriod"/>
            </a:pPr>
            <a:r>
              <a:rPr lang="en-US" sz="1100" dirty="0"/>
              <a:t>D. Cheng, Y. Cheng, Y. Liu, R. Peng, and S.H. Teng, Efficient Sampling for Gaussian Graphical Models via Spectral </a:t>
            </a:r>
            <a:r>
              <a:rPr lang="en-US" sz="1100" dirty="0" err="1"/>
              <a:t>Sparsification</a:t>
            </a:r>
            <a:r>
              <a:rPr lang="en-US" sz="1100" dirty="0"/>
              <a:t>, COLT 2015.</a:t>
            </a:r>
          </a:p>
          <a:p>
            <a:pPr marL="228600" indent="-228600">
              <a:buFont typeface="+mj-lt"/>
              <a:buAutoNum type="arabicPeriod"/>
            </a:pPr>
            <a:r>
              <a:rPr lang="en-US" sz="1100" dirty="0"/>
              <a:t>D. Cheng, Y. Cheng, Y. Liu, R. Peng, and S.H. Teng. Spectral </a:t>
            </a:r>
            <a:r>
              <a:rPr lang="en-US" sz="1100" dirty="0" err="1"/>
              <a:t>sparsification</a:t>
            </a:r>
            <a:r>
              <a:rPr lang="en-US" sz="1100" dirty="0"/>
              <a:t> of random-walk matrix polynomials. arXiv:1502.03496.</a:t>
            </a:r>
          </a:p>
        </p:txBody>
      </p:sp>
      <p:sp>
        <p:nvSpPr>
          <p:cNvPr id="16" name="Rectangle 15">
            <a:extLst>
              <a:ext uri="{FF2B5EF4-FFF2-40B4-BE49-F238E27FC236}">
                <a16:creationId xmlns:a16="http://schemas.microsoft.com/office/drawing/2014/main" id="{70B9F2F9-9FE4-44D6-A475-3338ADE96857}"/>
              </a:ext>
            </a:extLst>
          </p:cNvPr>
          <p:cNvSpPr/>
          <p:nvPr/>
        </p:nvSpPr>
        <p:spPr>
          <a:xfrm>
            <a:off x="6996112" y="2798770"/>
            <a:ext cx="681038" cy="380469"/>
          </a:xfrm>
          <a:prstGeom prst="rect">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9CD9F9-66F8-4E48-90E5-BEBBB379FFBF}"/>
              </a:ext>
            </a:extLst>
          </p:cNvPr>
          <p:cNvSpPr/>
          <p:nvPr/>
        </p:nvSpPr>
        <p:spPr>
          <a:xfrm>
            <a:off x="4995592" y="3405411"/>
            <a:ext cx="205058" cy="380469"/>
          </a:xfrm>
          <a:prstGeom prst="rect">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5789B3-8554-4028-A66D-1A95EFC1A7A9}"/>
              </a:ext>
            </a:extLst>
          </p:cNvPr>
          <p:cNvSpPr/>
          <p:nvPr/>
        </p:nvSpPr>
        <p:spPr>
          <a:xfrm>
            <a:off x="5669023" y="3405411"/>
            <a:ext cx="708620" cy="380469"/>
          </a:xfrm>
          <a:prstGeom prst="rect">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1BFEAB-821D-4CA8-A241-C00DC0F06C48}"/>
              </a:ext>
            </a:extLst>
          </p:cNvPr>
          <p:cNvSpPr/>
          <p:nvPr/>
        </p:nvSpPr>
        <p:spPr>
          <a:xfrm>
            <a:off x="4995592" y="3853436"/>
            <a:ext cx="205058" cy="380469"/>
          </a:xfrm>
          <a:prstGeom prst="rect">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953256-458E-4C01-BB6E-60E0A1115C33}"/>
              </a:ext>
            </a:extLst>
          </p:cNvPr>
          <p:cNvSpPr/>
          <p:nvPr/>
        </p:nvSpPr>
        <p:spPr>
          <a:xfrm>
            <a:off x="5669023" y="3848608"/>
            <a:ext cx="584140" cy="380469"/>
          </a:xfrm>
          <a:prstGeom prst="rect">
            <a:avLst/>
          </a:prstGeom>
          <a:solidFill>
            <a:srgbClr val="00B05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794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57A80F4-7D41-4BA9-825A-D68E484B0033}"/>
                  </a:ext>
                </a:extLst>
              </p:cNvPr>
              <p:cNvSpPr>
                <a:spLocks noGrp="1"/>
              </p:cNvSpPr>
              <p:nvPr>
                <p:ph type="title"/>
              </p:nvPr>
            </p:nvSpPr>
            <p:spPr/>
            <p:txBody>
              <a:bodyPr/>
              <a:lstStyle/>
              <a:p>
                <a:r>
                  <a:rPr lang="en-US" dirty="0" err="1"/>
                  <a:t>Sparsify</a:t>
                </a:r>
                <a:r>
                  <a:rPr lang="en-US" dirty="0"/>
                  <a:t> </a:t>
                </a:r>
                <a14:m>
                  <m:oMath xmlns:m="http://schemas.openxmlformats.org/officeDocument/2006/math">
                    <m:r>
                      <a:rPr lang="en-US" b="1" i="1">
                        <a:latin typeface="Cambria Math" panose="02040503050406030204" pitchFamily="18" charset="0"/>
                      </a:rPr>
                      <m:t>𝑺</m:t>
                    </m:r>
                  </m:oMath>
                </a14:m>
                <a:endParaRPr lang="en-US" dirty="0"/>
              </a:p>
            </p:txBody>
          </p:sp>
        </mc:Choice>
        <mc:Fallback xmlns="">
          <p:sp>
            <p:nvSpPr>
              <p:cNvPr id="2" name="Title 1">
                <a:extLst>
                  <a:ext uri="{FF2B5EF4-FFF2-40B4-BE49-F238E27FC236}">
                    <a16:creationId xmlns:a16="http://schemas.microsoft.com/office/drawing/2014/main" id="{557A80F4-7D41-4BA9-825A-D68E484B0033}"/>
                  </a:ext>
                </a:extLst>
              </p:cNvPr>
              <p:cNvSpPr>
                <a:spLocks noGrp="1" noRot="1" noChangeAspect="1" noMove="1" noResize="1" noEditPoints="1" noAdjustHandles="1" noChangeArrowheads="1" noChangeShapeType="1" noTextEdit="1"/>
              </p:cNvSpPr>
              <p:nvPr>
                <p:ph type="title"/>
              </p:nvPr>
            </p:nvSpPr>
            <p:spPr>
              <a:blipFill>
                <a:blip r:embed="rId3"/>
                <a:stretch>
                  <a:fillRect t="-8462" b="-2692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47CF024-1E12-4134-ADF8-83C444BF57FC}"/>
              </a:ext>
            </a:extLst>
          </p:cNvPr>
          <p:cNvSpPr txBox="1"/>
          <p:nvPr/>
        </p:nvSpPr>
        <p:spPr>
          <a:xfrm>
            <a:off x="701040" y="1761031"/>
            <a:ext cx="4581525" cy="392415"/>
          </a:xfrm>
          <a:prstGeom prst="rect">
            <a:avLst/>
          </a:prstGeom>
          <a:noFill/>
        </p:spPr>
        <p:txBody>
          <a:bodyPr wrap="square" rtlCol="0">
            <a:spAutoFit/>
          </a:bodyPr>
          <a:lstStyle/>
          <a:p>
            <a:r>
              <a:rPr lang="en-US" sz="1950" dirty="0"/>
              <a:t>For random-walk matrix polynomial</a:t>
            </a:r>
          </a:p>
        </p:txBody>
      </p:sp>
      <p:pic>
        <p:nvPicPr>
          <p:cNvPr id="6" name="Picture 5">
            <a:extLst>
              <a:ext uri="{FF2B5EF4-FFF2-40B4-BE49-F238E27FC236}">
                <a16:creationId xmlns:a16="http://schemas.microsoft.com/office/drawing/2014/main" id="{C544BFAA-0FFA-4FF9-98BA-030A6627BBF0}"/>
              </a:ext>
            </a:extLst>
          </p:cNvPr>
          <p:cNvPicPr>
            <a:picLocks noChangeAspect="1"/>
          </p:cNvPicPr>
          <p:nvPr/>
        </p:nvPicPr>
        <p:blipFill>
          <a:blip r:embed="rId4"/>
          <a:stretch>
            <a:fillRect/>
          </a:stretch>
        </p:blipFill>
        <p:spPr>
          <a:xfrm>
            <a:off x="4787265" y="1822943"/>
            <a:ext cx="3080147" cy="343350"/>
          </a:xfrm>
          <a:prstGeom prst="rect">
            <a:avLst/>
          </a:prstGeom>
        </p:spPr>
      </p:pic>
      <p:grpSp>
        <p:nvGrpSpPr>
          <p:cNvPr id="11" name="Group 10">
            <a:extLst>
              <a:ext uri="{FF2B5EF4-FFF2-40B4-BE49-F238E27FC236}">
                <a16:creationId xmlns:a16="http://schemas.microsoft.com/office/drawing/2014/main" id="{649C1124-FBA6-44DC-8B23-5ABCA87F1EC1}"/>
              </a:ext>
            </a:extLst>
          </p:cNvPr>
          <p:cNvGrpSpPr/>
          <p:nvPr/>
        </p:nvGrpSpPr>
        <p:grpSpPr>
          <a:xfrm>
            <a:off x="3363278" y="2314614"/>
            <a:ext cx="4891088" cy="392415"/>
            <a:chOff x="4648200" y="2586335"/>
            <a:chExt cx="5638801" cy="482973"/>
          </a:xfrm>
        </p:grpSpPr>
        <p:pic>
          <p:nvPicPr>
            <p:cNvPr id="8" name="Picture 7">
              <a:extLst>
                <a:ext uri="{FF2B5EF4-FFF2-40B4-BE49-F238E27FC236}">
                  <a16:creationId xmlns:a16="http://schemas.microsoft.com/office/drawing/2014/main" id="{5E5F06DE-251E-479F-B0CB-8AC1C45383E4}"/>
                </a:ext>
              </a:extLst>
            </p:cNvPr>
            <p:cNvPicPr>
              <a:picLocks noChangeAspect="1"/>
            </p:cNvPicPr>
            <p:nvPr/>
          </p:nvPicPr>
          <p:blipFill>
            <a:blip r:embed="rId5"/>
            <a:stretch>
              <a:fillRect/>
            </a:stretch>
          </p:blipFill>
          <p:spPr>
            <a:xfrm>
              <a:off x="5562600" y="2587108"/>
              <a:ext cx="1752600" cy="440330"/>
            </a:xfrm>
            <a:prstGeom prst="rect">
              <a:avLst/>
            </a:prstGeom>
          </p:spPr>
        </p:pic>
        <p:pic>
          <p:nvPicPr>
            <p:cNvPr id="9" name="Picture 8">
              <a:extLst>
                <a:ext uri="{FF2B5EF4-FFF2-40B4-BE49-F238E27FC236}">
                  <a16:creationId xmlns:a16="http://schemas.microsoft.com/office/drawing/2014/main" id="{92FD2129-1F2C-4B10-B8FB-26B290724DE7}"/>
                </a:ext>
              </a:extLst>
            </p:cNvPr>
            <p:cNvPicPr>
              <a:picLocks noChangeAspect="1"/>
            </p:cNvPicPr>
            <p:nvPr/>
          </p:nvPicPr>
          <p:blipFill>
            <a:blip r:embed="rId6"/>
            <a:stretch>
              <a:fillRect/>
            </a:stretch>
          </p:blipFill>
          <p:spPr>
            <a:xfrm>
              <a:off x="7924800" y="2692109"/>
              <a:ext cx="381261" cy="304152"/>
            </a:xfrm>
            <a:prstGeom prst="rect">
              <a:avLst/>
            </a:prstGeom>
          </p:spPr>
        </p:pic>
        <p:sp>
          <p:nvSpPr>
            <p:cNvPr id="10" name="TextBox 9">
              <a:extLst>
                <a:ext uri="{FF2B5EF4-FFF2-40B4-BE49-F238E27FC236}">
                  <a16:creationId xmlns:a16="http://schemas.microsoft.com/office/drawing/2014/main" id="{C0327DEE-07D7-403F-AFE0-4ED041B00818}"/>
                </a:ext>
              </a:extLst>
            </p:cNvPr>
            <p:cNvSpPr txBox="1"/>
            <p:nvPr/>
          </p:nvSpPr>
          <p:spPr>
            <a:xfrm>
              <a:off x="4648200" y="2586335"/>
              <a:ext cx="5638801" cy="482973"/>
            </a:xfrm>
            <a:prstGeom prst="rect">
              <a:avLst/>
            </a:prstGeom>
            <a:noFill/>
          </p:spPr>
          <p:txBody>
            <a:bodyPr wrap="square" rtlCol="0">
              <a:spAutoFit/>
            </a:bodyPr>
            <a:lstStyle/>
            <a:p>
              <a:r>
                <a:rPr lang="en-US" sz="1950" dirty="0"/>
                <a:t>where                        and      non-negative</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803A0D-8509-40E6-84ED-0C21AEF1B009}"/>
                  </a:ext>
                </a:extLst>
              </p:cNvPr>
              <p:cNvSpPr txBox="1"/>
              <p:nvPr/>
            </p:nvSpPr>
            <p:spPr>
              <a:xfrm>
                <a:off x="701040" y="2809875"/>
                <a:ext cx="8915400" cy="397738"/>
              </a:xfrm>
              <a:prstGeom prst="rect">
                <a:avLst/>
              </a:prstGeom>
              <a:noFill/>
            </p:spPr>
            <p:txBody>
              <a:bodyPr wrap="square" rtlCol="0">
                <a:spAutoFit/>
              </a:bodyPr>
              <a:lstStyle/>
              <a:p>
                <a:r>
                  <a:rPr lang="en-US" sz="1950" dirty="0"/>
                  <a:t>One can construct a </a:t>
                </a:r>
                <a14:m>
                  <m:oMath xmlns:m="http://schemas.openxmlformats.org/officeDocument/2006/math">
                    <m:d>
                      <m:dPr>
                        <m:ctrlPr>
                          <a:rPr lang="en-US" sz="1950" i="1" smtClean="0">
                            <a:solidFill>
                              <a:srgbClr val="C00000"/>
                            </a:solidFill>
                            <a:latin typeface="Cambria Math" panose="02040503050406030204" pitchFamily="18" charset="0"/>
                          </a:rPr>
                        </m:ctrlPr>
                      </m:dPr>
                      <m:e>
                        <m:r>
                          <a:rPr lang="en-US" sz="1950" i="1">
                            <a:solidFill>
                              <a:srgbClr val="C00000"/>
                            </a:solidFill>
                            <a:latin typeface="Cambria Math" panose="02040503050406030204" pitchFamily="18" charset="0"/>
                          </a:rPr>
                          <m:t>1+</m:t>
                        </m:r>
                        <m:r>
                          <a:rPr lang="en-US" sz="1950" i="1">
                            <a:solidFill>
                              <a:srgbClr val="C00000"/>
                            </a:solidFill>
                            <a:latin typeface="Cambria Math" panose="02040503050406030204" pitchFamily="18" charset="0"/>
                            <a:ea typeface="Cambria Math" panose="02040503050406030204" pitchFamily="18" charset="0"/>
                          </a:rPr>
                          <m:t>𝜖</m:t>
                        </m:r>
                      </m:e>
                    </m:d>
                  </m:oMath>
                </a14:m>
                <a:r>
                  <a:rPr lang="en-US" sz="1950" dirty="0">
                    <a:solidFill>
                      <a:srgbClr val="C00000"/>
                    </a:solidFill>
                  </a:rPr>
                  <a:t>-spectral </a:t>
                </a:r>
                <a:r>
                  <a:rPr lang="en-US" sz="1950" dirty="0" err="1">
                    <a:solidFill>
                      <a:srgbClr val="C00000"/>
                    </a:solidFill>
                  </a:rPr>
                  <a:t>sparsifier</a:t>
                </a:r>
                <a:r>
                  <a:rPr lang="en-US" sz="1950" dirty="0">
                    <a:solidFill>
                      <a:srgbClr val="C00000"/>
                    </a:solidFill>
                  </a:rPr>
                  <a:t> </a:t>
                </a:r>
                <a14:m>
                  <m:oMath xmlns:m="http://schemas.openxmlformats.org/officeDocument/2006/math">
                    <m:acc>
                      <m:accPr>
                        <m:chr m:val="̃"/>
                        <m:ctrlPr>
                          <a:rPr lang="en-US" sz="1950" b="1" i="1">
                            <a:solidFill>
                              <a:srgbClr val="C00000"/>
                            </a:solidFill>
                            <a:latin typeface="Cambria Math" panose="02040503050406030204" pitchFamily="18" charset="0"/>
                          </a:rPr>
                        </m:ctrlPr>
                      </m:accPr>
                      <m:e>
                        <m:r>
                          <a:rPr lang="en-US" sz="1950" b="1" i="1">
                            <a:solidFill>
                              <a:srgbClr val="C00000"/>
                            </a:solidFill>
                            <a:latin typeface="Cambria Math" panose="02040503050406030204" pitchFamily="18" charset="0"/>
                          </a:rPr>
                          <m:t>𝑳</m:t>
                        </m:r>
                      </m:e>
                    </m:acc>
                    <m:r>
                      <a:rPr lang="en-US" sz="1950" b="1" i="1" dirty="0">
                        <a:solidFill>
                          <a:srgbClr val="C00000"/>
                        </a:solidFill>
                        <a:latin typeface="Cambria Math" panose="02040503050406030204" pitchFamily="18" charset="0"/>
                      </a:rPr>
                      <m:t> </m:t>
                    </m:r>
                  </m:oMath>
                </a14:m>
                <a:r>
                  <a:rPr lang="en-US" sz="1950" b="1" dirty="0">
                    <a:solidFill>
                      <a:srgbClr val="C00000"/>
                    </a:solidFill>
                  </a:rPr>
                  <a:t> </a:t>
                </a:r>
                <a:r>
                  <a:rPr lang="en-US" sz="1950" dirty="0"/>
                  <a:t>with                        non-zeros </a:t>
                </a:r>
              </a:p>
            </p:txBody>
          </p:sp>
        </mc:Choice>
        <mc:Fallback xmlns="">
          <p:sp>
            <p:nvSpPr>
              <p:cNvPr id="12" name="TextBox 11">
                <a:extLst>
                  <a:ext uri="{FF2B5EF4-FFF2-40B4-BE49-F238E27FC236}">
                    <a16:creationId xmlns:a16="http://schemas.microsoft.com/office/drawing/2014/main" id="{34803A0D-8509-40E6-84ED-0C21AEF1B009}"/>
                  </a:ext>
                </a:extLst>
              </p:cNvPr>
              <p:cNvSpPr txBox="1">
                <a:spLocks noRot="1" noChangeAspect="1" noMove="1" noResize="1" noEditPoints="1" noAdjustHandles="1" noChangeArrowheads="1" noChangeShapeType="1" noTextEdit="1"/>
              </p:cNvSpPr>
              <p:nvPr/>
            </p:nvSpPr>
            <p:spPr>
              <a:xfrm>
                <a:off x="701040" y="2809875"/>
                <a:ext cx="8915400" cy="397738"/>
              </a:xfrm>
              <a:prstGeom prst="rect">
                <a:avLst/>
              </a:prstGeom>
              <a:blipFill>
                <a:blip r:embed="rId7"/>
                <a:stretch>
                  <a:fillRect l="-569" t="-6061" b="-18182"/>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C2A8336-FB2B-448D-A456-241D284824A0}"/>
              </a:ext>
            </a:extLst>
          </p:cNvPr>
          <p:cNvPicPr>
            <a:picLocks noChangeAspect="1"/>
          </p:cNvPicPr>
          <p:nvPr/>
        </p:nvPicPr>
        <p:blipFill>
          <a:blip r:embed="rId8"/>
          <a:stretch>
            <a:fillRect/>
          </a:stretch>
        </p:blipFill>
        <p:spPr>
          <a:xfrm>
            <a:off x="6644640" y="2817228"/>
            <a:ext cx="1517068" cy="390001"/>
          </a:xfrm>
          <a:prstGeom prst="rect">
            <a:avLst/>
          </a:prstGeom>
        </p:spPr>
      </p:pic>
      <p:sp>
        <p:nvSpPr>
          <p:cNvPr id="17" name="TextBox 16">
            <a:extLst>
              <a:ext uri="{FF2B5EF4-FFF2-40B4-BE49-F238E27FC236}">
                <a16:creationId xmlns:a16="http://schemas.microsoft.com/office/drawing/2014/main" id="{48CA1E2E-91C0-4B1D-8015-B66AA7667985}"/>
              </a:ext>
            </a:extLst>
          </p:cNvPr>
          <p:cNvSpPr txBox="1"/>
          <p:nvPr/>
        </p:nvSpPr>
        <p:spPr>
          <a:xfrm>
            <a:off x="3409951" y="3376566"/>
            <a:ext cx="4581526" cy="392415"/>
          </a:xfrm>
          <a:prstGeom prst="rect">
            <a:avLst/>
          </a:prstGeom>
          <a:noFill/>
        </p:spPr>
        <p:txBody>
          <a:bodyPr wrap="square" rtlCol="0">
            <a:spAutoFit/>
          </a:bodyPr>
          <a:lstStyle/>
          <a:p>
            <a:r>
              <a:rPr lang="en-US" sz="1950" dirty="0"/>
              <a:t>in time </a:t>
            </a:r>
          </a:p>
        </p:txBody>
      </p:sp>
      <p:pic>
        <p:nvPicPr>
          <p:cNvPr id="18" name="Picture 17">
            <a:extLst>
              <a:ext uri="{FF2B5EF4-FFF2-40B4-BE49-F238E27FC236}">
                <a16:creationId xmlns:a16="http://schemas.microsoft.com/office/drawing/2014/main" id="{D1D9450F-10EA-4103-8B18-D4F99E17FDA5}"/>
              </a:ext>
            </a:extLst>
          </p:cNvPr>
          <p:cNvPicPr>
            <a:picLocks noChangeAspect="1"/>
          </p:cNvPicPr>
          <p:nvPr/>
        </p:nvPicPr>
        <p:blipFill>
          <a:blip r:embed="rId9"/>
          <a:stretch>
            <a:fillRect/>
          </a:stretch>
        </p:blipFill>
        <p:spPr>
          <a:xfrm>
            <a:off x="4353878" y="3418889"/>
            <a:ext cx="2085678" cy="332780"/>
          </a:xfrm>
          <a:prstGeom prst="rect">
            <a:avLst/>
          </a:prstGeom>
        </p:spPr>
      </p:pic>
      <p:pic>
        <p:nvPicPr>
          <p:cNvPr id="15" name="Picture 14">
            <a:extLst>
              <a:ext uri="{FF2B5EF4-FFF2-40B4-BE49-F238E27FC236}">
                <a16:creationId xmlns:a16="http://schemas.microsoft.com/office/drawing/2014/main" id="{1D333BFD-0251-4FB9-90B1-D046FEF117A7}"/>
              </a:ext>
            </a:extLst>
          </p:cNvPr>
          <p:cNvPicPr>
            <a:picLocks noChangeAspect="1"/>
          </p:cNvPicPr>
          <p:nvPr/>
        </p:nvPicPr>
        <p:blipFill>
          <a:blip r:embed="rId10"/>
          <a:stretch>
            <a:fillRect/>
          </a:stretch>
        </p:blipFill>
        <p:spPr>
          <a:xfrm>
            <a:off x="1518245" y="4133175"/>
            <a:ext cx="6315075" cy="1663931"/>
          </a:xfrm>
          <a:prstGeom prst="rect">
            <a:avLst/>
          </a:prstGeom>
        </p:spPr>
      </p:pic>
      <p:sp>
        <p:nvSpPr>
          <p:cNvPr id="16" name="Rectangle 15">
            <a:extLst>
              <a:ext uri="{FF2B5EF4-FFF2-40B4-BE49-F238E27FC236}">
                <a16:creationId xmlns:a16="http://schemas.microsoft.com/office/drawing/2014/main" id="{0D0E357B-B194-4285-8A4F-1CF0B58FE47C}"/>
              </a:ext>
            </a:extLst>
          </p:cNvPr>
          <p:cNvSpPr/>
          <p:nvPr/>
        </p:nvSpPr>
        <p:spPr>
          <a:xfrm>
            <a:off x="1389895" y="4059533"/>
            <a:ext cx="6443425" cy="1746145"/>
          </a:xfrm>
          <a:prstGeom prst="rect">
            <a:avLst/>
          </a:prstGeom>
          <a:solidFill>
            <a:srgbClr val="C7EEFE">
              <a:alpha val="27843"/>
            </a:srgbClr>
          </a:solidFill>
          <a:ln>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043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7A21-DDF4-46A3-9809-D66C4E81C9FA}"/>
              </a:ext>
            </a:extLst>
          </p:cNvPr>
          <p:cNvSpPr>
            <a:spLocks noGrp="1"/>
          </p:cNvSpPr>
          <p:nvPr>
            <p:ph type="title"/>
          </p:nvPr>
        </p:nvSpPr>
        <p:spPr/>
        <p:txBody>
          <a:bodyPr/>
          <a:lstStyle/>
          <a:p>
            <a:r>
              <a:rPr lang="en-US" dirty="0"/>
              <a:t>Net</a:t>
            </a:r>
            <a:r>
              <a:rPr lang="en-US" dirty="0">
                <a:solidFill>
                  <a:srgbClr val="C00000"/>
                </a:solidFill>
              </a:rPr>
              <a:t>S</a:t>
            </a:r>
            <a:r>
              <a:rPr lang="en-US" dirty="0"/>
              <a:t>MF --- Sparse</a:t>
            </a:r>
          </a:p>
        </p:txBody>
      </p:sp>
      <p:sp>
        <p:nvSpPr>
          <p:cNvPr id="3" name="Content Placeholder 2">
            <a:extLst>
              <a:ext uri="{FF2B5EF4-FFF2-40B4-BE49-F238E27FC236}">
                <a16:creationId xmlns:a16="http://schemas.microsoft.com/office/drawing/2014/main" id="{73EBDD6C-CDDC-4620-B895-0F4927C190D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C5DEB78-E860-4ABA-85D3-A8030D9AEDFB}"/>
              </a:ext>
            </a:extLst>
          </p:cNvPr>
          <p:cNvPicPr>
            <a:picLocks noChangeAspect="1"/>
          </p:cNvPicPr>
          <p:nvPr/>
        </p:nvPicPr>
        <p:blipFill>
          <a:blip r:embed="rId3"/>
          <a:stretch>
            <a:fillRect/>
          </a:stretch>
        </p:blipFill>
        <p:spPr>
          <a:xfrm>
            <a:off x="1114425" y="2273300"/>
            <a:ext cx="8033912" cy="2989858"/>
          </a:xfrm>
          <a:prstGeom prst="rect">
            <a:avLst/>
          </a:prstGeom>
        </p:spPr>
      </p:pic>
      <p:sp>
        <p:nvSpPr>
          <p:cNvPr id="5" name="Rectangle 4">
            <a:extLst>
              <a:ext uri="{FF2B5EF4-FFF2-40B4-BE49-F238E27FC236}">
                <a16:creationId xmlns:a16="http://schemas.microsoft.com/office/drawing/2014/main" id="{B9625298-E477-4311-8B1B-737A4D36D4E3}"/>
              </a:ext>
            </a:extLst>
          </p:cNvPr>
          <p:cNvSpPr/>
          <p:nvPr/>
        </p:nvSpPr>
        <p:spPr>
          <a:xfrm>
            <a:off x="8582028" y="2304257"/>
            <a:ext cx="908049" cy="456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A9FC57-1097-4571-B1F8-32657CE092ED}"/>
              </a:ext>
            </a:extLst>
          </p:cNvPr>
          <p:cNvSpPr/>
          <p:nvPr/>
        </p:nvSpPr>
        <p:spPr>
          <a:xfrm>
            <a:off x="1485900" y="2686050"/>
            <a:ext cx="5200650" cy="456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C90A69-2408-40A8-A2EE-9309CD2D60DB}"/>
              </a:ext>
            </a:extLst>
          </p:cNvPr>
          <p:cNvSpPr/>
          <p:nvPr/>
        </p:nvSpPr>
        <p:spPr>
          <a:xfrm>
            <a:off x="1454944" y="4806553"/>
            <a:ext cx="4333875" cy="456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75" dirty="0">
                <a:solidFill>
                  <a:schemeClr val="tx1"/>
                </a:solidFill>
                <a:latin typeface="Arial Nova" panose="020B0604020202020204" pitchFamily="34" charset="0"/>
                <a:cs typeface="Aharoni" panose="020B0604020202020204" pitchFamily="2" charset="-79"/>
              </a:rPr>
              <a:t>Factorize the constructed matrix</a:t>
            </a:r>
          </a:p>
        </p:txBody>
      </p:sp>
      <p:sp>
        <p:nvSpPr>
          <p:cNvPr id="8" name="Rectangle 7">
            <a:extLst>
              <a:ext uri="{FF2B5EF4-FFF2-40B4-BE49-F238E27FC236}">
                <a16:creationId xmlns:a16="http://schemas.microsoft.com/office/drawing/2014/main" id="{2B6C2CD2-A430-4730-BC31-5C9DBDBF8AC1}"/>
              </a:ext>
            </a:extLst>
          </p:cNvPr>
          <p:cNvSpPr/>
          <p:nvPr/>
        </p:nvSpPr>
        <p:spPr>
          <a:xfrm>
            <a:off x="5716589" y="4756895"/>
            <a:ext cx="908049" cy="456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9248ED3F-2B0F-8241-A4DD-D409ED755D11}"/>
              </a:ext>
            </a:extLst>
          </p:cNvPr>
          <p:cNvSpPr>
            <a:spLocks noChangeArrowheads="1"/>
          </p:cNvSpPr>
          <p:nvPr/>
        </p:nvSpPr>
        <p:spPr bwMode="auto">
          <a:xfrm>
            <a:off x="0" y="6538913"/>
            <a:ext cx="9906000" cy="319087"/>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J. </a:t>
            </a:r>
            <a:r>
              <a:rPr kumimoji="0" lang="en-US" altLang="x-none" sz="1100" dirty="0" err="1">
                <a:latin typeface="Times New Roman" charset="0"/>
              </a:rPr>
              <a:t>Qiu</a:t>
            </a:r>
            <a:r>
              <a:rPr kumimoji="0" lang="en-US" altLang="x-none" sz="1100" dirty="0">
                <a:latin typeface="Times New Roman" charset="0"/>
              </a:rPr>
              <a:t>, Y. Dong, H. Ma, J. Li, C. Wang, K. Wang, and J. Tang. </a:t>
            </a:r>
            <a:r>
              <a:rPr kumimoji="0" lang="en-US" altLang="x-none" sz="1100" dirty="0" err="1">
                <a:latin typeface="Times New Roman" charset="0"/>
              </a:rPr>
              <a:t>NetSMF</a:t>
            </a:r>
            <a:r>
              <a:rPr kumimoji="0" lang="en-US" altLang="x-none" sz="1100" dirty="0">
                <a:latin typeface="Times New Roman" charset="0"/>
              </a:rPr>
              <a:t>: Large-Scale Network Embedding as Sparse Matrix Factorization. WWW’19.</a:t>
            </a:r>
          </a:p>
        </p:txBody>
      </p:sp>
    </p:spTree>
    <p:extLst>
      <p:ext uri="{BB962C8B-B14F-4D97-AF65-F5344CB8AC3E}">
        <p14:creationId xmlns:p14="http://schemas.microsoft.com/office/powerpoint/2010/main" val="1509122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x-none"/>
              <a:t>NetSMF — Approximation Error</a:t>
            </a:r>
          </a:p>
        </p:txBody>
      </p:sp>
      <p:sp>
        <p:nvSpPr>
          <p:cNvPr id="54274" name="Content Placeholder 2"/>
          <p:cNvSpPr>
            <a:spLocks noGrp="1"/>
          </p:cNvSpPr>
          <p:nvPr>
            <p:ph idx="1"/>
          </p:nvPr>
        </p:nvSpPr>
        <p:spPr/>
        <p:txBody>
          <a:bodyPr/>
          <a:lstStyle/>
          <a:p>
            <a:endParaRPr lang="en-US" altLang="x-none"/>
          </a:p>
        </p:txBody>
      </p:sp>
      <p:pic>
        <p:nvPicPr>
          <p:cNvPr id="542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273175"/>
            <a:ext cx="83058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131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B799-51FF-4375-8235-888C68023535}"/>
              </a:ext>
            </a:extLst>
          </p:cNvPr>
          <p:cNvSpPr>
            <a:spLocks noGrp="1"/>
          </p:cNvSpPr>
          <p:nvPr>
            <p:ph type="title"/>
          </p:nvPr>
        </p:nvSpPr>
        <p:spPr/>
        <p:txBody>
          <a:bodyPr/>
          <a:lstStyle/>
          <a:p>
            <a:r>
              <a:rPr lang="en-US" dirty="0"/>
              <a:t>Datasets</a:t>
            </a:r>
          </a:p>
        </p:txBody>
      </p:sp>
      <p:sp>
        <p:nvSpPr>
          <p:cNvPr id="3" name="Content Placeholder 2">
            <a:extLst>
              <a:ext uri="{FF2B5EF4-FFF2-40B4-BE49-F238E27FC236}">
                <a16:creationId xmlns:a16="http://schemas.microsoft.com/office/drawing/2014/main" id="{04653C2B-DC2E-463F-A7B1-A59AEB5536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4259D09-DF1F-498E-BF7C-57BE5B452EEE}"/>
              </a:ext>
            </a:extLst>
          </p:cNvPr>
          <p:cNvPicPr>
            <a:picLocks noChangeAspect="1"/>
          </p:cNvPicPr>
          <p:nvPr/>
        </p:nvPicPr>
        <p:blipFill>
          <a:blip r:embed="rId2"/>
          <a:stretch>
            <a:fillRect/>
          </a:stretch>
        </p:blipFill>
        <p:spPr>
          <a:xfrm>
            <a:off x="0" y="2328334"/>
            <a:ext cx="9906000" cy="2201333"/>
          </a:xfrm>
          <a:prstGeom prst="rect">
            <a:avLst/>
          </a:prstGeom>
        </p:spPr>
      </p:pic>
      <p:sp>
        <p:nvSpPr>
          <p:cNvPr id="5" name="Rectangle 4">
            <a:extLst>
              <a:ext uri="{FF2B5EF4-FFF2-40B4-BE49-F238E27FC236}">
                <a16:creationId xmlns:a16="http://schemas.microsoft.com/office/drawing/2014/main" id="{7E4E0389-C917-9C4B-939A-433F90DBE966}"/>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https://github.com/xptree/NetSMF</a:t>
            </a:r>
            <a:r>
              <a:rPr lang="en-US" dirty="0">
                <a:solidFill>
                  <a:srgbClr val="C00000"/>
                </a:solidFill>
              </a:rPr>
              <a:t> </a:t>
            </a:r>
          </a:p>
        </p:txBody>
      </p:sp>
    </p:spTree>
    <p:extLst>
      <p:ext uri="{BB962C8B-B14F-4D97-AF65-F5344CB8AC3E}">
        <p14:creationId xmlns:p14="http://schemas.microsoft.com/office/powerpoint/2010/main" val="35303797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x-none"/>
              <a:t>Results</a:t>
            </a:r>
          </a:p>
        </p:txBody>
      </p:sp>
      <p:sp>
        <p:nvSpPr>
          <p:cNvPr id="56322" name="Content Placeholder 2"/>
          <p:cNvSpPr>
            <a:spLocks noGrp="1"/>
          </p:cNvSpPr>
          <p:nvPr>
            <p:ph idx="1"/>
          </p:nvPr>
        </p:nvSpPr>
        <p:spPr/>
        <p:txBody>
          <a:bodyPr/>
          <a:lstStyle/>
          <a:p>
            <a:endParaRPr lang="en-US" altLang="x-none"/>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052513"/>
            <a:ext cx="913765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BBE5438-26CD-2249-819D-ACB51875C437}"/>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https://github.com/xptree/NetSMF</a:t>
            </a:r>
            <a:r>
              <a:rPr lang="en-US" dirty="0">
                <a:solidFill>
                  <a:srgbClr val="C00000"/>
                </a:solidFill>
              </a:rPr>
              <a:t> </a:t>
            </a:r>
          </a:p>
        </p:txBody>
      </p:sp>
    </p:spTree>
    <p:extLst>
      <p:ext uri="{BB962C8B-B14F-4D97-AF65-F5344CB8AC3E}">
        <p14:creationId xmlns:p14="http://schemas.microsoft.com/office/powerpoint/2010/main" val="194943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609600" y="2130453"/>
            <a:ext cx="8686800" cy="1470025"/>
          </a:xfrm>
        </p:spPr>
        <p:txBody>
          <a:bodyPr/>
          <a:lstStyle/>
          <a:p>
            <a:r>
              <a:rPr lang="en-US" dirty="0">
                <a:solidFill>
                  <a:schemeClr val="tx1"/>
                </a:solidFill>
              </a:rPr>
              <a:t>Let us start with an example</a:t>
            </a:r>
            <a:br>
              <a:rPr lang="en-US" dirty="0">
                <a:solidFill>
                  <a:schemeClr val="tx1"/>
                </a:solidFill>
              </a:rPr>
            </a:br>
            <a:r>
              <a:rPr lang="en-US" dirty="0">
                <a:solidFill>
                  <a:schemeClr val="tx1"/>
                </a:solidFill>
              </a:rPr>
              <a:t>—</a:t>
            </a:r>
            <a:r>
              <a:rPr lang="en-US" dirty="0">
                <a:solidFill>
                  <a:srgbClr val="C00000"/>
                </a:solidFill>
              </a:rPr>
              <a:t>Social influence and prediction</a:t>
            </a:r>
            <a:endParaRPr lang="en-US" sz="2400" dirty="0">
              <a:solidFill>
                <a:srgbClr val="C00000"/>
              </a:solidFill>
            </a:endParaRPr>
          </a:p>
        </p:txBody>
      </p:sp>
    </p:spTree>
    <p:extLst>
      <p:ext uri="{BB962C8B-B14F-4D97-AF65-F5344CB8AC3E}">
        <p14:creationId xmlns:p14="http://schemas.microsoft.com/office/powerpoint/2010/main" val="1792266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7222-E4C6-2D49-ACD9-AB3FA82CEBE6}"/>
              </a:ext>
            </a:extLst>
          </p:cNvPr>
          <p:cNvSpPr>
            <a:spLocks noGrp="1"/>
          </p:cNvSpPr>
          <p:nvPr>
            <p:ph type="title"/>
          </p:nvPr>
        </p:nvSpPr>
        <p:spPr>
          <a:xfrm>
            <a:off x="1" y="188913"/>
            <a:ext cx="9906000" cy="792162"/>
          </a:xfrm>
        </p:spPr>
        <p:txBody>
          <a:bodyPr/>
          <a:lstStyle/>
          <a:p>
            <a:r>
              <a:rPr lang="en-US" dirty="0" err="1">
                <a:solidFill>
                  <a:srgbClr val="C00000"/>
                </a:solidFill>
              </a:rPr>
              <a:t>ProNE</a:t>
            </a:r>
            <a:r>
              <a:rPr lang="en-US" dirty="0"/>
              <a:t>: </a:t>
            </a:r>
            <a:r>
              <a:rPr lang="en-US" dirty="0">
                <a:solidFill>
                  <a:schemeClr val="tx1"/>
                </a:solidFill>
              </a:rPr>
              <a:t>Fast</a:t>
            </a:r>
            <a:r>
              <a:rPr lang="en-US" dirty="0"/>
              <a:t> and Scalable Network Embedding</a:t>
            </a:r>
          </a:p>
        </p:txBody>
      </p:sp>
      <p:pic>
        <p:nvPicPr>
          <p:cNvPr id="3" name="Picture 2">
            <a:extLst>
              <a:ext uri="{FF2B5EF4-FFF2-40B4-BE49-F238E27FC236}">
                <a16:creationId xmlns:a16="http://schemas.microsoft.com/office/drawing/2014/main" id="{6F900211-9048-9E41-B077-44415A4881AD}"/>
              </a:ext>
            </a:extLst>
          </p:cNvPr>
          <p:cNvPicPr>
            <a:picLocks noChangeAspect="1"/>
          </p:cNvPicPr>
          <p:nvPr/>
        </p:nvPicPr>
        <p:blipFill>
          <a:blip r:embed="rId2"/>
          <a:stretch>
            <a:fillRect/>
          </a:stretch>
        </p:blipFill>
        <p:spPr>
          <a:xfrm>
            <a:off x="1280592" y="1268760"/>
            <a:ext cx="6917292" cy="5062790"/>
          </a:xfrm>
          <a:prstGeom prst="rect">
            <a:avLst/>
          </a:prstGeom>
        </p:spPr>
      </p:pic>
      <p:sp>
        <p:nvSpPr>
          <p:cNvPr id="4" name="Rectangle 3">
            <a:extLst>
              <a:ext uri="{FF2B5EF4-FFF2-40B4-BE49-F238E27FC236}">
                <a16:creationId xmlns:a16="http://schemas.microsoft.com/office/drawing/2014/main" id="{D5D6CA2F-1819-7946-9FDE-67095DA2B85A}"/>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J</a:t>
            </a:r>
            <a:r>
              <a:rPr kumimoji="0" lang="en-US" altLang="zh-CN" sz="1100" dirty="0">
                <a:latin typeface="Times New Roman" charset="0"/>
              </a:rPr>
              <a:t>.</a:t>
            </a:r>
            <a:r>
              <a:rPr kumimoji="0" lang="en-US" altLang="x-none" sz="1100" dirty="0">
                <a:latin typeface="Times New Roman" charset="0"/>
              </a:rPr>
              <a:t> Zhang, Y</a:t>
            </a:r>
            <a:r>
              <a:rPr kumimoji="0" lang="en-US" altLang="zh-CN" sz="1100" dirty="0">
                <a:latin typeface="Times New Roman" charset="0"/>
              </a:rPr>
              <a:t>.</a:t>
            </a:r>
            <a:r>
              <a:rPr kumimoji="0" lang="en-US" altLang="x-none" sz="1100" dirty="0">
                <a:latin typeface="Times New Roman" charset="0"/>
              </a:rPr>
              <a:t> Dong, Y</a:t>
            </a:r>
            <a:r>
              <a:rPr kumimoji="0" lang="en-US" altLang="zh-CN" sz="1100" dirty="0">
                <a:latin typeface="Times New Roman" charset="0"/>
              </a:rPr>
              <a:t>.</a:t>
            </a:r>
            <a:r>
              <a:rPr kumimoji="0" lang="en-US" altLang="x-none" sz="1100" dirty="0">
                <a:latin typeface="Times New Roman" charset="0"/>
              </a:rPr>
              <a:t> Wang, J</a:t>
            </a:r>
            <a:r>
              <a:rPr kumimoji="0" lang="en-US" altLang="zh-CN" sz="1100" dirty="0">
                <a:latin typeface="Times New Roman" charset="0"/>
              </a:rPr>
              <a:t>.</a:t>
            </a:r>
            <a:r>
              <a:rPr kumimoji="0" lang="en-US" altLang="x-none" sz="1100" dirty="0">
                <a:latin typeface="Times New Roman" charset="0"/>
              </a:rPr>
              <a:t> Tang, and M</a:t>
            </a:r>
            <a:r>
              <a:rPr kumimoji="0" lang="en-US" altLang="zh-CN" sz="1100" dirty="0">
                <a:latin typeface="Times New Roman" charset="0"/>
              </a:rPr>
              <a:t>.</a:t>
            </a:r>
            <a:r>
              <a:rPr kumimoji="0" lang="en-US" altLang="x-none" sz="1100" dirty="0">
                <a:latin typeface="Times New Roman" charset="0"/>
              </a:rPr>
              <a:t> Ding. </a:t>
            </a:r>
            <a:r>
              <a:rPr kumimoji="0" lang="en-US" altLang="x-none" sz="1100" dirty="0" err="1">
                <a:latin typeface="Times New Roman" charset="0"/>
              </a:rPr>
              <a:t>ProNE</a:t>
            </a:r>
            <a:r>
              <a:rPr kumimoji="0" lang="en-US" altLang="x-none" sz="1100" dirty="0">
                <a:latin typeface="Times New Roman" charset="0"/>
              </a:rPr>
              <a:t>: Fast and Scalable Network Representation Learning. IJCAI’19.</a:t>
            </a:r>
          </a:p>
        </p:txBody>
      </p:sp>
    </p:spTree>
    <p:extLst>
      <p:ext uri="{BB962C8B-B14F-4D97-AF65-F5344CB8AC3E}">
        <p14:creationId xmlns:p14="http://schemas.microsoft.com/office/powerpoint/2010/main" val="1034737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a:extLst>
              <a:ext uri="{FF2B5EF4-FFF2-40B4-BE49-F238E27FC236}">
                <a16:creationId xmlns:a16="http://schemas.microsoft.com/office/drawing/2014/main" id="{CF1AFCBC-F4FA-1F49-AD8D-7CCBCBB297FD}"/>
              </a:ext>
            </a:extLst>
          </p:cNvPr>
          <p:cNvSpPr>
            <a:spLocks noGrp="1"/>
          </p:cNvSpPr>
          <p:nvPr>
            <p:ph type="title"/>
          </p:nvPr>
        </p:nvSpPr>
        <p:spPr/>
        <p:txBody>
          <a:bodyPr/>
          <a:lstStyle/>
          <a:p>
            <a:r>
              <a:rPr lang="en-US" altLang="zh-CN"/>
              <a:t>NE</a:t>
            </a:r>
            <a:r>
              <a:rPr lang="zh-CN" altLang="en-US"/>
              <a:t> </a:t>
            </a:r>
            <a:r>
              <a:rPr lang="en-US" altLang="zh-CN"/>
              <a:t>as Sparse Matrix Factorization</a:t>
            </a:r>
            <a:endParaRPr lang="zh-CN" altLang="en-US"/>
          </a:p>
        </p:txBody>
      </p:sp>
      <p:sp>
        <p:nvSpPr>
          <p:cNvPr id="5" name="内容占位符 2">
            <a:extLst>
              <a:ext uri="{FF2B5EF4-FFF2-40B4-BE49-F238E27FC236}">
                <a16:creationId xmlns:a16="http://schemas.microsoft.com/office/drawing/2014/main" id="{9E4D00B1-399E-E141-8397-EC2DF8CC0B6B}"/>
              </a:ext>
            </a:extLst>
          </p:cNvPr>
          <p:cNvSpPr>
            <a:spLocks noGrp="1"/>
          </p:cNvSpPr>
          <p:nvPr>
            <p:ph idx="1"/>
          </p:nvPr>
        </p:nvSpPr>
        <p:spPr/>
        <p:txBody>
          <a:bodyPr/>
          <a:lstStyle/>
          <a:p>
            <a:pPr>
              <a:lnSpc>
                <a:spcPct val="125000"/>
              </a:lnSpc>
              <a:spcBef>
                <a:spcPts val="2215"/>
              </a:spcBef>
              <a:buFont typeface="Arial" panose="020B0604020202020204" pitchFamily="34" charset="0"/>
              <a:buChar char="•"/>
              <a:defRPr/>
            </a:pPr>
            <a:r>
              <a:rPr lang="en-US" altLang="zh-CN" sz="2585" dirty="0">
                <a:ea typeface="黑体" pitchFamily="49" charset="-122"/>
              </a:rPr>
              <a:t>node-context</a:t>
            </a:r>
            <a:r>
              <a:rPr lang="zh-CN" altLang="en-US" sz="2585" dirty="0">
                <a:ea typeface="黑体" pitchFamily="49" charset="-122"/>
              </a:rPr>
              <a:t> </a:t>
            </a:r>
            <a:r>
              <a:rPr lang="en-US" altLang="zh-CN" sz="2585" dirty="0">
                <a:ea typeface="黑体" pitchFamily="49" charset="-122"/>
              </a:rPr>
              <a:t>set</a:t>
            </a:r>
            <a:r>
              <a:rPr lang="zh-CN" altLang="en-US" sz="2585" dirty="0">
                <a:ea typeface="黑体" pitchFamily="49" charset="-122"/>
              </a:rPr>
              <a:t>                </a:t>
            </a:r>
            <a:r>
              <a:rPr lang="en-US" altLang="zh-CN" sz="2585" dirty="0">
                <a:ea typeface="黑体" pitchFamily="49" charset="-122"/>
              </a:rPr>
              <a:t>(</a:t>
            </a:r>
            <a:r>
              <a:rPr lang="en-US" altLang="zh-CN" sz="2585" dirty="0">
                <a:solidFill>
                  <a:srgbClr val="C00000"/>
                </a:solidFill>
                <a:ea typeface="黑体" pitchFamily="49" charset="-122"/>
              </a:rPr>
              <a:t>sparsity</a:t>
            </a:r>
            <a:r>
              <a:rPr lang="en-US" altLang="zh-CN" sz="2585" dirty="0">
                <a:ea typeface="黑体" pitchFamily="49" charset="-122"/>
              </a:rPr>
              <a:t>)</a:t>
            </a:r>
          </a:p>
          <a:p>
            <a:pPr>
              <a:lnSpc>
                <a:spcPct val="125000"/>
              </a:lnSpc>
              <a:spcBef>
                <a:spcPts val="2215"/>
              </a:spcBef>
              <a:buFont typeface="Arial" panose="020B0604020202020204" pitchFamily="34" charset="0"/>
              <a:buChar char="•"/>
              <a:defRPr/>
            </a:pPr>
            <a:r>
              <a:rPr lang="en-US" altLang="zh-CN" sz="2585" dirty="0">
                <a:ea typeface="黑体" pitchFamily="49" charset="-122"/>
              </a:rPr>
              <a:t>To avoid the trivial solution</a:t>
            </a:r>
            <a:endParaRPr lang="zh-CN" altLang="en-US" sz="2585" dirty="0">
              <a:ea typeface="黑体" pitchFamily="49" charset="-122"/>
            </a:endParaRPr>
          </a:p>
          <a:p>
            <a:pPr>
              <a:lnSpc>
                <a:spcPct val="125000"/>
              </a:lnSpc>
              <a:spcBef>
                <a:spcPts val="2215"/>
              </a:spcBef>
              <a:buFont typeface="Arial" panose="020B0604020202020204" pitchFamily="34" charset="0"/>
              <a:buChar char="•"/>
              <a:defRPr/>
            </a:pPr>
            <a:r>
              <a:rPr lang="en-US" altLang="zh-CN" sz="2585" dirty="0">
                <a:ea typeface="黑体" pitchFamily="49" charset="-122"/>
              </a:rPr>
              <a:t>Local</a:t>
            </a:r>
            <a:r>
              <a:rPr lang="zh-CN" altLang="en-US" sz="2585" dirty="0">
                <a:ea typeface="黑体" pitchFamily="49" charset="-122"/>
              </a:rPr>
              <a:t> </a:t>
            </a:r>
            <a:r>
              <a:rPr lang="en-US" altLang="zh-CN" sz="2585" dirty="0">
                <a:ea typeface="黑体" pitchFamily="49" charset="-122"/>
              </a:rPr>
              <a:t>negative</a:t>
            </a:r>
            <a:r>
              <a:rPr lang="zh-CN" altLang="en-US" sz="2585" dirty="0">
                <a:ea typeface="黑体" pitchFamily="49" charset="-122"/>
              </a:rPr>
              <a:t> </a:t>
            </a:r>
            <a:r>
              <a:rPr lang="en-US" altLang="zh-CN" sz="2585" dirty="0">
                <a:ea typeface="黑体" pitchFamily="49" charset="-122"/>
              </a:rPr>
              <a:t>samples</a:t>
            </a:r>
            <a:r>
              <a:rPr lang="zh-CN" altLang="en-US" sz="2585" dirty="0">
                <a:ea typeface="黑体" pitchFamily="49" charset="-122"/>
              </a:rPr>
              <a:t> </a:t>
            </a:r>
            <a:r>
              <a:rPr lang="en-US" altLang="zh-CN" sz="2585" dirty="0">
                <a:ea typeface="黑体" pitchFamily="49" charset="-122"/>
              </a:rPr>
              <a:t>drawn</a:t>
            </a:r>
            <a:r>
              <a:rPr lang="zh-CN" altLang="en-US" sz="2585" dirty="0">
                <a:ea typeface="黑体" pitchFamily="49" charset="-122"/>
              </a:rPr>
              <a:t> </a:t>
            </a:r>
            <a:r>
              <a:rPr lang="en-US" altLang="zh-CN" sz="2585" dirty="0">
                <a:ea typeface="黑体" pitchFamily="49" charset="-122"/>
              </a:rPr>
              <a:t>from</a:t>
            </a:r>
            <a:r>
              <a:rPr lang="zh-CN" altLang="en-US" sz="2585" dirty="0">
                <a:ea typeface="黑体" pitchFamily="49" charset="-122"/>
              </a:rPr>
              <a:t> </a:t>
            </a:r>
          </a:p>
          <a:p>
            <a:pPr>
              <a:lnSpc>
                <a:spcPct val="125000"/>
              </a:lnSpc>
              <a:spcBef>
                <a:spcPts val="2215"/>
              </a:spcBef>
              <a:buFont typeface="Arial" panose="020B0604020202020204" pitchFamily="34" charset="0"/>
              <a:buChar char="•"/>
              <a:defRPr/>
            </a:pPr>
            <a:endParaRPr lang="zh-CN" altLang="en-US" sz="2585" dirty="0">
              <a:ea typeface="黑体" pitchFamily="49" charset="-122"/>
            </a:endParaRPr>
          </a:p>
          <a:p>
            <a:pPr>
              <a:lnSpc>
                <a:spcPct val="125000"/>
              </a:lnSpc>
              <a:spcBef>
                <a:spcPts val="2215"/>
              </a:spcBef>
              <a:buFont typeface="Arial" panose="020B0604020202020204" pitchFamily="34" charset="0"/>
              <a:buChar char="•"/>
              <a:defRPr/>
            </a:pPr>
            <a:r>
              <a:rPr lang="en-US" altLang="zh-CN" sz="2585" dirty="0">
                <a:ea typeface="黑体" pitchFamily="49" charset="-122"/>
              </a:rPr>
              <a:t>Modify</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loss</a:t>
            </a:r>
            <a:r>
              <a:rPr lang="zh-CN" altLang="en-US" sz="2585" dirty="0">
                <a:ea typeface="黑体" pitchFamily="49" charset="-122"/>
              </a:rPr>
              <a:t> </a:t>
            </a:r>
            <a:r>
              <a:rPr lang="en-US" altLang="zh-CN" sz="2585" dirty="0">
                <a:ea typeface="黑体" pitchFamily="49" charset="-122"/>
              </a:rPr>
              <a:t>(sum</a:t>
            </a:r>
            <a:r>
              <a:rPr lang="zh-CN" altLang="en-US" sz="2585" dirty="0">
                <a:ea typeface="黑体" pitchFamily="49" charset="-122"/>
              </a:rPr>
              <a:t> </a:t>
            </a:r>
            <a:r>
              <a:rPr lang="en-US" altLang="zh-CN" sz="2585" dirty="0">
                <a:ea typeface="黑体" pitchFamily="49" charset="-122"/>
              </a:rPr>
              <a:t>over</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edge--&gt;</a:t>
            </a:r>
            <a:r>
              <a:rPr lang="en-US" altLang="zh-CN" sz="2585" dirty="0">
                <a:solidFill>
                  <a:srgbClr val="C00000"/>
                </a:solidFill>
                <a:ea typeface="黑体" pitchFamily="49" charset="-122"/>
              </a:rPr>
              <a:t>sparse</a:t>
            </a:r>
            <a:r>
              <a:rPr lang="en-US" altLang="zh-CN" sz="2585" dirty="0">
                <a:ea typeface="黑体" pitchFamily="49" charset="-122"/>
              </a:rPr>
              <a:t>)</a:t>
            </a:r>
            <a:endParaRPr lang="zh-CN" altLang="en-US" sz="2585" dirty="0">
              <a:ea typeface="黑体" pitchFamily="49" charset="-122"/>
            </a:endParaRPr>
          </a:p>
          <a:p>
            <a:pPr>
              <a:lnSpc>
                <a:spcPct val="125000"/>
              </a:lnSpc>
              <a:spcBef>
                <a:spcPts val="2215"/>
              </a:spcBef>
              <a:buFont typeface="Wingdings" pitchFamily="2" charset="2"/>
              <a:buChar char="q"/>
              <a:defRPr/>
            </a:pPr>
            <a:endParaRPr lang="zh-CN" altLang="en-US" sz="2585" dirty="0">
              <a:ea typeface="黑体" pitchFamily="49" charset="-122"/>
            </a:endParaRPr>
          </a:p>
          <a:p>
            <a:pPr>
              <a:lnSpc>
                <a:spcPct val="125000"/>
              </a:lnSpc>
              <a:spcBef>
                <a:spcPts val="2215"/>
              </a:spcBef>
              <a:buFont typeface="Wingdings" pitchFamily="2" charset="2"/>
              <a:buChar char="q"/>
              <a:defRPr/>
            </a:pPr>
            <a:endParaRPr lang="zh-CN" altLang="en-US" sz="2585" dirty="0">
              <a:ea typeface="黑体" pitchFamily="49" charset="-122"/>
            </a:endParaRPr>
          </a:p>
        </p:txBody>
      </p:sp>
      <p:pic>
        <p:nvPicPr>
          <p:cNvPr id="18435" name="图片 5">
            <a:extLst>
              <a:ext uri="{FF2B5EF4-FFF2-40B4-BE49-F238E27FC236}">
                <a16:creationId xmlns:a16="http://schemas.microsoft.com/office/drawing/2014/main" id="{09B154B2-3F4F-D640-A3F7-7E60D2704D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2107704"/>
            <a:ext cx="353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图片 7">
            <a:extLst>
              <a:ext uri="{FF2B5EF4-FFF2-40B4-BE49-F238E27FC236}">
                <a16:creationId xmlns:a16="http://schemas.microsoft.com/office/drawing/2014/main" id="{84FAC677-8001-E642-87EA-B5071CF4A6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3559646"/>
            <a:ext cx="357981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图片 8">
            <a:extLst>
              <a:ext uri="{FF2B5EF4-FFF2-40B4-BE49-F238E27FC236}">
                <a16:creationId xmlns:a16="http://schemas.microsoft.com/office/drawing/2014/main" id="{E7B77299-C5A9-6543-8FBE-AE5FD29124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313" y="5070946"/>
            <a:ext cx="70405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F150E3F-11E8-6540-80D3-E8DD69730B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22960" y="1340768"/>
            <a:ext cx="1270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913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a:extLst>
              <a:ext uri="{FF2B5EF4-FFF2-40B4-BE49-F238E27FC236}">
                <a16:creationId xmlns:a16="http://schemas.microsoft.com/office/drawing/2014/main" id="{E7FED856-EEAA-0742-A5D0-2CB19E9A6481}"/>
              </a:ext>
            </a:extLst>
          </p:cNvPr>
          <p:cNvSpPr>
            <a:spLocks noGrp="1"/>
          </p:cNvSpPr>
          <p:nvPr>
            <p:ph type="title"/>
          </p:nvPr>
        </p:nvSpPr>
        <p:spPr/>
        <p:txBody>
          <a:bodyPr/>
          <a:lstStyle/>
          <a:p>
            <a:r>
              <a:rPr lang="en-US" altLang="zh-CN"/>
              <a:t>NE</a:t>
            </a:r>
            <a:r>
              <a:rPr lang="zh-CN" altLang="en-US"/>
              <a:t> </a:t>
            </a:r>
            <a:r>
              <a:rPr lang="en-US" altLang="zh-CN"/>
              <a:t>as Sparse Matrix Factorization</a:t>
            </a:r>
            <a:endParaRPr lang="zh-CN" altLang="en-US"/>
          </a:p>
        </p:txBody>
      </p:sp>
      <p:sp>
        <p:nvSpPr>
          <p:cNvPr id="5" name="内容占位符 2">
            <a:extLst>
              <a:ext uri="{FF2B5EF4-FFF2-40B4-BE49-F238E27FC236}">
                <a16:creationId xmlns:a16="http://schemas.microsoft.com/office/drawing/2014/main" id="{47A75EC6-B9DC-CA4D-AA01-5678C5A1DEBF}"/>
              </a:ext>
            </a:extLst>
          </p:cNvPr>
          <p:cNvSpPr>
            <a:spLocks noGrp="1"/>
          </p:cNvSpPr>
          <p:nvPr>
            <p:ph idx="1"/>
          </p:nvPr>
        </p:nvSpPr>
        <p:spPr/>
        <p:txBody>
          <a:bodyPr/>
          <a:lstStyle/>
          <a:p>
            <a:pPr>
              <a:lnSpc>
                <a:spcPct val="125000"/>
              </a:lnSpc>
              <a:spcBef>
                <a:spcPts val="2215"/>
              </a:spcBef>
              <a:buFont typeface="Arial" panose="020B0604020202020204" pitchFamily="34" charset="0"/>
              <a:buChar char="•"/>
              <a:defRPr/>
            </a:pPr>
            <a:r>
              <a:rPr lang="en-US" altLang="zh-CN" sz="2585" dirty="0">
                <a:ea typeface="黑体" pitchFamily="49" charset="-122"/>
              </a:rPr>
              <a:t>Let</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partial</a:t>
            </a:r>
            <a:r>
              <a:rPr lang="zh-CN" altLang="en-US" sz="2585" dirty="0">
                <a:ea typeface="黑体" pitchFamily="49" charset="-122"/>
              </a:rPr>
              <a:t> </a:t>
            </a:r>
            <a:r>
              <a:rPr lang="en-US" altLang="zh-CN" sz="2585" dirty="0">
                <a:ea typeface="黑体" pitchFamily="49" charset="-122"/>
              </a:rPr>
              <a:t>derivative</a:t>
            </a:r>
            <a:r>
              <a:rPr lang="zh-CN" altLang="en-US" sz="2585" dirty="0">
                <a:ea typeface="黑体" pitchFamily="49" charset="-122"/>
              </a:rPr>
              <a:t> </a:t>
            </a:r>
            <a:r>
              <a:rPr lang="en-US" altLang="zh-CN" sz="2585" dirty="0" err="1">
                <a:ea typeface="黑体" pitchFamily="49" charset="-122"/>
              </a:rPr>
              <a:t>w.r.t</a:t>
            </a:r>
            <a:r>
              <a:rPr lang="en-US" altLang="zh-CN" sz="2585" dirty="0">
                <a:ea typeface="黑体" pitchFamily="49" charset="-122"/>
              </a:rPr>
              <a:t>.</a:t>
            </a:r>
            <a:r>
              <a:rPr lang="zh-CN" altLang="en-US" sz="2585" dirty="0">
                <a:ea typeface="黑体" pitchFamily="49" charset="-122"/>
              </a:rPr>
              <a:t>             </a:t>
            </a:r>
            <a:r>
              <a:rPr lang="en-US" altLang="zh-CN" sz="2585" dirty="0">
                <a:ea typeface="黑体" pitchFamily="49" charset="-122"/>
              </a:rPr>
              <a:t>be</a:t>
            </a:r>
            <a:r>
              <a:rPr lang="zh-CN" altLang="en-US" sz="2585" dirty="0">
                <a:ea typeface="黑体" pitchFamily="49" charset="-122"/>
              </a:rPr>
              <a:t> </a:t>
            </a:r>
            <a:r>
              <a:rPr lang="en-US" altLang="zh-CN" sz="2585" dirty="0">
                <a:ea typeface="黑体" pitchFamily="49" charset="-122"/>
              </a:rPr>
              <a:t>zero</a:t>
            </a:r>
            <a:endParaRPr lang="zh-CN" altLang="en-US" sz="2585" dirty="0">
              <a:ea typeface="黑体" pitchFamily="49" charset="-122"/>
            </a:endParaRPr>
          </a:p>
          <a:p>
            <a:pPr>
              <a:lnSpc>
                <a:spcPct val="125000"/>
              </a:lnSpc>
              <a:spcBef>
                <a:spcPts val="2215"/>
              </a:spcBef>
              <a:buFont typeface="Arial" panose="020B0604020202020204" pitchFamily="34" charset="0"/>
              <a:buChar char="•"/>
              <a:defRPr/>
            </a:pPr>
            <a:endParaRPr lang="zh-CN" altLang="en-US" dirty="0">
              <a:ea typeface="黑体" pitchFamily="49" charset="-122"/>
            </a:endParaRPr>
          </a:p>
          <a:p>
            <a:pPr>
              <a:lnSpc>
                <a:spcPct val="125000"/>
              </a:lnSpc>
              <a:spcBef>
                <a:spcPts val="2215"/>
              </a:spcBef>
              <a:buFont typeface="Arial" panose="020B0604020202020204" pitchFamily="34" charset="0"/>
              <a:buChar char="•"/>
              <a:defRPr/>
            </a:pPr>
            <a:r>
              <a:rPr lang="en-US" altLang="zh-CN" sz="2585" dirty="0">
                <a:ea typeface="黑体" pitchFamily="49" charset="-122"/>
              </a:rPr>
              <a:t>Matrix</a:t>
            </a:r>
            <a:r>
              <a:rPr lang="zh-CN" altLang="en-US" sz="2585" dirty="0">
                <a:ea typeface="黑体" pitchFamily="49" charset="-122"/>
              </a:rPr>
              <a:t> </a:t>
            </a:r>
            <a:r>
              <a:rPr lang="en-US" altLang="zh-CN" sz="2585" dirty="0">
                <a:ea typeface="黑体" pitchFamily="49" charset="-122"/>
              </a:rPr>
              <a:t>to</a:t>
            </a:r>
            <a:r>
              <a:rPr lang="zh-CN" altLang="en-US" sz="2585" dirty="0">
                <a:ea typeface="黑体" pitchFamily="49" charset="-122"/>
              </a:rPr>
              <a:t> </a:t>
            </a:r>
            <a:r>
              <a:rPr lang="en-US" altLang="zh-CN" sz="2585" dirty="0">
                <a:ea typeface="黑体" pitchFamily="49" charset="-122"/>
              </a:rPr>
              <a:t>be</a:t>
            </a:r>
            <a:r>
              <a:rPr lang="zh-CN" altLang="en-US" sz="2585" dirty="0">
                <a:ea typeface="黑体" pitchFamily="49" charset="-122"/>
              </a:rPr>
              <a:t> </a:t>
            </a:r>
            <a:r>
              <a:rPr lang="en-US" altLang="zh-CN" sz="2585" dirty="0">
                <a:ea typeface="黑体" pitchFamily="49" charset="-122"/>
              </a:rPr>
              <a:t>factorized</a:t>
            </a:r>
            <a:r>
              <a:rPr lang="zh-CN" altLang="en-US" sz="2585" dirty="0">
                <a:ea typeface="黑体" pitchFamily="49" charset="-122"/>
              </a:rPr>
              <a:t> </a:t>
            </a:r>
            <a:r>
              <a:rPr lang="en-US" altLang="zh-CN" sz="2585" dirty="0">
                <a:ea typeface="黑体" pitchFamily="49" charset="-122"/>
              </a:rPr>
              <a:t>(</a:t>
            </a:r>
            <a:r>
              <a:rPr lang="en-US" altLang="zh-CN" sz="2585" dirty="0">
                <a:solidFill>
                  <a:srgbClr val="C00000"/>
                </a:solidFill>
                <a:ea typeface="黑体" pitchFamily="49" charset="-122"/>
              </a:rPr>
              <a:t>sparse</a:t>
            </a:r>
            <a:r>
              <a:rPr lang="en-US" altLang="zh-CN" sz="2585" dirty="0">
                <a:ea typeface="黑体" pitchFamily="49" charset="-122"/>
              </a:rPr>
              <a:t>)</a:t>
            </a:r>
            <a:endParaRPr lang="zh-CN" altLang="en-US" sz="2585" dirty="0">
              <a:ea typeface="黑体" pitchFamily="49" charset="-122"/>
            </a:endParaRPr>
          </a:p>
          <a:p>
            <a:pPr>
              <a:lnSpc>
                <a:spcPct val="125000"/>
              </a:lnSpc>
              <a:spcBef>
                <a:spcPts val="2215"/>
              </a:spcBef>
              <a:buFont typeface="Wingdings" pitchFamily="2" charset="2"/>
              <a:buChar char="q"/>
              <a:defRPr/>
            </a:pPr>
            <a:endParaRPr lang="zh-CN" altLang="en-US" sz="2585" dirty="0">
              <a:ea typeface="黑体" pitchFamily="49" charset="-122"/>
            </a:endParaRPr>
          </a:p>
          <a:p>
            <a:pPr marL="0" indent="0">
              <a:lnSpc>
                <a:spcPct val="125000"/>
              </a:lnSpc>
              <a:spcBef>
                <a:spcPts val="2215"/>
              </a:spcBef>
              <a:buNone/>
              <a:defRPr/>
            </a:pPr>
            <a:endParaRPr lang="zh-CN" altLang="en-US" sz="2585" dirty="0">
              <a:ea typeface="黑体" pitchFamily="49" charset="-122"/>
            </a:endParaRPr>
          </a:p>
        </p:txBody>
      </p:sp>
      <p:pic>
        <p:nvPicPr>
          <p:cNvPr id="20483" name="图片 6">
            <a:extLst>
              <a:ext uri="{FF2B5EF4-FFF2-40B4-BE49-F238E27FC236}">
                <a16:creationId xmlns:a16="http://schemas.microsoft.com/office/drawing/2014/main" id="{DE2B65DD-26DF-4349-9595-EFF8908438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3363" y="1268760"/>
            <a:ext cx="7524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图片 9">
            <a:extLst>
              <a:ext uri="{FF2B5EF4-FFF2-40B4-BE49-F238E27FC236}">
                <a16:creationId xmlns:a16="http://schemas.microsoft.com/office/drawing/2014/main" id="{E3F4A83E-3D60-CE45-9389-C5ACF5ACAC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2016200"/>
            <a:ext cx="65293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图片 10">
            <a:extLst>
              <a:ext uri="{FF2B5EF4-FFF2-40B4-BE49-F238E27FC236}">
                <a16:creationId xmlns:a16="http://schemas.microsoft.com/office/drawing/2014/main" id="{04C3C828-FB8F-5F4E-BF09-3637F08C60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2013" y="3747244"/>
            <a:ext cx="68278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748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1">
            <a:extLst>
              <a:ext uri="{FF2B5EF4-FFF2-40B4-BE49-F238E27FC236}">
                <a16:creationId xmlns:a16="http://schemas.microsoft.com/office/drawing/2014/main" id="{F9F5809B-D21B-EF42-81A5-D8FBC4E56F02}"/>
              </a:ext>
            </a:extLst>
          </p:cNvPr>
          <p:cNvSpPr>
            <a:spLocks noGrp="1"/>
          </p:cNvSpPr>
          <p:nvPr>
            <p:ph type="title"/>
          </p:nvPr>
        </p:nvSpPr>
        <p:spPr/>
        <p:txBody>
          <a:bodyPr/>
          <a:lstStyle/>
          <a:p>
            <a:r>
              <a:rPr lang="en-US" altLang="zh-CN"/>
              <a:t>NE</a:t>
            </a:r>
            <a:r>
              <a:rPr lang="zh-CN" altLang="en-US"/>
              <a:t> </a:t>
            </a:r>
            <a:r>
              <a:rPr lang="en-US" altLang="zh-CN"/>
              <a:t>as Sparse Matrix Factorization</a:t>
            </a:r>
            <a:endParaRPr lang="zh-CN" altLang="en-US"/>
          </a:p>
        </p:txBody>
      </p:sp>
      <p:sp>
        <p:nvSpPr>
          <p:cNvPr id="5" name="内容占位符 2">
            <a:extLst>
              <a:ext uri="{FF2B5EF4-FFF2-40B4-BE49-F238E27FC236}">
                <a16:creationId xmlns:a16="http://schemas.microsoft.com/office/drawing/2014/main" id="{D893A793-ED2D-494A-A66B-ECA9E92B2777}"/>
              </a:ext>
            </a:extLst>
          </p:cNvPr>
          <p:cNvSpPr>
            <a:spLocks noGrp="1"/>
          </p:cNvSpPr>
          <p:nvPr>
            <p:ph idx="1"/>
          </p:nvPr>
        </p:nvSpPr>
        <p:spPr/>
        <p:txBody>
          <a:bodyPr/>
          <a:lstStyle/>
          <a:p>
            <a:pPr>
              <a:lnSpc>
                <a:spcPct val="125000"/>
              </a:lnSpc>
              <a:spcBef>
                <a:spcPts val="2215"/>
              </a:spcBef>
              <a:buFont typeface="Arial" panose="020B0604020202020204" pitchFamily="34" charset="0"/>
              <a:buChar char="•"/>
              <a:defRPr/>
            </a:pPr>
            <a:r>
              <a:rPr lang="en-US" altLang="zh-CN" sz="2585" dirty="0">
                <a:ea typeface="黑体" pitchFamily="49" charset="-122"/>
              </a:rPr>
              <a:t>Compared</a:t>
            </a:r>
            <a:r>
              <a:rPr lang="zh-CN" altLang="en-US" sz="2585" dirty="0">
                <a:ea typeface="黑体" pitchFamily="49" charset="-122"/>
              </a:rPr>
              <a:t> </a:t>
            </a:r>
            <a:r>
              <a:rPr lang="en-US" altLang="zh-CN" sz="2585" dirty="0">
                <a:ea typeface="黑体" pitchFamily="49" charset="-122"/>
              </a:rPr>
              <a:t>with</a:t>
            </a:r>
            <a:r>
              <a:rPr lang="zh-CN" altLang="en-US" sz="2585" dirty="0">
                <a:ea typeface="黑体" pitchFamily="49" charset="-122"/>
              </a:rPr>
              <a:t> </a:t>
            </a:r>
            <a:r>
              <a:rPr lang="en-US" altLang="zh-CN" sz="2585" dirty="0">
                <a:ea typeface="黑体" pitchFamily="49" charset="-122"/>
              </a:rPr>
              <a:t>matrix</a:t>
            </a:r>
            <a:r>
              <a:rPr lang="zh-CN" altLang="en-US" sz="2585" dirty="0">
                <a:ea typeface="黑体" pitchFamily="49" charset="-122"/>
              </a:rPr>
              <a:t> </a:t>
            </a:r>
            <a:r>
              <a:rPr lang="en-US" altLang="zh-CN" sz="2585" dirty="0">
                <a:ea typeface="黑体" pitchFamily="49" charset="-122"/>
              </a:rPr>
              <a:t>factorization</a:t>
            </a:r>
            <a:r>
              <a:rPr lang="zh-CN" altLang="en-US" sz="2585" dirty="0">
                <a:ea typeface="黑体" pitchFamily="49" charset="-122"/>
              </a:rPr>
              <a:t> </a:t>
            </a:r>
            <a:r>
              <a:rPr lang="en-US" altLang="zh-CN" sz="2585" dirty="0">
                <a:ea typeface="黑体" pitchFamily="49" charset="-122"/>
              </a:rPr>
              <a:t>method (e.g.,</a:t>
            </a:r>
            <a:r>
              <a:rPr lang="zh-CN" altLang="en-US" sz="2585" dirty="0">
                <a:ea typeface="黑体" pitchFamily="49" charset="-122"/>
              </a:rPr>
              <a:t> </a:t>
            </a:r>
            <a:r>
              <a:rPr lang="en-US" altLang="zh-CN" sz="2585" dirty="0" err="1">
                <a:ea typeface="黑体" pitchFamily="49" charset="-122"/>
              </a:rPr>
              <a:t>NetMF</a:t>
            </a:r>
            <a:r>
              <a:rPr lang="en-US" altLang="zh-CN" sz="2585" dirty="0">
                <a:ea typeface="黑体" pitchFamily="49" charset="-122"/>
              </a:rPr>
              <a:t>)</a:t>
            </a:r>
            <a:endParaRPr lang="zh-CN" altLang="en-US" sz="2585" dirty="0">
              <a:ea typeface="黑体" pitchFamily="49" charset="-122"/>
            </a:endParaRPr>
          </a:p>
          <a:p>
            <a:pPr>
              <a:lnSpc>
                <a:spcPct val="125000"/>
              </a:lnSpc>
              <a:spcBef>
                <a:spcPts val="2215"/>
              </a:spcBef>
              <a:buFont typeface="Arial" panose="020B0604020202020204" pitchFamily="34" charset="0"/>
              <a:buChar char="•"/>
              <a:defRPr/>
            </a:pPr>
            <a:endParaRPr lang="zh-CN" altLang="en-US" sz="4800" dirty="0">
              <a:ea typeface="黑体" pitchFamily="49" charset="-122"/>
            </a:endParaRPr>
          </a:p>
          <a:p>
            <a:pPr>
              <a:lnSpc>
                <a:spcPct val="125000"/>
              </a:lnSpc>
              <a:spcBef>
                <a:spcPts val="1015"/>
              </a:spcBef>
              <a:buFont typeface="Arial" panose="020B0604020202020204" pitchFamily="34" charset="0"/>
              <a:buChar char="•"/>
              <a:defRPr/>
            </a:pPr>
            <a:r>
              <a:rPr lang="en-US" altLang="zh-CN" sz="2585" dirty="0">
                <a:solidFill>
                  <a:srgbClr val="2B00CC"/>
                </a:solidFill>
                <a:ea typeface="黑体" pitchFamily="49" charset="-122"/>
              </a:rPr>
              <a:t>Sparsity</a:t>
            </a:r>
            <a:r>
              <a:rPr lang="zh-CN" altLang="en-US" sz="2585" dirty="0">
                <a:ea typeface="黑体" pitchFamily="49" charset="-122"/>
              </a:rPr>
              <a:t> </a:t>
            </a:r>
            <a:r>
              <a:rPr lang="en-US" altLang="zh-CN" sz="2585" dirty="0">
                <a:ea typeface="黑体" pitchFamily="49" charset="-122"/>
              </a:rPr>
              <a:t>(local</a:t>
            </a:r>
            <a:r>
              <a:rPr lang="zh-CN" altLang="en-US" sz="2585" dirty="0">
                <a:ea typeface="黑体" pitchFamily="49" charset="-122"/>
              </a:rPr>
              <a:t> </a:t>
            </a:r>
            <a:r>
              <a:rPr lang="en-US" altLang="zh-CN" sz="2585" dirty="0">
                <a:ea typeface="黑体" pitchFamily="49" charset="-122"/>
              </a:rPr>
              <a:t>structure</a:t>
            </a:r>
            <a:r>
              <a:rPr lang="zh-CN" altLang="en-US" sz="2585" dirty="0">
                <a:ea typeface="黑体" pitchFamily="49" charset="-122"/>
              </a:rPr>
              <a:t> </a:t>
            </a:r>
            <a:r>
              <a:rPr lang="en-US" altLang="zh-CN" sz="2585" dirty="0">
                <a:ea typeface="黑体" pitchFamily="49" charset="-122"/>
              </a:rPr>
              <a:t>and</a:t>
            </a:r>
            <a:r>
              <a:rPr lang="zh-CN" altLang="en-US" sz="2585" dirty="0">
                <a:ea typeface="黑体" pitchFamily="49" charset="-122"/>
              </a:rPr>
              <a:t> </a:t>
            </a:r>
            <a:r>
              <a:rPr lang="en-US" altLang="zh-CN" sz="2585" dirty="0">
                <a:ea typeface="黑体" pitchFamily="49" charset="-122"/>
              </a:rPr>
              <a:t>local</a:t>
            </a:r>
            <a:r>
              <a:rPr lang="zh-CN" altLang="en-US" sz="2585" dirty="0">
                <a:ea typeface="黑体" pitchFamily="49" charset="-122"/>
              </a:rPr>
              <a:t> </a:t>
            </a:r>
            <a:r>
              <a:rPr lang="en-US" altLang="zh-CN" sz="2585" dirty="0">
                <a:ea typeface="黑体" pitchFamily="49" charset="-122"/>
              </a:rPr>
              <a:t>negative</a:t>
            </a:r>
            <a:r>
              <a:rPr lang="zh-CN" altLang="en-US" sz="2585" dirty="0">
                <a:ea typeface="黑体" pitchFamily="49" charset="-122"/>
              </a:rPr>
              <a:t> </a:t>
            </a:r>
            <a:r>
              <a:rPr lang="en-US" altLang="zh-CN" sz="2585" dirty="0">
                <a:ea typeface="黑体" pitchFamily="49" charset="-122"/>
              </a:rPr>
              <a:t>samples)</a:t>
            </a:r>
            <a:r>
              <a:rPr lang="en-US" altLang="zh-CN" sz="2585" dirty="0">
                <a:ea typeface="黑体" pitchFamily="49" charset="-122"/>
                <a:sym typeface="Wingdings"/>
              </a:rPr>
              <a:t></a:t>
            </a:r>
            <a:br>
              <a:rPr lang="en-US" altLang="zh-CN" sz="2585" dirty="0">
                <a:ea typeface="黑体" pitchFamily="49" charset="-122"/>
                <a:sym typeface="Wingdings"/>
              </a:rPr>
            </a:br>
            <a:r>
              <a:rPr lang="en-US" altLang="zh-CN" sz="2585" dirty="0">
                <a:ea typeface="黑体" pitchFamily="49" charset="-122"/>
                <a:sym typeface="Wingdings"/>
              </a:rPr>
              <a:t> much</a:t>
            </a:r>
            <a:r>
              <a:rPr lang="zh-CN" altLang="en-US" sz="2585" dirty="0">
                <a:ea typeface="黑体" pitchFamily="49" charset="-122"/>
                <a:sym typeface="Wingdings"/>
              </a:rPr>
              <a:t> </a:t>
            </a:r>
            <a:r>
              <a:rPr lang="en-US" altLang="zh-CN" sz="2585" dirty="0">
                <a:solidFill>
                  <a:srgbClr val="2B00CC"/>
                </a:solidFill>
                <a:ea typeface="黑体" pitchFamily="49" charset="-122"/>
                <a:sym typeface="Wingdings"/>
              </a:rPr>
              <a:t>faster</a:t>
            </a:r>
            <a:r>
              <a:rPr lang="zh-CN" altLang="en-US" sz="2585" dirty="0">
                <a:solidFill>
                  <a:srgbClr val="2B00CC"/>
                </a:solidFill>
                <a:ea typeface="黑体" pitchFamily="49" charset="-122"/>
                <a:sym typeface="Wingdings"/>
              </a:rPr>
              <a:t> </a:t>
            </a:r>
            <a:r>
              <a:rPr lang="en-US" altLang="zh-CN" sz="2585" dirty="0">
                <a:solidFill>
                  <a:srgbClr val="2B00CC"/>
                </a:solidFill>
                <a:ea typeface="黑体" pitchFamily="49" charset="-122"/>
                <a:sym typeface="Wingdings"/>
              </a:rPr>
              <a:t>and</a:t>
            </a:r>
            <a:r>
              <a:rPr lang="zh-CN" altLang="en-US" sz="2585" dirty="0">
                <a:solidFill>
                  <a:srgbClr val="2B00CC"/>
                </a:solidFill>
                <a:ea typeface="黑体" pitchFamily="49" charset="-122"/>
                <a:sym typeface="Wingdings"/>
              </a:rPr>
              <a:t> </a:t>
            </a:r>
            <a:r>
              <a:rPr lang="en-US" altLang="zh-CN" sz="2585" dirty="0">
                <a:solidFill>
                  <a:srgbClr val="2B00CC"/>
                </a:solidFill>
                <a:ea typeface="黑体" pitchFamily="49" charset="-122"/>
                <a:sym typeface="Wingdings"/>
              </a:rPr>
              <a:t>scalable </a:t>
            </a:r>
            <a:r>
              <a:rPr lang="en-US" altLang="zh-CN" sz="2585" dirty="0">
                <a:ea typeface="黑体" pitchFamily="49" charset="-122"/>
              </a:rPr>
              <a:t>(e.g.,</a:t>
            </a:r>
            <a:r>
              <a:rPr lang="zh-CN" altLang="en-US" sz="2585" dirty="0">
                <a:ea typeface="黑体" pitchFamily="49" charset="-122"/>
              </a:rPr>
              <a:t> </a:t>
            </a:r>
            <a:r>
              <a:rPr lang="en-US" altLang="zh-CN" sz="2585" dirty="0">
                <a:ea typeface="黑体" pitchFamily="49" charset="-122"/>
              </a:rPr>
              <a:t>randomized</a:t>
            </a:r>
            <a:r>
              <a:rPr lang="zh-CN" altLang="en-US" sz="2585" dirty="0">
                <a:ea typeface="黑体" pitchFamily="49" charset="-122"/>
              </a:rPr>
              <a:t> </a:t>
            </a:r>
            <a:r>
              <a:rPr lang="en-US" altLang="zh-CN" sz="2585" dirty="0" err="1">
                <a:ea typeface="黑体" pitchFamily="49" charset="-122"/>
              </a:rPr>
              <a:t>tSVD</a:t>
            </a:r>
            <a:r>
              <a:rPr lang="en-US" altLang="zh-CN" sz="2585" dirty="0">
                <a:ea typeface="黑体" pitchFamily="49" charset="-122"/>
              </a:rPr>
              <a:t>, O(|</a:t>
            </a:r>
            <a:r>
              <a:rPr lang="en-US" altLang="zh-CN" sz="2585" i="1" dirty="0">
                <a:ea typeface="黑体" pitchFamily="49" charset="-122"/>
              </a:rPr>
              <a:t>E</a:t>
            </a:r>
            <a:r>
              <a:rPr lang="en-US" altLang="zh-CN" sz="2585" dirty="0">
                <a:ea typeface="黑体" pitchFamily="49" charset="-122"/>
              </a:rPr>
              <a:t>|))</a:t>
            </a:r>
            <a:endParaRPr lang="zh-CN" altLang="en-US" sz="2585" dirty="0">
              <a:ea typeface="黑体" pitchFamily="49" charset="-122"/>
            </a:endParaRPr>
          </a:p>
          <a:p>
            <a:pPr>
              <a:lnSpc>
                <a:spcPct val="125000"/>
              </a:lnSpc>
              <a:spcBef>
                <a:spcPts val="1015"/>
              </a:spcBef>
              <a:buFont typeface="Arial" panose="020B0604020202020204" pitchFamily="34" charset="0"/>
              <a:buChar char="•"/>
              <a:defRPr/>
            </a:pP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optimization</a:t>
            </a:r>
            <a:r>
              <a:rPr lang="zh-CN" altLang="en-US" sz="2585" dirty="0">
                <a:ea typeface="黑体" pitchFamily="49" charset="-122"/>
              </a:rPr>
              <a:t> </a:t>
            </a:r>
            <a:r>
              <a:rPr lang="en-US" altLang="zh-CN" sz="2585" dirty="0">
                <a:ea typeface="黑体" pitchFamily="49" charset="-122"/>
              </a:rPr>
              <a:t>(single</a:t>
            </a:r>
            <a:r>
              <a:rPr lang="zh-CN" altLang="en-US" sz="2585" dirty="0">
                <a:ea typeface="黑体" pitchFamily="49" charset="-122"/>
              </a:rPr>
              <a:t> </a:t>
            </a:r>
            <a:r>
              <a:rPr lang="en-US" altLang="zh-CN" sz="2585" dirty="0">
                <a:ea typeface="黑体" pitchFamily="49" charset="-122"/>
              </a:rPr>
              <a:t>thread)</a:t>
            </a:r>
            <a:r>
              <a:rPr lang="zh-CN" altLang="en-US" sz="2585" dirty="0">
                <a:ea typeface="黑体" pitchFamily="49" charset="-122"/>
              </a:rPr>
              <a:t> </a:t>
            </a:r>
            <a:r>
              <a:rPr lang="en-US" altLang="zh-CN" sz="2585" dirty="0">
                <a:ea typeface="黑体" pitchFamily="49" charset="-122"/>
              </a:rPr>
              <a:t>is</a:t>
            </a:r>
            <a:r>
              <a:rPr lang="zh-CN" altLang="en-US" sz="2585" dirty="0">
                <a:ea typeface="黑体" pitchFamily="49" charset="-122"/>
              </a:rPr>
              <a:t> </a:t>
            </a:r>
            <a:r>
              <a:rPr lang="en-US" altLang="zh-CN" sz="2585" dirty="0">
                <a:ea typeface="黑体" pitchFamily="49" charset="-122"/>
              </a:rPr>
              <a:t>much</a:t>
            </a:r>
            <a:r>
              <a:rPr lang="zh-CN" altLang="en-US" sz="2585" dirty="0">
                <a:ea typeface="黑体" pitchFamily="49" charset="-122"/>
              </a:rPr>
              <a:t> </a:t>
            </a:r>
            <a:r>
              <a:rPr lang="en-US" altLang="zh-CN" sz="2585" dirty="0">
                <a:solidFill>
                  <a:srgbClr val="C00000"/>
                </a:solidFill>
                <a:ea typeface="黑体" pitchFamily="49" charset="-122"/>
              </a:rPr>
              <a:t>faster</a:t>
            </a:r>
            <a:r>
              <a:rPr lang="zh-CN" altLang="en-US" sz="2585" dirty="0">
                <a:solidFill>
                  <a:srgbClr val="C00000"/>
                </a:solidFill>
                <a:ea typeface="黑体" pitchFamily="49" charset="-122"/>
              </a:rPr>
              <a:t> </a:t>
            </a:r>
            <a:r>
              <a:rPr lang="en-US" altLang="zh-CN" sz="2585" dirty="0">
                <a:ea typeface="黑体" pitchFamily="49" charset="-122"/>
              </a:rPr>
              <a:t>than</a:t>
            </a:r>
            <a:r>
              <a:rPr lang="zh-CN" altLang="en-US" sz="2585" dirty="0">
                <a:ea typeface="黑体" pitchFamily="49" charset="-122"/>
              </a:rPr>
              <a:t> </a:t>
            </a:r>
            <a:r>
              <a:rPr lang="en-US" altLang="zh-CN" sz="2585" dirty="0">
                <a:ea typeface="黑体" pitchFamily="49" charset="-122"/>
              </a:rPr>
              <a:t>SGD</a:t>
            </a:r>
            <a:r>
              <a:rPr lang="zh-CN" altLang="en-US" sz="2585" dirty="0">
                <a:ea typeface="黑体" pitchFamily="49" charset="-122"/>
              </a:rPr>
              <a:t> </a:t>
            </a:r>
            <a:r>
              <a:rPr lang="en-US" altLang="zh-CN" sz="2585" dirty="0">
                <a:ea typeface="黑体" pitchFamily="49" charset="-122"/>
              </a:rPr>
              <a:t>used</a:t>
            </a:r>
            <a:r>
              <a:rPr lang="zh-CN" altLang="en-US" sz="2585" dirty="0">
                <a:ea typeface="黑体" pitchFamily="49" charset="-122"/>
              </a:rPr>
              <a:t> </a:t>
            </a:r>
            <a:r>
              <a:rPr lang="en-US" altLang="zh-CN" sz="2585" dirty="0">
                <a:ea typeface="黑体" pitchFamily="49" charset="-122"/>
              </a:rPr>
              <a:t>in</a:t>
            </a:r>
            <a:r>
              <a:rPr lang="zh-CN" altLang="en-US" sz="2585" dirty="0">
                <a:ea typeface="黑体" pitchFamily="49" charset="-122"/>
              </a:rPr>
              <a:t> </a:t>
            </a:r>
            <a:r>
              <a:rPr lang="en-US" altLang="zh-CN" sz="2585" dirty="0" err="1">
                <a:ea typeface="黑体" pitchFamily="49" charset="-122"/>
              </a:rPr>
              <a:t>DeepWalk</a:t>
            </a:r>
            <a:r>
              <a:rPr lang="en-US" altLang="zh-CN" sz="2585" dirty="0">
                <a:ea typeface="黑体" pitchFamily="49" charset="-122"/>
              </a:rPr>
              <a:t>,</a:t>
            </a:r>
            <a:r>
              <a:rPr lang="zh-CN" altLang="en-US" sz="2585" dirty="0">
                <a:ea typeface="黑体" pitchFamily="49" charset="-122"/>
              </a:rPr>
              <a:t> </a:t>
            </a:r>
            <a:r>
              <a:rPr lang="en-US" altLang="zh-CN" sz="2585" dirty="0">
                <a:ea typeface="黑体" pitchFamily="49" charset="-122"/>
              </a:rPr>
              <a:t>LINE,</a:t>
            </a:r>
            <a:r>
              <a:rPr lang="zh-CN" altLang="en-US" sz="2585" dirty="0">
                <a:ea typeface="黑体" pitchFamily="49" charset="-122"/>
              </a:rPr>
              <a:t> </a:t>
            </a:r>
            <a:r>
              <a:rPr lang="en-US" altLang="zh-CN" sz="2585" dirty="0">
                <a:ea typeface="黑体" pitchFamily="49" charset="-122"/>
              </a:rPr>
              <a:t>etc.</a:t>
            </a:r>
            <a:r>
              <a:rPr lang="zh-CN" altLang="en-US" sz="2585" dirty="0">
                <a:ea typeface="黑体" pitchFamily="49" charset="-122"/>
              </a:rPr>
              <a:t> </a:t>
            </a:r>
            <a:r>
              <a:rPr lang="en-US" altLang="zh-CN" sz="2585" dirty="0">
                <a:ea typeface="黑体" pitchFamily="49" charset="-122"/>
              </a:rPr>
              <a:t>and</a:t>
            </a:r>
            <a:r>
              <a:rPr lang="zh-CN" altLang="en-US" sz="2585" dirty="0">
                <a:ea typeface="黑体" pitchFamily="49" charset="-122"/>
              </a:rPr>
              <a:t> </a:t>
            </a:r>
            <a:r>
              <a:rPr lang="en-US" altLang="zh-CN" sz="2585" dirty="0">
                <a:ea typeface="黑体" pitchFamily="49" charset="-122"/>
              </a:rPr>
              <a:t>is</a:t>
            </a:r>
            <a:r>
              <a:rPr lang="zh-CN" altLang="en-US" sz="2585" dirty="0">
                <a:ea typeface="黑体" pitchFamily="49" charset="-122"/>
              </a:rPr>
              <a:t> </a:t>
            </a:r>
            <a:r>
              <a:rPr lang="en-US" altLang="zh-CN" sz="2585" dirty="0">
                <a:ea typeface="黑体" pitchFamily="49" charset="-122"/>
              </a:rPr>
              <a:t>still</a:t>
            </a:r>
            <a:r>
              <a:rPr lang="zh-CN" altLang="en-US" sz="2585" dirty="0">
                <a:ea typeface="黑体" pitchFamily="49" charset="-122"/>
              </a:rPr>
              <a:t> </a:t>
            </a:r>
            <a:r>
              <a:rPr lang="en-US" altLang="zh-CN" sz="2585" dirty="0">
                <a:solidFill>
                  <a:srgbClr val="C00000"/>
                </a:solidFill>
                <a:ea typeface="黑体" pitchFamily="49" charset="-122"/>
              </a:rPr>
              <a:t>scalable</a:t>
            </a:r>
            <a:r>
              <a:rPr lang="en-US" altLang="zh-CN" sz="2585" dirty="0">
                <a:ea typeface="黑体" pitchFamily="49" charset="-122"/>
              </a:rPr>
              <a:t>!!!</a:t>
            </a:r>
            <a:r>
              <a:rPr lang="zh-CN" altLang="en-US" sz="2585" dirty="0">
                <a:ea typeface="黑体" pitchFamily="49" charset="-122"/>
              </a:rPr>
              <a:t> </a:t>
            </a:r>
            <a:endParaRPr lang="zh-CN" altLang="en-US" sz="2585" dirty="0">
              <a:solidFill>
                <a:srgbClr val="2B00CC"/>
              </a:solidFill>
              <a:ea typeface="黑体" pitchFamily="49" charset="-122"/>
            </a:endParaRPr>
          </a:p>
          <a:p>
            <a:pPr>
              <a:lnSpc>
                <a:spcPct val="125000"/>
              </a:lnSpc>
              <a:spcBef>
                <a:spcPts val="1015"/>
              </a:spcBef>
              <a:buFont typeface="Arial" panose="020B0604020202020204" pitchFamily="34" charset="0"/>
              <a:buChar char="•"/>
              <a:defRPr/>
            </a:pPr>
            <a:r>
              <a:rPr lang="en-US" altLang="zh-CN" sz="2585" dirty="0">
                <a:ea typeface="黑体" pitchFamily="49" charset="-122"/>
              </a:rPr>
              <a:t>Challenge: may</a:t>
            </a:r>
            <a:r>
              <a:rPr lang="zh-CN" altLang="en-US" sz="2585" dirty="0">
                <a:ea typeface="黑体" pitchFamily="49" charset="-122"/>
              </a:rPr>
              <a:t> </a:t>
            </a:r>
            <a:r>
              <a:rPr lang="en-US" altLang="zh-CN" sz="2585" dirty="0">
                <a:solidFill>
                  <a:srgbClr val="C00000"/>
                </a:solidFill>
                <a:ea typeface="黑体" pitchFamily="49" charset="-122"/>
              </a:rPr>
              <a:t>lose</a:t>
            </a:r>
            <a:r>
              <a:rPr lang="zh-CN" altLang="en-US" sz="2585" dirty="0">
                <a:ea typeface="黑体" pitchFamily="49" charset="-122"/>
              </a:rPr>
              <a:t> </a:t>
            </a:r>
            <a:r>
              <a:rPr lang="en-US" altLang="zh-CN" sz="2585" dirty="0">
                <a:ea typeface="黑体" pitchFamily="49" charset="-122"/>
              </a:rPr>
              <a:t>high</a:t>
            </a:r>
            <a:r>
              <a:rPr lang="zh-CN" altLang="en-US" sz="2585" dirty="0">
                <a:ea typeface="黑体" pitchFamily="49" charset="-122"/>
              </a:rPr>
              <a:t> </a:t>
            </a:r>
            <a:r>
              <a:rPr lang="en-US" altLang="zh-CN" sz="2585" dirty="0">
                <a:ea typeface="黑体" pitchFamily="49" charset="-122"/>
              </a:rPr>
              <a:t>order</a:t>
            </a:r>
            <a:r>
              <a:rPr lang="zh-CN" altLang="en-US" sz="2585" dirty="0">
                <a:ea typeface="黑体" pitchFamily="49" charset="-122"/>
              </a:rPr>
              <a:t> </a:t>
            </a:r>
            <a:r>
              <a:rPr lang="en-US" altLang="zh-CN" sz="2585" dirty="0">
                <a:ea typeface="黑体" pitchFamily="49" charset="-122"/>
              </a:rPr>
              <a:t>information!</a:t>
            </a:r>
            <a:r>
              <a:rPr lang="zh-CN" altLang="en-US" sz="2585" dirty="0">
                <a:ea typeface="黑体" pitchFamily="49" charset="-122"/>
              </a:rPr>
              <a:t> </a:t>
            </a:r>
          </a:p>
          <a:p>
            <a:pPr>
              <a:lnSpc>
                <a:spcPct val="125000"/>
              </a:lnSpc>
              <a:spcBef>
                <a:spcPts val="1015"/>
              </a:spcBef>
              <a:buFont typeface="Arial" panose="020B0604020202020204" pitchFamily="34" charset="0"/>
              <a:buChar char="•"/>
              <a:defRPr/>
            </a:pPr>
            <a:r>
              <a:rPr lang="en-US" altLang="zh-CN" sz="2585" dirty="0">
                <a:ea typeface="黑体" pitchFamily="49" charset="-122"/>
              </a:rPr>
              <a:t>Improvement</a:t>
            </a:r>
            <a:r>
              <a:rPr lang="zh-CN" altLang="en-US" sz="2585" dirty="0">
                <a:ea typeface="黑体" pitchFamily="49" charset="-122"/>
              </a:rPr>
              <a:t> </a:t>
            </a:r>
            <a:r>
              <a:rPr lang="en-US" altLang="zh-CN" sz="2585" dirty="0">
                <a:ea typeface="黑体" pitchFamily="49" charset="-122"/>
              </a:rPr>
              <a:t>via</a:t>
            </a:r>
            <a:r>
              <a:rPr lang="zh-CN" altLang="en-US" sz="2585" dirty="0">
                <a:ea typeface="黑体" pitchFamily="49" charset="-122"/>
              </a:rPr>
              <a:t> </a:t>
            </a:r>
            <a:r>
              <a:rPr lang="en-US" altLang="zh-CN" sz="2585" dirty="0">
                <a:solidFill>
                  <a:srgbClr val="C00000"/>
                </a:solidFill>
                <a:ea typeface="黑体" pitchFamily="49" charset="-122"/>
              </a:rPr>
              <a:t>spectral</a:t>
            </a:r>
            <a:r>
              <a:rPr lang="zh-CN" altLang="en-US" sz="2585" dirty="0">
                <a:solidFill>
                  <a:srgbClr val="C00000"/>
                </a:solidFill>
                <a:ea typeface="黑体" pitchFamily="49" charset="-122"/>
              </a:rPr>
              <a:t> </a:t>
            </a:r>
            <a:r>
              <a:rPr lang="en-US" altLang="zh-CN" sz="2585" dirty="0">
                <a:solidFill>
                  <a:srgbClr val="C00000"/>
                </a:solidFill>
                <a:ea typeface="黑体" pitchFamily="49" charset="-122"/>
              </a:rPr>
              <a:t>propagation</a:t>
            </a:r>
            <a:endParaRPr lang="zh-CN" altLang="en-US" sz="2585" dirty="0">
              <a:ea typeface="黑体" pitchFamily="49" charset="-122"/>
            </a:endParaRPr>
          </a:p>
        </p:txBody>
      </p:sp>
      <p:pic>
        <p:nvPicPr>
          <p:cNvPr id="24579" name="图片 6">
            <a:extLst>
              <a:ext uri="{FF2B5EF4-FFF2-40B4-BE49-F238E27FC236}">
                <a16:creationId xmlns:a16="http://schemas.microsoft.com/office/drawing/2014/main" id="{9F622953-6C88-F845-94FE-A6928253E6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9553" y="1981407"/>
            <a:ext cx="5029761"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图片 3">
            <a:extLst>
              <a:ext uri="{FF2B5EF4-FFF2-40B4-BE49-F238E27FC236}">
                <a16:creationId xmlns:a16="http://schemas.microsoft.com/office/drawing/2014/main" id="{65BC3199-B186-5D48-8176-B22673973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56" y="1921083"/>
            <a:ext cx="4087277" cy="8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7FA52F0-6F8A-4547-8225-3E131A31BD76}"/>
              </a:ext>
            </a:extLst>
          </p:cNvPr>
          <p:cNvSpPr/>
          <p:nvPr/>
        </p:nvSpPr>
        <p:spPr>
          <a:xfrm>
            <a:off x="4160912" y="2086694"/>
            <a:ext cx="720080" cy="55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B00CC"/>
                </a:solidFill>
              </a:rPr>
              <a:t>V.S.</a:t>
            </a:r>
          </a:p>
        </p:txBody>
      </p:sp>
    </p:spTree>
    <p:extLst>
      <p:ext uri="{BB962C8B-B14F-4D97-AF65-F5344CB8AC3E}">
        <p14:creationId xmlns:p14="http://schemas.microsoft.com/office/powerpoint/2010/main" val="282620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linds(horizontal)">
                                      <p:cBhvr>
                                        <p:cTn id="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a:extLst>
              <a:ext uri="{FF2B5EF4-FFF2-40B4-BE49-F238E27FC236}">
                <a16:creationId xmlns:a16="http://schemas.microsoft.com/office/drawing/2014/main" id="{D049C45C-C53D-CC44-BC2D-E510C3EAD49F}"/>
              </a:ext>
            </a:extLst>
          </p:cNvPr>
          <p:cNvSpPr>
            <a:spLocks noGrp="1"/>
          </p:cNvSpPr>
          <p:nvPr>
            <p:ph type="title"/>
          </p:nvPr>
        </p:nvSpPr>
        <p:spPr/>
        <p:txBody>
          <a:bodyPr/>
          <a:lstStyle/>
          <a:p>
            <a:r>
              <a:rPr lang="en-US" altLang="zh-CN" dirty="0"/>
              <a:t>Higher-order </a:t>
            </a:r>
            <a:r>
              <a:rPr lang="en-US" altLang="zh-CN" dirty="0" err="1"/>
              <a:t>Cheeger’s</a:t>
            </a:r>
            <a:r>
              <a:rPr lang="en-US" altLang="zh-CN" dirty="0"/>
              <a:t> inequality</a:t>
            </a:r>
            <a:endParaRPr lang="zh-CN" altLang="en-US" dirty="0"/>
          </a:p>
        </p:txBody>
      </p:sp>
      <p:sp>
        <p:nvSpPr>
          <p:cNvPr id="5" name="内容占位符 2">
            <a:extLst>
              <a:ext uri="{FF2B5EF4-FFF2-40B4-BE49-F238E27FC236}">
                <a16:creationId xmlns:a16="http://schemas.microsoft.com/office/drawing/2014/main" id="{05DB7E03-E8C9-3D42-AC1F-87A478F01049}"/>
              </a:ext>
            </a:extLst>
          </p:cNvPr>
          <p:cNvSpPr>
            <a:spLocks noGrp="1"/>
          </p:cNvSpPr>
          <p:nvPr>
            <p:ph idx="1"/>
          </p:nvPr>
        </p:nvSpPr>
        <p:spPr/>
        <p:txBody>
          <a:bodyPr/>
          <a:lstStyle/>
          <a:p>
            <a:pPr>
              <a:lnSpc>
                <a:spcPct val="125000"/>
              </a:lnSpc>
              <a:spcBef>
                <a:spcPts val="2215"/>
              </a:spcBef>
              <a:buFont typeface="Arial" panose="020B0604020202020204" pitchFamily="34" charset="0"/>
              <a:buChar char="•"/>
              <a:defRPr/>
            </a:pPr>
            <a:r>
              <a:rPr lang="zh-CN" altLang="en-US" sz="2585" dirty="0">
                <a:ea typeface="黑体" pitchFamily="49" charset="-122"/>
              </a:rPr>
              <a:t> </a:t>
            </a:r>
          </a:p>
          <a:p>
            <a:pPr>
              <a:lnSpc>
                <a:spcPct val="125000"/>
              </a:lnSpc>
              <a:spcBef>
                <a:spcPts val="2215"/>
              </a:spcBef>
              <a:buFont typeface="Arial" panose="020B0604020202020204" pitchFamily="34" charset="0"/>
              <a:buChar char="•"/>
              <a:defRPr/>
            </a:pPr>
            <a:r>
              <a:rPr lang="en-US" altLang="zh-CN" sz="2585" dirty="0">
                <a:ea typeface="黑体" pitchFamily="49" charset="-122"/>
              </a:rPr>
              <a:t>Bridge</a:t>
            </a:r>
            <a:r>
              <a:rPr lang="zh-CN" altLang="en-US" sz="2585" dirty="0">
                <a:ea typeface="黑体" pitchFamily="49" charset="-122"/>
              </a:rPr>
              <a:t> </a:t>
            </a:r>
            <a:r>
              <a:rPr lang="en-US" altLang="zh-CN" sz="2585" dirty="0">
                <a:ea typeface="黑体" pitchFamily="49" charset="-122"/>
              </a:rPr>
              <a:t>graph spectrum and graph partitioning</a:t>
            </a:r>
            <a:endParaRPr lang="zh-CN" altLang="en-US" sz="2585" dirty="0">
              <a:ea typeface="黑体" pitchFamily="49" charset="-122"/>
            </a:endParaRPr>
          </a:p>
          <a:p>
            <a:pPr>
              <a:lnSpc>
                <a:spcPct val="125000"/>
              </a:lnSpc>
              <a:spcBef>
                <a:spcPts val="2215"/>
              </a:spcBef>
              <a:buFont typeface="Arial" panose="020B0604020202020204" pitchFamily="34" charset="0"/>
              <a:buChar char="•"/>
              <a:defRPr/>
            </a:pPr>
            <a:endParaRPr lang="zh-CN" altLang="en-US" dirty="0">
              <a:ea typeface="黑体" pitchFamily="49" charset="-122"/>
            </a:endParaRPr>
          </a:p>
          <a:p>
            <a:pPr>
              <a:lnSpc>
                <a:spcPct val="125000"/>
              </a:lnSpc>
              <a:spcBef>
                <a:spcPts val="2215"/>
              </a:spcBef>
              <a:buFont typeface="Arial" panose="020B0604020202020204" pitchFamily="34" charset="0"/>
              <a:buChar char="•"/>
              <a:defRPr/>
            </a:pPr>
            <a:r>
              <a:rPr lang="en-US" altLang="zh-CN" sz="2585" i="1" dirty="0">
                <a:ea typeface="黑体" pitchFamily="49" charset="-122"/>
              </a:rPr>
              <a:t>k</a:t>
            </a:r>
            <a:r>
              <a:rPr lang="en-US" altLang="zh-CN" sz="2585" dirty="0">
                <a:ea typeface="黑体" pitchFamily="49" charset="-122"/>
              </a:rPr>
              <a:t>-way </a:t>
            </a:r>
            <a:r>
              <a:rPr lang="en-US" altLang="zh-CN" sz="2585" dirty="0" err="1">
                <a:ea typeface="黑体" pitchFamily="49" charset="-122"/>
              </a:rPr>
              <a:t>Cheeger</a:t>
            </a:r>
            <a:r>
              <a:rPr lang="en-US" altLang="zh-CN" sz="2585" dirty="0">
                <a:ea typeface="黑体" pitchFamily="49" charset="-122"/>
              </a:rPr>
              <a:t> constant</a:t>
            </a:r>
            <a:r>
              <a:rPr lang="zh-CN" altLang="en-US" sz="2585" dirty="0">
                <a:ea typeface="黑体" pitchFamily="49" charset="-122"/>
              </a:rPr>
              <a:t>           </a:t>
            </a:r>
            <a:r>
              <a:rPr lang="en-US" altLang="zh-CN" sz="2585" dirty="0">
                <a:ea typeface="黑体" pitchFamily="49" charset="-122"/>
              </a:rPr>
              <a:t>: reflects</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effect</a:t>
            </a:r>
            <a:r>
              <a:rPr lang="zh-CN" altLang="en-US" sz="2585" dirty="0">
                <a:ea typeface="黑体" pitchFamily="49" charset="-122"/>
              </a:rPr>
              <a:t> </a:t>
            </a:r>
            <a:r>
              <a:rPr lang="en-US" altLang="zh-CN" sz="2585" dirty="0">
                <a:ea typeface="黑体" pitchFamily="49" charset="-122"/>
              </a:rPr>
              <a:t>of</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graph</a:t>
            </a:r>
            <a:r>
              <a:rPr lang="zh-CN" altLang="en-US" sz="2585" dirty="0">
                <a:ea typeface="黑体" pitchFamily="49" charset="-122"/>
              </a:rPr>
              <a:t> </a:t>
            </a:r>
            <a:r>
              <a:rPr lang="en-US" altLang="zh-CN" sz="2585" dirty="0">
                <a:ea typeface="黑体" pitchFamily="49" charset="-122"/>
              </a:rPr>
              <a:t>partitioned</a:t>
            </a:r>
            <a:r>
              <a:rPr lang="zh-CN" altLang="en-US" sz="2585" dirty="0">
                <a:ea typeface="黑体" pitchFamily="49" charset="-122"/>
              </a:rPr>
              <a:t> </a:t>
            </a:r>
            <a:r>
              <a:rPr lang="en-US" altLang="zh-CN" sz="2585" dirty="0">
                <a:ea typeface="黑体" pitchFamily="49" charset="-122"/>
              </a:rPr>
              <a:t>into</a:t>
            </a:r>
            <a:r>
              <a:rPr lang="zh-CN" altLang="en-US" sz="2585" dirty="0">
                <a:ea typeface="黑体" pitchFamily="49" charset="-122"/>
              </a:rPr>
              <a:t> </a:t>
            </a:r>
            <a:r>
              <a:rPr lang="en-US" altLang="zh-CN" sz="2585" i="1" dirty="0">
                <a:ea typeface="黑体" pitchFamily="49" charset="-122"/>
              </a:rPr>
              <a:t>k</a:t>
            </a:r>
            <a:r>
              <a:rPr lang="zh-CN" altLang="en-US" sz="2585" dirty="0">
                <a:ea typeface="黑体" pitchFamily="49" charset="-122"/>
              </a:rPr>
              <a:t> </a:t>
            </a:r>
            <a:r>
              <a:rPr lang="en-US" altLang="zh-CN" sz="2585" dirty="0">
                <a:ea typeface="黑体" pitchFamily="49" charset="-122"/>
              </a:rPr>
              <a:t>parts.</a:t>
            </a:r>
            <a:r>
              <a:rPr lang="zh-CN" altLang="en-US" sz="2585" dirty="0">
                <a:ea typeface="黑体" pitchFamily="49" charset="-122"/>
              </a:rPr>
              <a:t> </a:t>
            </a:r>
            <a:r>
              <a:rPr lang="en-US" altLang="zh-CN" sz="2585" dirty="0">
                <a:ea typeface="黑体" pitchFamily="49" charset="-122"/>
              </a:rPr>
              <a:t>A smaller</a:t>
            </a:r>
            <a:r>
              <a:rPr lang="zh-CN" altLang="en-US" sz="2585" dirty="0">
                <a:ea typeface="黑体" pitchFamily="49" charset="-122"/>
              </a:rPr>
              <a:t> </a:t>
            </a:r>
            <a:r>
              <a:rPr lang="en-US" altLang="zh-CN" sz="2585" dirty="0">
                <a:ea typeface="黑体" pitchFamily="49" charset="-122"/>
              </a:rPr>
              <a:t>value of</a:t>
            </a:r>
            <a:r>
              <a:rPr lang="zh-CN" altLang="en-US" sz="2585" dirty="0">
                <a:ea typeface="黑体" pitchFamily="49" charset="-122"/>
              </a:rPr>
              <a:t>          </a:t>
            </a:r>
            <a:r>
              <a:rPr lang="en-US" altLang="zh-CN" sz="2585" dirty="0">
                <a:ea typeface="黑体" pitchFamily="49" charset="-122"/>
              </a:rPr>
              <a:t>means a better partitioning effect.</a:t>
            </a:r>
            <a:endParaRPr lang="zh-CN" altLang="en-US" sz="2585" dirty="0">
              <a:ea typeface="黑体" pitchFamily="49" charset="-122"/>
            </a:endParaRPr>
          </a:p>
          <a:p>
            <a:pPr marL="0" indent="0">
              <a:lnSpc>
                <a:spcPct val="125000"/>
              </a:lnSpc>
              <a:spcBef>
                <a:spcPts val="2215"/>
              </a:spcBef>
              <a:buNone/>
              <a:defRPr/>
            </a:pPr>
            <a:endParaRPr lang="zh-CN" altLang="en-US" sz="2585" dirty="0">
              <a:ea typeface="黑体" pitchFamily="49" charset="-122"/>
            </a:endParaRPr>
          </a:p>
        </p:txBody>
      </p:sp>
      <p:pic>
        <p:nvPicPr>
          <p:cNvPr id="26627" name="图片 2">
            <a:extLst>
              <a:ext uri="{FF2B5EF4-FFF2-40B4-BE49-F238E27FC236}">
                <a16:creationId xmlns:a16="http://schemas.microsoft.com/office/drawing/2014/main" id="{E8EF2FBA-8773-5B4E-B90F-FFB5239FBA4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073275" y="2590321"/>
            <a:ext cx="4248150" cy="982695"/>
          </a:xfrm>
          <a:prstGeom prst="rect">
            <a:avLst/>
          </a:prstGeom>
          <a:solidFill>
            <a:srgbClr val="C7EEFE"/>
          </a:solidFill>
          <a:ln>
            <a:solidFill>
              <a:srgbClr val="3C87D2"/>
            </a:solidFill>
          </a:ln>
        </p:spPr>
      </p:pic>
      <p:pic>
        <p:nvPicPr>
          <p:cNvPr id="26628" name="图片 5">
            <a:extLst>
              <a:ext uri="{FF2B5EF4-FFF2-40B4-BE49-F238E27FC236}">
                <a16:creationId xmlns:a16="http://schemas.microsoft.com/office/drawing/2014/main" id="{32238FF1-680A-9749-B025-9B469B5522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20025" y="4116561"/>
            <a:ext cx="949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图片 5">
            <a:extLst>
              <a:ext uri="{FF2B5EF4-FFF2-40B4-BE49-F238E27FC236}">
                <a16:creationId xmlns:a16="http://schemas.microsoft.com/office/drawing/2014/main" id="{FC0EB87A-6324-F940-8FE3-B830556CE7EA}"/>
              </a:ext>
            </a:extLst>
          </p:cNvPr>
          <p:cNvPicPr>
            <a:picLocks noChangeAspect="1"/>
          </p:cNvPicPr>
          <p:nvPr/>
        </p:nvPicPr>
        <p:blipFill rotWithShape="1">
          <a:blip r:embed="rId4">
            <a:extLst>
              <a:ext uri="{28A0092B-C50C-407E-A947-70E740481C1C}">
                <a14:useLocalDpi xmlns:a14="http://schemas.microsoft.com/office/drawing/2010/main" val="0"/>
              </a:ext>
            </a:extLst>
          </a:blip>
          <a:srcRect r="1404"/>
          <a:stretch/>
        </p:blipFill>
        <p:spPr bwMode="auto">
          <a:xfrm>
            <a:off x="4376936" y="3645024"/>
            <a:ext cx="9360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图片 2">
            <a:extLst>
              <a:ext uri="{FF2B5EF4-FFF2-40B4-BE49-F238E27FC236}">
                <a16:creationId xmlns:a16="http://schemas.microsoft.com/office/drawing/2014/main" id="{43117BDA-BC12-5245-BD26-B96642EE54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025" y="1318221"/>
            <a:ext cx="56134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图片 3">
            <a:extLst>
              <a:ext uri="{FF2B5EF4-FFF2-40B4-BE49-F238E27FC236}">
                <a16:creationId xmlns:a16="http://schemas.microsoft.com/office/drawing/2014/main" id="{D1C7EDFF-5BC1-4D41-B7BA-6542D7B164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37176" y="1318221"/>
            <a:ext cx="2952899" cy="36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8AA043B-D71A-1940-BFC7-79AF14513F2B}"/>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J. R. Lee, S. O. </a:t>
            </a:r>
            <a:r>
              <a:rPr kumimoji="0" lang="en-US" altLang="x-none" sz="1100" dirty="0" err="1">
                <a:latin typeface="Times New Roman" charset="0"/>
              </a:rPr>
              <a:t>Gharan</a:t>
            </a:r>
            <a:r>
              <a:rPr kumimoji="0" lang="en-US" altLang="x-none" sz="1100" dirty="0">
                <a:latin typeface="Times New Roman" charset="0"/>
              </a:rPr>
              <a:t>, L. </a:t>
            </a:r>
            <a:r>
              <a:rPr kumimoji="0" lang="en-US" altLang="x-none" sz="1100" dirty="0" err="1">
                <a:latin typeface="Times New Roman" charset="0"/>
              </a:rPr>
              <a:t>Trevisan</a:t>
            </a:r>
            <a:r>
              <a:rPr kumimoji="0" lang="en-US" altLang="x-none" sz="1100" dirty="0">
                <a:latin typeface="Times New Roman" charset="0"/>
              </a:rPr>
              <a:t>. Multiway spectral partitioning and higher-order </a:t>
            </a:r>
            <a:r>
              <a:rPr kumimoji="0" lang="en-US" altLang="x-none" sz="1100" dirty="0" err="1">
                <a:latin typeface="Times New Roman" charset="0"/>
              </a:rPr>
              <a:t>cheeger</a:t>
            </a:r>
            <a:r>
              <a:rPr kumimoji="0" lang="en-US" altLang="x-none" sz="1100" dirty="0">
                <a:latin typeface="Times New Roman" charset="0"/>
              </a:rPr>
              <a:t> inequalities. Journal of the ACM (JACM), 2014, 61(6): 37.</a:t>
            </a:r>
          </a:p>
        </p:txBody>
      </p:sp>
    </p:spTree>
    <p:extLst>
      <p:ext uri="{BB962C8B-B14F-4D97-AF65-F5344CB8AC3E}">
        <p14:creationId xmlns:p14="http://schemas.microsoft.com/office/powerpoint/2010/main" val="1597514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标题 1">
            <a:extLst>
              <a:ext uri="{FF2B5EF4-FFF2-40B4-BE49-F238E27FC236}">
                <a16:creationId xmlns:a16="http://schemas.microsoft.com/office/drawing/2014/main" id="{70ACF3AD-A5E7-9742-9232-21254AD1CA27}"/>
              </a:ext>
            </a:extLst>
          </p:cNvPr>
          <p:cNvSpPr>
            <a:spLocks noGrp="1"/>
          </p:cNvSpPr>
          <p:nvPr>
            <p:ph type="title"/>
          </p:nvPr>
        </p:nvSpPr>
        <p:spPr/>
        <p:txBody>
          <a:bodyPr/>
          <a:lstStyle/>
          <a:p>
            <a:r>
              <a:rPr lang="en-US" altLang="zh-CN" dirty="0">
                <a:ea typeface="黑体" panose="02010609060101010101" pitchFamily="49" charset="-122"/>
                <a:cs typeface="黑体" panose="02010609060101010101" pitchFamily="49" charset="-122"/>
              </a:rPr>
              <a:t>Complexity of</a:t>
            </a:r>
            <a:r>
              <a:rPr lang="zh-CN" altLang="en-US" dirty="0">
                <a:ea typeface="黑体" panose="02010609060101010101" pitchFamily="49" charset="-122"/>
                <a:cs typeface="黑体" panose="02010609060101010101" pitchFamily="49" charset="-122"/>
              </a:rPr>
              <a:t> </a:t>
            </a:r>
            <a:r>
              <a:rPr lang="en-US" altLang="zh-CN" dirty="0" err="1"/>
              <a:t>ProNE</a:t>
            </a:r>
            <a:endParaRPr lang="zh-CN" altLang="en-US" dirty="0"/>
          </a:p>
        </p:txBody>
      </p:sp>
      <p:sp>
        <p:nvSpPr>
          <p:cNvPr id="5" name="内容占位符 2">
            <a:extLst>
              <a:ext uri="{FF2B5EF4-FFF2-40B4-BE49-F238E27FC236}">
                <a16:creationId xmlns:a16="http://schemas.microsoft.com/office/drawing/2014/main" id="{2FA92B43-81B8-9C40-9AF6-0FE73457A3F7}"/>
              </a:ext>
            </a:extLst>
          </p:cNvPr>
          <p:cNvSpPr>
            <a:spLocks noGrp="1"/>
          </p:cNvSpPr>
          <p:nvPr>
            <p:ph idx="1"/>
          </p:nvPr>
        </p:nvSpPr>
        <p:spPr>
          <a:xfrm>
            <a:off x="350838" y="1196975"/>
            <a:ext cx="9426698" cy="4929188"/>
          </a:xfrm>
        </p:spPr>
        <p:txBody>
          <a:bodyPr/>
          <a:lstStyle/>
          <a:p>
            <a:pPr>
              <a:lnSpc>
                <a:spcPct val="125000"/>
              </a:lnSpc>
              <a:spcBef>
                <a:spcPts val="2215"/>
              </a:spcBef>
              <a:defRPr/>
            </a:pPr>
            <a:r>
              <a:rPr lang="en-US" altLang="zh-CN" sz="2585" dirty="0">
                <a:ea typeface="黑体" pitchFamily="49" charset="-122"/>
              </a:rPr>
              <a:t>Spectral</a:t>
            </a:r>
            <a:r>
              <a:rPr lang="zh-CN" altLang="en-US" sz="2585" dirty="0">
                <a:ea typeface="黑体" pitchFamily="49" charset="-122"/>
              </a:rPr>
              <a:t> </a:t>
            </a:r>
            <a:r>
              <a:rPr lang="en-US" altLang="zh-CN" sz="2585" dirty="0">
                <a:ea typeface="黑体" pitchFamily="49" charset="-122"/>
              </a:rPr>
              <a:t>propagation</a:t>
            </a:r>
            <a:r>
              <a:rPr lang="zh-CN" altLang="en-US" sz="2585" dirty="0">
                <a:ea typeface="黑体" pitchFamily="49" charset="-122"/>
              </a:rPr>
              <a:t> </a:t>
            </a:r>
            <a:r>
              <a:rPr lang="en-US" altLang="zh-CN" sz="2585" dirty="0">
                <a:ea typeface="黑体" pitchFamily="49" charset="-122"/>
              </a:rPr>
              <a:t>only</a:t>
            </a:r>
            <a:r>
              <a:rPr lang="zh-CN" altLang="en-US" sz="2585" dirty="0">
                <a:ea typeface="黑体" pitchFamily="49" charset="-122"/>
              </a:rPr>
              <a:t> </a:t>
            </a:r>
            <a:r>
              <a:rPr lang="en-US" altLang="zh-CN" sz="2585" dirty="0">
                <a:ea typeface="黑体" pitchFamily="49" charset="-122"/>
              </a:rPr>
              <a:t>involves</a:t>
            </a:r>
            <a:r>
              <a:rPr lang="zh-CN" altLang="en-US" sz="2585" dirty="0">
                <a:ea typeface="黑体" pitchFamily="49" charset="-122"/>
              </a:rPr>
              <a:t> </a:t>
            </a:r>
            <a:r>
              <a:rPr lang="en-US" altLang="zh-CN" sz="2585" dirty="0">
                <a:ea typeface="黑体" pitchFamily="49" charset="-122"/>
              </a:rPr>
              <a:t>sparse</a:t>
            </a:r>
            <a:r>
              <a:rPr lang="zh-CN" altLang="en-US" sz="2585" dirty="0">
                <a:ea typeface="黑体" pitchFamily="49" charset="-122"/>
              </a:rPr>
              <a:t> </a:t>
            </a:r>
            <a:r>
              <a:rPr lang="en-US" altLang="zh-CN" sz="2585" dirty="0">
                <a:ea typeface="黑体" pitchFamily="49" charset="-122"/>
              </a:rPr>
              <a:t>matrix</a:t>
            </a:r>
            <a:r>
              <a:rPr lang="zh-CN" altLang="en-US" sz="2585" dirty="0">
                <a:ea typeface="黑体" pitchFamily="49" charset="-122"/>
              </a:rPr>
              <a:t> </a:t>
            </a:r>
            <a:r>
              <a:rPr lang="en-US" altLang="zh-CN" sz="2585" dirty="0">
                <a:ea typeface="黑体" pitchFamily="49" charset="-122"/>
              </a:rPr>
              <a:t>multiplication!</a:t>
            </a:r>
            <a:r>
              <a:rPr lang="zh-CN" altLang="en-US" sz="2585" dirty="0">
                <a:ea typeface="黑体" pitchFamily="49" charset="-122"/>
              </a:rPr>
              <a:t> </a:t>
            </a:r>
            <a:r>
              <a:rPr lang="en-US" altLang="zh-CN" sz="2585" dirty="0">
                <a:ea typeface="黑体" pitchFamily="49" charset="-122"/>
              </a:rPr>
              <a:t>The</a:t>
            </a:r>
            <a:r>
              <a:rPr lang="zh-CN" altLang="en-US" sz="2585" dirty="0">
                <a:ea typeface="黑体" pitchFamily="49" charset="-122"/>
              </a:rPr>
              <a:t> </a:t>
            </a:r>
            <a:r>
              <a:rPr lang="en-US" altLang="zh-CN" sz="2585" dirty="0">
                <a:ea typeface="黑体" pitchFamily="49" charset="-122"/>
              </a:rPr>
              <a:t>complexity</a:t>
            </a:r>
            <a:r>
              <a:rPr lang="zh-CN" altLang="en-US" sz="2585" dirty="0">
                <a:ea typeface="黑体" pitchFamily="49" charset="-122"/>
              </a:rPr>
              <a:t> </a:t>
            </a:r>
            <a:r>
              <a:rPr lang="en-US" altLang="zh-CN" sz="2585" dirty="0">
                <a:ea typeface="黑体" pitchFamily="49" charset="-122"/>
              </a:rPr>
              <a:t>is</a:t>
            </a:r>
            <a:r>
              <a:rPr lang="zh-CN" altLang="en-US" sz="2585" dirty="0">
                <a:ea typeface="黑体" pitchFamily="49" charset="-122"/>
              </a:rPr>
              <a:t> </a:t>
            </a:r>
            <a:r>
              <a:rPr lang="en-US" altLang="zh-CN" sz="2585" dirty="0">
                <a:ea typeface="黑体" pitchFamily="49" charset="-122"/>
              </a:rPr>
              <a:t>linear!</a:t>
            </a:r>
            <a:endParaRPr lang="zh-CN" altLang="en-US" sz="2585" dirty="0">
              <a:ea typeface="黑体" pitchFamily="49" charset="-122"/>
            </a:endParaRPr>
          </a:p>
          <a:p>
            <a:pPr>
              <a:lnSpc>
                <a:spcPct val="125000"/>
              </a:lnSpc>
              <a:spcBef>
                <a:spcPts val="2215"/>
              </a:spcBef>
              <a:defRPr/>
            </a:pPr>
            <a:r>
              <a:rPr lang="en-US" altLang="zh-CN" sz="2800" dirty="0"/>
              <a:t>sparse matrix factorization</a:t>
            </a:r>
            <a:r>
              <a:rPr lang="zh-CN" altLang="en-US" sz="2800" dirty="0"/>
              <a:t> </a:t>
            </a:r>
            <a:r>
              <a:rPr lang="en-US" altLang="zh-CN" sz="2800" dirty="0"/>
              <a:t>+ spectral propagation</a:t>
            </a:r>
            <a:br>
              <a:rPr lang="en-US" altLang="zh-CN" sz="2800" dirty="0"/>
            </a:br>
            <a:r>
              <a:rPr lang="en-US" altLang="zh-CN" sz="2800" dirty="0"/>
              <a:t>=</a:t>
            </a:r>
            <a:r>
              <a:rPr lang="zh-CN" altLang="en-US" sz="2800" dirty="0"/>
              <a:t> </a:t>
            </a:r>
            <a:r>
              <a:rPr lang="en-US" altLang="zh-CN" sz="2800" dirty="0">
                <a:solidFill>
                  <a:srgbClr val="C00000"/>
                </a:solidFill>
              </a:rPr>
              <a:t>O(|</a:t>
            </a:r>
            <a:r>
              <a:rPr lang="en-US" altLang="zh-CN" sz="2800" i="1" dirty="0">
                <a:solidFill>
                  <a:srgbClr val="C00000"/>
                </a:solidFill>
              </a:rPr>
              <a:t>V</a:t>
            </a:r>
            <a:r>
              <a:rPr lang="en-US" altLang="zh-CN" sz="2800" dirty="0">
                <a:solidFill>
                  <a:srgbClr val="C00000"/>
                </a:solidFill>
              </a:rPr>
              <a:t>|</a:t>
            </a:r>
            <a:r>
              <a:rPr lang="en-US" altLang="zh-CN" sz="2800" i="1" dirty="0">
                <a:solidFill>
                  <a:srgbClr val="C00000"/>
                </a:solidFill>
              </a:rPr>
              <a:t>d</a:t>
            </a:r>
            <a:r>
              <a:rPr lang="en-US" altLang="zh-CN" sz="2800" baseline="30000" dirty="0">
                <a:solidFill>
                  <a:srgbClr val="C00000"/>
                </a:solidFill>
              </a:rPr>
              <a:t>2 </a:t>
            </a:r>
            <a:r>
              <a:rPr lang="en-US" altLang="zh-CN" sz="2800" dirty="0">
                <a:solidFill>
                  <a:srgbClr val="C00000"/>
                </a:solidFill>
              </a:rPr>
              <a:t>+ </a:t>
            </a:r>
            <a:r>
              <a:rPr lang="en-US" altLang="zh-CN" sz="2800" i="1" dirty="0" err="1">
                <a:solidFill>
                  <a:srgbClr val="C00000"/>
                </a:solidFill>
              </a:rPr>
              <a:t>k</a:t>
            </a:r>
            <a:r>
              <a:rPr lang="en-US" altLang="zh-CN" sz="2800" dirty="0" err="1">
                <a:solidFill>
                  <a:srgbClr val="C00000"/>
                </a:solidFill>
              </a:rPr>
              <a:t>|</a:t>
            </a:r>
            <a:r>
              <a:rPr lang="en-US" altLang="zh-CN" sz="2800" i="1" dirty="0" err="1">
                <a:solidFill>
                  <a:srgbClr val="C00000"/>
                </a:solidFill>
              </a:rPr>
              <a:t>E</a:t>
            </a:r>
            <a:r>
              <a:rPr lang="en-US" altLang="zh-CN" sz="2800" dirty="0">
                <a:solidFill>
                  <a:srgbClr val="C00000"/>
                </a:solidFill>
              </a:rPr>
              <a:t>|)</a:t>
            </a:r>
            <a:endParaRPr lang="zh-CN" altLang="en-US" sz="2585" dirty="0">
              <a:ea typeface="黑体" pitchFamily="49" charset="-122"/>
            </a:endParaRPr>
          </a:p>
        </p:txBody>
      </p:sp>
    </p:spTree>
    <p:extLst>
      <p:ext uri="{BB962C8B-B14F-4D97-AF65-F5344CB8AC3E}">
        <p14:creationId xmlns:p14="http://schemas.microsoft.com/office/powerpoint/2010/main" val="3819244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8A2-0E6C-1643-8261-EAA88BA3AAD6}"/>
              </a:ext>
            </a:extLst>
          </p:cNvPr>
          <p:cNvSpPr>
            <a:spLocks noGrp="1"/>
          </p:cNvSpPr>
          <p:nvPr>
            <p:ph type="title"/>
          </p:nvPr>
        </p:nvSpPr>
        <p:spPr/>
        <p:txBody>
          <a:bodyPr/>
          <a:lstStyle/>
          <a:p>
            <a:r>
              <a:rPr lang="en-US" dirty="0"/>
              <a:t>Results</a:t>
            </a:r>
          </a:p>
        </p:txBody>
      </p:sp>
      <p:pic>
        <p:nvPicPr>
          <p:cNvPr id="4" name="Picture 3">
            <a:extLst>
              <a:ext uri="{FF2B5EF4-FFF2-40B4-BE49-F238E27FC236}">
                <a16:creationId xmlns:a16="http://schemas.microsoft.com/office/drawing/2014/main" id="{77BAE54B-5A55-8742-AAAB-ED3BDA73F522}"/>
              </a:ext>
            </a:extLst>
          </p:cNvPr>
          <p:cNvPicPr>
            <a:picLocks noChangeAspect="1"/>
          </p:cNvPicPr>
          <p:nvPr/>
        </p:nvPicPr>
        <p:blipFill>
          <a:blip r:embed="rId2"/>
          <a:stretch>
            <a:fillRect/>
          </a:stretch>
        </p:blipFill>
        <p:spPr>
          <a:xfrm>
            <a:off x="350838" y="1052736"/>
            <a:ext cx="5229793" cy="3384376"/>
          </a:xfrm>
          <a:prstGeom prst="rect">
            <a:avLst/>
          </a:prstGeom>
        </p:spPr>
      </p:pic>
      <p:sp>
        <p:nvSpPr>
          <p:cNvPr id="6" name="Rectangle 5">
            <a:extLst>
              <a:ext uri="{FF2B5EF4-FFF2-40B4-BE49-F238E27FC236}">
                <a16:creationId xmlns:a16="http://schemas.microsoft.com/office/drawing/2014/main" id="{20A241F9-F2EA-9040-9421-CD5F6403DBE4}"/>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https://github.com/THUDM/ProNE</a:t>
            </a:r>
            <a:r>
              <a:rPr lang="en-US" dirty="0">
                <a:solidFill>
                  <a:srgbClr val="C00000"/>
                </a:solidFill>
              </a:rPr>
              <a:t> </a:t>
            </a:r>
          </a:p>
        </p:txBody>
      </p:sp>
      <p:pic>
        <p:nvPicPr>
          <p:cNvPr id="5" name="Picture 4">
            <a:extLst>
              <a:ext uri="{FF2B5EF4-FFF2-40B4-BE49-F238E27FC236}">
                <a16:creationId xmlns:a16="http://schemas.microsoft.com/office/drawing/2014/main" id="{43B1A4ED-D7DF-D145-8547-DD7368B66676}"/>
              </a:ext>
            </a:extLst>
          </p:cNvPr>
          <p:cNvPicPr>
            <a:picLocks noChangeAspect="1"/>
          </p:cNvPicPr>
          <p:nvPr/>
        </p:nvPicPr>
        <p:blipFill>
          <a:blip r:embed="rId4"/>
          <a:stretch>
            <a:fillRect/>
          </a:stretch>
        </p:blipFill>
        <p:spPr>
          <a:xfrm>
            <a:off x="3224808" y="4514211"/>
            <a:ext cx="6391491" cy="2001376"/>
          </a:xfrm>
          <a:prstGeom prst="rect">
            <a:avLst/>
          </a:prstGeom>
        </p:spPr>
      </p:pic>
      <p:sp>
        <p:nvSpPr>
          <p:cNvPr id="7" name="TextBox 6">
            <a:extLst>
              <a:ext uri="{FF2B5EF4-FFF2-40B4-BE49-F238E27FC236}">
                <a16:creationId xmlns:a16="http://schemas.microsoft.com/office/drawing/2014/main" id="{7607FC82-2DDD-1645-968C-8AE50E3783B4}"/>
              </a:ext>
            </a:extLst>
          </p:cNvPr>
          <p:cNvSpPr txBox="1"/>
          <p:nvPr/>
        </p:nvSpPr>
        <p:spPr>
          <a:xfrm>
            <a:off x="5817096" y="2513721"/>
            <a:ext cx="3404816" cy="830997"/>
          </a:xfrm>
          <a:prstGeom prst="rect">
            <a:avLst/>
          </a:prstGeom>
          <a:noFill/>
        </p:spPr>
        <p:txBody>
          <a:bodyPr wrap="square" rtlCol="0">
            <a:spAutoFit/>
          </a:bodyPr>
          <a:lstStyle/>
          <a:p>
            <a:r>
              <a:rPr lang="en-US" altLang="zh-CN" sz="2400" dirty="0"/>
              <a:t>* </a:t>
            </a:r>
            <a:r>
              <a:rPr lang="en-US" altLang="zh-CN" sz="2400" dirty="0" err="1"/>
              <a:t>ProNE</a:t>
            </a:r>
            <a:r>
              <a:rPr lang="en-US" altLang="zh-CN" sz="2400" dirty="0"/>
              <a:t> (1 thread) </a:t>
            </a:r>
            <a:r>
              <a:rPr lang="en-US" altLang="zh-CN" sz="2400" dirty="0" err="1"/>
              <a:t>v.s</a:t>
            </a:r>
            <a:r>
              <a:rPr lang="en-US" altLang="zh-CN" sz="2400" dirty="0"/>
              <a:t>. </a:t>
            </a:r>
            <a:br>
              <a:rPr lang="en-US" altLang="zh-CN" sz="2400" dirty="0"/>
            </a:br>
            <a:r>
              <a:rPr lang="en-US" altLang="zh-CN" sz="2400" dirty="0"/>
              <a:t>  Others (20 threads)</a:t>
            </a:r>
          </a:p>
        </p:txBody>
      </p:sp>
      <p:sp>
        <p:nvSpPr>
          <p:cNvPr id="8" name="TextBox 7">
            <a:extLst>
              <a:ext uri="{FF2B5EF4-FFF2-40B4-BE49-F238E27FC236}">
                <a16:creationId xmlns:a16="http://schemas.microsoft.com/office/drawing/2014/main" id="{9C8CF58F-ABA4-3149-8EC2-6148502E3637}"/>
              </a:ext>
            </a:extLst>
          </p:cNvPr>
          <p:cNvSpPr txBox="1"/>
          <p:nvPr/>
        </p:nvSpPr>
        <p:spPr>
          <a:xfrm>
            <a:off x="347102" y="5099400"/>
            <a:ext cx="3404816" cy="830997"/>
          </a:xfrm>
          <a:prstGeom prst="rect">
            <a:avLst/>
          </a:prstGeom>
          <a:noFill/>
        </p:spPr>
        <p:txBody>
          <a:bodyPr wrap="square" rtlCol="0">
            <a:spAutoFit/>
          </a:bodyPr>
          <a:lstStyle/>
          <a:p>
            <a:r>
              <a:rPr lang="zh-CN" altLang="en-US" sz="2400" dirty="0"/>
              <a:t>* </a:t>
            </a:r>
            <a:r>
              <a:rPr lang="en-US" altLang="zh-CN" sz="2400" dirty="0">
                <a:solidFill>
                  <a:srgbClr val="C00000"/>
                </a:solidFill>
              </a:rPr>
              <a:t>10</a:t>
            </a:r>
            <a:r>
              <a:rPr lang="zh-CN" altLang="en-US" sz="2400" dirty="0">
                <a:solidFill>
                  <a:srgbClr val="C00000"/>
                </a:solidFill>
              </a:rPr>
              <a:t> </a:t>
            </a:r>
            <a:r>
              <a:rPr lang="en-US" altLang="zh-CN" sz="2400" dirty="0">
                <a:solidFill>
                  <a:srgbClr val="C00000"/>
                </a:solidFill>
              </a:rPr>
              <a:t>minutes</a:t>
            </a:r>
            <a:r>
              <a:rPr lang="en-US" altLang="zh-CN" sz="2400" dirty="0"/>
              <a:t> on </a:t>
            </a:r>
            <a:r>
              <a:rPr lang="en-US" altLang="zh-CN" sz="2400" dirty="0" err="1"/>
              <a:t>Youtube</a:t>
            </a:r>
            <a:r>
              <a:rPr lang="en-US" altLang="zh-CN" sz="2400" dirty="0"/>
              <a:t> (</a:t>
            </a:r>
            <a:r>
              <a:rPr lang="en-US" altLang="zh-CN" sz="2400" dirty="0">
                <a:solidFill>
                  <a:srgbClr val="2B00CC"/>
                </a:solidFill>
              </a:rPr>
              <a:t>~1M nodes</a:t>
            </a:r>
            <a:r>
              <a:rPr lang="en-US" altLang="zh-CN" sz="2400" dirty="0"/>
              <a:t>)</a:t>
            </a:r>
          </a:p>
        </p:txBody>
      </p:sp>
    </p:spTree>
    <p:extLst>
      <p:ext uri="{BB962C8B-B14F-4D97-AF65-F5344CB8AC3E}">
        <p14:creationId xmlns:p14="http://schemas.microsoft.com/office/powerpoint/2010/main" val="2550612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a:extLst>
              <a:ext uri="{FF2B5EF4-FFF2-40B4-BE49-F238E27FC236}">
                <a16:creationId xmlns:a16="http://schemas.microsoft.com/office/drawing/2014/main" id="{3F62C6EC-2E31-8042-9A47-C302C76FAC87}"/>
              </a:ext>
            </a:extLst>
          </p:cNvPr>
          <p:cNvSpPr>
            <a:spLocks noGrp="1"/>
          </p:cNvSpPr>
          <p:nvPr>
            <p:ph type="title"/>
          </p:nvPr>
        </p:nvSpPr>
        <p:spPr/>
        <p:txBody>
          <a:bodyPr/>
          <a:lstStyle/>
          <a:p>
            <a:r>
              <a:rPr lang="en-US" altLang="zh-CN" dirty="0"/>
              <a:t>Effectiveness</a:t>
            </a:r>
            <a:r>
              <a:rPr lang="zh-CN" altLang="en-US" dirty="0"/>
              <a:t> </a:t>
            </a:r>
            <a:r>
              <a:rPr lang="en-US" altLang="zh-CN" dirty="0"/>
              <a:t>experiments</a:t>
            </a:r>
            <a:endParaRPr lang="zh-CN" altLang="en-US" dirty="0"/>
          </a:p>
        </p:txBody>
      </p:sp>
      <p:sp>
        <p:nvSpPr>
          <p:cNvPr id="5" name="Rectangle 4">
            <a:extLst>
              <a:ext uri="{FF2B5EF4-FFF2-40B4-BE49-F238E27FC236}">
                <a16:creationId xmlns:a16="http://schemas.microsoft.com/office/drawing/2014/main" id="{C73D2A32-F372-3149-942A-E86BF88A8D06}"/>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https://github.com/THUDM/ProNE</a:t>
            </a:r>
            <a:r>
              <a:rPr lang="en-US" dirty="0">
                <a:solidFill>
                  <a:srgbClr val="C00000"/>
                </a:solidFill>
              </a:rPr>
              <a:t> </a:t>
            </a:r>
          </a:p>
        </p:txBody>
      </p:sp>
      <p:pic>
        <p:nvPicPr>
          <p:cNvPr id="2" name="Picture 1">
            <a:extLst>
              <a:ext uri="{FF2B5EF4-FFF2-40B4-BE49-F238E27FC236}">
                <a16:creationId xmlns:a16="http://schemas.microsoft.com/office/drawing/2014/main" id="{530D3287-32B6-AE46-955F-51DFE31B3A38}"/>
              </a:ext>
            </a:extLst>
          </p:cNvPr>
          <p:cNvPicPr>
            <a:picLocks noChangeAspect="1"/>
          </p:cNvPicPr>
          <p:nvPr/>
        </p:nvPicPr>
        <p:blipFill>
          <a:blip r:embed="rId4"/>
          <a:stretch>
            <a:fillRect/>
          </a:stretch>
        </p:blipFill>
        <p:spPr>
          <a:xfrm>
            <a:off x="271463" y="1235698"/>
            <a:ext cx="4769880" cy="4912101"/>
          </a:xfrm>
          <a:prstGeom prst="rect">
            <a:avLst/>
          </a:prstGeom>
        </p:spPr>
      </p:pic>
      <p:pic>
        <p:nvPicPr>
          <p:cNvPr id="3" name="Picture 2">
            <a:extLst>
              <a:ext uri="{FF2B5EF4-FFF2-40B4-BE49-F238E27FC236}">
                <a16:creationId xmlns:a16="http://schemas.microsoft.com/office/drawing/2014/main" id="{1BAD14B8-AE79-DA43-9E98-4A5C87ACA4A7}"/>
              </a:ext>
            </a:extLst>
          </p:cNvPr>
          <p:cNvPicPr>
            <a:picLocks noChangeAspect="1"/>
          </p:cNvPicPr>
          <p:nvPr/>
        </p:nvPicPr>
        <p:blipFill>
          <a:blip r:embed="rId5"/>
          <a:stretch>
            <a:fillRect/>
          </a:stretch>
        </p:blipFill>
        <p:spPr>
          <a:xfrm>
            <a:off x="5199063" y="1916832"/>
            <a:ext cx="4435475" cy="2524338"/>
          </a:xfrm>
          <a:prstGeom prst="rect">
            <a:avLst/>
          </a:prstGeom>
        </p:spPr>
      </p:pic>
      <p:sp>
        <p:nvSpPr>
          <p:cNvPr id="8" name="TextBox 7">
            <a:extLst>
              <a:ext uri="{FF2B5EF4-FFF2-40B4-BE49-F238E27FC236}">
                <a16:creationId xmlns:a16="http://schemas.microsoft.com/office/drawing/2014/main" id="{0933F223-86BC-9E49-8586-1305CF26B689}"/>
              </a:ext>
            </a:extLst>
          </p:cNvPr>
          <p:cNvSpPr txBox="1"/>
          <p:nvPr/>
        </p:nvSpPr>
        <p:spPr>
          <a:xfrm>
            <a:off x="5385048" y="4679770"/>
            <a:ext cx="3764892" cy="707886"/>
          </a:xfrm>
          <a:prstGeom prst="rect">
            <a:avLst/>
          </a:prstGeom>
          <a:noFill/>
        </p:spPr>
        <p:txBody>
          <a:bodyPr wrap="square" rtlCol="0">
            <a:spAutoFit/>
          </a:bodyPr>
          <a:lstStyle/>
          <a:p>
            <a:r>
              <a:rPr lang="en-US" altLang="zh-CN" sz="2000" dirty="0"/>
              <a:t>* </a:t>
            </a:r>
            <a:r>
              <a:rPr lang="en-US" altLang="zh-CN" sz="2000" dirty="0" err="1"/>
              <a:t>ProNE</a:t>
            </a:r>
            <a:r>
              <a:rPr lang="en-US" altLang="zh-CN" sz="2000" dirty="0"/>
              <a:t> (SMF) = </a:t>
            </a:r>
            <a:r>
              <a:rPr lang="en-US" altLang="zh-CN" sz="2000" dirty="0" err="1"/>
              <a:t>ProNE</a:t>
            </a:r>
            <a:r>
              <a:rPr lang="en-US" altLang="zh-CN" sz="2000" dirty="0"/>
              <a:t> w/ only sparse matrix factorization</a:t>
            </a:r>
            <a:endParaRPr lang="en-US" sz="2000" dirty="0"/>
          </a:p>
        </p:txBody>
      </p:sp>
      <p:sp>
        <p:nvSpPr>
          <p:cNvPr id="9" name="TextBox 8">
            <a:extLst>
              <a:ext uri="{FF2B5EF4-FFF2-40B4-BE49-F238E27FC236}">
                <a16:creationId xmlns:a16="http://schemas.microsoft.com/office/drawing/2014/main" id="{99630D78-0BE0-8F46-AFA0-B4B2568ED850}"/>
              </a:ext>
            </a:extLst>
          </p:cNvPr>
          <p:cNvSpPr txBox="1"/>
          <p:nvPr/>
        </p:nvSpPr>
        <p:spPr>
          <a:xfrm>
            <a:off x="1280592" y="5387656"/>
            <a:ext cx="7400489" cy="921664"/>
          </a:xfrm>
          <a:prstGeom prst="rect">
            <a:avLst/>
          </a:prstGeom>
          <a:solidFill>
            <a:srgbClr val="C7EEFE"/>
          </a:solidFill>
          <a:ln w="28575">
            <a:solidFill>
              <a:srgbClr val="3C87D2"/>
            </a:solidFill>
          </a:ln>
        </p:spPr>
        <p:txBody>
          <a:bodyPr wrap="square" rtlCol="0" anchor="ctr">
            <a:noAutofit/>
          </a:bodyPr>
          <a:lstStyle/>
          <a:p>
            <a:pPr algn="ctr"/>
            <a:r>
              <a:rPr lang="en-US" sz="2100" dirty="0">
                <a:solidFill>
                  <a:srgbClr val="C00000"/>
                </a:solidFill>
              </a:rPr>
              <a:t>Embed 100,000,000 nodes by one thread: </a:t>
            </a:r>
          </a:p>
          <a:p>
            <a:pPr algn="ctr"/>
            <a:r>
              <a:rPr lang="en-US" sz="2100" dirty="0">
                <a:solidFill>
                  <a:srgbClr val="C00000"/>
                </a:solidFill>
              </a:rPr>
              <a:t>29 hours with </a:t>
            </a:r>
            <a:r>
              <a:rPr lang="en-US" sz="2100" b="1" dirty="0">
                <a:solidFill>
                  <a:srgbClr val="C00000"/>
                </a:solidFill>
              </a:rPr>
              <a:t>performance superiority</a:t>
            </a:r>
          </a:p>
        </p:txBody>
      </p:sp>
    </p:spTree>
    <p:extLst>
      <p:ext uri="{BB962C8B-B14F-4D97-AF65-F5344CB8AC3E}">
        <p14:creationId xmlns:p14="http://schemas.microsoft.com/office/powerpoint/2010/main" val="2619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A8381-B805-9C41-8945-C5F27838787E}"/>
              </a:ext>
            </a:extLst>
          </p:cNvPr>
          <p:cNvPicPr>
            <a:picLocks noChangeAspect="1"/>
          </p:cNvPicPr>
          <p:nvPr/>
        </p:nvPicPr>
        <p:blipFill>
          <a:blip r:embed="rId3">
            <a:duotone>
              <a:prstClr val="black"/>
              <a:schemeClr val="accent5">
                <a:tint val="45000"/>
                <a:satMod val="400000"/>
              </a:schemeClr>
            </a:duotone>
          </a:blip>
          <a:stretch>
            <a:fillRect/>
          </a:stretch>
        </p:blipFill>
        <p:spPr>
          <a:xfrm>
            <a:off x="6165308" y="1700808"/>
            <a:ext cx="3456384" cy="797038"/>
          </a:xfrm>
          <a:prstGeom prst="rect">
            <a:avLst/>
          </a:prstGeom>
          <a:solidFill>
            <a:srgbClr val="C7EEFE"/>
          </a:solidFill>
          <a:ln>
            <a:solidFill>
              <a:srgbClr val="3C87D2"/>
            </a:solidFill>
          </a:ln>
        </p:spPr>
      </p:pic>
      <p:sp>
        <p:nvSpPr>
          <p:cNvPr id="2" name="Title 1">
            <a:extLst>
              <a:ext uri="{FF2B5EF4-FFF2-40B4-BE49-F238E27FC236}">
                <a16:creationId xmlns:a16="http://schemas.microsoft.com/office/drawing/2014/main" id="{D8184CD3-9B5B-254E-8A5A-3A0073C558A3}"/>
              </a:ext>
            </a:extLst>
          </p:cNvPr>
          <p:cNvSpPr>
            <a:spLocks noGrp="1"/>
          </p:cNvSpPr>
          <p:nvPr>
            <p:ph type="title"/>
          </p:nvPr>
        </p:nvSpPr>
        <p:spPr/>
        <p:txBody>
          <a:bodyPr/>
          <a:lstStyle/>
          <a:p>
            <a:r>
              <a:rPr lang="en-US" dirty="0"/>
              <a:t>Spectral Propagation: </a:t>
            </a:r>
            <a:r>
              <a:rPr lang="en-US" i="1" dirty="0"/>
              <a:t>k</a:t>
            </a:r>
            <a:r>
              <a:rPr lang="en-US" dirty="0"/>
              <a:t>-way </a:t>
            </a:r>
            <a:r>
              <a:rPr lang="en-US" dirty="0" err="1"/>
              <a:t>Cheeger</a:t>
            </a:r>
            <a:r>
              <a:rPr lang="en-US" dirty="0"/>
              <a:t>  </a:t>
            </a:r>
          </a:p>
        </p:txBody>
      </p:sp>
      <p:pic>
        <p:nvPicPr>
          <p:cNvPr id="4" name="Picture 3">
            <a:extLst>
              <a:ext uri="{FF2B5EF4-FFF2-40B4-BE49-F238E27FC236}">
                <a16:creationId xmlns:a16="http://schemas.microsoft.com/office/drawing/2014/main" id="{9ACCB906-71B9-4B43-AAE4-CAA3BC7AA827}"/>
              </a:ext>
            </a:extLst>
          </p:cNvPr>
          <p:cNvPicPr>
            <a:picLocks noChangeAspect="1"/>
          </p:cNvPicPr>
          <p:nvPr/>
        </p:nvPicPr>
        <p:blipFill>
          <a:blip r:embed="rId4"/>
          <a:stretch>
            <a:fillRect/>
          </a:stretch>
        </p:blipFill>
        <p:spPr>
          <a:xfrm>
            <a:off x="56455" y="1052736"/>
            <a:ext cx="5956217" cy="2736205"/>
          </a:xfrm>
          <a:prstGeom prst="rect">
            <a:avLst/>
          </a:prstGeom>
        </p:spPr>
      </p:pic>
      <p:pic>
        <p:nvPicPr>
          <p:cNvPr id="6" name="Picture 5">
            <a:extLst>
              <a:ext uri="{FF2B5EF4-FFF2-40B4-BE49-F238E27FC236}">
                <a16:creationId xmlns:a16="http://schemas.microsoft.com/office/drawing/2014/main" id="{E9B3873F-C329-1144-9410-F38141B96C76}"/>
              </a:ext>
            </a:extLst>
          </p:cNvPr>
          <p:cNvPicPr>
            <a:picLocks noChangeAspect="1"/>
          </p:cNvPicPr>
          <p:nvPr/>
        </p:nvPicPr>
        <p:blipFill>
          <a:blip r:embed="rId5"/>
          <a:stretch>
            <a:fillRect/>
          </a:stretch>
        </p:blipFill>
        <p:spPr>
          <a:xfrm>
            <a:off x="992560" y="4032447"/>
            <a:ext cx="8786724" cy="2708921"/>
          </a:xfrm>
          <a:prstGeom prst="rect">
            <a:avLst/>
          </a:prstGeom>
        </p:spPr>
      </p:pic>
    </p:spTree>
    <p:extLst>
      <p:ext uri="{BB962C8B-B14F-4D97-AF65-F5344CB8AC3E}">
        <p14:creationId xmlns:p14="http://schemas.microsoft.com/office/powerpoint/2010/main" val="1104194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5250-0F1D-C346-92AC-824B63885FA9}"/>
              </a:ext>
            </a:extLst>
          </p:cNvPr>
          <p:cNvSpPr>
            <a:spLocks noGrp="1"/>
          </p:cNvSpPr>
          <p:nvPr>
            <p:ph type="title"/>
          </p:nvPr>
        </p:nvSpPr>
        <p:spPr/>
        <p:txBody>
          <a:bodyPr/>
          <a:lstStyle/>
          <a:p>
            <a:r>
              <a:rPr lang="en-US" dirty="0" err="1"/>
              <a:t>NetMF</a:t>
            </a:r>
            <a:r>
              <a:rPr lang="en-US" dirty="0"/>
              <a:t> vs. </a:t>
            </a:r>
            <a:r>
              <a:rPr lang="en-US" dirty="0" err="1"/>
              <a:t>ProNE</a:t>
            </a:r>
            <a:endParaRPr lang="en-US" dirty="0"/>
          </a:p>
        </p:txBody>
      </p:sp>
      <p:sp>
        <p:nvSpPr>
          <p:cNvPr id="3" name="Content Placeholder 2">
            <a:extLst>
              <a:ext uri="{FF2B5EF4-FFF2-40B4-BE49-F238E27FC236}">
                <a16:creationId xmlns:a16="http://schemas.microsoft.com/office/drawing/2014/main" id="{569C7E9F-4344-E140-8B7C-3A83E47458BD}"/>
              </a:ext>
            </a:extLst>
          </p:cNvPr>
          <p:cNvSpPr>
            <a:spLocks noGrp="1"/>
          </p:cNvSpPr>
          <p:nvPr>
            <p:ph idx="1"/>
          </p:nvPr>
        </p:nvSpPr>
        <p:spPr>
          <a:xfrm>
            <a:off x="350838" y="2416637"/>
            <a:ext cx="9139237" cy="3709526"/>
          </a:xfrm>
        </p:spPr>
        <p:txBody>
          <a:bodyPr/>
          <a:lstStyle/>
          <a:p>
            <a:r>
              <a:rPr lang="en-US" dirty="0" err="1">
                <a:solidFill>
                  <a:srgbClr val="C00000"/>
                </a:solidFill>
              </a:rPr>
              <a:t>NetMF</a:t>
            </a:r>
            <a:r>
              <a:rPr lang="en-US" dirty="0"/>
              <a:t> is slow depending on the density of the matrix</a:t>
            </a:r>
          </a:p>
          <a:p>
            <a:r>
              <a:rPr lang="en-US" dirty="0" err="1">
                <a:solidFill>
                  <a:srgbClr val="C00000"/>
                </a:solidFill>
              </a:rPr>
              <a:t>ProNE</a:t>
            </a:r>
            <a:r>
              <a:rPr lang="en-US" dirty="0">
                <a:solidFill>
                  <a:srgbClr val="C00000"/>
                </a:solidFill>
              </a:rPr>
              <a:t>=sparse MF + spectral propagation</a:t>
            </a:r>
            <a:r>
              <a:rPr lang="en-US" dirty="0"/>
              <a:t> is much faster</a:t>
            </a:r>
          </a:p>
          <a:p>
            <a:r>
              <a:rPr lang="en-US" dirty="0"/>
              <a:t>Is that possible? </a:t>
            </a:r>
            <a:r>
              <a:rPr lang="en-US" dirty="0" err="1">
                <a:solidFill>
                  <a:srgbClr val="C00000"/>
                </a:solidFill>
              </a:rPr>
              <a:t>NetMF</a:t>
            </a:r>
            <a:r>
              <a:rPr lang="en-US" dirty="0">
                <a:solidFill>
                  <a:srgbClr val="C00000"/>
                </a:solidFill>
              </a:rPr>
              <a:t> + Pro</a:t>
            </a:r>
            <a:r>
              <a:rPr lang="en-US" dirty="0"/>
              <a:t>=</a:t>
            </a:r>
            <a:r>
              <a:rPr lang="en-US" dirty="0" err="1">
                <a:solidFill>
                  <a:srgbClr val="C00000"/>
                </a:solidFill>
              </a:rPr>
              <a:t>ProNetMF</a:t>
            </a:r>
            <a:r>
              <a:rPr lang="en-US" dirty="0"/>
              <a:t>?</a:t>
            </a:r>
          </a:p>
        </p:txBody>
      </p:sp>
      <p:pic>
        <p:nvPicPr>
          <p:cNvPr id="4" name="图片 6">
            <a:extLst>
              <a:ext uri="{FF2B5EF4-FFF2-40B4-BE49-F238E27FC236}">
                <a16:creationId xmlns:a16="http://schemas.microsoft.com/office/drawing/2014/main" id="{7D94F699-59FD-AB4D-B04D-8762D14743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5578" y="1473101"/>
            <a:ext cx="46799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a:extLst>
              <a:ext uri="{FF2B5EF4-FFF2-40B4-BE49-F238E27FC236}">
                <a16:creationId xmlns:a16="http://schemas.microsoft.com/office/drawing/2014/main" id="{35DF9EBC-3374-1441-B914-628CB54561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480" y="1412776"/>
            <a:ext cx="3744987" cy="7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F1D9D7-F71A-1D47-8DE6-C6E8453E89C6}"/>
              </a:ext>
            </a:extLst>
          </p:cNvPr>
          <p:cNvSpPr/>
          <p:nvPr/>
        </p:nvSpPr>
        <p:spPr>
          <a:xfrm>
            <a:off x="4232920" y="1536551"/>
            <a:ext cx="720080" cy="55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B00CC"/>
                </a:solidFill>
              </a:rPr>
              <a:t>V.S.</a:t>
            </a:r>
          </a:p>
        </p:txBody>
      </p:sp>
    </p:spTree>
    <p:extLst>
      <p:ext uri="{BB962C8B-B14F-4D97-AF65-F5344CB8AC3E}">
        <p14:creationId xmlns:p14="http://schemas.microsoft.com/office/powerpoint/2010/main" val="334575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ownloa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87225" y="1866428"/>
            <a:ext cx="1239764" cy="1125415"/>
          </a:xfrm>
          <a:prstGeom prst="rect">
            <a:avLst/>
          </a:prstGeom>
        </p:spPr>
      </p:pic>
      <p:sp>
        <p:nvSpPr>
          <p:cNvPr id="2" name="Title 1"/>
          <p:cNvSpPr>
            <a:spLocks noGrp="1"/>
          </p:cNvSpPr>
          <p:nvPr>
            <p:ph type="title"/>
          </p:nvPr>
        </p:nvSpPr>
        <p:spPr/>
        <p:txBody>
          <a:bodyPr/>
          <a:lstStyle/>
          <a:p>
            <a:r>
              <a:rPr lang="en-US" sz="3323" dirty="0"/>
              <a:t>Social Influence: “Love Trump”</a:t>
            </a:r>
          </a:p>
        </p:txBody>
      </p:sp>
      <p:pic>
        <p:nvPicPr>
          <p:cNvPr id="4" name="Picture 3"/>
          <p:cNvPicPr>
            <a:picLocks noChangeAspect="1"/>
          </p:cNvPicPr>
          <p:nvPr/>
        </p:nvPicPr>
        <p:blipFill>
          <a:blip r:embed="rId4"/>
          <a:stretch>
            <a:fillRect/>
          </a:stretch>
        </p:blipFill>
        <p:spPr>
          <a:xfrm>
            <a:off x="1143000" y="2092570"/>
            <a:ext cx="1260000" cy="1163077"/>
          </a:xfrm>
          <a:prstGeom prst="rect">
            <a:avLst/>
          </a:prstGeom>
        </p:spPr>
      </p:pic>
      <p:pic>
        <p:nvPicPr>
          <p:cNvPr id="5" name="Picture 4"/>
          <p:cNvPicPr>
            <a:picLocks noChangeAspect="1"/>
          </p:cNvPicPr>
          <p:nvPr/>
        </p:nvPicPr>
        <p:blipFill>
          <a:blip r:embed="rId5"/>
          <a:stretch>
            <a:fillRect/>
          </a:stretch>
        </p:blipFill>
        <p:spPr>
          <a:xfrm>
            <a:off x="4572000" y="4202724"/>
            <a:ext cx="1260000" cy="1163077"/>
          </a:xfrm>
          <a:prstGeom prst="rect">
            <a:avLst/>
          </a:prstGeom>
        </p:spPr>
      </p:pic>
      <p:pic>
        <p:nvPicPr>
          <p:cNvPr id="6" name="Picture 5"/>
          <p:cNvPicPr>
            <a:picLocks noChangeAspect="1"/>
          </p:cNvPicPr>
          <p:nvPr/>
        </p:nvPicPr>
        <p:blipFill>
          <a:blip r:embed="rId6"/>
          <a:stretch>
            <a:fillRect/>
          </a:stretch>
        </p:blipFill>
        <p:spPr>
          <a:xfrm>
            <a:off x="3200400" y="2866293"/>
            <a:ext cx="1260000" cy="1163077"/>
          </a:xfrm>
          <a:prstGeom prst="rect">
            <a:avLst/>
          </a:prstGeom>
        </p:spPr>
      </p:pic>
      <p:pic>
        <p:nvPicPr>
          <p:cNvPr id="7" name="Picture 6"/>
          <p:cNvPicPr>
            <a:picLocks noChangeAspect="1"/>
          </p:cNvPicPr>
          <p:nvPr/>
        </p:nvPicPr>
        <p:blipFill>
          <a:blip r:embed="rId7"/>
          <a:stretch>
            <a:fillRect/>
          </a:stretch>
        </p:blipFill>
        <p:spPr>
          <a:xfrm>
            <a:off x="1981200" y="4413739"/>
            <a:ext cx="1260000" cy="1163077"/>
          </a:xfrm>
          <a:prstGeom prst="rect">
            <a:avLst/>
          </a:prstGeom>
        </p:spPr>
      </p:pic>
      <p:pic>
        <p:nvPicPr>
          <p:cNvPr id="9" name="Picture 8"/>
          <p:cNvPicPr>
            <a:picLocks noChangeAspect="1"/>
          </p:cNvPicPr>
          <p:nvPr/>
        </p:nvPicPr>
        <p:blipFill>
          <a:blip r:embed="rId8"/>
          <a:stretch>
            <a:fillRect/>
          </a:stretch>
        </p:blipFill>
        <p:spPr>
          <a:xfrm>
            <a:off x="5486400" y="2655278"/>
            <a:ext cx="1260000" cy="1163077"/>
          </a:xfrm>
          <a:prstGeom prst="rect">
            <a:avLst/>
          </a:prstGeom>
        </p:spPr>
      </p:pic>
      <p:pic>
        <p:nvPicPr>
          <p:cNvPr id="10" name="Picture 9"/>
          <p:cNvPicPr>
            <a:picLocks noChangeAspect="1"/>
          </p:cNvPicPr>
          <p:nvPr/>
        </p:nvPicPr>
        <p:blipFill>
          <a:blip r:embed="rId9"/>
          <a:stretch>
            <a:fillRect/>
          </a:stretch>
        </p:blipFill>
        <p:spPr>
          <a:xfrm>
            <a:off x="7239000" y="3780693"/>
            <a:ext cx="1260000" cy="1163077"/>
          </a:xfrm>
          <a:prstGeom prst="rect">
            <a:avLst/>
          </a:prstGeom>
        </p:spPr>
      </p:pic>
      <p:cxnSp>
        <p:nvCxnSpPr>
          <p:cNvPr id="12" name="Straight Connector 11"/>
          <p:cNvCxnSpPr>
            <a:stCxn id="42" idx="4"/>
            <a:endCxn id="10" idx="0"/>
          </p:cNvCxnSpPr>
          <p:nvPr/>
        </p:nvCxnSpPr>
        <p:spPr>
          <a:xfrm flipH="1">
            <a:off x="7869000" y="3006970"/>
            <a:ext cx="132000" cy="77372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9" idx="3"/>
          </p:cNvCxnSpPr>
          <p:nvPr/>
        </p:nvCxnSpPr>
        <p:spPr>
          <a:xfrm flipH="1">
            <a:off x="6746400" y="2795954"/>
            <a:ext cx="645000" cy="4408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55" idx="6"/>
          </p:cNvCxnSpPr>
          <p:nvPr/>
        </p:nvCxnSpPr>
        <p:spPr>
          <a:xfrm flipH="1">
            <a:off x="5867405" y="4554416"/>
            <a:ext cx="1295401" cy="31652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438405" y="3006969"/>
            <a:ext cx="685801" cy="28135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7" idx="3"/>
          </p:cNvCxnSpPr>
          <p:nvPr/>
        </p:nvCxnSpPr>
        <p:spPr>
          <a:xfrm flipH="1">
            <a:off x="5334003" y="3746257"/>
            <a:ext cx="277064" cy="52680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191005" y="3991709"/>
            <a:ext cx="457201" cy="49236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895600" y="3991709"/>
            <a:ext cx="457200" cy="422031"/>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28800" y="3358663"/>
            <a:ext cx="533400" cy="105507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629400" y="3710354"/>
            <a:ext cx="685800" cy="28135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315200" y="1811215"/>
            <a:ext cx="1371600" cy="119575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162800" y="3780692"/>
            <a:ext cx="1371600" cy="119575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410200" y="2725615"/>
            <a:ext cx="1371600" cy="1195754"/>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093536" y="2150568"/>
            <a:ext cx="1371600" cy="119575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905000" y="4413738"/>
            <a:ext cx="1371600" cy="119575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160296" y="2887272"/>
            <a:ext cx="1371600" cy="119575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495800" y="4273061"/>
            <a:ext cx="1371600" cy="1195754"/>
          </a:xfrm>
          <a:prstGeom prst="ellipse">
            <a:avLst/>
          </a:prstGeom>
          <a:noFill/>
          <a:ln w="762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Callout 56"/>
          <p:cNvSpPr/>
          <p:nvPr/>
        </p:nvSpPr>
        <p:spPr>
          <a:xfrm>
            <a:off x="762000" y="1459523"/>
            <a:ext cx="2398296" cy="562708"/>
          </a:xfrm>
          <a:prstGeom prst="wedgeEllipseCallout">
            <a:avLst>
              <a:gd name="adj1" fmla="val -8687"/>
              <a:gd name="adj2" fmla="val 80044"/>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77" dirty="0">
                <a:solidFill>
                  <a:schemeClr val="tx1"/>
                </a:solidFill>
              </a:rPr>
              <a:t>Trump makes USA great again</a:t>
            </a:r>
          </a:p>
        </p:txBody>
      </p:sp>
      <p:sp>
        <p:nvSpPr>
          <p:cNvPr id="58" name="Oval Callout 57"/>
          <p:cNvSpPr/>
          <p:nvPr/>
        </p:nvSpPr>
        <p:spPr>
          <a:xfrm>
            <a:off x="609600" y="3851031"/>
            <a:ext cx="1981200" cy="562708"/>
          </a:xfrm>
          <a:prstGeom prst="wedgeEllipseCallout">
            <a:avLst>
              <a:gd name="adj1" fmla="val 29100"/>
              <a:gd name="adj2" fmla="val 9100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77" dirty="0">
                <a:solidFill>
                  <a:schemeClr val="tx1"/>
                </a:solidFill>
              </a:rPr>
              <a:t>Trump is great!</a:t>
            </a:r>
          </a:p>
        </p:txBody>
      </p:sp>
      <p:sp>
        <p:nvSpPr>
          <p:cNvPr id="59" name="Oval Callout 58"/>
          <p:cNvSpPr/>
          <p:nvPr/>
        </p:nvSpPr>
        <p:spPr>
          <a:xfrm>
            <a:off x="2895600" y="2162908"/>
            <a:ext cx="1981200" cy="562708"/>
          </a:xfrm>
          <a:prstGeom prst="wedgeEllipseCallout">
            <a:avLst>
              <a:gd name="adj1" fmla="val 1434"/>
              <a:gd name="adj2" fmla="val 9978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77" dirty="0">
                <a:solidFill>
                  <a:schemeClr val="tx1"/>
                </a:solidFill>
              </a:rPr>
              <a:t>Trump is fantastic</a:t>
            </a:r>
          </a:p>
        </p:txBody>
      </p:sp>
      <p:sp>
        <p:nvSpPr>
          <p:cNvPr id="60" name="Oval Callout 59"/>
          <p:cNvSpPr/>
          <p:nvPr/>
        </p:nvSpPr>
        <p:spPr>
          <a:xfrm>
            <a:off x="5257800" y="1389185"/>
            <a:ext cx="2667000" cy="633046"/>
          </a:xfrm>
          <a:prstGeom prst="wedgeEllipseCallout">
            <a:avLst>
              <a:gd name="adj1" fmla="val 29947"/>
              <a:gd name="adj2" fmla="val 9027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77" dirty="0">
                <a:solidFill>
                  <a:schemeClr val="tx1"/>
                </a:solidFill>
              </a:rPr>
              <a:t>I hate Trump, the worst president ever</a:t>
            </a:r>
          </a:p>
        </p:txBody>
      </p:sp>
      <p:sp>
        <p:nvSpPr>
          <p:cNvPr id="61" name="Oval Callout 60"/>
          <p:cNvSpPr/>
          <p:nvPr/>
        </p:nvSpPr>
        <p:spPr>
          <a:xfrm>
            <a:off x="6553200" y="5187462"/>
            <a:ext cx="2209800" cy="633046"/>
          </a:xfrm>
          <a:prstGeom prst="wedgeEllipseCallout">
            <a:avLst>
              <a:gd name="adj1" fmla="val 7391"/>
              <a:gd name="adj2" fmla="val -98806"/>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77" dirty="0">
                <a:solidFill>
                  <a:schemeClr val="tx1"/>
                </a:solidFill>
              </a:rPr>
              <a:t>He cannot be the next president!</a:t>
            </a:r>
          </a:p>
        </p:txBody>
      </p:sp>
      <p:sp>
        <p:nvSpPr>
          <p:cNvPr id="62" name="Oval Callout 61"/>
          <p:cNvSpPr/>
          <p:nvPr/>
        </p:nvSpPr>
        <p:spPr>
          <a:xfrm>
            <a:off x="5562600" y="3991708"/>
            <a:ext cx="1676400" cy="633046"/>
          </a:xfrm>
          <a:prstGeom prst="wedgeEllipseCallout">
            <a:avLst>
              <a:gd name="adj1" fmla="val -10153"/>
              <a:gd name="adj2" fmla="val -85161"/>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77" dirty="0">
                <a:solidFill>
                  <a:schemeClr val="tx1"/>
                </a:solidFill>
              </a:rPr>
              <a:t>No Trump in 20</a:t>
            </a:r>
            <a:r>
              <a:rPr lang="en-US" altLang="zh-CN" sz="1477" dirty="0">
                <a:solidFill>
                  <a:schemeClr val="tx1"/>
                </a:solidFill>
              </a:rPr>
              <a:t>20</a:t>
            </a:r>
            <a:r>
              <a:rPr lang="en-US" sz="1477" dirty="0">
                <a:solidFill>
                  <a:schemeClr val="tx1"/>
                </a:solidFill>
              </a:rPr>
              <a:t>!</a:t>
            </a:r>
          </a:p>
        </p:txBody>
      </p:sp>
      <p:sp>
        <p:nvSpPr>
          <p:cNvPr id="63" name="Oval 62"/>
          <p:cNvSpPr/>
          <p:nvPr/>
        </p:nvSpPr>
        <p:spPr>
          <a:xfrm>
            <a:off x="2895600" y="5890847"/>
            <a:ext cx="228600" cy="211015"/>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276600" y="5820508"/>
            <a:ext cx="1524000" cy="3516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77" dirty="0">
                <a:solidFill>
                  <a:srgbClr val="000000"/>
                </a:solidFill>
              </a:rPr>
              <a:t>Positive</a:t>
            </a:r>
          </a:p>
        </p:txBody>
      </p:sp>
      <p:sp>
        <p:nvSpPr>
          <p:cNvPr id="65" name="Oval 64"/>
          <p:cNvSpPr/>
          <p:nvPr/>
        </p:nvSpPr>
        <p:spPr>
          <a:xfrm>
            <a:off x="4419600" y="5890847"/>
            <a:ext cx="228600" cy="21101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4800600" y="5820508"/>
            <a:ext cx="1524000" cy="3516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77" dirty="0">
                <a:solidFill>
                  <a:srgbClr val="000000"/>
                </a:solidFill>
              </a:rPr>
              <a:t>Negative</a:t>
            </a:r>
          </a:p>
        </p:txBody>
      </p:sp>
    </p:spTree>
    <p:extLst>
      <p:ext uri="{BB962C8B-B14F-4D97-AF65-F5344CB8AC3E}">
        <p14:creationId xmlns:p14="http://schemas.microsoft.com/office/powerpoint/2010/main" val="22321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linds(horizontal)">
                                      <p:cBhvr>
                                        <p:cTn id="15" dur="500"/>
                                        <p:tgtEl>
                                          <p:spTgt spid="5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linds(horizontal)">
                                      <p:cBhvr>
                                        <p:cTn id="18" dur="500"/>
                                        <p:tgtEl>
                                          <p:spTgt spid="54"/>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linds(horizontal)">
                                      <p:cBhvr>
                                        <p:cTn id="25" dur="500"/>
                                        <p:tgtEl>
                                          <p:spTgt spid="52"/>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linds(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linds(horizontal)">
                                      <p:cBhvr>
                                        <p:cTn id="34" dur="500"/>
                                        <p:tgtEl>
                                          <p:spTgt spid="4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linds(horizont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linds(horizontal)">
                                      <p:cBhvr>
                                        <p:cTn id="42" dur="500"/>
                                        <p:tgtEl>
                                          <p:spTgt spid="4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linds(horizontal)">
                                      <p:cBhvr>
                                        <p:cTn id="45" dur="500"/>
                                        <p:tgtEl>
                                          <p:spTgt spid="6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linds(horizontal)">
                                      <p:cBhvr>
                                        <p:cTn id="48" dur="500"/>
                                        <p:tgtEl>
                                          <p:spTgt spid="4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linds(horizontal)">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7" grpId="0" animBg="1"/>
      <p:bldP spid="50" grpId="0" animBg="1"/>
      <p:bldP spid="52" grpId="0" animBg="1"/>
      <p:bldP spid="54" grpId="0" animBg="1"/>
      <p:bldP spid="55" grpId="0" animBg="1"/>
      <p:bldP spid="57" grpId="0" animBg="1"/>
      <p:bldP spid="58" grpId="0" animBg="1"/>
      <p:bldP spid="59" grpId="0" animBg="1"/>
      <p:bldP spid="60" grpId="0" animBg="1"/>
      <p:bldP spid="61" grpId="0" animBg="1"/>
      <p:bldP spid="6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5">
                <a:extLst>
                  <a:ext uri="{FF2B5EF4-FFF2-40B4-BE49-F238E27FC236}">
                    <a16:creationId xmlns:a16="http://schemas.microsoft.com/office/drawing/2014/main" id="{830C9A53-FDDF-41E7-B1F4-4ABDE6C32201}"/>
                  </a:ext>
                </a:extLst>
              </p:cNvPr>
              <p:cNvSpPr/>
              <p:nvPr/>
            </p:nvSpPr>
            <p:spPr>
              <a:xfrm>
                <a:off x="82724" y="2799609"/>
                <a:ext cx="1485900" cy="1650370"/>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400" dirty="0">
                    <a:solidFill>
                      <a:schemeClr val="tx1"/>
                    </a:solidFill>
                    <a:latin typeface="Helvetica Neue" charset="0"/>
                    <a:ea typeface="Helvetica Neue" charset="0"/>
                    <a:cs typeface="Helvetica Neue" charset="0"/>
                  </a:rPr>
                  <a:t>Input: </a:t>
                </a:r>
              </a:p>
              <a:p>
                <a:pPr algn="ctr" defTabSz="670672"/>
                <a:endParaRPr lang="en-US" sz="1050" dirty="0">
                  <a:solidFill>
                    <a:schemeClr val="tx1"/>
                  </a:solidFill>
                  <a:latin typeface="Helvetica Neue" charset="0"/>
                  <a:ea typeface="Helvetica Neue" charset="0"/>
                  <a:cs typeface="Helvetica Neue" charset="0"/>
                </a:endParaRPr>
              </a:p>
              <a:p>
                <a:pPr algn="ctr" defTabSz="670672"/>
                <a:r>
                  <a:rPr lang="en-US" sz="2000" dirty="0">
                    <a:solidFill>
                      <a:schemeClr val="tx1"/>
                    </a:solidFill>
                    <a:latin typeface="Helvetica Neue" charset="0"/>
                    <a:ea typeface="Helvetica Neue" charset="0"/>
                    <a:cs typeface="Helvetica Neue" charset="0"/>
                  </a:rPr>
                  <a:t>Adjacency Matrix</a:t>
                </a:r>
              </a:p>
              <a:p>
                <a:pPr algn="ctr" defTabSz="670672"/>
                <a14:m>
                  <m:oMathPara xmlns:m="http://schemas.openxmlformats.org/officeDocument/2006/math">
                    <m:oMathParaPr>
                      <m:jc m:val="centerGroup"/>
                    </m:oMathParaPr>
                    <m:oMath xmlns:m="http://schemas.openxmlformats.org/officeDocument/2006/math">
                      <m:r>
                        <a:rPr lang="en-US" sz="2800" b="1" i="1" dirty="0">
                          <a:solidFill>
                            <a:schemeClr val="tx1"/>
                          </a:solidFill>
                          <a:latin typeface="Cambria Math" panose="02040503050406030204" pitchFamily="18" charset="0"/>
                          <a:ea typeface="Helvetica Neue" charset="0"/>
                          <a:cs typeface="Helvetica Neue" charset="0"/>
                        </a:rPr>
                        <m:t>𝑨</m:t>
                      </m:r>
                    </m:oMath>
                  </m:oMathPara>
                </a14:m>
                <a:endParaRPr lang="en-US" sz="2800" b="1" dirty="0">
                  <a:solidFill>
                    <a:schemeClr val="tx1"/>
                  </a:solidFill>
                  <a:latin typeface="Helvetica Neue" charset="0"/>
                  <a:ea typeface="Helvetica Neue" charset="0"/>
                  <a:cs typeface="Helvetica Neue" charset="0"/>
                </a:endParaRPr>
              </a:p>
            </p:txBody>
          </p:sp>
        </mc:Choice>
        <mc:Fallback xmlns="">
          <p:sp>
            <p:nvSpPr>
              <p:cNvPr id="4" name="Rounded Rectangle 5">
                <a:extLst>
                  <a:ext uri="{FF2B5EF4-FFF2-40B4-BE49-F238E27FC236}">
                    <a16:creationId xmlns:a16="http://schemas.microsoft.com/office/drawing/2014/main" id="{830C9A53-FDDF-41E7-B1F4-4ABDE6C32201}"/>
                  </a:ext>
                </a:extLst>
              </p:cNvPr>
              <p:cNvSpPr>
                <a:spLocks noRot="1" noChangeAspect="1" noMove="1" noResize="1" noEditPoints="1" noAdjustHandles="1" noChangeArrowheads="1" noChangeShapeType="1" noTextEdit="1"/>
              </p:cNvSpPr>
              <p:nvPr/>
            </p:nvSpPr>
            <p:spPr>
              <a:xfrm>
                <a:off x="82724" y="2799609"/>
                <a:ext cx="1485900" cy="1650370"/>
              </a:xfrm>
              <a:prstGeom prst="roundRect">
                <a:avLst>
                  <a:gd name="adj" fmla="val 0"/>
                </a:avLst>
              </a:prstGeom>
              <a:blipFill>
                <a:blip r:embed="rId3"/>
                <a:stretch>
                  <a:fillRect t="-1504" r="-3333"/>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5">
                <a:extLst>
                  <a:ext uri="{FF2B5EF4-FFF2-40B4-BE49-F238E27FC236}">
                    <a16:creationId xmlns:a16="http://schemas.microsoft.com/office/drawing/2014/main" id="{470E9409-5B2F-49A8-ADA4-B67AE1C14DA5}"/>
                  </a:ext>
                </a:extLst>
              </p:cNvPr>
              <p:cNvSpPr/>
              <p:nvPr/>
            </p:nvSpPr>
            <p:spPr>
              <a:xfrm>
                <a:off x="8717153" y="2799609"/>
                <a:ext cx="1122839" cy="1709067"/>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000" dirty="0">
                    <a:solidFill>
                      <a:schemeClr val="tx1"/>
                    </a:solidFill>
                    <a:latin typeface="Helvetica Neue" charset="0"/>
                    <a:ea typeface="Helvetica Neue" charset="0"/>
                    <a:cs typeface="Helvetica Neue" charset="0"/>
                  </a:rPr>
                  <a:t>Output: </a:t>
                </a:r>
              </a:p>
              <a:p>
                <a:pPr algn="ctr" defTabSz="670672"/>
                <a:endParaRPr lang="en-US" sz="1000" dirty="0">
                  <a:solidFill>
                    <a:schemeClr val="tx1"/>
                  </a:solidFill>
                  <a:latin typeface="Helvetica Neue" charset="0"/>
                  <a:ea typeface="Helvetica Neue" charset="0"/>
                  <a:cs typeface="Helvetica Neue" charset="0"/>
                </a:endParaRPr>
              </a:p>
              <a:p>
                <a:pPr algn="ctr" defTabSz="670672"/>
                <a:r>
                  <a:rPr lang="en-US" sz="2000" dirty="0">
                    <a:solidFill>
                      <a:schemeClr val="tx1"/>
                    </a:solidFill>
                    <a:latin typeface="Helvetica Neue" charset="0"/>
                    <a:ea typeface="Helvetica Neue" charset="0"/>
                    <a:cs typeface="Helvetica Neue" charset="0"/>
                  </a:rPr>
                  <a:t>Vector</a:t>
                </a:r>
                <a:endParaRPr lang="en-US" sz="1600" dirty="0">
                  <a:solidFill>
                    <a:schemeClr val="tx1"/>
                  </a:solidFill>
                  <a:latin typeface="Helvetica Neue" charset="0"/>
                  <a:ea typeface="Helvetica Neue" charset="0"/>
                  <a:cs typeface="Helvetica Neue" charset="0"/>
                </a:endParaRPr>
              </a:p>
              <a:p>
                <a:pPr algn="ctr" defTabSz="670672"/>
                <a14:m>
                  <m:oMathPara xmlns:m="http://schemas.openxmlformats.org/officeDocument/2006/math">
                    <m:oMathParaPr>
                      <m:jc m:val="centerGroup"/>
                    </m:oMathParaPr>
                    <m:oMath xmlns:m="http://schemas.openxmlformats.org/officeDocument/2006/math">
                      <m:r>
                        <a:rPr lang="en-US" sz="2800" b="1" i="1" dirty="0">
                          <a:solidFill>
                            <a:schemeClr val="tx1"/>
                          </a:solidFill>
                          <a:latin typeface="Cambria Math" panose="02040503050406030204" pitchFamily="18" charset="0"/>
                          <a:ea typeface="Helvetica Neue" charset="0"/>
                          <a:cs typeface="Helvetica Neue" charset="0"/>
                        </a:rPr>
                        <m:t>𝒁</m:t>
                      </m:r>
                    </m:oMath>
                  </m:oMathPara>
                </a14:m>
                <a:endParaRPr lang="en-US" sz="2400" b="1" dirty="0">
                  <a:solidFill>
                    <a:schemeClr val="tx1"/>
                  </a:solidFill>
                  <a:latin typeface="Helvetica Neue" charset="0"/>
                  <a:ea typeface="Helvetica Neue" charset="0"/>
                  <a:cs typeface="Helvetica Neue" charset="0"/>
                </a:endParaRPr>
              </a:p>
            </p:txBody>
          </p:sp>
        </mc:Choice>
        <mc:Fallback xmlns="">
          <p:sp>
            <p:nvSpPr>
              <p:cNvPr id="11" name="Rounded Rectangle 5">
                <a:extLst>
                  <a:ext uri="{FF2B5EF4-FFF2-40B4-BE49-F238E27FC236}">
                    <a16:creationId xmlns:a16="http://schemas.microsoft.com/office/drawing/2014/main" id="{470E9409-5B2F-49A8-ADA4-B67AE1C14DA5}"/>
                  </a:ext>
                </a:extLst>
              </p:cNvPr>
              <p:cNvSpPr>
                <a:spLocks noRot="1" noChangeAspect="1" noMove="1" noResize="1" noEditPoints="1" noAdjustHandles="1" noChangeArrowheads="1" noChangeShapeType="1" noTextEdit="1"/>
              </p:cNvSpPr>
              <p:nvPr/>
            </p:nvSpPr>
            <p:spPr>
              <a:xfrm>
                <a:off x="8717153" y="2799609"/>
                <a:ext cx="1122839" cy="1709067"/>
              </a:xfrm>
              <a:prstGeom prst="roundRect">
                <a:avLst>
                  <a:gd name="adj" fmla="val 0"/>
                </a:avLst>
              </a:prstGeom>
              <a:blipFill>
                <a:blip r:embed="rId4"/>
                <a:stretch>
                  <a:fillRect r="-5435"/>
                </a:stretch>
              </a:blipFill>
              <a:ln w="19050">
                <a:solidFill>
                  <a:schemeClr val="tx1"/>
                </a:solidFill>
              </a:ln>
            </p:spPr>
            <p:txBody>
              <a:bodyPr/>
              <a:lstStyle/>
              <a:p>
                <a:r>
                  <a:rPr lang="en-US">
                    <a:noFill/>
                  </a:rPr>
                  <a:t> </a:t>
                </a:r>
              </a:p>
            </p:txBody>
          </p:sp>
        </mc:Fallback>
      </mc:AlternateContent>
      <p:sp>
        <p:nvSpPr>
          <p:cNvPr id="13" name="标题 1">
            <a:extLst>
              <a:ext uri="{FF2B5EF4-FFF2-40B4-BE49-F238E27FC236}">
                <a16:creationId xmlns:a16="http://schemas.microsoft.com/office/drawing/2014/main" id="{54C0F3AD-8471-47D5-A310-CB825BC211CC}"/>
              </a:ext>
            </a:extLst>
          </p:cNvPr>
          <p:cNvSpPr>
            <a:spLocks noGrp="1"/>
          </p:cNvSpPr>
          <p:nvPr>
            <p:ph type="title"/>
          </p:nvPr>
        </p:nvSpPr>
        <p:spPr/>
        <p:txBody>
          <a:bodyPr/>
          <a:lstStyle/>
          <a:p>
            <a:r>
              <a:rPr kumimoji="1" lang="en-US" altLang="zh-CN" dirty="0"/>
              <a:t>Representation Learning on Networks</a:t>
            </a:r>
            <a:endParaRPr kumimoji="1" lang="zh-CN" altLang="en-US" dirty="0"/>
          </a:p>
        </p:txBody>
      </p:sp>
      <p:sp>
        <p:nvSpPr>
          <p:cNvPr id="3" name="Rectangle 2"/>
          <p:cNvSpPr/>
          <p:nvPr/>
        </p:nvSpPr>
        <p:spPr>
          <a:xfrm>
            <a:off x="2127855" y="2204864"/>
            <a:ext cx="5990593" cy="3095900"/>
          </a:xfrm>
          <a:prstGeom prst="rect">
            <a:avLst/>
          </a:prstGeom>
          <a:noFill/>
          <a:ln w="28575">
            <a:solidFill>
              <a:srgbClr val="3C87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5">
            <a:extLst>
              <a:ext uri="{FF2B5EF4-FFF2-40B4-BE49-F238E27FC236}">
                <a16:creationId xmlns:a16="http://schemas.microsoft.com/office/drawing/2014/main" id="{0F4DF11A-1BF0-407A-8083-95755F4D5FD4}"/>
              </a:ext>
            </a:extLst>
          </p:cNvPr>
          <p:cNvSpPr/>
          <p:nvPr/>
        </p:nvSpPr>
        <p:spPr>
          <a:xfrm>
            <a:off x="2360712" y="2373090"/>
            <a:ext cx="1874521"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800" dirty="0" err="1">
                <a:solidFill>
                  <a:schemeClr val="tx1"/>
                </a:solidFill>
                <a:latin typeface="Helvetica Neue" charset="0"/>
                <a:ea typeface="Helvetica Neue" charset="0"/>
                <a:cs typeface="Helvetica Neue" charset="0"/>
              </a:rPr>
              <a:t>NetMF</a:t>
            </a:r>
            <a:endParaRPr lang="en-US" sz="2800" dirty="0">
              <a:solidFill>
                <a:schemeClr val="tx1"/>
              </a:solidFill>
              <a:latin typeface="Helvetica Neue" charset="0"/>
              <a:ea typeface="Helvetica Neue" charset="0"/>
              <a:cs typeface="Helvetica Neue" charset="0"/>
            </a:endParaRPr>
          </a:p>
        </p:txBody>
      </p:sp>
      <p:sp>
        <p:nvSpPr>
          <p:cNvPr id="8" name="Rounded Rectangle 5">
            <a:extLst>
              <a:ext uri="{FF2B5EF4-FFF2-40B4-BE49-F238E27FC236}">
                <a16:creationId xmlns:a16="http://schemas.microsoft.com/office/drawing/2014/main" id="{92B154A7-82D2-4C89-B56B-A5971F974B6E}"/>
              </a:ext>
            </a:extLst>
          </p:cNvPr>
          <p:cNvSpPr/>
          <p:nvPr/>
        </p:nvSpPr>
        <p:spPr>
          <a:xfrm>
            <a:off x="5487324" y="2373090"/>
            <a:ext cx="2418003"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400" dirty="0">
                <a:solidFill>
                  <a:schemeClr val="tx1"/>
                </a:solidFill>
                <a:latin typeface="Helvetica Neue" charset="0"/>
                <a:ea typeface="Helvetica Neue" charset="0"/>
                <a:cs typeface="Helvetica Neue" charset="0"/>
              </a:rPr>
              <a:t>RLN by </a:t>
            </a:r>
            <a:r>
              <a:rPr lang="en-US" sz="2400" dirty="0">
                <a:solidFill>
                  <a:srgbClr val="C00000"/>
                </a:solidFill>
                <a:latin typeface="Helvetica Neue" charset="0"/>
                <a:ea typeface="Helvetica Neue" charset="0"/>
                <a:cs typeface="Helvetica Neue" charset="0"/>
              </a:rPr>
              <a:t>Matrix</a:t>
            </a:r>
            <a:endParaRPr lang="en-US" sz="2400" dirty="0">
              <a:solidFill>
                <a:schemeClr val="tx1"/>
              </a:solidFill>
              <a:latin typeface="Helvetica Neue" charset="0"/>
              <a:ea typeface="Helvetica Neue" charset="0"/>
              <a:cs typeface="Helvetica Neue" charset="0"/>
            </a:endParaRPr>
          </a:p>
        </p:txBody>
      </p:sp>
      <p:sp>
        <p:nvSpPr>
          <p:cNvPr id="9" name="Rounded Rectangle 5">
            <a:extLst>
              <a:ext uri="{FF2B5EF4-FFF2-40B4-BE49-F238E27FC236}">
                <a16:creationId xmlns:a16="http://schemas.microsoft.com/office/drawing/2014/main" id="{4A7945FB-E656-492F-BE63-E4EE0EB3AE75}"/>
              </a:ext>
            </a:extLst>
          </p:cNvPr>
          <p:cNvSpPr/>
          <p:nvPr/>
        </p:nvSpPr>
        <p:spPr>
          <a:xfrm>
            <a:off x="2375989" y="4416202"/>
            <a:ext cx="1874521"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800" dirty="0" err="1">
                <a:solidFill>
                  <a:schemeClr val="tx1"/>
                </a:solidFill>
                <a:latin typeface="Helvetica Neue" charset="0"/>
                <a:ea typeface="Helvetica Neue" charset="0"/>
                <a:cs typeface="Helvetica Neue" charset="0"/>
              </a:rPr>
              <a:t>ProNE</a:t>
            </a:r>
            <a:endParaRPr lang="en-US" sz="2800" dirty="0">
              <a:solidFill>
                <a:schemeClr val="tx1"/>
              </a:solidFill>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10" name="Rounded Rectangle 5">
                <a:extLst>
                  <a:ext uri="{FF2B5EF4-FFF2-40B4-BE49-F238E27FC236}">
                    <a16:creationId xmlns:a16="http://schemas.microsoft.com/office/drawing/2014/main" id="{4EFB2340-D213-4D65-959F-84B8F1023E1B}"/>
                  </a:ext>
                </a:extLst>
              </p:cNvPr>
              <p:cNvSpPr/>
              <p:nvPr/>
            </p:nvSpPr>
            <p:spPr>
              <a:xfrm>
                <a:off x="5502211" y="4416202"/>
                <a:ext cx="2425005"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14:m>
                  <m:oMathPara xmlns:m="http://schemas.openxmlformats.org/officeDocument/2006/math">
                    <m:oMathParaPr>
                      <m:jc m:val="centerGroup"/>
                    </m:oMathParaPr>
                    <m:oMath xmlns:m="http://schemas.openxmlformats.org/officeDocument/2006/math">
                      <m:r>
                        <a:rPr lang="en-US" sz="2400" b="1" i="1" dirty="0">
                          <a:solidFill>
                            <a:schemeClr val="tx1"/>
                          </a:solidFill>
                          <a:latin typeface="Cambria Math" panose="02040503050406030204" pitchFamily="18" charset="0"/>
                          <a:ea typeface="Helvetica Neue" charset="0"/>
                          <a:cs typeface="Helvetica Neue" charset="0"/>
                        </a:rPr>
                        <m:t>𝒁</m:t>
                      </m:r>
                      <m:r>
                        <a:rPr lang="en-US" sz="2400" i="1" dirty="0">
                          <a:solidFill>
                            <a:schemeClr val="tx1"/>
                          </a:solidFill>
                          <a:latin typeface="Cambria Math" panose="02040503050406030204" pitchFamily="18" charset="0"/>
                          <a:ea typeface="Helvetica Neue" charset="0"/>
                          <a:cs typeface="Helvetica Neue" charset="0"/>
                        </a:rPr>
                        <m:t>=</m:t>
                      </m:r>
                      <m:r>
                        <a:rPr lang="en-US" sz="2400" i="1" dirty="0">
                          <a:solidFill>
                            <a:schemeClr val="tx1"/>
                          </a:solidFill>
                          <a:latin typeface="Cambria Math" panose="02040503050406030204" pitchFamily="18" charset="0"/>
                          <a:ea typeface="Helvetica Neue" charset="0"/>
                          <a:cs typeface="Helvetica Neue" charset="0"/>
                        </a:rPr>
                        <m:t>𝑓</m:t>
                      </m:r>
                      <m:r>
                        <a:rPr lang="en-US" sz="2400" i="1" dirty="0">
                          <a:solidFill>
                            <a:schemeClr val="tx1"/>
                          </a:solidFill>
                          <a:latin typeface="Cambria Math" panose="02040503050406030204" pitchFamily="18" charset="0"/>
                          <a:ea typeface="Helvetica Neue" charset="0"/>
                          <a:cs typeface="Helvetica Neue" charset="0"/>
                        </a:rPr>
                        <m:t>(</m:t>
                      </m:r>
                      <m:r>
                        <a:rPr lang="en-US" sz="2400" b="1" i="1" dirty="0">
                          <a:solidFill>
                            <a:schemeClr val="tx1"/>
                          </a:solidFill>
                          <a:latin typeface="Cambria Math" panose="02040503050406030204" pitchFamily="18" charset="0"/>
                          <a:ea typeface="Helvetica Neue" charset="0"/>
                          <a:cs typeface="Helvetica Neue" charset="0"/>
                        </a:rPr>
                        <m:t>𝒁</m:t>
                      </m:r>
                      <m:r>
                        <a:rPr lang="en-US" sz="2400" b="1" i="1" dirty="0">
                          <a:solidFill>
                            <a:schemeClr val="tx1"/>
                          </a:solidFill>
                          <a:latin typeface="Cambria Math" panose="02040503050406030204" pitchFamily="18" charset="0"/>
                          <a:ea typeface="Helvetica Neue" charset="0"/>
                          <a:cs typeface="Helvetica Neue" charset="0"/>
                        </a:rPr>
                        <m:t>′</m:t>
                      </m:r>
                      <m:r>
                        <a:rPr lang="en-US" sz="2400" i="1" dirty="0">
                          <a:solidFill>
                            <a:schemeClr val="tx1"/>
                          </a:solidFill>
                          <a:latin typeface="Cambria Math" panose="02040503050406030204" pitchFamily="18" charset="0"/>
                          <a:ea typeface="Helvetica Neue" charset="0"/>
                          <a:cs typeface="Helvetica Neue" charset="0"/>
                        </a:rPr>
                        <m:t>)</m:t>
                      </m:r>
                    </m:oMath>
                  </m:oMathPara>
                </a14:m>
                <a:endParaRPr lang="en-US" sz="2000" dirty="0">
                  <a:solidFill>
                    <a:schemeClr val="tx1"/>
                  </a:solidFill>
                  <a:latin typeface="Helvetica Neue" charset="0"/>
                  <a:ea typeface="Helvetica Neue" charset="0"/>
                  <a:cs typeface="Helvetica Neue" charset="0"/>
                </a:endParaRPr>
              </a:p>
            </p:txBody>
          </p:sp>
        </mc:Choice>
        <mc:Fallback xmlns="">
          <p:sp>
            <p:nvSpPr>
              <p:cNvPr id="10" name="Rounded Rectangle 5">
                <a:extLst>
                  <a:ext uri="{FF2B5EF4-FFF2-40B4-BE49-F238E27FC236}">
                    <a16:creationId xmlns:a16="http://schemas.microsoft.com/office/drawing/2014/main" id="{4EFB2340-D213-4D65-959F-84B8F1023E1B}"/>
                  </a:ext>
                </a:extLst>
              </p:cNvPr>
              <p:cNvSpPr>
                <a:spLocks noRot="1" noChangeAspect="1" noMove="1" noResize="1" noEditPoints="1" noAdjustHandles="1" noChangeArrowheads="1" noChangeShapeType="1" noTextEdit="1"/>
              </p:cNvSpPr>
              <p:nvPr/>
            </p:nvSpPr>
            <p:spPr>
              <a:xfrm>
                <a:off x="5502211" y="4416202"/>
                <a:ext cx="2425005" cy="694532"/>
              </a:xfrm>
              <a:prstGeom prst="roundRect">
                <a:avLst>
                  <a:gd name="adj" fmla="val 9498"/>
                </a:avLst>
              </a:prstGeom>
              <a:blipFill>
                <a:blip r:embed="rId5"/>
                <a:stretch>
                  <a:fillRect/>
                </a:stretch>
              </a:blipFill>
              <a:ln w="19050">
                <a:solidFill>
                  <a:srgbClr val="3C87D2"/>
                </a:solidFill>
              </a:ln>
            </p:spPr>
            <p:txBody>
              <a:bodyPr/>
              <a:lstStyle/>
              <a:p>
                <a:r>
                  <a:rPr lang="en-US">
                    <a:noFill/>
                  </a:rPr>
                  <a:t> </a:t>
                </a:r>
              </a:p>
            </p:txBody>
          </p:sp>
        </mc:Fallback>
      </mc:AlternateContent>
      <p:sp>
        <p:nvSpPr>
          <p:cNvPr id="14" name="Rounded Rectangle 5">
            <a:extLst>
              <a:ext uri="{FF2B5EF4-FFF2-40B4-BE49-F238E27FC236}">
                <a16:creationId xmlns:a16="http://schemas.microsoft.com/office/drawing/2014/main" id="{4188ACA4-D0BA-4E3C-AF9C-92078F9EEBC4}"/>
              </a:ext>
            </a:extLst>
          </p:cNvPr>
          <p:cNvSpPr/>
          <p:nvPr/>
        </p:nvSpPr>
        <p:spPr>
          <a:xfrm>
            <a:off x="5507426" y="3382540"/>
            <a:ext cx="2418003"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400" dirty="0">
                <a:solidFill>
                  <a:srgbClr val="C00000"/>
                </a:solidFill>
                <a:latin typeface="Helvetica Neue" charset="0"/>
                <a:ea typeface="Helvetica Neue" charset="0"/>
                <a:cs typeface="Helvetica Neue" charset="0"/>
              </a:rPr>
              <a:t>Scalable</a:t>
            </a:r>
            <a:r>
              <a:rPr lang="en-US" sz="2400" dirty="0">
                <a:solidFill>
                  <a:schemeClr val="tx1"/>
                </a:solidFill>
                <a:latin typeface="Helvetica Neue" charset="0"/>
                <a:ea typeface="Helvetica Neue" charset="0"/>
                <a:cs typeface="Helvetica Neue" charset="0"/>
              </a:rPr>
              <a:t> RLN </a:t>
            </a:r>
          </a:p>
        </p:txBody>
      </p:sp>
      <p:sp>
        <p:nvSpPr>
          <p:cNvPr id="15" name="Rounded Rectangle 5">
            <a:extLst>
              <a:ext uri="{FF2B5EF4-FFF2-40B4-BE49-F238E27FC236}">
                <a16:creationId xmlns:a16="http://schemas.microsoft.com/office/drawing/2014/main" id="{B0268BA9-DF28-484C-84D7-9291E7744D73}"/>
              </a:ext>
            </a:extLst>
          </p:cNvPr>
          <p:cNvSpPr/>
          <p:nvPr/>
        </p:nvSpPr>
        <p:spPr>
          <a:xfrm>
            <a:off x="2360712" y="3382540"/>
            <a:ext cx="1889798"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2800" dirty="0" err="1">
                <a:solidFill>
                  <a:schemeClr val="tx1"/>
                </a:solidFill>
                <a:latin typeface="Helvetica Neue" charset="0"/>
                <a:ea typeface="Helvetica Neue" charset="0"/>
                <a:cs typeface="Helvetica Neue" charset="0"/>
              </a:rPr>
              <a:t>NetSMF</a:t>
            </a:r>
            <a:endParaRPr lang="en-US" sz="2800" b="1" i="1" dirty="0">
              <a:solidFill>
                <a:schemeClr val="tx1"/>
              </a:solidFill>
              <a:latin typeface="Helvetica Neue" charset="0"/>
              <a:ea typeface="Helvetica Neue" charset="0"/>
              <a:cs typeface="Helvetica Neue" charset="0"/>
            </a:endParaRPr>
          </a:p>
        </p:txBody>
      </p:sp>
      <p:sp>
        <p:nvSpPr>
          <p:cNvPr id="25" name="Right Arrow 4">
            <a:extLst>
              <a:ext uri="{FF2B5EF4-FFF2-40B4-BE49-F238E27FC236}">
                <a16:creationId xmlns:a16="http://schemas.microsoft.com/office/drawing/2014/main" id="{0D9EBFBA-F54C-4816-9F42-55DAB9E32D3C}"/>
              </a:ext>
            </a:extLst>
          </p:cNvPr>
          <p:cNvSpPr/>
          <p:nvPr/>
        </p:nvSpPr>
        <p:spPr>
          <a:xfrm>
            <a:off x="4592960" y="2615380"/>
            <a:ext cx="462317" cy="309563"/>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28" name="Right Arrow 4">
            <a:extLst>
              <a:ext uri="{FF2B5EF4-FFF2-40B4-BE49-F238E27FC236}">
                <a16:creationId xmlns:a16="http://schemas.microsoft.com/office/drawing/2014/main" id="{93ADF8D3-B74B-4637-A9D9-F617B554D88C}"/>
              </a:ext>
            </a:extLst>
          </p:cNvPr>
          <p:cNvSpPr/>
          <p:nvPr/>
        </p:nvSpPr>
        <p:spPr>
          <a:xfrm>
            <a:off x="4592960" y="3634467"/>
            <a:ext cx="462317" cy="309563"/>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29" name="Right Arrow 4">
            <a:extLst>
              <a:ext uri="{FF2B5EF4-FFF2-40B4-BE49-F238E27FC236}">
                <a16:creationId xmlns:a16="http://schemas.microsoft.com/office/drawing/2014/main" id="{3475D41F-D93D-4E48-AAC9-DBD4A2853B29}"/>
              </a:ext>
            </a:extLst>
          </p:cNvPr>
          <p:cNvSpPr/>
          <p:nvPr/>
        </p:nvSpPr>
        <p:spPr>
          <a:xfrm>
            <a:off x="4592960" y="4671019"/>
            <a:ext cx="462317" cy="309563"/>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2" name="右箭头 6"/>
          <p:cNvSpPr/>
          <p:nvPr/>
        </p:nvSpPr>
        <p:spPr bwMode="auto">
          <a:xfrm>
            <a:off x="8210193" y="3284540"/>
            <a:ext cx="415215" cy="716112"/>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imes New Roman" pitchFamily="18" charset="0"/>
              <a:ea typeface="宋体" pitchFamily="2" charset="-122"/>
            </a:endParaRPr>
          </a:p>
        </p:txBody>
      </p:sp>
      <p:sp>
        <p:nvSpPr>
          <p:cNvPr id="33" name="右箭头 6"/>
          <p:cNvSpPr/>
          <p:nvPr/>
        </p:nvSpPr>
        <p:spPr bwMode="auto">
          <a:xfrm>
            <a:off x="1640632" y="3284540"/>
            <a:ext cx="415215" cy="716112"/>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imes New Roman" pitchFamily="18" charset="0"/>
              <a:ea typeface="宋体" pitchFamily="2" charset="-122"/>
            </a:endParaRPr>
          </a:p>
        </p:txBody>
      </p:sp>
      <p:sp>
        <p:nvSpPr>
          <p:cNvPr id="35" name="Right Arrow 4">
            <a:extLst>
              <a:ext uri="{FF2B5EF4-FFF2-40B4-BE49-F238E27FC236}">
                <a16:creationId xmlns:a16="http://schemas.microsoft.com/office/drawing/2014/main" id="{0185D715-3B8B-4A1D-93F0-FCD50F97AE7A}"/>
              </a:ext>
            </a:extLst>
          </p:cNvPr>
          <p:cNvSpPr/>
          <p:nvPr/>
        </p:nvSpPr>
        <p:spPr>
          <a:xfrm rot="5400000">
            <a:off x="3155134" y="4052545"/>
            <a:ext cx="278735" cy="412328"/>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6" name="TextBox 35">
            <a:extLst>
              <a:ext uri="{FF2B5EF4-FFF2-40B4-BE49-F238E27FC236}">
                <a16:creationId xmlns:a16="http://schemas.microsoft.com/office/drawing/2014/main" id="{55FBF609-E8E5-4EEA-B4A2-9F8D050DF73F}"/>
              </a:ext>
            </a:extLst>
          </p:cNvPr>
          <p:cNvSpPr txBox="1"/>
          <p:nvPr/>
        </p:nvSpPr>
        <p:spPr>
          <a:xfrm>
            <a:off x="5961112" y="5034218"/>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offer 10-400X speedups </a:t>
            </a:r>
          </a:p>
        </p:txBody>
      </p:sp>
      <p:sp>
        <p:nvSpPr>
          <p:cNvPr id="37" name="TextBox 36">
            <a:extLst>
              <a:ext uri="{FF2B5EF4-FFF2-40B4-BE49-F238E27FC236}">
                <a16:creationId xmlns:a16="http://schemas.microsoft.com/office/drawing/2014/main" id="{55FBF609-E8E5-4EEA-B4A2-9F8D050DF73F}"/>
              </a:ext>
            </a:extLst>
          </p:cNvPr>
          <p:cNvSpPr txBox="1"/>
          <p:nvPr/>
        </p:nvSpPr>
        <p:spPr>
          <a:xfrm>
            <a:off x="5961112" y="4004620"/>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handle 100M graph</a:t>
            </a:r>
          </a:p>
        </p:txBody>
      </p:sp>
      <p:sp>
        <p:nvSpPr>
          <p:cNvPr id="38" name="TextBox 37">
            <a:extLst>
              <a:ext uri="{FF2B5EF4-FFF2-40B4-BE49-F238E27FC236}">
                <a16:creationId xmlns:a16="http://schemas.microsoft.com/office/drawing/2014/main" id="{55FBF609-E8E5-4EEA-B4A2-9F8D050DF73F}"/>
              </a:ext>
            </a:extLst>
          </p:cNvPr>
          <p:cNvSpPr txBox="1"/>
          <p:nvPr/>
        </p:nvSpPr>
        <p:spPr>
          <a:xfrm>
            <a:off x="5961112" y="2996508"/>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achieve better accuracy</a:t>
            </a:r>
          </a:p>
        </p:txBody>
      </p:sp>
      <p:sp>
        <p:nvSpPr>
          <p:cNvPr id="34" name="Rectangle 33">
            <a:extLst>
              <a:ext uri="{FF2B5EF4-FFF2-40B4-BE49-F238E27FC236}">
                <a16:creationId xmlns:a16="http://schemas.microsoft.com/office/drawing/2014/main" id="{8FDF01C6-5490-DD4F-BB5A-39DD13CE449C}"/>
              </a:ext>
            </a:extLst>
          </p:cNvPr>
          <p:cNvSpPr/>
          <p:nvPr/>
        </p:nvSpPr>
        <p:spPr>
          <a:xfrm>
            <a:off x="67367" y="6213212"/>
            <a:ext cx="9782177" cy="600164"/>
          </a:xfrm>
          <a:prstGeom prst="rect">
            <a:avLst/>
          </a:prstGeom>
        </p:spPr>
        <p:txBody>
          <a:bodyPr wrap="square">
            <a:spAutoFit/>
          </a:bodyPr>
          <a:lstStyle/>
          <a:p>
            <a:pPr marL="185738" indent="-185738">
              <a:buFont typeface="+mj-lt"/>
              <a:buAutoNum type="arabicPeriod"/>
            </a:pPr>
            <a:r>
              <a:rPr lang="en-US" sz="1100" dirty="0">
                <a:latin typeface="Times New Roman" charset="0"/>
                <a:ea typeface="Times New Roman" charset="0"/>
                <a:cs typeface="Times New Roman" charset="0"/>
              </a:rPr>
              <a:t>Qiu et al. Network embedding as matrix factorization: unifying </a:t>
            </a:r>
            <a:r>
              <a:rPr lang="en-US" sz="1100" dirty="0" err="1">
                <a:latin typeface="Times New Roman" charset="0"/>
                <a:ea typeface="Times New Roman" charset="0"/>
                <a:cs typeface="Times New Roman" charset="0"/>
              </a:rPr>
              <a:t>deepwalk</a:t>
            </a:r>
            <a:r>
              <a:rPr lang="en-US" sz="1100" dirty="0">
                <a:latin typeface="Times New Roman" charset="0"/>
                <a:ea typeface="Times New Roman" charset="0"/>
                <a:cs typeface="Times New Roman" charset="0"/>
              </a:rPr>
              <a:t>, line, </a:t>
            </a:r>
            <a:r>
              <a:rPr lang="en-US" sz="1100" dirty="0" err="1">
                <a:latin typeface="Times New Roman" charset="0"/>
                <a:ea typeface="Times New Roman" charset="0"/>
                <a:cs typeface="Times New Roman" charset="0"/>
              </a:rPr>
              <a:t>pte</a:t>
            </a:r>
            <a:r>
              <a:rPr lang="en-US" sz="1100" dirty="0">
                <a:latin typeface="Times New Roman" charset="0"/>
                <a:ea typeface="Times New Roman" charset="0"/>
                <a:cs typeface="Times New Roman" charset="0"/>
              </a:rPr>
              <a:t>, and node2vec. </a:t>
            </a:r>
            <a:r>
              <a:rPr lang="en-US" sz="1100" i="1" dirty="0">
                <a:latin typeface="Times New Roman" charset="0"/>
                <a:ea typeface="Times New Roman" charset="0"/>
                <a:cs typeface="Times New Roman" charset="0"/>
              </a:rPr>
              <a:t>WSDM’18. </a:t>
            </a:r>
            <a:r>
              <a:rPr lang="en-US" sz="1100" b="1" dirty="0">
                <a:latin typeface="Times New Roman" charset="0"/>
                <a:ea typeface="Times New Roman" charset="0"/>
                <a:cs typeface="Times New Roman" charset="0"/>
              </a:rPr>
              <a:t>The most cited paper in WSDM’18 as of May 2019</a:t>
            </a:r>
          </a:p>
          <a:p>
            <a:pPr marL="185738" indent="-185738">
              <a:buFont typeface="+mj-lt"/>
              <a:buAutoNum type="arabicPeriod"/>
            </a:pPr>
            <a:r>
              <a:rPr lang="en-US" altLang="x-none" sz="1100" dirty="0">
                <a:latin typeface="Times New Roman" charset="0"/>
              </a:rPr>
              <a:t>J. </a:t>
            </a:r>
            <a:r>
              <a:rPr lang="en-US" altLang="x-none" sz="1100" dirty="0" err="1">
                <a:latin typeface="Times New Roman" charset="0"/>
              </a:rPr>
              <a:t>Qiu</a:t>
            </a:r>
            <a:r>
              <a:rPr lang="en-US" altLang="x-none" sz="1100" dirty="0">
                <a:latin typeface="Times New Roman" charset="0"/>
              </a:rPr>
              <a:t>, Y. Dong, H. Ma, J. Li, C. Wang, K. Wang, and J. Tang. </a:t>
            </a:r>
            <a:r>
              <a:rPr lang="en-US" altLang="x-none" sz="1100" dirty="0" err="1">
                <a:latin typeface="Times New Roman" charset="0"/>
              </a:rPr>
              <a:t>NetSMF</a:t>
            </a:r>
            <a:r>
              <a:rPr lang="en-US" altLang="x-none" sz="1100" dirty="0">
                <a:latin typeface="Times New Roman" charset="0"/>
              </a:rPr>
              <a:t>: Large-Scale Network Embedding as Sparse Matrix Factorization. WWW’19.</a:t>
            </a:r>
          </a:p>
          <a:p>
            <a:pPr marL="185738" indent="-185738">
              <a:buFont typeface="+mj-lt"/>
              <a:buAutoNum type="arabicPeriod"/>
            </a:pPr>
            <a:r>
              <a:rPr lang="en-US" altLang="x-none" sz="1100" dirty="0">
                <a:latin typeface="Times New Roman" charset="0"/>
              </a:rPr>
              <a:t>J</a:t>
            </a:r>
            <a:r>
              <a:rPr lang="en-US" altLang="zh-CN" sz="1100" dirty="0">
                <a:latin typeface="Times New Roman" charset="0"/>
              </a:rPr>
              <a:t>.</a:t>
            </a:r>
            <a:r>
              <a:rPr lang="en-US" altLang="x-none" sz="1100" dirty="0">
                <a:latin typeface="Times New Roman" charset="0"/>
              </a:rPr>
              <a:t> Zhang, Y</a:t>
            </a:r>
            <a:r>
              <a:rPr lang="en-US" altLang="zh-CN" sz="1100" dirty="0">
                <a:latin typeface="Times New Roman" charset="0"/>
              </a:rPr>
              <a:t>.</a:t>
            </a:r>
            <a:r>
              <a:rPr lang="en-US" altLang="x-none" sz="1100" dirty="0">
                <a:latin typeface="Times New Roman" charset="0"/>
              </a:rPr>
              <a:t> Dong, Y</a:t>
            </a:r>
            <a:r>
              <a:rPr lang="en-US" altLang="zh-CN" sz="1100" dirty="0">
                <a:latin typeface="Times New Roman" charset="0"/>
              </a:rPr>
              <a:t>.</a:t>
            </a:r>
            <a:r>
              <a:rPr lang="en-US" altLang="x-none" sz="1100" dirty="0">
                <a:latin typeface="Times New Roman" charset="0"/>
              </a:rPr>
              <a:t> Wang, J</a:t>
            </a:r>
            <a:r>
              <a:rPr lang="en-US" altLang="zh-CN" sz="1100" dirty="0">
                <a:latin typeface="Times New Roman" charset="0"/>
              </a:rPr>
              <a:t>.</a:t>
            </a:r>
            <a:r>
              <a:rPr lang="en-US" altLang="x-none" sz="1100" dirty="0">
                <a:latin typeface="Times New Roman" charset="0"/>
              </a:rPr>
              <a:t> Tang, and M</a:t>
            </a:r>
            <a:r>
              <a:rPr lang="en-US" altLang="zh-CN" sz="1100" dirty="0">
                <a:latin typeface="Times New Roman" charset="0"/>
              </a:rPr>
              <a:t>.</a:t>
            </a:r>
            <a:r>
              <a:rPr lang="en-US" altLang="x-none" sz="1100" dirty="0">
                <a:latin typeface="Times New Roman" charset="0"/>
              </a:rPr>
              <a:t> Ding. </a:t>
            </a:r>
            <a:r>
              <a:rPr lang="en-US" altLang="x-none" sz="1100" dirty="0" err="1">
                <a:latin typeface="Times New Roman" charset="0"/>
              </a:rPr>
              <a:t>ProNE</a:t>
            </a:r>
            <a:r>
              <a:rPr lang="en-US" altLang="x-none" sz="1100" dirty="0">
                <a:latin typeface="Times New Roman" charset="0"/>
              </a:rPr>
              <a:t>: Fast and Scalable Network Representation Learning. IJCAI’19.</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C019F24-1AAB-B344-B135-F18316BA6B58}"/>
                  </a:ext>
                </a:extLst>
              </p:cNvPr>
              <p:cNvSpPr/>
              <p:nvPr/>
            </p:nvSpPr>
            <p:spPr>
              <a:xfrm>
                <a:off x="4307241" y="2276872"/>
                <a:ext cx="1221823" cy="338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14:m>
                  <m:oMathPara xmlns:m="http://schemas.openxmlformats.org/officeDocument/2006/math">
                    <m:oMathParaPr>
                      <m:jc m:val="centerGroup"/>
                    </m:oMathParaPr>
                    <m:oMath xmlns:m="http://schemas.openxmlformats.org/officeDocument/2006/math">
                      <m:r>
                        <a:rPr lang="en-US" b="1" i="1" dirty="0">
                          <a:solidFill>
                            <a:schemeClr val="tx1"/>
                          </a:solidFill>
                          <a:latin typeface="Cambria Math" panose="02040503050406030204" pitchFamily="18" charset="0"/>
                          <a:ea typeface="Helvetica Neue" charset="0"/>
                          <a:cs typeface="Helvetica Neue" charset="0"/>
                        </a:rPr>
                        <m:t>𝑺</m:t>
                      </m:r>
                      <m:r>
                        <a:rPr lang="en-US" i="1" dirty="0">
                          <a:solidFill>
                            <a:schemeClr val="tx1"/>
                          </a:solidFill>
                          <a:latin typeface="Cambria Math" panose="02040503050406030204" pitchFamily="18" charset="0"/>
                          <a:ea typeface="Helvetica Neue" charset="0"/>
                          <a:cs typeface="Helvetica Neue" charset="0"/>
                        </a:rPr>
                        <m:t>=</m:t>
                      </m:r>
                      <m:r>
                        <a:rPr lang="en-US" i="1" dirty="0">
                          <a:solidFill>
                            <a:schemeClr val="tx1"/>
                          </a:solidFill>
                          <a:latin typeface="Cambria Math" panose="02040503050406030204" pitchFamily="18" charset="0"/>
                          <a:ea typeface="Helvetica Neue" charset="0"/>
                          <a:cs typeface="Helvetica Neue" charset="0"/>
                        </a:rPr>
                        <m:t>𝑓</m:t>
                      </m:r>
                      <m:r>
                        <a:rPr lang="en-US" i="1" dirty="0">
                          <a:solidFill>
                            <a:schemeClr val="tx1"/>
                          </a:solidFill>
                          <a:latin typeface="Cambria Math" panose="02040503050406030204" pitchFamily="18" charset="0"/>
                          <a:ea typeface="Helvetica Neue" charset="0"/>
                          <a:cs typeface="Helvetica Neue" charset="0"/>
                        </a:rPr>
                        <m:t>(</m:t>
                      </m:r>
                      <m:r>
                        <a:rPr lang="en-US" b="1" i="1" dirty="0">
                          <a:solidFill>
                            <a:schemeClr val="tx1"/>
                          </a:solidFill>
                          <a:latin typeface="Cambria Math" panose="02040503050406030204" pitchFamily="18" charset="0"/>
                          <a:ea typeface="Helvetica Neue" charset="0"/>
                          <a:cs typeface="Helvetica Neue" charset="0"/>
                        </a:rPr>
                        <m:t>𝑨</m:t>
                      </m:r>
                      <m:r>
                        <a:rPr lang="en-US" i="1" dirty="0">
                          <a:solidFill>
                            <a:schemeClr val="tx1"/>
                          </a:solidFill>
                          <a:latin typeface="Cambria Math" panose="02040503050406030204" pitchFamily="18" charset="0"/>
                          <a:ea typeface="Helvetica Neue" charset="0"/>
                          <a:cs typeface="Helvetica Neue" charset="0"/>
                        </a:rPr>
                        <m:t>)</m:t>
                      </m:r>
                    </m:oMath>
                  </m:oMathPara>
                </a14:m>
                <a:endParaRPr lang="en-US" sz="1600" dirty="0">
                  <a:solidFill>
                    <a:schemeClr val="tx1"/>
                  </a:solidFill>
                  <a:latin typeface="Helvetica Neue" charset="0"/>
                  <a:ea typeface="Helvetica Neue" charset="0"/>
                  <a:cs typeface="Helvetica Neue" charset="0"/>
                </a:endParaRPr>
              </a:p>
            </p:txBody>
          </p:sp>
        </mc:Choice>
        <mc:Fallback xmlns="">
          <p:sp>
            <p:nvSpPr>
              <p:cNvPr id="2" name="Rectangle 1">
                <a:extLst>
                  <a:ext uri="{FF2B5EF4-FFF2-40B4-BE49-F238E27FC236}">
                    <a16:creationId xmlns:a16="http://schemas.microsoft.com/office/drawing/2014/main" id="{4C019F24-1AAB-B344-B135-F18316BA6B58}"/>
                  </a:ext>
                </a:extLst>
              </p:cNvPr>
              <p:cNvSpPr>
                <a:spLocks noRot="1" noChangeAspect="1" noMove="1" noResize="1" noEditPoints="1" noAdjustHandles="1" noChangeArrowheads="1" noChangeShapeType="1" noTextEdit="1"/>
              </p:cNvSpPr>
              <p:nvPr/>
            </p:nvSpPr>
            <p:spPr>
              <a:xfrm>
                <a:off x="4307241" y="2276872"/>
                <a:ext cx="1221823" cy="338509"/>
              </a:xfrm>
              <a:prstGeom prst="rect">
                <a:avLst/>
              </a:prstGeom>
              <a:blipFill>
                <a:blip r:embed="rId6"/>
                <a:stretch>
                  <a:fillRect b="-17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90EE9A37-CAAB-C542-AA31-442DFAF9C30E}"/>
                  </a:ext>
                </a:extLst>
              </p:cNvPr>
              <p:cNvSpPr/>
              <p:nvPr/>
            </p:nvSpPr>
            <p:spPr>
              <a:xfrm>
                <a:off x="4307241" y="3278018"/>
                <a:ext cx="1221823" cy="338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14:m>
                  <m:oMathPara xmlns:m="http://schemas.openxmlformats.org/officeDocument/2006/math">
                    <m:oMathParaPr>
                      <m:jc m:val="center"/>
                    </m:oMathParaPr>
                    <m:oMath xmlns:m="http://schemas.openxmlformats.org/officeDocument/2006/math">
                      <m:r>
                        <m:rPr>
                          <m:nor/>
                        </m:rPr>
                        <a:rPr lang="en-US" dirty="0">
                          <a:solidFill>
                            <a:schemeClr val="tx1"/>
                          </a:solidFill>
                          <a:latin typeface="Helvetica Neue" charset="0"/>
                          <a:ea typeface="Helvetica Neue" charset="0"/>
                          <a:cs typeface="Helvetica Neue" charset="0"/>
                        </a:rPr>
                        <m:t>Sparsify</m:t>
                      </m:r>
                      <m:r>
                        <m:rPr>
                          <m:nor/>
                        </m:rPr>
                        <a:rPr lang="en-US" dirty="0">
                          <a:solidFill>
                            <a:schemeClr val="tx1"/>
                          </a:solidFill>
                          <a:latin typeface="Helvetica Neue" charset="0"/>
                          <a:ea typeface="Helvetica Neue" charset="0"/>
                          <a:cs typeface="Helvetica Neue" charset="0"/>
                        </a:rPr>
                        <m:t> </m:t>
                      </m:r>
                      <m:r>
                        <a:rPr lang="en-US" sz="2000" b="1" i="1" dirty="0">
                          <a:solidFill>
                            <a:schemeClr val="tx1"/>
                          </a:solidFill>
                          <a:latin typeface="Cambria Math" panose="02040503050406030204" pitchFamily="18" charset="0"/>
                          <a:ea typeface="Helvetica Neue" charset="0"/>
                          <a:cs typeface="Helvetica Neue" charset="0"/>
                        </a:rPr>
                        <m:t>𝑺</m:t>
                      </m:r>
                    </m:oMath>
                  </m:oMathPara>
                </a14:m>
                <a:endParaRPr lang="en-US" b="1" i="1" dirty="0">
                  <a:solidFill>
                    <a:schemeClr val="tx1"/>
                  </a:solidFill>
                  <a:latin typeface="Helvetica Neue" charset="0"/>
                  <a:ea typeface="Helvetica Neue" charset="0"/>
                  <a:cs typeface="Helvetica Neue" charset="0"/>
                </a:endParaRPr>
              </a:p>
            </p:txBody>
          </p:sp>
        </mc:Choice>
        <mc:Fallback xmlns="">
          <p:sp>
            <p:nvSpPr>
              <p:cNvPr id="24" name="Rectangle 23">
                <a:extLst>
                  <a:ext uri="{FF2B5EF4-FFF2-40B4-BE49-F238E27FC236}">
                    <a16:creationId xmlns:a16="http://schemas.microsoft.com/office/drawing/2014/main" id="{90EE9A37-CAAB-C542-AA31-442DFAF9C30E}"/>
                  </a:ext>
                </a:extLst>
              </p:cNvPr>
              <p:cNvSpPr>
                <a:spLocks noRot="1" noChangeAspect="1" noMove="1" noResize="1" noEditPoints="1" noAdjustHandles="1" noChangeArrowheads="1" noChangeShapeType="1" noTextEdit="1"/>
              </p:cNvSpPr>
              <p:nvPr/>
            </p:nvSpPr>
            <p:spPr>
              <a:xfrm>
                <a:off x="4307241" y="3278018"/>
                <a:ext cx="1221823" cy="338509"/>
              </a:xfrm>
              <a:prstGeom prst="rect">
                <a:avLst/>
              </a:prstGeom>
              <a:blipFill>
                <a:blip r:embed="rId7"/>
                <a:stretch>
                  <a:fillRect l="-3093" b="-25000"/>
                </a:stretch>
              </a:blipFill>
              <a:ln>
                <a:noFill/>
              </a:ln>
            </p:spPr>
            <p:txBody>
              <a:bodyPr/>
              <a:lstStyle/>
              <a:p>
                <a:r>
                  <a:rPr lang="en-US">
                    <a:noFill/>
                  </a:rPr>
                  <a:t> </a:t>
                </a:r>
              </a:p>
            </p:txBody>
          </p:sp>
        </mc:Fallback>
      </mc:AlternateContent>
      <p:sp>
        <p:nvSpPr>
          <p:cNvPr id="26" name="Right Arrow 4">
            <a:extLst>
              <a:ext uri="{FF2B5EF4-FFF2-40B4-BE49-F238E27FC236}">
                <a16:creationId xmlns:a16="http://schemas.microsoft.com/office/drawing/2014/main" id="{6E76D739-0190-314C-8F57-B5B41DE7B839}"/>
              </a:ext>
            </a:extLst>
          </p:cNvPr>
          <p:cNvSpPr/>
          <p:nvPr/>
        </p:nvSpPr>
        <p:spPr>
          <a:xfrm rot="5400000">
            <a:off x="3155135" y="3034549"/>
            <a:ext cx="278735" cy="412328"/>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0" name="Rectangle 29">
            <a:extLst>
              <a:ext uri="{FF2B5EF4-FFF2-40B4-BE49-F238E27FC236}">
                <a16:creationId xmlns:a16="http://schemas.microsoft.com/office/drawing/2014/main" id="{44CC9013-7C46-1A48-858A-F3DE579999EB}"/>
              </a:ext>
            </a:extLst>
          </p:cNvPr>
          <p:cNvSpPr/>
          <p:nvPr/>
        </p:nvSpPr>
        <p:spPr>
          <a:xfrm>
            <a:off x="4276529" y="4343516"/>
            <a:ext cx="1221823" cy="338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rgbClr val="C00000"/>
                </a:solidFill>
                <a:latin typeface="Helvetica Neue" charset="0"/>
                <a:ea typeface="Helvetica Neue" charset="0"/>
                <a:cs typeface="Helvetica Neue" charset="0"/>
              </a:rPr>
              <a:t>Fast</a:t>
            </a:r>
            <a:r>
              <a:rPr lang="en-US" dirty="0">
                <a:solidFill>
                  <a:schemeClr val="tx1"/>
                </a:solidFill>
                <a:latin typeface="Helvetica Neue" charset="0"/>
                <a:ea typeface="Helvetica Neue" charset="0"/>
                <a:cs typeface="Helvetica Neue" charset="0"/>
              </a:rPr>
              <a:t> RLN</a:t>
            </a:r>
          </a:p>
        </p:txBody>
      </p:sp>
    </p:spTree>
    <p:extLst>
      <p:ext uri="{BB962C8B-B14F-4D97-AF65-F5344CB8AC3E}">
        <p14:creationId xmlns:p14="http://schemas.microsoft.com/office/powerpoint/2010/main" val="17982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linds(horizontal)">
                                      <p:cBhvr>
                                        <p:cTn id="26" dur="500"/>
                                        <p:tgtEl>
                                          <p:spTgt spid="2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1500"/>
                            </p:stCondLst>
                            <p:childTnLst>
                              <p:par>
                                <p:cTn id="44" presetID="3" presetClass="entr" presetSubtype="1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linds(horizontal)">
                                      <p:cBhvr>
                                        <p:cTn id="46" dur="500"/>
                                        <p:tgtEl>
                                          <p:spTgt spid="3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linds(horizontal)">
                                      <p:cBhvr>
                                        <p:cTn id="49" dur="500"/>
                                        <p:tgtEl>
                                          <p:spTgt spid="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linds(horizontal)">
                                      <p:cBhvr>
                                        <p:cTn id="52" dur="500"/>
                                        <p:tgtEl>
                                          <p:spTgt spid="2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linds(horizontal)">
                                      <p:cBhvr>
                                        <p:cTn id="55" dur="500"/>
                                        <p:tgtEl>
                                          <p:spTgt spid="10"/>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linds(horizontal)">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4" grpId="0" animBg="1"/>
      <p:bldP spid="15" grpId="0" animBg="1"/>
      <p:bldP spid="25" grpId="0" animBg="1"/>
      <p:bldP spid="28" grpId="0" animBg="1"/>
      <p:bldP spid="29" grpId="0" animBg="1"/>
      <p:bldP spid="35" grpId="0" animBg="1"/>
      <p:bldP spid="36" grpId="0" animBg="1"/>
      <p:bldP spid="37" grpId="0" animBg="1"/>
      <p:bldP spid="38" grpId="0" animBg="1"/>
      <p:bldP spid="2" grpId="0"/>
      <p:bldP spid="24" grpId="0"/>
      <p:bldP spid="26" grpId="0" animBg="1"/>
      <p:bldP spid="3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chemeClr val="bg1">
                    <a:lumMod val="50000"/>
                  </a:schemeClr>
                </a:solidFill>
              </a:rPr>
              <a:t>Representation Learning on Networks</a:t>
            </a:r>
          </a:p>
          <a:p>
            <a:pPr>
              <a:spcBef>
                <a:spcPts val="1368"/>
              </a:spcBef>
            </a:pPr>
            <a:r>
              <a:rPr lang="en-US" dirty="0">
                <a:solidFill>
                  <a:srgbClr val="C00000"/>
                </a:solidFill>
              </a:rPr>
              <a:t>Revisiting</a:t>
            </a:r>
            <a:r>
              <a:rPr lang="en-US" dirty="0"/>
              <a:t> Graph Neural Networks</a:t>
            </a:r>
          </a:p>
          <a:p>
            <a:pPr>
              <a:spcBef>
                <a:spcPts val="1368"/>
              </a:spcBef>
            </a:pPr>
            <a:r>
              <a:rPr lang="en-US" dirty="0">
                <a:solidFill>
                  <a:srgbClr val="C00000"/>
                </a:solidFill>
              </a:rPr>
              <a:t>Applications</a:t>
            </a:r>
            <a:endParaRPr lang="en-US" dirty="0"/>
          </a:p>
          <a:p>
            <a:pPr>
              <a:spcBef>
                <a:spcPts val="1368"/>
              </a:spcBef>
            </a:pPr>
            <a:r>
              <a:rPr lang="en-US" dirty="0"/>
              <a:t>Conclusion and Q&amp;A</a:t>
            </a:r>
          </a:p>
        </p:txBody>
      </p:sp>
    </p:spTree>
    <p:extLst>
      <p:ext uri="{BB962C8B-B14F-4D97-AF65-F5344CB8AC3E}">
        <p14:creationId xmlns:p14="http://schemas.microsoft.com/office/powerpoint/2010/main" val="3422541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7A1C-3F74-6C48-BE9E-471BB6F6F5C8}"/>
              </a:ext>
            </a:extLst>
          </p:cNvPr>
          <p:cNvSpPr>
            <a:spLocks noGrp="1"/>
          </p:cNvSpPr>
          <p:nvPr>
            <p:ph type="title"/>
          </p:nvPr>
        </p:nvSpPr>
        <p:spPr/>
        <p:txBody>
          <a:bodyPr/>
          <a:lstStyle/>
          <a:p>
            <a:r>
              <a:rPr lang="en-US" dirty="0"/>
              <a:t>From Shallow to Deep</a:t>
            </a:r>
          </a:p>
        </p:txBody>
      </p:sp>
      <p:sp>
        <p:nvSpPr>
          <p:cNvPr id="3" name="Content Placeholder 2">
            <a:extLst>
              <a:ext uri="{FF2B5EF4-FFF2-40B4-BE49-F238E27FC236}">
                <a16:creationId xmlns:a16="http://schemas.microsoft.com/office/drawing/2014/main" id="{902D47A0-3247-3E4D-A9CB-27B999DF0278}"/>
              </a:ext>
            </a:extLst>
          </p:cNvPr>
          <p:cNvSpPr>
            <a:spLocks noGrp="1"/>
          </p:cNvSpPr>
          <p:nvPr>
            <p:ph idx="1"/>
          </p:nvPr>
        </p:nvSpPr>
        <p:spPr/>
        <p:txBody>
          <a:bodyPr/>
          <a:lstStyle/>
          <a:p>
            <a:r>
              <a:rPr lang="en-US" dirty="0"/>
              <a:t>So far we have focused on shallow encoders, i.e. embedding lookups:</a:t>
            </a:r>
          </a:p>
        </p:txBody>
      </p:sp>
      <p:pic>
        <p:nvPicPr>
          <p:cNvPr id="4" name="Picture 3">
            <a:extLst>
              <a:ext uri="{FF2B5EF4-FFF2-40B4-BE49-F238E27FC236}">
                <a16:creationId xmlns:a16="http://schemas.microsoft.com/office/drawing/2014/main" id="{C3D60361-4371-3E47-BE9F-413CAF7F336D}"/>
              </a:ext>
            </a:extLst>
          </p:cNvPr>
          <p:cNvPicPr>
            <a:picLocks noChangeAspect="1"/>
          </p:cNvPicPr>
          <p:nvPr/>
        </p:nvPicPr>
        <p:blipFill>
          <a:blip r:embed="rId2"/>
          <a:stretch>
            <a:fillRect/>
          </a:stretch>
        </p:blipFill>
        <p:spPr>
          <a:xfrm>
            <a:off x="1064568" y="2637545"/>
            <a:ext cx="8064896" cy="3583448"/>
          </a:xfrm>
          <a:prstGeom prst="rect">
            <a:avLst/>
          </a:prstGeom>
        </p:spPr>
      </p:pic>
    </p:spTree>
    <p:extLst>
      <p:ext uri="{BB962C8B-B14F-4D97-AF65-F5344CB8AC3E}">
        <p14:creationId xmlns:p14="http://schemas.microsoft.com/office/powerpoint/2010/main" val="2867034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24FC-D7BD-B342-A5C9-5538ADFACE9E}"/>
              </a:ext>
            </a:extLst>
          </p:cNvPr>
          <p:cNvSpPr>
            <a:spLocks noGrp="1"/>
          </p:cNvSpPr>
          <p:nvPr>
            <p:ph type="title"/>
          </p:nvPr>
        </p:nvSpPr>
        <p:spPr/>
        <p:txBody>
          <a:bodyPr/>
          <a:lstStyle/>
          <a:p>
            <a:r>
              <a:rPr lang="en-US" dirty="0"/>
              <a:t>From Shallow to Deep</a:t>
            </a:r>
          </a:p>
        </p:txBody>
      </p:sp>
      <p:sp>
        <p:nvSpPr>
          <p:cNvPr id="3" name="Content Placeholder 2">
            <a:extLst>
              <a:ext uri="{FF2B5EF4-FFF2-40B4-BE49-F238E27FC236}">
                <a16:creationId xmlns:a16="http://schemas.microsoft.com/office/drawing/2014/main" id="{D1C1EE97-5954-294C-90BD-CE1FB529AD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EFDFB7-B1EF-D442-B868-44226EA38DDC}"/>
              </a:ext>
            </a:extLst>
          </p:cNvPr>
          <p:cNvPicPr>
            <a:picLocks noChangeAspect="1"/>
          </p:cNvPicPr>
          <p:nvPr/>
        </p:nvPicPr>
        <p:blipFill>
          <a:blip r:embed="rId2"/>
          <a:stretch>
            <a:fillRect/>
          </a:stretch>
        </p:blipFill>
        <p:spPr>
          <a:xfrm>
            <a:off x="720651" y="1412776"/>
            <a:ext cx="8769424" cy="3990929"/>
          </a:xfrm>
          <a:prstGeom prst="rect">
            <a:avLst/>
          </a:prstGeom>
        </p:spPr>
      </p:pic>
    </p:spTree>
    <p:extLst>
      <p:ext uri="{BB962C8B-B14F-4D97-AF65-F5344CB8AC3E}">
        <p14:creationId xmlns:p14="http://schemas.microsoft.com/office/powerpoint/2010/main" val="2299126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CCD2-A2C9-134D-AC79-98A50711042B}"/>
              </a:ext>
            </a:extLst>
          </p:cNvPr>
          <p:cNvSpPr>
            <a:spLocks noGrp="1"/>
          </p:cNvSpPr>
          <p:nvPr>
            <p:ph type="title"/>
          </p:nvPr>
        </p:nvSpPr>
        <p:spPr>
          <a:xfrm>
            <a:off x="1" y="188913"/>
            <a:ext cx="9906000" cy="792162"/>
          </a:xfrm>
        </p:spPr>
        <p:txBody>
          <a:bodyPr/>
          <a:lstStyle/>
          <a:p>
            <a:r>
              <a:rPr lang="en-US" dirty="0"/>
              <a:t>A Naive Approach With Deep Neural Network</a:t>
            </a:r>
          </a:p>
        </p:txBody>
      </p:sp>
      <p:sp>
        <p:nvSpPr>
          <p:cNvPr id="3" name="Content Placeholder 2">
            <a:extLst>
              <a:ext uri="{FF2B5EF4-FFF2-40B4-BE49-F238E27FC236}">
                <a16:creationId xmlns:a16="http://schemas.microsoft.com/office/drawing/2014/main" id="{ED53490E-4A60-5C4E-AE55-EBEC61928B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C30ED0A-D32B-4941-8D2A-8879A9288ED5}"/>
              </a:ext>
            </a:extLst>
          </p:cNvPr>
          <p:cNvPicPr>
            <a:picLocks noChangeAspect="1"/>
          </p:cNvPicPr>
          <p:nvPr/>
        </p:nvPicPr>
        <p:blipFill>
          <a:blip r:embed="rId2"/>
          <a:stretch>
            <a:fillRect/>
          </a:stretch>
        </p:blipFill>
        <p:spPr>
          <a:xfrm>
            <a:off x="632520" y="1418655"/>
            <a:ext cx="8769424" cy="4485827"/>
          </a:xfrm>
          <a:prstGeom prst="rect">
            <a:avLst/>
          </a:prstGeom>
        </p:spPr>
      </p:pic>
    </p:spTree>
    <p:extLst>
      <p:ext uri="{BB962C8B-B14F-4D97-AF65-F5344CB8AC3E}">
        <p14:creationId xmlns:p14="http://schemas.microsoft.com/office/powerpoint/2010/main" val="32252258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x-none"/>
              <a:t>GCN</a:t>
            </a:r>
          </a:p>
        </p:txBody>
      </p:sp>
      <p:sp>
        <p:nvSpPr>
          <p:cNvPr id="58370" name="Content Placeholder 2"/>
          <p:cNvSpPr>
            <a:spLocks noGrp="1"/>
          </p:cNvSpPr>
          <p:nvPr>
            <p:ph idx="1"/>
          </p:nvPr>
        </p:nvSpPr>
        <p:spPr/>
        <p:txBody>
          <a:bodyPr/>
          <a:lstStyle/>
          <a:p>
            <a:r>
              <a:rPr lang="en-US" altLang="x-none" sz="2800"/>
              <a:t>GCNs can be considered as a simplification of the traditional graph spectral methods</a:t>
            </a:r>
          </a:p>
          <a:p>
            <a:r>
              <a:rPr lang="en-US" altLang="x-none" sz="2800"/>
              <a:t>The common strategy is to model a node’s neighborhood as the receptive field and then apply the </a:t>
            </a:r>
            <a:r>
              <a:rPr lang="en-US" altLang="x-none" sz="2800" i="1">
                <a:solidFill>
                  <a:srgbClr val="C00000"/>
                </a:solidFill>
              </a:rPr>
              <a:t>graph convolution</a:t>
            </a:r>
            <a:r>
              <a:rPr lang="en-US" altLang="x-none" sz="2800"/>
              <a:t> operation</a:t>
            </a:r>
          </a:p>
        </p:txBody>
      </p:sp>
      <p:pic>
        <p:nvPicPr>
          <p:cNvPr id="58371" name="内容占位符 3"/>
          <p:cNvPicPr>
            <a:picLocks noChangeAspect="1"/>
          </p:cNvPicPr>
          <p:nvPr/>
        </p:nvPicPr>
        <p:blipFill>
          <a:blip r:embed="rId2">
            <a:extLst>
              <a:ext uri="{28A0092B-C50C-407E-A947-70E740481C1C}">
                <a14:useLocalDpi xmlns:a14="http://schemas.microsoft.com/office/drawing/2010/main" val="0"/>
              </a:ext>
            </a:extLst>
          </a:blip>
          <a:srcRect l="37831" t="28288" r="597" b="12752"/>
          <a:stretch>
            <a:fillRect/>
          </a:stretch>
        </p:blipFill>
        <p:spPr bwMode="auto">
          <a:xfrm>
            <a:off x="273050" y="3803650"/>
            <a:ext cx="936307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242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1"/>
          <p:cNvSpPr>
            <a:spLocks noGrp="1"/>
          </p:cNvSpPr>
          <p:nvPr>
            <p:ph type="title"/>
          </p:nvPr>
        </p:nvSpPr>
        <p:spPr/>
        <p:txBody>
          <a:bodyPr/>
          <a:lstStyle/>
          <a:p>
            <a:r>
              <a:rPr lang="en-US" altLang="zh-CN"/>
              <a:t>Recent GCN</a:t>
            </a:r>
            <a:r>
              <a:rPr lang="zh-CN" altLang="en-US"/>
              <a:t> </a:t>
            </a:r>
            <a:r>
              <a:rPr lang="en-US" altLang="zh-CN"/>
              <a:t>Research</a:t>
            </a:r>
            <a:endParaRPr lang="zh-CN" altLang="en-US"/>
          </a:p>
        </p:txBody>
      </p:sp>
      <p:cxnSp>
        <p:nvCxnSpPr>
          <p:cNvPr id="7" name="直线箭头连接符 6"/>
          <p:cNvCxnSpPr/>
          <p:nvPr/>
        </p:nvCxnSpPr>
        <p:spPr>
          <a:xfrm flipV="1">
            <a:off x="4953000" y="1268413"/>
            <a:ext cx="0" cy="496887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7347"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8538" y="5516563"/>
            <a:ext cx="347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图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4340225"/>
            <a:ext cx="2889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4510088"/>
            <a:ext cx="2714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8538" y="3357563"/>
            <a:ext cx="347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图片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5838" y="1935163"/>
            <a:ext cx="347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文本框 17"/>
          <p:cNvSpPr txBox="1">
            <a:spLocks noChangeArrowheads="1"/>
          </p:cNvSpPr>
          <p:nvPr/>
        </p:nvSpPr>
        <p:spPr bwMode="auto">
          <a:xfrm>
            <a:off x="4111625" y="544512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2017</a:t>
            </a:r>
            <a:endParaRPr lang="zh-CN" altLang="en-US" sz="1800"/>
          </a:p>
        </p:txBody>
      </p:sp>
      <p:sp>
        <p:nvSpPr>
          <p:cNvPr id="57353" name="文本框 18"/>
          <p:cNvSpPr txBox="1">
            <a:spLocks noChangeArrowheads="1"/>
          </p:cNvSpPr>
          <p:nvPr/>
        </p:nvSpPr>
        <p:spPr bwMode="auto">
          <a:xfrm>
            <a:off x="5097463" y="5445125"/>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GCN</a:t>
            </a:r>
            <a:endParaRPr lang="zh-CN" altLang="en-US" sz="1800"/>
          </a:p>
        </p:txBody>
      </p:sp>
      <p:sp>
        <p:nvSpPr>
          <p:cNvPr id="57354" name="文本框 19"/>
          <p:cNvSpPr txBox="1">
            <a:spLocks noChangeArrowheads="1"/>
          </p:cNvSpPr>
          <p:nvPr/>
        </p:nvSpPr>
        <p:spPr bwMode="auto">
          <a:xfrm>
            <a:off x="5119688" y="4283075"/>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2017</a:t>
            </a:r>
            <a:endParaRPr lang="zh-CN" altLang="en-US" sz="1800"/>
          </a:p>
        </p:txBody>
      </p:sp>
      <p:sp>
        <p:nvSpPr>
          <p:cNvPr id="57355" name="文本框 20"/>
          <p:cNvSpPr txBox="1">
            <a:spLocks noChangeArrowheads="1"/>
          </p:cNvSpPr>
          <p:nvPr/>
        </p:nvSpPr>
        <p:spPr bwMode="auto">
          <a:xfrm>
            <a:off x="3297238" y="429260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GraphSAGE</a:t>
            </a:r>
            <a:endParaRPr lang="zh-CN" altLang="en-US" sz="1800"/>
          </a:p>
        </p:txBody>
      </p:sp>
      <p:sp>
        <p:nvSpPr>
          <p:cNvPr id="57356" name="文本框 21"/>
          <p:cNvSpPr txBox="1">
            <a:spLocks noChangeArrowheads="1"/>
          </p:cNvSpPr>
          <p:nvPr/>
        </p:nvSpPr>
        <p:spPr bwMode="auto">
          <a:xfrm>
            <a:off x="3967163" y="328453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2018</a:t>
            </a:r>
            <a:endParaRPr lang="zh-CN" altLang="en-US" sz="1800"/>
          </a:p>
        </p:txBody>
      </p:sp>
      <p:sp>
        <p:nvSpPr>
          <p:cNvPr id="57357" name="文本框 22"/>
          <p:cNvSpPr txBox="1">
            <a:spLocks noChangeArrowheads="1"/>
          </p:cNvSpPr>
          <p:nvPr/>
        </p:nvSpPr>
        <p:spPr bwMode="auto">
          <a:xfrm>
            <a:off x="5191125" y="3284538"/>
            <a:ext cx="642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GAT</a:t>
            </a:r>
            <a:endParaRPr lang="zh-CN" altLang="en-US" sz="1800"/>
          </a:p>
        </p:txBody>
      </p:sp>
      <p:pic>
        <p:nvPicPr>
          <p:cNvPr id="57358"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 y="4652963"/>
            <a:ext cx="41433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4900" y="2132013"/>
            <a:ext cx="3609975"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图片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2462213"/>
            <a:ext cx="2889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图片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2825" y="2646363"/>
            <a:ext cx="2428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2" name="文本框 27"/>
          <p:cNvSpPr txBox="1">
            <a:spLocks noChangeArrowheads="1"/>
          </p:cNvSpPr>
          <p:nvPr/>
        </p:nvSpPr>
        <p:spPr bwMode="auto">
          <a:xfrm>
            <a:off x="5168900" y="242093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2018</a:t>
            </a:r>
            <a:endParaRPr lang="zh-CN" altLang="en-US" sz="1800"/>
          </a:p>
        </p:txBody>
      </p:sp>
      <p:sp>
        <p:nvSpPr>
          <p:cNvPr id="57363" name="文本框 28"/>
          <p:cNvSpPr txBox="1">
            <a:spLocks noChangeArrowheads="1"/>
          </p:cNvSpPr>
          <p:nvPr/>
        </p:nvSpPr>
        <p:spPr bwMode="auto">
          <a:xfrm>
            <a:off x="3590925" y="2430463"/>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FastGCN</a:t>
            </a:r>
            <a:endParaRPr lang="zh-CN" altLang="en-US" sz="1800"/>
          </a:p>
        </p:txBody>
      </p:sp>
      <p:pic>
        <p:nvPicPr>
          <p:cNvPr id="57364" name="图片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9000" y="4310063"/>
            <a:ext cx="383857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文本框 30"/>
          <p:cNvSpPr txBox="1">
            <a:spLocks noChangeArrowheads="1"/>
          </p:cNvSpPr>
          <p:nvPr/>
        </p:nvSpPr>
        <p:spPr bwMode="auto">
          <a:xfrm>
            <a:off x="4038600" y="1844675"/>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2018</a:t>
            </a:r>
            <a:endParaRPr lang="zh-CN" altLang="en-US" sz="1800"/>
          </a:p>
        </p:txBody>
      </p:sp>
      <p:sp>
        <p:nvSpPr>
          <p:cNvPr id="57366" name="文本框 31"/>
          <p:cNvSpPr txBox="1">
            <a:spLocks noChangeArrowheads="1"/>
          </p:cNvSpPr>
          <p:nvPr/>
        </p:nvSpPr>
        <p:spPr bwMode="auto">
          <a:xfrm>
            <a:off x="5168900" y="1844675"/>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r>
              <a:rPr lang="en-US" altLang="zh-CN" sz="1800"/>
              <a:t>GraphSGAN</a:t>
            </a:r>
            <a:endParaRPr lang="zh-CN" altLang="en-US" sz="1800"/>
          </a:p>
        </p:txBody>
      </p:sp>
      <p:pic>
        <p:nvPicPr>
          <p:cNvPr id="57367" name="图片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9900" y="1268413"/>
            <a:ext cx="290512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92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BAB2-A463-6B42-8455-B6E2BD278A1D}"/>
              </a:ext>
            </a:extLst>
          </p:cNvPr>
          <p:cNvSpPr>
            <a:spLocks noGrp="1"/>
          </p:cNvSpPr>
          <p:nvPr>
            <p:ph type="title"/>
          </p:nvPr>
        </p:nvSpPr>
        <p:spPr/>
        <p:txBody>
          <a:bodyPr/>
          <a:lstStyle/>
          <a:p>
            <a:r>
              <a:rPr lang="en-US" dirty="0"/>
              <a:t>GCN Model Architecture</a:t>
            </a:r>
          </a:p>
        </p:txBody>
      </p:sp>
      <p:sp>
        <p:nvSpPr>
          <p:cNvPr id="3" name="Content Placeholder 2">
            <a:extLst>
              <a:ext uri="{FF2B5EF4-FFF2-40B4-BE49-F238E27FC236}">
                <a16:creationId xmlns:a16="http://schemas.microsoft.com/office/drawing/2014/main" id="{A99768C9-D5C1-4143-966E-1C281738440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59F98E0-2D75-BF4F-A41C-AED6BF618DDD}"/>
              </a:ext>
            </a:extLst>
          </p:cNvPr>
          <p:cNvPicPr>
            <a:picLocks noChangeAspect="1"/>
          </p:cNvPicPr>
          <p:nvPr/>
        </p:nvPicPr>
        <p:blipFill>
          <a:blip r:embed="rId2"/>
          <a:stretch>
            <a:fillRect/>
          </a:stretch>
        </p:blipFill>
        <p:spPr>
          <a:xfrm>
            <a:off x="833452" y="1098446"/>
            <a:ext cx="8007980" cy="5759554"/>
          </a:xfrm>
          <a:prstGeom prst="rect">
            <a:avLst/>
          </a:prstGeom>
        </p:spPr>
      </p:pic>
    </p:spTree>
    <p:extLst>
      <p:ext uri="{BB962C8B-B14F-4D97-AF65-F5344CB8AC3E}">
        <p14:creationId xmlns:p14="http://schemas.microsoft.com/office/powerpoint/2010/main" val="15798579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The Core of Graph Neural Networks</a:t>
            </a:r>
          </a:p>
        </p:txBody>
      </p:sp>
      <p:cxnSp>
        <p:nvCxnSpPr>
          <p:cNvPr id="11" name="Straight Connector 10">
            <a:extLst>
              <a:ext uri="{FF2B5EF4-FFF2-40B4-BE49-F238E27FC236}">
                <a16:creationId xmlns:a16="http://schemas.microsoft.com/office/drawing/2014/main" id="{EDEE1F5C-815C-42B7-9E7A-F0BE7E369919}"/>
              </a:ext>
            </a:extLst>
          </p:cNvPr>
          <p:cNvCxnSpPr>
            <a:stCxn id="7" idx="1"/>
            <a:endCxn id="5" idx="5"/>
          </p:cNvCxnSpPr>
          <p:nvPr/>
        </p:nvCxnSpPr>
        <p:spPr>
          <a:xfrm flipH="1" flipV="1">
            <a:off x="1868505" y="2735468"/>
            <a:ext cx="524056" cy="369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FA86CC-9DB7-4F05-B67C-C99E6C9024E7}"/>
              </a:ext>
            </a:extLst>
          </p:cNvPr>
          <p:cNvCxnSpPr>
            <a:cxnSpLocks/>
            <a:stCxn id="7" idx="3"/>
            <a:endCxn id="6" idx="7"/>
          </p:cNvCxnSpPr>
          <p:nvPr/>
        </p:nvCxnSpPr>
        <p:spPr>
          <a:xfrm flipH="1">
            <a:off x="1933978" y="3323637"/>
            <a:ext cx="458584" cy="387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1C5FE7-54B1-42C4-8BD1-A043E500CA84}"/>
              </a:ext>
            </a:extLst>
          </p:cNvPr>
          <p:cNvCxnSpPr>
            <a:cxnSpLocks/>
            <a:endCxn id="8" idx="3"/>
          </p:cNvCxnSpPr>
          <p:nvPr/>
        </p:nvCxnSpPr>
        <p:spPr>
          <a:xfrm flipV="1">
            <a:off x="2502009" y="2632976"/>
            <a:ext cx="501330" cy="581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4D36CD-768A-42C2-AEEA-1E807EF25AEA}"/>
              </a:ext>
            </a:extLst>
          </p:cNvPr>
          <p:cNvCxnSpPr>
            <a:cxnSpLocks/>
          </p:cNvCxnSpPr>
          <p:nvPr/>
        </p:nvCxnSpPr>
        <p:spPr>
          <a:xfrm flipH="1" flipV="1">
            <a:off x="2488446" y="3214189"/>
            <a:ext cx="168344" cy="761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246EA5-F90E-41C3-A180-75AD75C77E4B}"/>
              </a:ext>
            </a:extLst>
          </p:cNvPr>
          <p:cNvCxnSpPr>
            <a:cxnSpLocks/>
          </p:cNvCxnSpPr>
          <p:nvPr/>
        </p:nvCxnSpPr>
        <p:spPr>
          <a:xfrm flipH="1" flipV="1">
            <a:off x="2502009" y="3214190"/>
            <a:ext cx="934135" cy="214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D3C1AD8-6612-4E72-A641-0C1DC47736C1}"/>
              </a:ext>
            </a:extLst>
          </p:cNvPr>
          <p:cNvSpPr/>
          <p:nvPr/>
        </p:nvSpPr>
        <p:spPr>
          <a:xfrm>
            <a:off x="1604277" y="2471239"/>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6" name="Oval 5">
            <a:extLst>
              <a:ext uri="{FF2B5EF4-FFF2-40B4-BE49-F238E27FC236}">
                <a16:creationId xmlns:a16="http://schemas.microsoft.com/office/drawing/2014/main" id="{B9A70397-F010-44CB-89F6-755174C71B66}"/>
              </a:ext>
            </a:extLst>
          </p:cNvPr>
          <p:cNvSpPr/>
          <p:nvPr/>
        </p:nvSpPr>
        <p:spPr>
          <a:xfrm>
            <a:off x="1669749" y="3665635"/>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7" name="Oval 6">
            <a:extLst>
              <a:ext uri="{FF2B5EF4-FFF2-40B4-BE49-F238E27FC236}">
                <a16:creationId xmlns:a16="http://schemas.microsoft.com/office/drawing/2014/main" id="{0D6CAA25-DCDE-44A3-97B3-38DFD03A5B8B}"/>
              </a:ext>
            </a:extLst>
          </p:cNvPr>
          <p:cNvSpPr/>
          <p:nvPr/>
        </p:nvSpPr>
        <p:spPr>
          <a:xfrm>
            <a:off x="2347227" y="3059408"/>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8" name="Oval 7">
            <a:extLst>
              <a:ext uri="{FF2B5EF4-FFF2-40B4-BE49-F238E27FC236}">
                <a16:creationId xmlns:a16="http://schemas.microsoft.com/office/drawing/2014/main" id="{8013076C-0398-45BC-8059-A6D0516C4D6D}"/>
              </a:ext>
            </a:extLst>
          </p:cNvPr>
          <p:cNvSpPr/>
          <p:nvPr/>
        </p:nvSpPr>
        <p:spPr>
          <a:xfrm>
            <a:off x="2958004" y="2368747"/>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9" name="Oval 8">
            <a:extLst>
              <a:ext uri="{FF2B5EF4-FFF2-40B4-BE49-F238E27FC236}">
                <a16:creationId xmlns:a16="http://schemas.microsoft.com/office/drawing/2014/main" id="{7B4E6C19-AF36-43B1-B12D-1333F36DED18}"/>
              </a:ext>
            </a:extLst>
          </p:cNvPr>
          <p:cNvSpPr/>
          <p:nvPr/>
        </p:nvSpPr>
        <p:spPr>
          <a:xfrm>
            <a:off x="2502008" y="3820416"/>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29" name="Oval 28">
            <a:extLst>
              <a:ext uri="{FF2B5EF4-FFF2-40B4-BE49-F238E27FC236}">
                <a16:creationId xmlns:a16="http://schemas.microsoft.com/office/drawing/2014/main" id="{8A1D9D54-6904-4741-9EB1-6F466C7A09D2}"/>
              </a:ext>
            </a:extLst>
          </p:cNvPr>
          <p:cNvSpPr/>
          <p:nvPr/>
        </p:nvSpPr>
        <p:spPr>
          <a:xfrm>
            <a:off x="3281362" y="3274219"/>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35" name="Content Placeholder 6">
            <a:extLst>
              <a:ext uri="{FF2B5EF4-FFF2-40B4-BE49-F238E27FC236}">
                <a16:creationId xmlns:a16="http://schemas.microsoft.com/office/drawing/2014/main" id="{DE720249-E498-45B9-B8FE-D17D12DDD495}"/>
              </a:ext>
            </a:extLst>
          </p:cNvPr>
          <p:cNvSpPr>
            <a:spLocks noGrp="1"/>
          </p:cNvSpPr>
          <p:nvPr>
            <p:ph idx="1"/>
          </p:nvPr>
        </p:nvSpPr>
        <p:spPr>
          <a:xfrm>
            <a:off x="557212" y="4614960"/>
            <a:ext cx="9224963" cy="1005485"/>
          </a:xfrm>
        </p:spPr>
        <p:txBody>
          <a:bodyPr/>
          <a:lstStyle/>
          <a:p>
            <a:pPr>
              <a:spcBef>
                <a:spcPts val="0"/>
              </a:spcBef>
              <a:buSzPct val="100000"/>
            </a:pPr>
            <a:r>
              <a:rPr lang="en-US" altLang="zh-CN" sz="1950" b="1" dirty="0"/>
              <a:t>Neighborhood Aggregation: </a:t>
            </a:r>
          </a:p>
          <a:p>
            <a:pPr lvl="1">
              <a:spcBef>
                <a:spcPts val="0"/>
              </a:spcBef>
              <a:buSzPct val="100000"/>
            </a:pPr>
            <a:r>
              <a:rPr lang="en-US" altLang="zh-CN" sz="1625" dirty="0"/>
              <a:t>Aggregate neighbor information and pass into a neural network</a:t>
            </a:r>
            <a:endParaRPr lang="zh-CN" altLang="en-US" sz="975"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904176F-08DF-4056-86A3-B3E0A6FDF464}"/>
                  </a:ext>
                </a:extLst>
              </p:cNvPr>
              <p:cNvSpPr txBox="1"/>
              <p:nvPr/>
            </p:nvSpPr>
            <p:spPr>
              <a:xfrm>
                <a:off x="4899901" y="2890038"/>
                <a:ext cx="437357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𝑣</m:t>
                          </m:r>
                        </m:sub>
                      </m:sSub>
                      <m:r>
                        <a:rPr lang="en-US" sz="2800" i="1">
                          <a:latin typeface="Cambria Math" panose="02040503050406030204" pitchFamily="18" charset="0"/>
                        </a:rPr>
                        <m:t>=</m:t>
                      </m:r>
                      <m:r>
                        <a:rPr lang="en-US" sz="2800" i="1">
                          <a:latin typeface="Cambria Math" panose="02040503050406030204" pitchFamily="18" charset="0"/>
                        </a:rPr>
                        <m:t>𝑓</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𝑎</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𝑏</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𝑐</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𝑑</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𝑒</m:t>
                          </m:r>
                        </m:sub>
                      </m:sSub>
                      <m:r>
                        <a:rPr lang="en-US" sz="2800" i="1">
                          <a:latin typeface="Cambria Math" panose="02040503050406030204" pitchFamily="18" charset="0"/>
                        </a:rPr>
                        <m:t>)</m:t>
                      </m:r>
                    </m:oMath>
                  </m:oMathPara>
                </a14:m>
                <a:endParaRPr lang="en-US" sz="2800" dirty="0"/>
              </a:p>
            </p:txBody>
          </p:sp>
        </mc:Choice>
        <mc:Fallback xmlns="">
          <p:sp>
            <p:nvSpPr>
              <p:cNvPr id="37" name="TextBox 36">
                <a:extLst>
                  <a:ext uri="{FF2B5EF4-FFF2-40B4-BE49-F238E27FC236}">
                    <a16:creationId xmlns:a16="http://schemas.microsoft.com/office/drawing/2014/main" id="{1904176F-08DF-4056-86A3-B3E0A6FDF464}"/>
                  </a:ext>
                </a:extLst>
              </p:cNvPr>
              <p:cNvSpPr txBox="1">
                <a:spLocks noRot="1" noChangeAspect="1" noMove="1" noResize="1" noEditPoints="1" noAdjustHandles="1" noChangeArrowheads="1" noChangeShapeType="1" noTextEdit="1"/>
              </p:cNvSpPr>
              <p:nvPr/>
            </p:nvSpPr>
            <p:spPr>
              <a:xfrm>
                <a:off x="4899901" y="2890038"/>
                <a:ext cx="4373579" cy="430887"/>
              </a:xfrm>
              <a:prstGeom prst="rect">
                <a:avLst/>
              </a:prstGeom>
              <a:blipFill>
                <a:blip r:embed="rId2"/>
                <a:stretch>
                  <a:fillRect b="-36364"/>
                </a:stretch>
              </a:blipFill>
            </p:spPr>
            <p:txBody>
              <a:bodyPr/>
              <a:lstStyle/>
              <a:p>
                <a:r>
                  <a:rPr lang="en-US">
                    <a:noFill/>
                  </a:rPr>
                  <a:t> </a:t>
                </a:r>
              </a:p>
            </p:txBody>
          </p:sp>
        </mc:Fallback>
      </mc:AlternateContent>
    </p:spTree>
    <p:extLst>
      <p:ext uri="{BB962C8B-B14F-4D97-AF65-F5344CB8AC3E}">
        <p14:creationId xmlns:p14="http://schemas.microsoft.com/office/powerpoint/2010/main" val="3321669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13" name="Oval 12">
            <a:extLst>
              <a:ext uri="{FF2B5EF4-FFF2-40B4-BE49-F238E27FC236}">
                <a16:creationId xmlns:a16="http://schemas.microsoft.com/office/drawing/2014/main" id="{980B9AB8-426B-4527-8770-6ABD58C15B57}"/>
              </a:ext>
            </a:extLst>
          </p:cNvPr>
          <p:cNvSpPr>
            <a:spLocks noChangeAspect="1"/>
          </p:cNvSpPr>
          <p:nvPr/>
        </p:nvSpPr>
        <p:spPr>
          <a:xfrm rot="16200000">
            <a:off x="3769460"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0" name="Oval 19">
            <a:extLst>
              <a:ext uri="{FF2B5EF4-FFF2-40B4-BE49-F238E27FC236}">
                <a16:creationId xmlns:a16="http://schemas.microsoft.com/office/drawing/2014/main" id="{9E0B2528-F923-4E8D-859F-E2A461939600}"/>
              </a:ext>
            </a:extLst>
          </p:cNvPr>
          <p:cNvSpPr>
            <a:spLocks noChangeAspect="1"/>
          </p:cNvSpPr>
          <p:nvPr/>
        </p:nvSpPr>
        <p:spPr>
          <a:xfrm rot="16200000">
            <a:off x="4118961" y="2752874"/>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6" name="Oval 25">
            <a:extLst>
              <a:ext uri="{FF2B5EF4-FFF2-40B4-BE49-F238E27FC236}">
                <a16:creationId xmlns:a16="http://schemas.microsoft.com/office/drawing/2014/main" id="{68B88566-B3A2-4B92-83A9-73042BFA7BB1}"/>
              </a:ext>
            </a:extLst>
          </p:cNvPr>
          <p:cNvSpPr>
            <a:spLocks noChangeAspect="1"/>
          </p:cNvSpPr>
          <p:nvPr/>
        </p:nvSpPr>
        <p:spPr>
          <a:xfrm rot="16200000">
            <a:off x="3769460"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3" name="Oval 32">
            <a:extLst>
              <a:ext uri="{FF2B5EF4-FFF2-40B4-BE49-F238E27FC236}">
                <a16:creationId xmlns:a16="http://schemas.microsoft.com/office/drawing/2014/main" id="{F5566CFF-23A5-47BB-A8F8-3B173521BB58}"/>
              </a:ext>
            </a:extLst>
          </p:cNvPr>
          <p:cNvSpPr>
            <a:spLocks noChangeAspect="1"/>
          </p:cNvSpPr>
          <p:nvPr/>
        </p:nvSpPr>
        <p:spPr>
          <a:xfrm rot="16200000">
            <a:off x="4118961" y="3072130"/>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9" name="Oval 38">
            <a:extLst>
              <a:ext uri="{FF2B5EF4-FFF2-40B4-BE49-F238E27FC236}">
                <a16:creationId xmlns:a16="http://schemas.microsoft.com/office/drawing/2014/main" id="{0208FCC0-B22A-4EDD-BC42-6EEBFFB26CC2}"/>
              </a:ext>
            </a:extLst>
          </p:cNvPr>
          <p:cNvSpPr>
            <a:spLocks noChangeAspect="1"/>
          </p:cNvSpPr>
          <p:nvPr/>
        </p:nvSpPr>
        <p:spPr>
          <a:xfrm rot="16200000">
            <a:off x="3769460" y="341607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6" name="Oval 45">
            <a:extLst>
              <a:ext uri="{FF2B5EF4-FFF2-40B4-BE49-F238E27FC236}">
                <a16:creationId xmlns:a16="http://schemas.microsoft.com/office/drawing/2014/main" id="{9008A9F2-0988-400D-84C8-3A0C86934835}"/>
              </a:ext>
            </a:extLst>
          </p:cNvPr>
          <p:cNvSpPr>
            <a:spLocks noChangeAspect="1"/>
          </p:cNvSpPr>
          <p:nvPr/>
        </p:nvSpPr>
        <p:spPr>
          <a:xfrm rot="16200000">
            <a:off x="4118961" y="342281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9" name="Oval 48">
            <a:extLst>
              <a:ext uri="{FF2B5EF4-FFF2-40B4-BE49-F238E27FC236}">
                <a16:creationId xmlns:a16="http://schemas.microsoft.com/office/drawing/2014/main" id="{B368495A-F690-4F30-995B-2FE02C0E499E}"/>
              </a:ext>
            </a:extLst>
          </p:cNvPr>
          <p:cNvSpPr>
            <a:spLocks noChangeAspect="1"/>
          </p:cNvSpPr>
          <p:nvPr/>
        </p:nvSpPr>
        <p:spPr>
          <a:xfrm rot="16200000">
            <a:off x="272990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0" name="Oval 49">
            <a:extLst>
              <a:ext uri="{FF2B5EF4-FFF2-40B4-BE49-F238E27FC236}">
                <a16:creationId xmlns:a16="http://schemas.microsoft.com/office/drawing/2014/main" id="{F377E585-2A68-4D94-8E8E-ADE3FAEFE76E}"/>
              </a:ext>
            </a:extLst>
          </p:cNvPr>
          <p:cNvSpPr>
            <a:spLocks noChangeAspect="1"/>
          </p:cNvSpPr>
          <p:nvPr/>
        </p:nvSpPr>
        <p:spPr>
          <a:xfrm rot="16200000">
            <a:off x="3072319" y="375807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1" name="Oval 50">
            <a:extLst>
              <a:ext uri="{FF2B5EF4-FFF2-40B4-BE49-F238E27FC236}">
                <a16:creationId xmlns:a16="http://schemas.microsoft.com/office/drawing/2014/main" id="{58BA8A5C-38F6-4124-B6DE-82603E7B0FDD}"/>
              </a:ext>
            </a:extLst>
          </p:cNvPr>
          <p:cNvSpPr>
            <a:spLocks noChangeAspect="1"/>
          </p:cNvSpPr>
          <p:nvPr/>
        </p:nvSpPr>
        <p:spPr>
          <a:xfrm rot="16200000">
            <a:off x="342242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2" name="Oval 51">
            <a:extLst>
              <a:ext uri="{FF2B5EF4-FFF2-40B4-BE49-F238E27FC236}">
                <a16:creationId xmlns:a16="http://schemas.microsoft.com/office/drawing/2014/main" id="{E4E8A04C-E916-4BCF-A82F-2090FAAA0DE2}"/>
              </a:ext>
            </a:extLst>
          </p:cNvPr>
          <p:cNvSpPr>
            <a:spLocks noChangeAspect="1"/>
          </p:cNvSpPr>
          <p:nvPr/>
        </p:nvSpPr>
        <p:spPr>
          <a:xfrm rot="16200000">
            <a:off x="3765977"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9" name="Oval 58">
            <a:extLst>
              <a:ext uri="{FF2B5EF4-FFF2-40B4-BE49-F238E27FC236}">
                <a16:creationId xmlns:a16="http://schemas.microsoft.com/office/drawing/2014/main" id="{EEC03630-558B-4DC5-9545-E03907E3E4B0}"/>
              </a:ext>
            </a:extLst>
          </p:cNvPr>
          <p:cNvSpPr>
            <a:spLocks noChangeAspect="1"/>
          </p:cNvSpPr>
          <p:nvPr/>
        </p:nvSpPr>
        <p:spPr>
          <a:xfrm rot="16200000">
            <a:off x="4115479" y="376912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5" name="Oval 74">
            <a:extLst>
              <a:ext uri="{FF2B5EF4-FFF2-40B4-BE49-F238E27FC236}">
                <a16:creationId xmlns:a16="http://schemas.microsoft.com/office/drawing/2014/main" id="{7FF0DC61-4115-42F6-A18F-B86A0ACFCFB4}"/>
              </a:ext>
            </a:extLst>
          </p:cNvPr>
          <p:cNvSpPr>
            <a:spLocks noChangeAspect="1"/>
          </p:cNvSpPr>
          <p:nvPr/>
        </p:nvSpPr>
        <p:spPr>
          <a:xfrm rot="16200000">
            <a:off x="2729902"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6" name="Oval 75">
            <a:extLst>
              <a:ext uri="{FF2B5EF4-FFF2-40B4-BE49-F238E27FC236}">
                <a16:creationId xmlns:a16="http://schemas.microsoft.com/office/drawing/2014/main" id="{1D7C5B28-A2E3-4446-AB44-588A688CCF74}"/>
              </a:ext>
            </a:extLst>
          </p:cNvPr>
          <p:cNvSpPr>
            <a:spLocks noChangeAspect="1"/>
          </p:cNvSpPr>
          <p:nvPr/>
        </p:nvSpPr>
        <p:spPr>
          <a:xfrm rot="16200000">
            <a:off x="3072318" y="4100066"/>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7" name="Oval 76">
            <a:extLst>
              <a:ext uri="{FF2B5EF4-FFF2-40B4-BE49-F238E27FC236}">
                <a16:creationId xmlns:a16="http://schemas.microsoft.com/office/drawing/2014/main" id="{470EBDC6-C46D-4FD6-82D5-DD427E532066}"/>
              </a:ext>
            </a:extLst>
          </p:cNvPr>
          <p:cNvSpPr>
            <a:spLocks noChangeAspect="1"/>
          </p:cNvSpPr>
          <p:nvPr/>
        </p:nvSpPr>
        <p:spPr>
          <a:xfrm rot="16200000">
            <a:off x="3422421"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8" name="Oval 77">
            <a:extLst>
              <a:ext uri="{FF2B5EF4-FFF2-40B4-BE49-F238E27FC236}">
                <a16:creationId xmlns:a16="http://schemas.microsoft.com/office/drawing/2014/main" id="{3B68C266-1B46-4E8D-A860-8170EC5315A1}"/>
              </a:ext>
            </a:extLst>
          </p:cNvPr>
          <p:cNvSpPr>
            <a:spLocks noChangeAspect="1"/>
          </p:cNvSpPr>
          <p:nvPr/>
        </p:nvSpPr>
        <p:spPr>
          <a:xfrm rot="16200000">
            <a:off x="3765976"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2" name="Oval 81">
            <a:extLst>
              <a:ext uri="{FF2B5EF4-FFF2-40B4-BE49-F238E27FC236}">
                <a16:creationId xmlns:a16="http://schemas.microsoft.com/office/drawing/2014/main" id="{6AC9CD55-2356-4FB2-BDFF-EEDF764254D2}"/>
              </a:ext>
            </a:extLst>
          </p:cNvPr>
          <p:cNvSpPr>
            <a:spLocks noChangeAspect="1"/>
          </p:cNvSpPr>
          <p:nvPr/>
        </p:nvSpPr>
        <p:spPr>
          <a:xfrm rot="16200000">
            <a:off x="4115478" y="411111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7" name="Arrow: Right 146">
            <a:extLst>
              <a:ext uri="{FF2B5EF4-FFF2-40B4-BE49-F238E27FC236}">
                <a16:creationId xmlns:a16="http://schemas.microsoft.com/office/drawing/2014/main" id="{6C16269E-11AE-482F-B3D7-F2C7E19586CF}"/>
              </a:ext>
            </a:extLst>
          </p:cNvPr>
          <p:cNvSpPr/>
          <p:nvPr/>
        </p:nvSpPr>
        <p:spPr>
          <a:xfrm>
            <a:off x="2300038" y="3457250"/>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26">
            <a:extLst>
              <a:ext uri="{FF2B5EF4-FFF2-40B4-BE49-F238E27FC236}">
                <a16:creationId xmlns:a16="http://schemas.microsoft.com/office/drawing/2014/main" id="{6DE29FC0-C67A-49D1-BDE4-6A7A9161B09B}"/>
              </a:ext>
            </a:extLst>
          </p:cNvPr>
          <p:cNvSpPr/>
          <p:nvPr/>
        </p:nvSpPr>
        <p:spPr>
          <a:xfrm>
            <a:off x="2673163" y="2682408"/>
            <a:ext cx="1044301" cy="1016609"/>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58" name="Group 57">
            <a:extLst>
              <a:ext uri="{FF2B5EF4-FFF2-40B4-BE49-F238E27FC236}">
                <a16:creationId xmlns:a16="http://schemas.microsoft.com/office/drawing/2014/main" id="{406A8EEF-B080-4F3D-96F8-22252E1A4E95}"/>
              </a:ext>
            </a:extLst>
          </p:cNvPr>
          <p:cNvGrpSpPr/>
          <p:nvPr/>
        </p:nvGrpSpPr>
        <p:grpSpPr>
          <a:xfrm>
            <a:off x="2728244" y="2750662"/>
            <a:ext cx="920724" cy="902460"/>
            <a:chOff x="3359877" y="5111289"/>
            <a:chExt cx="1133199" cy="1110720"/>
          </a:xfrm>
        </p:grpSpPr>
        <p:sp>
          <p:nvSpPr>
            <p:cNvPr id="128" name="Oval 127">
              <a:extLst>
                <a:ext uri="{FF2B5EF4-FFF2-40B4-BE49-F238E27FC236}">
                  <a16:creationId xmlns:a16="http://schemas.microsoft.com/office/drawing/2014/main" id="{C9021FAF-3015-4170-A838-73E1967FE20C}"/>
                </a:ext>
              </a:extLst>
            </p:cNvPr>
            <p:cNvSpPr>
              <a:spLocks noChangeAspect="1"/>
            </p:cNvSpPr>
            <p:nvPr/>
          </p:nvSpPr>
          <p:spPr>
            <a:xfrm rot="16200000">
              <a:off x="3359877"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9" name="Oval 128">
              <a:extLst>
                <a:ext uri="{FF2B5EF4-FFF2-40B4-BE49-F238E27FC236}">
                  <a16:creationId xmlns:a16="http://schemas.microsoft.com/office/drawing/2014/main" id="{515B3EF3-5E61-4D43-9403-D706B0D2FD09}"/>
                </a:ext>
              </a:extLst>
            </p:cNvPr>
            <p:cNvSpPr>
              <a:spLocks noChangeAspect="1"/>
            </p:cNvSpPr>
            <p:nvPr/>
          </p:nvSpPr>
          <p:spPr>
            <a:xfrm rot="16200000">
              <a:off x="3781314" y="5111289"/>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1" name="Oval 130">
              <a:extLst>
                <a:ext uri="{FF2B5EF4-FFF2-40B4-BE49-F238E27FC236}">
                  <a16:creationId xmlns:a16="http://schemas.microsoft.com/office/drawing/2014/main" id="{389D4A1E-5D33-4B15-8724-EABF23E8905F}"/>
                </a:ext>
              </a:extLst>
            </p:cNvPr>
            <p:cNvSpPr>
              <a:spLocks noChangeAspect="1"/>
            </p:cNvSpPr>
            <p:nvPr/>
          </p:nvSpPr>
          <p:spPr>
            <a:xfrm rot="16200000">
              <a:off x="4212209"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32" name="Straight Arrow Connector 131">
              <a:extLst>
                <a:ext uri="{FF2B5EF4-FFF2-40B4-BE49-F238E27FC236}">
                  <a16:creationId xmlns:a16="http://schemas.microsoft.com/office/drawing/2014/main" id="{7924C0CB-2A4D-4ADA-8338-1F97A9B03531}"/>
                </a:ext>
              </a:extLst>
            </p:cNvPr>
            <p:cNvCxnSpPr>
              <a:cxnSpLocks/>
              <a:stCxn id="128" idx="3"/>
              <a:endCxn id="137" idx="7"/>
            </p:cNvCxnSpPr>
            <p:nvPr/>
          </p:nvCxnSpPr>
          <p:spPr>
            <a:xfrm>
              <a:off x="3599612" y="5356339"/>
              <a:ext cx="223612"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BE75D00-9D56-4CA3-A055-91234EA091C3}"/>
                </a:ext>
              </a:extLst>
            </p:cNvPr>
            <p:cNvCxnSpPr>
              <a:cxnSpLocks/>
              <a:stCxn id="137" idx="5"/>
              <a:endCxn id="131" idx="1"/>
            </p:cNvCxnSpPr>
            <p:nvPr/>
          </p:nvCxnSpPr>
          <p:spPr>
            <a:xfrm flipV="1">
              <a:off x="4025586" y="5356339"/>
              <a:ext cx="227755"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71E49182-21E0-44ED-B467-D92405DFF55A}"/>
                </a:ext>
              </a:extLst>
            </p:cNvPr>
            <p:cNvSpPr>
              <a:spLocks noChangeAspect="1"/>
            </p:cNvSpPr>
            <p:nvPr/>
          </p:nvSpPr>
          <p:spPr>
            <a:xfrm rot="16200000">
              <a:off x="3359877"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7" name="Oval 136">
              <a:extLst>
                <a:ext uri="{FF2B5EF4-FFF2-40B4-BE49-F238E27FC236}">
                  <a16:creationId xmlns:a16="http://schemas.microsoft.com/office/drawing/2014/main" id="{25925C60-B34C-4177-BFCD-FBDC325B0910}"/>
                </a:ext>
              </a:extLst>
            </p:cNvPr>
            <p:cNvSpPr>
              <a:spLocks noChangeAspect="1"/>
            </p:cNvSpPr>
            <p:nvPr/>
          </p:nvSpPr>
          <p:spPr>
            <a:xfrm rot="16200000">
              <a:off x="3781314" y="5504219"/>
              <a:ext cx="286182" cy="286182"/>
            </a:xfrm>
            <a:prstGeom prst="ellipse">
              <a:avLst/>
            </a:prstGeom>
            <a:solidFill>
              <a:srgbClr val="0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8" name="Oval 137">
              <a:extLst>
                <a:ext uri="{FF2B5EF4-FFF2-40B4-BE49-F238E27FC236}">
                  <a16:creationId xmlns:a16="http://schemas.microsoft.com/office/drawing/2014/main" id="{C4E4526B-CA3E-4AE5-9AC8-A014C8C8A45D}"/>
                </a:ext>
              </a:extLst>
            </p:cNvPr>
            <p:cNvSpPr>
              <a:spLocks noChangeAspect="1"/>
            </p:cNvSpPr>
            <p:nvPr/>
          </p:nvSpPr>
          <p:spPr>
            <a:xfrm rot="16200000">
              <a:off x="4212209"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0" name="Straight Arrow Connector 139">
              <a:extLst>
                <a:ext uri="{FF2B5EF4-FFF2-40B4-BE49-F238E27FC236}">
                  <a16:creationId xmlns:a16="http://schemas.microsoft.com/office/drawing/2014/main" id="{C7DFC678-2931-4010-9F35-343A5BFA12B5}"/>
                </a:ext>
              </a:extLst>
            </p:cNvPr>
            <p:cNvCxnSpPr>
              <a:cxnSpLocks/>
              <a:stCxn id="135" idx="4"/>
              <a:endCxn id="137" idx="0"/>
            </p:cNvCxnSpPr>
            <p:nvPr/>
          </p:nvCxnSpPr>
          <p:spPr>
            <a:xfrm rot="16200000">
              <a:off x="3709700" y="5578354"/>
              <a:ext cx="2657" cy="14057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0C7B718-1DF6-4A87-BEA4-E068FB58BB4B}"/>
                </a:ext>
              </a:extLst>
            </p:cNvPr>
            <p:cNvCxnSpPr>
              <a:cxnSpLocks/>
              <a:stCxn id="137" idx="4"/>
              <a:endCxn id="138" idx="0"/>
            </p:cNvCxnSpPr>
            <p:nvPr/>
          </p:nvCxnSpPr>
          <p:spPr>
            <a:xfrm rot="16200000" flipH="1">
              <a:off x="4138524" y="5576282"/>
              <a:ext cx="2657" cy="14471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40A3DAA1-362E-4D82-B703-EB7E0CCCE1FD}"/>
                </a:ext>
              </a:extLst>
            </p:cNvPr>
            <p:cNvSpPr>
              <a:spLocks noChangeAspect="1"/>
            </p:cNvSpPr>
            <p:nvPr/>
          </p:nvSpPr>
          <p:spPr>
            <a:xfrm rot="16200000">
              <a:off x="3359877"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4" name="Oval 143">
              <a:extLst>
                <a:ext uri="{FF2B5EF4-FFF2-40B4-BE49-F238E27FC236}">
                  <a16:creationId xmlns:a16="http://schemas.microsoft.com/office/drawing/2014/main" id="{99DA13E9-8E13-4EAD-964F-E19790A07FC2}"/>
                </a:ext>
              </a:extLst>
            </p:cNvPr>
            <p:cNvSpPr>
              <a:spLocks noChangeAspect="1"/>
            </p:cNvSpPr>
            <p:nvPr/>
          </p:nvSpPr>
          <p:spPr>
            <a:xfrm rot="16200000">
              <a:off x="3781314" y="5935827"/>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5" name="Oval 144">
              <a:extLst>
                <a:ext uri="{FF2B5EF4-FFF2-40B4-BE49-F238E27FC236}">
                  <a16:creationId xmlns:a16="http://schemas.microsoft.com/office/drawing/2014/main" id="{C004514B-95D4-4DE6-BBC7-D4BA05E4AD1A}"/>
                </a:ext>
              </a:extLst>
            </p:cNvPr>
            <p:cNvSpPr>
              <a:spLocks noChangeAspect="1"/>
            </p:cNvSpPr>
            <p:nvPr/>
          </p:nvSpPr>
          <p:spPr>
            <a:xfrm rot="16200000">
              <a:off x="4212209"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9" name="Straight Arrow Connector 148">
              <a:extLst>
                <a:ext uri="{FF2B5EF4-FFF2-40B4-BE49-F238E27FC236}">
                  <a16:creationId xmlns:a16="http://schemas.microsoft.com/office/drawing/2014/main" id="{AFD0B24E-26D6-4A13-8170-79DBF873C5BC}"/>
                </a:ext>
              </a:extLst>
            </p:cNvPr>
            <p:cNvCxnSpPr>
              <a:cxnSpLocks/>
              <a:stCxn id="137" idx="3"/>
              <a:endCxn id="145" idx="7"/>
            </p:cNvCxnSpPr>
            <p:nvPr/>
          </p:nvCxnSpPr>
          <p:spPr>
            <a:xfrm>
              <a:off x="4025586" y="5748491"/>
              <a:ext cx="227755"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DC2BC67-1F61-4C7E-A7FE-FA60E0E3FB18}"/>
                </a:ext>
              </a:extLst>
            </p:cNvPr>
            <p:cNvCxnSpPr>
              <a:cxnSpLocks/>
              <a:stCxn id="143" idx="5"/>
              <a:endCxn id="137" idx="1"/>
            </p:cNvCxnSpPr>
            <p:nvPr/>
          </p:nvCxnSpPr>
          <p:spPr>
            <a:xfrm flipV="1">
              <a:off x="3599612" y="5748491"/>
              <a:ext cx="223612"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762DE-E713-4701-AA7C-3839B816D993}"/>
                </a:ext>
              </a:extLst>
            </p:cNvPr>
            <p:cNvCxnSpPr>
              <a:cxnSpLocks/>
              <a:stCxn id="144" idx="6"/>
              <a:endCxn id="137" idx="2"/>
            </p:cNvCxnSpPr>
            <p:nvPr/>
          </p:nvCxnSpPr>
          <p:spPr>
            <a:xfrm flipV="1">
              <a:off x="3924405" y="5790401"/>
              <a:ext cx="0" cy="14542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EB1DAAE-7EBA-495C-A9AF-BD4A8774A356}"/>
                </a:ext>
              </a:extLst>
            </p:cNvPr>
            <p:cNvCxnSpPr>
              <a:cxnSpLocks/>
              <a:stCxn id="137" idx="6"/>
              <a:endCxn id="129" idx="2"/>
            </p:cNvCxnSpPr>
            <p:nvPr/>
          </p:nvCxnSpPr>
          <p:spPr>
            <a:xfrm flipV="1">
              <a:off x="3924405" y="5397471"/>
              <a:ext cx="0" cy="1067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07DC6BFB-00A7-4E9F-BE07-75933FD802A0}"/>
              </a:ext>
            </a:extLst>
          </p:cNvPr>
          <p:cNvSpPr/>
          <p:nvPr/>
        </p:nvSpPr>
        <p:spPr>
          <a:xfrm>
            <a:off x="5637678" y="302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74" name="Arrow: Right 173">
            <a:extLst>
              <a:ext uri="{FF2B5EF4-FFF2-40B4-BE49-F238E27FC236}">
                <a16:creationId xmlns:a16="http://schemas.microsoft.com/office/drawing/2014/main" id="{B2D01779-FAA7-46B2-B9D4-978C266A34F0}"/>
              </a:ext>
            </a:extLst>
          </p:cNvPr>
          <p:cNvSpPr/>
          <p:nvPr/>
        </p:nvSpPr>
        <p:spPr>
          <a:xfrm>
            <a:off x="4643604" y="3466135"/>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4A49C007-B00A-41D4-AF8B-4CB9337F800D}"/>
                  </a:ext>
                </a:extLst>
              </p:cNvPr>
              <p:cNvSpPr/>
              <p:nvPr/>
            </p:nvSpPr>
            <p:spPr>
              <a:xfrm>
                <a:off x="4643605" y="4620767"/>
                <a:ext cx="739305"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m:t>
                      </m:r>
                      <m:r>
                        <a:rPr lang="en-US" sz="1625" b="1" i="1">
                          <a:latin typeface="Cambria Math" panose="02040503050406030204" pitchFamily="18" charset="0"/>
                        </a:rPr>
                        <m:t>𝑾𝑿</m:t>
                      </m:r>
                    </m:oMath>
                  </m:oMathPara>
                </a14:m>
                <a:endParaRPr lang="en-US" sz="1625" b="1" dirty="0"/>
              </a:p>
            </p:txBody>
          </p:sp>
        </mc:Choice>
        <mc:Fallback xmlns="">
          <p:sp>
            <p:nvSpPr>
              <p:cNvPr id="54" name="Rectangle 53">
                <a:extLst>
                  <a:ext uri="{FF2B5EF4-FFF2-40B4-BE49-F238E27FC236}">
                    <a16:creationId xmlns:a16="http://schemas.microsoft.com/office/drawing/2014/main" id="{4A49C007-B00A-41D4-AF8B-4CB9337F800D}"/>
                  </a:ext>
                </a:extLst>
              </p:cNvPr>
              <p:cNvSpPr>
                <a:spLocks noRot="1" noChangeAspect="1" noMove="1" noResize="1" noEditPoints="1" noAdjustHandles="1" noChangeArrowheads="1" noChangeShapeType="1" noTextEdit="1"/>
              </p:cNvSpPr>
              <p:nvPr/>
            </p:nvSpPr>
            <p:spPr>
              <a:xfrm>
                <a:off x="5715205" y="4895790"/>
                <a:ext cx="853119" cy="400110"/>
              </a:xfrm>
              <a:prstGeom prst="rect">
                <a:avLst/>
              </a:prstGeom>
              <a:blipFill>
                <a:blip r:embed="rId4"/>
                <a:stretch>
                  <a:fillRect b="-13636"/>
                </a:stretch>
              </a:blipFill>
            </p:spPr>
            <p:txBody>
              <a:bodyPr/>
              <a:lstStyle/>
              <a:p>
                <a:r>
                  <a:rPr lang="en-US">
                    <a:noFill/>
                  </a:rPr>
                  <a:t> </a:t>
                </a:r>
              </a:p>
            </p:txBody>
          </p:sp>
        </mc:Fallback>
      </mc:AlternateContent>
    </p:spTree>
    <p:extLst>
      <p:ext uri="{BB962C8B-B14F-4D97-AF65-F5344CB8AC3E}">
        <p14:creationId xmlns:p14="http://schemas.microsoft.com/office/powerpoint/2010/main" val="166085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Peer Influence</a:t>
            </a:r>
          </a:p>
        </p:txBody>
      </p:sp>
      <p:sp>
        <p:nvSpPr>
          <p:cNvPr id="3" name="Content Placeholder 2"/>
          <p:cNvSpPr>
            <a:spLocks noGrp="1"/>
          </p:cNvSpPr>
          <p:nvPr>
            <p:ph idx="1"/>
          </p:nvPr>
        </p:nvSpPr>
        <p:spPr/>
        <p:txBody>
          <a:bodyPr/>
          <a:lstStyle/>
          <a:p>
            <a:r>
              <a:rPr lang="en-US" dirty="0"/>
              <a:t>Influence is a very complicated mechanism</a:t>
            </a:r>
          </a:p>
          <a:p>
            <a:pPr lvl="1"/>
            <a:r>
              <a:rPr lang="en-US" sz="2400" dirty="0"/>
              <a:t>Peer influence</a:t>
            </a:r>
          </a:p>
          <a:p>
            <a:pPr lvl="1"/>
            <a:r>
              <a:rPr lang="en-US" sz="2400" dirty="0"/>
              <a:t>Conformity influence</a:t>
            </a:r>
          </a:p>
          <a:p>
            <a:pPr lvl="1"/>
            <a:r>
              <a:rPr lang="en-US" sz="2400" dirty="0"/>
              <a:t>Structural influence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023" y="3505176"/>
            <a:ext cx="2914286" cy="2808312"/>
          </a:xfrm>
          <a:prstGeom prst="rect">
            <a:avLst/>
          </a:prstGeom>
        </p:spPr>
      </p:pic>
      <p:pic>
        <p:nvPicPr>
          <p:cNvPr id="5"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5713" y="4534682"/>
            <a:ext cx="723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08121" y="4534682"/>
            <a:ext cx="723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7604029" y="4699782"/>
            <a:ext cx="419100" cy="419100"/>
          </a:xfrm>
          <a:prstGeom prst="rect">
            <a:avLst/>
          </a:prstGeom>
        </p:spPr>
      </p:pic>
      <p:pic>
        <p:nvPicPr>
          <p:cNvPr id="8" name="Picture 7"/>
          <p:cNvPicPr>
            <a:picLocks noChangeAspect="1"/>
          </p:cNvPicPr>
          <p:nvPr/>
        </p:nvPicPr>
        <p:blipFill>
          <a:blip r:embed="rId5"/>
          <a:stretch>
            <a:fillRect/>
          </a:stretch>
        </p:blipFill>
        <p:spPr>
          <a:xfrm>
            <a:off x="8430625" y="4699782"/>
            <a:ext cx="419100" cy="419100"/>
          </a:xfrm>
          <a:prstGeom prst="rect">
            <a:avLst/>
          </a:prstGeom>
        </p:spPr>
      </p:pic>
      <p:sp>
        <p:nvSpPr>
          <p:cNvPr id="9" name="TextBox 8"/>
          <p:cNvSpPr txBox="1"/>
          <p:nvPr/>
        </p:nvSpPr>
        <p:spPr>
          <a:xfrm>
            <a:off x="8031952" y="4724666"/>
            <a:ext cx="389850" cy="369332"/>
          </a:xfrm>
          <a:prstGeom prst="rect">
            <a:avLst/>
          </a:prstGeom>
          <a:noFill/>
        </p:spPr>
        <p:txBody>
          <a:bodyPr wrap="none" rtlCol="0">
            <a:spAutoFit/>
          </a:bodyPr>
          <a:lstStyle/>
          <a:p>
            <a:r>
              <a:rPr lang="en-US" altLang="zh-CN" dirty="0"/>
              <a:t>or</a:t>
            </a:r>
            <a:endParaRPr lang="en-US" dirty="0"/>
          </a:p>
        </p:txBody>
      </p:sp>
      <p:sp>
        <p:nvSpPr>
          <p:cNvPr id="10" name="TextBox 9"/>
          <p:cNvSpPr txBox="1"/>
          <p:nvPr/>
        </p:nvSpPr>
        <p:spPr>
          <a:xfrm>
            <a:off x="8858549" y="4724666"/>
            <a:ext cx="392059" cy="369332"/>
          </a:xfrm>
          <a:prstGeom prst="rect">
            <a:avLst/>
          </a:prstGeom>
          <a:noFill/>
        </p:spPr>
        <p:txBody>
          <a:bodyPr wrap="square" rtlCol="0">
            <a:spAutoFit/>
          </a:bodyPr>
          <a:lstStyle/>
          <a:p>
            <a:r>
              <a:rPr lang="en-US" altLang="zh-CN" dirty="0"/>
              <a:t>?</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8065" y="3888183"/>
            <a:ext cx="3128287" cy="1955874"/>
          </a:xfrm>
          <a:prstGeom prst="rect">
            <a:avLst/>
          </a:prstGeom>
        </p:spPr>
      </p:pic>
      <p:sp>
        <p:nvSpPr>
          <p:cNvPr id="12" name="Rectangle 11"/>
          <p:cNvSpPr/>
          <p:nvPr/>
        </p:nvSpPr>
        <p:spPr>
          <a:xfrm>
            <a:off x="7032966" y="5165804"/>
            <a:ext cx="2339635" cy="539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C00000"/>
                </a:solidFill>
              </a:rPr>
              <a:t>Positive or negative?</a:t>
            </a:r>
          </a:p>
        </p:txBody>
      </p:sp>
    </p:spTree>
    <p:extLst>
      <p:ext uri="{BB962C8B-B14F-4D97-AF65-F5344CB8AC3E}">
        <p14:creationId xmlns:p14="http://schemas.microsoft.com/office/powerpoint/2010/main" val="21972315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9" name="Oval 8">
            <a:extLst>
              <a:ext uri="{FF2B5EF4-FFF2-40B4-BE49-F238E27FC236}">
                <a16:creationId xmlns:a16="http://schemas.microsoft.com/office/drawing/2014/main" id="{3A173A2F-A35D-42A8-A2AB-BDEC54C1292F}"/>
              </a:ext>
            </a:extLst>
          </p:cNvPr>
          <p:cNvSpPr>
            <a:spLocks noChangeAspect="1"/>
          </p:cNvSpPr>
          <p:nvPr/>
        </p:nvSpPr>
        <p:spPr>
          <a:xfrm rot="16200000">
            <a:off x="2733385"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0" name="Oval 19">
            <a:extLst>
              <a:ext uri="{FF2B5EF4-FFF2-40B4-BE49-F238E27FC236}">
                <a16:creationId xmlns:a16="http://schemas.microsoft.com/office/drawing/2014/main" id="{9E0B2528-F923-4E8D-859F-E2A461939600}"/>
              </a:ext>
            </a:extLst>
          </p:cNvPr>
          <p:cNvSpPr>
            <a:spLocks noChangeAspect="1"/>
          </p:cNvSpPr>
          <p:nvPr/>
        </p:nvSpPr>
        <p:spPr>
          <a:xfrm rot="16200000">
            <a:off x="4118961" y="2752874"/>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3" name="Oval 22">
            <a:extLst>
              <a:ext uri="{FF2B5EF4-FFF2-40B4-BE49-F238E27FC236}">
                <a16:creationId xmlns:a16="http://schemas.microsoft.com/office/drawing/2014/main" id="{A3EDFACA-DACA-4724-86DA-7990D420443D}"/>
              </a:ext>
            </a:extLst>
          </p:cNvPr>
          <p:cNvSpPr>
            <a:spLocks noChangeAspect="1"/>
          </p:cNvSpPr>
          <p:nvPr/>
        </p:nvSpPr>
        <p:spPr>
          <a:xfrm rot="16200000">
            <a:off x="2733385"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3" name="Oval 32">
            <a:extLst>
              <a:ext uri="{FF2B5EF4-FFF2-40B4-BE49-F238E27FC236}">
                <a16:creationId xmlns:a16="http://schemas.microsoft.com/office/drawing/2014/main" id="{F5566CFF-23A5-47BB-A8F8-3B173521BB58}"/>
              </a:ext>
            </a:extLst>
          </p:cNvPr>
          <p:cNvSpPr>
            <a:spLocks noChangeAspect="1"/>
          </p:cNvSpPr>
          <p:nvPr/>
        </p:nvSpPr>
        <p:spPr>
          <a:xfrm rot="16200000">
            <a:off x="4118961" y="3072130"/>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6" name="Oval 35">
            <a:extLst>
              <a:ext uri="{FF2B5EF4-FFF2-40B4-BE49-F238E27FC236}">
                <a16:creationId xmlns:a16="http://schemas.microsoft.com/office/drawing/2014/main" id="{ACF02B22-7EB0-4675-A030-EA9EE44A0468}"/>
              </a:ext>
            </a:extLst>
          </p:cNvPr>
          <p:cNvSpPr>
            <a:spLocks noChangeAspect="1"/>
          </p:cNvSpPr>
          <p:nvPr/>
        </p:nvSpPr>
        <p:spPr>
          <a:xfrm rot="16200000">
            <a:off x="2733385" y="341607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6" name="Oval 45">
            <a:extLst>
              <a:ext uri="{FF2B5EF4-FFF2-40B4-BE49-F238E27FC236}">
                <a16:creationId xmlns:a16="http://schemas.microsoft.com/office/drawing/2014/main" id="{9008A9F2-0988-400D-84C8-3A0C86934835}"/>
              </a:ext>
            </a:extLst>
          </p:cNvPr>
          <p:cNvSpPr>
            <a:spLocks noChangeAspect="1"/>
          </p:cNvSpPr>
          <p:nvPr/>
        </p:nvSpPr>
        <p:spPr>
          <a:xfrm rot="16200000">
            <a:off x="4118961" y="342281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9" name="Oval 48">
            <a:extLst>
              <a:ext uri="{FF2B5EF4-FFF2-40B4-BE49-F238E27FC236}">
                <a16:creationId xmlns:a16="http://schemas.microsoft.com/office/drawing/2014/main" id="{B368495A-F690-4F30-995B-2FE02C0E499E}"/>
              </a:ext>
            </a:extLst>
          </p:cNvPr>
          <p:cNvSpPr>
            <a:spLocks noChangeAspect="1"/>
          </p:cNvSpPr>
          <p:nvPr/>
        </p:nvSpPr>
        <p:spPr>
          <a:xfrm rot="16200000">
            <a:off x="272990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0" name="Oval 49">
            <a:extLst>
              <a:ext uri="{FF2B5EF4-FFF2-40B4-BE49-F238E27FC236}">
                <a16:creationId xmlns:a16="http://schemas.microsoft.com/office/drawing/2014/main" id="{F377E585-2A68-4D94-8E8E-ADE3FAEFE76E}"/>
              </a:ext>
            </a:extLst>
          </p:cNvPr>
          <p:cNvSpPr>
            <a:spLocks noChangeAspect="1"/>
          </p:cNvSpPr>
          <p:nvPr/>
        </p:nvSpPr>
        <p:spPr>
          <a:xfrm rot="16200000">
            <a:off x="3072319" y="375807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1" name="Oval 50">
            <a:extLst>
              <a:ext uri="{FF2B5EF4-FFF2-40B4-BE49-F238E27FC236}">
                <a16:creationId xmlns:a16="http://schemas.microsoft.com/office/drawing/2014/main" id="{58BA8A5C-38F6-4124-B6DE-82603E7B0FDD}"/>
              </a:ext>
            </a:extLst>
          </p:cNvPr>
          <p:cNvSpPr>
            <a:spLocks noChangeAspect="1"/>
          </p:cNvSpPr>
          <p:nvPr/>
        </p:nvSpPr>
        <p:spPr>
          <a:xfrm rot="16200000">
            <a:off x="342242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2" name="Oval 51">
            <a:extLst>
              <a:ext uri="{FF2B5EF4-FFF2-40B4-BE49-F238E27FC236}">
                <a16:creationId xmlns:a16="http://schemas.microsoft.com/office/drawing/2014/main" id="{E4E8A04C-E916-4BCF-A82F-2090FAAA0DE2}"/>
              </a:ext>
            </a:extLst>
          </p:cNvPr>
          <p:cNvSpPr>
            <a:spLocks noChangeAspect="1"/>
          </p:cNvSpPr>
          <p:nvPr/>
        </p:nvSpPr>
        <p:spPr>
          <a:xfrm rot="16200000">
            <a:off x="3765977"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9" name="Oval 58">
            <a:extLst>
              <a:ext uri="{FF2B5EF4-FFF2-40B4-BE49-F238E27FC236}">
                <a16:creationId xmlns:a16="http://schemas.microsoft.com/office/drawing/2014/main" id="{EEC03630-558B-4DC5-9545-E03907E3E4B0}"/>
              </a:ext>
            </a:extLst>
          </p:cNvPr>
          <p:cNvSpPr>
            <a:spLocks noChangeAspect="1"/>
          </p:cNvSpPr>
          <p:nvPr/>
        </p:nvSpPr>
        <p:spPr>
          <a:xfrm rot="16200000">
            <a:off x="4115479" y="376912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5" name="Oval 74">
            <a:extLst>
              <a:ext uri="{FF2B5EF4-FFF2-40B4-BE49-F238E27FC236}">
                <a16:creationId xmlns:a16="http://schemas.microsoft.com/office/drawing/2014/main" id="{7FF0DC61-4115-42F6-A18F-B86A0ACFCFB4}"/>
              </a:ext>
            </a:extLst>
          </p:cNvPr>
          <p:cNvSpPr>
            <a:spLocks noChangeAspect="1"/>
          </p:cNvSpPr>
          <p:nvPr/>
        </p:nvSpPr>
        <p:spPr>
          <a:xfrm rot="16200000">
            <a:off x="2729902"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6" name="Oval 75">
            <a:extLst>
              <a:ext uri="{FF2B5EF4-FFF2-40B4-BE49-F238E27FC236}">
                <a16:creationId xmlns:a16="http://schemas.microsoft.com/office/drawing/2014/main" id="{1D7C5B28-A2E3-4446-AB44-588A688CCF74}"/>
              </a:ext>
            </a:extLst>
          </p:cNvPr>
          <p:cNvSpPr>
            <a:spLocks noChangeAspect="1"/>
          </p:cNvSpPr>
          <p:nvPr/>
        </p:nvSpPr>
        <p:spPr>
          <a:xfrm rot="16200000">
            <a:off x="3072318" y="4100066"/>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7" name="Oval 76">
            <a:extLst>
              <a:ext uri="{FF2B5EF4-FFF2-40B4-BE49-F238E27FC236}">
                <a16:creationId xmlns:a16="http://schemas.microsoft.com/office/drawing/2014/main" id="{470EBDC6-C46D-4FD6-82D5-DD427E532066}"/>
              </a:ext>
            </a:extLst>
          </p:cNvPr>
          <p:cNvSpPr>
            <a:spLocks noChangeAspect="1"/>
          </p:cNvSpPr>
          <p:nvPr/>
        </p:nvSpPr>
        <p:spPr>
          <a:xfrm rot="16200000">
            <a:off x="3422421"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8" name="Oval 77">
            <a:extLst>
              <a:ext uri="{FF2B5EF4-FFF2-40B4-BE49-F238E27FC236}">
                <a16:creationId xmlns:a16="http://schemas.microsoft.com/office/drawing/2014/main" id="{3B68C266-1B46-4E8D-A860-8170EC5315A1}"/>
              </a:ext>
            </a:extLst>
          </p:cNvPr>
          <p:cNvSpPr>
            <a:spLocks noChangeAspect="1"/>
          </p:cNvSpPr>
          <p:nvPr/>
        </p:nvSpPr>
        <p:spPr>
          <a:xfrm rot="16200000">
            <a:off x="3765976"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2" name="Oval 81">
            <a:extLst>
              <a:ext uri="{FF2B5EF4-FFF2-40B4-BE49-F238E27FC236}">
                <a16:creationId xmlns:a16="http://schemas.microsoft.com/office/drawing/2014/main" id="{6AC9CD55-2356-4FB2-BDFF-EEDF764254D2}"/>
              </a:ext>
            </a:extLst>
          </p:cNvPr>
          <p:cNvSpPr>
            <a:spLocks noChangeAspect="1"/>
          </p:cNvSpPr>
          <p:nvPr/>
        </p:nvSpPr>
        <p:spPr>
          <a:xfrm rot="16200000">
            <a:off x="4115478" y="411111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7" name="Arrow: Right 146">
            <a:extLst>
              <a:ext uri="{FF2B5EF4-FFF2-40B4-BE49-F238E27FC236}">
                <a16:creationId xmlns:a16="http://schemas.microsoft.com/office/drawing/2014/main" id="{6C16269E-11AE-482F-B3D7-F2C7E19586CF}"/>
              </a:ext>
            </a:extLst>
          </p:cNvPr>
          <p:cNvSpPr/>
          <p:nvPr/>
        </p:nvSpPr>
        <p:spPr>
          <a:xfrm>
            <a:off x="2300038" y="3457250"/>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06A8EEF-B080-4F3D-96F8-22252E1A4E95}"/>
              </a:ext>
            </a:extLst>
          </p:cNvPr>
          <p:cNvGrpSpPr/>
          <p:nvPr/>
        </p:nvGrpSpPr>
        <p:grpSpPr>
          <a:xfrm>
            <a:off x="3073632" y="2741822"/>
            <a:ext cx="920724" cy="902460"/>
            <a:chOff x="3359877" y="5111289"/>
            <a:chExt cx="1133199" cy="1110720"/>
          </a:xfrm>
        </p:grpSpPr>
        <p:sp>
          <p:nvSpPr>
            <p:cNvPr id="128" name="Oval 127">
              <a:extLst>
                <a:ext uri="{FF2B5EF4-FFF2-40B4-BE49-F238E27FC236}">
                  <a16:creationId xmlns:a16="http://schemas.microsoft.com/office/drawing/2014/main" id="{C9021FAF-3015-4170-A838-73E1967FE20C}"/>
                </a:ext>
              </a:extLst>
            </p:cNvPr>
            <p:cNvSpPr>
              <a:spLocks noChangeAspect="1"/>
            </p:cNvSpPr>
            <p:nvPr/>
          </p:nvSpPr>
          <p:spPr>
            <a:xfrm rot="16200000">
              <a:off x="3359877"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9" name="Oval 128">
              <a:extLst>
                <a:ext uri="{FF2B5EF4-FFF2-40B4-BE49-F238E27FC236}">
                  <a16:creationId xmlns:a16="http://schemas.microsoft.com/office/drawing/2014/main" id="{515B3EF3-5E61-4D43-9403-D706B0D2FD09}"/>
                </a:ext>
              </a:extLst>
            </p:cNvPr>
            <p:cNvSpPr>
              <a:spLocks noChangeAspect="1"/>
            </p:cNvSpPr>
            <p:nvPr/>
          </p:nvSpPr>
          <p:spPr>
            <a:xfrm rot="16200000">
              <a:off x="3781314" y="5111289"/>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1" name="Oval 130">
              <a:extLst>
                <a:ext uri="{FF2B5EF4-FFF2-40B4-BE49-F238E27FC236}">
                  <a16:creationId xmlns:a16="http://schemas.microsoft.com/office/drawing/2014/main" id="{389D4A1E-5D33-4B15-8724-EABF23E8905F}"/>
                </a:ext>
              </a:extLst>
            </p:cNvPr>
            <p:cNvSpPr>
              <a:spLocks noChangeAspect="1"/>
            </p:cNvSpPr>
            <p:nvPr/>
          </p:nvSpPr>
          <p:spPr>
            <a:xfrm rot="16200000">
              <a:off x="4212209"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32" name="Straight Arrow Connector 131">
              <a:extLst>
                <a:ext uri="{FF2B5EF4-FFF2-40B4-BE49-F238E27FC236}">
                  <a16:creationId xmlns:a16="http://schemas.microsoft.com/office/drawing/2014/main" id="{7924C0CB-2A4D-4ADA-8338-1F97A9B03531}"/>
                </a:ext>
              </a:extLst>
            </p:cNvPr>
            <p:cNvCxnSpPr>
              <a:cxnSpLocks/>
              <a:stCxn id="128" idx="3"/>
              <a:endCxn id="137" idx="7"/>
            </p:cNvCxnSpPr>
            <p:nvPr/>
          </p:nvCxnSpPr>
          <p:spPr>
            <a:xfrm>
              <a:off x="3599612" y="5356339"/>
              <a:ext cx="223612"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BE75D00-9D56-4CA3-A055-91234EA091C3}"/>
                </a:ext>
              </a:extLst>
            </p:cNvPr>
            <p:cNvCxnSpPr>
              <a:cxnSpLocks/>
              <a:stCxn id="137" idx="5"/>
              <a:endCxn id="131" idx="1"/>
            </p:cNvCxnSpPr>
            <p:nvPr/>
          </p:nvCxnSpPr>
          <p:spPr>
            <a:xfrm flipV="1">
              <a:off x="4025586" y="5356339"/>
              <a:ext cx="227755"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71E49182-21E0-44ED-B467-D92405DFF55A}"/>
                </a:ext>
              </a:extLst>
            </p:cNvPr>
            <p:cNvSpPr>
              <a:spLocks noChangeAspect="1"/>
            </p:cNvSpPr>
            <p:nvPr/>
          </p:nvSpPr>
          <p:spPr>
            <a:xfrm rot="16200000">
              <a:off x="3359877"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7" name="Oval 136">
              <a:extLst>
                <a:ext uri="{FF2B5EF4-FFF2-40B4-BE49-F238E27FC236}">
                  <a16:creationId xmlns:a16="http://schemas.microsoft.com/office/drawing/2014/main" id="{25925C60-B34C-4177-BFCD-FBDC325B0910}"/>
                </a:ext>
              </a:extLst>
            </p:cNvPr>
            <p:cNvSpPr>
              <a:spLocks noChangeAspect="1"/>
            </p:cNvSpPr>
            <p:nvPr/>
          </p:nvSpPr>
          <p:spPr>
            <a:xfrm rot="16200000">
              <a:off x="3781314" y="5504219"/>
              <a:ext cx="286182" cy="286182"/>
            </a:xfrm>
            <a:prstGeom prst="ellipse">
              <a:avLst/>
            </a:prstGeom>
            <a:solidFill>
              <a:srgbClr val="0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8" name="Oval 137">
              <a:extLst>
                <a:ext uri="{FF2B5EF4-FFF2-40B4-BE49-F238E27FC236}">
                  <a16:creationId xmlns:a16="http://schemas.microsoft.com/office/drawing/2014/main" id="{C4E4526B-CA3E-4AE5-9AC8-A014C8C8A45D}"/>
                </a:ext>
              </a:extLst>
            </p:cNvPr>
            <p:cNvSpPr>
              <a:spLocks noChangeAspect="1"/>
            </p:cNvSpPr>
            <p:nvPr/>
          </p:nvSpPr>
          <p:spPr>
            <a:xfrm rot="16200000">
              <a:off x="4212209"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0" name="Straight Arrow Connector 139">
              <a:extLst>
                <a:ext uri="{FF2B5EF4-FFF2-40B4-BE49-F238E27FC236}">
                  <a16:creationId xmlns:a16="http://schemas.microsoft.com/office/drawing/2014/main" id="{C7DFC678-2931-4010-9F35-343A5BFA12B5}"/>
                </a:ext>
              </a:extLst>
            </p:cNvPr>
            <p:cNvCxnSpPr>
              <a:cxnSpLocks/>
              <a:stCxn id="135" idx="4"/>
              <a:endCxn id="137" idx="0"/>
            </p:cNvCxnSpPr>
            <p:nvPr/>
          </p:nvCxnSpPr>
          <p:spPr>
            <a:xfrm rot="16200000">
              <a:off x="3709700" y="5578354"/>
              <a:ext cx="2657" cy="14057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0C7B718-1DF6-4A87-BEA4-E068FB58BB4B}"/>
                </a:ext>
              </a:extLst>
            </p:cNvPr>
            <p:cNvCxnSpPr>
              <a:cxnSpLocks/>
              <a:stCxn id="137" idx="4"/>
              <a:endCxn id="138" idx="0"/>
            </p:cNvCxnSpPr>
            <p:nvPr/>
          </p:nvCxnSpPr>
          <p:spPr>
            <a:xfrm rot="16200000" flipH="1">
              <a:off x="4138524" y="5576282"/>
              <a:ext cx="2657" cy="14471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40A3DAA1-362E-4D82-B703-EB7E0CCCE1FD}"/>
                </a:ext>
              </a:extLst>
            </p:cNvPr>
            <p:cNvSpPr>
              <a:spLocks noChangeAspect="1"/>
            </p:cNvSpPr>
            <p:nvPr/>
          </p:nvSpPr>
          <p:spPr>
            <a:xfrm rot="16200000">
              <a:off x="3359877"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4" name="Oval 143">
              <a:extLst>
                <a:ext uri="{FF2B5EF4-FFF2-40B4-BE49-F238E27FC236}">
                  <a16:creationId xmlns:a16="http://schemas.microsoft.com/office/drawing/2014/main" id="{99DA13E9-8E13-4EAD-964F-E19790A07FC2}"/>
                </a:ext>
              </a:extLst>
            </p:cNvPr>
            <p:cNvSpPr>
              <a:spLocks noChangeAspect="1"/>
            </p:cNvSpPr>
            <p:nvPr/>
          </p:nvSpPr>
          <p:spPr>
            <a:xfrm rot="16200000">
              <a:off x="3781314" y="5935827"/>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5" name="Oval 144">
              <a:extLst>
                <a:ext uri="{FF2B5EF4-FFF2-40B4-BE49-F238E27FC236}">
                  <a16:creationId xmlns:a16="http://schemas.microsoft.com/office/drawing/2014/main" id="{C004514B-95D4-4DE6-BBC7-D4BA05E4AD1A}"/>
                </a:ext>
              </a:extLst>
            </p:cNvPr>
            <p:cNvSpPr>
              <a:spLocks noChangeAspect="1"/>
            </p:cNvSpPr>
            <p:nvPr/>
          </p:nvSpPr>
          <p:spPr>
            <a:xfrm rot="16200000">
              <a:off x="4212209"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9" name="Straight Arrow Connector 148">
              <a:extLst>
                <a:ext uri="{FF2B5EF4-FFF2-40B4-BE49-F238E27FC236}">
                  <a16:creationId xmlns:a16="http://schemas.microsoft.com/office/drawing/2014/main" id="{AFD0B24E-26D6-4A13-8170-79DBF873C5BC}"/>
                </a:ext>
              </a:extLst>
            </p:cNvPr>
            <p:cNvCxnSpPr>
              <a:cxnSpLocks/>
              <a:stCxn id="137" idx="3"/>
              <a:endCxn id="145" idx="7"/>
            </p:cNvCxnSpPr>
            <p:nvPr/>
          </p:nvCxnSpPr>
          <p:spPr>
            <a:xfrm>
              <a:off x="4025586" y="5748491"/>
              <a:ext cx="227755"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DC2BC67-1F61-4C7E-A7FE-FA60E0E3FB18}"/>
                </a:ext>
              </a:extLst>
            </p:cNvPr>
            <p:cNvCxnSpPr>
              <a:cxnSpLocks/>
              <a:stCxn id="143" idx="5"/>
              <a:endCxn id="137" idx="1"/>
            </p:cNvCxnSpPr>
            <p:nvPr/>
          </p:nvCxnSpPr>
          <p:spPr>
            <a:xfrm flipV="1">
              <a:off x="3599612" y="5748491"/>
              <a:ext cx="223612"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762DE-E713-4701-AA7C-3839B816D993}"/>
                </a:ext>
              </a:extLst>
            </p:cNvPr>
            <p:cNvCxnSpPr>
              <a:cxnSpLocks/>
              <a:stCxn id="144" idx="6"/>
              <a:endCxn id="137" idx="2"/>
            </p:cNvCxnSpPr>
            <p:nvPr/>
          </p:nvCxnSpPr>
          <p:spPr>
            <a:xfrm flipV="1">
              <a:off x="3924405" y="5790401"/>
              <a:ext cx="0" cy="14542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EB1DAAE-7EBA-495C-A9AF-BD4A8774A356}"/>
                </a:ext>
              </a:extLst>
            </p:cNvPr>
            <p:cNvCxnSpPr>
              <a:cxnSpLocks/>
              <a:stCxn id="137" idx="6"/>
              <a:endCxn id="129" idx="2"/>
            </p:cNvCxnSpPr>
            <p:nvPr/>
          </p:nvCxnSpPr>
          <p:spPr>
            <a:xfrm flipV="1">
              <a:off x="3924405" y="5397471"/>
              <a:ext cx="0" cy="1067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07DC6BFB-00A7-4E9F-BE07-75933FD802A0}"/>
              </a:ext>
            </a:extLst>
          </p:cNvPr>
          <p:cNvSpPr/>
          <p:nvPr/>
        </p:nvSpPr>
        <p:spPr>
          <a:xfrm>
            <a:off x="5637678" y="302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74" name="Arrow: Right 173">
            <a:extLst>
              <a:ext uri="{FF2B5EF4-FFF2-40B4-BE49-F238E27FC236}">
                <a16:creationId xmlns:a16="http://schemas.microsoft.com/office/drawing/2014/main" id="{B2D01779-FAA7-46B2-B9D4-978C266A34F0}"/>
              </a:ext>
            </a:extLst>
          </p:cNvPr>
          <p:cNvSpPr/>
          <p:nvPr/>
        </p:nvSpPr>
        <p:spPr>
          <a:xfrm>
            <a:off x="4643604" y="3466135"/>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4306A5A-F431-4C01-8FE8-825DA7CEC0AE}"/>
              </a:ext>
            </a:extLst>
          </p:cNvPr>
          <p:cNvSpPr/>
          <p:nvPr/>
        </p:nvSpPr>
        <p:spPr>
          <a:xfrm>
            <a:off x="5994585" y="3023794"/>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74" name="Rounded Rectangle 26">
            <a:extLst>
              <a:ext uri="{FF2B5EF4-FFF2-40B4-BE49-F238E27FC236}">
                <a16:creationId xmlns:a16="http://schemas.microsoft.com/office/drawing/2014/main" id="{D2D09310-BB46-4588-83F3-F73885860107}"/>
              </a:ext>
            </a:extLst>
          </p:cNvPr>
          <p:cNvSpPr/>
          <p:nvPr/>
        </p:nvSpPr>
        <p:spPr>
          <a:xfrm>
            <a:off x="3036778" y="2692652"/>
            <a:ext cx="1044301" cy="1016609"/>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C973B147-98D4-4ED8-97EF-5E4BCA677F18}"/>
                  </a:ext>
                </a:extLst>
              </p:cNvPr>
              <p:cNvSpPr/>
              <p:nvPr/>
            </p:nvSpPr>
            <p:spPr>
              <a:xfrm>
                <a:off x="4643605" y="4620767"/>
                <a:ext cx="739305"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m:t>
                      </m:r>
                      <m:r>
                        <a:rPr lang="en-US" sz="1625" b="1" i="1">
                          <a:latin typeface="Cambria Math" panose="02040503050406030204" pitchFamily="18" charset="0"/>
                        </a:rPr>
                        <m:t>𝑾𝑿</m:t>
                      </m:r>
                    </m:oMath>
                  </m:oMathPara>
                </a14:m>
                <a:endParaRPr lang="en-US" sz="1625" b="1" dirty="0"/>
              </a:p>
            </p:txBody>
          </p:sp>
        </mc:Choice>
        <mc:Fallback xmlns="">
          <p:sp>
            <p:nvSpPr>
              <p:cNvPr id="79" name="Rectangle 78">
                <a:extLst>
                  <a:ext uri="{FF2B5EF4-FFF2-40B4-BE49-F238E27FC236}">
                    <a16:creationId xmlns:a16="http://schemas.microsoft.com/office/drawing/2014/main" id="{C973B147-98D4-4ED8-97EF-5E4BCA677F18}"/>
                  </a:ext>
                </a:extLst>
              </p:cNvPr>
              <p:cNvSpPr>
                <a:spLocks noRot="1" noChangeAspect="1" noMove="1" noResize="1" noEditPoints="1" noAdjustHandles="1" noChangeArrowheads="1" noChangeShapeType="1" noTextEdit="1"/>
              </p:cNvSpPr>
              <p:nvPr/>
            </p:nvSpPr>
            <p:spPr>
              <a:xfrm>
                <a:off x="5715205" y="4895790"/>
                <a:ext cx="853119" cy="400110"/>
              </a:xfrm>
              <a:prstGeom prst="rect">
                <a:avLst/>
              </a:prstGeom>
              <a:blipFill>
                <a:blip r:embed="rId4"/>
                <a:stretch>
                  <a:fillRect b="-13636"/>
                </a:stretch>
              </a:blipFill>
            </p:spPr>
            <p:txBody>
              <a:bodyPr/>
              <a:lstStyle/>
              <a:p>
                <a:r>
                  <a:rPr lang="en-US">
                    <a:noFill/>
                  </a:rPr>
                  <a:t> </a:t>
                </a:r>
              </a:p>
            </p:txBody>
          </p:sp>
        </mc:Fallback>
      </mc:AlternateContent>
    </p:spTree>
    <p:extLst>
      <p:ext uri="{BB962C8B-B14F-4D97-AF65-F5344CB8AC3E}">
        <p14:creationId xmlns:p14="http://schemas.microsoft.com/office/powerpoint/2010/main" val="4228381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9" name="Oval 8">
            <a:extLst>
              <a:ext uri="{FF2B5EF4-FFF2-40B4-BE49-F238E27FC236}">
                <a16:creationId xmlns:a16="http://schemas.microsoft.com/office/drawing/2014/main" id="{3A173A2F-A35D-42A8-A2AB-BDEC54C1292F}"/>
              </a:ext>
            </a:extLst>
          </p:cNvPr>
          <p:cNvSpPr>
            <a:spLocks noChangeAspect="1"/>
          </p:cNvSpPr>
          <p:nvPr/>
        </p:nvSpPr>
        <p:spPr>
          <a:xfrm rot="16200000">
            <a:off x="2733385"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0" name="Oval 9">
            <a:extLst>
              <a:ext uri="{FF2B5EF4-FFF2-40B4-BE49-F238E27FC236}">
                <a16:creationId xmlns:a16="http://schemas.microsoft.com/office/drawing/2014/main" id="{7F70DD05-809F-4216-9A72-C2A6FA0647FB}"/>
              </a:ext>
            </a:extLst>
          </p:cNvPr>
          <p:cNvSpPr>
            <a:spLocks noChangeAspect="1"/>
          </p:cNvSpPr>
          <p:nvPr/>
        </p:nvSpPr>
        <p:spPr>
          <a:xfrm rot="16200000">
            <a:off x="3075802" y="274182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3" name="Oval 22">
            <a:extLst>
              <a:ext uri="{FF2B5EF4-FFF2-40B4-BE49-F238E27FC236}">
                <a16:creationId xmlns:a16="http://schemas.microsoft.com/office/drawing/2014/main" id="{A3EDFACA-DACA-4724-86DA-7990D420443D}"/>
              </a:ext>
            </a:extLst>
          </p:cNvPr>
          <p:cNvSpPr>
            <a:spLocks noChangeAspect="1"/>
          </p:cNvSpPr>
          <p:nvPr/>
        </p:nvSpPr>
        <p:spPr>
          <a:xfrm rot="16200000">
            <a:off x="2733385"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4" name="Oval 23">
            <a:extLst>
              <a:ext uri="{FF2B5EF4-FFF2-40B4-BE49-F238E27FC236}">
                <a16:creationId xmlns:a16="http://schemas.microsoft.com/office/drawing/2014/main" id="{71184ECB-A98D-4958-99AB-1A4DAD139FCF}"/>
              </a:ext>
            </a:extLst>
          </p:cNvPr>
          <p:cNvSpPr>
            <a:spLocks noChangeAspect="1"/>
          </p:cNvSpPr>
          <p:nvPr/>
        </p:nvSpPr>
        <p:spPr>
          <a:xfrm rot="16200000">
            <a:off x="3075802" y="3061077"/>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6" name="Oval 35">
            <a:extLst>
              <a:ext uri="{FF2B5EF4-FFF2-40B4-BE49-F238E27FC236}">
                <a16:creationId xmlns:a16="http://schemas.microsoft.com/office/drawing/2014/main" id="{ACF02B22-7EB0-4675-A030-EA9EE44A0468}"/>
              </a:ext>
            </a:extLst>
          </p:cNvPr>
          <p:cNvSpPr>
            <a:spLocks noChangeAspect="1"/>
          </p:cNvSpPr>
          <p:nvPr/>
        </p:nvSpPr>
        <p:spPr>
          <a:xfrm rot="16200000">
            <a:off x="2733385" y="341607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7" name="Oval 36">
            <a:extLst>
              <a:ext uri="{FF2B5EF4-FFF2-40B4-BE49-F238E27FC236}">
                <a16:creationId xmlns:a16="http://schemas.microsoft.com/office/drawing/2014/main" id="{66903F1E-86D6-43D3-B8FE-6F1F84EA7FC8}"/>
              </a:ext>
            </a:extLst>
          </p:cNvPr>
          <p:cNvSpPr>
            <a:spLocks noChangeAspect="1"/>
          </p:cNvSpPr>
          <p:nvPr/>
        </p:nvSpPr>
        <p:spPr>
          <a:xfrm rot="16200000">
            <a:off x="3075802" y="3411759"/>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9" name="Oval 48">
            <a:extLst>
              <a:ext uri="{FF2B5EF4-FFF2-40B4-BE49-F238E27FC236}">
                <a16:creationId xmlns:a16="http://schemas.microsoft.com/office/drawing/2014/main" id="{B368495A-F690-4F30-995B-2FE02C0E499E}"/>
              </a:ext>
            </a:extLst>
          </p:cNvPr>
          <p:cNvSpPr>
            <a:spLocks noChangeAspect="1"/>
          </p:cNvSpPr>
          <p:nvPr/>
        </p:nvSpPr>
        <p:spPr>
          <a:xfrm rot="16200000">
            <a:off x="272990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0" name="Oval 49">
            <a:extLst>
              <a:ext uri="{FF2B5EF4-FFF2-40B4-BE49-F238E27FC236}">
                <a16:creationId xmlns:a16="http://schemas.microsoft.com/office/drawing/2014/main" id="{F377E585-2A68-4D94-8E8E-ADE3FAEFE76E}"/>
              </a:ext>
            </a:extLst>
          </p:cNvPr>
          <p:cNvSpPr>
            <a:spLocks noChangeAspect="1"/>
          </p:cNvSpPr>
          <p:nvPr/>
        </p:nvSpPr>
        <p:spPr>
          <a:xfrm rot="16200000">
            <a:off x="3072319" y="375807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1" name="Oval 50">
            <a:extLst>
              <a:ext uri="{FF2B5EF4-FFF2-40B4-BE49-F238E27FC236}">
                <a16:creationId xmlns:a16="http://schemas.microsoft.com/office/drawing/2014/main" id="{58BA8A5C-38F6-4124-B6DE-82603E7B0FDD}"/>
              </a:ext>
            </a:extLst>
          </p:cNvPr>
          <p:cNvSpPr>
            <a:spLocks noChangeAspect="1"/>
          </p:cNvSpPr>
          <p:nvPr/>
        </p:nvSpPr>
        <p:spPr>
          <a:xfrm rot="16200000">
            <a:off x="3422422"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2" name="Oval 51">
            <a:extLst>
              <a:ext uri="{FF2B5EF4-FFF2-40B4-BE49-F238E27FC236}">
                <a16:creationId xmlns:a16="http://schemas.microsoft.com/office/drawing/2014/main" id="{E4E8A04C-E916-4BCF-A82F-2090FAAA0DE2}"/>
              </a:ext>
            </a:extLst>
          </p:cNvPr>
          <p:cNvSpPr>
            <a:spLocks noChangeAspect="1"/>
          </p:cNvSpPr>
          <p:nvPr/>
        </p:nvSpPr>
        <p:spPr>
          <a:xfrm rot="16200000">
            <a:off x="3765977" y="3762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9" name="Oval 58">
            <a:extLst>
              <a:ext uri="{FF2B5EF4-FFF2-40B4-BE49-F238E27FC236}">
                <a16:creationId xmlns:a16="http://schemas.microsoft.com/office/drawing/2014/main" id="{EEC03630-558B-4DC5-9545-E03907E3E4B0}"/>
              </a:ext>
            </a:extLst>
          </p:cNvPr>
          <p:cNvSpPr>
            <a:spLocks noChangeAspect="1"/>
          </p:cNvSpPr>
          <p:nvPr/>
        </p:nvSpPr>
        <p:spPr>
          <a:xfrm rot="16200000">
            <a:off x="4115479" y="376912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5" name="Oval 74">
            <a:extLst>
              <a:ext uri="{FF2B5EF4-FFF2-40B4-BE49-F238E27FC236}">
                <a16:creationId xmlns:a16="http://schemas.microsoft.com/office/drawing/2014/main" id="{7FF0DC61-4115-42F6-A18F-B86A0ACFCFB4}"/>
              </a:ext>
            </a:extLst>
          </p:cNvPr>
          <p:cNvSpPr>
            <a:spLocks noChangeAspect="1"/>
          </p:cNvSpPr>
          <p:nvPr/>
        </p:nvSpPr>
        <p:spPr>
          <a:xfrm rot="16200000">
            <a:off x="2729902"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6" name="Oval 75">
            <a:extLst>
              <a:ext uri="{FF2B5EF4-FFF2-40B4-BE49-F238E27FC236}">
                <a16:creationId xmlns:a16="http://schemas.microsoft.com/office/drawing/2014/main" id="{1D7C5B28-A2E3-4446-AB44-588A688CCF74}"/>
              </a:ext>
            </a:extLst>
          </p:cNvPr>
          <p:cNvSpPr>
            <a:spLocks noChangeAspect="1"/>
          </p:cNvSpPr>
          <p:nvPr/>
        </p:nvSpPr>
        <p:spPr>
          <a:xfrm rot="16200000">
            <a:off x="3072318" y="4100066"/>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7" name="Oval 76">
            <a:extLst>
              <a:ext uri="{FF2B5EF4-FFF2-40B4-BE49-F238E27FC236}">
                <a16:creationId xmlns:a16="http://schemas.microsoft.com/office/drawing/2014/main" id="{470EBDC6-C46D-4FD6-82D5-DD427E532066}"/>
              </a:ext>
            </a:extLst>
          </p:cNvPr>
          <p:cNvSpPr>
            <a:spLocks noChangeAspect="1"/>
          </p:cNvSpPr>
          <p:nvPr/>
        </p:nvSpPr>
        <p:spPr>
          <a:xfrm rot="16200000">
            <a:off x="3422421"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8" name="Oval 77">
            <a:extLst>
              <a:ext uri="{FF2B5EF4-FFF2-40B4-BE49-F238E27FC236}">
                <a16:creationId xmlns:a16="http://schemas.microsoft.com/office/drawing/2014/main" id="{3B68C266-1B46-4E8D-A860-8170EC5315A1}"/>
              </a:ext>
            </a:extLst>
          </p:cNvPr>
          <p:cNvSpPr>
            <a:spLocks noChangeAspect="1"/>
          </p:cNvSpPr>
          <p:nvPr/>
        </p:nvSpPr>
        <p:spPr>
          <a:xfrm rot="16200000">
            <a:off x="3765976" y="4104385"/>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2" name="Oval 81">
            <a:extLst>
              <a:ext uri="{FF2B5EF4-FFF2-40B4-BE49-F238E27FC236}">
                <a16:creationId xmlns:a16="http://schemas.microsoft.com/office/drawing/2014/main" id="{6AC9CD55-2356-4FB2-BDFF-EEDF764254D2}"/>
              </a:ext>
            </a:extLst>
          </p:cNvPr>
          <p:cNvSpPr>
            <a:spLocks noChangeAspect="1"/>
          </p:cNvSpPr>
          <p:nvPr/>
        </p:nvSpPr>
        <p:spPr>
          <a:xfrm rot="16200000">
            <a:off x="4115478" y="411111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7" name="Arrow: Right 146">
            <a:extLst>
              <a:ext uri="{FF2B5EF4-FFF2-40B4-BE49-F238E27FC236}">
                <a16:creationId xmlns:a16="http://schemas.microsoft.com/office/drawing/2014/main" id="{6C16269E-11AE-482F-B3D7-F2C7E19586CF}"/>
              </a:ext>
            </a:extLst>
          </p:cNvPr>
          <p:cNvSpPr/>
          <p:nvPr/>
        </p:nvSpPr>
        <p:spPr>
          <a:xfrm>
            <a:off x="2300038" y="3457250"/>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06A8EEF-B080-4F3D-96F8-22252E1A4E95}"/>
              </a:ext>
            </a:extLst>
          </p:cNvPr>
          <p:cNvGrpSpPr/>
          <p:nvPr/>
        </p:nvGrpSpPr>
        <p:grpSpPr>
          <a:xfrm>
            <a:off x="3422489" y="2741821"/>
            <a:ext cx="920724" cy="902460"/>
            <a:chOff x="3359877" y="5111289"/>
            <a:chExt cx="1133199" cy="1110720"/>
          </a:xfrm>
        </p:grpSpPr>
        <p:sp>
          <p:nvSpPr>
            <p:cNvPr id="128" name="Oval 127">
              <a:extLst>
                <a:ext uri="{FF2B5EF4-FFF2-40B4-BE49-F238E27FC236}">
                  <a16:creationId xmlns:a16="http://schemas.microsoft.com/office/drawing/2014/main" id="{C9021FAF-3015-4170-A838-73E1967FE20C}"/>
                </a:ext>
              </a:extLst>
            </p:cNvPr>
            <p:cNvSpPr>
              <a:spLocks noChangeAspect="1"/>
            </p:cNvSpPr>
            <p:nvPr/>
          </p:nvSpPr>
          <p:spPr>
            <a:xfrm rot="16200000">
              <a:off x="3359877"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9" name="Oval 128">
              <a:extLst>
                <a:ext uri="{FF2B5EF4-FFF2-40B4-BE49-F238E27FC236}">
                  <a16:creationId xmlns:a16="http://schemas.microsoft.com/office/drawing/2014/main" id="{515B3EF3-5E61-4D43-9403-D706B0D2FD09}"/>
                </a:ext>
              </a:extLst>
            </p:cNvPr>
            <p:cNvSpPr>
              <a:spLocks noChangeAspect="1"/>
            </p:cNvSpPr>
            <p:nvPr/>
          </p:nvSpPr>
          <p:spPr>
            <a:xfrm rot="16200000">
              <a:off x="3781314" y="5111289"/>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1" name="Oval 130">
              <a:extLst>
                <a:ext uri="{FF2B5EF4-FFF2-40B4-BE49-F238E27FC236}">
                  <a16:creationId xmlns:a16="http://schemas.microsoft.com/office/drawing/2014/main" id="{389D4A1E-5D33-4B15-8724-EABF23E8905F}"/>
                </a:ext>
              </a:extLst>
            </p:cNvPr>
            <p:cNvSpPr>
              <a:spLocks noChangeAspect="1"/>
            </p:cNvSpPr>
            <p:nvPr/>
          </p:nvSpPr>
          <p:spPr>
            <a:xfrm rot="16200000">
              <a:off x="4212209"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32" name="Straight Arrow Connector 131">
              <a:extLst>
                <a:ext uri="{FF2B5EF4-FFF2-40B4-BE49-F238E27FC236}">
                  <a16:creationId xmlns:a16="http://schemas.microsoft.com/office/drawing/2014/main" id="{7924C0CB-2A4D-4ADA-8338-1F97A9B03531}"/>
                </a:ext>
              </a:extLst>
            </p:cNvPr>
            <p:cNvCxnSpPr>
              <a:cxnSpLocks/>
              <a:stCxn id="128" idx="3"/>
              <a:endCxn id="137" idx="7"/>
            </p:cNvCxnSpPr>
            <p:nvPr/>
          </p:nvCxnSpPr>
          <p:spPr>
            <a:xfrm>
              <a:off x="3599612" y="5356339"/>
              <a:ext cx="223612"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BE75D00-9D56-4CA3-A055-91234EA091C3}"/>
                </a:ext>
              </a:extLst>
            </p:cNvPr>
            <p:cNvCxnSpPr>
              <a:cxnSpLocks/>
              <a:stCxn id="137" idx="5"/>
              <a:endCxn id="131" idx="1"/>
            </p:cNvCxnSpPr>
            <p:nvPr/>
          </p:nvCxnSpPr>
          <p:spPr>
            <a:xfrm flipV="1">
              <a:off x="4025586" y="5356339"/>
              <a:ext cx="227755"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71E49182-21E0-44ED-B467-D92405DFF55A}"/>
                </a:ext>
              </a:extLst>
            </p:cNvPr>
            <p:cNvSpPr>
              <a:spLocks noChangeAspect="1"/>
            </p:cNvSpPr>
            <p:nvPr/>
          </p:nvSpPr>
          <p:spPr>
            <a:xfrm rot="16200000">
              <a:off x="3359877"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7" name="Oval 136">
              <a:extLst>
                <a:ext uri="{FF2B5EF4-FFF2-40B4-BE49-F238E27FC236}">
                  <a16:creationId xmlns:a16="http://schemas.microsoft.com/office/drawing/2014/main" id="{25925C60-B34C-4177-BFCD-FBDC325B0910}"/>
                </a:ext>
              </a:extLst>
            </p:cNvPr>
            <p:cNvSpPr>
              <a:spLocks noChangeAspect="1"/>
            </p:cNvSpPr>
            <p:nvPr/>
          </p:nvSpPr>
          <p:spPr>
            <a:xfrm rot="16200000">
              <a:off x="3781314" y="5504219"/>
              <a:ext cx="286182" cy="286182"/>
            </a:xfrm>
            <a:prstGeom prst="ellipse">
              <a:avLst/>
            </a:prstGeom>
            <a:solidFill>
              <a:srgbClr val="0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8" name="Oval 137">
              <a:extLst>
                <a:ext uri="{FF2B5EF4-FFF2-40B4-BE49-F238E27FC236}">
                  <a16:creationId xmlns:a16="http://schemas.microsoft.com/office/drawing/2014/main" id="{C4E4526B-CA3E-4AE5-9AC8-A014C8C8A45D}"/>
                </a:ext>
              </a:extLst>
            </p:cNvPr>
            <p:cNvSpPr>
              <a:spLocks noChangeAspect="1"/>
            </p:cNvSpPr>
            <p:nvPr/>
          </p:nvSpPr>
          <p:spPr>
            <a:xfrm rot="16200000">
              <a:off x="4212209"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0" name="Straight Arrow Connector 139">
              <a:extLst>
                <a:ext uri="{FF2B5EF4-FFF2-40B4-BE49-F238E27FC236}">
                  <a16:creationId xmlns:a16="http://schemas.microsoft.com/office/drawing/2014/main" id="{C7DFC678-2931-4010-9F35-343A5BFA12B5}"/>
                </a:ext>
              </a:extLst>
            </p:cNvPr>
            <p:cNvCxnSpPr>
              <a:cxnSpLocks/>
              <a:stCxn id="135" idx="4"/>
              <a:endCxn id="137" idx="0"/>
            </p:cNvCxnSpPr>
            <p:nvPr/>
          </p:nvCxnSpPr>
          <p:spPr>
            <a:xfrm rot="16200000">
              <a:off x="3709700" y="5578354"/>
              <a:ext cx="2657" cy="14057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0C7B718-1DF6-4A87-BEA4-E068FB58BB4B}"/>
                </a:ext>
              </a:extLst>
            </p:cNvPr>
            <p:cNvCxnSpPr>
              <a:cxnSpLocks/>
              <a:stCxn id="137" idx="4"/>
              <a:endCxn id="138" idx="0"/>
            </p:cNvCxnSpPr>
            <p:nvPr/>
          </p:nvCxnSpPr>
          <p:spPr>
            <a:xfrm rot="16200000" flipH="1">
              <a:off x="4138524" y="5576282"/>
              <a:ext cx="2657" cy="14471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40A3DAA1-362E-4D82-B703-EB7E0CCCE1FD}"/>
                </a:ext>
              </a:extLst>
            </p:cNvPr>
            <p:cNvSpPr>
              <a:spLocks noChangeAspect="1"/>
            </p:cNvSpPr>
            <p:nvPr/>
          </p:nvSpPr>
          <p:spPr>
            <a:xfrm rot="16200000">
              <a:off x="3359877"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4" name="Oval 143">
              <a:extLst>
                <a:ext uri="{FF2B5EF4-FFF2-40B4-BE49-F238E27FC236}">
                  <a16:creationId xmlns:a16="http://schemas.microsoft.com/office/drawing/2014/main" id="{99DA13E9-8E13-4EAD-964F-E19790A07FC2}"/>
                </a:ext>
              </a:extLst>
            </p:cNvPr>
            <p:cNvSpPr>
              <a:spLocks noChangeAspect="1"/>
            </p:cNvSpPr>
            <p:nvPr/>
          </p:nvSpPr>
          <p:spPr>
            <a:xfrm rot="16200000">
              <a:off x="3781314" y="5935827"/>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5" name="Oval 144">
              <a:extLst>
                <a:ext uri="{FF2B5EF4-FFF2-40B4-BE49-F238E27FC236}">
                  <a16:creationId xmlns:a16="http://schemas.microsoft.com/office/drawing/2014/main" id="{C004514B-95D4-4DE6-BBC7-D4BA05E4AD1A}"/>
                </a:ext>
              </a:extLst>
            </p:cNvPr>
            <p:cNvSpPr>
              <a:spLocks noChangeAspect="1"/>
            </p:cNvSpPr>
            <p:nvPr/>
          </p:nvSpPr>
          <p:spPr>
            <a:xfrm rot="16200000">
              <a:off x="4212209"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9" name="Straight Arrow Connector 148">
              <a:extLst>
                <a:ext uri="{FF2B5EF4-FFF2-40B4-BE49-F238E27FC236}">
                  <a16:creationId xmlns:a16="http://schemas.microsoft.com/office/drawing/2014/main" id="{AFD0B24E-26D6-4A13-8170-79DBF873C5BC}"/>
                </a:ext>
              </a:extLst>
            </p:cNvPr>
            <p:cNvCxnSpPr>
              <a:cxnSpLocks/>
              <a:stCxn id="137" idx="3"/>
              <a:endCxn id="145" idx="7"/>
            </p:cNvCxnSpPr>
            <p:nvPr/>
          </p:nvCxnSpPr>
          <p:spPr>
            <a:xfrm>
              <a:off x="4025586" y="5748491"/>
              <a:ext cx="227755"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DC2BC67-1F61-4C7E-A7FE-FA60E0E3FB18}"/>
                </a:ext>
              </a:extLst>
            </p:cNvPr>
            <p:cNvCxnSpPr>
              <a:cxnSpLocks/>
              <a:stCxn id="143" idx="5"/>
              <a:endCxn id="137" idx="1"/>
            </p:cNvCxnSpPr>
            <p:nvPr/>
          </p:nvCxnSpPr>
          <p:spPr>
            <a:xfrm flipV="1">
              <a:off x="3599612" y="5748491"/>
              <a:ext cx="223612"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762DE-E713-4701-AA7C-3839B816D993}"/>
                </a:ext>
              </a:extLst>
            </p:cNvPr>
            <p:cNvCxnSpPr>
              <a:cxnSpLocks/>
              <a:stCxn id="144" idx="6"/>
              <a:endCxn id="137" idx="2"/>
            </p:cNvCxnSpPr>
            <p:nvPr/>
          </p:nvCxnSpPr>
          <p:spPr>
            <a:xfrm flipV="1">
              <a:off x="3924405" y="5790401"/>
              <a:ext cx="0" cy="14542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EB1DAAE-7EBA-495C-A9AF-BD4A8774A356}"/>
                </a:ext>
              </a:extLst>
            </p:cNvPr>
            <p:cNvCxnSpPr>
              <a:cxnSpLocks/>
              <a:stCxn id="137" idx="6"/>
              <a:endCxn id="129" idx="2"/>
            </p:cNvCxnSpPr>
            <p:nvPr/>
          </p:nvCxnSpPr>
          <p:spPr>
            <a:xfrm flipV="1">
              <a:off x="3924405" y="5397471"/>
              <a:ext cx="0" cy="1067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07DC6BFB-00A7-4E9F-BE07-75933FD802A0}"/>
              </a:ext>
            </a:extLst>
          </p:cNvPr>
          <p:cNvSpPr/>
          <p:nvPr/>
        </p:nvSpPr>
        <p:spPr>
          <a:xfrm>
            <a:off x="5637678" y="302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74" name="Arrow: Right 173">
            <a:extLst>
              <a:ext uri="{FF2B5EF4-FFF2-40B4-BE49-F238E27FC236}">
                <a16:creationId xmlns:a16="http://schemas.microsoft.com/office/drawing/2014/main" id="{B2D01779-FAA7-46B2-B9D4-978C266A34F0}"/>
              </a:ext>
            </a:extLst>
          </p:cNvPr>
          <p:cNvSpPr/>
          <p:nvPr/>
        </p:nvSpPr>
        <p:spPr>
          <a:xfrm>
            <a:off x="4643604" y="3466135"/>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4306A5A-F431-4C01-8FE8-825DA7CEC0AE}"/>
              </a:ext>
            </a:extLst>
          </p:cNvPr>
          <p:cNvSpPr/>
          <p:nvPr/>
        </p:nvSpPr>
        <p:spPr>
          <a:xfrm>
            <a:off x="5994585" y="3023794"/>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4" name="Rounded Rectangle 26">
            <a:extLst>
              <a:ext uri="{FF2B5EF4-FFF2-40B4-BE49-F238E27FC236}">
                <a16:creationId xmlns:a16="http://schemas.microsoft.com/office/drawing/2014/main" id="{4CD1E899-6905-4F0D-9559-0CA4E7302AF1}"/>
              </a:ext>
            </a:extLst>
          </p:cNvPr>
          <p:cNvSpPr/>
          <p:nvPr/>
        </p:nvSpPr>
        <p:spPr>
          <a:xfrm>
            <a:off x="3376829" y="2695194"/>
            <a:ext cx="1044301" cy="1016609"/>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5" name="Rectangle: Rounded Corners 54">
            <a:extLst>
              <a:ext uri="{FF2B5EF4-FFF2-40B4-BE49-F238E27FC236}">
                <a16:creationId xmlns:a16="http://schemas.microsoft.com/office/drawing/2014/main" id="{1B363071-67BE-4FFA-80F1-30137530F1DB}"/>
              </a:ext>
            </a:extLst>
          </p:cNvPr>
          <p:cNvSpPr/>
          <p:nvPr/>
        </p:nvSpPr>
        <p:spPr>
          <a:xfrm>
            <a:off x="6351493" y="301741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9BEB281A-E4FB-4A46-9035-D17B147A4AFA}"/>
                  </a:ext>
                </a:extLst>
              </p:cNvPr>
              <p:cNvSpPr/>
              <p:nvPr/>
            </p:nvSpPr>
            <p:spPr>
              <a:xfrm>
                <a:off x="4643605" y="4620767"/>
                <a:ext cx="739305"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m:t>
                      </m:r>
                      <m:r>
                        <a:rPr lang="en-US" sz="1625" b="1" i="1">
                          <a:latin typeface="Cambria Math" panose="02040503050406030204" pitchFamily="18" charset="0"/>
                        </a:rPr>
                        <m:t>𝑾𝑿</m:t>
                      </m:r>
                    </m:oMath>
                  </m:oMathPara>
                </a14:m>
                <a:endParaRPr lang="en-US" sz="1625" b="1" dirty="0"/>
              </a:p>
            </p:txBody>
          </p:sp>
        </mc:Choice>
        <mc:Fallback xmlns="">
          <p:sp>
            <p:nvSpPr>
              <p:cNvPr id="56" name="Rectangle 55">
                <a:extLst>
                  <a:ext uri="{FF2B5EF4-FFF2-40B4-BE49-F238E27FC236}">
                    <a16:creationId xmlns:a16="http://schemas.microsoft.com/office/drawing/2014/main" id="{9BEB281A-E4FB-4A46-9035-D17B147A4AFA}"/>
                  </a:ext>
                </a:extLst>
              </p:cNvPr>
              <p:cNvSpPr>
                <a:spLocks noRot="1" noChangeAspect="1" noMove="1" noResize="1" noEditPoints="1" noAdjustHandles="1" noChangeArrowheads="1" noChangeShapeType="1" noTextEdit="1"/>
              </p:cNvSpPr>
              <p:nvPr/>
            </p:nvSpPr>
            <p:spPr>
              <a:xfrm>
                <a:off x="5715205" y="4895790"/>
                <a:ext cx="853119" cy="400110"/>
              </a:xfrm>
              <a:prstGeom prst="rect">
                <a:avLst/>
              </a:prstGeom>
              <a:blipFill>
                <a:blip r:embed="rId4"/>
                <a:stretch>
                  <a:fillRect b="-13636"/>
                </a:stretch>
              </a:blipFill>
            </p:spPr>
            <p:txBody>
              <a:bodyPr/>
              <a:lstStyle/>
              <a:p>
                <a:r>
                  <a:rPr lang="en-US">
                    <a:noFill/>
                  </a:rPr>
                  <a:t> </a:t>
                </a:r>
              </a:p>
            </p:txBody>
          </p:sp>
        </mc:Fallback>
      </mc:AlternateContent>
    </p:spTree>
    <p:extLst>
      <p:ext uri="{BB962C8B-B14F-4D97-AF65-F5344CB8AC3E}">
        <p14:creationId xmlns:p14="http://schemas.microsoft.com/office/powerpoint/2010/main" val="38231402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9" name="Oval 8">
            <a:extLst>
              <a:ext uri="{FF2B5EF4-FFF2-40B4-BE49-F238E27FC236}">
                <a16:creationId xmlns:a16="http://schemas.microsoft.com/office/drawing/2014/main" id="{3A173A2F-A35D-42A8-A2AB-BDEC54C1292F}"/>
              </a:ext>
            </a:extLst>
          </p:cNvPr>
          <p:cNvSpPr>
            <a:spLocks noChangeAspect="1"/>
          </p:cNvSpPr>
          <p:nvPr/>
        </p:nvSpPr>
        <p:spPr>
          <a:xfrm rot="16200000">
            <a:off x="2733385"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0" name="Oval 9">
            <a:extLst>
              <a:ext uri="{FF2B5EF4-FFF2-40B4-BE49-F238E27FC236}">
                <a16:creationId xmlns:a16="http://schemas.microsoft.com/office/drawing/2014/main" id="{7F70DD05-809F-4216-9A72-C2A6FA0647FB}"/>
              </a:ext>
            </a:extLst>
          </p:cNvPr>
          <p:cNvSpPr>
            <a:spLocks noChangeAspect="1"/>
          </p:cNvSpPr>
          <p:nvPr/>
        </p:nvSpPr>
        <p:spPr>
          <a:xfrm rot="16200000">
            <a:off x="3075802" y="274182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Oval 11">
            <a:extLst>
              <a:ext uri="{FF2B5EF4-FFF2-40B4-BE49-F238E27FC236}">
                <a16:creationId xmlns:a16="http://schemas.microsoft.com/office/drawing/2014/main" id="{20CFD741-0EC2-43D3-A940-84908014E3CE}"/>
              </a:ext>
            </a:extLst>
          </p:cNvPr>
          <p:cNvSpPr>
            <a:spLocks noChangeAspect="1"/>
          </p:cNvSpPr>
          <p:nvPr/>
        </p:nvSpPr>
        <p:spPr>
          <a:xfrm rot="16200000">
            <a:off x="3425904"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Oval 12">
            <a:extLst>
              <a:ext uri="{FF2B5EF4-FFF2-40B4-BE49-F238E27FC236}">
                <a16:creationId xmlns:a16="http://schemas.microsoft.com/office/drawing/2014/main" id="{980B9AB8-426B-4527-8770-6ABD58C15B57}"/>
              </a:ext>
            </a:extLst>
          </p:cNvPr>
          <p:cNvSpPr>
            <a:spLocks noChangeAspect="1"/>
          </p:cNvSpPr>
          <p:nvPr/>
        </p:nvSpPr>
        <p:spPr>
          <a:xfrm rot="16200000">
            <a:off x="3769460"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0" name="Oval 19">
            <a:extLst>
              <a:ext uri="{FF2B5EF4-FFF2-40B4-BE49-F238E27FC236}">
                <a16:creationId xmlns:a16="http://schemas.microsoft.com/office/drawing/2014/main" id="{9E0B2528-F923-4E8D-859F-E2A461939600}"/>
              </a:ext>
            </a:extLst>
          </p:cNvPr>
          <p:cNvSpPr>
            <a:spLocks noChangeAspect="1"/>
          </p:cNvSpPr>
          <p:nvPr/>
        </p:nvSpPr>
        <p:spPr>
          <a:xfrm rot="16200000">
            <a:off x="4118961" y="2752874"/>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6" name="Oval 25">
            <a:extLst>
              <a:ext uri="{FF2B5EF4-FFF2-40B4-BE49-F238E27FC236}">
                <a16:creationId xmlns:a16="http://schemas.microsoft.com/office/drawing/2014/main" id="{68B88566-B3A2-4B92-83A9-73042BFA7BB1}"/>
              </a:ext>
            </a:extLst>
          </p:cNvPr>
          <p:cNvSpPr>
            <a:spLocks noChangeAspect="1"/>
          </p:cNvSpPr>
          <p:nvPr/>
        </p:nvSpPr>
        <p:spPr>
          <a:xfrm rot="16200000">
            <a:off x="3769460"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3" name="Oval 32">
            <a:extLst>
              <a:ext uri="{FF2B5EF4-FFF2-40B4-BE49-F238E27FC236}">
                <a16:creationId xmlns:a16="http://schemas.microsoft.com/office/drawing/2014/main" id="{F5566CFF-23A5-47BB-A8F8-3B173521BB58}"/>
              </a:ext>
            </a:extLst>
          </p:cNvPr>
          <p:cNvSpPr>
            <a:spLocks noChangeAspect="1"/>
          </p:cNvSpPr>
          <p:nvPr/>
        </p:nvSpPr>
        <p:spPr>
          <a:xfrm rot="16200000">
            <a:off x="4118961" y="3072130"/>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9" name="Oval 38">
            <a:extLst>
              <a:ext uri="{FF2B5EF4-FFF2-40B4-BE49-F238E27FC236}">
                <a16:creationId xmlns:a16="http://schemas.microsoft.com/office/drawing/2014/main" id="{0208FCC0-B22A-4EDD-BC42-6EEBFFB26CC2}"/>
              </a:ext>
            </a:extLst>
          </p:cNvPr>
          <p:cNvSpPr>
            <a:spLocks noChangeAspect="1"/>
          </p:cNvSpPr>
          <p:nvPr/>
        </p:nvSpPr>
        <p:spPr>
          <a:xfrm rot="16200000">
            <a:off x="3769460" y="337965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6" name="Oval 45">
            <a:extLst>
              <a:ext uri="{FF2B5EF4-FFF2-40B4-BE49-F238E27FC236}">
                <a16:creationId xmlns:a16="http://schemas.microsoft.com/office/drawing/2014/main" id="{9008A9F2-0988-400D-84C8-3A0C86934835}"/>
              </a:ext>
            </a:extLst>
          </p:cNvPr>
          <p:cNvSpPr>
            <a:spLocks noChangeAspect="1"/>
          </p:cNvSpPr>
          <p:nvPr/>
        </p:nvSpPr>
        <p:spPr>
          <a:xfrm rot="16200000">
            <a:off x="4118961" y="3386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2" name="Oval 51">
            <a:extLst>
              <a:ext uri="{FF2B5EF4-FFF2-40B4-BE49-F238E27FC236}">
                <a16:creationId xmlns:a16="http://schemas.microsoft.com/office/drawing/2014/main" id="{E4E8A04C-E916-4BCF-A82F-2090FAAA0DE2}"/>
              </a:ext>
            </a:extLst>
          </p:cNvPr>
          <p:cNvSpPr>
            <a:spLocks noChangeAspect="1"/>
          </p:cNvSpPr>
          <p:nvPr/>
        </p:nvSpPr>
        <p:spPr>
          <a:xfrm rot="16200000">
            <a:off x="3765977" y="3740539"/>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9" name="Oval 58">
            <a:extLst>
              <a:ext uri="{FF2B5EF4-FFF2-40B4-BE49-F238E27FC236}">
                <a16:creationId xmlns:a16="http://schemas.microsoft.com/office/drawing/2014/main" id="{EEC03630-558B-4DC5-9545-E03907E3E4B0}"/>
              </a:ext>
            </a:extLst>
          </p:cNvPr>
          <p:cNvSpPr>
            <a:spLocks noChangeAspect="1"/>
          </p:cNvSpPr>
          <p:nvPr/>
        </p:nvSpPr>
        <p:spPr>
          <a:xfrm rot="16200000">
            <a:off x="4115479" y="3747272"/>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5" name="Oval 74">
            <a:extLst>
              <a:ext uri="{FF2B5EF4-FFF2-40B4-BE49-F238E27FC236}">
                <a16:creationId xmlns:a16="http://schemas.microsoft.com/office/drawing/2014/main" id="{7FF0DC61-4115-42F6-A18F-B86A0ACFCFB4}"/>
              </a:ext>
            </a:extLst>
          </p:cNvPr>
          <p:cNvSpPr>
            <a:spLocks noChangeAspect="1"/>
          </p:cNvSpPr>
          <p:nvPr/>
        </p:nvSpPr>
        <p:spPr>
          <a:xfrm rot="16200000">
            <a:off x="2729902"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6" name="Oval 75">
            <a:extLst>
              <a:ext uri="{FF2B5EF4-FFF2-40B4-BE49-F238E27FC236}">
                <a16:creationId xmlns:a16="http://schemas.microsoft.com/office/drawing/2014/main" id="{1D7C5B28-A2E3-4446-AB44-588A688CCF74}"/>
              </a:ext>
            </a:extLst>
          </p:cNvPr>
          <p:cNvSpPr>
            <a:spLocks noChangeAspect="1"/>
          </p:cNvSpPr>
          <p:nvPr/>
        </p:nvSpPr>
        <p:spPr>
          <a:xfrm rot="16200000">
            <a:off x="3072318" y="4078213"/>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7" name="Oval 76">
            <a:extLst>
              <a:ext uri="{FF2B5EF4-FFF2-40B4-BE49-F238E27FC236}">
                <a16:creationId xmlns:a16="http://schemas.microsoft.com/office/drawing/2014/main" id="{470EBDC6-C46D-4FD6-82D5-DD427E532066}"/>
              </a:ext>
            </a:extLst>
          </p:cNvPr>
          <p:cNvSpPr>
            <a:spLocks noChangeAspect="1"/>
          </p:cNvSpPr>
          <p:nvPr/>
        </p:nvSpPr>
        <p:spPr>
          <a:xfrm rot="16200000">
            <a:off x="3422421"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8" name="Oval 77">
            <a:extLst>
              <a:ext uri="{FF2B5EF4-FFF2-40B4-BE49-F238E27FC236}">
                <a16:creationId xmlns:a16="http://schemas.microsoft.com/office/drawing/2014/main" id="{3B68C266-1B46-4E8D-A860-8170EC5315A1}"/>
              </a:ext>
            </a:extLst>
          </p:cNvPr>
          <p:cNvSpPr>
            <a:spLocks noChangeAspect="1"/>
          </p:cNvSpPr>
          <p:nvPr/>
        </p:nvSpPr>
        <p:spPr>
          <a:xfrm rot="16200000">
            <a:off x="3765976"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2" name="Oval 81">
            <a:extLst>
              <a:ext uri="{FF2B5EF4-FFF2-40B4-BE49-F238E27FC236}">
                <a16:creationId xmlns:a16="http://schemas.microsoft.com/office/drawing/2014/main" id="{6AC9CD55-2356-4FB2-BDFF-EEDF764254D2}"/>
              </a:ext>
            </a:extLst>
          </p:cNvPr>
          <p:cNvSpPr>
            <a:spLocks noChangeAspect="1"/>
          </p:cNvSpPr>
          <p:nvPr/>
        </p:nvSpPr>
        <p:spPr>
          <a:xfrm rot="16200000">
            <a:off x="4115478" y="408926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7" name="Arrow: Right 146">
            <a:extLst>
              <a:ext uri="{FF2B5EF4-FFF2-40B4-BE49-F238E27FC236}">
                <a16:creationId xmlns:a16="http://schemas.microsoft.com/office/drawing/2014/main" id="{6C16269E-11AE-482F-B3D7-F2C7E19586CF}"/>
              </a:ext>
            </a:extLst>
          </p:cNvPr>
          <p:cNvSpPr/>
          <p:nvPr/>
        </p:nvSpPr>
        <p:spPr>
          <a:xfrm>
            <a:off x="2300038" y="3457250"/>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06A8EEF-B080-4F3D-96F8-22252E1A4E95}"/>
              </a:ext>
            </a:extLst>
          </p:cNvPr>
          <p:cNvGrpSpPr/>
          <p:nvPr/>
        </p:nvGrpSpPr>
        <p:grpSpPr>
          <a:xfrm>
            <a:off x="2732393" y="3062413"/>
            <a:ext cx="920724" cy="902460"/>
            <a:chOff x="3359877" y="5111289"/>
            <a:chExt cx="1133199" cy="1110720"/>
          </a:xfrm>
        </p:grpSpPr>
        <p:sp>
          <p:nvSpPr>
            <p:cNvPr id="128" name="Oval 127">
              <a:extLst>
                <a:ext uri="{FF2B5EF4-FFF2-40B4-BE49-F238E27FC236}">
                  <a16:creationId xmlns:a16="http://schemas.microsoft.com/office/drawing/2014/main" id="{C9021FAF-3015-4170-A838-73E1967FE20C}"/>
                </a:ext>
              </a:extLst>
            </p:cNvPr>
            <p:cNvSpPr>
              <a:spLocks noChangeAspect="1"/>
            </p:cNvSpPr>
            <p:nvPr/>
          </p:nvSpPr>
          <p:spPr>
            <a:xfrm rot="16200000">
              <a:off x="3359877"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9" name="Oval 128">
              <a:extLst>
                <a:ext uri="{FF2B5EF4-FFF2-40B4-BE49-F238E27FC236}">
                  <a16:creationId xmlns:a16="http://schemas.microsoft.com/office/drawing/2014/main" id="{515B3EF3-5E61-4D43-9403-D706B0D2FD09}"/>
                </a:ext>
              </a:extLst>
            </p:cNvPr>
            <p:cNvSpPr>
              <a:spLocks noChangeAspect="1"/>
            </p:cNvSpPr>
            <p:nvPr/>
          </p:nvSpPr>
          <p:spPr>
            <a:xfrm rot="16200000">
              <a:off x="3781314" y="5111289"/>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1" name="Oval 130">
              <a:extLst>
                <a:ext uri="{FF2B5EF4-FFF2-40B4-BE49-F238E27FC236}">
                  <a16:creationId xmlns:a16="http://schemas.microsoft.com/office/drawing/2014/main" id="{389D4A1E-5D33-4B15-8724-EABF23E8905F}"/>
                </a:ext>
              </a:extLst>
            </p:cNvPr>
            <p:cNvSpPr>
              <a:spLocks noChangeAspect="1"/>
            </p:cNvSpPr>
            <p:nvPr/>
          </p:nvSpPr>
          <p:spPr>
            <a:xfrm rot="16200000">
              <a:off x="4212209" y="511660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32" name="Straight Arrow Connector 131">
              <a:extLst>
                <a:ext uri="{FF2B5EF4-FFF2-40B4-BE49-F238E27FC236}">
                  <a16:creationId xmlns:a16="http://schemas.microsoft.com/office/drawing/2014/main" id="{7924C0CB-2A4D-4ADA-8338-1F97A9B03531}"/>
                </a:ext>
              </a:extLst>
            </p:cNvPr>
            <p:cNvCxnSpPr>
              <a:cxnSpLocks/>
              <a:stCxn id="128" idx="3"/>
              <a:endCxn id="137" idx="7"/>
            </p:cNvCxnSpPr>
            <p:nvPr/>
          </p:nvCxnSpPr>
          <p:spPr>
            <a:xfrm>
              <a:off x="3599612" y="5356339"/>
              <a:ext cx="223612"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BE75D00-9D56-4CA3-A055-91234EA091C3}"/>
                </a:ext>
              </a:extLst>
            </p:cNvPr>
            <p:cNvCxnSpPr>
              <a:cxnSpLocks/>
              <a:stCxn id="137" idx="5"/>
              <a:endCxn id="131" idx="1"/>
            </p:cNvCxnSpPr>
            <p:nvPr/>
          </p:nvCxnSpPr>
          <p:spPr>
            <a:xfrm flipV="1">
              <a:off x="4025586" y="5356339"/>
              <a:ext cx="227755" cy="18979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71E49182-21E0-44ED-B467-D92405DFF55A}"/>
                </a:ext>
              </a:extLst>
            </p:cNvPr>
            <p:cNvSpPr>
              <a:spLocks noChangeAspect="1"/>
            </p:cNvSpPr>
            <p:nvPr/>
          </p:nvSpPr>
          <p:spPr>
            <a:xfrm rot="16200000">
              <a:off x="3359877"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7" name="Oval 136">
              <a:extLst>
                <a:ext uri="{FF2B5EF4-FFF2-40B4-BE49-F238E27FC236}">
                  <a16:creationId xmlns:a16="http://schemas.microsoft.com/office/drawing/2014/main" id="{25925C60-B34C-4177-BFCD-FBDC325B0910}"/>
                </a:ext>
              </a:extLst>
            </p:cNvPr>
            <p:cNvSpPr>
              <a:spLocks noChangeAspect="1"/>
            </p:cNvSpPr>
            <p:nvPr/>
          </p:nvSpPr>
          <p:spPr>
            <a:xfrm rot="16200000">
              <a:off x="3781314" y="5504219"/>
              <a:ext cx="286182" cy="286182"/>
            </a:xfrm>
            <a:prstGeom prst="ellipse">
              <a:avLst/>
            </a:prstGeom>
            <a:solidFill>
              <a:srgbClr val="0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8" name="Oval 137">
              <a:extLst>
                <a:ext uri="{FF2B5EF4-FFF2-40B4-BE49-F238E27FC236}">
                  <a16:creationId xmlns:a16="http://schemas.microsoft.com/office/drawing/2014/main" id="{C4E4526B-CA3E-4AE5-9AC8-A014C8C8A45D}"/>
                </a:ext>
              </a:extLst>
            </p:cNvPr>
            <p:cNvSpPr>
              <a:spLocks noChangeAspect="1"/>
            </p:cNvSpPr>
            <p:nvPr/>
          </p:nvSpPr>
          <p:spPr>
            <a:xfrm rot="16200000">
              <a:off x="4212209" y="5509534"/>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0" name="Straight Arrow Connector 139">
              <a:extLst>
                <a:ext uri="{FF2B5EF4-FFF2-40B4-BE49-F238E27FC236}">
                  <a16:creationId xmlns:a16="http://schemas.microsoft.com/office/drawing/2014/main" id="{C7DFC678-2931-4010-9F35-343A5BFA12B5}"/>
                </a:ext>
              </a:extLst>
            </p:cNvPr>
            <p:cNvCxnSpPr>
              <a:cxnSpLocks/>
              <a:stCxn id="135" idx="4"/>
              <a:endCxn id="137" idx="0"/>
            </p:cNvCxnSpPr>
            <p:nvPr/>
          </p:nvCxnSpPr>
          <p:spPr>
            <a:xfrm rot="16200000">
              <a:off x="3709700" y="5578354"/>
              <a:ext cx="2657" cy="14057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0C7B718-1DF6-4A87-BEA4-E068FB58BB4B}"/>
                </a:ext>
              </a:extLst>
            </p:cNvPr>
            <p:cNvCxnSpPr>
              <a:cxnSpLocks/>
              <a:stCxn id="137" idx="4"/>
              <a:endCxn id="138" idx="0"/>
            </p:cNvCxnSpPr>
            <p:nvPr/>
          </p:nvCxnSpPr>
          <p:spPr>
            <a:xfrm rot="16200000" flipH="1">
              <a:off x="4138524" y="5576282"/>
              <a:ext cx="2657" cy="14471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40A3DAA1-362E-4D82-B703-EB7E0CCCE1FD}"/>
                </a:ext>
              </a:extLst>
            </p:cNvPr>
            <p:cNvSpPr>
              <a:spLocks noChangeAspect="1"/>
            </p:cNvSpPr>
            <p:nvPr/>
          </p:nvSpPr>
          <p:spPr>
            <a:xfrm rot="16200000">
              <a:off x="3359877"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4" name="Oval 143">
              <a:extLst>
                <a:ext uri="{FF2B5EF4-FFF2-40B4-BE49-F238E27FC236}">
                  <a16:creationId xmlns:a16="http://schemas.microsoft.com/office/drawing/2014/main" id="{99DA13E9-8E13-4EAD-964F-E19790A07FC2}"/>
                </a:ext>
              </a:extLst>
            </p:cNvPr>
            <p:cNvSpPr>
              <a:spLocks noChangeAspect="1"/>
            </p:cNvSpPr>
            <p:nvPr/>
          </p:nvSpPr>
          <p:spPr>
            <a:xfrm rot="16200000">
              <a:off x="3781314" y="5935827"/>
              <a:ext cx="286182" cy="2861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5" name="Oval 144">
              <a:extLst>
                <a:ext uri="{FF2B5EF4-FFF2-40B4-BE49-F238E27FC236}">
                  <a16:creationId xmlns:a16="http://schemas.microsoft.com/office/drawing/2014/main" id="{C004514B-95D4-4DE6-BBC7-D4BA05E4AD1A}"/>
                </a:ext>
              </a:extLst>
            </p:cNvPr>
            <p:cNvSpPr>
              <a:spLocks noChangeAspect="1"/>
            </p:cNvSpPr>
            <p:nvPr/>
          </p:nvSpPr>
          <p:spPr>
            <a:xfrm rot="16200000">
              <a:off x="4212209" y="5941142"/>
              <a:ext cx="280867" cy="2808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cxnSp>
          <p:nvCxnSpPr>
            <p:cNvPr id="149" name="Straight Arrow Connector 148">
              <a:extLst>
                <a:ext uri="{FF2B5EF4-FFF2-40B4-BE49-F238E27FC236}">
                  <a16:creationId xmlns:a16="http://schemas.microsoft.com/office/drawing/2014/main" id="{AFD0B24E-26D6-4A13-8170-79DBF873C5BC}"/>
                </a:ext>
              </a:extLst>
            </p:cNvPr>
            <p:cNvCxnSpPr>
              <a:cxnSpLocks/>
              <a:stCxn id="137" idx="3"/>
              <a:endCxn id="145" idx="7"/>
            </p:cNvCxnSpPr>
            <p:nvPr/>
          </p:nvCxnSpPr>
          <p:spPr>
            <a:xfrm>
              <a:off x="4025586" y="5748491"/>
              <a:ext cx="227755"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DC2BC67-1F61-4C7E-A7FE-FA60E0E3FB18}"/>
                </a:ext>
              </a:extLst>
            </p:cNvPr>
            <p:cNvCxnSpPr>
              <a:cxnSpLocks/>
              <a:stCxn id="143" idx="5"/>
              <a:endCxn id="137" idx="1"/>
            </p:cNvCxnSpPr>
            <p:nvPr/>
          </p:nvCxnSpPr>
          <p:spPr>
            <a:xfrm flipV="1">
              <a:off x="3599612" y="5748491"/>
              <a:ext cx="223612" cy="23378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762DE-E713-4701-AA7C-3839B816D993}"/>
                </a:ext>
              </a:extLst>
            </p:cNvPr>
            <p:cNvCxnSpPr>
              <a:cxnSpLocks/>
              <a:stCxn id="144" idx="6"/>
              <a:endCxn id="137" idx="2"/>
            </p:cNvCxnSpPr>
            <p:nvPr/>
          </p:nvCxnSpPr>
          <p:spPr>
            <a:xfrm flipV="1">
              <a:off x="3924405" y="5790401"/>
              <a:ext cx="0" cy="14542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EB1DAAE-7EBA-495C-A9AF-BD4A8774A356}"/>
                </a:ext>
              </a:extLst>
            </p:cNvPr>
            <p:cNvCxnSpPr>
              <a:cxnSpLocks/>
              <a:stCxn id="137" idx="6"/>
              <a:endCxn id="129" idx="2"/>
            </p:cNvCxnSpPr>
            <p:nvPr/>
          </p:nvCxnSpPr>
          <p:spPr>
            <a:xfrm flipV="1">
              <a:off x="3924405" y="5397471"/>
              <a:ext cx="0" cy="10674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07DC6BFB-00A7-4E9F-BE07-75933FD802A0}"/>
              </a:ext>
            </a:extLst>
          </p:cNvPr>
          <p:cNvSpPr/>
          <p:nvPr/>
        </p:nvSpPr>
        <p:spPr>
          <a:xfrm>
            <a:off x="5637678" y="302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74" name="Arrow: Right 173">
            <a:extLst>
              <a:ext uri="{FF2B5EF4-FFF2-40B4-BE49-F238E27FC236}">
                <a16:creationId xmlns:a16="http://schemas.microsoft.com/office/drawing/2014/main" id="{B2D01779-FAA7-46B2-B9D4-978C266A34F0}"/>
              </a:ext>
            </a:extLst>
          </p:cNvPr>
          <p:cNvSpPr/>
          <p:nvPr/>
        </p:nvSpPr>
        <p:spPr>
          <a:xfrm>
            <a:off x="4643604" y="3466135"/>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4306A5A-F431-4C01-8FE8-825DA7CEC0AE}"/>
              </a:ext>
            </a:extLst>
          </p:cNvPr>
          <p:cNvSpPr/>
          <p:nvPr/>
        </p:nvSpPr>
        <p:spPr>
          <a:xfrm>
            <a:off x="5994585" y="3023794"/>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4" name="Rounded Rectangle 26">
            <a:extLst>
              <a:ext uri="{FF2B5EF4-FFF2-40B4-BE49-F238E27FC236}">
                <a16:creationId xmlns:a16="http://schemas.microsoft.com/office/drawing/2014/main" id="{4CD1E899-6905-4F0D-9559-0CA4E7302AF1}"/>
              </a:ext>
            </a:extLst>
          </p:cNvPr>
          <p:cNvSpPr/>
          <p:nvPr/>
        </p:nvSpPr>
        <p:spPr>
          <a:xfrm>
            <a:off x="2687649" y="3020167"/>
            <a:ext cx="1044301" cy="1016609"/>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5" name="Rectangle: Rounded Corners 54">
            <a:extLst>
              <a:ext uri="{FF2B5EF4-FFF2-40B4-BE49-F238E27FC236}">
                <a16:creationId xmlns:a16="http://schemas.microsoft.com/office/drawing/2014/main" id="{1B363071-67BE-4FFA-80F1-30137530F1DB}"/>
              </a:ext>
            </a:extLst>
          </p:cNvPr>
          <p:cNvSpPr/>
          <p:nvPr/>
        </p:nvSpPr>
        <p:spPr>
          <a:xfrm>
            <a:off x="6351493" y="301741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6" name="Rectangle: Rounded Corners 55">
            <a:extLst>
              <a:ext uri="{FF2B5EF4-FFF2-40B4-BE49-F238E27FC236}">
                <a16:creationId xmlns:a16="http://schemas.microsoft.com/office/drawing/2014/main" id="{DE2E6DAE-259D-4D62-953F-4985017B4892}"/>
              </a:ext>
            </a:extLst>
          </p:cNvPr>
          <p:cNvSpPr/>
          <p:nvPr/>
        </p:nvSpPr>
        <p:spPr>
          <a:xfrm>
            <a:off x="5637678" y="338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CF25E28F-4431-48E8-81E5-C2B5327CD8B7}"/>
                  </a:ext>
                </a:extLst>
              </p:cNvPr>
              <p:cNvSpPr/>
              <p:nvPr/>
            </p:nvSpPr>
            <p:spPr>
              <a:xfrm>
                <a:off x="4643605" y="4620767"/>
                <a:ext cx="739305"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m:t>
                      </m:r>
                      <m:r>
                        <a:rPr lang="en-US" sz="1625" b="1" i="1">
                          <a:latin typeface="Cambria Math" panose="02040503050406030204" pitchFamily="18" charset="0"/>
                        </a:rPr>
                        <m:t>𝑾𝑿</m:t>
                      </m:r>
                    </m:oMath>
                  </m:oMathPara>
                </a14:m>
                <a:endParaRPr lang="en-US" sz="1625" b="1" dirty="0"/>
              </a:p>
            </p:txBody>
          </p:sp>
        </mc:Choice>
        <mc:Fallback xmlns="">
          <p:sp>
            <p:nvSpPr>
              <p:cNvPr id="57" name="Rectangle 56">
                <a:extLst>
                  <a:ext uri="{FF2B5EF4-FFF2-40B4-BE49-F238E27FC236}">
                    <a16:creationId xmlns:a16="http://schemas.microsoft.com/office/drawing/2014/main" id="{CF25E28F-4431-48E8-81E5-C2B5327CD8B7}"/>
                  </a:ext>
                </a:extLst>
              </p:cNvPr>
              <p:cNvSpPr>
                <a:spLocks noRot="1" noChangeAspect="1" noMove="1" noResize="1" noEditPoints="1" noAdjustHandles="1" noChangeArrowheads="1" noChangeShapeType="1" noTextEdit="1"/>
              </p:cNvSpPr>
              <p:nvPr/>
            </p:nvSpPr>
            <p:spPr>
              <a:xfrm>
                <a:off x="5715205" y="4895790"/>
                <a:ext cx="853119" cy="400110"/>
              </a:xfrm>
              <a:prstGeom prst="rect">
                <a:avLst/>
              </a:prstGeom>
              <a:blipFill>
                <a:blip r:embed="rId4"/>
                <a:stretch>
                  <a:fillRect b="-13636"/>
                </a:stretch>
              </a:blipFill>
            </p:spPr>
            <p:txBody>
              <a:bodyPr/>
              <a:lstStyle/>
              <a:p>
                <a:r>
                  <a:rPr lang="en-US">
                    <a:noFill/>
                  </a:rPr>
                  <a:t> </a:t>
                </a:r>
              </a:p>
            </p:txBody>
          </p:sp>
        </mc:Fallback>
      </mc:AlternateContent>
    </p:spTree>
    <p:extLst>
      <p:ext uri="{BB962C8B-B14F-4D97-AF65-F5344CB8AC3E}">
        <p14:creationId xmlns:p14="http://schemas.microsoft.com/office/powerpoint/2010/main" val="2286634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9" name="Oval 8">
            <a:extLst>
              <a:ext uri="{FF2B5EF4-FFF2-40B4-BE49-F238E27FC236}">
                <a16:creationId xmlns:a16="http://schemas.microsoft.com/office/drawing/2014/main" id="{3A173A2F-A35D-42A8-A2AB-BDEC54C1292F}"/>
              </a:ext>
            </a:extLst>
          </p:cNvPr>
          <p:cNvSpPr>
            <a:spLocks noChangeAspect="1"/>
          </p:cNvSpPr>
          <p:nvPr/>
        </p:nvSpPr>
        <p:spPr>
          <a:xfrm rot="16200000">
            <a:off x="2733385"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0" name="Oval 9">
            <a:extLst>
              <a:ext uri="{FF2B5EF4-FFF2-40B4-BE49-F238E27FC236}">
                <a16:creationId xmlns:a16="http://schemas.microsoft.com/office/drawing/2014/main" id="{7F70DD05-809F-4216-9A72-C2A6FA0647FB}"/>
              </a:ext>
            </a:extLst>
          </p:cNvPr>
          <p:cNvSpPr>
            <a:spLocks noChangeAspect="1"/>
          </p:cNvSpPr>
          <p:nvPr/>
        </p:nvSpPr>
        <p:spPr>
          <a:xfrm rot="16200000">
            <a:off x="3075802" y="2741822"/>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Oval 11">
            <a:extLst>
              <a:ext uri="{FF2B5EF4-FFF2-40B4-BE49-F238E27FC236}">
                <a16:creationId xmlns:a16="http://schemas.microsoft.com/office/drawing/2014/main" id="{20CFD741-0EC2-43D3-A940-84908014E3CE}"/>
              </a:ext>
            </a:extLst>
          </p:cNvPr>
          <p:cNvSpPr>
            <a:spLocks noChangeAspect="1"/>
          </p:cNvSpPr>
          <p:nvPr/>
        </p:nvSpPr>
        <p:spPr>
          <a:xfrm rot="16200000">
            <a:off x="3425904"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3" name="Oval 12">
            <a:extLst>
              <a:ext uri="{FF2B5EF4-FFF2-40B4-BE49-F238E27FC236}">
                <a16:creationId xmlns:a16="http://schemas.microsoft.com/office/drawing/2014/main" id="{980B9AB8-426B-4527-8770-6ABD58C15B57}"/>
              </a:ext>
            </a:extLst>
          </p:cNvPr>
          <p:cNvSpPr>
            <a:spLocks noChangeAspect="1"/>
          </p:cNvSpPr>
          <p:nvPr/>
        </p:nvSpPr>
        <p:spPr>
          <a:xfrm rot="16200000">
            <a:off x="3769460" y="274614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0" name="Oval 19">
            <a:extLst>
              <a:ext uri="{FF2B5EF4-FFF2-40B4-BE49-F238E27FC236}">
                <a16:creationId xmlns:a16="http://schemas.microsoft.com/office/drawing/2014/main" id="{9E0B2528-F923-4E8D-859F-E2A461939600}"/>
              </a:ext>
            </a:extLst>
          </p:cNvPr>
          <p:cNvSpPr>
            <a:spLocks noChangeAspect="1"/>
          </p:cNvSpPr>
          <p:nvPr/>
        </p:nvSpPr>
        <p:spPr>
          <a:xfrm rot="16200000">
            <a:off x="4118961" y="2752874"/>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3" name="Oval 22">
            <a:extLst>
              <a:ext uri="{FF2B5EF4-FFF2-40B4-BE49-F238E27FC236}">
                <a16:creationId xmlns:a16="http://schemas.microsoft.com/office/drawing/2014/main" id="{A3EDFACA-DACA-4724-86DA-7990D420443D}"/>
              </a:ext>
            </a:extLst>
          </p:cNvPr>
          <p:cNvSpPr>
            <a:spLocks noChangeAspect="1"/>
          </p:cNvSpPr>
          <p:nvPr/>
        </p:nvSpPr>
        <p:spPr>
          <a:xfrm rot="16200000">
            <a:off x="2733385"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4" name="Oval 23">
            <a:extLst>
              <a:ext uri="{FF2B5EF4-FFF2-40B4-BE49-F238E27FC236}">
                <a16:creationId xmlns:a16="http://schemas.microsoft.com/office/drawing/2014/main" id="{71184ECB-A98D-4958-99AB-1A4DAD139FCF}"/>
              </a:ext>
            </a:extLst>
          </p:cNvPr>
          <p:cNvSpPr>
            <a:spLocks noChangeAspect="1"/>
          </p:cNvSpPr>
          <p:nvPr/>
        </p:nvSpPr>
        <p:spPr>
          <a:xfrm rot="16200000">
            <a:off x="3075802" y="3061077"/>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5" name="Oval 24">
            <a:extLst>
              <a:ext uri="{FF2B5EF4-FFF2-40B4-BE49-F238E27FC236}">
                <a16:creationId xmlns:a16="http://schemas.microsoft.com/office/drawing/2014/main" id="{6721679D-9D89-4F7D-BD6D-D5CB089502C0}"/>
              </a:ext>
            </a:extLst>
          </p:cNvPr>
          <p:cNvSpPr>
            <a:spLocks noChangeAspect="1"/>
          </p:cNvSpPr>
          <p:nvPr/>
        </p:nvSpPr>
        <p:spPr>
          <a:xfrm rot="16200000">
            <a:off x="3425904"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6" name="Oval 25">
            <a:extLst>
              <a:ext uri="{FF2B5EF4-FFF2-40B4-BE49-F238E27FC236}">
                <a16:creationId xmlns:a16="http://schemas.microsoft.com/office/drawing/2014/main" id="{68B88566-B3A2-4B92-83A9-73042BFA7BB1}"/>
              </a:ext>
            </a:extLst>
          </p:cNvPr>
          <p:cNvSpPr>
            <a:spLocks noChangeAspect="1"/>
          </p:cNvSpPr>
          <p:nvPr/>
        </p:nvSpPr>
        <p:spPr>
          <a:xfrm rot="16200000">
            <a:off x="3769460" y="306539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3" name="Oval 32">
            <a:extLst>
              <a:ext uri="{FF2B5EF4-FFF2-40B4-BE49-F238E27FC236}">
                <a16:creationId xmlns:a16="http://schemas.microsoft.com/office/drawing/2014/main" id="{F5566CFF-23A5-47BB-A8F8-3B173521BB58}"/>
              </a:ext>
            </a:extLst>
          </p:cNvPr>
          <p:cNvSpPr>
            <a:spLocks noChangeAspect="1"/>
          </p:cNvSpPr>
          <p:nvPr/>
        </p:nvSpPr>
        <p:spPr>
          <a:xfrm rot="16200000">
            <a:off x="4118961" y="3072130"/>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6" name="Oval 35">
            <a:extLst>
              <a:ext uri="{FF2B5EF4-FFF2-40B4-BE49-F238E27FC236}">
                <a16:creationId xmlns:a16="http://schemas.microsoft.com/office/drawing/2014/main" id="{ACF02B22-7EB0-4675-A030-EA9EE44A0468}"/>
              </a:ext>
            </a:extLst>
          </p:cNvPr>
          <p:cNvSpPr>
            <a:spLocks noChangeAspect="1"/>
          </p:cNvSpPr>
          <p:nvPr/>
        </p:nvSpPr>
        <p:spPr>
          <a:xfrm rot="16200000">
            <a:off x="2733385" y="337965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7" name="Oval 36">
            <a:extLst>
              <a:ext uri="{FF2B5EF4-FFF2-40B4-BE49-F238E27FC236}">
                <a16:creationId xmlns:a16="http://schemas.microsoft.com/office/drawing/2014/main" id="{66903F1E-86D6-43D3-B8FE-6F1F84EA7FC8}"/>
              </a:ext>
            </a:extLst>
          </p:cNvPr>
          <p:cNvSpPr>
            <a:spLocks noChangeAspect="1"/>
          </p:cNvSpPr>
          <p:nvPr/>
        </p:nvSpPr>
        <p:spPr>
          <a:xfrm rot="16200000">
            <a:off x="3075802" y="3375338"/>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8" name="Oval 37">
            <a:extLst>
              <a:ext uri="{FF2B5EF4-FFF2-40B4-BE49-F238E27FC236}">
                <a16:creationId xmlns:a16="http://schemas.microsoft.com/office/drawing/2014/main" id="{DF441D84-590E-40A4-9270-1A78D019BCFA}"/>
              </a:ext>
            </a:extLst>
          </p:cNvPr>
          <p:cNvSpPr>
            <a:spLocks noChangeAspect="1"/>
          </p:cNvSpPr>
          <p:nvPr/>
        </p:nvSpPr>
        <p:spPr>
          <a:xfrm rot="16200000">
            <a:off x="3425904" y="337965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39" name="Oval 38">
            <a:extLst>
              <a:ext uri="{FF2B5EF4-FFF2-40B4-BE49-F238E27FC236}">
                <a16:creationId xmlns:a16="http://schemas.microsoft.com/office/drawing/2014/main" id="{0208FCC0-B22A-4EDD-BC42-6EEBFFB26CC2}"/>
              </a:ext>
            </a:extLst>
          </p:cNvPr>
          <p:cNvSpPr>
            <a:spLocks noChangeAspect="1"/>
          </p:cNvSpPr>
          <p:nvPr/>
        </p:nvSpPr>
        <p:spPr>
          <a:xfrm rot="16200000">
            <a:off x="3769460" y="3379658"/>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6" name="Oval 45">
            <a:extLst>
              <a:ext uri="{FF2B5EF4-FFF2-40B4-BE49-F238E27FC236}">
                <a16:creationId xmlns:a16="http://schemas.microsoft.com/office/drawing/2014/main" id="{9008A9F2-0988-400D-84C8-3A0C86934835}"/>
              </a:ext>
            </a:extLst>
          </p:cNvPr>
          <p:cNvSpPr>
            <a:spLocks noChangeAspect="1"/>
          </p:cNvSpPr>
          <p:nvPr/>
        </p:nvSpPr>
        <p:spPr>
          <a:xfrm rot="16200000">
            <a:off x="4118961" y="3386391"/>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49" name="Oval 48">
            <a:extLst>
              <a:ext uri="{FF2B5EF4-FFF2-40B4-BE49-F238E27FC236}">
                <a16:creationId xmlns:a16="http://schemas.microsoft.com/office/drawing/2014/main" id="{B368495A-F690-4F30-995B-2FE02C0E499E}"/>
              </a:ext>
            </a:extLst>
          </p:cNvPr>
          <p:cNvSpPr>
            <a:spLocks noChangeAspect="1"/>
          </p:cNvSpPr>
          <p:nvPr/>
        </p:nvSpPr>
        <p:spPr>
          <a:xfrm rot="16200000">
            <a:off x="2729902" y="3740539"/>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0" name="Oval 49">
            <a:extLst>
              <a:ext uri="{FF2B5EF4-FFF2-40B4-BE49-F238E27FC236}">
                <a16:creationId xmlns:a16="http://schemas.microsoft.com/office/drawing/2014/main" id="{F377E585-2A68-4D94-8E8E-ADE3FAEFE76E}"/>
              </a:ext>
            </a:extLst>
          </p:cNvPr>
          <p:cNvSpPr>
            <a:spLocks noChangeAspect="1"/>
          </p:cNvSpPr>
          <p:nvPr/>
        </p:nvSpPr>
        <p:spPr>
          <a:xfrm rot="16200000">
            <a:off x="3072319" y="3736220"/>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1" name="Oval 50">
            <a:extLst>
              <a:ext uri="{FF2B5EF4-FFF2-40B4-BE49-F238E27FC236}">
                <a16:creationId xmlns:a16="http://schemas.microsoft.com/office/drawing/2014/main" id="{58BA8A5C-38F6-4124-B6DE-82603E7B0FDD}"/>
              </a:ext>
            </a:extLst>
          </p:cNvPr>
          <p:cNvSpPr>
            <a:spLocks noChangeAspect="1"/>
          </p:cNvSpPr>
          <p:nvPr/>
        </p:nvSpPr>
        <p:spPr>
          <a:xfrm rot="16200000">
            <a:off x="3422422" y="3740539"/>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2" name="Oval 51">
            <a:extLst>
              <a:ext uri="{FF2B5EF4-FFF2-40B4-BE49-F238E27FC236}">
                <a16:creationId xmlns:a16="http://schemas.microsoft.com/office/drawing/2014/main" id="{E4E8A04C-E916-4BCF-A82F-2090FAAA0DE2}"/>
              </a:ext>
            </a:extLst>
          </p:cNvPr>
          <p:cNvSpPr>
            <a:spLocks noChangeAspect="1"/>
          </p:cNvSpPr>
          <p:nvPr/>
        </p:nvSpPr>
        <p:spPr>
          <a:xfrm rot="16200000">
            <a:off x="3765977" y="3740539"/>
            <a:ext cx="228204" cy="228204"/>
          </a:xfrm>
          <a:prstGeom prst="ellipse">
            <a:avLst/>
          </a:prstGeom>
          <a:solidFill>
            <a:srgbClr val="0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9" name="Oval 58">
            <a:extLst>
              <a:ext uri="{FF2B5EF4-FFF2-40B4-BE49-F238E27FC236}">
                <a16:creationId xmlns:a16="http://schemas.microsoft.com/office/drawing/2014/main" id="{EEC03630-558B-4DC5-9545-E03907E3E4B0}"/>
              </a:ext>
            </a:extLst>
          </p:cNvPr>
          <p:cNvSpPr>
            <a:spLocks noChangeAspect="1"/>
          </p:cNvSpPr>
          <p:nvPr/>
        </p:nvSpPr>
        <p:spPr>
          <a:xfrm rot="16200000">
            <a:off x="4115479" y="3747272"/>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5" name="Oval 74">
            <a:extLst>
              <a:ext uri="{FF2B5EF4-FFF2-40B4-BE49-F238E27FC236}">
                <a16:creationId xmlns:a16="http://schemas.microsoft.com/office/drawing/2014/main" id="{7FF0DC61-4115-42F6-A18F-B86A0ACFCFB4}"/>
              </a:ext>
            </a:extLst>
          </p:cNvPr>
          <p:cNvSpPr>
            <a:spLocks noChangeAspect="1"/>
          </p:cNvSpPr>
          <p:nvPr/>
        </p:nvSpPr>
        <p:spPr>
          <a:xfrm rot="16200000">
            <a:off x="2729902"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6" name="Oval 75">
            <a:extLst>
              <a:ext uri="{FF2B5EF4-FFF2-40B4-BE49-F238E27FC236}">
                <a16:creationId xmlns:a16="http://schemas.microsoft.com/office/drawing/2014/main" id="{1D7C5B28-A2E3-4446-AB44-588A688CCF74}"/>
              </a:ext>
            </a:extLst>
          </p:cNvPr>
          <p:cNvSpPr>
            <a:spLocks noChangeAspect="1"/>
          </p:cNvSpPr>
          <p:nvPr/>
        </p:nvSpPr>
        <p:spPr>
          <a:xfrm rot="16200000">
            <a:off x="3072318" y="4078213"/>
            <a:ext cx="232523" cy="2325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7" name="Oval 76">
            <a:extLst>
              <a:ext uri="{FF2B5EF4-FFF2-40B4-BE49-F238E27FC236}">
                <a16:creationId xmlns:a16="http://schemas.microsoft.com/office/drawing/2014/main" id="{470EBDC6-C46D-4FD6-82D5-DD427E532066}"/>
              </a:ext>
            </a:extLst>
          </p:cNvPr>
          <p:cNvSpPr>
            <a:spLocks noChangeAspect="1"/>
          </p:cNvSpPr>
          <p:nvPr/>
        </p:nvSpPr>
        <p:spPr>
          <a:xfrm rot="16200000">
            <a:off x="3422421"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8" name="Oval 77">
            <a:extLst>
              <a:ext uri="{FF2B5EF4-FFF2-40B4-BE49-F238E27FC236}">
                <a16:creationId xmlns:a16="http://schemas.microsoft.com/office/drawing/2014/main" id="{3B68C266-1B46-4E8D-A860-8170EC5315A1}"/>
              </a:ext>
            </a:extLst>
          </p:cNvPr>
          <p:cNvSpPr>
            <a:spLocks noChangeAspect="1"/>
          </p:cNvSpPr>
          <p:nvPr/>
        </p:nvSpPr>
        <p:spPr>
          <a:xfrm rot="16200000">
            <a:off x="3765976" y="4082533"/>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82" name="Oval 81">
            <a:extLst>
              <a:ext uri="{FF2B5EF4-FFF2-40B4-BE49-F238E27FC236}">
                <a16:creationId xmlns:a16="http://schemas.microsoft.com/office/drawing/2014/main" id="{6AC9CD55-2356-4FB2-BDFF-EEDF764254D2}"/>
              </a:ext>
            </a:extLst>
          </p:cNvPr>
          <p:cNvSpPr>
            <a:spLocks noChangeAspect="1"/>
          </p:cNvSpPr>
          <p:nvPr/>
        </p:nvSpPr>
        <p:spPr>
          <a:xfrm rot="16200000">
            <a:off x="4115478" y="4089266"/>
            <a:ext cx="228204" cy="2282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47" name="Arrow: Right 146">
            <a:extLst>
              <a:ext uri="{FF2B5EF4-FFF2-40B4-BE49-F238E27FC236}">
                <a16:creationId xmlns:a16="http://schemas.microsoft.com/office/drawing/2014/main" id="{6C16269E-11AE-482F-B3D7-F2C7E19586CF}"/>
              </a:ext>
            </a:extLst>
          </p:cNvPr>
          <p:cNvSpPr/>
          <p:nvPr/>
        </p:nvSpPr>
        <p:spPr>
          <a:xfrm>
            <a:off x="2300038" y="3457250"/>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Arrow Connector 131">
            <a:extLst>
              <a:ext uri="{FF2B5EF4-FFF2-40B4-BE49-F238E27FC236}">
                <a16:creationId xmlns:a16="http://schemas.microsoft.com/office/drawing/2014/main" id="{7924C0CB-2A4D-4ADA-8338-1F97A9B03531}"/>
              </a:ext>
            </a:extLst>
          </p:cNvPr>
          <p:cNvCxnSpPr>
            <a:cxnSpLocks/>
            <a:stCxn id="38" idx="3"/>
            <a:endCxn id="52" idx="7"/>
          </p:cNvCxnSpPr>
          <p:nvPr/>
        </p:nvCxnSpPr>
        <p:spPr>
          <a:xfrm>
            <a:off x="3620688" y="3574442"/>
            <a:ext cx="178708" cy="19951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EBE75D00-9D56-4CA3-A055-91234EA091C3}"/>
              </a:ext>
            </a:extLst>
          </p:cNvPr>
          <p:cNvCxnSpPr>
            <a:cxnSpLocks/>
            <a:stCxn id="52" idx="5"/>
            <a:endCxn id="46" idx="1"/>
          </p:cNvCxnSpPr>
          <p:nvPr/>
        </p:nvCxnSpPr>
        <p:spPr>
          <a:xfrm flipV="1">
            <a:off x="3960762" y="3581175"/>
            <a:ext cx="191619" cy="19278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C7DFC678-2931-4010-9F35-343A5BFA12B5}"/>
              </a:ext>
            </a:extLst>
          </p:cNvPr>
          <p:cNvCxnSpPr>
            <a:cxnSpLocks/>
            <a:stCxn id="51" idx="4"/>
            <a:endCxn id="52" idx="0"/>
          </p:cNvCxnSpPr>
          <p:nvPr/>
        </p:nvCxnSpPr>
        <p:spPr>
          <a:xfrm>
            <a:off x="3650626" y="3854640"/>
            <a:ext cx="115351"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80C7B718-1DF6-4A87-BEA4-E068FB58BB4B}"/>
              </a:ext>
            </a:extLst>
          </p:cNvPr>
          <p:cNvCxnSpPr>
            <a:cxnSpLocks/>
            <a:stCxn id="52" idx="4"/>
            <a:endCxn id="59" idx="0"/>
          </p:cNvCxnSpPr>
          <p:nvPr/>
        </p:nvCxnSpPr>
        <p:spPr>
          <a:xfrm>
            <a:off x="3994182" y="3854641"/>
            <a:ext cx="121297" cy="6733"/>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AFD0B24E-26D6-4A13-8170-79DBF873C5BC}"/>
              </a:ext>
            </a:extLst>
          </p:cNvPr>
          <p:cNvCxnSpPr>
            <a:cxnSpLocks/>
            <a:stCxn id="52" idx="3"/>
            <a:endCxn id="82" idx="7"/>
          </p:cNvCxnSpPr>
          <p:nvPr/>
        </p:nvCxnSpPr>
        <p:spPr>
          <a:xfrm>
            <a:off x="3960761" y="3935323"/>
            <a:ext cx="188136" cy="187362"/>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EDC2BC67-1F61-4C7E-A7FE-FA60E0E3FB18}"/>
              </a:ext>
            </a:extLst>
          </p:cNvPr>
          <p:cNvCxnSpPr>
            <a:cxnSpLocks/>
            <a:stCxn id="77" idx="5"/>
            <a:endCxn id="52" idx="1"/>
          </p:cNvCxnSpPr>
          <p:nvPr/>
        </p:nvCxnSpPr>
        <p:spPr>
          <a:xfrm flipV="1">
            <a:off x="3617206" y="3935323"/>
            <a:ext cx="182191" cy="18062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762DE-E713-4701-AA7C-3839B816D993}"/>
              </a:ext>
            </a:extLst>
          </p:cNvPr>
          <p:cNvCxnSpPr>
            <a:cxnSpLocks/>
            <a:stCxn id="78" idx="6"/>
            <a:endCxn id="52" idx="2"/>
          </p:cNvCxnSpPr>
          <p:nvPr/>
        </p:nvCxnSpPr>
        <p:spPr>
          <a:xfrm flipV="1">
            <a:off x="3880079" y="3968743"/>
            <a:ext cx="1" cy="11378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EB1DAAE-7EBA-495C-A9AF-BD4A8774A356}"/>
              </a:ext>
            </a:extLst>
          </p:cNvPr>
          <p:cNvCxnSpPr>
            <a:cxnSpLocks/>
            <a:stCxn id="52" idx="6"/>
            <a:endCxn id="39" idx="2"/>
          </p:cNvCxnSpPr>
          <p:nvPr/>
        </p:nvCxnSpPr>
        <p:spPr>
          <a:xfrm flipV="1">
            <a:off x="3880079" y="3607862"/>
            <a:ext cx="3482" cy="13267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07DC6BFB-00A7-4E9F-BE07-75933FD802A0}"/>
              </a:ext>
            </a:extLst>
          </p:cNvPr>
          <p:cNvSpPr/>
          <p:nvPr/>
        </p:nvSpPr>
        <p:spPr>
          <a:xfrm>
            <a:off x="5637678" y="302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74" name="Arrow: Right 173">
            <a:extLst>
              <a:ext uri="{FF2B5EF4-FFF2-40B4-BE49-F238E27FC236}">
                <a16:creationId xmlns:a16="http://schemas.microsoft.com/office/drawing/2014/main" id="{B2D01779-FAA7-46B2-B9D4-978C266A34F0}"/>
              </a:ext>
            </a:extLst>
          </p:cNvPr>
          <p:cNvSpPr/>
          <p:nvPr/>
        </p:nvSpPr>
        <p:spPr>
          <a:xfrm>
            <a:off x="4643604" y="3466135"/>
            <a:ext cx="167958" cy="1593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4306A5A-F431-4C01-8FE8-825DA7CEC0AE}"/>
              </a:ext>
            </a:extLst>
          </p:cNvPr>
          <p:cNvSpPr/>
          <p:nvPr/>
        </p:nvSpPr>
        <p:spPr>
          <a:xfrm>
            <a:off x="5994585" y="3023794"/>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4" name="Rounded Rectangle 26">
            <a:extLst>
              <a:ext uri="{FF2B5EF4-FFF2-40B4-BE49-F238E27FC236}">
                <a16:creationId xmlns:a16="http://schemas.microsoft.com/office/drawing/2014/main" id="{4CD1E899-6905-4F0D-9559-0CA4E7302AF1}"/>
              </a:ext>
            </a:extLst>
          </p:cNvPr>
          <p:cNvSpPr/>
          <p:nvPr/>
        </p:nvSpPr>
        <p:spPr>
          <a:xfrm>
            <a:off x="3366954" y="3337281"/>
            <a:ext cx="1044301" cy="1016609"/>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5" name="Rectangle: Rounded Corners 54">
            <a:extLst>
              <a:ext uri="{FF2B5EF4-FFF2-40B4-BE49-F238E27FC236}">
                <a16:creationId xmlns:a16="http://schemas.microsoft.com/office/drawing/2014/main" id="{1B363071-67BE-4FFA-80F1-30137530F1DB}"/>
              </a:ext>
            </a:extLst>
          </p:cNvPr>
          <p:cNvSpPr/>
          <p:nvPr/>
        </p:nvSpPr>
        <p:spPr>
          <a:xfrm>
            <a:off x="6351493" y="301741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56" name="Rectangle: Rounded Corners 55">
            <a:extLst>
              <a:ext uri="{FF2B5EF4-FFF2-40B4-BE49-F238E27FC236}">
                <a16:creationId xmlns:a16="http://schemas.microsoft.com/office/drawing/2014/main" id="{DE2E6DAE-259D-4D62-953F-4985017B4892}"/>
              </a:ext>
            </a:extLst>
          </p:cNvPr>
          <p:cNvSpPr/>
          <p:nvPr/>
        </p:nvSpPr>
        <p:spPr>
          <a:xfrm>
            <a:off x="5637678" y="3381478"/>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79" name="Rectangle: Rounded Corners 78">
            <a:extLst>
              <a:ext uri="{FF2B5EF4-FFF2-40B4-BE49-F238E27FC236}">
                <a16:creationId xmlns:a16="http://schemas.microsoft.com/office/drawing/2014/main" id="{21581533-2EDB-492E-9FCA-07CAD749B165}"/>
              </a:ext>
            </a:extLst>
          </p:cNvPr>
          <p:cNvSpPr/>
          <p:nvPr/>
        </p:nvSpPr>
        <p:spPr>
          <a:xfrm>
            <a:off x="5998954" y="3385617"/>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0" name="Rectangle: Rounded Corners 79">
            <a:extLst>
              <a:ext uri="{FF2B5EF4-FFF2-40B4-BE49-F238E27FC236}">
                <a16:creationId xmlns:a16="http://schemas.microsoft.com/office/drawing/2014/main" id="{92BF9D9F-8C3D-4D44-80B0-F2877A4E765F}"/>
              </a:ext>
            </a:extLst>
          </p:cNvPr>
          <p:cNvSpPr/>
          <p:nvPr/>
        </p:nvSpPr>
        <p:spPr>
          <a:xfrm>
            <a:off x="6355862" y="3379242"/>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1" name="Rectangle: Rounded Corners 80">
            <a:extLst>
              <a:ext uri="{FF2B5EF4-FFF2-40B4-BE49-F238E27FC236}">
                <a16:creationId xmlns:a16="http://schemas.microsoft.com/office/drawing/2014/main" id="{A7FC7E91-A1CE-4242-84DE-E1F6D42B965E}"/>
              </a:ext>
            </a:extLst>
          </p:cNvPr>
          <p:cNvSpPr/>
          <p:nvPr/>
        </p:nvSpPr>
        <p:spPr>
          <a:xfrm>
            <a:off x="5637678" y="3753543"/>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3" name="Rectangle: Rounded Corners 82">
            <a:extLst>
              <a:ext uri="{FF2B5EF4-FFF2-40B4-BE49-F238E27FC236}">
                <a16:creationId xmlns:a16="http://schemas.microsoft.com/office/drawing/2014/main" id="{323A375D-7631-4B21-8BDC-CBDA16D1A271}"/>
              </a:ext>
            </a:extLst>
          </p:cNvPr>
          <p:cNvSpPr/>
          <p:nvPr/>
        </p:nvSpPr>
        <p:spPr>
          <a:xfrm>
            <a:off x="5998954" y="3757682"/>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4" name="Rectangle: Rounded Corners 83">
            <a:extLst>
              <a:ext uri="{FF2B5EF4-FFF2-40B4-BE49-F238E27FC236}">
                <a16:creationId xmlns:a16="http://schemas.microsoft.com/office/drawing/2014/main" id="{A2AB1DF3-0FEB-4E8F-B0F8-8BBEC2EBD36F}"/>
              </a:ext>
            </a:extLst>
          </p:cNvPr>
          <p:cNvSpPr/>
          <p:nvPr/>
        </p:nvSpPr>
        <p:spPr>
          <a:xfrm>
            <a:off x="6355862" y="3751307"/>
            <a:ext cx="222885" cy="2228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1A8D7D1F-E333-4001-B719-1B5DD155E1DC}"/>
                  </a:ext>
                </a:extLst>
              </p:cNvPr>
              <p:cNvSpPr/>
              <p:nvPr/>
            </p:nvSpPr>
            <p:spPr>
              <a:xfrm>
                <a:off x="4643605" y="4620767"/>
                <a:ext cx="739305" cy="34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25" i="1">
                          <a:latin typeface="Cambria Math" panose="02040503050406030204" pitchFamily="18" charset="0"/>
                        </a:rPr>
                        <m:t>∑</m:t>
                      </m:r>
                      <m:r>
                        <a:rPr lang="en-US" sz="1625" b="1" i="1">
                          <a:latin typeface="Cambria Math" panose="02040503050406030204" pitchFamily="18" charset="0"/>
                        </a:rPr>
                        <m:t>𝑾𝑿</m:t>
                      </m:r>
                    </m:oMath>
                  </m:oMathPara>
                </a14:m>
                <a:endParaRPr lang="en-US" sz="1625" b="1" dirty="0"/>
              </a:p>
            </p:txBody>
          </p:sp>
        </mc:Choice>
        <mc:Fallback xmlns="">
          <p:sp>
            <p:nvSpPr>
              <p:cNvPr id="85" name="Rectangle 84">
                <a:extLst>
                  <a:ext uri="{FF2B5EF4-FFF2-40B4-BE49-F238E27FC236}">
                    <a16:creationId xmlns:a16="http://schemas.microsoft.com/office/drawing/2014/main" id="{1A8D7D1F-E333-4001-B719-1B5DD155E1DC}"/>
                  </a:ext>
                </a:extLst>
              </p:cNvPr>
              <p:cNvSpPr>
                <a:spLocks noRot="1" noChangeAspect="1" noMove="1" noResize="1" noEditPoints="1" noAdjustHandles="1" noChangeArrowheads="1" noChangeShapeType="1" noTextEdit="1"/>
              </p:cNvSpPr>
              <p:nvPr/>
            </p:nvSpPr>
            <p:spPr>
              <a:xfrm>
                <a:off x="5715205" y="4895790"/>
                <a:ext cx="853119" cy="400110"/>
              </a:xfrm>
              <a:prstGeom prst="rect">
                <a:avLst/>
              </a:prstGeom>
              <a:blipFill>
                <a:blip r:embed="rId4"/>
                <a:stretch>
                  <a:fillRect b="-13636"/>
                </a:stretch>
              </a:blipFill>
            </p:spPr>
            <p:txBody>
              <a:bodyPr/>
              <a:lstStyle/>
              <a:p>
                <a:r>
                  <a:rPr lang="en-US">
                    <a:noFill/>
                  </a:rPr>
                  <a:t> </a:t>
                </a:r>
              </a:p>
            </p:txBody>
          </p:sp>
        </mc:Fallback>
      </mc:AlternateContent>
    </p:spTree>
    <p:extLst>
      <p:ext uri="{BB962C8B-B14F-4D97-AF65-F5344CB8AC3E}">
        <p14:creationId xmlns:p14="http://schemas.microsoft.com/office/powerpoint/2010/main" val="15188437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Graph Neural Networks</a:t>
            </a:r>
          </a:p>
        </p:txBody>
      </p:sp>
      <p:cxnSp>
        <p:nvCxnSpPr>
          <p:cNvPr id="11" name="Straight Connector 10">
            <a:extLst>
              <a:ext uri="{FF2B5EF4-FFF2-40B4-BE49-F238E27FC236}">
                <a16:creationId xmlns:a16="http://schemas.microsoft.com/office/drawing/2014/main" id="{EDEE1F5C-815C-42B7-9E7A-F0BE7E369919}"/>
              </a:ext>
            </a:extLst>
          </p:cNvPr>
          <p:cNvCxnSpPr>
            <a:stCxn id="7" idx="1"/>
            <a:endCxn id="5" idx="5"/>
          </p:cNvCxnSpPr>
          <p:nvPr/>
        </p:nvCxnSpPr>
        <p:spPr>
          <a:xfrm flipH="1" flipV="1">
            <a:off x="1868505" y="2735468"/>
            <a:ext cx="524056" cy="369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FA86CC-9DB7-4F05-B67C-C99E6C9024E7}"/>
              </a:ext>
            </a:extLst>
          </p:cNvPr>
          <p:cNvCxnSpPr>
            <a:cxnSpLocks/>
            <a:stCxn id="7" idx="3"/>
            <a:endCxn id="6" idx="7"/>
          </p:cNvCxnSpPr>
          <p:nvPr/>
        </p:nvCxnSpPr>
        <p:spPr>
          <a:xfrm flipH="1">
            <a:off x="1933978" y="3323637"/>
            <a:ext cx="458584" cy="387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1C5FE7-54B1-42C4-8BD1-A043E500CA84}"/>
              </a:ext>
            </a:extLst>
          </p:cNvPr>
          <p:cNvCxnSpPr>
            <a:cxnSpLocks/>
            <a:endCxn id="8" idx="3"/>
          </p:cNvCxnSpPr>
          <p:nvPr/>
        </p:nvCxnSpPr>
        <p:spPr>
          <a:xfrm flipV="1">
            <a:off x="2502009" y="2632976"/>
            <a:ext cx="501330" cy="581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4D36CD-768A-42C2-AEEA-1E807EF25AEA}"/>
              </a:ext>
            </a:extLst>
          </p:cNvPr>
          <p:cNvCxnSpPr>
            <a:cxnSpLocks/>
          </p:cNvCxnSpPr>
          <p:nvPr/>
        </p:nvCxnSpPr>
        <p:spPr>
          <a:xfrm flipH="1" flipV="1">
            <a:off x="2488446" y="3214189"/>
            <a:ext cx="168344" cy="761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246EA5-F90E-41C3-A180-75AD75C77E4B}"/>
              </a:ext>
            </a:extLst>
          </p:cNvPr>
          <p:cNvCxnSpPr>
            <a:cxnSpLocks/>
          </p:cNvCxnSpPr>
          <p:nvPr/>
        </p:nvCxnSpPr>
        <p:spPr>
          <a:xfrm flipH="1" flipV="1">
            <a:off x="2502009" y="3214190"/>
            <a:ext cx="934135" cy="214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D3C1AD8-6612-4E72-A641-0C1DC47736C1}"/>
              </a:ext>
            </a:extLst>
          </p:cNvPr>
          <p:cNvSpPr/>
          <p:nvPr/>
        </p:nvSpPr>
        <p:spPr>
          <a:xfrm>
            <a:off x="1604277" y="2471239"/>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6" name="Oval 5">
            <a:extLst>
              <a:ext uri="{FF2B5EF4-FFF2-40B4-BE49-F238E27FC236}">
                <a16:creationId xmlns:a16="http://schemas.microsoft.com/office/drawing/2014/main" id="{B9A70397-F010-44CB-89F6-755174C71B66}"/>
              </a:ext>
            </a:extLst>
          </p:cNvPr>
          <p:cNvSpPr/>
          <p:nvPr/>
        </p:nvSpPr>
        <p:spPr>
          <a:xfrm>
            <a:off x="1669749" y="3665635"/>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7" name="Oval 6">
            <a:extLst>
              <a:ext uri="{FF2B5EF4-FFF2-40B4-BE49-F238E27FC236}">
                <a16:creationId xmlns:a16="http://schemas.microsoft.com/office/drawing/2014/main" id="{0D6CAA25-DCDE-44A3-97B3-38DFD03A5B8B}"/>
              </a:ext>
            </a:extLst>
          </p:cNvPr>
          <p:cNvSpPr/>
          <p:nvPr/>
        </p:nvSpPr>
        <p:spPr>
          <a:xfrm>
            <a:off x="2347227" y="3059408"/>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8" name="Oval 7">
            <a:extLst>
              <a:ext uri="{FF2B5EF4-FFF2-40B4-BE49-F238E27FC236}">
                <a16:creationId xmlns:a16="http://schemas.microsoft.com/office/drawing/2014/main" id="{8013076C-0398-45BC-8059-A6D0516C4D6D}"/>
              </a:ext>
            </a:extLst>
          </p:cNvPr>
          <p:cNvSpPr/>
          <p:nvPr/>
        </p:nvSpPr>
        <p:spPr>
          <a:xfrm>
            <a:off x="2958004" y="2368747"/>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9" name="Oval 8">
            <a:extLst>
              <a:ext uri="{FF2B5EF4-FFF2-40B4-BE49-F238E27FC236}">
                <a16:creationId xmlns:a16="http://schemas.microsoft.com/office/drawing/2014/main" id="{7B4E6C19-AF36-43B1-B12D-1333F36DED18}"/>
              </a:ext>
            </a:extLst>
          </p:cNvPr>
          <p:cNvSpPr/>
          <p:nvPr/>
        </p:nvSpPr>
        <p:spPr>
          <a:xfrm>
            <a:off x="2502008" y="3820416"/>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29" name="Oval 28">
            <a:extLst>
              <a:ext uri="{FF2B5EF4-FFF2-40B4-BE49-F238E27FC236}">
                <a16:creationId xmlns:a16="http://schemas.microsoft.com/office/drawing/2014/main" id="{8A1D9D54-6904-4741-9EB1-6F466C7A09D2}"/>
              </a:ext>
            </a:extLst>
          </p:cNvPr>
          <p:cNvSpPr/>
          <p:nvPr/>
        </p:nvSpPr>
        <p:spPr>
          <a:xfrm>
            <a:off x="3281362" y="3274219"/>
            <a:ext cx="309563" cy="30956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35" name="Content Placeholder 6">
            <a:extLst>
              <a:ext uri="{FF2B5EF4-FFF2-40B4-BE49-F238E27FC236}">
                <a16:creationId xmlns:a16="http://schemas.microsoft.com/office/drawing/2014/main" id="{DE720249-E498-45B9-B8FE-D17D12DDD495}"/>
              </a:ext>
            </a:extLst>
          </p:cNvPr>
          <p:cNvSpPr>
            <a:spLocks noGrp="1"/>
          </p:cNvSpPr>
          <p:nvPr>
            <p:ph idx="1"/>
          </p:nvPr>
        </p:nvSpPr>
        <p:spPr>
          <a:xfrm>
            <a:off x="557212" y="4614960"/>
            <a:ext cx="9224963" cy="1005485"/>
          </a:xfrm>
        </p:spPr>
        <p:txBody>
          <a:bodyPr/>
          <a:lstStyle/>
          <a:p>
            <a:pPr>
              <a:spcBef>
                <a:spcPts val="0"/>
              </a:spcBef>
              <a:buSzPct val="100000"/>
            </a:pPr>
            <a:r>
              <a:rPr lang="en-US" altLang="zh-CN" sz="1950" b="1" dirty="0"/>
              <a:t>Neighborhood Aggregation: </a:t>
            </a:r>
          </a:p>
          <a:p>
            <a:pPr lvl="1">
              <a:spcBef>
                <a:spcPts val="0"/>
              </a:spcBef>
              <a:buSzPct val="100000"/>
            </a:pPr>
            <a:r>
              <a:rPr lang="en-US" altLang="zh-CN" sz="1625" dirty="0"/>
              <a:t>Aggregate neighbor information and pass into a neural network</a:t>
            </a:r>
          </a:p>
          <a:p>
            <a:pPr lvl="1">
              <a:spcBef>
                <a:spcPts val="0"/>
              </a:spcBef>
              <a:buSzPct val="100000"/>
            </a:pPr>
            <a:r>
              <a:rPr lang="en-US" altLang="zh-CN" sz="1625" dirty="0"/>
              <a:t>It can be viewed as a center-surround filter in CNN---graph convolutions!</a:t>
            </a:r>
            <a:endParaRPr lang="zh-CN" altLang="en-US" sz="975"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7C0BEE2-6C70-0C48-8A52-050F020E95E5}"/>
                  </a:ext>
                </a:extLst>
              </p:cNvPr>
              <p:cNvSpPr txBox="1"/>
              <p:nvPr/>
            </p:nvSpPr>
            <p:spPr>
              <a:xfrm>
                <a:off x="4899901" y="2890038"/>
                <a:ext cx="437357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𝑣</m:t>
                          </m:r>
                        </m:sub>
                      </m:sSub>
                      <m:r>
                        <a:rPr lang="en-US" sz="2800" i="1">
                          <a:latin typeface="Cambria Math" panose="02040503050406030204" pitchFamily="18" charset="0"/>
                        </a:rPr>
                        <m:t>=</m:t>
                      </m:r>
                      <m:r>
                        <a:rPr lang="en-US" sz="2800" i="1">
                          <a:latin typeface="Cambria Math" panose="02040503050406030204" pitchFamily="18" charset="0"/>
                        </a:rPr>
                        <m:t>𝑓</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𝑎</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𝑏</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𝑐</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𝑑</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b="1" i="1">
                              <a:latin typeface="Cambria Math" panose="02040503050406030204" pitchFamily="18" charset="0"/>
                            </a:rPr>
                            <m:t>𝒉</m:t>
                          </m:r>
                        </m:e>
                        <m:sub>
                          <m:r>
                            <a:rPr lang="en-US" sz="2800" i="1">
                              <a:latin typeface="Cambria Math" panose="02040503050406030204" pitchFamily="18" charset="0"/>
                            </a:rPr>
                            <m:t>𝑒</m:t>
                          </m:r>
                        </m:sub>
                      </m:sSub>
                      <m:r>
                        <a:rPr lang="en-US" sz="2800" i="1">
                          <a:latin typeface="Cambria Math" panose="02040503050406030204" pitchFamily="18" charset="0"/>
                        </a:rPr>
                        <m:t>)</m:t>
                      </m:r>
                    </m:oMath>
                  </m:oMathPara>
                </a14:m>
                <a:endParaRPr lang="en-US" sz="2800" dirty="0"/>
              </a:p>
            </p:txBody>
          </p:sp>
        </mc:Choice>
        <mc:Fallback xmlns="">
          <p:sp>
            <p:nvSpPr>
              <p:cNvPr id="16" name="TextBox 15">
                <a:extLst>
                  <a:ext uri="{FF2B5EF4-FFF2-40B4-BE49-F238E27FC236}">
                    <a16:creationId xmlns:a16="http://schemas.microsoft.com/office/drawing/2014/main" id="{67C0BEE2-6C70-0C48-8A52-050F020E95E5}"/>
                  </a:ext>
                </a:extLst>
              </p:cNvPr>
              <p:cNvSpPr txBox="1">
                <a:spLocks noRot="1" noChangeAspect="1" noMove="1" noResize="1" noEditPoints="1" noAdjustHandles="1" noChangeArrowheads="1" noChangeShapeType="1" noTextEdit="1"/>
              </p:cNvSpPr>
              <p:nvPr/>
            </p:nvSpPr>
            <p:spPr>
              <a:xfrm>
                <a:off x="4899901" y="2890038"/>
                <a:ext cx="4373579" cy="430887"/>
              </a:xfrm>
              <a:prstGeom prst="rect">
                <a:avLst/>
              </a:prstGeom>
              <a:blipFill>
                <a:blip r:embed="rId2"/>
                <a:stretch>
                  <a:fillRect b="-36364"/>
                </a:stretch>
              </a:blipFill>
            </p:spPr>
            <p:txBody>
              <a:bodyPr/>
              <a:lstStyle/>
              <a:p>
                <a:r>
                  <a:rPr lang="en-US">
                    <a:noFill/>
                  </a:rPr>
                  <a:t> </a:t>
                </a:r>
              </a:p>
            </p:txBody>
          </p:sp>
        </mc:Fallback>
      </mc:AlternateContent>
    </p:spTree>
    <p:extLst>
      <p:ext uri="{BB962C8B-B14F-4D97-AF65-F5344CB8AC3E}">
        <p14:creationId xmlns:p14="http://schemas.microsoft.com/office/powerpoint/2010/main" val="22608898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1299458"/>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18" name="Rectangle 17">
            <a:extLst>
              <a:ext uri="{FF2B5EF4-FFF2-40B4-BE49-F238E27FC236}">
                <a16:creationId xmlns:a16="http://schemas.microsoft.com/office/drawing/2014/main" id="{46943D2A-3FEA-421B-B025-2BAA8CC39910}"/>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spTree>
    <p:extLst>
      <p:ext uri="{BB962C8B-B14F-4D97-AF65-F5344CB8AC3E}">
        <p14:creationId xmlns:p14="http://schemas.microsoft.com/office/powerpoint/2010/main" val="38211930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1299458"/>
              </a:xfrm>
              <a:prstGeom prst="rect">
                <a:avLst/>
              </a:prstGeom>
              <a:blipFill>
                <a:blip r:embed="rId2"/>
                <a:stretch>
                  <a:fillRect/>
                </a:stretch>
              </a:blipFill>
            </p:spPr>
            <p:txBody>
              <a:bodyPr/>
              <a:lstStyle/>
              <a:p>
                <a:r>
                  <a:rPr lang="en-US">
                    <a:noFill/>
                  </a:rPr>
                  <a:t> </a:t>
                </a:r>
              </a:p>
            </p:txBody>
          </p:sp>
        </mc:Fallback>
      </mc:AlternateContent>
      <p:sp>
        <p:nvSpPr>
          <p:cNvPr id="20" name="Rounded Rectangle 26">
            <a:extLst>
              <a:ext uri="{FF2B5EF4-FFF2-40B4-BE49-F238E27FC236}">
                <a16:creationId xmlns:a16="http://schemas.microsoft.com/office/drawing/2014/main" id="{DFFE37DA-F74B-4E1E-84B0-7B24A550251C}"/>
              </a:ext>
            </a:extLst>
          </p:cNvPr>
          <p:cNvSpPr/>
          <p:nvPr/>
        </p:nvSpPr>
        <p:spPr>
          <a:xfrm>
            <a:off x="5731765" y="3789040"/>
            <a:ext cx="522151" cy="319620"/>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8BEEC59-E572-4779-93EA-93F4A67DC4D9}"/>
                  </a:ext>
                </a:extLst>
              </p:cNvPr>
              <p:cNvSpPr/>
              <p:nvPr/>
            </p:nvSpPr>
            <p:spPr>
              <a:xfrm>
                <a:off x="5172644" y="4607682"/>
                <a:ext cx="2611933" cy="369332"/>
              </a:xfrm>
              <a:prstGeom prst="rect">
                <a:avLst/>
              </a:prstGeom>
            </p:spPr>
            <p:txBody>
              <a:bodyPr wrap="none">
                <a:spAutoFit/>
              </a:bodyPr>
              <a:lstStyle/>
              <a:p>
                <a:r>
                  <a:rPr lang="en-US" dirty="0"/>
                  <a:t>the neighbors of node </a:t>
                </a:r>
                <a14:m>
                  <m:oMath xmlns:m="http://schemas.openxmlformats.org/officeDocument/2006/math">
                    <m:r>
                      <a:rPr lang="en-US" i="1">
                        <a:latin typeface="Cambria Math" panose="02040503050406030204" pitchFamily="18" charset="0"/>
                      </a:rPr>
                      <m:t>𝑣</m:t>
                    </m:r>
                  </m:oMath>
                </a14:m>
                <a:endParaRPr lang="en-US" dirty="0"/>
              </a:p>
            </p:txBody>
          </p:sp>
        </mc:Choice>
        <mc:Fallback xmlns="">
          <p:sp>
            <p:nvSpPr>
              <p:cNvPr id="14" name="Rectangle 13">
                <a:extLst>
                  <a:ext uri="{FF2B5EF4-FFF2-40B4-BE49-F238E27FC236}">
                    <a16:creationId xmlns:a16="http://schemas.microsoft.com/office/drawing/2014/main" xmlns:a14="http://schemas.microsoft.com/office/drawing/2010/main" xmlns="" id="{08BEEC59-E572-4779-93EA-93F4A67DC4D9}"/>
                  </a:ext>
                </a:extLst>
              </p:cNvPr>
              <p:cNvSpPr>
                <a:spLocks noRot="1" noChangeAspect="1" noMove="1" noResize="1" noEditPoints="1" noAdjustHandles="1" noChangeArrowheads="1" noChangeShapeType="1" noTextEdit="1"/>
              </p:cNvSpPr>
              <p:nvPr/>
            </p:nvSpPr>
            <p:spPr>
              <a:xfrm>
                <a:off x="5172644" y="4607682"/>
                <a:ext cx="2611933" cy="369332"/>
              </a:xfrm>
              <a:prstGeom prst="rect">
                <a:avLst/>
              </a:prstGeom>
              <a:blipFill rotWithShape="0">
                <a:blip r:embed="rId3"/>
                <a:stretch>
                  <a:fillRect l="-2103"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6FF8C4C-F4AC-4445-BFDC-5B2C1A2CDA76}"/>
                  </a:ext>
                </a:extLst>
              </p:cNvPr>
              <p:cNvSpPr/>
              <p:nvPr/>
            </p:nvSpPr>
            <p:spPr>
              <a:xfrm>
                <a:off x="2664334" y="4216850"/>
                <a:ext cx="3279744" cy="369332"/>
              </a:xfrm>
              <a:prstGeom prst="rect">
                <a:avLst/>
              </a:prstGeom>
            </p:spPr>
            <p:txBody>
              <a:bodyPr wrap="none">
                <a:spAutoFit/>
              </a:bodyPr>
              <a:lstStyle/>
              <a:p>
                <a:r>
                  <a:rPr lang="en-US" dirty="0"/>
                  <a:t>node </a:t>
                </a:r>
                <a14:m>
                  <m:oMath xmlns:m="http://schemas.openxmlformats.org/officeDocument/2006/math">
                    <m:r>
                      <a:rPr lang="en-US" i="1">
                        <a:latin typeface="Cambria Math" panose="02040503050406030204" pitchFamily="18" charset="0"/>
                      </a:rPr>
                      <m:t>𝑣</m:t>
                    </m:r>
                  </m:oMath>
                </a14:m>
                <a:r>
                  <a:rPr lang="en-US" dirty="0"/>
                  <a:t>’s embedding at layer </a:t>
                </a:r>
                <a14:m>
                  <m:oMath xmlns:m="http://schemas.openxmlformats.org/officeDocument/2006/math">
                    <m:r>
                      <a:rPr lang="en-US" i="1">
                        <a:latin typeface="Cambria Math" panose="02040503050406030204" pitchFamily="18" charset="0"/>
                      </a:rPr>
                      <m:t>𝑘</m:t>
                    </m:r>
                  </m:oMath>
                </a14:m>
                <a:endParaRPr lang="en-US" dirty="0"/>
              </a:p>
            </p:txBody>
          </p:sp>
        </mc:Choice>
        <mc:Fallback xmlns="">
          <p:sp>
            <p:nvSpPr>
              <p:cNvPr id="16" name="Rectangle 15">
                <a:extLst>
                  <a:ext uri="{FF2B5EF4-FFF2-40B4-BE49-F238E27FC236}">
                    <a16:creationId xmlns:a16="http://schemas.microsoft.com/office/drawing/2014/main" xmlns:a14="http://schemas.microsoft.com/office/drawing/2010/main" xmlns="" id="{B6FF8C4C-F4AC-4445-BFDC-5B2C1A2CDA76}"/>
                  </a:ext>
                </a:extLst>
              </p:cNvPr>
              <p:cNvSpPr>
                <a:spLocks noRot="1" noChangeAspect="1" noMove="1" noResize="1" noEditPoints="1" noAdjustHandles="1" noChangeArrowheads="1" noChangeShapeType="1" noTextEdit="1"/>
              </p:cNvSpPr>
              <p:nvPr/>
            </p:nvSpPr>
            <p:spPr>
              <a:xfrm>
                <a:off x="2664334" y="4216850"/>
                <a:ext cx="3279744" cy="369332"/>
              </a:xfrm>
              <a:prstGeom prst="rect">
                <a:avLst/>
              </a:prstGeom>
              <a:blipFill rotWithShape="0">
                <a:blip r:embed="rId4"/>
                <a:stretch>
                  <a:fillRect l="-1487" t="-10000" b="-26667"/>
                </a:stretch>
              </a:blipFill>
            </p:spPr>
            <p:txBody>
              <a:bodyPr/>
              <a:lstStyle/>
              <a:p>
                <a:r>
                  <a:rPr lang="en-US">
                    <a:noFill/>
                  </a:rPr>
                  <a:t> </a:t>
                </a:r>
              </a:p>
            </p:txBody>
          </p:sp>
        </mc:Fallback>
      </mc:AlternateContent>
      <p:sp>
        <p:nvSpPr>
          <p:cNvPr id="23" name="Rounded Rectangle 26">
            <a:extLst>
              <a:ext uri="{FF2B5EF4-FFF2-40B4-BE49-F238E27FC236}">
                <a16:creationId xmlns:a16="http://schemas.microsoft.com/office/drawing/2014/main" id="{4EB20E81-1CD7-46F2-A089-73FFF69D4795}"/>
              </a:ext>
            </a:extLst>
          </p:cNvPr>
          <p:cNvSpPr/>
          <p:nvPr/>
        </p:nvSpPr>
        <p:spPr>
          <a:xfrm>
            <a:off x="5172643" y="4693556"/>
            <a:ext cx="2611933" cy="319620"/>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4" name="Rounded Rectangle 26">
            <a:extLst>
              <a:ext uri="{FF2B5EF4-FFF2-40B4-BE49-F238E27FC236}">
                <a16:creationId xmlns:a16="http://schemas.microsoft.com/office/drawing/2014/main" id="{92E72F7B-E4A8-4E34-93C0-E146B0319282}"/>
              </a:ext>
            </a:extLst>
          </p:cNvPr>
          <p:cNvSpPr/>
          <p:nvPr/>
        </p:nvSpPr>
        <p:spPr>
          <a:xfrm>
            <a:off x="2702175" y="4302720"/>
            <a:ext cx="3186929" cy="319620"/>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solidFill>
                <a:srgbClr val="FF0000"/>
              </a:solidFill>
            </a:endParaRPr>
          </a:p>
        </p:txBody>
      </p:sp>
      <p:sp>
        <p:nvSpPr>
          <p:cNvPr id="25" name="Rounded Rectangle 26">
            <a:extLst>
              <a:ext uri="{FF2B5EF4-FFF2-40B4-BE49-F238E27FC236}">
                <a16:creationId xmlns:a16="http://schemas.microsoft.com/office/drawing/2014/main" id="{A71EAB6B-5C22-4F0A-ADAF-2BB121428320}"/>
              </a:ext>
            </a:extLst>
          </p:cNvPr>
          <p:cNvSpPr/>
          <p:nvPr/>
        </p:nvSpPr>
        <p:spPr>
          <a:xfrm>
            <a:off x="3695330" y="3185997"/>
            <a:ext cx="495300" cy="548059"/>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solidFill>
                <a:srgbClr val="FF0000"/>
              </a:solidFill>
            </a:endParaRPr>
          </a:p>
        </p:txBody>
      </p:sp>
      <p:sp>
        <p:nvSpPr>
          <p:cNvPr id="26" name="Rounded Rectangle 26">
            <a:extLst>
              <a:ext uri="{FF2B5EF4-FFF2-40B4-BE49-F238E27FC236}">
                <a16:creationId xmlns:a16="http://schemas.microsoft.com/office/drawing/2014/main" id="{26464024-9960-4430-AEE9-580B7B10ABE7}"/>
              </a:ext>
            </a:extLst>
          </p:cNvPr>
          <p:cNvSpPr/>
          <p:nvPr/>
        </p:nvSpPr>
        <p:spPr>
          <a:xfrm>
            <a:off x="4500192" y="3202204"/>
            <a:ext cx="247650" cy="531852"/>
          </a:xfrm>
          <a:prstGeom prst="roundRect">
            <a:avLst>
              <a:gd name="adj" fmla="val 4648"/>
            </a:avLst>
          </a:prstGeom>
          <a:solidFill>
            <a:srgbClr val="00B05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solidFill>
                <a:srgbClr val="00B050"/>
              </a:solidFill>
            </a:endParaRPr>
          </a:p>
        </p:txBody>
      </p:sp>
      <p:sp>
        <p:nvSpPr>
          <p:cNvPr id="27" name="Rectangle 26">
            <a:extLst>
              <a:ext uri="{FF2B5EF4-FFF2-40B4-BE49-F238E27FC236}">
                <a16:creationId xmlns:a16="http://schemas.microsoft.com/office/drawing/2014/main" id="{9BF39546-EB36-445B-91A0-8CD77DE3DA34}"/>
              </a:ext>
            </a:extLst>
          </p:cNvPr>
          <p:cNvSpPr/>
          <p:nvPr/>
        </p:nvSpPr>
        <p:spPr>
          <a:xfrm>
            <a:off x="3533664" y="2594681"/>
            <a:ext cx="4480714" cy="369332"/>
          </a:xfrm>
          <a:prstGeom prst="rect">
            <a:avLst/>
          </a:prstGeom>
        </p:spPr>
        <p:txBody>
          <a:bodyPr wrap="none">
            <a:spAutoFit/>
          </a:bodyPr>
          <a:lstStyle/>
          <a:p>
            <a:r>
              <a:rPr lang="en-US" dirty="0"/>
              <a:t>Non-linear activation function (e.g., </a:t>
            </a:r>
            <a:r>
              <a:rPr lang="en-US" dirty="0" err="1"/>
              <a:t>ReLU</a:t>
            </a:r>
            <a:r>
              <a:rPr lang="en-US" dirty="0"/>
              <a:t>)</a:t>
            </a:r>
          </a:p>
        </p:txBody>
      </p:sp>
      <p:sp>
        <p:nvSpPr>
          <p:cNvPr id="28" name="Rounded Rectangle 26">
            <a:extLst>
              <a:ext uri="{FF2B5EF4-FFF2-40B4-BE49-F238E27FC236}">
                <a16:creationId xmlns:a16="http://schemas.microsoft.com/office/drawing/2014/main" id="{09CCF391-B2D6-4292-8852-22B7BFD2DC99}"/>
              </a:ext>
            </a:extLst>
          </p:cNvPr>
          <p:cNvSpPr/>
          <p:nvPr/>
        </p:nvSpPr>
        <p:spPr>
          <a:xfrm>
            <a:off x="3533663" y="2602194"/>
            <a:ext cx="4480713" cy="319620"/>
          </a:xfrm>
          <a:prstGeom prst="roundRect">
            <a:avLst>
              <a:gd name="adj" fmla="val 4648"/>
            </a:avLst>
          </a:prstGeom>
          <a:solidFill>
            <a:srgbClr val="00B05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solidFill>
                <a:srgbClr val="00B050"/>
              </a:solidFill>
            </a:endParaRPr>
          </a:p>
        </p:txBody>
      </p:sp>
      <p:sp>
        <p:nvSpPr>
          <p:cNvPr id="31" name="Rounded Rectangle 26">
            <a:extLst>
              <a:ext uri="{FF2B5EF4-FFF2-40B4-BE49-F238E27FC236}">
                <a16:creationId xmlns:a16="http://schemas.microsoft.com/office/drawing/2014/main" id="{679A9C01-6336-4204-AA0F-755465781B4B}"/>
              </a:ext>
            </a:extLst>
          </p:cNvPr>
          <p:cNvSpPr/>
          <p:nvPr/>
        </p:nvSpPr>
        <p:spPr>
          <a:xfrm>
            <a:off x="4891088" y="3194100"/>
            <a:ext cx="495299" cy="531852"/>
          </a:xfrm>
          <a:prstGeom prst="roundRect">
            <a:avLst>
              <a:gd name="adj" fmla="val 4648"/>
            </a:avLst>
          </a:prstGeom>
          <a:solidFill>
            <a:srgbClr val="7030A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solidFill>
                <a:srgbClr val="FFFF00"/>
              </a:solidFill>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0A89210-3767-41C9-8FBD-69E0CF1B6D74}"/>
                  </a:ext>
                </a:extLst>
              </p:cNvPr>
              <p:cNvSpPr/>
              <p:nvPr/>
            </p:nvSpPr>
            <p:spPr>
              <a:xfrm>
                <a:off x="5089650" y="2123825"/>
                <a:ext cx="2357056" cy="369332"/>
              </a:xfrm>
              <a:prstGeom prst="rect">
                <a:avLst/>
              </a:prstGeom>
            </p:spPr>
            <p:txBody>
              <a:bodyPr wrap="none">
                <a:spAutoFit/>
              </a:bodyPr>
              <a:lstStyle/>
              <a:p>
                <a:r>
                  <a:rPr lang="en-US" dirty="0"/>
                  <a:t>parameters in layer </a:t>
                </a:r>
                <a14:m>
                  <m:oMath xmlns:m="http://schemas.openxmlformats.org/officeDocument/2006/math">
                    <m:r>
                      <a:rPr lang="en-US" i="1">
                        <a:latin typeface="Cambria Math" panose="02040503050406030204" pitchFamily="18" charset="0"/>
                      </a:rPr>
                      <m:t>𝑘</m:t>
                    </m:r>
                  </m:oMath>
                </a14:m>
                <a:endParaRPr lang="en-US" dirty="0"/>
              </a:p>
            </p:txBody>
          </p:sp>
        </mc:Choice>
        <mc:Fallback xmlns="">
          <p:sp>
            <p:nvSpPr>
              <p:cNvPr id="32" name="Rectangle 31">
                <a:extLst>
                  <a:ext uri="{FF2B5EF4-FFF2-40B4-BE49-F238E27FC236}">
                    <a16:creationId xmlns:a16="http://schemas.microsoft.com/office/drawing/2014/main" id="{80A89210-3767-41C9-8FBD-69E0CF1B6D74}"/>
                  </a:ext>
                </a:extLst>
              </p:cNvPr>
              <p:cNvSpPr>
                <a:spLocks noRot="1" noChangeAspect="1" noMove="1" noResize="1" noEditPoints="1" noAdjustHandles="1" noChangeArrowheads="1" noChangeShapeType="1" noTextEdit="1"/>
              </p:cNvSpPr>
              <p:nvPr/>
            </p:nvSpPr>
            <p:spPr>
              <a:xfrm>
                <a:off x="6264184" y="1822631"/>
                <a:ext cx="2382704" cy="369332"/>
              </a:xfrm>
              <a:prstGeom prst="rect">
                <a:avLst/>
              </a:prstGeom>
              <a:blipFill>
                <a:blip r:embed="rId5"/>
                <a:stretch>
                  <a:fillRect l="-2308" t="-9836" b="-24590"/>
                </a:stretch>
              </a:blipFill>
            </p:spPr>
            <p:txBody>
              <a:bodyPr/>
              <a:lstStyle/>
              <a:p>
                <a:r>
                  <a:rPr lang="en-US">
                    <a:noFill/>
                  </a:rPr>
                  <a:t> </a:t>
                </a:r>
              </a:p>
            </p:txBody>
          </p:sp>
        </mc:Fallback>
      </mc:AlternateContent>
      <p:sp>
        <p:nvSpPr>
          <p:cNvPr id="33" name="Rounded Rectangle 26">
            <a:extLst>
              <a:ext uri="{FF2B5EF4-FFF2-40B4-BE49-F238E27FC236}">
                <a16:creationId xmlns:a16="http://schemas.microsoft.com/office/drawing/2014/main" id="{E220000B-4C7F-4E7B-9308-66087B889A40}"/>
              </a:ext>
            </a:extLst>
          </p:cNvPr>
          <p:cNvSpPr/>
          <p:nvPr/>
        </p:nvSpPr>
        <p:spPr>
          <a:xfrm>
            <a:off x="5024222" y="2127581"/>
            <a:ext cx="2611933" cy="319620"/>
          </a:xfrm>
          <a:prstGeom prst="roundRect">
            <a:avLst>
              <a:gd name="adj" fmla="val 4648"/>
            </a:avLst>
          </a:prstGeom>
          <a:solidFill>
            <a:srgbClr val="7030A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Tree>
    <p:extLst>
      <p:ext uri="{BB962C8B-B14F-4D97-AF65-F5344CB8AC3E}">
        <p14:creationId xmlns:p14="http://schemas.microsoft.com/office/powerpoint/2010/main" val="2088357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10557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r>
                            <a:rPr lang="en-US" sz="2600" i="1">
                              <a:latin typeface="Cambria Math" panose="02040503050406030204" pitchFamily="18" charset="0"/>
                            </a:rPr>
                            <m:t>∪</m:t>
                          </m:r>
                          <m:r>
                            <a:rPr lang="en-US" sz="2600" i="1">
                              <a:latin typeface="Cambria Math" panose="02040503050406030204" pitchFamily="18" charset="0"/>
                            </a:rPr>
                            <m:t>𝑣</m:t>
                          </m:r>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𝑢</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1299458"/>
              </a:xfrm>
              <a:prstGeom prst="rect">
                <a:avLst/>
              </a:prstGeom>
              <a:blipFill>
                <a:blip r:embed="rId2"/>
                <a:stretch>
                  <a:fillRect/>
                </a:stretch>
              </a:blipFill>
            </p:spPr>
            <p:txBody>
              <a:bodyPr/>
              <a:lstStyle/>
              <a:p>
                <a:r>
                  <a:rPr lang="en-US">
                    <a:noFill/>
                  </a:rPr>
                  <a:t> </a:t>
                </a:r>
              </a:p>
            </p:txBody>
          </p:sp>
        </mc:Fallback>
      </mc:AlternateContent>
      <p:sp>
        <p:nvSpPr>
          <p:cNvPr id="20" name="Rounded Rectangle 26">
            <a:extLst>
              <a:ext uri="{FF2B5EF4-FFF2-40B4-BE49-F238E27FC236}">
                <a16:creationId xmlns:a16="http://schemas.microsoft.com/office/drawing/2014/main" id="{DFFE37DA-F74B-4E1E-84B0-7B24A550251C}"/>
              </a:ext>
            </a:extLst>
          </p:cNvPr>
          <p:cNvSpPr/>
          <p:nvPr/>
        </p:nvSpPr>
        <p:spPr>
          <a:xfrm>
            <a:off x="5731765" y="3775820"/>
            <a:ext cx="892873" cy="319620"/>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19" name="Rectangle 18">
            <a:extLst>
              <a:ext uri="{FF2B5EF4-FFF2-40B4-BE49-F238E27FC236}">
                <a16:creationId xmlns:a16="http://schemas.microsoft.com/office/drawing/2014/main" id="{46943D2A-3FEA-421B-B025-2BAA8CC39910}"/>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spTree>
    <p:extLst>
      <p:ext uri="{BB962C8B-B14F-4D97-AF65-F5344CB8AC3E}">
        <p14:creationId xmlns:p14="http://schemas.microsoft.com/office/powerpoint/2010/main" val="3413182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20682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𝑢</m:t>
                                          </m:r>
                                        </m:e>
                                      </m:d>
                                    </m:e>
                                  </m:d>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𝑣</m:t>
                                          </m:r>
                                        </m:e>
                                      </m:d>
                                    </m:e>
                                  </m:d>
                                </m:e>
                              </m:rad>
                            </m:den>
                          </m:f>
                        </m:e>
                      </m:nary>
                      <m:r>
                        <a:rPr lang="en-US" sz="2600" i="1">
                          <a:latin typeface="Cambria Math" panose="02040503050406030204" pitchFamily="18" charset="0"/>
                        </a:rPr>
                        <m:t>+</m:t>
                      </m:r>
                    </m:oMath>
                  </m:oMathPara>
                </a14:m>
                <a:endParaRPr lang="en-US" sz="2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600" i="1">
                              <a:latin typeface="Cambria Math" panose="02040503050406030204" pitchFamily="18" charset="0"/>
                            </a:rPr>
                          </m:ctrlPr>
                        </m:sSubPr>
                        <m:e>
                          <m:r>
                            <a:rPr lang="en-US" sz="2600" b="1" i="1">
                              <a:latin typeface="Cambria Math" panose="02040503050406030204" pitchFamily="18" charset="0"/>
                            </a:rPr>
                            <m:t>             </m:t>
                          </m:r>
                          <m:r>
                            <a:rPr lang="en-US" sz="2600" b="1" i="1">
                              <a:latin typeface="Cambria Math" panose="02040503050406030204" pitchFamily="18" charset="0"/>
                            </a:rPr>
                            <m:t>𝑾</m:t>
                          </m:r>
                        </m:e>
                        <m:sub>
                          <m:r>
                            <a:rPr lang="en-US" sz="2600" i="1">
                              <a:latin typeface="Cambria Math" panose="02040503050406030204" pitchFamily="18" charset="0"/>
                            </a:rPr>
                            <m:t>𝑘</m:t>
                          </m:r>
                        </m:sub>
                      </m:sSub>
                      <m:r>
                        <a:rPr lang="en-US" sz="2600" i="1">
                          <a:latin typeface="Cambria Math" panose="02040503050406030204" pitchFamily="18" charset="0"/>
                        </a:rPr>
                        <m:t>   </m:t>
                      </m:r>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𝑣</m:t>
                          </m:r>
                        </m:sub>
                        <m:sup/>
                        <m:e>
                          <m:r>
                            <a:rPr lang="en-US" sz="2600" i="1">
                              <a:latin typeface="Cambria Math" panose="02040503050406030204" pitchFamily="18" charset="0"/>
                            </a:rPr>
                            <m:t>   </m:t>
                          </m:r>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𝑣</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2598917"/>
              </a:xfrm>
              <a:prstGeom prst="rect">
                <a:avLst/>
              </a:prstGeom>
              <a:blipFill>
                <a:blip r:embed="rId3"/>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18" name="Rounded Rectangle 26">
            <a:extLst>
              <a:ext uri="{FF2B5EF4-FFF2-40B4-BE49-F238E27FC236}">
                <a16:creationId xmlns:a16="http://schemas.microsoft.com/office/drawing/2014/main" id="{6B4FD49A-33E7-440F-8E20-9AD931FEA48B}"/>
              </a:ext>
            </a:extLst>
          </p:cNvPr>
          <p:cNvSpPr/>
          <p:nvPr/>
        </p:nvSpPr>
        <p:spPr>
          <a:xfrm>
            <a:off x="5448300" y="3787957"/>
            <a:ext cx="928688" cy="283537"/>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9" name="Rounded Rectangle 26">
            <a:extLst>
              <a:ext uri="{FF2B5EF4-FFF2-40B4-BE49-F238E27FC236}">
                <a16:creationId xmlns:a16="http://schemas.microsoft.com/office/drawing/2014/main" id="{15E7456B-64B7-464B-B405-913AC5BCBDEA}"/>
              </a:ext>
            </a:extLst>
          </p:cNvPr>
          <p:cNvSpPr/>
          <p:nvPr/>
        </p:nvSpPr>
        <p:spPr>
          <a:xfrm>
            <a:off x="5634037" y="4845990"/>
            <a:ext cx="433388" cy="236634"/>
          </a:xfrm>
          <a:prstGeom prst="roundRect">
            <a:avLst>
              <a:gd name="adj" fmla="val 4648"/>
            </a:avLst>
          </a:prstGeom>
          <a:solidFill>
            <a:srgbClr val="0000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43953CF-B754-4789-B55B-777C69840C59}"/>
                  </a:ext>
                </a:extLst>
              </p:cNvPr>
              <p:cNvSpPr/>
              <p:nvPr/>
            </p:nvSpPr>
            <p:spPr>
              <a:xfrm>
                <a:off x="4953000" y="2446635"/>
                <a:ext cx="3210494" cy="369332"/>
              </a:xfrm>
              <a:prstGeom prst="rect">
                <a:avLst/>
              </a:prstGeom>
            </p:spPr>
            <p:txBody>
              <a:bodyPr wrap="none">
                <a:spAutoFit/>
              </a:bodyPr>
              <a:lstStyle/>
              <a:p>
                <a:r>
                  <a:rPr lang="en-US" dirty="0"/>
                  <a:t>Aggregate from </a:t>
                </a:r>
                <a14:m>
                  <m:oMath xmlns:m="http://schemas.openxmlformats.org/officeDocument/2006/math">
                    <m:r>
                      <a:rPr lang="en-US" i="1">
                        <a:latin typeface="Cambria Math" panose="02040503050406030204" pitchFamily="18" charset="0"/>
                      </a:rPr>
                      <m:t>𝑣</m:t>
                    </m:r>
                  </m:oMath>
                </a14:m>
                <a:r>
                  <a:rPr lang="en-US" dirty="0"/>
                  <a:t>’s neighbors</a:t>
                </a:r>
              </a:p>
            </p:txBody>
          </p:sp>
        </mc:Choice>
        <mc:Fallback xmlns="">
          <p:sp>
            <p:nvSpPr>
              <p:cNvPr id="22" name="Rectangle 21">
                <a:extLst>
                  <a:ext uri="{FF2B5EF4-FFF2-40B4-BE49-F238E27FC236}">
                    <a16:creationId xmlns:a16="http://schemas.microsoft.com/office/drawing/2014/main" id="{043953CF-B754-4789-B55B-777C69840C59}"/>
                  </a:ext>
                </a:extLst>
              </p:cNvPr>
              <p:cNvSpPr>
                <a:spLocks noRot="1" noChangeAspect="1" noMove="1" noResize="1" noEditPoints="1" noAdjustHandles="1" noChangeArrowheads="1" noChangeShapeType="1" noTextEdit="1"/>
              </p:cNvSpPr>
              <p:nvPr/>
            </p:nvSpPr>
            <p:spPr>
              <a:xfrm>
                <a:off x="6096000" y="2219935"/>
                <a:ext cx="3210494" cy="369332"/>
              </a:xfrm>
              <a:prstGeom prst="rect">
                <a:avLst/>
              </a:prstGeom>
              <a:blipFill>
                <a:blip r:embed="rId4"/>
                <a:stretch>
                  <a:fillRect l="-1518" t="-8197" r="-759" b="-24590"/>
                </a:stretch>
              </a:blipFill>
            </p:spPr>
            <p:txBody>
              <a:bodyPr/>
              <a:lstStyle/>
              <a:p>
                <a:r>
                  <a:rPr lang="en-US">
                    <a:noFill/>
                  </a:rPr>
                  <a:t> </a:t>
                </a:r>
              </a:p>
            </p:txBody>
          </p:sp>
        </mc:Fallback>
      </mc:AlternateContent>
      <p:sp>
        <p:nvSpPr>
          <p:cNvPr id="23" name="Rounded Rectangle 26">
            <a:extLst>
              <a:ext uri="{FF2B5EF4-FFF2-40B4-BE49-F238E27FC236}">
                <a16:creationId xmlns:a16="http://schemas.microsoft.com/office/drawing/2014/main" id="{2E7D05FE-7231-4662-AC9A-D211C3DDC19C}"/>
              </a:ext>
            </a:extLst>
          </p:cNvPr>
          <p:cNvSpPr/>
          <p:nvPr/>
        </p:nvSpPr>
        <p:spPr>
          <a:xfrm>
            <a:off x="4953000" y="2446633"/>
            <a:ext cx="3210494" cy="369333"/>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4" name="Rectangle 23">
            <a:extLst>
              <a:ext uri="{FF2B5EF4-FFF2-40B4-BE49-F238E27FC236}">
                <a16:creationId xmlns:a16="http://schemas.microsoft.com/office/drawing/2014/main" id="{D3BAD874-ECD1-400C-9E2C-37F7E40424B2}"/>
              </a:ext>
            </a:extLst>
          </p:cNvPr>
          <p:cNvSpPr/>
          <p:nvPr/>
        </p:nvSpPr>
        <p:spPr>
          <a:xfrm>
            <a:off x="5076825" y="5366335"/>
            <a:ext cx="2313454" cy="369332"/>
          </a:xfrm>
          <a:prstGeom prst="rect">
            <a:avLst/>
          </a:prstGeom>
        </p:spPr>
        <p:txBody>
          <a:bodyPr wrap="none">
            <a:spAutoFit/>
          </a:bodyPr>
          <a:lstStyle/>
          <a:p>
            <a:r>
              <a:rPr lang="en-US" dirty="0"/>
              <a:t>Aggregate from itself</a:t>
            </a:r>
          </a:p>
        </p:txBody>
      </p:sp>
      <p:sp>
        <p:nvSpPr>
          <p:cNvPr id="25" name="Rounded Rectangle 26">
            <a:extLst>
              <a:ext uri="{FF2B5EF4-FFF2-40B4-BE49-F238E27FC236}">
                <a16:creationId xmlns:a16="http://schemas.microsoft.com/office/drawing/2014/main" id="{01BC9120-CC02-4EE0-9DA4-6F5C10FCF05C}"/>
              </a:ext>
            </a:extLst>
          </p:cNvPr>
          <p:cNvSpPr/>
          <p:nvPr/>
        </p:nvSpPr>
        <p:spPr>
          <a:xfrm>
            <a:off x="5096303" y="5346796"/>
            <a:ext cx="2293976" cy="406847"/>
          </a:xfrm>
          <a:prstGeom prst="roundRect">
            <a:avLst>
              <a:gd name="adj" fmla="val 4648"/>
            </a:avLst>
          </a:prstGeom>
          <a:solidFill>
            <a:srgbClr val="0000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6" name="Rectangle 25">
            <a:extLst>
              <a:ext uri="{FF2B5EF4-FFF2-40B4-BE49-F238E27FC236}">
                <a16:creationId xmlns:a16="http://schemas.microsoft.com/office/drawing/2014/main" id="{46943D2A-3FEA-421B-B025-2BAA8CC39910}"/>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spTree>
    <p:extLst>
      <p:ext uri="{BB962C8B-B14F-4D97-AF65-F5344CB8AC3E}">
        <p14:creationId xmlns:p14="http://schemas.microsoft.com/office/powerpoint/2010/main" val="3315746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F3EA-B99A-45E5-8078-319D67E49D85}"/>
              </a:ext>
            </a:extLst>
          </p:cNvPr>
          <p:cNvSpPr>
            <a:spLocks noGrp="1"/>
          </p:cNvSpPr>
          <p:nvPr>
            <p:ph type="title"/>
          </p:nvPr>
        </p:nvSpPr>
        <p:spPr/>
        <p:txBody>
          <a:bodyPr/>
          <a:lstStyle/>
          <a:p>
            <a:r>
              <a:rPr lang="en-US" dirty="0"/>
              <a:t>GNN: Graph Convolutional Networks</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E802C6-A003-4291-91B4-4C8E5274B5B2}"/>
                  </a:ext>
                </a:extLst>
              </p:cNvPr>
              <p:cNvSpPr txBox="1"/>
              <p:nvPr/>
            </p:nvSpPr>
            <p:spPr>
              <a:xfrm>
                <a:off x="2828555" y="2997866"/>
                <a:ext cx="6953620" cy="20682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a:latin typeface="Cambria Math" panose="02040503050406030204" pitchFamily="18" charset="0"/>
                            </a:rPr>
                          </m:ctrlPr>
                        </m:sSubSupPr>
                        <m:e>
                          <m:r>
                            <a:rPr lang="en-US" sz="2600" b="1" i="1">
                              <a:latin typeface="Cambria Math" panose="02040503050406030204" pitchFamily="18" charset="0"/>
                            </a:rPr>
                            <m:t>𝒉</m:t>
                          </m:r>
                        </m:e>
                        <m:sub>
                          <m:r>
                            <a:rPr lang="en-US" sz="2600" i="1">
                              <a:latin typeface="Cambria Math" panose="02040503050406030204" pitchFamily="18" charset="0"/>
                            </a:rPr>
                            <m:t>𝑣</m:t>
                          </m:r>
                        </m:sub>
                        <m:sup>
                          <m:r>
                            <a:rPr lang="en-US" sz="2600" i="1">
                              <a:latin typeface="Cambria Math" panose="02040503050406030204" pitchFamily="18" charset="0"/>
                            </a:rPr>
                            <m:t>𝑘</m:t>
                          </m:r>
                        </m:sup>
                      </m:sSubSup>
                      <m:r>
                        <a:rPr lang="en-US" sz="2600" i="1">
                          <a:latin typeface="Cambria Math" panose="02040503050406030204" pitchFamily="18" charset="0"/>
                        </a:rPr>
                        <m:t>=</m:t>
                      </m:r>
                      <m:r>
                        <a:rPr lang="en-US" sz="2600" i="1">
                          <a:latin typeface="Cambria Math" panose="02040503050406030204" pitchFamily="18" charset="0"/>
                        </a:rPr>
                        <m:t>𝜎</m:t>
                      </m:r>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1" i="1">
                              <a:latin typeface="Cambria Math" panose="02040503050406030204" pitchFamily="18" charset="0"/>
                            </a:rPr>
                            <m:t>𝑾</m:t>
                          </m:r>
                        </m:e>
                        <m:sub>
                          <m:r>
                            <a:rPr lang="en-US" sz="2600" i="1">
                              <a:latin typeface="Cambria Math" panose="02040503050406030204" pitchFamily="18" charset="0"/>
                            </a:rPr>
                            <m:t>𝑘</m:t>
                          </m:r>
                        </m:sub>
                      </m:sSub>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𝑢</m:t>
                          </m:r>
                          <m:r>
                            <a:rPr lang="en-US" sz="2600" i="1">
                              <a:latin typeface="Cambria Math" panose="02040503050406030204" pitchFamily="18" charset="0"/>
                            </a:rPr>
                            <m:t>∈</m:t>
                          </m:r>
                          <m:r>
                            <m:rPr>
                              <m:sty m:val="p"/>
                            </m:rPr>
                            <a:rPr lang="en-US" sz="2600" i="1">
                              <a:latin typeface="Cambria Math" panose="02040503050406030204" pitchFamily="18" charset="0"/>
                            </a:rPr>
                            <m:t>N</m:t>
                          </m:r>
                          <m:d>
                            <m:dPr>
                              <m:ctrlPr>
                                <a:rPr lang="en-US" sz="2600" i="1">
                                  <a:latin typeface="Cambria Math" panose="02040503050406030204" pitchFamily="18" charset="0"/>
                                </a:rPr>
                              </m:ctrlPr>
                            </m:dPr>
                            <m:e>
                              <m:r>
                                <a:rPr lang="en-US" sz="2600" i="1">
                                  <a:latin typeface="Cambria Math" panose="02040503050406030204" pitchFamily="18" charset="0"/>
                                </a:rPr>
                                <m:t>𝑣</m:t>
                              </m:r>
                            </m:e>
                          </m:d>
                        </m:sub>
                        <m:sup/>
                        <m:e>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𝑢</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𝑢</m:t>
                                          </m:r>
                                        </m:e>
                                      </m:d>
                                    </m:e>
                                  </m:d>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𝑁</m:t>
                                      </m:r>
                                      <m:d>
                                        <m:dPr>
                                          <m:ctrlPr>
                                            <a:rPr lang="en-US" sz="2600" i="1">
                                              <a:latin typeface="Cambria Math" panose="02040503050406030204" pitchFamily="18" charset="0"/>
                                            </a:rPr>
                                          </m:ctrlPr>
                                        </m:dPr>
                                        <m:e>
                                          <m:r>
                                            <a:rPr lang="en-US" sz="2600" i="1">
                                              <a:latin typeface="Cambria Math" panose="02040503050406030204" pitchFamily="18" charset="0"/>
                                            </a:rPr>
                                            <m:t>𝑣</m:t>
                                          </m:r>
                                        </m:e>
                                      </m:d>
                                    </m:e>
                                  </m:d>
                                </m:e>
                              </m:rad>
                            </m:den>
                          </m:f>
                        </m:e>
                      </m:nary>
                      <m:r>
                        <a:rPr lang="en-US" sz="2600" i="1">
                          <a:latin typeface="Cambria Math" panose="02040503050406030204" pitchFamily="18" charset="0"/>
                        </a:rPr>
                        <m:t>+</m:t>
                      </m:r>
                    </m:oMath>
                  </m:oMathPara>
                </a14:m>
                <a:endParaRPr lang="en-US" sz="2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600" i="1">
                              <a:latin typeface="Cambria Math" panose="02040503050406030204" pitchFamily="18" charset="0"/>
                            </a:rPr>
                          </m:ctrlPr>
                        </m:sSubPr>
                        <m:e>
                          <m:r>
                            <a:rPr lang="en-US" sz="2600" b="1" i="1">
                              <a:latin typeface="Cambria Math" panose="02040503050406030204" pitchFamily="18" charset="0"/>
                            </a:rPr>
                            <m:t>             </m:t>
                          </m:r>
                          <m:r>
                            <a:rPr lang="en-US" sz="2600" b="1" i="1">
                              <a:latin typeface="Cambria Math" panose="02040503050406030204" pitchFamily="18" charset="0"/>
                            </a:rPr>
                            <m:t>𝑾</m:t>
                          </m:r>
                        </m:e>
                        <m:sub>
                          <m:r>
                            <a:rPr lang="en-US" sz="2600" i="1">
                              <a:latin typeface="Cambria Math" panose="02040503050406030204" pitchFamily="18" charset="0"/>
                            </a:rPr>
                            <m:t>𝑘</m:t>
                          </m:r>
                        </m:sub>
                      </m:sSub>
                      <m:r>
                        <a:rPr lang="en-US" sz="2600" i="1">
                          <a:latin typeface="Cambria Math" panose="02040503050406030204" pitchFamily="18" charset="0"/>
                        </a:rPr>
                        <m:t>   </m:t>
                      </m:r>
                      <m:nary>
                        <m:naryPr>
                          <m:chr m:val="∑"/>
                          <m:supHide m:val="on"/>
                          <m:ctrlPr>
                            <a:rPr lang="en-US" sz="2600" i="1">
                              <a:latin typeface="Cambria Math" panose="02040503050406030204" pitchFamily="18" charset="0"/>
                            </a:rPr>
                          </m:ctrlPr>
                        </m:naryPr>
                        <m:sub>
                          <m:r>
                            <a:rPr lang="en-US" sz="2600" i="1">
                              <a:latin typeface="Cambria Math" panose="02040503050406030204" pitchFamily="18" charset="0"/>
                            </a:rPr>
                            <m:t>𝑣</m:t>
                          </m:r>
                        </m:sub>
                        <m:sup/>
                        <m:e>
                          <m:r>
                            <a:rPr lang="en-US" sz="2600" i="1">
                              <a:latin typeface="Cambria Math" panose="02040503050406030204" pitchFamily="18" charset="0"/>
                            </a:rPr>
                            <m:t>   </m:t>
                          </m:r>
                          <m:f>
                            <m:fPr>
                              <m:ctrlPr>
                                <a:rPr lang="en-US" sz="2600" i="1">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i="1">
                                      <a:latin typeface="Cambria Math" panose="02040503050406030204" pitchFamily="18" charset="0"/>
                                    </a:rPr>
                                    <m:t>h</m:t>
                                  </m:r>
                                </m:e>
                                <m:sub>
                                  <m:r>
                                    <a:rPr lang="en-US" sz="2600" i="1">
                                      <a:latin typeface="Cambria Math" panose="02040503050406030204" pitchFamily="18" charset="0"/>
                                    </a:rPr>
                                    <m:t>𝑣</m:t>
                                  </m:r>
                                </m:sub>
                                <m:sup>
                                  <m:r>
                                    <a:rPr lang="en-US" sz="2600" i="1">
                                      <a:latin typeface="Cambria Math" panose="02040503050406030204" pitchFamily="18" charset="0"/>
                                    </a:rPr>
                                    <m:t>𝑘</m:t>
                                  </m:r>
                                  <m:r>
                                    <a:rPr lang="en-US" sz="2600" i="1">
                                      <a:latin typeface="Cambria Math" panose="02040503050406030204" pitchFamily="18" charset="0"/>
                                    </a:rPr>
                                    <m:t>−1</m:t>
                                  </m:r>
                                </m:sup>
                              </m:sSubSup>
                            </m:num>
                            <m:den>
                              <m:rad>
                                <m:radPr>
                                  <m:degHide m:val="on"/>
                                  <m:ctrlPr>
                                    <a:rPr lang="en-US" sz="2600" i="1">
                                      <a:latin typeface="Cambria Math" panose="02040503050406030204" pitchFamily="18" charset="0"/>
                                    </a:rPr>
                                  </m:ctrlPr>
                                </m:radPr>
                                <m:deg/>
                                <m:e>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r>
                                    <a:rPr lang="en-US" sz="2600" i="1">
                                      <a:latin typeface="Cambria Math" panose="02040503050406030204" pitchFamily="18" charset="0"/>
                                    </a:rPr>
                                    <m:t>𝑁</m:t>
                                  </m:r>
                                  <m:r>
                                    <a:rPr lang="en-US" sz="2600" i="1">
                                      <a:latin typeface="Cambria Math" panose="02040503050406030204" pitchFamily="18" charset="0"/>
                                    </a:rPr>
                                    <m:t>(</m:t>
                                  </m:r>
                                  <m:r>
                                    <a:rPr lang="en-US" sz="2600" i="1">
                                      <a:latin typeface="Cambria Math" panose="02040503050406030204" pitchFamily="18" charset="0"/>
                                    </a:rPr>
                                    <m:t>𝑣</m:t>
                                  </m:r>
                                  <m:r>
                                    <a:rPr lang="en-US" sz="2600" i="1">
                                      <a:latin typeface="Cambria Math" panose="02040503050406030204" pitchFamily="18" charset="0"/>
                                    </a:rPr>
                                    <m:t>)|</m:t>
                                  </m:r>
                                </m:e>
                              </m:rad>
                            </m:den>
                          </m:f>
                        </m:e>
                      </m:nary>
                      <m:r>
                        <a:rPr lang="en-US" sz="2600" i="1">
                          <a:latin typeface="Cambria Math" panose="02040503050406030204" pitchFamily="18" charset="0"/>
                        </a:rPr>
                        <m:t>)</m:t>
                      </m:r>
                    </m:oMath>
                  </m:oMathPara>
                </a14:m>
                <a:endParaRPr lang="en-US" sz="2600" dirty="0"/>
              </a:p>
            </p:txBody>
          </p:sp>
        </mc:Choice>
        <mc:Fallback xmlns="">
          <p:sp>
            <p:nvSpPr>
              <p:cNvPr id="34" name="TextBox 33">
                <a:extLst>
                  <a:ext uri="{FF2B5EF4-FFF2-40B4-BE49-F238E27FC236}">
                    <a16:creationId xmlns:a16="http://schemas.microsoft.com/office/drawing/2014/main" id="{85E802C6-A003-4291-91B4-4C8E5274B5B2}"/>
                  </a:ext>
                </a:extLst>
              </p:cNvPr>
              <p:cNvSpPr txBox="1">
                <a:spLocks noRot="1" noChangeAspect="1" noMove="1" noResize="1" noEditPoints="1" noAdjustHandles="1" noChangeArrowheads="1" noChangeShapeType="1" noTextEdit="1"/>
              </p:cNvSpPr>
              <p:nvPr/>
            </p:nvSpPr>
            <p:spPr>
              <a:xfrm>
                <a:off x="3481298" y="2898373"/>
                <a:ext cx="8558302" cy="2598917"/>
              </a:xfrm>
              <a:prstGeom prst="rect">
                <a:avLst/>
              </a:prstGeom>
              <a:blipFill>
                <a:blip r:embed="rId3"/>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DADD80D4-8A4B-4234-BC65-CC158BE2A67D}"/>
              </a:ext>
            </a:extLst>
          </p:cNvPr>
          <p:cNvGrpSpPr/>
          <p:nvPr/>
        </p:nvGrpSpPr>
        <p:grpSpPr>
          <a:xfrm>
            <a:off x="244925" y="2572924"/>
            <a:ext cx="1986648" cy="1761231"/>
            <a:chOff x="1974495" y="2124074"/>
            <a:chExt cx="2445105" cy="2167669"/>
          </a:xfrm>
        </p:grpSpPr>
        <p:cxnSp>
          <p:nvCxnSpPr>
            <p:cNvPr id="36" name="Straight Connector 35">
              <a:extLst>
                <a:ext uri="{FF2B5EF4-FFF2-40B4-BE49-F238E27FC236}">
                  <a16:creationId xmlns:a16="http://schemas.microsoft.com/office/drawing/2014/main" id="{BE3032AA-1A42-4D02-999D-F2479652001D}"/>
                </a:ext>
              </a:extLst>
            </p:cNvPr>
            <p:cNvCxnSpPr>
              <a:stCxn id="43" idx="1"/>
              <a:endCxn id="41" idx="5"/>
            </p:cNvCxnSpPr>
            <p:nvPr/>
          </p:nvCxnSpPr>
          <p:spPr>
            <a:xfrm flipH="1" flipV="1">
              <a:off x="2299699" y="2575422"/>
              <a:ext cx="644992" cy="45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1615C60-FF01-4C1B-9928-35761C2820CC}"/>
                </a:ext>
              </a:extLst>
            </p:cNvPr>
            <p:cNvCxnSpPr>
              <a:cxnSpLocks/>
              <a:stCxn id="43" idx="3"/>
              <a:endCxn id="42" idx="7"/>
            </p:cNvCxnSpPr>
            <p:nvPr/>
          </p:nvCxnSpPr>
          <p:spPr>
            <a:xfrm flipH="1">
              <a:off x="2380280" y="3299322"/>
              <a:ext cx="564411" cy="476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08E5DB-912B-4F42-8F0E-B505F0506429}"/>
                </a:ext>
              </a:extLst>
            </p:cNvPr>
            <p:cNvCxnSpPr>
              <a:cxnSpLocks/>
              <a:endCxn id="44" idx="3"/>
            </p:cNvCxnSpPr>
            <p:nvPr/>
          </p:nvCxnSpPr>
          <p:spPr>
            <a:xfrm flipV="1">
              <a:off x="3079395" y="2449278"/>
              <a:ext cx="617022" cy="71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89B3D9-CC8F-4861-A478-E0F39BC5A170}"/>
                </a:ext>
              </a:extLst>
            </p:cNvPr>
            <p:cNvCxnSpPr>
              <a:cxnSpLocks/>
              <a:stCxn id="45" idx="0"/>
            </p:cNvCxnSpPr>
            <p:nvPr/>
          </p:nvCxnSpPr>
          <p:spPr>
            <a:xfrm flipH="1" flipV="1">
              <a:off x="3062703" y="3164619"/>
              <a:ext cx="207192" cy="74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37D598-4865-4620-988B-C3E10CAC5BB1}"/>
                </a:ext>
              </a:extLst>
            </p:cNvPr>
            <p:cNvCxnSpPr>
              <a:cxnSpLocks/>
              <a:stCxn id="46" idx="2"/>
            </p:cNvCxnSpPr>
            <p:nvPr/>
          </p:nvCxnSpPr>
          <p:spPr>
            <a:xfrm flipH="1" flipV="1">
              <a:off x="3079396" y="3164618"/>
              <a:ext cx="959204" cy="2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8698139-0259-4313-B323-0719BB5D3A02}"/>
                </a:ext>
              </a:extLst>
            </p:cNvPr>
            <p:cNvSpPr/>
            <p:nvPr/>
          </p:nvSpPr>
          <p:spPr>
            <a:xfrm>
              <a:off x="1974495" y="2250218"/>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2" name="Oval 41">
              <a:extLst>
                <a:ext uri="{FF2B5EF4-FFF2-40B4-BE49-F238E27FC236}">
                  <a16:creationId xmlns:a16="http://schemas.microsoft.com/office/drawing/2014/main" id="{3735E3E6-C3EB-4905-BE15-4398167A7706}"/>
                </a:ext>
              </a:extLst>
            </p:cNvPr>
            <p:cNvSpPr/>
            <p:nvPr/>
          </p:nvSpPr>
          <p:spPr>
            <a:xfrm>
              <a:off x="2055076" y="37202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t>
              </a:r>
            </a:p>
          </p:txBody>
        </p:sp>
        <p:sp>
          <p:nvSpPr>
            <p:cNvPr id="43" name="Oval 42">
              <a:extLst>
                <a:ext uri="{FF2B5EF4-FFF2-40B4-BE49-F238E27FC236}">
                  <a16:creationId xmlns:a16="http://schemas.microsoft.com/office/drawing/2014/main" id="{1CBECFF1-0A7A-4F09-9710-3B8D9746F5AF}"/>
                </a:ext>
              </a:extLst>
            </p:cNvPr>
            <p:cNvSpPr/>
            <p:nvPr/>
          </p:nvSpPr>
          <p:spPr>
            <a:xfrm>
              <a:off x="2888895" y="2974118"/>
              <a:ext cx="381000" cy="381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t>
              </a:r>
            </a:p>
          </p:txBody>
        </p:sp>
        <p:sp>
          <p:nvSpPr>
            <p:cNvPr id="44" name="Oval 43">
              <a:extLst>
                <a:ext uri="{FF2B5EF4-FFF2-40B4-BE49-F238E27FC236}">
                  <a16:creationId xmlns:a16="http://schemas.microsoft.com/office/drawing/2014/main" id="{FDB89776-458B-41DB-88B8-E7CDB7D98F2E}"/>
                </a:ext>
              </a:extLst>
            </p:cNvPr>
            <p:cNvSpPr/>
            <p:nvPr/>
          </p:nvSpPr>
          <p:spPr>
            <a:xfrm>
              <a:off x="3640621" y="2124074"/>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
              </a:r>
            </a:p>
          </p:txBody>
        </p:sp>
        <p:sp>
          <p:nvSpPr>
            <p:cNvPr id="45" name="Oval 44">
              <a:extLst>
                <a:ext uri="{FF2B5EF4-FFF2-40B4-BE49-F238E27FC236}">
                  <a16:creationId xmlns:a16="http://schemas.microsoft.com/office/drawing/2014/main" id="{9DC6997C-1CA5-481F-A816-8141B69D20DA}"/>
                </a:ext>
              </a:extLst>
            </p:cNvPr>
            <p:cNvSpPr/>
            <p:nvPr/>
          </p:nvSpPr>
          <p:spPr>
            <a:xfrm>
              <a:off x="3079395" y="3910743"/>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46" name="Oval 45">
              <a:extLst>
                <a:ext uri="{FF2B5EF4-FFF2-40B4-BE49-F238E27FC236}">
                  <a16:creationId xmlns:a16="http://schemas.microsoft.com/office/drawing/2014/main" id="{9F87DAFA-1895-45DB-827B-EDE10C207766}"/>
                </a:ext>
              </a:extLst>
            </p:cNvPr>
            <p:cNvSpPr/>
            <p:nvPr/>
          </p:nvSpPr>
          <p:spPr>
            <a:xfrm>
              <a:off x="4038600" y="3238500"/>
              <a:ext cx="381000" cy="381000"/>
            </a:xfrm>
            <a:prstGeom prst="ellipse">
              <a:avLst/>
            </a:prstGeom>
            <a:solidFill>
              <a:srgbClr val="00B0F0">
                <a:alpha val="16863"/>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grpSp>
      <p:sp>
        <p:nvSpPr>
          <p:cNvPr id="18" name="Rounded Rectangle 26">
            <a:extLst>
              <a:ext uri="{FF2B5EF4-FFF2-40B4-BE49-F238E27FC236}">
                <a16:creationId xmlns:a16="http://schemas.microsoft.com/office/drawing/2014/main" id="{6B4FD49A-33E7-440F-8E20-9AD931FEA48B}"/>
              </a:ext>
            </a:extLst>
          </p:cNvPr>
          <p:cNvSpPr/>
          <p:nvPr/>
        </p:nvSpPr>
        <p:spPr>
          <a:xfrm>
            <a:off x="5448300" y="3787957"/>
            <a:ext cx="928688" cy="283537"/>
          </a:xfrm>
          <a:prstGeom prst="roundRect">
            <a:avLst>
              <a:gd name="adj" fmla="val 4648"/>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9" name="Rounded Rectangle 26">
            <a:extLst>
              <a:ext uri="{FF2B5EF4-FFF2-40B4-BE49-F238E27FC236}">
                <a16:creationId xmlns:a16="http://schemas.microsoft.com/office/drawing/2014/main" id="{15E7456B-64B7-464B-B405-913AC5BCBDEA}"/>
              </a:ext>
            </a:extLst>
          </p:cNvPr>
          <p:cNvSpPr/>
          <p:nvPr/>
        </p:nvSpPr>
        <p:spPr>
          <a:xfrm>
            <a:off x="5634037" y="4845990"/>
            <a:ext cx="433388" cy="236634"/>
          </a:xfrm>
          <a:prstGeom prst="roundRect">
            <a:avLst>
              <a:gd name="adj" fmla="val 4648"/>
            </a:avLst>
          </a:prstGeom>
          <a:solidFill>
            <a:srgbClr val="0000CC">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2" name="Rectangle 21">
            <a:extLst>
              <a:ext uri="{FF2B5EF4-FFF2-40B4-BE49-F238E27FC236}">
                <a16:creationId xmlns:a16="http://schemas.microsoft.com/office/drawing/2014/main" id="{043953CF-B754-4789-B55B-777C69840C59}"/>
              </a:ext>
            </a:extLst>
          </p:cNvPr>
          <p:cNvSpPr/>
          <p:nvPr/>
        </p:nvSpPr>
        <p:spPr>
          <a:xfrm>
            <a:off x="3866823" y="2412117"/>
            <a:ext cx="5416868" cy="369332"/>
          </a:xfrm>
          <a:prstGeom prst="rect">
            <a:avLst/>
          </a:prstGeom>
        </p:spPr>
        <p:txBody>
          <a:bodyPr wrap="none">
            <a:spAutoFit/>
          </a:bodyPr>
          <a:lstStyle/>
          <a:p>
            <a:r>
              <a:rPr lang="en-US" dirty="0"/>
              <a:t>The same parameters for both its neighbors &amp; itself</a:t>
            </a:r>
          </a:p>
        </p:txBody>
      </p:sp>
      <p:sp>
        <p:nvSpPr>
          <p:cNvPr id="26" name="Rounded Rectangle 26">
            <a:extLst>
              <a:ext uri="{FF2B5EF4-FFF2-40B4-BE49-F238E27FC236}">
                <a16:creationId xmlns:a16="http://schemas.microsoft.com/office/drawing/2014/main" id="{B9864AF0-4CE2-45B3-ABB4-ADB7A6E793E7}"/>
              </a:ext>
            </a:extLst>
          </p:cNvPr>
          <p:cNvSpPr/>
          <p:nvPr/>
        </p:nvSpPr>
        <p:spPr>
          <a:xfrm>
            <a:off x="4891087" y="3186878"/>
            <a:ext cx="557213" cy="1542285"/>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7" name="Rounded Rectangle 26">
            <a:extLst>
              <a:ext uri="{FF2B5EF4-FFF2-40B4-BE49-F238E27FC236}">
                <a16:creationId xmlns:a16="http://schemas.microsoft.com/office/drawing/2014/main" id="{2EF79BB2-12D7-4EEF-9FA1-3DCB152F4474}"/>
              </a:ext>
            </a:extLst>
          </p:cNvPr>
          <p:cNvSpPr/>
          <p:nvPr/>
        </p:nvSpPr>
        <p:spPr>
          <a:xfrm>
            <a:off x="3911573" y="2372861"/>
            <a:ext cx="5372118" cy="377104"/>
          </a:xfrm>
          <a:prstGeom prst="roundRect">
            <a:avLst>
              <a:gd name="adj" fmla="val 4648"/>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3" name="Rectangle 22">
            <a:extLst>
              <a:ext uri="{FF2B5EF4-FFF2-40B4-BE49-F238E27FC236}">
                <a16:creationId xmlns:a16="http://schemas.microsoft.com/office/drawing/2014/main" id="{46943D2A-3FEA-421B-B025-2BAA8CC39910}"/>
              </a:ext>
            </a:extLst>
          </p:cNvPr>
          <p:cNvSpPr/>
          <p:nvPr/>
        </p:nvSpPr>
        <p:spPr>
          <a:xfrm>
            <a:off x="0" y="6510825"/>
            <a:ext cx="7119938" cy="276999"/>
          </a:xfrm>
          <a:prstGeom prst="rect">
            <a:avLst/>
          </a:prstGeom>
        </p:spPr>
        <p:txBody>
          <a:bodyPr wrap="square">
            <a:spAutoFit/>
          </a:bodyPr>
          <a:lstStyle/>
          <a:p>
            <a:pPr marL="228600" indent="-228600">
              <a:buFont typeface="+mj-lt"/>
              <a:buAutoNum type="arabicPeriod"/>
            </a:pPr>
            <a:r>
              <a:rPr lang="en-US" sz="1200" dirty="0" err="1">
                <a:latin typeface="HelveticaNeue-Light"/>
              </a:rPr>
              <a:t>Kipf</a:t>
            </a:r>
            <a:r>
              <a:rPr lang="en-US" sz="1200" dirty="0">
                <a:latin typeface="HelveticaNeue-Light"/>
              </a:rPr>
              <a:t> et al. Semi-supervised Classification with Graph Convolutional Networks. ICLR 2017</a:t>
            </a:r>
            <a:endParaRPr lang="en-US" sz="1200" dirty="0"/>
          </a:p>
        </p:txBody>
      </p:sp>
    </p:spTree>
    <p:extLst>
      <p:ext uri="{BB962C8B-B14F-4D97-AF65-F5344CB8AC3E}">
        <p14:creationId xmlns:p14="http://schemas.microsoft.com/office/powerpoint/2010/main" val="17920621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9989</TotalTime>
  <Words>5466</Words>
  <Application>Microsoft Macintosh PowerPoint</Application>
  <PresentationFormat>A4 Paper (210x297 mm)</PresentationFormat>
  <Paragraphs>809</Paragraphs>
  <Slides>138</Slides>
  <Notes>42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138</vt:i4>
      </vt:variant>
    </vt:vector>
  </HeadingPairs>
  <TitlesOfParts>
    <vt:vector size="155" baseType="lpstr">
      <vt:lpstr>HelveticaNeueLT Pro 45 Lt</vt:lpstr>
      <vt:lpstr>MS PGothic</vt:lpstr>
      <vt:lpstr>黑体</vt:lpstr>
      <vt:lpstr>黑体</vt:lpstr>
      <vt:lpstr>宋体</vt:lpstr>
      <vt:lpstr>Aharoni</vt:lpstr>
      <vt:lpstr>Arial</vt:lpstr>
      <vt:lpstr>Arial Black</vt:lpstr>
      <vt:lpstr>Arial Nova</vt:lpstr>
      <vt:lpstr>Calibri</vt:lpstr>
      <vt:lpstr>Cambria Math</vt:lpstr>
      <vt:lpstr>Helvetica Neue</vt:lpstr>
      <vt:lpstr>HelveticaNeue-Light</vt:lpstr>
      <vt:lpstr>Tahoma</vt:lpstr>
      <vt:lpstr>Times New Roman</vt:lpstr>
      <vt:lpstr>Wingdings</vt:lpstr>
      <vt:lpstr>Default Design</vt:lpstr>
      <vt:lpstr>Graph Neural Networks and Applications —A Review</vt:lpstr>
      <vt:lpstr>Networked World</vt:lpstr>
      <vt:lpstr>Many Data are Networks1</vt:lpstr>
      <vt:lpstr>Machine Learning with Networks</vt:lpstr>
      <vt:lpstr>Data Mining over Networks</vt:lpstr>
      <vt:lpstr>PowerPoint Presentation</vt:lpstr>
      <vt:lpstr>Let us start with an example —Social influence and prediction</vt:lpstr>
      <vt:lpstr>Social Influence: “Love Trump”</vt:lpstr>
      <vt:lpstr>Beyond Peer Influence</vt:lpstr>
      <vt:lpstr>Social prediction in Tencent networks</vt:lpstr>
      <vt:lpstr>Structural Influence</vt:lpstr>
      <vt:lpstr>Influence Learning</vt:lpstr>
      <vt:lpstr>Possible Solution</vt:lpstr>
      <vt:lpstr>Representation Learning on Networks</vt:lpstr>
      <vt:lpstr>Outline</vt:lpstr>
      <vt:lpstr>Review Representation Learning for Networks</vt:lpstr>
      <vt:lpstr>Why is it hard?</vt:lpstr>
      <vt:lpstr>Recall word2vec for NLP</vt:lpstr>
      <vt:lpstr>Node Embeddings</vt:lpstr>
      <vt:lpstr>DeepWalk</vt:lpstr>
      <vt:lpstr>DeepWalk</vt:lpstr>
      <vt:lpstr>Random Walk</vt:lpstr>
      <vt:lpstr>DeepWalk</vt:lpstr>
      <vt:lpstr>Representation Mapping</vt:lpstr>
      <vt:lpstr>DeepWalk</vt:lpstr>
      <vt:lpstr>Hierarchical Softmax</vt:lpstr>
      <vt:lpstr>Parameter Learning</vt:lpstr>
      <vt:lpstr>Results: BlogCatalog</vt:lpstr>
      <vt:lpstr>Results: YouTube</vt:lpstr>
      <vt:lpstr>PowerPoint Presentation</vt:lpstr>
      <vt:lpstr>Later…</vt:lpstr>
      <vt:lpstr>node2vec: Biased Walks</vt:lpstr>
      <vt:lpstr>node2vec:Biased Walks</vt:lpstr>
      <vt:lpstr>Biased Random Walks</vt:lpstr>
      <vt:lpstr>Biased Random Walks</vt:lpstr>
      <vt:lpstr>LINE: Information Network Embedding</vt:lpstr>
      <vt:lpstr>Line: First-order Proximity</vt:lpstr>
      <vt:lpstr>LINE: Second-order Proximity</vt:lpstr>
      <vt:lpstr>LINE: Large-scale Information Network Embedding</vt:lpstr>
      <vt:lpstr>LINE with First-order Proximity</vt:lpstr>
      <vt:lpstr>LINE with Second-order Proximity</vt:lpstr>
      <vt:lpstr>Combining first-order and second-order proximities</vt:lpstr>
      <vt:lpstr>Model Optimization</vt:lpstr>
      <vt:lpstr>Performance</vt:lpstr>
      <vt:lpstr>Questions</vt:lpstr>
      <vt:lpstr>Unifying DeepWalk, LINE, PTE, and node2vec into Matrix Forms</vt:lpstr>
      <vt:lpstr>Starting with DeepWalk</vt:lpstr>
      <vt:lpstr>DeepWalk Algorithm</vt:lpstr>
      <vt:lpstr>Skip-gram with Negative Sampling</vt:lpstr>
      <vt:lpstr>Understanding random walk + skip gram</vt:lpstr>
      <vt:lpstr>Understanding random walk + skip gram</vt:lpstr>
      <vt:lpstr>Understanding random walk + skip gram</vt:lpstr>
      <vt:lpstr>PowerPoint Presentation</vt:lpstr>
      <vt:lpstr>DeepWalk is factorizing a matrix</vt:lpstr>
      <vt:lpstr>LINE</vt:lpstr>
      <vt:lpstr>PTE</vt:lpstr>
      <vt:lpstr>node2vec — 2nd Order Random Walk</vt:lpstr>
      <vt:lpstr>Unifying DeepWalk, LINE, PTE, and node2vec into Matrix Forms</vt:lpstr>
      <vt:lpstr>NetMF: explicitly factorizing the DW matrix</vt:lpstr>
      <vt:lpstr>Explicitly factorize the matrix</vt:lpstr>
      <vt:lpstr>Experimental Setup</vt:lpstr>
      <vt:lpstr>Results</vt:lpstr>
      <vt:lpstr>Challenge in NetMF</vt:lpstr>
      <vt:lpstr>Sparsify S</vt:lpstr>
      <vt:lpstr>Sparsify S</vt:lpstr>
      <vt:lpstr>NetSMF --- Sparse</vt:lpstr>
      <vt:lpstr>NetSMF — Approximation Error</vt:lpstr>
      <vt:lpstr>Datasets</vt:lpstr>
      <vt:lpstr>Results</vt:lpstr>
      <vt:lpstr>ProNE: Fast and Scalable Network Embedding</vt:lpstr>
      <vt:lpstr>NE as Sparse Matrix Factorization</vt:lpstr>
      <vt:lpstr>NE as Sparse Matrix Factorization</vt:lpstr>
      <vt:lpstr>NE as Sparse Matrix Factorization</vt:lpstr>
      <vt:lpstr>Higher-order Cheeger’s inequality</vt:lpstr>
      <vt:lpstr>Complexity of ProNE</vt:lpstr>
      <vt:lpstr>Results</vt:lpstr>
      <vt:lpstr>Effectiveness experiments</vt:lpstr>
      <vt:lpstr>Spectral Propagation: k-way Cheeger  </vt:lpstr>
      <vt:lpstr>NetMF vs. ProNE</vt:lpstr>
      <vt:lpstr>Representation Learning on Networks</vt:lpstr>
      <vt:lpstr>Outline</vt:lpstr>
      <vt:lpstr>From Shallow to Deep</vt:lpstr>
      <vt:lpstr>From Shallow to Deep</vt:lpstr>
      <vt:lpstr>A Naive Approach With Deep Neural Network</vt:lpstr>
      <vt:lpstr>GCN</vt:lpstr>
      <vt:lpstr>Recent GCN Research</vt:lpstr>
      <vt:lpstr>GCN Model Architecture</vt:lpstr>
      <vt:lpstr>The Core of Graph Neural Networks</vt:lpstr>
      <vt:lpstr>Convolutional neural network</vt:lpstr>
      <vt:lpstr>Convolutional neural network</vt:lpstr>
      <vt:lpstr>Convolutional neural network</vt:lpstr>
      <vt:lpstr>Convolutional neural network</vt:lpstr>
      <vt:lpstr>Convolutional neural network</vt:lpstr>
      <vt:lpstr>Graph Neural Networks</vt:lpstr>
      <vt:lpstr>GNN: Graph Convolutional Networks</vt:lpstr>
      <vt:lpstr>GNN: Graph Convolutional Networks</vt:lpstr>
      <vt:lpstr>GNN: Graph Convolutional Networks</vt:lpstr>
      <vt:lpstr>GNN: Graph Convolutional Networks</vt:lpstr>
      <vt:lpstr>GNN: Graph Convolutional Networks</vt:lpstr>
      <vt:lpstr>GNN: Graph Convolutional Networks</vt:lpstr>
      <vt:lpstr>GNN: Graph Convolutional Networks</vt:lpstr>
      <vt:lpstr>GCN Model Architecture</vt:lpstr>
      <vt:lpstr>Performance</vt:lpstr>
      <vt:lpstr>GNN: Graph Convolutional Networks</vt:lpstr>
      <vt:lpstr>GraphSAGE Model Arthitecture</vt:lpstr>
      <vt:lpstr>GraphSage</vt:lpstr>
      <vt:lpstr>GraphSage</vt:lpstr>
      <vt:lpstr>Performance</vt:lpstr>
      <vt:lpstr>Graph Attention Networks</vt:lpstr>
      <vt:lpstr>Graph Attention Networks</vt:lpstr>
      <vt:lpstr>GAT Results</vt:lpstr>
      <vt:lpstr>PowerPoint Presentation</vt:lpstr>
      <vt:lpstr>GCN can be viewed as multi-layer graph convolution network</vt:lpstr>
      <vt:lpstr>NRGCN: Node Ranking-aware GCN</vt:lpstr>
      <vt:lpstr>NRGCN: Model Enhancements</vt:lpstr>
      <vt:lpstr>Generalization to Graph Attention</vt:lpstr>
      <vt:lpstr>NSGCN: Network Sampling GCN</vt:lpstr>
      <vt:lpstr>NSGCNhalf: a test model</vt:lpstr>
      <vt:lpstr>NSGCNdp: Exponential ensemble</vt:lpstr>
      <vt:lpstr>NSGCNdm: Disagreement Minimization</vt:lpstr>
      <vt:lpstr>NSGCN: Network Sampling GCN</vt:lpstr>
      <vt:lpstr>Experiments (transductive)</vt:lpstr>
      <vt:lpstr>Experiments (transductive)</vt:lpstr>
      <vt:lpstr>Experiments (inductive)</vt:lpstr>
      <vt:lpstr>Outline</vt:lpstr>
      <vt:lpstr>App1: Social Prediction</vt:lpstr>
      <vt:lpstr>End-2-End Behavior Prediction Framework</vt:lpstr>
      <vt:lpstr>Results</vt:lpstr>
      <vt:lpstr>App2: Recommendation in E-commerce</vt:lpstr>
      <vt:lpstr>Six Different Network Types</vt:lpstr>
      <vt:lpstr>Multiplex Heterogeneous Graph Embedding</vt:lpstr>
      <vt:lpstr>Dataset Statistics</vt:lpstr>
      <vt:lpstr>Recommendation Results</vt:lpstr>
      <vt:lpstr>Results on Alibaba Dataset</vt:lpstr>
      <vt:lpstr>Alibaba Offline A/B Tests</vt:lpstr>
      <vt:lpstr>Graph Embedding: A Quick Summary</vt:lpstr>
      <vt:lpstr>Related Publications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GCNs: Neighborhood Aggregation and Network Sampling</dc:title>
  <dc:creator>Microsoft Office 用户</dc:creator>
  <cp:lastModifiedBy>jery.tang@gmail.com</cp:lastModifiedBy>
  <cp:revision>552</cp:revision>
  <cp:lastPrinted>2019-08-30T13:43:37Z</cp:lastPrinted>
  <dcterms:created xsi:type="dcterms:W3CDTF">2019-03-09T02:35:56Z</dcterms:created>
  <dcterms:modified xsi:type="dcterms:W3CDTF">2019-10-18T07:08:32Z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yuxdong@microsoft.com</vt:lpwstr>
  </property>
  <property fmtid="{D5CDD505-2E9C-101B-9397-08002B2CF9AE}" pid="5" name="MSIP_Label_f42aa342-8706-4288-bd11-ebb85995028c_SetDate">
    <vt:lpwstr>2019-07-19T03:32:53.0678133Z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2ac1fe39-aa26-4568-9708-5164b8dc94e2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