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handoutMasterIdLst>
    <p:handoutMasterId r:id="rId75"/>
  </p:handoutMasterIdLst>
  <p:sldIdLst>
    <p:sldId id="373" r:id="rId2"/>
    <p:sldId id="320" r:id="rId3"/>
    <p:sldId id="409" r:id="rId4"/>
    <p:sldId id="410" r:id="rId5"/>
    <p:sldId id="411" r:id="rId6"/>
    <p:sldId id="485" r:id="rId7"/>
    <p:sldId id="936" r:id="rId8"/>
    <p:sldId id="289" r:id="rId9"/>
    <p:sldId id="323" r:id="rId10"/>
    <p:sldId id="365" r:id="rId11"/>
    <p:sldId id="357" r:id="rId12"/>
    <p:sldId id="260" r:id="rId13"/>
    <p:sldId id="261" r:id="rId14"/>
    <p:sldId id="288" r:id="rId15"/>
    <p:sldId id="287" r:id="rId16"/>
    <p:sldId id="266" r:id="rId17"/>
    <p:sldId id="268" r:id="rId18"/>
    <p:sldId id="258" r:id="rId19"/>
    <p:sldId id="274" r:id="rId20"/>
    <p:sldId id="277" r:id="rId21"/>
    <p:sldId id="1035" r:id="rId22"/>
    <p:sldId id="264" r:id="rId23"/>
    <p:sldId id="275" r:id="rId24"/>
    <p:sldId id="262" r:id="rId25"/>
    <p:sldId id="1036" r:id="rId26"/>
    <p:sldId id="271" r:id="rId27"/>
    <p:sldId id="1037" r:id="rId28"/>
    <p:sldId id="259" r:id="rId29"/>
    <p:sldId id="1038" r:id="rId30"/>
    <p:sldId id="1039" r:id="rId31"/>
    <p:sldId id="273" r:id="rId32"/>
    <p:sldId id="1040" r:id="rId33"/>
    <p:sldId id="267" r:id="rId34"/>
    <p:sldId id="1044" r:id="rId35"/>
    <p:sldId id="263" r:id="rId36"/>
    <p:sldId id="1042" r:id="rId37"/>
    <p:sldId id="1043" r:id="rId38"/>
    <p:sldId id="1045" r:id="rId39"/>
    <p:sldId id="1046" r:id="rId40"/>
    <p:sldId id="1047" r:id="rId41"/>
    <p:sldId id="1048" r:id="rId42"/>
    <p:sldId id="1062" r:id="rId43"/>
    <p:sldId id="1063" r:id="rId44"/>
    <p:sldId id="1050" r:id="rId45"/>
    <p:sldId id="1051" r:id="rId46"/>
    <p:sldId id="1052" r:id="rId47"/>
    <p:sldId id="265" r:id="rId48"/>
    <p:sldId id="1053" r:id="rId49"/>
    <p:sldId id="1054" r:id="rId50"/>
    <p:sldId id="1055" r:id="rId51"/>
    <p:sldId id="1064" r:id="rId52"/>
    <p:sldId id="270" r:id="rId53"/>
    <p:sldId id="1056" r:id="rId54"/>
    <p:sldId id="272" r:id="rId55"/>
    <p:sldId id="736" r:id="rId56"/>
    <p:sldId id="748" r:id="rId57"/>
    <p:sldId id="1065" r:id="rId58"/>
    <p:sldId id="1067" r:id="rId59"/>
    <p:sldId id="394" r:id="rId60"/>
    <p:sldId id="484" r:id="rId61"/>
    <p:sldId id="1057" r:id="rId62"/>
    <p:sldId id="1058" r:id="rId63"/>
    <p:sldId id="1059" r:id="rId64"/>
    <p:sldId id="276" r:id="rId65"/>
    <p:sldId id="1060" r:id="rId66"/>
    <p:sldId id="278" r:id="rId67"/>
    <p:sldId id="279" r:id="rId68"/>
    <p:sldId id="280" r:id="rId69"/>
    <p:sldId id="281" r:id="rId70"/>
    <p:sldId id="282" r:id="rId71"/>
    <p:sldId id="283" r:id="rId72"/>
    <p:sldId id="284" r:id="rId73"/>
  </p:sldIdLst>
  <p:sldSz cx="9906000" cy="6858000" type="A4"/>
  <p:notesSz cx="6858000" cy="9144000"/>
  <p:defaultTextStyle>
    <a:defPPr>
      <a:defRPr lang="zh-CN"/>
    </a:defPPr>
    <a:lvl1pPr algn="l" rtl="0" eaLnBrk="0" fontAlgn="base" hangingPunct="0">
      <a:spcBef>
        <a:spcPct val="0"/>
      </a:spcBef>
      <a:spcAft>
        <a:spcPct val="0"/>
      </a:spcAft>
      <a:defRPr kern="1200">
        <a:solidFill>
          <a:schemeClr val="tx1"/>
        </a:solidFill>
        <a:latin typeface="Arial" charset="0"/>
        <a:ea typeface="宋体" charset="-122"/>
        <a:cs typeface="+mn-cs"/>
      </a:defRPr>
    </a:lvl1pPr>
    <a:lvl2pPr marL="457200" algn="l" rtl="0" eaLnBrk="0" fontAlgn="base" hangingPunct="0">
      <a:spcBef>
        <a:spcPct val="0"/>
      </a:spcBef>
      <a:spcAft>
        <a:spcPct val="0"/>
      </a:spcAft>
      <a:defRPr kern="1200">
        <a:solidFill>
          <a:schemeClr val="tx1"/>
        </a:solidFill>
        <a:latin typeface="Arial" charset="0"/>
        <a:ea typeface="宋体" charset="-122"/>
        <a:cs typeface="+mn-cs"/>
      </a:defRPr>
    </a:lvl2pPr>
    <a:lvl3pPr marL="914400" algn="l" rtl="0" eaLnBrk="0" fontAlgn="base" hangingPunct="0">
      <a:spcBef>
        <a:spcPct val="0"/>
      </a:spcBef>
      <a:spcAft>
        <a:spcPct val="0"/>
      </a:spcAft>
      <a:defRPr kern="1200">
        <a:solidFill>
          <a:schemeClr val="tx1"/>
        </a:solidFill>
        <a:latin typeface="Arial" charset="0"/>
        <a:ea typeface="宋体" charset="-122"/>
        <a:cs typeface="+mn-cs"/>
      </a:defRPr>
    </a:lvl3pPr>
    <a:lvl4pPr marL="1371600" algn="l" rtl="0" eaLnBrk="0" fontAlgn="base" hangingPunct="0">
      <a:spcBef>
        <a:spcPct val="0"/>
      </a:spcBef>
      <a:spcAft>
        <a:spcPct val="0"/>
      </a:spcAft>
      <a:defRPr kern="1200">
        <a:solidFill>
          <a:schemeClr val="tx1"/>
        </a:solidFill>
        <a:latin typeface="Arial" charset="0"/>
        <a:ea typeface="宋体" charset="-122"/>
        <a:cs typeface="+mn-cs"/>
      </a:defRPr>
    </a:lvl4pPr>
    <a:lvl5pPr marL="1828800" algn="l" rtl="0" eaLnBrk="0" fontAlgn="base" hangingPunct="0">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iu Jiezhong" initials="Q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2B00CC"/>
    <a:srgbClr val="3C88D2"/>
    <a:srgbClr val="C8EEFF"/>
    <a:srgbClr val="C7EEFE"/>
    <a:srgbClr val="619CD4"/>
    <a:srgbClr val="3470C0"/>
    <a:srgbClr val="3C87D2"/>
    <a:srgbClr val="D9D9D9"/>
    <a:srgbClr val="BFD7F0"/>
    <a:srgbClr val="FAFF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58"/>
    <p:restoredTop sz="85764"/>
  </p:normalViewPr>
  <p:slideViewPr>
    <p:cSldViewPr>
      <p:cViewPr varScale="1">
        <p:scale>
          <a:sx n="75" d="100"/>
          <a:sy n="75" d="100"/>
        </p:scale>
        <p:origin x="160" y="824"/>
      </p:cViewPr>
      <p:guideLst>
        <p:guide orient="horz" pos="2160"/>
        <p:guide pos="312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kumimoji="1" sz="1200">
                <a:ea typeface="宋体" charset="0"/>
                <a:cs typeface="宋体" charset="0"/>
              </a:defRPr>
            </a:lvl1pPr>
          </a:lstStyle>
          <a:p>
            <a:pPr>
              <a:defRPr/>
            </a:pPr>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kumimoji="1" sz="1200">
                <a:ea typeface="宋体" charset="0"/>
              </a:defRPr>
            </a:lvl1pPr>
          </a:lstStyle>
          <a:p>
            <a:pPr>
              <a:defRPr/>
            </a:pPr>
            <a:fld id="{DFB29DEB-A172-CC41-B065-4231C17208F1}" type="datetimeFigureOut">
              <a:rPr lang="zh-CN" altLang="en-US"/>
              <a:pPr>
                <a:defRPr/>
              </a:pPr>
              <a:t>2019/8/5</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kumimoji="1" sz="1200">
                <a:ea typeface="宋体" charset="0"/>
                <a:cs typeface="宋体" charset="0"/>
              </a:defRPr>
            </a:lvl1pPr>
          </a:lstStyle>
          <a:p>
            <a:pPr>
              <a:defRPr/>
            </a:pPr>
            <a:endParaRPr lang="zh-CN" altLang="en-US"/>
          </a:p>
        </p:txBody>
      </p:sp>
      <p:sp>
        <p:nvSpPr>
          <p:cNvPr id="5" name="幻灯片编号占位符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1" sz="1200">
                <a:ea typeface="宋体" charset="0"/>
              </a:defRPr>
            </a:lvl1pPr>
          </a:lstStyle>
          <a:p>
            <a:pPr>
              <a:defRPr/>
            </a:pPr>
            <a:fld id="{2F4CBABB-A084-0E4E-B3DE-17E8C11BFA3B}"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宋体" pitchFamily="2" charset="-122"/>
                <a:cs typeface="+mn-cs"/>
              </a:defRPr>
            </a:lvl1pPr>
          </a:lstStyle>
          <a:p>
            <a:pPr>
              <a:defRPr/>
            </a:pPr>
            <a:endParaRPr lang="en-US" altLang="zh-CN"/>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宋体" pitchFamily="2" charset="-122"/>
                <a:cs typeface="+mn-cs"/>
              </a:defRPr>
            </a:lvl1pPr>
          </a:lstStyle>
          <a:p>
            <a:pPr>
              <a:defRPr/>
            </a:pPr>
            <a:endParaRPr lang="en-US" altLang="zh-CN"/>
          </a:p>
        </p:txBody>
      </p:sp>
      <p:sp>
        <p:nvSpPr>
          <p:cNvPr id="4100" name="Rectangle 4"/>
          <p:cNvSpPr>
            <a:spLocks noGrp="1" noRot="1" noChangeAspect="1" noChangeArrowheads="1" noTextEdit="1"/>
          </p:cNvSpPr>
          <p:nvPr>
            <p:ph type="sldImg" idx="2"/>
          </p:nvPr>
        </p:nvSpPr>
        <p:spPr bwMode="auto">
          <a:xfrm>
            <a:off x="952500" y="685800"/>
            <a:ext cx="4953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宋体" pitchFamily="2" charset="-122"/>
                <a:cs typeface="+mn-cs"/>
              </a:defRPr>
            </a:lvl1pPr>
          </a:lstStyle>
          <a:p>
            <a:pPr>
              <a:defRPr/>
            </a:pPr>
            <a:endParaRPr lang="en-US" altLang="zh-CN"/>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a typeface="宋体" charset="0"/>
              </a:defRPr>
            </a:lvl1pPr>
          </a:lstStyle>
          <a:p>
            <a:pPr>
              <a:defRPr/>
            </a:pPr>
            <a:fld id="{8D0EB22F-76D4-DA4E-B375-AE891F67E33C}"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宋体" pitchFamily="2" charset="-122"/>
        <a:cs typeface="宋体" charset="0"/>
      </a:defRPr>
    </a:lvl1pPr>
    <a:lvl2pPr marL="457200" algn="l" rtl="0" eaLnBrk="0" fontAlgn="base" hangingPunct="0">
      <a:spcBef>
        <a:spcPct val="30000"/>
      </a:spcBef>
      <a:spcAft>
        <a:spcPct val="0"/>
      </a:spcAft>
      <a:defRPr kumimoji="1"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E79F43-6908-4B1A-A9AD-43D028E4EDC1}" type="slidenum">
              <a:rPr lang="en-US" altLang="zh-CN" smtClean="0"/>
              <a:pPr>
                <a:defRPr/>
              </a:pPr>
              <a:t>1</a:t>
            </a:fld>
            <a:endParaRPr lang="en-US" altLang="zh-CN"/>
          </a:p>
        </p:txBody>
      </p:sp>
    </p:spTree>
    <p:extLst>
      <p:ext uri="{BB962C8B-B14F-4D97-AF65-F5344CB8AC3E}">
        <p14:creationId xmlns:p14="http://schemas.microsoft.com/office/powerpoint/2010/main" val="1919604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r>
              <a:rPr lang="en-US" dirty="0"/>
              <a:t>Now, we formalize our problem. Given an attributed multiplex heterogeneous network, the problem is to learn node embeddings for each view. For example, in this e-commerce situation, we need to learn four different embeddings for each node. Node embeddings of click view can do the click prediction. </a:t>
            </a:r>
          </a:p>
        </p:txBody>
      </p:sp>
      <p:sp>
        <p:nvSpPr>
          <p:cNvPr id="4" name="Slide Number Placeholder 3"/>
          <p:cNvSpPr>
            <a:spLocks noGrp="1"/>
          </p:cNvSpPr>
          <p:nvPr>
            <p:ph type="sldNum" sz="quarter" idx="5"/>
          </p:nvPr>
        </p:nvSpPr>
        <p:spPr/>
        <p:txBody>
          <a:bodyPr/>
          <a:lstStyle/>
          <a:p>
            <a:fld id="{3F0B0FFA-EB34-EB4B-90B5-9CC48B8FBDE8}" type="slidenum">
              <a:rPr lang="en-US" smtClean="0"/>
              <a:t>13</a:t>
            </a:fld>
            <a:endParaRPr lang="en-US"/>
          </a:p>
        </p:txBody>
      </p:sp>
    </p:spTree>
    <p:extLst>
      <p:ext uri="{BB962C8B-B14F-4D97-AF65-F5344CB8AC3E}">
        <p14:creationId xmlns:p14="http://schemas.microsoft.com/office/powerpoint/2010/main" val="1495460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How does </a:t>
            </a:r>
            <a:r>
              <a:rPr lang="en-US" altLang="zh-CN" dirty="0" err="1"/>
              <a:t>DeepWalk</a:t>
            </a:r>
            <a:r>
              <a:rPr lang="en-US" altLang="zh-CN" dirty="0"/>
              <a:t> solve this problem?</a:t>
            </a:r>
            <a:r>
              <a:rPr kumimoji="1" lang="en-US" altLang="zh-CN" dirty="0"/>
              <a:t> First, we can s</a:t>
            </a:r>
            <a:r>
              <a:rPr lang="en-US" altLang="zh-CN" dirty="0"/>
              <a:t>plit the network into sub-networks. Each sub-network contains the edges with the same edge type. For each sub-network, we can apply </a:t>
            </a:r>
            <a:r>
              <a:rPr lang="en-US" altLang="zh-CN" dirty="0" err="1"/>
              <a:t>DeepWalk</a:t>
            </a:r>
            <a:r>
              <a:rPr lang="en-US" altLang="zh-CN" dirty="0"/>
              <a:t> to obtain node embeddings. However, such method assume each sub-network to be independent and fails to model the multiplex network in a unified 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3F0B0FFA-EB34-EB4B-90B5-9CC48B8FBDE8}" type="slidenum">
              <a:rPr lang="en-US" smtClean="0"/>
              <a:t>14</a:t>
            </a:fld>
            <a:endParaRPr lang="en-US"/>
          </a:p>
        </p:txBody>
      </p:sp>
    </p:spTree>
    <p:extLst>
      <p:ext uri="{BB962C8B-B14F-4D97-AF65-F5344CB8AC3E}">
        <p14:creationId xmlns:p14="http://schemas.microsoft.com/office/powerpoint/2010/main" val="2025297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One related work is an IJCAI-18 paper aiming for multiplex network embedding. The embedding for each view is calculated from a common embedding and an view-specific embedding for each node. The model optimization uses negative sampling. </a:t>
            </a:r>
            <a:endParaRPr kumimoji="1" lang="zh-CN" altLang="en-US" dirty="0"/>
          </a:p>
        </p:txBody>
      </p:sp>
      <p:sp>
        <p:nvSpPr>
          <p:cNvPr id="4" name="灯片编号占位符 3"/>
          <p:cNvSpPr>
            <a:spLocks noGrp="1"/>
          </p:cNvSpPr>
          <p:nvPr>
            <p:ph type="sldNum" sz="quarter" idx="5"/>
          </p:nvPr>
        </p:nvSpPr>
        <p:spPr/>
        <p:txBody>
          <a:bodyPr/>
          <a:lstStyle/>
          <a:p>
            <a:fld id="{3F0B0FFA-EB34-EB4B-90B5-9CC48B8FBDE8}" type="slidenum">
              <a:rPr lang="en-US" smtClean="0"/>
              <a:t>15</a:t>
            </a:fld>
            <a:endParaRPr lang="en-US"/>
          </a:p>
        </p:txBody>
      </p:sp>
    </p:spTree>
    <p:extLst>
      <p:ext uri="{BB962C8B-B14F-4D97-AF65-F5344CB8AC3E}">
        <p14:creationId xmlns:p14="http://schemas.microsoft.com/office/powerpoint/2010/main" val="1258888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 GATNE-T, overall embedding of node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𝑖</m:t>
                        </m:r>
                      </m:sub>
                    </m:sSub>
                  </m:oMath>
                </a14:m>
                <a:r>
                  <a:rPr lang="en-US" altLang="zh-CN" dirty="0"/>
                  <a:t> for view </a:t>
                </a:r>
                <a14:m>
                  <m:oMath xmlns:m="http://schemas.openxmlformats.org/officeDocument/2006/math">
                    <m:r>
                      <a:rPr lang="en-US" altLang="zh-CN" i="1" dirty="0" smtClean="0">
                        <a:latin typeface="Cambria Math" panose="02040503050406030204" pitchFamily="18" charset="0"/>
                      </a:rPr>
                      <m:t>𝑟</m:t>
                    </m:r>
                  </m:oMath>
                </a14:m>
                <a:r>
                  <a:rPr lang="zh-CN" altLang="en-US" dirty="0"/>
                  <a:t> </a:t>
                </a:r>
                <a:r>
                  <a:rPr lang="en-US" altLang="zh-CN" dirty="0"/>
                  <a:t>is split into two parts: base embedding and edge embedding. Base embedding is shared between different views. Edge embedding on view </a:t>
                </a:r>
                <a14:m>
                  <m:oMath xmlns:m="http://schemas.openxmlformats.org/officeDocument/2006/math">
                    <m:r>
                      <a:rPr lang="en-US" altLang="zh-CN" i="1" dirty="0" smtClean="0">
                        <a:latin typeface="Cambria Math" panose="02040503050406030204" pitchFamily="18" charset="0"/>
                      </a:rPr>
                      <m:t>𝑟</m:t>
                    </m:r>
                  </m:oMath>
                </a14:m>
                <a:r>
                  <a:rPr lang="en-US" altLang="zh-CN" dirty="0"/>
                  <a:t> is aggregated from neighbors’ edge embedding and then integrated by self-attention mechanism.</a:t>
                </a:r>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 GATNE-T, overall embedding of node </a:t>
                </a:r>
                <a:r>
                  <a:rPr lang="en-US" altLang="zh-CN" b="0" i="0">
                    <a:latin typeface="Cambria Math" panose="02040503050406030204" pitchFamily="18" charset="0"/>
                  </a:rPr>
                  <a:t>𝑣_𝑖</a:t>
                </a:r>
                <a:r>
                  <a:rPr lang="en-US" altLang="zh-CN" dirty="0"/>
                  <a:t> for view </a:t>
                </a:r>
                <a:r>
                  <a:rPr lang="en-US" altLang="zh-CN" i="0" dirty="0">
                    <a:latin typeface="Cambria Math" panose="02040503050406030204" pitchFamily="18" charset="0"/>
                  </a:rPr>
                  <a:t>𝑟</a:t>
                </a:r>
                <a:r>
                  <a:rPr lang="zh-CN" altLang="en-US" dirty="0"/>
                  <a:t> </a:t>
                </a:r>
                <a:r>
                  <a:rPr lang="en-US" altLang="zh-CN" dirty="0"/>
                  <a:t>is split into two parts: base embedding and edge embedding. Base embedding is shared between different views. Edge embedding on view </a:t>
                </a:r>
                <a:r>
                  <a:rPr lang="en-US" altLang="zh-CN" i="0" dirty="0">
                    <a:latin typeface="Cambria Math" panose="02040503050406030204" pitchFamily="18" charset="0"/>
                  </a:rPr>
                  <a:t>𝑟</a:t>
                </a:r>
                <a:r>
                  <a:rPr lang="en-US" altLang="zh-CN" dirty="0"/>
                  <a:t> is aggregated from neighbors’ edge embedding and then integrated by self-attention mechanism.</a:t>
                </a:r>
              </a:p>
            </p:txBody>
          </p:sp>
        </mc:Fallback>
      </mc:AlternateContent>
      <p:sp>
        <p:nvSpPr>
          <p:cNvPr id="4" name="Slide Number Placeholder 3"/>
          <p:cNvSpPr>
            <a:spLocks noGrp="1"/>
          </p:cNvSpPr>
          <p:nvPr>
            <p:ph type="sldNum" sz="quarter" idx="5"/>
          </p:nvPr>
        </p:nvSpPr>
        <p:spPr/>
        <p:txBody>
          <a:bodyPr/>
          <a:lstStyle/>
          <a:p>
            <a:fld id="{3F0B0FFA-EB34-EB4B-90B5-9CC48B8FBDE8}" type="slidenum">
              <a:rPr lang="en-US" smtClean="0"/>
              <a:t>16</a:t>
            </a:fld>
            <a:endParaRPr lang="en-US"/>
          </a:p>
        </p:txBody>
      </p:sp>
    </p:spTree>
    <p:extLst>
      <p:ext uri="{BB962C8B-B14F-4D97-AF65-F5344CB8AC3E}">
        <p14:creationId xmlns:p14="http://schemas.microsoft.com/office/powerpoint/2010/main" val="1331373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 order to handle unobserved data, an inductive model, GATNE-I, is proposed. The base embedding and the initial edge embedding are parameterized as the function of node’s attributes. And an extra attribute term is added to the overall embedding of node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en-US" altLang="zh-CN" b="0" i="1" smtClean="0">
                            <a:latin typeface="Cambria Math" panose="02040503050406030204" pitchFamily="18" charset="0"/>
                          </a:rPr>
                          <m:t>𝑖</m:t>
                        </m:r>
                      </m:sub>
                    </m:sSub>
                  </m:oMath>
                </a14:m>
                <a:r>
                  <a:rPr lang="en-US" altLang="zh-CN" dirty="0"/>
                  <a:t> for view </a:t>
                </a:r>
                <a14:m>
                  <m:oMath xmlns:m="http://schemas.openxmlformats.org/officeDocument/2006/math">
                    <m:r>
                      <a:rPr lang="en-US" altLang="zh-CN" b="0" i="1" smtClean="0">
                        <a:latin typeface="Cambria Math" panose="02040503050406030204" pitchFamily="18" charset="0"/>
                      </a:rPr>
                      <m:t>𝑟</m:t>
                    </m:r>
                  </m:oMath>
                </a14:m>
                <a:r>
                  <a:rPr lang="en-US" dirty="0"/>
                  <a:t>, where z represents the node type.</a:t>
                </a:r>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 order to handle unobserved data, an inductive model, GATNE-I, is proposed. The base embedding and the initial edge embedding are parameterized as the function of node’s attributes. And an extra attribute term is added to the overall embedding of node </a:t>
                </a:r>
                <a:r>
                  <a:rPr lang="en-US" altLang="zh-CN" b="0" i="0">
                    <a:latin typeface="Cambria Math" panose="02040503050406030204" pitchFamily="18" charset="0"/>
                  </a:rPr>
                  <a:t>𝑣_𝑖</a:t>
                </a:r>
                <a:r>
                  <a:rPr lang="en-US" altLang="zh-CN" dirty="0"/>
                  <a:t> for view </a:t>
                </a:r>
                <a:r>
                  <a:rPr lang="en-US" altLang="zh-CN" b="0" i="0">
                    <a:latin typeface="Cambria Math" panose="02040503050406030204" pitchFamily="18" charset="0"/>
                  </a:rPr>
                  <a:t>𝑟</a:t>
                </a:r>
                <a:r>
                  <a:rPr lang="en-US" dirty="0"/>
                  <a:t>, where z represents the node type.</a:t>
                </a:r>
              </a:p>
            </p:txBody>
          </p:sp>
        </mc:Fallback>
      </mc:AlternateContent>
      <p:sp>
        <p:nvSpPr>
          <p:cNvPr id="4" name="Slide Number Placeholder 3"/>
          <p:cNvSpPr>
            <a:spLocks noGrp="1"/>
          </p:cNvSpPr>
          <p:nvPr>
            <p:ph type="sldNum" sz="quarter" idx="5"/>
          </p:nvPr>
        </p:nvSpPr>
        <p:spPr/>
        <p:txBody>
          <a:bodyPr/>
          <a:lstStyle/>
          <a:p>
            <a:fld id="{3F0B0FFA-EB34-EB4B-90B5-9CC48B8FBDE8}" type="slidenum">
              <a:rPr lang="en-US" smtClean="0"/>
              <a:t>17</a:t>
            </a:fld>
            <a:endParaRPr lang="en-US"/>
          </a:p>
        </p:txBody>
      </p:sp>
    </p:spTree>
    <p:extLst>
      <p:ext uri="{BB962C8B-B14F-4D97-AF65-F5344CB8AC3E}">
        <p14:creationId xmlns:p14="http://schemas.microsoft.com/office/powerpoint/2010/main" val="1044224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This is the overview of our models. The left part of the figure is to generate overall node embeddings. The base embedding is the common part of the node embeddings for different views. The edge embedding, or view-specific embedding of each node for each view is aggregated from neighbors and other views. The right part of the figure is </a:t>
            </a:r>
            <a:r>
              <a:rPr kumimoji="1" lang="en-US" altLang="zh-CN"/>
              <a:t>heterogeneous skip-gram. </a:t>
            </a:r>
            <a:endParaRPr kumimoji="1" lang="zh-CN" altLang="en-US" dirty="0"/>
          </a:p>
        </p:txBody>
      </p:sp>
      <p:sp>
        <p:nvSpPr>
          <p:cNvPr id="4" name="灯片编号占位符 3"/>
          <p:cNvSpPr>
            <a:spLocks noGrp="1"/>
          </p:cNvSpPr>
          <p:nvPr>
            <p:ph type="sldNum" sz="quarter" idx="5"/>
          </p:nvPr>
        </p:nvSpPr>
        <p:spPr/>
        <p:txBody>
          <a:bodyPr/>
          <a:lstStyle/>
          <a:p>
            <a:fld id="{3F0B0FFA-EB34-EB4B-90B5-9CC48B8FBDE8}" type="slidenum">
              <a:rPr lang="en-US" smtClean="0"/>
              <a:t>18</a:t>
            </a:fld>
            <a:endParaRPr lang="en-US"/>
          </a:p>
        </p:txBody>
      </p:sp>
    </p:spTree>
    <p:extLst>
      <p:ext uri="{BB962C8B-B14F-4D97-AF65-F5344CB8AC3E}">
        <p14:creationId xmlns:p14="http://schemas.microsoft.com/office/powerpoint/2010/main" val="2310355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Let me clarify our setting of link prediction task. We use a</a:t>
            </a:r>
            <a:r>
              <a:rPr lang="en-US" altLang="zh-CN" dirty="0"/>
              <a:t> validation/test set that contains 5%/10% randomly selected edges respectively and equal number of randomly selected non-edges. We use the validation set for early stopping and the test set only to report the performance. Some commonly used evaluation criteria, i.e., ROC-AUC, PR-AUC, and F1 score, are reported in our experiment. </a:t>
            </a:r>
          </a:p>
          <a:p>
            <a:endParaRPr kumimoji="1" lang="zh-CN" altLang="en-US" dirty="0"/>
          </a:p>
        </p:txBody>
      </p:sp>
      <p:sp>
        <p:nvSpPr>
          <p:cNvPr id="4" name="灯片编号占位符 3"/>
          <p:cNvSpPr>
            <a:spLocks noGrp="1"/>
          </p:cNvSpPr>
          <p:nvPr>
            <p:ph type="sldNum" sz="quarter" idx="5"/>
          </p:nvPr>
        </p:nvSpPr>
        <p:spPr/>
        <p:txBody>
          <a:bodyPr/>
          <a:lstStyle/>
          <a:p>
            <a:fld id="{3F0B0FFA-EB34-EB4B-90B5-9CC48B8FBDE8}" type="slidenum">
              <a:rPr lang="en-US" smtClean="0"/>
              <a:t>19</a:t>
            </a:fld>
            <a:endParaRPr lang="en-US"/>
          </a:p>
        </p:txBody>
      </p:sp>
    </p:spTree>
    <p:extLst>
      <p:ext uri="{BB962C8B-B14F-4D97-AF65-F5344CB8AC3E}">
        <p14:creationId xmlns:p14="http://schemas.microsoft.com/office/powerpoint/2010/main" val="1967291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Our experiments include two parts. One is conducted on a single Linux server and the other is on Alibaba’s distributed cloud platform. In the first part of the experiments, we use four sampled datasets, including Amazon, YouTube, Twitter, and Alibaba-S. The statistics of the datasets are listed in the table. </a:t>
            </a:r>
            <a:endParaRPr kumimoji="1" lang="zh-CN" altLang="en-US" dirty="0"/>
          </a:p>
        </p:txBody>
      </p:sp>
      <p:sp>
        <p:nvSpPr>
          <p:cNvPr id="4" name="灯片编号占位符 3"/>
          <p:cNvSpPr>
            <a:spLocks noGrp="1"/>
          </p:cNvSpPr>
          <p:nvPr>
            <p:ph type="sldNum" sz="quarter" idx="5"/>
          </p:nvPr>
        </p:nvSpPr>
        <p:spPr/>
        <p:txBody>
          <a:bodyPr/>
          <a:lstStyle/>
          <a:p>
            <a:fld id="{3F0B0FFA-EB34-EB4B-90B5-9CC48B8FBDE8}" type="slidenum">
              <a:rPr lang="en-US" smtClean="0"/>
              <a:t>20</a:t>
            </a:fld>
            <a:endParaRPr lang="en-US"/>
          </a:p>
        </p:txBody>
      </p:sp>
    </p:spTree>
    <p:extLst>
      <p:ext uri="{BB962C8B-B14F-4D97-AF65-F5344CB8AC3E}">
        <p14:creationId xmlns:p14="http://schemas.microsoft.com/office/powerpoint/2010/main" val="986823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top left figure is the convergence curve for GATNE models on Alibaba dataset. The inductive model converges faster and achieves better performance than the </a:t>
            </a:r>
            <a:r>
              <a:rPr lang="en-US" dirty="0" err="1"/>
              <a:t>transductive</a:t>
            </a:r>
            <a:r>
              <a:rPr lang="en-US" dirty="0"/>
              <a:t> model. In the top right figure, the training time on Alibaba dataset decreases as the number of workers increases. GATNE-I takes less training time to converge compared with GATNE-T.</a:t>
            </a:r>
            <a:r>
              <a:rPr lang="zh-CN" altLang="en-US" dirty="0"/>
              <a:t> </a:t>
            </a:r>
            <a:r>
              <a:rPr lang="en-US" altLang="zh-CN" dirty="0"/>
              <a:t>The figure shows that GATNE is quite scalable on the distributed platform, as the training time decreases significantly when we add up the number of workers. The bottom two figures show the performance of GATNE-T and GATNE-I on Alibaba-S when changing base/edge embedding dimensions exponentially.</a:t>
            </a:r>
            <a:r>
              <a:rPr lang="zh-CN" altLang="en-US" dirty="0"/>
              <a:t> </a:t>
            </a:r>
            <a:r>
              <a:rPr lang="en-US" altLang="zh-CN" dirty="0"/>
              <a:t>Overall trend is from underfit to fit and from fit to Overfit with the increase of base/edge embedding dimension.</a:t>
            </a:r>
          </a:p>
          <a:p>
            <a:endParaRPr lang="en-US" dirty="0"/>
          </a:p>
        </p:txBody>
      </p:sp>
      <p:sp>
        <p:nvSpPr>
          <p:cNvPr id="4" name="Slide Number Placeholder 3"/>
          <p:cNvSpPr>
            <a:spLocks noGrp="1"/>
          </p:cNvSpPr>
          <p:nvPr>
            <p:ph type="sldNum" sz="quarter" idx="5"/>
          </p:nvPr>
        </p:nvSpPr>
        <p:spPr/>
        <p:txBody>
          <a:bodyPr/>
          <a:lstStyle/>
          <a:p>
            <a:fld id="{3F0B0FFA-EB34-EB4B-90B5-9CC48B8FBDE8}" type="slidenum">
              <a:rPr lang="en-US" smtClean="0"/>
              <a:t>22</a:t>
            </a:fld>
            <a:endParaRPr lang="en-US"/>
          </a:p>
        </p:txBody>
      </p:sp>
    </p:spTree>
    <p:extLst>
      <p:ext uri="{BB962C8B-B14F-4D97-AF65-F5344CB8AC3E}">
        <p14:creationId xmlns:p14="http://schemas.microsoft.com/office/powerpoint/2010/main" val="179878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The Alibaba dataset contains </a:t>
            </a:r>
            <a:r>
              <a:rPr lang="en-US" altLang="zh-CN" dirty="0"/>
              <a:t>41 million nodes and a half billion edges</a:t>
            </a:r>
            <a:r>
              <a:rPr kumimoji="1" lang="en-US" altLang="zh-CN" dirty="0"/>
              <a:t>. We implement </a:t>
            </a:r>
            <a:r>
              <a:rPr kumimoji="1" lang="en-US" altLang="zh-CN" dirty="0" err="1"/>
              <a:t>DeepWalk</a:t>
            </a:r>
            <a:r>
              <a:rPr kumimoji="1" lang="en-US" altLang="zh-CN" dirty="0"/>
              <a:t>, MVE, and MNE in Alibaba Distributed Cloud Platform. As we can see, GATNE-I significantly outperforms GATNE-T and other baselines. </a:t>
            </a:r>
            <a:endParaRPr lang="en-US" altLang="zh-CN" dirty="0"/>
          </a:p>
        </p:txBody>
      </p:sp>
      <p:sp>
        <p:nvSpPr>
          <p:cNvPr id="4" name="灯片编号占位符 3"/>
          <p:cNvSpPr>
            <a:spLocks noGrp="1"/>
          </p:cNvSpPr>
          <p:nvPr>
            <p:ph type="sldNum" sz="quarter" idx="5"/>
          </p:nvPr>
        </p:nvSpPr>
        <p:spPr/>
        <p:txBody>
          <a:bodyPr/>
          <a:lstStyle/>
          <a:p>
            <a:fld id="{3F0B0FFA-EB34-EB4B-90B5-9CC48B8FBDE8}" type="slidenum">
              <a:rPr lang="en-US" smtClean="0"/>
              <a:t>23</a:t>
            </a:fld>
            <a:endParaRPr lang="en-US"/>
          </a:p>
        </p:txBody>
      </p:sp>
    </p:spTree>
    <p:extLst>
      <p:ext uri="{BB962C8B-B14F-4D97-AF65-F5344CB8AC3E}">
        <p14:creationId xmlns:p14="http://schemas.microsoft.com/office/powerpoint/2010/main" val="3906213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fld id="{A8AC9727-6D33-7543-B413-A3E9D3321234}" type="slidenum">
              <a:rPr lang="en-US" altLang="zh-CN"/>
              <a:pPr/>
              <a:t>2</a:t>
            </a:fld>
            <a:endParaRPr lang="en-US" altLang="zh-CN"/>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n-US" altLang="zh-CN" sz="2400">
                <a:ea typeface="宋体" charset="-122"/>
              </a:rPr>
              <a:t>http://www.digitaltrends.com/social-media/facebook-users-50-minutes/#:Tt28J4FGJlT5fA</a:t>
            </a:r>
          </a:p>
        </p:txBody>
      </p:sp>
    </p:spTree>
    <p:extLst>
      <p:ext uri="{BB962C8B-B14F-4D97-AF65-F5344CB8AC3E}">
        <p14:creationId xmlns:p14="http://schemas.microsoft.com/office/powerpoint/2010/main" val="3765993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GATNE-I is deployed on Alibaba’s distributed cloud platform for its recommendation system. The training dataset has about 100 million users and 10 million items with 10 billion interactions between them. Under the framework of A/B tests, an offline test is conducted on GATNE-I, MNE and </a:t>
            </a:r>
            <a:r>
              <a:rPr lang="en-US" altLang="zh-CN" sz="1200" dirty="0" err="1"/>
              <a:t>DeepWalk</a:t>
            </a:r>
            <a:r>
              <a:rPr lang="en-US" altLang="zh-CN" sz="1200" dirty="0"/>
              <a:t>. The experimental goal is to maximize Hit-Rate. The results demonstrate that GATNE-I improves Hit-Rate by 3.26% and 24.26% compared to MNE and </a:t>
            </a:r>
            <a:r>
              <a:rPr lang="en-US" altLang="zh-CN" sz="1200" dirty="0" err="1"/>
              <a:t>DeepWalk</a:t>
            </a:r>
            <a:r>
              <a:rPr lang="en-US" altLang="zh-CN" sz="1200" dirty="0"/>
              <a:t> respectively.</a:t>
            </a:r>
          </a:p>
        </p:txBody>
      </p:sp>
      <p:sp>
        <p:nvSpPr>
          <p:cNvPr id="4" name="灯片编号占位符 3"/>
          <p:cNvSpPr>
            <a:spLocks noGrp="1"/>
          </p:cNvSpPr>
          <p:nvPr>
            <p:ph type="sldNum" sz="quarter" idx="5"/>
          </p:nvPr>
        </p:nvSpPr>
        <p:spPr/>
        <p:txBody>
          <a:bodyPr/>
          <a:lstStyle/>
          <a:p>
            <a:fld id="{3F0B0FFA-EB34-EB4B-90B5-9CC48B8FBDE8}" type="slidenum">
              <a:rPr lang="en-US" smtClean="0"/>
              <a:t>24</a:t>
            </a:fld>
            <a:endParaRPr lang="en-US"/>
          </a:p>
        </p:txBody>
      </p:sp>
    </p:spTree>
    <p:extLst>
      <p:ext uri="{BB962C8B-B14F-4D97-AF65-F5344CB8AC3E}">
        <p14:creationId xmlns:p14="http://schemas.microsoft.com/office/powerpoint/2010/main" val="883488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Traditional recommendation algorithms, such as collaborative filtering and content-based recommendation, mainly focus on recommendation on a single context. Nowadays, online recommender systems typically contain many scenarios that recommendations can take place. For example, in the Taobao app, there are various subpages showing item recommendation for different purposes or different promotions,</a:t>
            </a:r>
            <a:r>
              <a:rPr kumimoji="1" lang="zh-CN" altLang="en-US" dirty="0"/>
              <a:t> </a:t>
            </a:r>
            <a:r>
              <a:rPr kumimoji="1" lang="en-US" altLang="zh-CN" dirty="0"/>
              <a:t>such</a:t>
            </a:r>
            <a:r>
              <a:rPr kumimoji="1" lang="zh-CN" altLang="en-US" dirty="0"/>
              <a:t> </a:t>
            </a:r>
            <a:r>
              <a:rPr kumimoji="1" lang="en-US" altLang="zh-CN" dirty="0"/>
              <a:t>as</a:t>
            </a:r>
            <a:r>
              <a:rPr kumimoji="1" lang="zh-CN" altLang="en-US" dirty="0"/>
              <a:t> </a:t>
            </a:r>
            <a:r>
              <a:rPr kumimoji="1" lang="en-US" altLang="zh-CN" dirty="0"/>
              <a:t>the</a:t>
            </a:r>
            <a:r>
              <a:rPr kumimoji="1" lang="zh-CN" altLang="en-US" dirty="0"/>
              <a:t> </a:t>
            </a:r>
            <a:r>
              <a:rPr kumimoji="1" lang="en-US" altLang="zh-CN" dirty="0"/>
              <a:t>items</a:t>
            </a:r>
            <a:r>
              <a:rPr kumimoji="1" lang="zh-CN" altLang="en-US" dirty="0"/>
              <a:t> </a:t>
            </a:r>
            <a:r>
              <a:rPr kumimoji="1" lang="en-US" altLang="zh-CN" dirty="0"/>
              <a:t>for</a:t>
            </a:r>
            <a:r>
              <a:rPr kumimoji="1" lang="zh-CN" altLang="en-US" dirty="0"/>
              <a:t> </a:t>
            </a:r>
            <a:r>
              <a:rPr kumimoji="1" lang="en-US" altLang="zh-CN" dirty="0"/>
              <a:t>new</a:t>
            </a:r>
            <a:r>
              <a:rPr kumimoji="1" lang="zh-CN" altLang="en-US" dirty="0"/>
              <a:t> </a:t>
            </a:r>
            <a:r>
              <a:rPr kumimoji="1" lang="en-US" altLang="zh-CN" dirty="0"/>
              <a:t>born</a:t>
            </a:r>
            <a:r>
              <a:rPr kumimoji="1" lang="zh-CN" altLang="en-US" dirty="0"/>
              <a:t> </a:t>
            </a:r>
            <a:r>
              <a:rPr kumimoji="1" lang="en-US" altLang="zh-CN" dirty="0"/>
              <a:t>babies,</a:t>
            </a:r>
            <a:r>
              <a:rPr kumimoji="1" lang="zh-CN" altLang="en-US" dirty="0"/>
              <a:t> </a:t>
            </a:r>
            <a:r>
              <a:rPr kumimoji="1" lang="en-US" altLang="zh-CN" dirty="0"/>
              <a:t>the</a:t>
            </a:r>
            <a:r>
              <a:rPr kumimoji="1" lang="zh-CN" altLang="en-US" dirty="0"/>
              <a:t> </a:t>
            </a:r>
            <a:r>
              <a:rPr kumimoji="1" lang="en-US" altLang="zh-CN" dirty="0"/>
              <a:t>destinations</a:t>
            </a:r>
            <a:r>
              <a:rPr kumimoji="1" lang="zh-CN" altLang="en-US" dirty="0"/>
              <a:t> </a:t>
            </a:r>
            <a:r>
              <a:rPr kumimoji="1" lang="en-US" altLang="zh-CN" dirty="0"/>
              <a:t>for</a:t>
            </a:r>
            <a:r>
              <a:rPr kumimoji="1" lang="zh-CN" altLang="en-US" dirty="0"/>
              <a:t> </a:t>
            </a:r>
            <a:r>
              <a:rPr kumimoji="1" lang="en-US" altLang="zh-CN" dirty="0"/>
              <a:t>travelling</a:t>
            </a:r>
            <a:r>
              <a:rPr kumimoji="1" lang="zh-CN" altLang="en-US" dirty="0"/>
              <a:t> </a:t>
            </a:r>
            <a:r>
              <a:rPr kumimoji="1" lang="en-US" altLang="zh-CN" dirty="0"/>
              <a:t>and</a:t>
            </a:r>
            <a:r>
              <a:rPr kumimoji="1" lang="zh-CN" altLang="en-US" dirty="0"/>
              <a:t> </a:t>
            </a:r>
            <a:r>
              <a:rPr kumimoji="1" lang="en-US" altLang="zh-CN" dirty="0"/>
              <a:t>the</a:t>
            </a:r>
            <a:r>
              <a:rPr kumimoji="1" lang="zh-CN" altLang="en-US" dirty="0"/>
              <a:t> </a:t>
            </a:r>
            <a:r>
              <a:rPr kumimoji="1" lang="en-US" altLang="zh-CN" dirty="0"/>
              <a:t>take-up</a:t>
            </a:r>
            <a:r>
              <a:rPr kumimoji="1" lang="zh-CN" altLang="en-US" dirty="0"/>
              <a:t> </a:t>
            </a:r>
            <a:r>
              <a:rPr kumimoji="1" lang="en-US" altLang="zh-CN" dirty="0"/>
              <a:t>foods</a:t>
            </a:r>
            <a:r>
              <a:rPr kumimoji="1" lang="zh-CN" altLang="en-US" dirty="0"/>
              <a:t> </a:t>
            </a:r>
            <a:r>
              <a:rPr kumimoji="1" lang="en-US" altLang="zh-CN" dirty="0"/>
              <a:t>for</a:t>
            </a:r>
            <a:r>
              <a:rPr kumimoji="1" lang="zh-CN" altLang="en-US" dirty="0"/>
              <a:t> </a:t>
            </a:r>
            <a:r>
              <a:rPr kumimoji="1" lang="en-US" altLang="zh-CN" dirty="0"/>
              <a:t>lunch. The behavior pattern of the same user might differ significantly in different scenario contexts. For example, during Double 11 promotion, the largest online shopping festival in China, consumers sometimes shop impulsively allured by the low discounts,</a:t>
            </a:r>
            <a:r>
              <a:rPr kumimoji="1" lang="zh-CN" altLang="en-US" dirty="0"/>
              <a:t> </a:t>
            </a:r>
            <a:r>
              <a:rPr kumimoji="1" lang="en-US" altLang="zh-CN" dirty="0"/>
              <a:t>so</a:t>
            </a:r>
            <a:r>
              <a:rPr kumimoji="1" lang="zh-CN" altLang="en-US" dirty="0"/>
              <a:t> </a:t>
            </a:r>
            <a:r>
              <a:rPr kumimoji="1" lang="en-US" altLang="zh-CN" dirty="0"/>
              <a:t>they</a:t>
            </a:r>
            <a:r>
              <a:rPr kumimoji="1" lang="zh-CN" altLang="en-US" dirty="0"/>
              <a:t> </a:t>
            </a:r>
            <a:r>
              <a:rPr kumimoji="1" lang="en-US" altLang="zh-CN" dirty="0"/>
              <a:t>bug</a:t>
            </a:r>
            <a:r>
              <a:rPr kumimoji="1" lang="zh-CN" altLang="en-US" dirty="0"/>
              <a:t> </a:t>
            </a:r>
            <a:r>
              <a:rPr kumimoji="1" lang="en-US" altLang="zh-CN" dirty="0"/>
              <a:t>many</a:t>
            </a:r>
            <a:r>
              <a:rPr kumimoji="1" lang="zh-CN" altLang="en-US" dirty="0"/>
              <a:t> </a:t>
            </a:r>
            <a:r>
              <a:rPr kumimoji="1" lang="en-US" altLang="zh-CN" dirty="0"/>
              <a:t>items</a:t>
            </a:r>
            <a:r>
              <a:rPr kumimoji="1" lang="zh-CN" altLang="en-US" dirty="0"/>
              <a:t> </a:t>
            </a:r>
            <a:r>
              <a:rPr kumimoji="1" lang="en-US" altLang="zh-CN" dirty="0"/>
              <a:t>that</a:t>
            </a:r>
            <a:r>
              <a:rPr kumimoji="1" lang="zh-CN" altLang="en-US" dirty="0"/>
              <a:t> </a:t>
            </a:r>
            <a:r>
              <a:rPr kumimoji="1" lang="en-US" altLang="zh-CN" dirty="0"/>
              <a:t>they</a:t>
            </a:r>
            <a:r>
              <a:rPr kumimoji="1" lang="zh-CN" altLang="en-US" dirty="0"/>
              <a:t> </a:t>
            </a:r>
            <a:r>
              <a:rPr kumimoji="1" lang="en-US" altLang="zh-CN" dirty="0"/>
              <a:t>won’t</a:t>
            </a:r>
            <a:r>
              <a:rPr kumimoji="1" lang="zh-CN" altLang="en-US" dirty="0"/>
              <a:t> </a:t>
            </a:r>
            <a:r>
              <a:rPr kumimoji="1" lang="en-US" altLang="zh-CN" dirty="0"/>
              <a:t>purchase</a:t>
            </a:r>
            <a:r>
              <a:rPr kumimoji="1" lang="zh-CN" altLang="en-US" dirty="0"/>
              <a:t> </a:t>
            </a:r>
            <a:r>
              <a:rPr kumimoji="1" lang="en-US" altLang="zh-CN" dirty="0"/>
              <a:t>in</a:t>
            </a:r>
            <a:r>
              <a:rPr kumimoji="1" lang="zh-CN" altLang="en-US" dirty="0"/>
              <a:t> </a:t>
            </a:r>
            <a:r>
              <a:rPr kumimoji="1" lang="en-US" altLang="zh-CN" dirty="0"/>
              <a:t>everyday</a:t>
            </a:r>
            <a:r>
              <a:rPr kumimoji="1" lang="zh-CN" altLang="en-US" dirty="0"/>
              <a:t> </a:t>
            </a:r>
            <a:r>
              <a:rPr kumimoji="1" lang="en-US" altLang="zh-CN" dirty="0"/>
              <a:t>life. In such scenarios, the contextual information of Double 11 is quite critical.</a:t>
            </a:r>
          </a:p>
          <a:p>
            <a:endParaRPr kumimoji="1" lang="zh-CN" altLang="en-US" dirty="0"/>
          </a:p>
        </p:txBody>
      </p:sp>
      <p:sp>
        <p:nvSpPr>
          <p:cNvPr id="4" name="灯片编号占位符 3"/>
          <p:cNvSpPr>
            <a:spLocks noGrp="1"/>
          </p:cNvSpPr>
          <p:nvPr>
            <p:ph type="sldNum" sz="quarter" idx="5"/>
          </p:nvPr>
        </p:nvSpPr>
        <p:spPr/>
        <p:txBody>
          <a:bodyPr/>
          <a:lstStyle/>
          <a:p>
            <a:fld id="{664DE1BC-69EA-9D4A-89E8-5FFCB19EB9B4}" type="slidenum">
              <a:rPr kumimoji="1" lang="zh-CN" altLang="en-US" smtClean="0"/>
              <a:t>26</a:t>
            </a:fld>
            <a:endParaRPr kumimoji="1" lang="zh-CN" altLang="en-US"/>
          </a:p>
        </p:txBody>
      </p:sp>
    </p:spTree>
    <p:extLst>
      <p:ext uri="{BB962C8B-B14F-4D97-AF65-F5344CB8AC3E}">
        <p14:creationId xmlns:p14="http://schemas.microsoft.com/office/powerpoint/2010/main" val="39748839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However, the scenario-aware recommendation problem is not trivial. Firstly, a large portion of scenarios in a system is actually long-tailed, without enough user feedback.  Moreover, the life cycle of a scenario can be quite short. In Taobao, most promotions end within a few days or even a few hours after being launched, without enough time to collect sufficient user feedback for training. Most existing recommendation algorithms rely on extensive observed data and are brittle to new</a:t>
            </a:r>
            <a:r>
              <a:rPr kumimoji="1" lang="zh-CN" altLang="en-US" dirty="0"/>
              <a:t> </a:t>
            </a:r>
            <a:r>
              <a:rPr kumimoji="1" lang="en-US" altLang="zh-CN" dirty="0"/>
              <a:t>scenarios. Secondly, when training a predictive model on a new scenario, the hyperparameters often have a great influence on the performance and optimal hyperparameters in different scenarios may differ significantly. Finding a right combination of hyperparameters usually requires great human efforts along with sufficient</a:t>
            </a:r>
            <a:r>
              <a:rPr kumimoji="1" lang="zh-CN" altLang="en-US" dirty="0"/>
              <a:t> </a:t>
            </a:r>
            <a:r>
              <a:rPr kumimoji="1" lang="en-US" altLang="zh-CN" dirty="0"/>
              <a:t>computation</a:t>
            </a:r>
            <a:r>
              <a:rPr kumimoji="1" lang="zh-CN" altLang="en-US" dirty="0"/>
              <a:t> </a:t>
            </a:r>
            <a:r>
              <a:rPr kumimoji="1" lang="en-US" altLang="zh-CN" dirty="0"/>
              <a:t>resources.</a:t>
            </a:r>
            <a:endParaRPr kumimoji="1" lang="zh-CN" altLang="en-US" dirty="0"/>
          </a:p>
        </p:txBody>
      </p:sp>
      <p:sp>
        <p:nvSpPr>
          <p:cNvPr id="4" name="灯片编号占位符 3"/>
          <p:cNvSpPr>
            <a:spLocks noGrp="1"/>
          </p:cNvSpPr>
          <p:nvPr>
            <p:ph type="sldNum" sz="quarter" idx="5"/>
          </p:nvPr>
        </p:nvSpPr>
        <p:spPr/>
        <p:txBody>
          <a:bodyPr/>
          <a:lstStyle/>
          <a:p>
            <a:fld id="{664DE1BC-69EA-9D4A-89E8-5FFCB19EB9B4}" type="slidenum">
              <a:rPr kumimoji="1" lang="zh-CN" altLang="en-US" smtClean="0"/>
              <a:t>27</a:t>
            </a:fld>
            <a:endParaRPr kumimoji="1" lang="zh-CN" altLang="en-US"/>
          </a:p>
        </p:txBody>
      </p:sp>
    </p:spTree>
    <p:extLst>
      <p:ext uri="{BB962C8B-B14F-4D97-AF65-F5344CB8AC3E}">
        <p14:creationId xmlns:p14="http://schemas.microsoft.com/office/powerpoint/2010/main" val="2210081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To tackle these challenges, we propose a framework that consists of two learning levels. The first level is the scenario-specific learning. On a specific scenario, parameters of recommenders are learned from a small amount of user feedback according to the policy of meta learner.</a:t>
            </a:r>
            <a:r>
              <a:rPr kumimoji="1" lang="zh-CN" altLang="en-US" dirty="0"/>
              <a:t> </a:t>
            </a:r>
            <a:r>
              <a:rPr kumimoji="1" lang="en-US" altLang="zh-CN" dirty="0"/>
              <a:t>The</a:t>
            </a:r>
            <a:r>
              <a:rPr kumimoji="1" lang="zh-CN" altLang="en-US" dirty="0"/>
              <a:t> </a:t>
            </a:r>
            <a:r>
              <a:rPr kumimoji="1" lang="en-US" altLang="zh-CN" dirty="0"/>
              <a:t>meta</a:t>
            </a:r>
            <a:r>
              <a:rPr kumimoji="1" lang="zh-CN" altLang="en-US" dirty="0"/>
              <a:t> </a:t>
            </a:r>
            <a:r>
              <a:rPr kumimoji="1" lang="en-US" altLang="zh-CN" dirty="0"/>
              <a:t>learner</a:t>
            </a:r>
            <a:r>
              <a:rPr kumimoji="1" lang="zh-CN" altLang="en-US" dirty="0"/>
              <a:t> </a:t>
            </a:r>
            <a:r>
              <a:rPr kumimoji="1" lang="en-US" altLang="zh-CN" dirty="0"/>
              <a:t>is</a:t>
            </a:r>
            <a:r>
              <a:rPr kumimoji="1" lang="zh-CN" altLang="en-US" dirty="0"/>
              <a:t> </a:t>
            </a:r>
            <a:r>
              <a:rPr kumimoji="1" lang="en-US" altLang="zh-CN" dirty="0"/>
              <a:t>based</a:t>
            </a:r>
            <a:r>
              <a:rPr kumimoji="1" lang="zh-CN" altLang="en-US" dirty="0"/>
              <a:t> </a:t>
            </a:r>
            <a:r>
              <a:rPr kumimoji="1" lang="en-US" altLang="zh-CN" dirty="0"/>
              <a:t>on</a:t>
            </a:r>
            <a:r>
              <a:rPr kumimoji="1" lang="zh-CN" altLang="en-US" dirty="0"/>
              <a:t> </a:t>
            </a:r>
            <a:r>
              <a:rPr kumimoji="1" lang="en-US" altLang="zh-CN" dirty="0"/>
              <a:t>neural</a:t>
            </a:r>
            <a:r>
              <a:rPr kumimoji="1" lang="zh-CN" altLang="en-US" dirty="0"/>
              <a:t> </a:t>
            </a:r>
            <a:r>
              <a:rPr kumimoji="1" lang="en-US" altLang="zh-CN" dirty="0"/>
              <a:t>networks</a:t>
            </a:r>
            <a:r>
              <a:rPr kumimoji="1" lang="zh-CN" altLang="en-US" dirty="0"/>
              <a:t> </a:t>
            </a:r>
            <a:r>
              <a:rPr kumimoji="1" lang="en-US" altLang="zh-CN" dirty="0"/>
              <a:t>and</a:t>
            </a:r>
            <a:r>
              <a:rPr kumimoji="1" lang="zh-CN" altLang="en-US" dirty="0"/>
              <a:t> </a:t>
            </a:r>
            <a:r>
              <a:rPr kumimoji="1" lang="en-US" altLang="zh-CN" dirty="0"/>
              <a:t>its</a:t>
            </a:r>
            <a:r>
              <a:rPr kumimoji="1" lang="zh-CN" altLang="en-US" dirty="0"/>
              <a:t> </a:t>
            </a:r>
            <a:r>
              <a:rPr kumimoji="1" lang="en-US" altLang="zh-CN" dirty="0"/>
              <a:t>policy</a:t>
            </a:r>
            <a:r>
              <a:rPr kumimoji="1" lang="zh-CN" altLang="en-US" dirty="0"/>
              <a:t> </a:t>
            </a:r>
            <a:r>
              <a:rPr kumimoji="1" lang="en-US" altLang="zh-CN" dirty="0"/>
              <a:t>is</a:t>
            </a:r>
            <a:r>
              <a:rPr kumimoji="1" lang="zh-CN" altLang="en-US" dirty="0"/>
              <a:t> </a:t>
            </a:r>
            <a:r>
              <a:rPr kumimoji="1" lang="en-US" altLang="zh-CN" dirty="0"/>
              <a:t>dependent</a:t>
            </a:r>
            <a:r>
              <a:rPr kumimoji="1" lang="zh-CN" altLang="en-US" dirty="0"/>
              <a:t> </a:t>
            </a:r>
            <a:r>
              <a:rPr kumimoji="1" lang="en-US" altLang="zh-CN" dirty="0"/>
              <a:t>on</a:t>
            </a:r>
            <a:r>
              <a:rPr kumimoji="1" lang="zh-CN" altLang="en-US" dirty="0"/>
              <a:t> </a:t>
            </a:r>
            <a:r>
              <a:rPr kumimoji="1" lang="en-US" altLang="zh-CN" dirty="0"/>
              <a:t>its</a:t>
            </a:r>
            <a:r>
              <a:rPr kumimoji="1" lang="zh-CN" altLang="en-US" dirty="0"/>
              <a:t> </a:t>
            </a:r>
            <a:r>
              <a:rPr kumimoji="1" lang="en-US" altLang="zh-CN" dirty="0"/>
              <a:t>parameters The second level is the meta learning. The parameters of the meta learner are learned across different scenarios to get generalization capacity on unseen scenarios.</a:t>
            </a:r>
            <a:endParaRPr kumimoji="1" lang="zh-CN" altLang="en-US" dirty="0"/>
          </a:p>
        </p:txBody>
      </p:sp>
      <p:sp>
        <p:nvSpPr>
          <p:cNvPr id="4" name="灯片编号占位符 3"/>
          <p:cNvSpPr>
            <a:spLocks noGrp="1"/>
          </p:cNvSpPr>
          <p:nvPr>
            <p:ph type="sldNum" sz="quarter" idx="5"/>
          </p:nvPr>
        </p:nvSpPr>
        <p:spPr/>
        <p:txBody>
          <a:bodyPr/>
          <a:lstStyle/>
          <a:p>
            <a:fld id="{664DE1BC-69EA-9D4A-89E8-5FFCB19EB9B4}" type="slidenum">
              <a:rPr kumimoji="1" lang="zh-CN" altLang="en-US" smtClean="0"/>
              <a:t>28</a:t>
            </a:fld>
            <a:endParaRPr kumimoji="1" lang="zh-CN" altLang="en-US"/>
          </a:p>
        </p:txBody>
      </p:sp>
    </p:spTree>
    <p:extLst>
      <p:ext uri="{BB962C8B-B14F-4D97-AF65-F5344CB8AC3E}">
        <p14:creationId xmlns:p14="http://schemas.microsoft.com/office/powerpoint/2010/main" val="2104154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We</a:t>
            </a:r>
            <a:r>
              <a:rPr kumimoji="1" lang="zh-CN" altLang="en-US" dirty="0"/>
              <a:t> </a:t>
            </a:r>
            <a:r>
              <a:rPr kumimoji="1" lang="en-US" altLang="zh-CN" dirty="0"/>
              <a:t>analyze</a:t>
            </a:r>
            <a:r>
              <a:rPr kumimoji="1" lang="zh-CN" altLang="en-US" dirty="0"/>
              <a:t> </a:t>
            </a:r>
            <a:r>
              <a:rPr kumimoji="1" lang="en-US" altLang="zh-CN" dirty="0"/>
              <a:t>the</a:t>
            </a:r>
            <a:r>
              <a:rPr kumimoji="1" lang="zh-CN" altLang="en-US" dirty="0"/>
              <a:t> </a:t>
            </a:r>
            <a:r>
              <a:rPr kumimoji="1" lang="en-US" altLang="zh-CN" dirty="0"/>
              <a:t>traditional</a:t>
            </a:r>
            <a:r>
              <a:rPr kumimoji="1" lang="zh-CN" altLang="en-US" dirty="0"/>
              <a:t> </a:t>
            </a:r>
            <a:r>
              <a:rPr kumimoji="1" lang="en-US" altLang="zh-CN" dirty="0"/>
              <a:t>machine</a:t>
            </a:r>
            <a:r>
              <a:rPr kumimoji="1" lang="zh-CN" altLang="en-US" dirty="0"/>
              <a:t> </a:t>
            </a:r>
            <a:r>
              <a:rPr kumimoji="1" lang="en-US" altLang="zh-CN" dirty="0"/>
              <a:t>learning</a:t>
            </a:r>
            <a:r>
              <a:rPr kumimoji="1" lang="zh-CN" altLang="en-US" dirty="0"/>
              <a:t> </a:t>
            </a:r>
            <a:r>
              <a:rPr kumimoji="1" lang="en-US" altLang="zh-CN" dirty="0"/>
              <a:t>process</a:t>
            </a:r>
            <a:r>
              <a:rPr kumimoji="1" lang="zh-CN" altLang="en-US" dirty="0"/>
              <a:t> </a:t>
            </a:r>
            <a:r>
              <a:rPr kumimoji="1" lang="en-US" altLang="zh-CN" dirty="0"/>
              <a:t>controlled</a:t>
            </a:r>
            <a:r>
              <a:rPr kumimoji="1" lang="zh-CN" altLang="en-US" dirty="0"/>
              <a:t> </a:t>
            </a:r>
            <a:r>
              <a:rPr kumimoji="1" lang="en-US" altLang="zh-CN" dirty="0"/>
              <a:t>by</a:t>
            </a:r>
            <a:r>
              <a:rPr kumimoji="1" lang="zh-CN" altLang="en-US" dirty="0"/>
              <a:t> </a:t>
            </a:r>
            <a:r>
              <a:rPr kumimoji="1" lang="en-US" altLang="zh-CN" dirty="0"/>
              <a:t>human</a:t>
            </a:r>
            <a:r>
              <a:rPr kumimoji="1" lang="zh-CN" altLang="en-US" dirty="0"/>
              <a:t> </a:t>
            </a:r>
            <a:r>
              <a:rPr kumimoji="1" lang="en-US" altLang="zh-CN" dirty="0"/>
              <a:t>experts</a:t>
            </a:r>
            <a:r>
              <a:rPr kumimoji="1" lang="zh-CN" altLang="en-US" dirty="0"/>
              <a:t> </a:t>
            </a:r>
            <a:r>
              <a:rPr kumimoji="1" lang="en-US" altLang="zh-CN" dirty="0"/>
              <a:t>and</a:t>
            </a:r>
            <a:r>
              <a:rPr kumimoji="1" lang="zh-CN" altLang="en-US" dirty="0"/>
              <a:t> </a:t>
            </a:r>
            <a:r>
              <a:rPr kumimoji="1" lang="en-US" altLang="zh-CN" dirty="0"/>
              <a:t>model</a:t>
            </a:r>
            <a:r>
              <a:rPr kumimoji="1" lang="zh-CN" altLang="en-US" dirty="0"/>
              <a:t> </a:t>
            </a:r>
            <a:r>
              <a:rPr kumimoji="1" lang="en-US" altLang="zh-CN" dirty="0"/>
              <a:t>the</a:t>
            </a:r>
            <a:r>
              <a:rPr kumimoji="1" lang="zh-CN" altLang="en-US" dirty="0"/>
              <a:t> </a:t>
            </a:r>
            <a:r>
              <a:rPr kumimoji="1" lang="en-US" altLang="zh-CN" dirty="0"/>
              <a:t>scenario-specific</a:t>
            </a:r>
            <a:r>
              <a:rPr kumimoji="1" lang="zh-CN" altLang="en-US" dirty="0"/>
              <a:t> </a:t>
            </a:r>
            <a:r>
              <a:rPr kumimoji="1" lang="en-US" altLang="zh-CN" dirty="0"/>
              <a:t>learning</a:t>
            </a:r>
            <a:r>
              <a:rPr kumimoji="1" lang="zh-CN" altLang="en-US" dirty="0"/>
              <a:t> </a:t>
            </a:r>
            <a:r>
              <a:rPr kumimoji="1" lang="en-US" altLang="zh-CN" dirty="0"/>
              <a:t>as</a:t>
            </a:r>
            <a:r>
              <a:rPr kumimoji="1" lang="zh-CN" altLang="en-US" dirty="0"/>
              <a:t> </a:t>
            </a:r>
            <a:r>
              <a:rPr kumimoji="1" lang="en-US" altLang="zh-CN" dirty="0"/>
              <a:t>a</a:t>
            </a:r>
            <a:r>
              <a:rPr kumimoji="1" lang="zh-CN" altLang="en-US" dirty="0"/>
              <a:t> </a:t>
            </a:r>
            <a:r>
              <a:rPr kumimoji="1" lang="en-US" altLang="zh-CN" dirty="0"/>
              <a:t>sequential</a:t>
            </a:r>
            <a:r>
              <a:rPr kumimoji="1" lang="zh-CN" altLang="en-US" dirty="0"/>
              <a:t> </a:t>
            </a:r>
            <a:r>
              <a:rPr kumimoji="1" lang="en-US" altLang="zh-CN" dirty="0"/>
              <a:t>process.</a:t>
            </a:r>
            <a:r>
              <a:rPr kumimoji="1" lang="zh-CN" altLang="en-US" dirty="0"/>
              <a:t> </a:t>
            </a:r>
            <a:r>
              <a:rPr kumimoji="1" lang="en-US" altLang="zh-CN" dirty="0"/>
              <a:t>At</a:t>
            </a:r>
            <a:r>
              <a:rPr kumimoji="1" lang="zh-CN" altLang="en-US" dirty="0"/>
              <a:t> </a:t>
            </a:r>
            <a:r>
              <a:rPr kumimoji="1" lang="en-US" altLang="zh-CN" dirty="0"/>
              <a:t>the</a:t>
            </a:r>
            <a:r>
              <a:rPr kumimoji="1" lang="zh-CN" altLang="en-US" dirty="0"/>
              <a:t> </a:t>
            </a:r>
            <a:r>
              <a:rPr kumimoji="1" lang="en-US" altLang="zh-CN" dirty="0"/>
              <a:t>beginning</a:t>
            </a:r>
            <a:r>
              <a:rPr kumimoji="1" lang="zh-CN" altLang="en-US" dirty="0"/>
              <a:t> </a:t>
            </a:r>
            <a:r>
              <a:rPr kumimoji="1" lang="en-US" altLang="zh-CN" dirty="0"/>
              <a:t>the</a:t>
            </a:r>
            <a:r>
              <a:rPr kumimoji="1" lang="zh-CN" altLang="en-US" dirty="0"/>
              <a:t> </a:t>
            </a:r>
            <a:r>
              <a:rPr kumimoji="1" lang="en-US" altLang="zh-CN" dirty="0"/>
              <a:t>parameters</a:t>
            </a:r>
            <a:r>
              <a:rPr kumimoji="1" lang="zh-CN" altLang="en-US" dirty="0"/>
              <a:t> </a:t>
            </a:r>
            <a:r>
              <a:rPr kumimoji="1" lang="en-US" altLang="zh-CN" dirty="0"/>
              <a:t>of</a:t>
            </a:r>
            <a:r>
              <a:rPr kumimoji="1" lang="zh-CN" altLang="en-US" dirty="0"/>
              <a:t> </a:t>
            </a:r>
            <a:r>
              <a:rPr kumimoji="1" lang="en-US" altLang="zh-CN" dirty="0"/>
              <a:t>recommender</a:t>
            </a:r>
            <a:r>
              <a:rPr kumimoji="1" lang="zh-CN" altLang="en-US" dirty="0"/>
              <a:t> </a:t>
            </a:r>
            <a:r>
              <a:rPr kumimoji="1" lang="en-US" altLang="zh-CN" dirty="0"/>
              <a:t>are</a:t>
            </a:r>
            <a:r>
              <a:rPr kumimoji="1" lang="zh-CN" altLang="en-US" dirty="0"/>
              <a:t> </a:t>
            </a:r>
            <a:r>
              <a:rPr kumimoji="1" lang="en-US" altLang="zh-CN" dirty="0" err="1"/>
              <a:t>initialized.Then</a:t>
            </a:r>
            <a:r>
              <a:rPr kumimoji="1" lang="zh-CN" altLang="en-US" dirty="0"/>
              <a:t> </a:t>
            </a:r>
            <a:r>
              <a:rPr kumimoji="1" lang="en-US" altLang="zh-CN" dirty="0"/>
              <a:t>at</a:t>
            </a:r>
            <a:r>
              <a:rPr kumimoji="1" lang="zh-CN" altLang="en-US" dirty="0"/>
              <a:t> </a:t>
            </a:r>
            <a:r>
              <a:rPr kumimoji="1" lang="en-US" altLang="zh-CN" dirty="0"/>
              <a:t>each</a:t>
            </a:r>
            <a:r>
              <a:rPr kumimoji="1" lang="zh-CN" altLang="en-US" dirty="0"/>
              <a:t> </a:t>
            </a:r>
            <a:r>
              <a:rPr kumimoji="1" lang="en-US" altLang="zh-CN" dirty="0"/>
              <a:t>step,</a:t>
            </a:r>
            <a:r>
              <a:rPr kumimoji="1" lang="zh-CN" altLang="en-US" dirty="0"/>
              <a:t> </a:t>
            </a:r>
            <a:r>
              <a:rPr kumimoji="1" lang="en-US" altLang="zh-CN" dirty="0"/>
              <a:t>a</a:t>
            </a:r>
            <a:r>
              <a:rPr kumimoji="1" lang="zh-CN" altLang="en-US" dirty="0"/>
              <a:t> </a:t>
            </a:r>
            <a:r>
              <a:rPr kumimoji="1" lang="en-US" altLang="zh-CN" dirty="0"/>
              <a:t>batch</a:t>
            </a:r>
            <a:r>
              <a:rPr kumimoji="1" lang="zh-CN" altLang="en-US" dirty="0"/>
              <a:t> </a:t>
            </a:r>
            <a:r>
              <a:rPr kumimoji="1" lang="en-US" altLang="zh-CN" dirty="0"/>
              <a:t>is</a:t>
            </a:r>
            <a:r>
              <a:rPr kumimoji="1" lang="zh-CN" altLang="en-US" dirty="0"/>
              <a:t> </a:t>
            </a:r>
            <a:r>
              <a:rPr kumimoji="1" lang="en-US" altLang="zh-CN" dirty="0"/>
              <a:t>sampled</a:t>
            </a:r>
            <a:r>
              <a:rPr kumimoji="1" lang="zh-CN" altLang="en-US" dirty="0"/>
              <a:t> </a:t>
            </a:r>
            <a:r>
              <a:rPr kumimoji="1" lang="en-US" altLang="zh-CN" dirty="0"/>
              <a:t>from</a:t>
            </a:r>
            <a:r>
              <a:rPr kumimoji="1" lang="zh-CN" altLang="en-US" dirty="0"/>
              <a:t> </a:t>
            </a:r>
            <a:r>
              <a:rPr kumimoji="1" lang="en-US" altLang="zh-CN" dirty="0"/>
              <a:t>the</a:t>
            </a:r>
            <a:r>
              <a:rPr kumimoji="1" lang="zh-CN" altLang="en-US" dirty="0"/>
              <a:t> </a:t>
            </a:r>
            <a:r>
              <a:rPr kumimoji="1" lang="en-US" altLang="zh-CN" dirty="0"/>
              <a:t>training</a:t>
            </a:r>
            <a:r>
              <a:rPr kumimoji="1" lang="zh-CN" altLang="en-US" dirty="0"/>
              <a:t> </a:t>
            </a:r>
            <a:r>
              <a:rPr kumimoji="1" lang="en-US" altLang="zh-CN" dirty="0"/>
              <a:t>set</a:t>
            </a:r>
            <a:r>
              <a:rPr kumimoji="1" lang="zh-CN" altLang="en-US" dirty="0"/>
              <a:t> </a:t>
            </a:r>
            <a:r>
              <a:rPr kumimoji="1" lang="en-US" altLang="zh-CN" dirty="0"/>
              <a:t>and</a:t>
            </a:r>
            <a:r>
              <a:rPr kumimoji="1" lang="zh-CN" altLang="en-US" dirty="0"/>
              <a:t> </a:t>
            </a:r>
            <a:r>
              <a:rPr kumimoji="1" lang="en-US" altLang="zh-CN" dirty="0"/>
              <a:t>the</a:t>
            </a:r>
            <a:r>
              <a:rPr kumimoji="1" lang="zh-CN" altLang="en-US" dirty="0"/>
              <a:t> </a:t>
            </a:r>
            <a:r>
              <a:rPr kumimoji="1" lang="en-US" altLang="zh-CN" dirty="0"/>
              <a:t>loss</a:t>
            </a:r>
            <a:r>
              <a:rPr kumimoji="1" lang="zh-CN" altLang="en-US" dirty="0"/>
              <a:t> </a:t>
            </a:r>
            <a:r>
              <a:rPr kumimoji="1" lang="en-US" altLang="zh-CN" dirty="0"/>
              <a:t>on</a:t>
            </a:r>
            <a:r>
              <a:rPr kumimoji="1" lang="zh-CN" altLang="en-US" dirty="0"/>
              <a:t> </a:t>
            </a:r>
            <a:r>
              <a:rPr kumimoji="1" lang="en-US" altLang="zh-CN" dirty="0"/>
              <a:t>the</a:t>
            </a:r>
            <a:r>
              <a:rPr kumimoji="1" lang="zh-CN" altLang="en-US" dirty="0"/>
              <a:t> </a:t>
            </a:r>
            <a:r>
              <a:rPr kumimoji="1" lang="en-US" altLang="zh-CN" dirty="0"/>
              <a:t>batch</a:t>
            </a:r>
            <a:r>
              <a:rPr kumimoji="1" lang="zh-CN" altLang="en-US" dirty="0"/>
              <a:t> </a:t>
            </a:r>
            <a:r>
              <a:rPr kumimoji="1" lang="en-US" altLang="zh-CN" dirty="0"/>
              <a:t>is</a:t>
            </a:r>
            <a:r>
              <a:rPr kumimoji="1" lang="zh-CN" altLang="en-US" dirty="0"/>
              <a:t> </a:t>
            </a:r>
            <a:r>
              <a:rPr kumimoji="1" lang="en-US" altLang="zh-CN" dirty="0"/>
              <a:t>computed.</a:t>
            </a:r>
            <a:r>
              <a:rPr kumimoji="1" lang="zh-CN" altLang="en-US" dirty="0"/>
              <a:t> </a:t>
            </a:r>
            <a:r>
              <a:rPr kumimoji="1" lang="en-US" altLang="zh-CN" dirty="0"/>
              <a:t>The</a:t>
            </a:r>
            <a:r>
              <a:rPr kumimoji="1" lang="zh-CN" altLang="en-US" dirty="0"/>
              <a:t> </a:t>
            </a:r>
            <a:r>
              <a:rPr kumimoji="1" lang="en-US" altLang="zh-CN" dirty="0"/>
              <a:t>parameters</a:t>
            </a:r>
            <a:r>
              <a:rPr kumimoji="1" lang="zh-CN" altLang="en-US" dirty="0"/>
              <a:t> </a:t>
            </a:r>
            <a:r>
              <a:rPr kumimoji="1" lang="en-US" altLang="zh-CN" dirty="0"/>
              <a:t>of</a:t>
            </a:r>
            <a:r>
              <a:rPr kumimoji="1" lang="zh-CN" altLang="en-US" dirty="0"/>
              <a:t> </a:t>
            </a:r>
            <a:r>
              <a:rPr kumimoji="1" lang="en-US" altLang="zh-CN" dirty="0"/>
              <a:t>the</a:t>
            </a:r>
            <a:r>
              <a:rPr kumimoji="1" lang="zh-CN" altLang="en-US" dirty="0"/>
              <a:t> </a:t>
            </a:r>
            <a:r>
              <a:rPr kumimoji="1" lang="en-US" altLang="zh-CN" dirty="0"/>
              <a:t>model</a:t>
            </a:r>
            <a:r>
              <a:rPr kumimoji="1" lang="zh-CN" altLang="en-US" dirty="0"/>
              <a:t> </a:t>
            </a:r>
            <a:r>
              <a:rPr kumimoji="1" lang="en-US" altLang="zh-CN" dirty="0"/>
              <a:t>is</a:t>
            </a:r>
            <a:r>
              <a:rPr kumimoji="1" lang="zh-CN" altLang="en-US" dirty="0"/>
              <a:t> </a:t>
            </a:r>
            <a:r>
              <a:rPr kumimoji="1" lang="en-US" altLang="zh-CN" dirty="0"/>
              <a:t>updated</a:t>
            </a:r>
            <a:r>
              <a:rPr kumimoji="1" lang="zh-CN" altLang="en-US" dirty="0"/>
              <a:t> </a:t>
            </a:r>
            <a:r>
              <a:rPr kumimoji="1" lang="en-US" altLang="zh-CN" dirty="0"/>
              <a:t>according</a:t>
            </a:r>
            <a:r>
              <a:rPr kumimoji="1" lang="zh-CN" altLang="en-US" dirty="0"/>
              <a:t> </a:t>
            </a:r>
            <a:r>
              <a:rPr kumimoji="1" lang="en-US" altLang="zh-CN" dirty="0"/>
              <a:t>to</a:t>
            </a:r>
            <a:r>
              <a:rPr kumimoji="1" lang="zh-CN" altLang="en-US" dirty="0"/>
              <a:t> </a:t>
            </a:r>
            <a:r>
              <a:rPr kumimoji="1" lang="en-US" altLang="zh-CN" dirty="0"/>
              <a:t>the</a:t>
            </a:r>
            <a:r>
              <a:rPr kumimoji="1" lang="zh-CN" altLang="en-US" dirty="0"/>
              <a:t> </a:t>
            </a:r>
            <a:r>
              <a:rPr kumimoji="1" lang="en-US" altLang="zh-CN" dirty="0"/>
              <a:t>gradient</a:t>
            </a:r>
            <a:r>
              <a:rPr kumimoji="1" lang="zh-CN" altLang="en-US" dirty="0"/>
              <a:t> </a:t>
            </a:r>
            <a:r>
              <a:rPr kumimoji="1" lang="en-US" altLang="zh-CN" dirty="0"/>
              <a:t>of</a:t>
            </a:r>
            <a:r>
              <a:rPr kumimoji="1" lang="zh-CN" altLang="en-US" dirty="0"/>
              <a:t> </a:t>
            </a:r>
            <a:r>
              <a:rPr kumimoji="1" lang="en-US" altLang="zh-CN" dirty="0"/>
              <a:t>the</a:t>
            </a:r>
            <a:r>
              <a:rPr kumimoji="1" lang="zh-CN" altLang="en-US" dirty="0"/>
              <a:t> </a:t>
            </a:r>
            <a:r>
              <a:rPr kumimoji="1" lang="en-US" altLang="zh-CN" dirty="0"/>
              <a:t>loss.</a:t>
            </a:r>
            <a:r>
              <a:rPr kumimoji="1" lang="zh-CN" altLang="en-US" dirty="0"/>
              <a:t> </a:t>
            </a:r>
            <a:r>
              <a:rPr kumimoji="1" lang="en-US" altLang="zh-CN" dirty="0"/>
              <a:t>At</a:t>
            </a:r>
            <a:r>
              <a:rPr kumimoji="1" lang="zh-CN" altLang="en-US" dirty="0"/>
              <a:t> </a:t>
            </a:r>
            <a:r>
              <a:rPr kumimoji="1" lang="en-US" altLang="zh-CN" dirty="0"/>
              <a:t>each</a:t>
            </a:r>
            <a:r>
              <a:rPr kumimoji="1" lang="zh-CN" altLang="en-US" dirty="0"/>
              <a:t> </a:t>
            </a:r>
            <a:r>
              <a:rPr kumimoji="1" lang="en-US" altLang="zh-CN" dirty="0"/>
              <a:t>step,</a:t>
            </a:r>
            <a:r>
              <a:rPr kumimoji="1" lang="zh-CN" altLang="en-US" dirty="0"/>
              <a:t> </a:t>
            </a:r>
            <a:r>
              <a:rPr kumimoji="1" lang="en-US" altLang="zh-CN" dirty="0"/>
              <a:t>the</a:t>
            </a:r>
            <a:r>
              <a:rPr kumimoji="1" lang="zh-CN" altLang="en-US" dirty="0"/>
              <a:t> </a:t>
            </a:r>
            <a:r>
              <a:rPr kumimoji="1" lang="en-US" altLang="zh-CN" dirty="0"/>
              <a:t>learning</a:t>
            </a:r>
            <a:r>
              <a:rPr kumimoji="1" lang="zh-CN" altLang="en-US" dirty="0"/>
              <a:t> </a:t>
            </a:r>
            <a:r>
              <a:rPr kumimoji="1" lang="en-US" altLang="zh-CN" dirty="0"/>
              <a:t>process</a:t>
            </a:r>
            <a:r>
              <a:rPr kumimoji="1" lang="zh-CN" altLang="en-US" dirty="0"/>
              <a:t> </a:t>
            </a:r>
            <a:r>
              <a:rPr kumimoji="1" lang="en-US" altLang="zh-CN" dirty="0"/>
              <a:t>either</a:t>
            </a:r>
            <a:r>
              <a:rPr kumimoji="1" lang="zh-CN" altLang="en-US" dirty="0"/>
              <a:t> </a:t>
            </a:r>
            <a:r>
              <a:rPr kumimoji="1" lang="en-US" altLang="zh-CN" dirty="0"/>
              <a:t>continues</a:t>
            </a:r>
            <a:r>
              <a:rPr kumimoji="1" lang="zh-CN" altLang="en-US" dirty="0"/>
              <a:t> </a:t>
            </a:r>
            <a:r>
              <a:rPr kumimoji="1" lang="en-US" altLang="zh-CN" dirty="0"/>
              <a:t>or</a:t>
            </a:r>
            <a:r>
              <a:rPr kumimoji="1" lang="zh-CN" altLang="en-US" dirty="0"/>
              <a:t> </a:t>
            </a:r>
            <a:r>
              <a:rPr kumimoji="1" lang="en-US" altLang="zh-CN" dirty="0"/>
              <a:t>terminates</a:t>
            </a:r>
            <a:r>
              <a:rPr kumimoji="1" lang="zh-CN" altLang="en-US" dirty="0"/>
              <a:t> </a:t>
            </a:r>
            <a:r>
              <a:rPr kumimoji="1" lang="en-US" altLang="zh-CN" dirty="0"/>
              <a:t>according</a:t>
            </a:r>
            <a:r>
              <a:rPr kumimoji="1" lang="zh-CN" altLang="en-US" dirty="0"/>
              <a:t> </a:t>
            </a:r>
            <a:r>
              <a:rPr kumimoji="1" lang="en-US" altLang="zh-CN" dirty="0"/>
              <a:t>to</a:t>
            </a:r>
            <a:r>
              <a:rPr kumimoji="1" lang="zh-CN" altLang="en-US" dirty="0"/>
              <a:t> </a:t>
            </a:r>
            <a:r>
              <a:rPr kumimoji="1" lang="en-US" altLang="zh-CN" dirty="0"/>
              <a:t>some</a:t>
            </a:r>
            <a:r>
              <a:rPr kumimoji="1" lang="zh-CN" altLang="en-US" dirty="0"/>
              <a:t> </a:t>
            </a:r>
            <a:r>
              <a:rPr kumimoji="1" lang="en-US" altLang="zh-CN" dirty="0"/>
              <a:t>stop</a:t>
            </a:r>
            <a:r>
              <a:rPr kumimoji="1" lang="zh-CN" altLang="en-US" dirty="0"/>
              <a:t> </a:t>
            </a:r>
            <a:r>
              <a:rPr kumimoji="1" lang="en-US" altLang="zh-CN" dirty="0"/>
              <a:t>policy,</a:t>
            </a:r>
            <a:r>
              <a:rPr kumimoji="1" lang="zh-CN" altLang="en-US" dirty="0"/>
              <a:t> </a:t>
            </a:r>
            <a:r>
              <a:rPr kumimoji="1" lang="en-US" altLang="zh-CN" dirty="0" err="1"/>
              <a:t>e.x</a:t>
            </a:r>
            <a:r>
              <a:rPr kumimoji="1" lang="en-US" altLang="zh-CN" dirty="0"/>
              <a:t>.</a:t>
            </a:r>
            <a:r>
              <a:rPr kumimoji="1" lang="zh-CN" altLang="en-US" dirty="0"/>
              <a:t> </a:t>
            </a:r>
            <a:r>
              <a:rPr kumimoji="1" lang="en-US" altLang="zh-CN" dirty="0"/>
              <a:t>early</a:t>
            </a:r>
            <a:r>
              <a:rPr kumimoji="1" lang="zh-CN" altLang="en-US" dirty="0"/>
              <a:t> </a:t>
            </a:r>
            <a:r>
              <a:rPr kumimoji="1" lang="en-US" altLang="zh-CN" dirty="0"/>
              <a:t>stopping.</a:t>
            </a:r>
            <a:endParaRPr kumimoji="1" lang="zh-CN" altLang="en-US" dirty="0"/>
          </a:p>
        </p:txBody>
      </p:sp>
      <p:sp>
        <p:nvSpPr>
          <p:cNvPr id="4" name="灯片编号占位符 3"/>
          <p:cNvSpPr>
            <a:spLocks noGrp="1"/>
          </p:cNvSpPr>
          <p:nvPr>
            <p:ph type="sldNum" sz="quarter" idx="5"/>
          </p:nvPr>
        </p:nvSpPr>
        <p:spPr/>
        <p:txBody>
          <a:bodyPr/>
          <a:lstStyle/>
          <a:p>
            <a:fld id="{664DE1BC-69EA-9D4A-89E8-5FFCB19EB9B4}" type="slidenum">
              <a:rPr kumimoji="1" lang="zh-CN" altLang="en-US" smtClean="0"/>
              <a:t>29</a:t>
            </a:fld>
            <a:endParaRPr kumimoji="1" lang="zh-CN" altLang="en-US"/>
          </a:p>
        </p:txBody>
      </p:sp>
    </p:spTree>
    <p:extLst>
      <p:ext uri="{BB962C8B-B14F-4D97-AF65-F5344CB8AC3E}">
        <p14:creationId xmlns:p14="http://schemas.microsoft.com/office/powerpoint/2010/main" val="18856227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The meta learner plays a key role in our </a:t>
            </a:r>
            <a:r>
              <a:rPr kumimoji="1" lang="en-US" altLang="zh-CN" dirty="0" err="1"/>
              <a:t>framework.Corresonding</a:t>
            </a:r>
            <a:r>
              <a:rPr kumimoji="1" lang="zh-CN" altLang="en-US" dirty="0"/>
              <a:t> </a:t>
            </a:r>
            <a:r>
              <a:rPr kumimoji="1" lang="en-US" altLang="zh-CN" dirty="0"/>
              <a:t>to</a:t>
            </a:r>
            <a:r>
              <a:rPr kumimoji="1" lang="zh-CN" altLang="en-US" dirty="0"/>
              <a:t> </a:t>
            </a:r>
            <a:r>
              <a:rPr kumimoji="1" lang="en-US" altLang="zh-CN" dirty="0"/>
              <a:t>the</a:t>
            </a:r>
            <a:r>
              <a:rPr kumimoji="1" lang="zh-CN" altLang="en-US" dirty="0"/>
              <a:t> </a:t>
            </a:r>
            <a:r>
              <a:rPr kumimoji="1" lang="en-US" altLang="zh-CN" dirty="0"/>
              <a:t>sequential</a:t>
            </a:r>
            <a:r>
              <a:rPr kumimoji="1" lang="zh-CN" altLang="en-US" dirty="0"/>
              <a:t> </a:t>
            </a:r>
            <a:r>
              <a:rPr kumimoji="1" lang="en-US" altLang="zh-CN" dirty="0"/>
              <a:t>scenario-specific</a:t>
            </a:r>
            <a:r>
              <a:rPr kumimoji="1" lang="zh-CN" altLang="en-US" dirty="0"/>
              <a:t> </a:t>
            </a:r>
            <a:r>
              <a:rPr kumimoji="1" lang="en-US" altLang="zh-CN" dirty="0"/>
              <a:t>learning</a:t>
            </a:r>
            <a:r>
              <a:rPr kumimoji="1" lang="zh-CN" altLang="en-US" dirty="0"/>
              <a:t> </a:t>
            </a:r>
            <a:r>
              <a:rPr kumimoji="1" lang="en-US" altLang="zh-CN" dirty="0"/>
              <a:t>process, the meta learner</a:t>
            </a:r>
            <a:r>
              <a:rPr kumimoji="1" lang="zh-CN" altLang="en-US" dirty="0"/>
              <a:t> </a:t>
            </a:r>
            <a:r>
              <a:rPr kumimoji="1" lang="en-US" altLang="zh-CN" dirty="0"/>
              <a:t>consists</a:t>
            </a:r>
            <a:r>
              <a:rPr kumimoji="1" lang="zh-CN" altLang="en-US" dirty="0"/>
              <a:t> </a:t>
            </a:r>
            <a:r>
              <a:rPr kumimoji="1" lang="en-US" altLang="zh-CN" dirty="0"/>
              <a:t>of</a:t>
            </a:r>
            <a:r>
              <a:rPr kumimoji="1" lang="zh-CN" altLang="en-US" dirty="0"/>
              <a:t> </a:t>
            </a:r>
            <a:r>
              <a:rPr kumimoji="1" lang="en-US" altLang="zh-CN" dirty="0"/>
              <a:t>three</a:t>
            </a:r>
            <a:r>
              <a:rPr kumimoji="1" lang="zh-CN" altLang="en-US" dirty="0"/>
              <a:t> </a:t>
            </a:r>
            <a:r>
              <a:rPr kumimoji="1" lang="en-US" altLang="zh-CN" dirty="0"/>
              <a:t>parts. The</a:t>
            </a:r>
            <a:r>
              <a:rPr kumimoji="1" lang="zh-CN" altLang="en-US" dirty="0"/>
              <a:t> </a:t>
            </a:r>
            <a:r>
              <a:rPr kumimoji="1" lang="en-US" altLang="zh-CN" dirty="0"/>
              <a:t>initializer</a:t>
            </a:r>
            <a:r>
              <a:rPr kumimoji="1" lang="zh-CN" altLang="en-US" dirty="0"/>
              <a:t> </a:t>
            </a:r>
            <a:r>
              <a:rPr kumimoji="1" lang="en-US" altLang="zh-CN" dirty="0"/>
              <a:t>automatically initializes the recommender to be broadly suitable to many scenarios.</a:t>
            </a:r>
            <a:r>
              <a:rPr kumimoji="1" lang="zh-CN" altLang="en-US" dirty="0"/>
              <a:t> </a:t>
            </a:r>
            <a:r>
              <a:rPr kumimoji="1" lang="en-US" altLang="zh-CN" dirty="0"/>
              <a:t>The</a:t>
            </a:r>
            <a:r>
              <a:rPr kumimoji="1" lang="zh-CN" altLang="en-US" dirty="0"/>
              <a:t> </a:t>
            </a:r>
            <a:r>
              <a:rPr kumimoji="1" lang="en-US" altLang="zh-CN" dirty="0"/>
              <a:t>update</a:t>
            </a:r>
            <a:r>
              <a:rPr kumimoji="1" lang="zh-CN" altLang="en-US" dirty="0"/>
              <a:t> </a:t>
            </a:r>
            <a:r>
              <a:rPr kumimoji="1" lang="en-US" altLang="zh-CN" dirty="0"/>
              <a:t>controller finetunes its parameters with flexible updating </a:t>
            </a:r>
            <a:r>
              <a:rPr kumimoji="1" lang="en-US" altLang="zh-CN" dirty="0" err="1"/>
              <a:t>strategy.And</a:t>
            </a:r>
            <a:r>
              <a:rPr kumimoji="1" lang="zh-CN" altLang="en-US" dirty="0"/>
              <a:t> </a:t>
            </a:r>
            <a:r>
              <a:rPr kumimoji="1" lang="en-US" altLang="zh-CN" dirty="0"/>
              <a:t>the</a:t>
            </a:r>
            <a:r>
              <a:rPr kumimoji="1" lang="zh-CN" altLang="en-US" dirty="0"/>
              <a:t> </a:t>
            </a:r>
            <a:r>
              <a:rPr kumimoji="1" lang="en-US" altLang="zh-CN" dirty="0"/>
              <a:t>stop</a:t>
            </a:r>
            <a:r>
              <a:rPr kumimoji="1" lang="zh-CN" altLang="en-US" dirty="0"/>
              <a:t> </a:t>
            </a:r>
            <a:r>
              <a:rPr kumimoji="1" lang="en-US" altLang="zh-CN" dirty="0"/>
              <a:t>controller stops learning timely to avoid overfitting.</a:t>
            </a:r>
            <a:endParaRPr kumimoji="1" lang="zh-CN" altLang="en-US" dirty="0"/>
          </a:p>
        </p:txBody>
      </p:sp>
      <p:sp>
        <p:nvSpPr>
          <p:cNvPr id="4" name="灯片编号占位符 3"/>
          <p:cNvSpPr>
            <a:spLocks noGrp="1"/>
          </p:cNvSpPr>
          <p:nvPr>
            <p:ph type="sldNum" sz="quarter" idx="5"/>
          </p:nvPr>
        </p:nvSpPr>
        <p:spPr/>
        <p:txBody>
          <a:bodyPr/>
          <a:lstStyle/>
          <a:p>
            <a:fld id="{664DE1BC-69EA-9D4A-89E8-5FFCB19EB9B4}" type="slidenum">
              <a:rPr kumimoji="1" lang="zh-CN" altLang="en-US" smtClean="0"/>
              <a:t>30</a:t>
            </a:fld>
            <a:endParaRPr kumimoji="1" lang="zh-CN" altLang="en-US"/>
          </a:p>
        </p:txBody>
      </p:sp>
    </p:spTree>
    <p:extLst>
      <p:ext uri="{BB962C8B-B14F-4D97-AF65-F5344CB8AC3E}">
        <p14:creationId xmlns:p14="http://schemas.microsoft.com/office/powerpoint/2010/main" val="13066853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The</a:t>
            </a:r>
            <a:r>
              <a:rPr kumimoji="1" lang="zh-CN" altLang="en-US" dirty="0"/>
              <a:t> </a:t>
            </a:r>
            <a:r>
              <a:rPr kumimoji="1" lang="en-US" altLang="zh-CN" dirty="0"/>
              <a:t>first</a:t>
            </a:r>
            <a:r>
              <a:rPr kumimoji="1" lang="zh-CN" altLang="en-US" dirty="0"/>
              <a:t> </a:t>
            </a:r>
            <a:r>
              <a:rPr kumimoji="1" lang="en-US" altLang="zh-CN" dirty="0"/>
              <a:t>part</a:t>
            </a:r>
            <a:r>
              <a:rPr kumimoji="1" lang="zh-CN" altLang="en-US" dirty="0"/>
              <a:t> </a:t>
            </a:r>
            <a:r>
              <a:rPr kumimoji="1" lang="en-US" altLang="zh-CN" dirty="0"/>
              <a:t>is</a:t>
            </a:r>
            <a:r>
              <a:rPr kumimoji="1" lang="zh-CN" altLang="en-US" dirty="0"/>
              <a:t> </a:t>
            </a:r>
            <a:r>
              <a:rPr kumimoji="1" lang="en-US" altLang="zh-CN" dirty="0"/>
              <a:t>the</a:t>
            </a:r>
            <a:r>
              <a:rPr kumimoji="1" lang="zh-CN" altLang="en-US" dirty="0"/>
              <a:t> </a:t>
            </a:r>
            <a:r>
              <a:rPr kumimoji="1" lang="en-US" altLang="zh-CN" dirty="0"/>
              <a:t>parameter</a:t>
            </a:r>
            <a:r>
              <a:rPr kumimoji="1" lang="zh-CN" altLang="en-US" dirty="0"/>
              <a:t> </a:t>
            </a:r>
            <a:r>
              <a:rPr kumimoji="1" lang="en-US" altLang="zh-CN" dirty="0"/>
              <a:t>initialization.</a:t>
            </a:r>
          </a:p>
          <a:p>
            <a:r>
              <a:rPr kumimoji="1" lang="en-US" altLang="zh-CN" dirty="0"/>
              <a:t>Traditionally, the parameters of a neural network are initialized by randomly sampling from a normal distribution or uniform distribution.</a:t>
            </a:r>
          </a:p>
          <a:p>
            <a:r>
              <a:rPr kumimoji="1" lang="en-US" altLang="zh-CN" dirty="0"/>
              <a:t>However,</a:t>
            </a:r>
            <a:r>
              <a:rPr kumimoji="1" lang="zh-CN" altLang="en-US" dirty="0"/>
              <a:t> </a:t>
            </a:r>
            <a:r>
              <a:rPr kumimoji="1" lang="en-US" altLang="zh-CN" dirty="0"/>
              <a:t>updating</a:t>
            </a:r>
            <a:r>
              <a:rPr kumimoji="1" lang="zh-CN" altLang="en-US" dirty="0"/>
              <a:t> </a:t>
            </a:r>
            <a:r>
              <a:rPr kumimoji="1" lang="en-US" altLang="zh-CN" dirty="0"/>
              <a:t>the</a:t>
            </a:r>
            <a:r>
              <a:rPr kumimoji="1" lang="zh-CN" altLang="en-US" dirty="0"/>
              <a:t> </a:t>
            </a:r>
            <a:r>
              <a:rPr kumimoji="1" lang="en-US" altLang="zh-CN" dirty="0"/>
              <a:t>parameters</a:t>
            </a:r>
            <a:r>
              <a:rPr kumimoji="1" lang="zh-CN" altLang="en-US" dirty="0"/>
              <a:t> </a:t>
            </a:r>
            <a:r>
              <a:rPr kumimoji="1" lang="en-US" altLang="zh-CN" dirty="0"/>
              <a:t>from</a:t>
            </a:r>
            <a:r>
              <a:rPr kumimoji="1" lang="zh-CN" altLang="en-US" dirty="0"/>
              <a:t> </a:t>
            </a:r>
            <a:r>
              <a:rPr kumimoji="1" lang="en-US" altLang="zh-CN" dirty="0"/>
              <a:t>a</a:t>
            </a:r>
            <a:r>
              <a:rPr kumimoji="1" lang="zh-CN" altLang="en-US" dirty="0"/>
              <a:t> </a:t>
            </a:r>
            <a:r>
              <a:rPr kumimoji="1" lang="en-US" altLang="zh-CN" dirty="0"/>
              <a:t>random</a:t>
            </a:r>
            <a:r>
              <a:rPr kumimoji="1" lang="zh-CN" altLang="en-US" dirty="0"/>
              <a:t> </a:t>
            </a:r>
            <a:r>
              <a:rPr kumimoji="1" lang="en-US" altLang="zh-CN" dirty="0"/>
              <a:t>state</a:t>
            </a:r>
            <a:r>
              <a:rPr kumimoji="1" lang="zh-CN" altLang="en-US" dirty="0"/>
              <a:t> </a:t>
            </a:r>
            <a:r>
              <a:rPr kumimoji="1" lang="en-US" altLang="zh-CN" dirty="0"/>
              <a:t>requires</a:t>
            </a:r>
            <a:r>
              <a:rPr kumimoji="1" lang="zh-CN" altLang="en-US" dirty="0"/>
              <a:t> </a:t>
            </a:r>
            <a:r>
              <a:rPr kumimoji="1" lang="en-US" altLang="zh-CN" dirty="0"/>
              <a:t>many</a:t>
            </a:r>
            <a:r>
              <a:rPr kumimoji="1" lang="zh-CN" altLang="en-US" dirty="0"/>
              <a:t> </a:t>
            </a:r>
            <a:r>
              <a:rPr kumimoji="1" lang="en-US" altLang="zh-CN" dirty="0"/>
              <a:t>iterations</a:t>
            </a:r>
            <a:r>
              <a:rPr kumimoji="1" lang="zh-CN" altLang="en-US" dirty="0"/>
              <a:t> </a:t>
            </a:r>
            <a:r>
              <a:rPr kumimoji="1" lang="en-US" altLang="zh-CN" dirty="0"/>
              <a:t>and</a:t>
            </a:r>
            <a:r>
              <a:rPr kumimoji="1" lang="zh-CN" altLang="en-US" dirty="0"/>
              <a:t> </a:t>
            </a:r>
            <a:r>
              <a:rPr kumimoji="1" lang="en-US" altLang="zh-CN" dirty="0"/>
              <a:t>large</a:t>
            </a:r>
            <a:r>
              <a:rPr kumimoji="1" lang="zh-CN" altLang="en-US" dirty="0"/>
              <a:t> </a:t>
            </a:r>
            <a:r>
              <a:rPr kumimoji="1" lang="en-US" altLang="zh-CN" dirty="0"/>
              <a:t>amounts</a:t>
            </a:r>
            <a:r>
              <a:rPr kumimoji="1" lang="zh-CN" altLang="en-US" dirty="0"/>
              <a:t> </a:t>
            </a:r>
            <a:r>
              <a:rPr kumimoji="1" lang="en-US" altLang="zh-CN" dirty="0"/>
              <a:t>of</a:t>
            </a:r>
            <a:r>
              <a:rPr kumimoji="1" lang="zh-CN" altLang="en-US" dirty="0"/>
              <a:t> </a:t>
            </a:r>
            <a:r>
              <a:rPr kumimoji="1" lang="en-US" altLang="zh-CN" dirty="0"/>
              <a:t>training</a:t>
            </a:r>
            <a:r>
              <a:rPr kumimoji="1" lang="zh-CN" altLang="en-US" dirty="0"/>
              <a:t> </a:t>
            </a:r>
            <a:r>
              <a:rPr kumimoji="1" lang="en-US" altLang="zh-CN" dirty="0"/>
              <a:t>instances.</a:t>
            </a:r>
            <a:r>
              <a:rPr kumimoji="1" lang="zh-CN" altLang="en-US" dirty="0"/>
              <a:t> </a:t>
            </a:r>
            <a:r>
              <a:rPr kumimoji="1" lang="en-US" altLang="zh-CN" dirty="0"/>
              <a:t>This</a:t>
            </a:r>
            <a:r>
              <a:rPr kumimoji="1" lang="zh-CN" altLang="en-US" dirty="0"/>
              <a:t> </a:t>
            </a:r>
            <a:r>
              <a:rPr kumimoji="1" lang="en-US" altLang="zh-CN" dirty="0"/>
              <a:t>can</a:t>
            </a:r>
            <a:r>
              <a:rPr kumimoji="1" lang="zh-CN" altLang="en-US" dirty="0"/>
              <a:t> </a:t>
            </a:r>
            <a:r>
              <a:rPr kumimoji="1" lang="en-US" altLang="zh-CN" dirty="0"/>
              <a:t>also</a:t>
            </a:r>
            <a:r>
              <a:rPr kumimoji="1" lang="zh-CN" altLang="en-US" dirty="0"/>
              <a:t> </a:t>
            </a:r>
            <a:r>
              <a:rPr kumimoji="1" lang="en-US" altLang="zh-CN" dirty="0"/>
              <a:t>lead</a:t>
            </a:r>
            <a:r>
              <a:rPr kumimoji="1" lang="zh-CN" altLang="en-US" dirty="0"/>
              <a:t> </a:t>
            </a:r>
            <a:r>
              <a:rPr kumimoji="1" lang="en-US" altLang="zh-CN" dirty="0"/>
              <a:t>to</a:t>
            </a:r>
            <a:r>
              <a:rPr kumimoji="1" lang="zh-CN" altLang="en-US" dirty="0"/>
              <a:t> </a:t>
            </a:r>
            <a:r>
              <a:rPr kumimoji="1" lang="en-US" altLang="zh-CN" dirty="0"/>
              <a:t>overfitting.</a:t>
            </a:r>
          </a:p>
          <a:p>
            <a:r>
              <a:rPr kumimoji="1" lang="en-US" altLang="zh-CN" dirty="0"/>
              <a:t>Instead,</a:t>
            </a:r>
            <a:r>
              <a:rPr kumimoji="1" lang="zh-CN" altLang="en-US" dirty="0"/>
              <a:t> </a:t>
            </a:r>
            <a:r>
              <a:rPr kumimoji="1" lang="en-US" altLang="zh-CN" dirty="0"/>
              <a:t>we</a:t>
            </a:r>
            <a:r>
              <a:rPr kumimoji="1" lang="zh-CN" altLang="en-US" dirty="0"/>
              <a:t> </a:t>
            </a:r>
            <a:r>
              <a:rPr kumimoji="1" lang="en-US" altLang="zh-CN" dirty="0"/>
              <a:t>initialize</a:t>
            </a:r>
            <a:r>
              <a:rPr kumimoji="1" lang="zh-CN" altLang="en-US" dirty="0"/>
              <a:t> </a:t>
            </a:r>
            <a:r>
              <a:rPr kumimoji="1" lang="en-US" altLang="zh-CN" dirty="0"/>
              <a:t>the</a:t>
            </a:r>
            <a:r>
              <a:rPr kumimoji="1" lang="zh-CN" altLang="en-US" dirty="0"/>
              <a:t> </a:t>
            </a:r>
            <a:r>
              <a:rPr kumimoji="1" lang="en-US" altLang="zh-CN" dirty="0"/>
              <a:t>parameters</a:t>
            </a:r>
            <a:r>
              <a:rPr kumimoji="1" lang="zh-CN" altLang="en-US" dirty="0"/>
              <a:t> </a:t>
            </a:r>
            <a:r>
              <a:rPr kumimoji="1" lang="en-US" altLang="zh-CN" dirty="0"/>
              <a:t>from</a:t>
            </a:r>
            <a:r>
              <a:rPr kumimoji="1" lang="zh-CN" altLang="en-US" dirty="0"/>
              <a:t> </a:t>
            </a:r>
            <a:r>
              <a:rPr kumimoji="1" lang="en-US" altLang="zh-CN" dirty="0"/>
              <a:t>a</a:t>
            </a:r>
            <a:r>
              <a:rPr kumimoji="1" lang="zh-CN" altLang="en-US" dirty="0"/>
              <a:t> </a:t>
            </a:r>
            <a:r>
              <a:rPr kumimoji="1" lang="en-US" altLang="zh-CN" dirty="0"/>
              <a:t>global</a:t>
            </a:r>
            <a:r>
              <a:rPr kumimoji="1" lang="zh-CN" altLang="en-US" dirty="0"/>
              <a:t> </a:t>
            </a:r>
            <a:r>
              <a:rPr kumimoji="1" lang="en-US" altLang="zh-CN" dirty="0"/>
              <a:t>initial</a:t>
            </a:r>
            <a:r>
              <a:rPr kumimoji="1" lang="zh-CN" altLang="en-US" dirty="0"/>
              <a:t> </a:t>
            </a:r>
            <a:r>
              <a:rPr kumimoji="1" lang="en-US" altLang="zh-CN" dirty="0"/>
              <a:t>value.</a:t>
            </a:r>
            <a:r>
              <a:rPr kumimoji="1" lang="zh-CN" altLang="en-US" dirty="0"/>
              <a:t> </a:t>
            </a:r>
            <a:r>
              <a:rPr kumimoji="1" lang="en-US" altLang="zh-CN" dirty="0"/>
              <a:t>The</a:t>
            </a:r>
            <a:r>
              <a:rPr kumimoji="1" lang="zh-CN" altLang="en-US" dirty="0"/>
              <a:t> </a:t>
            </a:r>
            <a:r>
              <a:rPr kumimoji="1" lang="en-US" altLang="zh-CN" dirty="0"/>
              <a:t>global</a:t>
            </a:r>
            <a:r>
              <a:rPr kumimoji="1" lang="zh-CN" altLang="en-US" dirty="0"/>
              <a:t> </a:t>
            </a:r>
            <a:r>
              <a:rPr kumimoji="1" lang="en-US" altLang="zh-CN" dirty="0"/>
              <a:t>value</a:t>
            </a:r>
            <a:r>
              <a:rPr kumimoji="1" lang="zh-CN" altLang="en-US" dirty="0"/>
              <a:t> </a:t>
            </a:r>
            <a:r>
              <a:rPr kumimoji="1" lang="en-US" altLang="zh-CN" dirty="0"/>
              <a:t>is</a:t>
            </a:r>
            <a:r>
              <a:rPr kumimoji="1" lang="zh-CN" altLang="en-US" dirty="0"/>
              <a:t> </a:t>
            </a:r>
            <a:r>
              <a:rPr kumimoji="1" lang="en-US" altLang="zh-CN" dirty="0"/>
              <a:t>optimized</a:t>
            </a:r>
            <a:r>
              <a:rPr kumimoji="1" lang="zh-CN" altLang="en-US" dirty="0"/>
              <a:t> </a:t>
            </a:r>
            <a:r>
              <a:rPr kumimoji="1" lang="en-US" altLang="zh-CN" dirty="0"/>
              <a:t>across</a:t>
            </a:r>
            <a:r>
              <a:rPr kumimoji="1" lang="zh-CN" altLang="en-US" dirty="0"/>
              <a:t> </a:t>
            </a:r>
            <a:r>
              <a:rPr kumimoji="1" lang="en-US" altLang="zh-CN" dirty="0"/>
              <a:t>many</a:t>
            </a:r>
            <a:r>
              <a:rPr kumimoji="1" lang="zh-CN" altLang="en-US" dirty="0"/>
              <a:t> </a:t>
            </a:r>
            <a:r>
              <a:rPr kumimoji="1" lang="en-US" altLang="zh-CN" dirty="0" err="1"/>
              <a:t>ifferent</a:t>
            </a:r>
            <a:r>
              <a:rPr kumimoji="1" lang="zh-CN" altLang="en-US" dirty="0"/>
              <a:t> </a:t>
            </a:r>
            <a:r>
              <a:rPr kumimoji="1" lang="en-US" altLang="zh-CN" dirty="0"/>
              <a:t>scenarios.</a:t>
            </a:r>
            <a:r>
              <a:rPr kumimoji="1" lang="zh-CN" altLang="en-US" dirty="0"/>
              <a:t> </a:t>
            </a:r>
            <a:r>
              <a:rPr kumimoji="1" lang="en-US" altLang="zh-CN" dirty="0"/>
              <a:t>It</a:t>
            </a:r>
            <a:r>
              <a:rPr kumimoji="1" lang="zh-CN" altLang="en-US" dirty="0"/>
              <a:t> </a:t>
            </a:r>
            <a:r>
              <a:rPr kumimoji="1" lang="en-US" altLang="zh-CN" dirty="0"/>
              <a:t>might</a:t>
            </a:r>
            <a:r>
              <a:rPr kumimoji="1" lang="zh-CN" altLang="en-US" dirty="0"/>
              <a:t> </a:t>
            </a:r>
            <a:r>
              <a:rPr kumimoji="1" lang="en-US" altLang="zh-CN" dirty="0"/>
              <a:t>not</a:t>
            </a:r>
            <a:r>
              <a:rPr kumimoji="1" lang="zh-CN" altLang="en-US" dirty="0"/>
              <a:t> </a:t>
            </a:r>
            <a:r>
              <a:rPr kumimoji="1" lang="en-US" altLang="zh-CN" dirty="0"/>
              <a:t>perform</a:t>
            </a:r>
            <a:r>
              <a:rPr kumimoji="1" lang="zh-CN" altLang="en-US" dirty="0"/>
              <a:t> </a:t>
            </a:r>
            <a:r>
              <a:rPr kumimoji="1" lang="en-US" altLang="zh-CN" dirty="0"/>
              <a:t>well</a:t>
            </a:r>
            <a:r>
              <a:rPr kumimoji="1" lang="zh-CN" altLang="en-US" dirty="0"/>
              <a:t> </a:t>
            </a:r>
            <a:r>
              <a:rPr kumimoji="1" lang="en-US" altLang="zh-CN" dirty="0"/>
              <a:t>on</a:t>
            </a:r>
            <a:r>
              <a:rPr kumimoji="1" lang="zh-CN" altLang="en-US" dirty="0"/>
              <a:t> </a:t>
            </a:r>
            <a:r>
              <a:rPr kumimoji="1" lang="en-US" altLang="zh-CN" dirty="0"/>
              <a:t>a</a:t>
            </a:r>
            <a:r>
              <a:rPr kumimoji="1" lang="zh-CN" altLang="en-US" dirty="0"/>
              <a:t> </a:t>
            </a:r>
            <a:r>
              <a:rPr kumimoji="1" lang="en-US" altLang="zh-CN" dirty="0"/>
              <a:t>specific</a:t>
            </a:r>
            <a:r>
              <a:rPr kumimoji="1" lang="zh-CN" altLang="en-US" dirty="0"/>
              <a:t> </a:t>
            </a:r>
            <a:r>
              <a:rPr kumimoji="1" lang="en-US" altLang="zh-CN" dirty="0"/>
              <a:t>scenarios,</a:t>
            </a:r>
            <a:r>
              <a:rPr kumimoji="1" lang="zh-CN" altLang="en-US" dirty="0"/>
              <a:t> </a:t>
            </a:r>
            <a:r>
              <a:rPr kumimoji="1" lang="en-US" altLang="zh-CN" dirty="0"/>
              <a:t>but</a:t>
            </a:r>
            <a:r>
              <a:rPr kumimoji="1" lang="zh-CN" altLang="en-US" dirty="0"/>
              <a:t> </a:t>
            </a:r>
            <a:r>
              <a:rPr kumimoji="1" lang="en-US" altLang="zh-CN" dirty="0"/>
              <a:t>can</a:t>
            </a:r>
            <a:r>
              <a:rPr kumimoji="1" lang="zh-CN" altLang="en-US" dirty="0"/>
              <a:t> </a:t>
            </a:r>
            <a:r>
              <a:rPr kumimoji="1" lang="en-US" altLang="zh-CN" dirty="0"/>
              <a:t>be</a:t>
            </a:r>
            <a:r>
              <a:rPr kumimoji="1" lang="zh-CN" altLang="en-US" dirty="0"/>
              <a:t> </a:t>
            </a:r>
            <a:r>
              <a:rPr kumimoji="1" lang="en-US" altLang="zh-CN" dirty="0"/>
              <a:t>quickly</a:t>
            </a:r>
            <a:r>
              <a:rPr kumimoji="1" lang="zh-CN" altLang="en-US" dirty="0"/>
              <a:t> </a:t>
            </a:r>
            <a:r>
              <a:rPr kumimoji="1" lang="en-US" altLang="zh-CN" dirty="0"/>
              <a:t>adapted</a:t>
            </a:r>
            <a:r>
              <a:rPr kumimoji="1" lang="zh-CN" altLang="en-US" dirty="0"/>
              <a:t> </a:t>
            </a:r>
            <a:r>
              <a:rPr kumimoji="1" lang="en-US" altLang="zh-CN" dirty="0"/>
              <a:t>to</a:t>
            </a:r>
            <a:r>
              <a:rPr kumimoji="1" lang="zh-CN" altLang="en-US" dirty="0"/>
              <a:t> </a:t>
            </a:r>
            <a:r>
              <a:rPr kumimoji="1" lang="en-US" altLang="zh-CN" dirty="0"/>
              <a:t>a</a:t>
            </a:r>
            <a:r>
              <a:rPr kumimoji="1" lang="zh-CN" altLang="en-US" dirty="0"/>
              <a:t> </a:t>
            </a:r>
            <a:r>
              <a:rPr kumimoji="1" lang="en-US" altLang="zh-CN" dirty="0"/>
              <a:t>new</a:t>
            </a:r>
            <a:r>
              <a:rPr kumimoji="1" lang="zh-CN" altLang="en-US" dirty="0"/>
              <a:t> </a:t>
            </a:r>
            <a:r>
              <a:rPr kumimoji="1" lang="en-US" altLang="zh-CN" dirty="0"/>
              <a:t>scenario</a:t>
            </a:r>
            <a:r>
              <a:rPr kumimoji="1" lang="zh-CN" altLang="en-US" dirty="0"/>
              <a:t> </a:t>
            </a:r>
            <a:r>
              <a:rPr kumimoji="1" lang="en-US" altLang="zh-CN" dirty="0"/>
              <a:t>with</a:t>
            </a:r>
            <a:r>
              <a:rPr kumimoji="1" lang="zh-CN" altLang="en-US" dirty="0"/>
              <a:t> </a:t>
            </a:r>
            <a:r>
              <a:rPr kumimoji="1" lang="en-US" altLang="zh-CN" dirty="0"/>
              <a:t>a</a:t>
            </a:r>
            <a:r>
              <a:rPr kumimoji="1" lang="zh-CN" altLang="en-US" dirty="0"/>
              <a:t> </a:t>
            </a:r>
            <a:r>
              <a:rPr kumimoji="1" lang="en-US" altLang="zh-CN" dirty="0"/>
              <a:t>few</a:t>
            </a:r>
            <a:r>
              <a:rPr kumimoji="1" lang="zh-CN" altLang="en-US" dirty="0"/>
              <a:t> </a:t>
            </a:r>
            <a:r>
              <a:rPr kumimoji="1" lang="en-US" altLang="zh-CN" dirty="0"/>
              <a:t>steps</a:t>
            </a:r>
            <a:r>
              <a:rPr kumimoji="1" lang="zh-CN" altLang="en-US" dirty="0"/>
              <a:t> </a:t>
            </a:r>
            <a:r>
              <a:rPr kumimoji="1" lang="en-US" altLang="zh-CN" dirty="0"/>
              <a:t>of</a:t>
            </a:r>
            <a:r>
              <a:rPr kumimoji="1" lang="zh-CN" altLang="en-US" dirty="0"/>
              <a:t> </a:t>
            </a:r>
            <a:r>
              <a:rPr kumimoji="1" lang="en-US" altLang="zh-CN" dirty="0"/>
              <a:t>update</a:t>
            </a:r>
            <a:r>
              <a:rPr kumimoji="1" lang="zh-CN" altLang="en-US" dirty="0"/>
              <a:t> </a:t>
            </a:r>
            <a:r>
              <a:rPr kumimoji="1" lang="en-US" altLang="zh-CN" dirty="0"/>
              <a:t>on</a:t>
            </a:r>
            <a:r>
              <a:rPr kumimoji="1" lang="zh-CN" altLang="en-US" dirty="0"/>
              <a:t> </a:t>
            </a:r>
            <a:r>
              <a:rPr kumimoji="1" lang="en-US" altLang="zh-CN" dirty="0"/>
              <a:t>a</a:t>
            </a:r>
            <a:r>
              <a:rPr kumimoji="1" lang="zh-CN" altLang="en-US" dirty="0"/>
              <a:t> </a:t>
            </a:r>
            <a:r>
              <a:rPr kumimoji="1" lang="en-US" altLang="zh-CN" dirty="0"/>
              <a:t>small</a:t>
            </a:r>
            <a:r>
              <a:rPr kumimoji="1" lang="zh-CN" altLang="en-US" dirty="0"/>
              <a:t> </a:t>
            </a:r>
            <a:r>
              <a:rPr kumimoji="1" lang="en-US" altLang="zh-CN" dirty="0"/>
              <a:t>dataset.</a:t>
            </a:r>
          </a:p>
        </p:txBody>
      </p:sp>
      <p:sp>
        <p:nvSpPr>
          <p:cNvPr id="4" name="灯片编号占位符 3"/>
          <p:cNvSpPr>
            <a:spLocks noGrp="1"/>
          </p:cNvSpPr>
          <p:nvPr>
            <p:ph type="sldNum" sz="quarter" idx="5"/>
          </p:nvPr>
        </p:nvSpPr>
        <p:spPr/>
        <p:txBody>
          <a:bodyPr/>
          <a:lstStyle/>
          <a:p>
            <a:fld id="{664DE1BC-69EA-9D4A-89E8-5FFCB19EB9B4}" type="slidenum">
              <a:rPr kumimoji="1" lang="zh-CN" altLang="en-US" smtClean="0"/>
              <a:t>31</a:t>
            </a:fld>
            <a:endParaRPr kumimoji="1" lang="zh-CN" altLang="en-US"/>
          </a:p>
        </p:txBody>
      </p:sp>
    </p:spTree>
    <p:extLst>
      <p:ext uri="{BB962C8B-B14F-4D97-AF65-F5344CB8AC3E}">
        <p14:creationId xmlns:p14="http://schemas.microsoft.com/office/powerpoint/2010/main" val="2839001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Traditionally,</a:t>
            </a:r>
            <a:r>
              <a:rPr kumimoji="1" lang="zh-CN" altLang="en-US" dirty="0"/>
              <a:t> </a:t>
            </a:r>
            <a:r>
              <a:rPr kumimoji="1" lang="en-US" altLang="zh-CN" dirty="0"/>
              <a:t>parameters</a:t>
            </a:r>
            <a:r>
              <a:rPr kumimoji="1" lang="zh-CN" altLang="en-US" dirty="0"/>
              <a:t> </a:t>
            </a:r>
            <a:r>
              <a:rPr kumimoji="1" lang="en-US" altLang="zh-CN" dirty="0"/>
              <a:t>of</a:t>
            </a:r>
            <a:r>
              <a:rPr kumimoji="1" lang="zh-CN" altLang="en-US" dirty="0"/>
              <a:t> </a:t>
            </a:r>
            <a:r>
              <a:rPr kumimoji="1" lang="en-US" altLang="zh-CN" dirty="0"/>
              <a:t>neural</a:t>
            </a:r>
            <a:r>
              <a:rPr kumimoji="1" lang="zh-CN" altLang="en-US" dirty="0"/>
              <a:t> </a:t>
            </a:r>
            <a:r>
              <a:rPr kumimoji="1" lang="en-US" altLang="zh-CN" dirty="0"/>
              <a:t>networks</a:t>
            </a:r>
            <a:r>
              <a:rPr kumimoji="1" lang="zh-CN" altLang="en-US" dirty="0"/>
              <a:t> </a:t>
            </a:r>
            <a:r>
              <a:rPr kumimoji="1" lang="en-US" altLang="zh-CN" dirty="0"/>
              <a:t>are</a:t>
            </a:r>
            <a:r>
              <a:rPr kumimoji="1" lang="zh-CN" altLang="en-US" dirty="0"/>
              <a:t> </a:t>
            </a:r>
            <a:r>
              <a:rPr kumimoji="1" lang="en-US" altLang="zh-CN" dirty="0"/>
              <a:t>updated</a:t>
            </a:r>
            <a:r>
              <a:rPr kumimoji="1" lang="zh-CN" altLang="en-US" dirty="0"/>
              <a:t> </a:t>
            </a:r>
            <a:r>
              <a:rPr kumimoji="1" lang="en-US" altLang="zh-CN" dirty="0"/>
              <a:t>with</a:t>
            </a:r>
            <a:r>
              <a:rPr kumimoji="1" lang="zh-CN" altLang="en-US" dirty="0"/>
              <a:t> </a:t>
            </a:r>
            <a:r>
              <a:rPr kumimoji="1" lang="en-US" altLang="zh-CN" dirty="0"/>
              <a:t>SGD</a:t>
            </a:r>
            <a:r>
              <a:rPr kumimoji="1" lang="zh-CN" altLang="en-US" dirty="0"/>
              <a:t> </a:t>
            </a:r>
            <a:r>
              <a:rPr kumimoji="1" lang="en-US" altLang="zh-CN" dirty="0"/>
              <a:t>and</a:t>
            </a:r>
            <a:r>
              <a:rPr kumimoji="1" lang="zh-CN" altLang="en-US" dirty="0"/>
              <a:t> </a:t>
            </a:r>
            <a:r>
              <a:rPr kumimoji="1" lang="en-US" altLang="zh-CN" dirty="0"/>
              <a:t>its</a:t>
            </a:r>
            <a:r>
              <a:rPr kumimoji="1" lang="zh-CN" altLang="en-US" dirty="0"/>
              <a:t> </a:t>
            </a:r>
            <a:r>
              <a:rPr kumimoji="1" lang="en-US" altLang="zh-CN" dirty="0"/>
              <a:t>variations.</a:t>
            </a:r>
          </a:p>
          <a:p>
            <a:r>
              <a:rPr kumimoji="1" lang="en-US" altLang="zh-CN" dirty="0"/>
              <a:t>Handcrafted</a:t>
            </a:r>
            <a:r>
              <a:rPr kumimoji="1" lang="zh-CN" altLang="en-US" dirty="0"/>
              <a:t> </a:t>
            </a:r>
            <a:r>
              <a:rPr kumimoji="1" lang="en-US" altLang="zh-CN" dirty="0"/>
              <a:t>update</a:t>
            </a:r>
            <a:r>
              <a:rPr kumimoji="1" lang="zh-CN" altLang="en-US" dirty="0"/>
              <a:t> </a:t>
            </a:r>
            <a:r>
              <a:rPr kumimoji="1" lang="en-US" altLang="zh-CN" dirty="0"/>
              <a:t>algorithms</a:t>
            </a:r>
            <a:r>
              <a:rPr kumimoji="1" lang="zh-CN" altLang="en-US" dirty="0"/>
              <a:t> </a:t>
            </a:r>
            <a:r>
              <a:rPr kumimoji="1" lang="en-US" altLang="zh-CN" dirty="0"/>
              <a:t>do</a:t>
            </a:r>
            <a:r>
              <a:rPr kumimoji="1" lang="zh-CN" altLang="en-US" dirty="0"/>
              <a:t> </a:t>
            </a:r>
            <a:r>
              <a:rPr kumimoji="1" lang="en-US" altLang="zh-CN" dirty="0"/>
              <a:t>not</a:t>
            </a:r>
            <a:r>
              <a:rPr kumimoji="1" lang="zh-CN" altLang="en-US" dirty="0"/>
              <a:t> </a:t>
            </a:r>
            <a:r>
              <a:rPr kumimoji="1" lang="en-US" altLang="zh-CN" dirty="0"/>
              <a:t>apply</a:t>
            </a:r>
            <a:r>
              <a:rPr kumimoji="1" lang="zh-CN" altLang="en-US" dirty="0"/>
              <a:t> </a:t>
            </a:r>
            <a:r>
              <a:rPr kumimoji="1" lang="en-US" altLang="zh-CN" dirty="0"/>
              <a:t>to</a:t>
            </a:r>
            <a:r>
              <a:rPr kumimoji="1" lang="zh-CN" altLang="en-US" dirty="0"/>
              <a:t> </a:t>
            </a:r>
            <a:r>
              <a:rPr kumimoji="1" lang="en-US" altLang="zh-CN" dirty="0"/>
              <a:t>all</a:t>
            </a:r>
            <a:r>
              <a:rPr kumimoji="1" lang="zh-CN" altLang="en-US" dirty="0"/>
              <a:t> </a:t>
            </a:r>
            <a:r>
              <a:rPr kumimoji="1" lang="en-US" altLang="zh-CN" dirty="0"/>
              <a:t>the</a:t>
            </a:r>
            <a:r>
              <a:rPr kumimoji="1" lang="zh-CN" altLang="en-US" dirty="0"/>
              <a:t> </a:t>
            </a:r>
            <a:r>
              <a:rPr kumimoji="1" lang="en-US" altLang="zh-CN" dirty="0"/>
              <a:t>scenarios</a:t>
            </a:r>
          </a:p>
          <a:p>
            <a:r>
              <a:rPr kumimoji="1" lang="en-US" altLang="zh-CN" dirty="0"/>
              <a:t>hyperparameters</a:t>
            </a:r>
            <a:r>
              <a:rPr kumimoji="1" lang="zh-CN" altLang="en-US" dirty="0"/>
              <a:t> </a:t>
            </a:r>
            <a:r>
              <a:rPr kumimoji="1" lang="en-US" altLang="zh-CN" dirty="0"/>
              <a:t>matter</a:t>
            </a:r>
            <a:r>
              <a:rPr kumimoji="1" lang="zh-CN" altLang="en-US" dirty="0"/>
              <a:t> </a:t>
            </a:r>
            <a:r>
              <a:rPr kumimoji="1" lang="en-US" altLang="zh-CN" dirty="0"/>
              <a:t>with</a:t>
            </a:r>
            <a:r>
              <a:rPr kumimoji="1" lang="zh-CN" altLang="en-US" dirty="0"/>
              <a:t> </a:t>
            </a:r>
            <a:r>
              <a:rPr kumimoji="1" lang="en-US" altLang="zh-CN" dirty="0"/>
              <a:t>limited</a:t>
            </a:r>
            <a:r>
              <a:rPr kumimoji="1" lang="zh-CN" altLang="en-US" dirty="0"/>
              <a:t> </a:t>
            </a:r>
            <a:r>
              <a:rPr kumimoji="1" lang="en-US" altLang="zh-CN" dirty="0"/>
              <a:t>update</a:t>
            </a:r>
            <a:r>
              <a:rPr kumimoji="1" lang="zh-CN" altLang="en-US" dirty="0"/>
              <a:t> </a:t>
            </a:r>
            <a:r>
              <a:rPr kumimoji="1" lang="en-US" altLang="zh-CN" dirty="0"/>
              <a:t>steps</a:t>
            </a:r>
          </a:p>
          <a:p>
            <a:endParaRPr kumimoji="1" lang="zh-CN" altLang="en-US" dirty="0"/>
          </a:p>
        </p:txBody>
      </p:sp>
      <p:sp>
        <p:nvSpPr>
          <p:cNvPr id="4" name="灯片编号占位符 3"/>
          <p:cNvSpPr>
            <a:spLocks noGrp="1"/>
          </p:cNvSpPr>
          <p:nvPr>
            <p:ph type="sldNum" sz="quarter" idx="5"/>
          </p:nvPr>
        </p:nvSpPr>
        <p:spPr/>
        <p:txBody>
          <a:bodyPr/>
          <a:lstStyle/>
          <a:p>
            <a:fld id="{664DE1BC-69EA-9D4A-89E8-5FFCB19EB9B4}" type="slidenum">
              <a:rPr kumimoji="1" lang="zh-CN" altLang="en-US" smtClean="0"/>
              <a:t>32</a:t>
            </a:fld>
            <a:endParaRPr kumimoji="1" lang="zh-CN" altLang="en-US"/>
          </a:p>
        </p:txBody>
      </p:sp>
    </p:spTree>
    <p:extLst>
      <p:ext uri="{BB962C8B-B14F-4D97-AF65-F5344CB8AC3E}">
        <p14:creationId xmlns:p14="http://schemas.microsoft.com/office/powerpoint/2010/main" val="129896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Traditionally,</a:t>
            </a:r>
            <a:r>
              <a:rPr kumimoji="1" lang="zh-CN" altLang="en-US" dirty="0"/>
              <a:t> </a:t>
            </a:r>
            <a:r>
              <a:rPr kumimoji="1" lang="en-US" altLang="zh-CN" dirty="0"/>
              <a:t>the</a:t>
            </a:r>
            <a:r>
              <a:rPr kumimoji="1" lang="zh-CN" altLang="en-US" dirty="0"/>
              <a:t> </a:t>
            </a:r>
            <a:r>
              <a:rPr kumimoji="1" lang="en-US" altLang="zh-CN" dirty="0"/>
              <a:t>learning</a:t>
            </a:r>
            <a:r>
              <a:rPr kumimoji="1" lang="zh-CN" altLang="en-US" dirty="0"/>
              <a:t> </a:t>
            </a:r>
            <a:r>
              <a:rPr kumimoji="1" lang="en-US" altLang="zh-CN" dirty="0"/>
              <a:t>process</a:t>
            </a:r>
            <a:r>
              <a:rPr kumimoji="1" lang="zh-CN" altLang="en-US" dirty="0"/>
              <a:t> </a:t>
            </a:r>
            <a:r>
              <a:rPr kumimoji="1" lang="en-US" altLang="zh-CN" dirty="0"/>
              <a:t>is</a:t>
            </a:r>
            <a:r>
              <a:rPr kumimoji="1" lang="zh-CN" altLang="en-US" dirty="0"/>
              <a:t> </a:t>
            </a:r>
            <a:r>
              <a:rPr kumimoji="1" lang="en-US" altLang="zh-CN" dirty="0"/>
              <a:t>controlled</a:t>
            </a:r>
            <a:r>
              <a:rPr kumimoji="1" lang="zh-CN" altLang="en-US" dirty="0"/>
              <a:t> </a:t>
            </a:r>
            <a:r>
              <a:rPr kumimoji="1" lang="en-US" altLang="zh-CN" dirty="0"/>
              <a:t>by</a:t>
            </a:r>
            <a:r>
              <a:rPr kumimoji="1" lang="zh-CN" altLang="en-US" dirty="0"/>
              <a:t> </a:t>
            </a:r>
            <a:r>
              <a:rPr kumimoji="1" lang="en-US" altLang="zh-CN" dirty="0"/>
              <a:t>the</a:t>
            </a:r>
            <a:r>
              <a:rPr kumimoji="1" lang="zh-CN" altLang="en-US" dirty="0"/>
              <a:t> </a:t>
            </a:r>
            <a:r>
              <a:rPr kumimoji="1" lang="en-US" altLang="zh-CN" dirty="0"/>
              <a:t>early-stopping.</a:t>
            </a:r>
            <a:r>
              <a:rPr kumimoji="1" lang="zh-CN" altLang="en-US" dirty="0"/>
              <a:t> </a:t>
            </a:r>
            <a:r>
              <a:rPr kumimoji="1" lang="en-US" altLang="zh-CN" dirty="0"/>
              <a:t>So</a:t>
            </a:r>
            <a:r>
              <a:rPr kumimoji="1" lang="zh-CN" altLang="en-US" dirty="0"/>
              <a:t> </a:t>
            </a:r>
            <a:r>
              <a:rPr kumimoji="1" lang="en-US" altLang="zh-CN" dirty="0"/>
              <a:t>we</a:t>
            </a:r>
            <a:r>
              <a:rPr kumimoji="1" lang="zh-CN" altLang="en-US" dirty="0"/>
              <a:t> </a:t>
            </a:r>
            <a:r>
              <a:rPr kumimoji="1" lang="en-US" altLang="zh-CN" dirty="0"/>
              <a:t>divide</a:t>
            </a:r>
            <a:r>
              <a:rPr kumimoji="1" lang="zh-CN" altLang="en-US" dirty="0"/>
              <a:t> </a:t>
            </a:r>
            <a:r>
              <a:rPr kumimoji="1" lang="en-US" altLang="zh-CN" dirty="0"/>
              <a:t>a</a:t>
            </a:r>
            <a:r>
              <a:rPr kumimoji="1" lang="zh-CN" altLang="en-US" dirty="0"/>
              <a:t> </a:t>
            </a:r>
            <a:r>
              <a:rPr kumimoji="1" lang="en-US" altLang="zh-CN" dirty="0"/>
              <a:t>validation</a:t>
            </a:r>
            <a:r>
              <a:rPr kumimoji="1" lang="zh-CN" altLang="en-US" dirty="0"/>
              <a:t> </a:t>
            </a:r>
            <a:r>
              <a:rPr kumimoji="1" lang="en-US" altLang="zh-CN" dirty="0"/>
              <a:t>set</a:t>
            </a:r>
            <a:r>
              <a:rPr kumimoji="1" lang="zh-CN" altLang="en-US" dirty="0"/>
              <a:t> </a:t>
            </a:r>
            <a:r>
              <a:rPr kumimoji="1" lang="en-US" altLang="zh-CN" dirty="0"/>
              <a:t>from</a:t>
            </a:r>
            <a:r>
              <a:rPr kumimoji="1" lang="zh-CN" altLang="en-US" dirty="0"/>
              <a:t> </a:t>
            </a:r>
            <a:r>
              <a:rPr kumimoji="1" lang="en-US" altLang="zh-CN" dirty="0"/>
              <a:t>the</a:t>
            </a:r>
            <a:r>
              <a:rPr kumimoji="1" lang="zh-CN" altLang="en-US" dirty="0"/>
              <a:t> </a:t>
            </a:r>
            <a:r>
              <a:rPr kumimoji="1" lang="en-US" altLang="zh-CN" dirty="0"/>
              <a:t>training</a:t>
            </a:r>
            <a:r>
              <a:rPr kumimoji="1" lang="zh-CN" altLang="en-US" dirty="0"/>
              <a:t> </a:t>
            </a:r>
            <a:r>
              <a:rPr kumimoji="1" lang="en-US" altLang="zh-CN" dirty="0"/>
              <a:t>set.</a:t>
            </a:r>
            <a:r>
              <a:rPr kumimoji="1" lang="zh-CN" altLang="en-US" dirty="0"/>
              <a:t> </a:t>
            </a:r>
            <a:r>
              <a:rPr kumimoji="1" lang="en-US" altLang="zh-CN" dirty="0"/>
              <a:t>When</a:t>
            </a:r>
            <a:r>
              <a:rPr kumimoji="1" lang="zh-CN" altLang="en-US" dirty="0"/>
              <a:t> </a:t>
            </a:r>
            <a:r>
              <a:rPr kumimoji="1" lang="en-US" altLang="zh-CN" dirty="0"/>
              <a:t>the</a:t>
            </a:r>
            <a:r>
              <a:rPr kumimoji="1" lang="zh-CN" altLang="en-US" dirty="0"/>
              <a:t> </a:t>
            </a:r>
            <a:r>
              <a:rPr kumimoji="1" lang="en-US" altLang="zh-CN" dirty="0"/>
              <a:t>performance</a:t>
            </a:r>
            <a:r>
              <a:rPr kumimoji="1" lang="zh-CN" altLang="en-US" dirty="0"/>
              <a:t> </a:t>
            </a:r>
            <a:r>
              <a:rPr kumimoji="1" lang="en-US" altLang="zh-CN" dirty="0"/>
              <a:t>on</a:t>
            </a:r>
            <a:r>
              <a:rPr kumimoji="1" lang="zh-CN" altLang="en-US" dirty="0"/>
              <a:t> </a:t>
            </a:r>
            <a:r>
              <a:rPr kumimoji="1" lang="en-US" altLang="zh-CN" dirty="0"/>
              <a:t>the</a:t>
            </a:r>
            <a:r>
              <a:rPr kumimoji="1" lang="zh-CN" altLang="en-US" dirty="0"/>
              <a:t> </a:t>
            </a:r>
            <a:r>
              <a:rPr kumimoji="1" lang="en-US" altLang="zh-CN" dirty="0"/>
              <a:t>validation</a:t>
            </a:r>
            <a:r>
              <a:rPr kumimoji="1" lang="zh-CN" altLang="en-US" dirty="0"/>
              <a:t> </a:t>
            </a:r>
            <a:r>
              <a:rPr kumimoji="1" lang="en-US" altLang="zh-CN" dirty="0"/>
              <a:t>set</a:t>
            </a:r>
            <a:r>
              <a:rPr kumimoji="1" lang="zh-CN" altLang="en-US" dirty="0"/>
              <a:t> </a:t>
            </a:r>
            <a:r>
              <a:rPr kumimoji="1" lang="en-US" altLang="zh-CN" dirty="0"/>
              <a:t>begins</a:t>
            </a:r>
            <a:r>
              <a:rPr kumimoji="1" lang="zh-CN" altLang="en-US" dirty="0"/>
              <a:t> </a:t>
            </a:r>
            <a:r>
              <a:rPr kumimoji="1" lang="en-US" altLang="zh-CN" dirty="0"/>
              <a:t>to</a:t>
            </a:r>
            <a:r>
              <a:rPr kumimoji="1" lang="zh-CN" altLang="en-US" dirty="0"/>
              <a:t> </a:t>
            </a:r>
            <a:r>
              <a:rPr kumimoji="1" lang="en-US" altLang="zh-CN" dirty="0"/>
              <a:t>drop,</a:t>
            </a:r>
            <a:r>
              <a:rPr kumimoji="1" lang="zh-CN" altLang="en-US" dirty="0"/>
              <a:t> </a:t>
            </a:r>
            <a:r>
              <a:rPr kumimoji="1" lang="en-US" altLang="zh-CN" dirty="0"/>
              <a:t>the</a:t>
            </a:r>
            <a:r>
              <a:rPr kumimoji="1" lang="zh-CN" altLang="en-US" dirty="0"/>
              <a:t> </a:t>
            </a:r>
            <a:r>
              <a:rPr kumimoji="1" lang="en-US" altLang="zh-CN" dirty="0"/>
              <a:t>learning</a:t>
            </a:r>
            <a:r>
              <a:rPr kumimoji="1" lang="zh-CN" altLang="en-US" dirty="0"/>
              <a:t> </a:t>
            </a:r>
            <a:r>
              <a:rPr kumimoji="1" lang="en-US" altLang="zh-CN" dirty="0"/>
              <a:t>process</a:t>
            </a:r>
            <a:r>
              <a:rPr kumimoji="1" lang="zh-CN" altLang="en-US" dirty="0"/>
              <a:t> </a:t>
            </a:r>
            <a:r>
              <a:rPr kumimoji="1" lang="en-US" altLang="zh-CN" dirty="0"/>
              <a:t>is</a:t>
            </a:r>
            <a:r>
              <a:rPr kumimoji="1" lang="zh-CN" altLang="en-US" dirty="0"/>
              <a:t> </a:t>
            </a:r>
            <a:r>
              <a:rPr kumimoji="1" lang="en-US" altLang="zh-CN" dirty="0"/>
              <a:t>stopped.</a:t>
            </a:r>
            <a:r>
              <a:rPr kumimoji="1" lang="zh-CN" altLang="en-US" dirty="0"/>
              <a:t> </a:t>
            </a:r>
            <a:r>
              <a:rPr kumimoji="1" lang="en-US" altLang="zh-CN" dirty="0"/>
              <a:t>However,</a:t>
            </a:r>
            <a:r>
              <a:rPr kumimoji="1" lang="zh-CN" altLang="en-US" dirty="0"/>
              <a:t> </a:t>
            </a:r>
            <a:r>
              <a:rPr kumimoji="1" lang="en-US" altLang="zh-CN" dirty="0"/>
              <a:t>this</a:t>
            </a:r>
            <a:r>
              <a:rPr kumimoji="1" lang="zh-CN" altLang="en-US" dirty="0"/>
              <a:t> </a:t>
            </a:r>
            <a:r>
              <a:rPr kumimoji="1" lang="en-US" altLang="zh-CN" dirty="0"/>
              <a:t>is</a:t>
            </a:r>
            <a:r>
              <a:rPr kumimoji="1" lang="zh-CN" altLang="en-US" dirty="0"/>
              <a:t> </a:t>
            </a:r>
            <a:r>
              <a:rPr kumimoji="1" lang="en-US" altLang="zh-CN" dirty="0"/>
              <a:t>not</a:t>
            </a:r>
            <a:r>
              <a:rPr kumimoji="1" lang="zh-CN" altLang="en-US" dirty="0"/>
              <a:t> </a:t>
            </a:r>
            <a:r>
              <a:rPr kumimoji="1" lang="en-US" altLang="zh-CN" dirty="0"/>
              <a:t>practical</a:t>
            </a:r>
            <a:r>
              <a:rPr kumimoji="1" lang="zh-CN" altLang="en-US" dirty="0"/>
              <a:t> </a:t>
            </a:r>
            <a:r>
              <a:rPr kumimoji="1" lang="en-US" altLang="zh-CN" dirty="0"/>
              <a:t>since</a:t>
            </a:r>
            <a:r>
              <a:rPr kumimoji="1" lang="zh-CN" altLang="en-US" dirty="0"/>
              <a:t> </a:t>
            </a:r>
            <a:r>
              <a:rPr kumimoji="1" lang="en-US" altLang="zh-CN" dirty="0"/>
              <a:t>we</a:t>
            </a:r>
            <a:r>
              <a:rPr kumimoji="1" lang="zh-CN" altLang="en-US" dirty="0"/>
              <a:t> </a:t>
            </a:r>
            <a:r>
              <a:rPr kumimoji="1" lang="en-US" altLang="zh-CN" dirty="0"/>
              <a:t>are</a:t>
            </a:r>
            <a:r>
              <a:rPr kumimoji="1" lang="zh-CN" altLang="en-US" dirty="0"/>
              <a:t> </a:t>
            </a:r>
            <a:r>
              <a:rPr kumimoji="1" lang="en-US" altLang="zh-CN" dirty="0"/>
              <a:t>working</a:t>
            </a:r>
            <a:r>
              <a:rPr kumimoji="1" lang="zh-CN" altLang="en-US" dirty="0"/>
              <a:t> </a:t>
            </a:r>
            <a:r>
              <a:rPr kumimoji="1" lang="en-US" altLang="zh-CN" dirty="0"/>
              <a:t>with</a:t>
            </a:r>
            <a:r>
              <a:rPr kumimoji="1" lang="zh-CN" altLang="en-US" dirty="0"/>
              <a:t> </a:t>
            </a:r>
            <a:r>
              <a:rPr kumimoji="1" lang="en-US" altLang="zh-CN" dirty="0"/>
              <a:t>small</a:t>
            </a:r>
            <a:r>
              <a:rPr kumimoji="1" lang="zh-CN" altLang="en-US" dirty="0"/>
              <a:t> </a:t>
            </a:r>
            <a:r>
              <a:rPr kumimoji="1" lang="en-US" altLang="zh-CN" dirty="0"/>
              <a:t>training</a:t>
            </a:r>
            <a:r>
              <a:rPr kumimoji="1" lang="zh-CN" altLang="en-US" dirty="0"/>
              <a:t> </a:t>
            </a:r>
            <a:r>
              <a:rPr kumimoji="1" lang="en-US" altLang="zh-CN" dirty="0"/>
              <a:t>sets.</a:t>
            </a:r>
          </a:p>
          <a:p>
            <a:r>
              <a:rPr kumimoji="1" lang="en-US" altLang="zh-CN" dirty="0"/>
              <a:t>Another</a:t>
            </a:r>
            <a:r>
              <a:rPr kumimoji="1" lang="zh-CN" altLang="en-US" dirty="0"/>
              <a:t> </a:t>
            </a:r>
            <a:r>
              <a:rPr kumimoji="1" lang="en-US" altLang="zh-CN" dirty="0"/>
              <a:t>method</a:t>
            </a:r>
            <a:r>
              <a:rPr kumimoji="1" lang="zh-CN" altLang="en-US" dirty="0"/>
              <a:t> </a:t>
            </a:r>
            <a:r>
              <a:rPr kumimoji="1" lang="en-US" altLang="zh-CN" dirty="0"/>
              <a:t>is</a:t>
            </a:r>
            <a:r>
              <a:rPr kumimoji="1" lang="zh-CN" altLang="en-US" dirty="0"/>
              <a:t> </a:t>
            </a:r>
            <a:r>
              <a:rPr kumimoji="1" lang="en-US" altLang="zh-CN" dirty="0"/>
              <a:t>to</a:t>
            </a:r>
            <a:r>
              <a:rPr kumimoji="1" lang="zh-CN" altLang="en-US" dirty="0"/>
              <a:t> </a:t>
            </a:r>
            <a:r>
              <a:rPr kumimoji="1" lang="en-US" altLang="zh-CN" dirty="0"/>
              <a:t>only</a:t>
            </a:r>
            <a:r>
              <a:rPr kumimoji="1" lang="zh-CN" altLang="en-US" dirty="0"/>
              <a:t> </a:t>
            </a:r>
            <a:r>
              <a:rPr kumimoji="1" lang="en-US" altLang="zh-CN" dirty="0"/>
              <a:t>train</a:t>
            </a:r>
            <a:r>
              <a:rPr kumimoji="1" lang="zh-CN" altLang="en-US" dirty="0"/>
              <a:t> </a:t>
            </a:r>
            <a:r>
              <a:rPr kumimoji="1" lang="en-US" altLang="zh-CN" dirty="0"/>
              <a:t>for</a:t>
            </a:r>
            <a:r>
              <a:rPr kumimoji="1" lang="zh-CN" altLang="en-US" dirty="0"/>
              <a:t> </a:t>
            </a:r>
            <a:r>
              <a:rPr kumimoji="1" lang="en-US" altLang="zh-CN" dirty="0"/>
              <a:t>a</a:t>
            </a:r>
            <a:r>
              <a:rPr kumimoji="1" lang="zh-CN" altLang="en-US" dirty="0"/>
              <a:t> </a:t>
            </a:r>
            <a:r>
              <a:rPr kumimoji="1" lang="en-US" altLang="zh-CN" dirty="0"/>
              <a:t>fixed</a:t>
            </a:r>
            <a:r>
              <a:rPr kumimoji="1" lang="zh-CN" altLang="en-US" dirty="0"/>
              <a:t> </a:t>
            </a:r>
            <a:r>
              <a:rPr kumimoji="1" lang="en-US" altLang="zh-CN" dirty="0"/>
              <a:t>number</a:t>
            </a:r>
            <a:r>
              <a:rPr kumimoji="1" lang="zh-CN" altLang="en-US" dirty="0"/>
              <a:t> </a:t>
            </a:r>
            <a:r>
              <a:rPr kumimoji="1" lang="en-US" altLang="zh-CN" dirty="0"/>
              <a:t>of</a:t>
            </a:r>
            <a:r>
              <a:rPr kumimoji="1" lang="zh-CN" altLang="en-US" dirty="0"/>
              <a:t> </a:t>
            </a:r>
            <a:r>
              <a:rPr kumimoji="1" lang="en-US" altLang="zh-CN" dirty="0"/>
              <a:t>steps.</a:t>
            </a:r>
            <a:r>
              <a:rPr kumimoji="1" lang="zh-CN" altLang="en-US" dirty="0"/>
              <a:t> </a:t>
            </a:r>
            <a:r>
              <a:rPr kumimoji="1" lang="en-US" altLang="zh-CN" dirty="0"/>
              <a:t>We</a:t>
            </a:r>
            <a:r>
              <a:rPr kumimoji="1" lang="zh-CN" altLang="en-US" dirty="0"/>
              <a:t> </a:t>
            </a:r>
            <a:r>
              <a:rPr kumimoji="1" lang="en-US" altLang="zh-CN" dirty="0"/>
              <a:t>could</a:t>
            </a:r>
            <a:r>
              <a:rPr kumimoji="1" lang="zh-CN" altLang="en-US" dirty="0"/>
              <a:t> </a:t>
            </a:r>
            <a:r>
              <a:rPr kumimoji="1" lang="en-US" altLang="zh-CN" dirty="0"/>
              <a:t>tune</a:t>
            </a:r>
            <a:r>
              <a:rPr kumimoji="1" lang="zh-CN" altLang="en-US" dirty="0"/>
              <a:t> </a:t>
            </a:r>
            <a:r>
              <a:rPr kumimoji="1" lang="en-US" altLang="zh-CN" dirty="0"/>
              <a:t>the</a:t>
            </a:r>
            <a:r>
              <a:rPr kumimoji="1" lang="zh-CN" altLang="en-US" dirty="0"/>
              <a:t> </a:t>
            </a:r>
            <a:r>
              <a:rPr kumimoji="1" lang="en-US" altLang="zh-CN" dirty="0"/>
              <a:t>step</a:t>
            </a:r>
            <a:r>
              <a:rPr kumimoji="1" lang="zh-CN" altLang="en-US" dirty="0"/>
              <a:t> </a:t>
            </a:r>
            <a:r>
              <a:rPr kumimoji="1" lang="en-US" altLang="zh-CN" dirty="0"/>
              <a:t>number</a:t>
            </a:r>
            <a:r>
              <a:rPr kumimoji="1" lang="zh-CN" altLang="en-US" dirty="0"/>
              <a:t> </a:t>
            </a:r>
            <a:r>
              <a:rPr kumimoji="1" lang="en-US" altLang="zh-CN" dirty="0"/>
              <a:t>as</a:t>
            </a:r>
            <a:r>
              <a:rPr kumimoji="1" lang="zh-CN" altLang="en-US" dirty="0"/>
              <a:t> </a:t>
            </a:r>
            <a:r>
              <a:rPr kumimoji="1" lang="en-US" altLang="zh-CN" dirty="0"/>
              <a:t>a</a:t>
            </a:r>
            <a:r>
              <a:rPr kumimoji="1" lang="zh-CN" altLang="en-US" dirty="0"/>
              <a:t> </a:t>
            </a:r>
            <a:r>
              <a:rPr kumimoji="1" lang="en-US" altLang="zh-CN" dirty="0"/>
              <a:t>hyperparameter</a:t>
            </a:r>
            <a:r>
              <a:rPr kumimoji="1" lang="zh-CN" altLang="en-US" dirty="0"/>
              <a:t> </a:t>
            </a:r>
            <a:r>
              <a:rPr kumimoji="1" lang="en-US" altLang="zh-CN" dirty="0"/>
              <a:t>with</a:t>
            </a:r>
            <a:r>
              <a:rPr kumimoji="1" lang="zh-CN" altLang="en-US" dirty="0"/>
              <a:t> </a:t>
            </a:r>
            <a:r>
              <a:rPr kumimoji="1" lang="en-US" altLang="zh-CN" dirty="0"/>
              <a:t>a</a:t>
            </a:r>
            <a:r>
              <a:rPr kumimoji="1" lang="zh-CN" altLang="en-US" dirty="0"/>
              <a:t> </a:t>
            </a:r>
            <a:r>
              <a:rPr kumimoji="1" lang="en-US" altLang="zh-CN" dirty="0"/>
              <a:t>meta-validation</a:t>
            </a:r>
            <a:r>
              <a:rPr kumimoji="1" lang="zh-CN" altLang="en-US" dirty="0"/>
              <a:t> </a:t>
            </a:r>
            <a:r>
              <a:rPr kumimoji="1" lang="en-US" altLang="zh-CN" dirty="0"/>
              <a:t>set.</a:t>
            </a:r>
            <a:r>
              <a:rPr kumimoji="1" lang="zh-CN" altLang="en-US" dirty="0"/>
              <a:t> </a:t>
            </a:r>
            <a:r>
              <a:rPr kumimoji="1" lang="en-US" altLang="zh-CN" dirty="0" err="1"/>
              <a:t>However,the</a:t>
            </a:r>
            <a:r>
              <a:rPr kumimoji="1" lang="zh-CN" altLang="en-US" dirty="0"/>
              <a:t> </a:t>
            </a:r>
            <a:r>
              <a:rPr kumimoji="1" lang="en-US" altLang="zh-CN" dirty="0"/>
              <a:t>complexity</a:t>
            </a:r>
            <a:r>
              <a:rPr kumimoji="1" lang="zh-CN" altLang="en-US" dirty="0"/>
              <a:t> </a:t>
            </a:r>
            <a:r>
              <a:rPr kumimoji="1" lang="en-US" altLang="zh-CN" dirty="0"/>
              <a:t>of</a:t>
            </a:r>
            <a:r>
              <a:rPr kumimoji="1" lang="zh-CN" altLang="en-US" dirty="0"/>
              <a:t> </a:t>
            </a:r>
            <a:r>
              <a:rPr kumimoji="1" lang="en-US" altLang="zh-CN" dirty="0"/>
              <a:t>learning</a:t>
            </a:r>
            <a:r>
              <a:rPr kumimoji="1" lang="zh-CN" altLang="en-US" dirty="0"/>
              <a:t> </a:t>
            </a:r>
            <a:r>
              <a:rPr kumimoji="1" lang="en-US" altLang="zh-CN" dirty="0"/>
              <a:t>on</a:t>
            </a:r>
            <a:r>
              <a:rPr kumimoji="1" lang="zh-CN" altLang="en-US" dirty="0"/>
              <a:t> </a:t>
            </a:r>
            <a:r>
              <a:rPr kumimoji="1" lang="en-US" altLang="zh-CN" dirty="0"/>
              <a:t>different</a:t>
            </a:r>
            <a:r>
              <a:rPr kumimoji="1" lang="zh-CN" altLang="en-US" dirty="0"/>
              <a:t> </a:t>
            </a:r>
            <a:r>
              <a:rPr kumimoji="1" lang="en-US" altLang="zh-CN" dirty="0"/>
              <a:t>scenarios</a:t>
            </a:r>
            <a:r>
              <a:rPr kumimoji="1" lang="zh-CN" altLang="en-US" dirty="0"/>
              <a:t> </a:t>
            </a:r>
            <a:r>
              <a:rPr kumimoji="1" lang="en-US" altLang="zh-CN" dirty="0"/>
              <a:t>might</a:t>
            </a:r>
            <a:r>
              <a:rPr kumimoji="1" lang="zh-CN" altLang="en-US" dirty="0"/>
              <a:t> </a:t>
            </a:r>
            <a:r>
              <a:rPr kumimoji="1" lang="en-US" altLang="zh-CN" dirty="0"/>
              <a:t>be</a:t>
            </a:r>
            <a:r>
              <a:rPr kumimoji="1" lang="zh-CN" altLang="en-US" dirty="0"/>
              <a:t> </a:t>
            </a:r>
            <a:r>
              <a:rPr kumimoji="1" lang="en-US" altLang="zh-CN" dirty="0"/>
              <a:t>different</a:t>
            </a:r>
            <a:r>
              <a:rPr kumimoji="1" lang="zh-CN" altLang="en-US" dirty="0"/>
              <a:t> </a:t>
            </a:r>
            <a:r>
              <a:rPr kumimoji="1" lang="en-US" altLang="zh-CN" dirty="0"/>
              <a:t>and</a:t>
            </a:r>
            <a:r>
              <a:rPr kumimoji="1" lang="zh-CN" altLang="en-US" dirty="0"/>
              <a:t> </a:t>
            </a:r>
            <a:r>
              <a:rPr kumimoji="1" lang="en-US" altLang="zh-CN" dirty="0"/>
              <a:t>a</a:t>
            </a:r>
            <a:r>
              <a:rPr kumimoji="1" lang="zh-CN" altLang="en-US" dirty="0"/>
              <a:t> </a:t>
            </a:r>
            <a:r>
              <a:rPr kumimoji="1" lang="en-US" altLang="zh-CN" dirty="0"/>
              <a:t>fixed</a:t>
            </a:r>
            <a:r>
              <a:rPr kumimoji="1" lang="zh-CN" altLang="en-US" dirty="0"/>
              <a:t> </a:t>
            </a:r>
            <a:r>
              <a:rPr kumimoji="1" lang="en-US" altLang="zh-CN" dirty="0"/>
              <a:t>step</a:t>
            </a:r>
            <a:r>
              <a:rPr kumimoji="1" lang="zh-CN" altLang="en-US" dirty="0"/>
              <a:t> </a:t>
            </a:r>
            <a:r>
              <a:rPr kumimoji="1" lang="en-US" altLang="zh-CN" dirty="0"/>
              <a:t>number</a:t>
            </a:r>
            <a:r>
              <a:rPr kumimoji="1" lang="zh-CN" altLang="en-US" dirty="0"/>
              <a:t> </a:t>
            </a:r>
            <a:r>
              <a:rPr kumimoji="1" lang="en-US" altLang="zh-CN" dirty="0"/>
              <a:t>is</a:t>
            </a:r>
            <a:r>
              <a:rPr kumimoji="1" lang="zh-CN" altLang="en-US" dirty="0"/>
              <a:t> </a:t>
            </a:r>
            <a:r>
              <a:rPr kumimoji="1" lang="en-US" altLang="zh-CN" dirty="0"/>
              <a:t>not</a:t>
            </a:r>
            <a:r>
              <a:rPr kumimoji="1" lang="zh-CN" altLang="en-US" dirty="0"/>
              <a:t> </a:t>
            </a:r>
            <a:r>
              <a:rPr kumimoji="1" lang="en-US" altLang="zh-CN" dirty="0"/>
              <a:t>optimal</a:t>
            </a:r>
            <a:r>
              <a:rPr kumimoji="1" lang="zh-CN" altLang="en-US" dirty="0"/>
              <a:t> </a:t>
            </a:r>
            <a:r>
              <a:rPr kumimoji="1" lang="en-US" altLang="zh-CN" dirty="0"/>
              <a:t>for</a:t>
            </a:r>
            <a:r>
              <a:rPr kumimoji="1" lang="zh-CN" altLang="en-US" dirty="0"/>
              <a:t> </a:t>
            </a:r>
            <a:r>
              <a:rPr kumimoji="1" lang="en-US" altLang="zh-CN" dirty="0"/>
              <a:t>all</a:t>
            </a:r>
            <a:r>
              <a:rPr kumimoji="1" lang="zh-CN" altLang="en-US" dirty="0"/>
              <a:t> </a:t>
            </a:r>
            <a:r>
              <a:rPr kumimoji="1" lang="en-US" altLang="zh-CN" dirty="0"/>
              <a:t>the</a:t>
            </a:r>
            <a:r>
              <a:rPr kumimoji="1" lang="zh-CN" altLang="en-US" dirty="0"/>
              <a:t> </a:t>
            </a:r>
            <a:r>
              <a:rPr kumimoji="1" lang="en-US" altLang="zh-CN" dirty="0"/>
              <a:t>scenarios.</a:t>
            </a:r>
          </a:p>
          <a:p>
            <a:r>
              <a:rPr kumimoji="1" lang="en-US" altLang="zh-CN" dirty="0"/>
              <a:t>Instead,</a:t>
            </a:r>
            <a:r>
              <a:rPr kumimoji="1" lang="zh-CN" altLang="en-US" dirty="0"/>
              <a:t> </a:t>
            </a:r>
            <a:r>
              <a:rPr kumimoji="1" lang="en-US" altLang="zh-CN" dirty="0"/>
              <a:t>we</a:t>
            </a:r>
            <a:r>
              <a:rPr kumimoji="1" lang="zh-CN" altLang="en-US" dirty="0"/>
              <a:t> </a:t>
            </a:r>
            <a:r>
              <a:rPr kumimoji="1" lang="en-US" altLang="zh-CN" dirty="0"/>
              <a:t>use</a:t>
            </a:r>
            <a:r>
              <a:rPr kumimoji="1" lang="zh-CN" altLang="en-US" dirty="0"/>
              <a:t> </a:t>
            </a:r>
            <a:r>
              <a:rPr kumimoji="1" lang="en-US" altLang="zh-CN" dirty="0"/>
              <a:t>a</a:t>
            </a:r>
            <a:r>
              <a:rPr kumimoji="1" lang="zh-CN" altLang="en-US" dirty="0"/>
              <a:t> </a:t>
            </a:r>
            <a:r>
              <a:rPr kumimoji="1" lang="en-US" altLang="zh-CN" dirty="0"/>
              <a:t>stochastic,</a:t>
            </a:r>
            <a:r>
              <a:rPr kumimoji="1" lang="zh-CN" altLang="en-US" dirty="0"/>
              <a:t> </a:t>
            </a:r>
            <a:r>
              <a:rPr kumimoji="1" lang="en-US" altLang="zh-CN" dirty="0"/>
              <a:t>dynamic</a:t>
            </a:r>
            <a:r>
              <a:rPr kumimoji="1" lang="zh-CN" altLang="en-US" dirty="0"/>
              <a:t> </a:t>
            </a:r>
            <a:r>
              <a:rPr kumimoji="1" lang="en-US" altLang="zh-CN" dirty="0"/>
              <a:t>policy</a:t>
            </a:r>
            <a:r>
              <a:rPr kumimoji="1" lang="zh-CN" altLang="en-US" dirty="0"/>
              <a:t> </a:t>
            </a:r>
            <a:r>
              <a:rPr kumimoji="1" lang="en-US" altLang="zh-CN" dirty="0"/>
              <a:t>to</a:t>
            </a:r>
            <a:r>
              <a:rPr kumimoji="1" lang="zh-CN" altLang="en-US" dirty="0"/>
              <a:t> </a:t>
            </a:r>
            <a:r>
              <a:rPr kumimoji="1" lang="en-US" altLang="zh-CN" dirty="0"/>
              <a:t>decide</a:t>
            </a:r>
            <a:r>
              <a:rPr kumimoji="1" lang="zh-CN" altLang="en-US" dirty="0"/>
              <a:t> </a:t>
            </a:r>
            <a:r>
              <a:rPr kumimoji="1" lang="en-US" altLang="zh-CN" dirty="0"/>
              <a:t>the</a:t>
            </a:r>
            <a:r>
              <a:rPr kumimoji="1" lang="zh-CN" altLang="en-US" dirty="0"/>
              <a:t> </a:t>
            </a:r>
            <a:r>
              <a:rPr kumimoji="1" lang="en-US" altLang="zh-CN" dirty="0"/>
              <a:t>number</a:t>
            </a:r>
            <a:r>
              <a:rPr kumimoji="1" lang="zh-CN" altLang="en-US" dirty="0"/>
              <a:t> </a:t>
            </a:r>
            <a:r>
              <a:rPr kumimoji="1" lang="en-US" altLang="zh-CN" dirty="0"/>
              <a:t>of</a:t>
            </a:r>
            <a:r>
              <a:rPr kumimoji="1" lang="zh-CN" altLang="en-US" dirty="0"/>
              <a:t> </a:t>
            </a:r>
            <a:r>
              <a:rPr kumimoji="1" lang="en-US" altLang="zh-CN" dirty="0"/>
              <a:t>training</a:t>
            </a:r>
            <a:r>
              <a:rPr kumimoji="1" lang="zh-CN" altLang="en-US" dirty="0"/>
              <a:t> </a:t>
            </a:r>
            <a:r>
              <a:rPr kumimoji="1" lang="en-US" altLang="zh-CN" dirty="0"/>
              <a:t>steps.</a:t>
            </a:r>
            <a:r>
              <a:rPr kumimoji="1" lang="zh-CN" altLang="en-US" dirty="0"/>
              <a:t> </a:t>
            </a:r>
            <a:r>
              <a:rPr kumimoji="1" lang="en-US" altLang="zh-CN" dirty="0"/>
              <a:t>At</a:t>
            </a:r>
            <a:r>
              <a:rPr kumimoji="1" lang="zh-CN" altLang="en-US" dirty="0"/>
              <a:t> </a:t>
            </a:r>
            <a:r>
              <a:rPr kumimoji="1" lang="en-US" altLang="zh-CN" dirty="0"/>
              <a:t>each</a:t>
            </a:r>
            <a:r>
              <a:rPr kumimoji="1" lang="zh-CN" altLang="en-US" dirty="0"/>
              <a:t> </a:t>
            </a:r>
            <a:r>
              <a:rPr kumimoji="1" lang="en-US" altLang="zh-CN" dirty="0"/>
              <a:t>step,</a:t>
            </a:r>
            <a:r>
              <a:rPr kumimoji="1" lang="zh-CN" altLang="en-US" dirty="0"/>
              <a:t> </a:t>
            </a:r>
            <a:r>
              <a:rPr kumimoji="1" lang="en-US" altLang="zh-CN" dirty="0"/>
              <a:t>the</a:t>
            </a:r>
            <a:r>
              <a:rPr kumimoji="1" lang="zh-CN" altLang="en-US" dirty="0"/>
              <a:t> </a:t>
            </a:r>
            <a:r>
              <a:rPr kumimoji="1" lang="en-US" altLang="zh-CN" dirty="0"/>
              <a:t>stop</a:t>
            </a:r>
            <a:r>
              <a:rPr kumimoji="1" lang="zh-CN" altLang="en-US" dirty="0"/>
              <a:t> </a:t>
            </a:r>
            <a:r>
              <a:rPr kumimoji="1" lang="en-US" altLang="zh-CN" dirty="0"/>
              <a:t>controller</a:t>
            </a:r>
            <a:r>
              <a:rPr kumimoji="1" lang="zh-CN" altLang="en-US" dirty="0"/>
              <a:t> </a:t>
            </a:r>
            <a:r>
              <a:rPr kumimoji="1" lang="en-US" altLang="zh-CN" dirty="0"/>
              <a:t>predicts</a:t>
            </a:r>
            <a:r>
              <a:rPr kumimoji="1" lang="zh-CN" altLang="en-US" dirty="0"/>
              <a:t> </a:t>
            </a:r>
            <a:r>
              <a:rPr kumimoji="1" lang="en-US" altLang="zh-CN" dirty="0"/>
              <a:t>the</a:t>
            </a:r>
            <a:r>
              <a:rPr kumimoji="1" lang="zh-CN" altLang="en-US" dirty="0"/>
              <a:t> </a:t>
            </a:r>
            <a:r>
              <a:rPr kumimoji="1" lang="en-US" altLang="zh-CN" dirty="0"/>
              <a:t>stop</a:t>
            </a:r>
            <a:r>
              <a:rPr kumimoji="1" lang="zh-CN" altLang="en-US" dirty="0"/>
              <a:t> </a:t>
            </a:r>
            <a:r>
              <a:rPr kumimoji="1" lang="en-US" altLang="zh-CN" dirty="0"/>
              <a:t>probability</a:t>
            </a:r>
            <a:r>
              <a:rPr kumimoji="1" lang="zh-CN" altLang="en-US" dirty="0"/>
              <a:t> </a:t>
            </a:r>
            <a:r>
              <a:rPr kumimoji="1" lang="en-US" altLang="zh-CN" dirty="0" err="1"/>
              <a:t>p_t</a:t>
            </a:r>
            <a:r>
              <a:rPr kumimoji="1" lang="zh-CN" altLang="en-US" dirty="0"/>
              <a:t> </a:t>
            </a:r>
            <a:r>
              <a:rPr kumimoji="1" lang="en-US" altLang="zh-CN" dirty="0"/>
              <a:t>and</a:t>
            </a:r>
            <a:r>
              <a:rPr kumimoji="1" lang="zh-CN" altLang="en-US" dirty="0"/>
              <a:t> </a:t>
            </a:r>
            <a:r>
              <a:rPr kumimoji="1" lang="en-US" altLang="zh-CN" dirty="0"/>
              <a:t>randomly</a:t>
            </a:r>
            <a:r>
              <a:rPr kumimoji="1" lang="zh-CN" altLang="en-US" dirty="0"/>
              <a:t> </a:t>
            </a:r>
            <a:r>
              <a:rPr kumimoji="1" lang="en-US" altLang="zh-CN" dirty="0"/>
              <a:t>choose</a:t>
            </a:r>
            <a:r>
              <a:rPr kumimoji="1" lang="zh-CN" altLang="en-US" dirty="0"/>
              <a:t> </a:t>
            </a:r>
            <a:r>
              <a:rPr kumimoji="1" lang="en-US" altLang="zh-CN" dirty="0"/>
              <a:t>to</a:t>
            </a:r>
            <a:r>
              <a:rPr kumimoji="1" lang="zh-CN" altLang="en-US" dirty="0"/>
              <a:t> </a:t>
            </a:r>
            <a:r>
              <a:rPr kumimoji="1" lang="en-US" altLang="zh-CN" dirty="0"/>
              <a:t>stop</a:t>
            </a:r>
            <a:r>
              <a:rPr kumimoji="1" lang="zh-CN" altLang="en-US" dirty="0"/>
              <a:t> </a:t>
            </a:r>
            <a:r>
              <a:rPr kumimoji="1" lang="en-US" altLang="zh-CN" dirty="0"/>
              <a:t>or</a:t>
            </a:r>
            <a:r>
              <a:rPr kumimoji="1" lang="zh-CN" altLang="en-US" dirty="0"/>
              <a:t> </a:t>
            </a:r>
            <a:r>
              <a:rPr kumimoji="1" lang="en-US" altLang="zh-CN" dirty="0"/>
              <a:t>not</a:t>
            </a:r>
            <a:r>
              <a:rPr kumimoji="1" lang="zh-CN" altLang="en-US" dirty="0"/>
              <a:t> </a:t>
            </a:r>
            <a:r>
              <a:rPr kumimoji="1" lang="en-US" altLang="zh-CN" dirty="0"/>
              <a:t>according</a:t>
            </a:r>
            <a:r>
              <a:rPr kumimoji="1" lang="zh-CN" altLang="en-US" dirty="0"/>
              <a:t> </a:t>
            </a:r>
            <a:r>
              <a:rPr kumimoji="1" lang="en-US" altLang="zh-CN" dirty="0"/>
              <a:t>to</a:t>
            </a:r>
            <a:r>
              <a:rPr kumimoji="1" lang="zh-CN" altLang="en-US" dirty="0"/>
              <a:t> </a:t>
            </a:r>
            <a:r>
              <a:rPr kumimoji="1" lang="en-US" altLang="zh-CN" dirty="0"/>
              <a:t>the</a:t>
            </a:r>
            <a:r>
              <a:rPr kumimoji="1" lang="zh-CN" altLang="en-US" dirty="0"/>
              <a:t> </a:t>
            </a:r>
            <a:r>
              <a:rPr kumimoji="1" lang="en-US" altLang="zh-CN" dirty="0" err="1"/>
              <a:t>probability.The</a:t>
            </a:r>
            <a:r>
              <a:rPr kumimoji="1" lang="zh-CN" altLang="en-US" dirty="0"/>
              <a:t> </a:t>
            </a:r>
            <a:r>
              <a:rPr kumimoji="1" lang="en-US" altLang="zh-CN" dirty="0"/>
              <a:t>stop</a:t>
            </a:r>
            <a:r>
              <a:rPr kumimoji="1" lang="zh-CN" altLang="en-US" dirty="0"/>
              <a:t> </a:t>
            </a:r>
            <a:r>
              <a:rPr kumimoji="1" lang="en-US" altLang="zh-CN" dirty="0"/>
              <a:t>controller</a:t>
            </a:r>
            <a:r>
              <a:rPr kumimoji="1" lang="zh-CN" altLang="en-US" dirty="0"/>
              <a:t> </a:t>
            </a:r>
            <a:r>
              <a:rPr kumimoji="1" lang="en-US" altLang="zh-CN" dirty="0"/>
              <a:t>is</a:t>
            </a:r>
            <a:r>
              <a:rPr kumimoji="1" lang="zh-CN" altLang="en-US" dirty="0"/>
              <a:t> </a:t>
            </a:r>
            <a:r>
              <a:rPr kumimoji="1" lang="en-US" altLang="zh-CN" dirty="0"/>
              <a:t>an</a:t>
            </a:r>
            <a:r>
              <a:rPr kumimoji="1" lang="zh-CN" altLang="en-US" dirty="0"/>
              <a:t> </a:t>
            </a:r>
            <a:r>
              <a:rPr kumimoji="1" lang="en-US" altLang="zh-CN" dirty="0"/>
              <a:t>LSTM</a:t>
            </a:r>
            <a:r>
              <a:rPr kumimoji="1" lang="zh-CN" altLang="en-US" dirty="0"/>
              <a:t> </a:t>
            </a:r>
            <a:r>
              <a:rPr kumimoji="1" lang="en-US" altLang="zh-CN" dirty="0"/>
              <a:t>whose</a:t>
            </a:r>
            <a:r>
              <a:rPr kumimoji="1" lang="zh-CN" altLang="en-US" dirty="0"/>
              <a:t> </a:t>
            </a:r>
            <a:r>
              <a:rPr kumimoji="1" lang="en-US" altLang="zh-CN" dirty="0"/>
              <a:t>input</a:t>
            </a:r>
            <a:r>
              <a:rPr kumimoji="1" lang="zh-CN" altLang="en-US" dirty="0"/>
              <a:t> </a:t>
            </a:r>
            <a:r>
              <a:rPr kumimoji="1" lang="en-US" altLang="zh-CN" dirty="0"/>
              <a:t>is</a:t>
            </a:r>
            <a:r>
              <a:rPr kumimoji="1" lang="zh-CN" altLang="en-US" dirty="0"/>
              <a:t> </a:t>
            </a:r>
            <a:r>
              <a:rPr kumimoji="1" lang="en-US" altLang="zh-CN" dirty="0"/>
              <a:t>the</a:t>
            </a:r>
            <a:r>
              <a:rPr kumimoji="1" lang="zh-CN" altLang="en-US" dirty="0"/>
              <a:t> </a:t>
            </a:r>
            <a:r>
              <a:rPr kumimoji="1" lang="en-US" altLang="zh-CN" dirty="0"/>
              <a:t>current</a:t>
            </a:r>
            <a:r>
              <a:rPr kumimoji="1" lang="zh-CN" altLang="en-US" dirty="0"/>
              <a:t> </a:t>
            </a:r>
            <a:r>
              <a:rPr kumimoji="1" lang="en-US" altLang="zh-CN" dirty="0"/>
              <a:t>loss</a:t>
            </a:r>
            <a:r>
              <a:rPr kumimoji="1" lang="zh-CN" altLang="en-US" dirty="0"/>
              <a:t> </a:t>
            </a:r>
            <a:r>
              <a:rPr kumimoji="1" lang="en-US" altLang="zh-CN" dirty="0"/>
              <a:t>and</a:t>
            </a:r>
            <a:r>
              <a:rPr kumimoji="1" lang="zh-CN" altLang="en-US" dirty="0"/>
              <a:t> </a:t>
            </a:r>
            <a:r>
              <a:rPr kumimoji="1" lang="en-US" altLang="zh-CN" dirty="0"/>
              <a:t>the</a:t>
            </a:r>
            <a:r>
              <a:rPr kumimoji="1" lang="zh-CN" altLang="en-US" dirty="0"/>
              <a:t> </a:t>
            </a:r>
            <a:r>
              <a:rPr kumimoji="1" lang="en-US" altLang="zh-CN" dirty="0"/>
              <a:t>norm</a:t>
            </a:r>
            <a:r>
              <a:rPr kumimoji="1" lang="zh-CN" altLang="en-US" dirty="0"/>
              <a:t> </a:t>
            </a:r>
            <a:r>
              <a:rPr kumimoji="1" lang="en-US" altLang="zh-CN" dirty="0"/>
              <a:t>of</a:t>
            </a:r>
            <a:r>
              <a:rPr kumimoji="1" lang="zh-CN" altLang="en-US" dirty="0"/>
              <a:t> </a:t>
            </a:r>
            <a:r>
              <a:rPr kumimoji="1" lang="en-US" altLang="zh-CN" dirty="0"/>
              <a:t>current</a:t>
            </a:r>
            <a:r>
              <a:rPr kumimoji="1" lang="zh-CN" altLang="en-US" dirty="0"/>
              <a:t> </a:t>
            </a:r>
            <a:r>
              <a:rPr kumimoji="1" lang="en-US" altLang="zh-CN" dirty="0"/>
              <a:t>gradient.</a:t>
            </a:r>
            <a:r>
              <a:rPr kumimoji="1" lang="zh-CN" altLang="en-US" dirty="0"/>
              <a:t> </a:t>
            </a:r>
            <a:r>
              <a:rPr kumimoji="1" lang="en-US" altLang="zh-CN" dirty="0" err="1"/>
              <a:t>p_t</a:t>
            </a:r>
            <a:r>
              <a:rPr kumimoji="1" lang="zh-CN" altLang="en-US" dirty="0"/>
              <a:t> </a:t>
            </a:r>
            <a:r>
              <a:rPr kumimoji="1" lang="en-US" altLang="zh-CN" dirty="0"/>
              <a:t>is</a:t>
            </a:r>
            <a:r>
              <a:rPr kumimoji="1" lang="zh-CN" altLang="en-US" dirty="0"/>
              <a:t> </a:t>
            </a:r>
            <a:r>
              <a:rPr kumimoji="1" lang="en-US" altLang="zh-CN" dirty="0"/>
              <a:t>predicted</a:t>
            </a:r>
            <a:r>
              <a:rPr kumimoji="1" lang="zh-CN" altLang="en-US" dirty="0"/>
              <a:t> </a:t>
            </a:r>
            <a:r>
              <a:rPr kumimoji="1" lang="en-US" altLang="zh-CN" dirty="0"/>
              <a:t>according</a:t>
            </a:r>
            <a:r>
              <a:rPr kumimoji="1" lang="zh-CN" altLang="en-US" dirty="0"/>
              <a:t> </a:t>
            </a:r>
            <a:r>
              <a:rPr kumimoji="1" lang="en-US" altLang="zh-CN" dirty="0"/>
              <a:t>to</a:t>
            </a:r>
            <a:r>
              <a:rPr kumimoji="1" lang="zh-CN" altLang="en-US" dirty="0"/>
              <a:t> </a:t>
            </a:r>
            <a:r>
              <a:rPr kumimoji="1" lang="en-US" altLang="zh-CN" dirty="0"/>
              <a:t>the</a:t>
            </a:r>
            <a:r>
              <a:rPr kumimoji="1" lang="zh-CN" altLang="en-US" dirty="0"/>
              <a:t> </a:t>
            </a:r>
            <a:r>
              <a:rPr kumimoji="1" lang="en-US" altLang="zh-CN" dirty="0"/>
              <a:t>current</a:t>
            </a:r>
            <a:r>
              <a:rPr kumimoji="1" lang="zh-CN" altLang="en-US" dirty="0"/>
              <a:t> </a:t>
            </a:r>
            <a:r>
              <a:rPr kumimoji="1" lang="en-US" altLang="zh-CN" dirty="0"/>
              <a:t>hidden</a:t>
            </a:r>
            <a:r>
              <a:rPr kumimoji="1" lang="zh-CN" altLang="en-US" dirty="0"/>
              <a:t> </a:t>
            </a:r>
            <a:r>
              <a:rPr kumimoji="1" lang="en-US" altLang="zh-CN" dirty="0"/>
              <a:t>state</a:t>
            </a:r>
            <a:r>
              <a:rPr kumimoji="1" lang="zh-CN" altLang="en-US" dirty="0"/>
              <a:t> </a:t>
            </a:r>
            <a:r>
              <a:rPr kumimoji="1" lang="en-US" altLang="zh-CN" dirty="0"/>
              <a:t>of</a:t>
            </a:r>
            <a:r>
              <a:rPr kumimoji="1" lang="zh-CN" altLang="en-US" dirty="0"/>
              <a:t> </a:t>
            </a:r>
            <a:r>
              <a:rPr kumimoji="1" lang="en-US" altLang="zh-CN" dirty="0"/>
              <a:t>LSTM.</a:t>
            </a:r>
            <a:endParaRPr kumimoji="1" lang="zh-CN" altLang="en-US" dirty="0"/>
          </a:p>
        </p:txBody>
      </p:sp>
      <p:sp>
        <p:nvSpPr>
          <p:cNvPr id="4" name="灯片编号占位符 3"/>
          <p:cNvSpPr>
            <a:spLocks noGrp="1"/>
          </p:cNvSpPr>
          <p:nvPr>
            <p:ph type="sldNum" sz="quarter" idx="5"/>
          </p:nvPr>
        </p:nvSpPr>
        <p:spPr/>
        <p:txBody>
          <a:bodyPr/>
          <a:lstStyle/>
          <a:p>
            <a:fld id="{664DE1BC-69EA-9D4A-89E8-5FFCB19EB9B4}" type="slidenum">
              <a:rPr kumimoji="1" lang="zh-CN" altLang="en-US" smtClean="0"/>
              <a:t>33</a:t>
            </a:fld>
            <a:endParaRPr kumimoji="1" lang="zh-CN" altLang="en-US"/>
          </a:p>
        </p:txBody>
      </p:sp>
    </p:spTree>
    <p:extLst>
      <p:ext uri="{BB962C8B-B14F-4D97-AF65-F5344CB8AC3E}">
        <p14:creationId xmlns:p14="http://schemas.microsoft.com/office/powerpoint/2010/main" val="32997744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We conduct extensive experiments on several datasets. We use two public datasets well-known for item recommendation, the Amazon</a:t>
            </a:r>
            <a:r>
              <a:rPr kumimoji="1" lang="zh-CN" altLang="en-US" dirty="0"/>
              <a:t> </a:t>
            </a:r>
            <a:r>
              <a:rPr kumimoji="1" lang="en-US" altLang="zh-CN" dirty="0"/>
              <a:t>Review dataset and </a:t>
            </a:r>
            <a:r>
              <a:rPr kumimoji="1" lang="en-US" altLang="zh-CN" dirty="0" err="1"/>
              <a:t>Movielens</a:t>
            </a:r>
            <a:r>
              <a:rPr kumimoji="1" lang="en-US" altLang="zh-CN" dirty="0"/>
              <a:t> dataset. We also use a large-</a:t>
            </a:r>
            <a:r>
              <a:rPr kumimoji="1" lang="en-US" altLang="zh-CN" dirty="0" err="1"/>
              <a:t>sacle</a:t>
            </a:r>
            <a:r>
              <a:rPr kumimoji="1" lang="en-US" altLang="zh-CN" dirty="0"/>
              <a:t> scenario-based dataset built from the Taobao App. This dataset is also made public available. For baselines, we select the state-of-the-art baseline in general item recommendation. We also compare our method with various cross-domain recommendation methods, to evaluate the </a:t>
            </a:r>
            <a:r>
              <a:rPr kumimoji="1" lang="en-US" altLang="zh-CN" dirty="0" err="1"/>
              <a:t>ablity</a:t>
            </a:r>
            <a:r>
              <a:rPr kumimoji="1" lang="en-US" altLang="zh-CN" dirty="0"/>
              <a:t> to transfer knowledge across different scenarios.</a:t>
            </a:r>
            <a:endParaRPr kumimoji="1" lang="zh-CN" altLang="en-US" dirty="0"/>
          </a:p>
        </p:txBody>
      </p:sp>
      <p:sp>
        <p:nvSpPr>
          <p:cNvPr id="4" name="灯片编号占位符 3"/>
          <p:cNvSpPr>
            <a:spLocks noGrp="1"/>
          </p:cNvSpPr>
          <p:nvPr>
            <p:ph type="sldNum" sz="quarter" idx="5"/>
          </p:nvPr>
        </p:nvSpPr>
        <p:spPr/>
        <p:txBody>
          <a:bodyPr/>
          <a:lstStyle/>
          <a:p>
            <a:fld id="{664DE1BC-69EA-9D4A-89E8-5FFCB19EB9B4}" type="slidenum">
              <a:rPr kumimoji="1" lang="zh-CN" altLang="en-US" smtClean="0"/>
              <a:t>35</a:t>
            </a:fld>
            <a:endParaRPr kumimoji="1" lang="zh-CN" altLang="en-US"/>
          </a:p>
        </p:txBody>
      </p:sp>
    </p:spTree>
    <p:extLst>
      <p:ext uri="{BB962C8B-B14F-4D97-AF65-F5344CB8AC3E}">
        <p14:creationId xmlns:p14="http://schemas.microsoft.com/office/powerpoint/2010/main" val="2561942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3</a:t>
            </a:fld>
            <a:endParaRPr lang="en-US" altLang="zh-CN"/>
          </a:p>
        </p:txBody>
      </p:sp>
    </p:spTree>
    <p:extLst>
      <p:ext uri="{BB962C8B-B14F-4D97-AF65-F5344CB8AC3E}">
        <p14:creationId xmlns:p14="http://schemas.microsoft.com/office/powerpoint/2010/main" val="9913242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We also conduct ablation study on the Amazon dataset, to evaluate the contribution of different parts.</a:t>
            </a:r>
            <a:r>
              <a:rPr kumimoji="1" lang="zh-CN" altLang="en-US" dirty="0"/>
              <a:t> </a:t>
            </a:r>
            <a:r>
              <a:rPr kumimoji="1" lang="en-US" altLang="zh-CN" dirty="0"/>
              <a:t>Here</a:t>
            </a:r>
            <a:r>
              <a:rPr kumimoji="1" lang="zh-CN" altLang="en-US" dirty="0"/>
              <a:t> </a:t>
            </a:r>
            <a:r>
              <a:rPr kumimoji="1" lang="en-US" altLang="zh-CN" dirty="0"/>
              <a:t>we</a:t>
            </a:r>
            <a:r>
              <a:rPr kumimoji="1" lang="zh-CN" altLang="en-US" dirty="0"/>
              <a:t> </a:t>
            </a:r>
            <a:r>
              <a:rPr kumimoji="1" lang="en-US" altLang="zh-CN" dirty="0"/>
              <a:t>remove</a:t>
            </a:r>
            <a:r>
              <a:rPr kumimoji="1" lang="zh-CN" altLang="en-US" dirty="0"/>
              <a:t> </a:t>
            </a:r>
            <a:r>
              <a:rPr kumimoji="1" lang="en-US" altLang="zh-CN" dirty="0"/>
              <a:t>the</a:t>
            </a:r>
            <a:r>
              <a:rPr kumimoji="1" lang="zh-CN" altLang="en-US" dirty="0"/>
              <a:t> </a:t>
            </a:r>
            <a:r>
              <a:rPr kumimoji="1" lang="en-US" altLang="zh-CN" dirty="0"/>
              <a:t>three</a:t>
            </a:r>
            <a:r>
              <a:rPr kumimoji="1" lang="zh-CN" altLang="en-US" dirty="0"/>
              <a:t> </a:t>
            </a:r>
            <a:r>
              <a:rPr kumimoji="1" lang="en-US" altLang="zh-CN" dirty="0"/>
              <a:t>parts</a:t>
            </a:r>
            <a:r>
              <a:rPr kumimoji="1" lang="zh-CN" altLang="en-US" dirty="0"/>
              <a:t> </a:t>
            </a:r>
            <a:r>
              <a:rPr kumimoji="1" lang="en-US" altLang="zh-CN" dirty="0"/>
              <a:t>of</a:t>
            </a:r>
            <a:r>
              <a:rPr kumimoji="1" lang="zh-CN" altLang="en-US" dirty="0"/>
              <a:t> </a:t>
            </a:r>
            <a:r>
              <a:rPr kumimoji="1" lang="en-US" altLang="zh-CN" dirty="0"/>
              <a:t>ml</a:t>
            </a:r>
            <a:r>
              <a:rPr kumimoji="1" lang="zh-CN" altLang="en-US" dirty="0"/>
              <a:t> </a:t>
            </a:r>
            <a:r>
              <a:rPr kumimoji="1" lang="en-US" altLang="zh-CN" dirty="0"/>
              <a:t>….,</a:t>
            </a:r>
            <a:r>
              <a:rPr kumimoji="1" lang="zh-CN" altLang="en-US" dirty="0"/>
              <a:t> </a:t>
            </a:r>
            <a:r>
              <a:rPr kumimoji="1" lang="en-US" altLang="zh-CN" dirty="0"/>
              <a:t>and</a:t>
            </a:r>
            <a:r>
              <a:rPr kumimoji="1" lang="zh-CN" altLang="en-US" dirty="0"/>
              <a:t> </a:t>
            </a:r>
            <a:r>
              <a:rPr kumimoji="1" lang="en-US" altLang="zh-CN" dirty="0"/>
              <a:t>evaluate</a:t>
            </a:r>
            <a:r>
              <a:rPr kumimoji="1" lang="zh-CN" altLang="en-US" dirty="0"/>
              <a:t> </a:t>
            </a:r>
            <a:r>
              <a:rPr kumimoji="1" lang="en-US" altLang="zh-CN" dirty="0"/>
              <a:t>the</a:t>
            </a:r>
            <a:r>
              <a:rPr kumimoji="1" lang="zh-CN" altLang="en-US" dirty="0"/>
              <a:t> </a:t>
            </a:r>
            <a:r>
              <a:rPr kumimoji="1" lang="en-US" altLang="zh-CN" dirty="0"/>
              <a:t>variations’</a:t>
            </a:r>
            <a:r>
              <a:rPr kumimoji="1" lang="zh-CN" altLang="en-US" dirty="0"/>
              <a:t> </a:t>
            </a:r>
            <a:r>
              <a:rPr kumimoji="1" lang="en-US" altLang="zh-CN" dirty="0"/>
              <a:t>performance.</a:t>
            </a:r>
            <a:r>
              <a:rPr kumimoji="1" lang="zh-CN" altLang="en-US" dirty="0"/>
              <a:t> </a:t>
            </a:r>
            <a:r>
              <a:rPr kumimoji="1" lang="en-US" altLang="zh-CN" dirty="0"/>
              <a:t>From</a:t>
            </a:r>
            <a:r>
              <a:rPr kumimoji="1" lang="zh-CN" altLang="en-US" dirty="0"/>
              <a:t> </a:t>
            </a:r>
            <a:r>
              <a:rPr kumimoji="1" lang="en-US" altLang="zh-CN" dirty="0"/>
              <a:t>the</a:t>
            </a:r>
            <a:r>
              <a:rPr kumimoji="1" lang="zh-CN" altLang="en-US" dirty="0"/>
              <a:t> </a:t>
            </a:r>
            <a:r>
              <a:rPr kumimoji="1" lang="en-US" altLang="zh-CN" dirty="0" err="1"/>
              <a:t>resutls</a:t>
            </a:r>
            <a:r>
              <a:rPr kumimoji="1" lang="en-US" altLang="zh-CN" dirty="0"/>
              <a:t>,</a:t>
            </a:r>
            <a:r>
              <a:rPr kumimoji="1" lang="zh-CN" altLang="en-US" dirty="0"/>
              <a:t> </a:t>
            </a:r>
            <a:r>
              <a:rPr kumimoji="1" lang="en-US" altLang="zh-CN" dirty="0"/>
              <a:t>we</a:t>
            </a:r>
            <a:r>
              <a:rPr kumimoji="1" lang="zh-CN" altLang="en-US" dirty="0"/>
              <a:t> </a:t>
            </a:r>
            <a:r>
              <a:rPr kumimoji="1" lang="en-US" altLang="zh-CN" dirty="0"/>
              <a:t>can</a:t>
            </a:r>
            <a:r>
              <a:rPr kumimoji="1" lang="zh-CN" altLang="en-US" dirty="0"/>
              <a:t> </a:t>
            </a:r>
            <a:r>
              <a:rPr kumimoji="1" lang="en-US" altLang="zh-CN" dirty="0"/>
              <a:t>see</a:t>
            </a:r>
            <a:r>
              <a:rPr kumimoji="1" lang="zh-CN" altLang="en-US" dirty="0"/>
              <a:t> </a:t>
            </a:r>
            <a:r>
              <a:rPr kumimoji="1" lang="en-US" altLang="zh-CN" dirty="0"/>
              <a:t>that,</a:t>
            </a:r>
            <a:r>
              <a:rPr kumimoji="1" lang="zh-CN" altLang="en-US" dirty="0"/>
              <a:t> </a:t>
            </a:r>
            <a:r>
              <a:rPr kumimoji="1" lang="en-US" altLang="zh-CN" dirty="0"/>
              <a:t>replacing</a:t>
            </a:r>
            <a:r>
              <a:rPr kumimoji="1" lang="zh-CN" altLang="en-US" dirty="0"/>
              <a:t> </a:t>
            </a:r>
            <a:r>
              <a:rPr kumimoji="1" lang="en-US" altLang="zh-CN" dirty="0"/>
              <a:t>the</a:t>
            </a:r>
            <a:r>
              <a:rPr kumimoji="1" lang="zh-CN" altLang="en-US" dirty="0"/>
              <a:t> </a:t>
            </a:r>
            <a:r>
              <a:rPr kumimoji="1" lang="en-US" altLang="zh-CN" dirty="0" err="1"/>
              <a:t>ini</a:t>
            </a:r>
            <a:r>
              <a:rPr kumimoji="1" lang="zh-CN" altLang="en-US" dirty="0"/>
              <a:t> </a:t>
            </a:r>
            <a:r>
              <a:rPr kumimoji="1" lang="en-US" altLang="zh-CN" dirty="0"/>
              <a:t>…</a:t>
            </a:r>
            <a:r>
              <a:rPr kumimoji="1" lang="zh-CN" altLang="en-US" dirty="0"/>
              <a:t> </a:t>
            </a:r>
            <a:r>
              <a:rPr kumimoji="1" lang="en-US" altLang="zh-CN" dirty="0"/>
              <a:t>most.</a:t>
            </a:r>
            <a:r>
              <a:rPr kumimoji="1" lang="zh-CN" altLang="en-US" dirty="0"/>
              <a:t> </a:t>
            </a:r>
            <a:r>
              <a:rPr kumimoji="1" lang="en-US" altLang="zh-CN" dirty="0"/>
              <a:t>With</a:t>
            </a:r>
            <a:r>
              <a:rPr kumimoji="1" lang="zh-CN" altLang="en-US" dirty="0"/>
              <a:t> </a:t>
            </a:r>
            <a:r>
              <a:rPr kumimoji="1" lang="en-US" altLang="zh-CN" dirty="0"/>
              <a:t>limited</a:t>
            </a:r>
            <a:r>
              <a:rPr kumimoji="1" lang="zh-CN" altLang="en-US" dirty="0"/>
              <a:t> </a:t>
            </a:r>
            <a:r>
              <a:rPr kumimoji="1" lang="en-US" altLang="zh-CN" dirty="0" err="1"/>
              <a:t>traininig</a:t>
            </a:r>
            <a:r>
              <a:rPr kumimoji="1" lang="zh-CN" altLang="en-US" dirty="0"/>
              <a:t> </a:t>
            </a:r>
            <a:r>
              <a:rPr kumimoji="1" lang="en-US" altLang="zh-CN" dirty="0"/>
              <a:t>data,</a:t>
            </a:r>
            <a:r>
              <a:rPr kumimoji="1" lang="zh-CN" altLang="en-US" dirty="0"/>
              <a:t> </a:t>
            </a:r>
            <a:r>
              <a:rPr kumimoji="1" lang="en-US" altLang="zh-CN" dirty="0"/>
              <a:t>the</a:t>
            </a:r>
            <a:r>
              <a:rPr kumimoji="1" lang="zh-CN" altLang="en-US" dirty="0"/>
              <a:t> </a:t>
            </a:r>
            <a:r>
              <a:rPr kumimoji="1" lang="en-US" altLang="zh-CN" dirty="0"/>
              <a:t>random</a:t>
            </a:r>
            <a:r>
              <a:rPr kumimoji="1" lang="zh-CN" altLang="en-US" dirty="0"/>
              <a:t> </a:t>
            </a:r>
            <a:r>
              <a:rPr kumimoji="1" lang="en-US" altLang="zh-CN" dirty="0" err="1"/>
              <a:t>initili</a:t>
            </a:r>
            <a:r>
              <a:rPr kumimoji="1" lang="zh-CN" altLang="en-US" dirty="0"/>
              <a:t> </a:t>
            </a:r>
            <a:r>
              <a:rPr kumimoji="1" lang="en-US" altLang="zh-CN" dirty="0"/>
              <a:t>-&gt;</a:t>
            </a:r>
            <a:r>
              <a:rPr kumimoji="1" lang="zh-CN" altLang="en-US" dirty="0"/>
              <a:t> </a:t>
            </a:r>
            <a:r>
              <a:rPr kumimoji="1" lang="en-US" altLang="zh-CN" dirty="0"/>
              <a:t>overfitting.</a:t>
            </a:r>
            <a:r>
              <a:rPr kumimoji="1" lang="zh-CN" altLang="en-US" dirty="0"/>
              <a:t> </a:t>
            </a:r>
            <a:r>
              <a:rPr kumimoji="1" lang="en-US" altLang="zh-CN" dirty="0"/>
              <a:t>The</a:t>
            </a:r>
            <a:r>
              <a:rPr kumimoji="1" lang="zh-CN" altLang="en-US" dirty="0"/>
              <a:t> </a:t>
            </a:r>
            <a:r>
              <a:rPr kumimoji="1" lang="en-US" altLang="zh-CN" dirty="0" err="1"/>
              <a:t>influcence</a:t>
            </a:r>
            <a:r>
              <a:rPr kumimoji="1" lang="zh-CN" altLang="en-US" dirty="0"/>
              <a:t> </a:t>
            </a:r>
            <a:r>
              <a:rPr kumimoji="1" lang="en-US" altLang="zh-CN" dirty="0"/>
              <a:t>of</a:t>
            </a:r>
            <a:r>
              <a:rPr kumimoji="1" lang="zh-CN" altLang="en-US" dirty="0"/>
              <a:t> </a:t>
            </a:r>
            <a:r>
              <a:rPr kumimoji="1" lang="en-US" altLang="zh-CN" dirty="0"/>
              <a:t>removing</a:t>
            </a:r>
            <a:r>
              <a:rPr kumimoji="1" lang="zh-CN" altLang="en-US" dirty="0"/>
              <a:t> </a:t>
            </a:r>
            <a:r>
              <a:rPr kumimoji="1" lang="en-US" altLang="zh-CN" dirty="0"/>
              <a:t>stop</a:t>
            </a:r>
            <a:r>
              <a:rPr kumimoji="1" lang="zh-CN" altLang="en-US" dirty="0"/>
              <a:t> </a:t>
            </a:r>
            <a:r>
              <a:rPr kumimoji="1" lang="en-US" altLang="zh-CN" dirty="0"/>
              <a:t>controller</a:t>
            </a:r>
            <a:r>
              <a:rPr kumimoji="1" lang="zh-CN" altLang="en-US" dirty="0"/>
              <a:t> </a:t>
            </a:r>
            <a:r>
              <a:rPr kumimoji="1" lang="en-US" altLang="zh-CN" dirty="0"/>
              <a:t>is</a:t>
            </a:r>
            <a:r>
              <a:rPr kumimoji="1" lang="zh-CN" altLang="en-US" dirty="0"/>
              <a:t> </a:t>
            </a:r>
            <a:r>
              <a:rPr kumimoji="1" lang="en-US" altLang="zh-CN" dirty="0"/>
              <a:t>least.</a:t>
            </a:r>
            <a:r>
              <a:rPr kumimoji="1" lang="zh-CN" altLang="en-US" dirty="0"/>
              <a:t> </a:t>
            </a:r>
            <a:r>
              <a:rPr kumimoji="1" lang="en-US" altLang="zh-CN" dirty="0"/>
              <a:t>as</a:t>
            </a:r>
            <a:r>
              <a:rPr kumimoji="1" lang="zh-CN" altLang="en-US" dirty="0"/>
              <a:t> </a:t>
            </a:r>
            <a:r>
              <a:rPr kumimoji="1" lang="en-US" altLang="zh-CN" dirty="0"/>
              <a:t>its</a:t>
            </a:r>
            <a:r>
              <a:rPr kumimoji="1" lang="zh-CN" altLang="en-US" dirty="0"/>
              <a:t> </a:t>
            </a:r>
            <a:r>
              <a:rPr kumimoji="1" lang="en-US" altLang="zh-CN" dirty="0"/>
              <a:t>function</a:t>
            </a:r>
            <a:r>
              <a:rPr kumimoji="1" lang="zh-CN" altLang="en-US" dirty="0"/>
              <a:t> </a:t>
            </a:r>
            <a:r>
              <a:rPr kumimoji="1" lang="en-US" altLang="zh-CN" dirty="0"/>
              <a:t>can</a:t>
            </a:r>
            <a:r>
              <a:rPr kumimoji="1" lang="zh-CN" altLang="en-US" dirty="0"/>
              <a:t> </a:t>
            </a:r>
            <a:r>
              <a:rPr kumimoji="1" lang="en-US" altLang="zh-CN" dirty="0"/>
              <a:t>be</a:t>
            </a:r>
            <a:r>
              <a:rPr kumimoji="1" lang="zh-CN" altLang="en-US" dirty="0"/>
              <a:t> </a:t>
            </a:r>
            <a:r>
              <a:rPr kumimoji="1" lang="en-US" altLang="zh-CN" dirty="0"/>
              <a:t>partly</a:t>
            </a:r>
            <a:r>
              <a:rPr kumimoji="1" lang="zh-CN" altLang="en-US" dirty="0"/>
              <a:t> </a:t>
            </a:r>
            <a:r>
              <a:rPr kumimoji="1" lang="en-US" altLang="zh-CN" dirty="0"/>
              <a:t>replaced</a:t>
            </a:r>
            <a:r>
              <a:rPr kumimoji="1" lang="zh-CN" altLang="en-US" dirty="0"/>
              <a:t> </a:t>
            </a:r>
            <a:r>
              <a:rPr kumimoji="1" lang="en-US" altLang="zh-CN" dirty="0"/>
              <a:t>by</a:t>
            </a:r>
            <a:r>
              <a:rPr kumimoji="1" lang="zh-CN" altLang="en-US" dirty="0"/>
              <a:t> </a:t>
            </a:r>
            <a:r>
              <a:rPr kumimoji="1" lang="en-US" altLang="zh-CN" dirty="0"/>
              <a:t>the</a:t>
            </a:r>
            <a:r>
              <a:rPr kumimoji="1" lang="zh-CN" altLang="en-US" dirty="0"/>
              <a:t> </a:t>
            </a:r>
            <a:r>
              <a:rPr kumimoji="1" lang="en-US" altLang="zh-CN" dirty="0"/>
              <a:t>update</a:t>
            </a:r>
            <a:r>
              <a:rPr kumimoji="1" lang="zh-CN" altLang="en-US" dirty="0"/>
              <a:t> </a:t>
            </a:r>
            <a:r>
              <a:rPr kumimoji="1" lang="en-US" altLang="zh-CN" dirty="0"/>
              <a:t>controller.</a:t>
            </a:r>
            <a:endParaRPr kumimoji="1" lang="zh-CN" altLang="en-US" dirty="0"/>
          </a:p>
        </p:txBody>
      </p:sp>
      <p:sp>
        <p:nvSpPr>
          <p:cNvPr id="4" name="灯片编号占位符 3"/>
          <p:cNvSpPr>
            <a:spLocks noGrp="1"/>
          </p:cNvSpPr>
          <p:nvPr>
            <p:ph type="sldNum" sz="quarter" idx="5"/>
          </p:nvPr>
        </p:nvSpPr>
        <p:spPr/>
        <p:txBody>
          <a:bodyPr/>
          <a:lstStyle/>
          <a:p>
            <a:fld id="{664DE1BC-69EA-9D4A-89E8-5FFCB19EB9B4}" type="slidenum">
              <a:rPr kumimoji="1" lang="zh-CN" altLang="en-US" smtClean="0"/>
              <a:t>36</a:t>
            </a:fld>
            <a:endParaRPr kumimoji="1" lang="zh-CN" altLang="en-US"/>
          </a:p>
        </p:txBody>
      </p:sp>
    </p:spTree>
    <p:extLst>
      <p:ext uri="{BB962C8B-B14F-4D97-AF65-F5344CB8AC3E}">
        <p14:creationId xmlns:p14="http://schemas.microsoft.com/office/powerpoint/2010/main" val="32774272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We</a:t>
            </a:r>
            <a:r>
              <a:rPr kumimoji="1" lang="zh-CN" altLang="en-US" dirty="0"/>
              <a:t> </a:t>
            </a:r>
            <a:r>
              <a:rPr kumimoji="1" lang="en-US" altLang="zh-CN" dirty="0"/>
              <a:t>also</a:t>
            </a:r>
            <a:r>
              <a:rPr kumimoji="1" lang="zh-CN" altLang="en-US" dirty="0"/>
              <a:t> </a:t>
            </a:r>
            <a:r>
              <a:rPr kumimoji="1" lang="en-US" altLang="zh-CN" dirty="0"/>
              <a:t>conduct</a:t>
            </a:r>
            <a:r>
              <a:rPr kumimoji="1" lang="zh-CN" altLang="en-US" dirty="0"/>
              <a:t> </a:t>
            </a:r>
            <a:r>
              <a:rPr kumimoji="1" lang="en-US" altLang="zh-CN" dirty="0"/>
              <a:t>a</a:t>
            </a:r>
            <a:r>
              <a:rPr kumimoji="1" lang="zh-CN" altLang="en-US" dirty="0"/>
              <a:t> </a:t>
            </a:r>
            <a:r>
              <a:rPr kumimoji="1" lang="en-US" altLang="zh-CN" dirty="0"/>
              <a:t>case</a:t>
            </a:r>
            <a:r>
              <a:rPr kumimoji="1" lang="zh-CN" altLang="en-US" dirty="0"/>
              <a:t> </a:t>
            </a:r>
            <a:r>
              <a:rPr kumimoji="1" lang="en-US" altLang="zh-CN" dirty="0"/>
              <a:t>study</a:t>
            </a:r>
            <a:r>
              <a:rPr kumimoji="1" lang="zh-CN" altLang="en-US" dirty="0"/>
              <a:t> </a:t>
            </a:r>
            <a:r>
              <a:rPr kumimoji="1" lang="en-US" altLang="zh-CN" dirty="0"/>
              <a:t>to</a:t>
            </a:r>
            <a:r>
              <a:rPr kumimoji="1" lang="zh-CN" altLang="en-US" dirty="0"/>
              <a:t> </a:t>
            </a:r>
            <a:r>
              <a:rPr kumimoji="1" lang="en-US" altLang="zh-CN" dirty="0"/>
              <a:t>analyze</a:t>
            </a:r>
            <a:r>
              <a:rPr kumimoji="1" lang="zh-CN" altLang="en-US" dirty="0"/>
              <a:t> </a:t>
            </a:r>
            <a:r>
              <a:rPr kumimoji="1" lang="en-US" altLang="zh-CN" dirty="0"/>
              <a:t>the</a:t>
            </a:r>
            <a:r>
              <a:rPr kumimoji="1" lang="zh-CN" altLang="en-US" dirty="0"/>
              <a:t> </a:t>
            </a:r>
            <a:r>
              <a:rPr kumimoji="1" lang="en-US" altLang="zh-CN" dirty="0"/>
              <a:t>learning</a:t>
            </a:r>
            <a:r>
              <a:rPr kumimoji="1" lang="zh-CN" altLang="en-US" dirty="0"/>
              <a:t> </a:t>
            </a:r>
            <a:r>
              <a:rPr kumimoji="1" lang="en-US" altLang="zh-CN" dirty="0"/>
              <a:t>process</a:t>
            </a:r>
            <a:r>
              <a:rPr kumimoji="1" lang="zh-CN" altLang="en-US" dirty="0"/>
              <a:t> </a:t>
            </a:r>
            <a:r>
              <a:rPr kumimoji="1" lang="en-US" altLang="zh-CN" dirty="0"/>
              <a:t>the</a:t>
            </a:r>
            <a:r>
              <a:rPr kumimoji="1" lang="zh-CN" altLang="en-US" dirty="0"/>
              <a:t> </a:t>
            </a:r>
            <a:r>
              <a:rPr kumimoji="1" lang="en-US" altLang="zh-CN" dirty="0"/>
              <a:t>meta</a:t>
            </a:r>
            <a:r>
              <a:rPr kumimoji="1" lang="zh-CN" altLang="en-US" dirty="0"/>
              <a:t> </a:t>
            </a:r>
            <a:r>
              <a:rPr kumimoji="1" lang="en-US" altLang="zh-CN" dirty="0"/>
              <a:t>learner</a:t>
            </a:r>
            <a:r>
              <a:rPr kumimoji="1" lang="zh-CN" altLang="en-US" dirty="0"/>
              <a:t> </a:t>
            </a:r>
            <a:r>
              <a:rPr kumimoji="1" lang="en-US" altLang="zh-CN" dirty="0"/>
              <a:t>learned</a:t>
            </a:r>
            <a:r>
              <a:rPr kumimoji="1" lang="zh-CN" altLang="en-US" dirty="0"/>
              <a:t> </a:t>
            </a:r>
            <a:r>
              <a:rPr kumimoji="1" lang="en-US" altLang="zh-CN" dirty="0"/>
              <a:t>automatically.</a:t>
            </a:r>
            <a:r>
              <a:rPr kumimoji="1" lang="zh-CN" altLang="en-US" dirty="0"/>
              <a:t> </a:t>
            </a:r>
            <a:r>
              <a:rPr kumimoji="1" lang="en-US" altLang="zh-CN" dirty="0"/>
              <a:t>We</a:t>
            </a:r>
            <a:r>
              <a:rPr kumimoji="1" lang="zh-CN" altLang="en-US" dirty="0"/>
              <a:t> </a:t>
            </a:r>
            <a:r>
              <a:rPr kumimoji="1" lang="en-US" altLang="zh-CN" dirty="0"/>
              <a:t>select</a:t>
            </a:r>
            <a:r>
              <a:rPr kumimoji="1" lang="zh-CN" altLang="en-US" dirty="0"/>
              <a:t> </a:t>
            </a:r>
            <a:r>
              <a:rPr kumimoji="1" lang="en-US" altLang="zh-CN" dirty="0"/>
              <a:t>a</a:t>
            </a:r>
            <a:r>
              <a:rPr kumimoji="1" lang="zh-CN" altLang="en-US" dirty="0"/>
              <a:t> </a:t>
            </a:r>
            <a:r>
              <a:rPr kumimoji="1" lang="en-US" altLang="zh-CN" dirty="0"/>
              <a:t>normal</a:t>
            </a:r>
            <a:r>
              <a:rPr kumimoji="1" lang="zh-CN" altLang="en-US" dirty="0"/>
              <a:t> </a:t>
            </a:r>
            <a:r>
              <a:rPr kumimoji="1" lang="en-US" altLang="zh-CN" dirty="0"/>
              <a:t>scenario</a:t>
            </a:r>
            <a:r>
              <a:rPr kumimoji="1" lang="zh-CN" altLang="en-US" dirty="0"/>
              <a:t> </a:t>
            </a:r>
            <a:r>
              <a:rPr kumimoji="1" lang="en-US" altLang="zh-CN" dirty="0"/>
              <a:t>on</a:t>
            </a:r>
            <a:r>
              <a:rPr kumimoji="1" lang="zh-CN" altLang="en-US" dirty="0"/>
              <a:t> </a:t>
            </a:r>
            <a:r>
              <a:rPr kumimoji="1" lang="en-US" altLang="zh-CN" dirty="0"/>
              <a:t>Amazon</a:t>
            </a:r>
            <a:r>
              <a:rPr kumimoji="1" lang="zh-CN" altLang="en-US" dirty="0"/>
              <a:t> </a:t>
            </a:r>
            <a:r>
              <a:rPr kumimoji="1" lang="en-US" altLang="zh-CN" dirty="0"/>
              <a:t>and</a:t>
            </a:r>
            <a:r>
              <a:rPr kumimoji="1" lang="zh-CN" altLang="en-US" dirty="0"/>
              <a:t> </a:t>
            </a:r>
            <a:r>
              <a:rPr kumimoji="1" lang="en-US" altLang="zh-CN" dirty="0"/>
              <a:t>visualize</a:t>
            </a:r>
            <a:r>
              <a:rPr kumimoji="1" lang="zh-CN" altLang="en-US" dirty="0"/>
              <a:t> </a:t>
            </a:r>
            <a:r>
              <a:rPr kumimoji="1" lang="en-US" altLang="zh-CN" dirty="0"/>
              <a:t>its</a:t>
            </a:r>
            <a:r>
              <a:rPr kumimoji="1" lang="zh-CN" altLang="en-US" dirty="0"/>
              <a:t> </a:t>
            </a:r>
            <a:r>
              <a:rPr kumimoji="1" lang="en-US" altLang="zh-CN" dirty="0"/>
              <a:t>learning</a:t>
            </a:r>
            <a:r>
              <a:rPr kumimoji="1" lang="zh-CN" altLang="en-US" dirty="0"/>
              <a:t> </a:t>
            </a:r>
            <a:r>
              <a:rPr kumimoji="1" lang="en-US" altLang="zh-CN" dirty="0"/>
              <a:t>process.</a:t>
            </a:r>
            <a:r>
              <a:rPr kumimoji="1" lang="zh-CN" altLang="en-US" dirty="0"/>
              <a:t> </a:t>
            </a:r>
            <a:r>
              <a:rPr kumimoji="1" lang="en-US" altLang="zh-CN" dirty="0"/>
              <a:t>The</a:t>
            </a:r>
            <a:r>
              <a:rPr kumimoji="1" lang="zh-CN" altLang="en-US" dirty="0"/>
              <a:t> </a:t>
            </a:r>
            <a:r>
              <a:rPr kumimoji="1" lang="en-US" altLang="zh-CN" dirty="0"/>
              <a:t>leftmost</a:t>
            </a:r>
            <a:r>
              <a:rPr kumimoji="1" lang="zh-CN" altLang="en-US" dirty="0"/>
              <a:t> </a:t>
            </a:r>
            <a:r>
              <a:rPr kumimoji="1" lang="en-US" altLang="zh-CN" dirty="0"/>
              <a:t>figure</a:t>
            </a:r>
            <a:r>
              <a:rPr kumimoji="1" lang="zh-CN" altLang="en-US" dirty="0"/>
              <a:t> </a:t>
            </a:r>
            <a:r>
              <a:rPr kumimoji="1" lang="en-US" altLang="zh-CN" dirty="0"/>
              <a:t>is</a:t>
            </a:r>
            <a:r>
              <a:rPr kumimoji="1" lang="zh-CN" altLang="en-US" dirty="0"/>
              <a:t> </a:t>
            </a:r>
            <a:r>
              <a:rPr kumimoji="1" lang="en-US" altLang="zh-CN" dirty="0"/>
              <a:t>the</a:t>
            </a:r>
            <a:r>
              <a:rPr kumimoji="1" lang="zh-CN" altLang="en-US" dirty="0"/>
              <a:t> </a:t>
            </a:r>
            <a:r>
              <a:rPr kumimoji="1" lang="en-US" altLang="zh-CN" dirty="0"/>
              <a:t>training</a:t>
            </a:r>
            <a:r>
              <a:rPr kumimoji="1" lang="zh-CN" altLang="en-US" dirty="0"/>
              <a:t> </a:t>
            </a:r>
            <a:r>
              <a:rPr kumimoji="1" lang="en-US" altLang="zh-CN" dirty="0"/>
              <a:t>loss,</a:t>
            </a:r>
            <a:r>
              <a:rPr kumimoji="1" lang="zh-CN" altLang="en-US" dirty="0"/>
              <a:t> </a:t>
            </a:r>
            <a:r>
              <a:rPr kumimoji="1" lang="en-US" altLang="zh-CN" dirty="0"/>
              <a:t>stop</a:t>
            </a:r>
            <a:r>
              <a:rPr kumimoji="1" lang="zh-CN" altLang="en-US" dirty="0"/>
              <a:t> </a:t>
            </a:r>
            <a:r>
              <a:rPr kumimoji="1" lang="en-US" altLang="zh-CN" dirty="0"/>
              <a:t>probability</a:t>
            </a:r>
            <a:r>
              <a:rPr kumimoji="1" lang="zh-CN" altLang="en-US" dirty="0"/>
              <a:t> </a:t>
            </a:r>
            <a:r>
              <a:rPr kumimoji="1" lang="en-US" altLang="zh-CN" dirty="0"/>
              <a:t>and</a:t>
            </a:r>
            <a:r>
              <a:rPr kumimoji="1" lang="zh-CN" altLang="en-US" dirty="0"/>
              <a:t> </a:t>
            </a:r>
            <a:r>
              <a:rPr kumimoji="1" lang="en-US" altLang="zh-CN" dirty="0"/>
              <a:t>Recall@10</a:t>
            </a:r>
            <a:r>
              <a:rPr kumimoji="1" lang="zh-CN" altLang="en-US" dirty="0"/>
              <a:t> </a:t>
            </a:r>
            <a:r>
              <a:rPr kumimoji="1" lang="en-US" altLang="zh-CN" dirty="0"/>
              <a:t>on</a:t>
            </a:r>
            <a:r>
              <a:rPr kumimoji="1" lang="zh-CN" altLang="en-US" dirty="0"/>
              <a:t> </a:t>
            </a:r>
            <a:r>
              <a:rPr kumimoji="1" lang="en-US" altLang="zh-CN" dirty="0"/>
              <a:t>test</a:t>
            </a:r>
            <a:r>
              <a:rPr kumimoji="1" lang="zh-CN" altLang="en-US" dirty="0"/>
              <a:t> </a:t>
            </a:r>
            <a:r>
              <a:rPr kumimoji="1" lang="en-US" altLang="zh-CN" dirty="0"/>
              <a:t>set</a:t>
            </a:r>
            <a:r>
              <a:rPr kumimoji="1" lang="zh-CN" altLang="en-US" dirty="0"/>
              <a:t> </a:t>
            </a:r>
            <a:r>
              <a:rPr kumimoji="1" lang="en-US" altLang="zh-CN" dirty="0"/>
              <a:t>at</a:t>
            </a:r>
            <a:r>
              <a:rPr kumimoji="1" lang="zh-CN" altLang="en-US" dirty="0"/>
              <a:t> </a:t>
            </a:r>
            <a:r>
              <a:rPr kumimoji="1" lang="en-US" altLang="zh-CN" dirty="0"/>
              <a:t>every</a:t>
            </a:r>
            <a:r>
              <a:rPr kumimoji="1" lang="zh-CN" altLang="en-US" dirty="0"/>
              <a:t> </a:t>
            </a:r>
            <a:r>
              <a:rPr kumimoji="1" lang="en-US" altLang="zh-CN" dirty="0"/>
              <a:t>training</a:t>
            </a:r>
            <a:r>
              <a:rPr kumimoji="1" lang="zh-CN" altLang="en-US" dirty="0"/>
              <a:t> </a:t>
            </a:r>
            <a:r>
              <a:rPr kumimoji="1" lang="en-US" altLang="zh-CN" dirty="0"/>
              <a:t>step.</a:t>
            </a:r>
            <a:r>
              <a:rPr kumimoji="1" lang="zh-CN" altLang="en-US" dirty="0"/>
              <a:t> </a:t>
            </a:r>
            <a:r>
              <a:rPr kumimoji="1" lang="en-US" altLang="zh-CN" dirty="0"/>
              <a:t>We</a:t>
            </a:r>
            <a:r>
              <a:rPr kumimoji="1" lang="zh-CN" altLang="en-US" dirty="0"/>
              <a:t> </a:t>
            </a:r>
            <a:r>
              <a:rPr kumimoji="1" lang="en-US" altLang="zh-CN" dirty="0"/>
              <a:t>can</a:t>
            </a:r>
            <a:r>
              <a:rPr kumimoji="1" lang="zh-CN" altLang="en-US" dirty="0"/>
              <a:t> </a:t>
            </a:r>
            <a:r>
              <a:rPr kumimoji="1" lang="en-US" altLang="zh-CN" dirty="0"/>
              <a:t>see</a:t>
            </a:r>
            <a:r>
              <a:rPr kumimoji="1" lang="zh-CN" altLang="en-US" dirty="0"/>
              <a:t> </a:t>
            </a:r>
            <a:r>
              <a:rPr kumimoji="1" lang="en-US" altLang="zh-CN" dirty="0"/>
              <a:t>that</a:t>
            </a:r>
            <a:r>
              <a:rPr kumimoji="1" lang="zh-CN" altLang="en-US" dirty="0"/>
              <a:t> </a:t>
            </a:r>
            <a:r>
              <a:rPr kumimoji="1" lang="en-US" altLang="zh-CN" dirty="0"/>
              <a:t>as</a:t>
            </a:r>
            <a:r>
              <a:rPr kumimoji="1" lang="zh-CN" altLang="en-US" dirty="0"/>
              <a:t> </a:t>
            </a:r>
            <a:r>
              <a:rPr kumimoji="1" lang="en-US" altLang="zh-CN" dirty="0"/>
              <a:t>the</a:t>
            </a:r>
            <a:r>
              <a:rPr kumimoji="1" lang="zh-CN" altLang="en-US" dirty="0"/>
              <a:t> </a:t>
            </a:r>
            <a:r>
              <a:rPr kumimoji="1" lang="en-US" altLang="zh-CN" dirty="0"/>
              <a:t>…</a:t>
            </a:r>
            <a:r>
              <a:rPr kumimoji="1" lang="zh-CN" altLang="en-US" dirty="0"/>
              <a:t> </a:t>
            </a:r>
            <a:r>
              <a:rPr kumimoji="1" lang="en-US" altLang="zh-CN" dirty="0"/>
              <a:t>This</a:t>
            </a:r>
            <a:r>
              <a:rPr kumimoji="1" lang="zh-CN" altLang="en-US" dirty="0"/>
              <a:t> </a:t>
            </a:r>
            <a:r>
              <a:rPr kumimoji="1" lang="en-US" altLang="zh-CN" dirty="0"/>
              <a:t>shows</a:t>
            </a:r>
            <a:r>
              <a:rPr kumimoji="1" lang="zh-CN" altLang="en-US" dirty="0"/>
              <a:t> </a:t>
            </a:r>
            <a:r>
              <a:rPr kumimoji="1" lang="en-US" altLang="zh-CN" dirty="0"/>
              <a:t>that</a:t>
            </a:r>
            <a:r>
              <a:rPr kumimoji="1" lang="zh-CN" altLang="en-US" dirty="0"/>
              <a:t> </a:t>
            </a:r>
            <a:r>
              <a:rPr kumimoji="1" lang="en-US" altLang="zh-CN" dirty="0"/>
              <a:t>the</a:t>
            </a:r>
            <a:r>
              <a:rPr kumimoji="1" lang="zh-CN" altLang="en-US" dirty="0"/>
              <a:t> </a:t>
            </a:r>
            <a:r>
              <a:rPr kumimoji="1" lang="en-US" altLang="zh-CN" dirty="0"/>
              <a:t>policy</a:t>
            </a:r>
            <a:r>
              <a:rPr kumimoji="1" lang="zh-CN" altLang="en-US" dirty="0"/>
              <a:t> </a:t>
            </a:r>
            <a:r>
              <a:rPr kumimoji="1" lang="en-US" altLang="zh-CN" dirty="0"/>
              <a:t>learned</a:t>
            </a:r>
            <a:r>
              <a:rPr kumimoji="1" lang="zh-CN" altLang="en-US" dirty="0"/>
              <a:t> </a:t>
            </a:r>
            <a:r>
              <a:rPr kumimoji="1" lang="en-US" altLang="zh-CN" dirty="0"/>
              <a:t>by</a:t>
            </a:r>
            <a:r>
              <a:rPr kumimoji="1" lang="zh-CN" altLang="en-US" dirty="0"/>
              <a:t> </a:t>
            </a:r>
            <a:r>
              <a:rPr kumimoji="1" lang="en-US" altLang="zh-CN" dirty="0"/>
              <a:t>stop</a:t>
            </a:r>
            <a:r>
              <a:rPr kumimoji="1" lang="zh-CN" altLang="en-US" dirty="0"/>
              <a:t> </a:t>
            </a:r>
            <a:r>
              <a:rPr kumimoji="1" lang="en-US" altLang="zh-CN" dirty="0"/>
              <a:t>controller</a:t>
            </a:r>
            <a:r>
              <a:rPr kumimoji="1" lang="zh-CN" altLang="en-US" dirty="0"/>
              <a:t> </a:t>
            </a:r>
            <a:r>
              <a:rPr kumimoji="1" lang="en-US" altLang="zh-CN" dirty="0"/>
              <a:t>can</a:t>
            </a:r>
            <a:r>
              <a:rPr kumimoji="1" lang="zh-CN" altLang="en-US" dirty="0"/>
              <a:t> </a:t>
            </a:r>
            <a:r>
              <a:rPr kumimoji="1" lang="en-US" altLang="zh-CN" dirty="0"/>
              <a:t>stops</a:t>
            </a:r>
            <a:r>
              <a:rPr kumimoji="1" lang="zh-CN" altLang="en-US" dirty="0"/>
              <a:t> </a:t>
            </a:r>
            <a:r>
              <a:rPr kumimoji="1" lang="en-US" altLang="zh-CN" dirty="0"/>
              <a:t>the</a:t>
            </a:r>
            <a:r>
              <a:rPr kumimoji="1" lang="zh-CN" altLang="en-US" dirty="0"/>
              <a:t> </a:t>
            </a:r>
            <a:r>
              <a:rPr kumimoji="1" lang="en-US" altLang="zh-CN" dirty="0"/>
              <a:t>learning</a:t>
            </a:r>
            <a:r>
              <a:rPr kumimoji="1" lang="zh-CN" altLang="en-US" dirty="0"/>
              <a:t> </a:t>
            </a:r>
            <a:r>
              <a:rPr kumimoji="1" lang="en-US" altLang="zh-CN" dirty="0"/>
              <a:t>when</a:t>
            </a:r>
            <a:r>
              <a:rPr kumimoji="1" lang="zh-CN" altLang="en-US" dirty="0"/>
              <a:t> </a:t>
            </a:r>
            <a:r>
              <a:rPr kumimoji="1" lang="en-US" altLang="zh-CN" dirty="0"/>
              <a:t>the</a:t>
            </a:r>
            <a:r>
              <a:rPr kumimoji="1" lang="zh-CN" altLang="en-US" dirty="0"/>
              <a:t> </a:t>
            </a:r>
            <a:r>
              <a:rPr kumimoji="1" lang="en-US" altLang="zh-CN" dirty="0"/>
              <a:t>training</a:t>
            </a:r>
            <a:r>
              <a:rPr kumimoji="1" lang="zh-CN" altLang="en-US" dirty="0"/>
              <a:t> </a:t>
            </a:r>
            <a:r>
              <a:rPr kumimoji="1" lang="en-US" altLang="zh-CN" dirty="0"/>
              <a:t>loss</a:t>
            </a:r>
            <a:r>
              <a:rPr kumimoji="1" lang="zh-CN" altLang="en-US" dirty="0"/>
              <a:t> </a:t>
            </a:r>
            <a:r>
              <a:rPr kumimoji="1" lang="en-US" altLang="zh-CN" dirty="0"/>
              <a:t>is</a:t>
            </a:r>
            <a:r>
              <a:rPr kumimoji="1" lang="zh-CN" altLang="en-US" dirty="0"/>
              <a:t> </a:t>
            </a:r>
            <a:r>
              <a:rPr kumimoji="1" lang="en-US" altLang="zh-CN" dirty="0"/>
              <a:t>stable.</a:t>
            </a:r>
            <a:r>
              <a:rPr kumimoji="1" lang="zh-CN" altLang="en-US" dirty="0"/>
              <a:t> </a:t>
            </a:r>
            <a:r>
              <a:rPr kumimoji="1" lang="en-US" altLang="zh-CN" dirty="0"/>
              <a:t>The</a:t>
            </a:r>
            <a:r>
              <a:rPr kumimoji="1" lang="zh-CN" altLang="en-US" dirty="0"/>
              <a:t> </a:t>
            </a:r>
            <a:r>
              <a:rPr kumimoji="1" lang="en-US" altLang="zh-CN" dirty="0"/>
              <a:t>other</a:t>
            </a:r>
            <a:r>
              <a:rPr kumimoji="1" lang="zh-CN" altLang="en-US" dirty="0"/>
              <a:t> </a:t>
            </a:r>
            <a:r>
              <a:rPr kumimoji="1" lang="en-US" altLang="zh-CN" dirty="0"/>
              <a:t>four</a:t>
            </a:r>
            <a:r>
              <a:rPr kumimoji="1" lang="zh-CN" altLang="en-US" dirty="0"/>
              <a:t> </a:t>
            </a:r>
            <a:r>
              <a:rPr kumimoji="1" lang="en-US" altLang="zh-CN" dirty="0"/>
              <a:t>figures</a:t>
            </a:r>
            <a:r>
              <a:rPr kumimoji="1" lang="zh-CN" altLang="en-US" dirty="0"/>
              <a:t> </a:t>
            </a:r>
            <a:r>
              <a:rPr kumimoji="1" lang="en-US" altLang="zh-CN" dirty="0"/>
              <a:t>show</a:t>
            </a:r>
            <a:r>
              <a:rPr kumimoji="1" lang="zh-CN" altLang="en-US" dirty="0"/>
              <a:t> </a:t>
            </a:r>
            <a:r>
              <a:rPr kumimoji="1" lang="en-US" altLang="zh-CN" dirty="0"/>
              <a:t>the</a:t>
            </a:r>
            <a:r>
              <a:rPr kumimoji="1" lang="zh-CN" altLang="en-US" dirty="0"/>
              <a:t> </a:t>
            </a:r>
            <a:r>
              <a:rPr kumimoji="1" lang="en-US" altLang="zh-CN" dirty="0"/>
              <a:t>input</a:t>
            </a:r>
            <a:r>
              <a:rPr kumimoji="1" lang="zh-CN" altLang="en-US" dirty="0"/>
              <a:t> </a:t>
            </a:r>
            <a:r>
              <a:rPr kumimoji="1" lang="en-US" altLang="zh-CN" dirty="0"/>
              <a:t>gates</a:t>
            </a:r>
            <a:r>
              <a:rPr kumimoji="1" lang="zh-CN" altLang="en-US" dirty="0"/>
              <a:t> </a:t>
            </a:r>
            <a:r>
              <a:rPr kumimoji="1" lang="en-US" altLang="zh-CN" dirty="0"/>
              <a:t>and</a:t>
            </a:r>
            <a:r>
              <a:rPr kumimoji="1" lang="zh-CN" altLang="en-US" dirty="0"/>
              <a:t> </a:t>
            </a:r>
            <a:r>
              <a:rPr kumimoji="1" lang="en-US" altLang="zh-CN" dirty="0"/>
              <a:t>forget</a:t>
            </a:r>
            <a:r>
              <a:rPr kumimoji="1" lang="zh-CN" altLang="en-US" dirty="0"/>
              <a:t> </a:t>
            </a:r>
            <a:r>
              <a:rPr kumimoji="1" lang="en-US" altLang="zh-CN" dirty="0"/>
              <a:t>gates</a:t>
            </a:r>
            <a:r>
              <a:rPr kumimoji="1" lang="zh-CN" altLang="en-US" dirty="0"/>
              <a:t> </a:t>
            </a:r>
            <a:r>
              <a:rPr kumimoji="1" lang="en-US" altLang="zh-CN" dirty="0"/>
              <a:t>of</a:t>
            </a:r>
            <a:r>
              <a:rPr kumimoji="1" lang="zh-CN" altLang="en-US" dirty="0"/>
              <a:t> </a:t>
            </a:r>
            <a:r>
              <a:rPr kumimoji="1" lang="en-US" altLang="zh-CN" dirty="0"/>
              <a:t>weight</a:t>
            </a:r>
            <a:r>
              <a:rPr kumimoji="1" lang="zh-CN" altLang="en-US" dirty="0"/>
              <a:t> </a:t>
            </a:r>
            <a:r>
              <a:rPr kumimoji="1" lang="en-US" altLang="zh-CN" dirty="0"/>
              <a:t>matrices</a:t>
            </a:r>
            <a:r>
              <a:rPr kumimoji="1" lang="zh-CN" altLang="en-US" dirty="0"/>
              <a:t> </a:t>
            </a:r>
            <a:r>
              <a:rPr kumimoji="1" lang="en-US" altLang="zh-CN" dirty="0"/>
              <a:t>and</a:t>
            </a:r>
            <a:r>
              <a:rPr kumimoji="1" lang="zh-CN" altLang="en-US" dirty="0"/>
              <a:t> </a:t>
            </a:r>
            <a:r>
              <a:rPr kumimoji="1" lang="en-US" altLang="zh-CN" dirty="0"/>
              <a:t>bias</a:t>
            </a:r>
            <a:r>
              <a:rPr kumimoji="1" lang="zh-CN" altLang="en-US" dirty="0"/>
              <a:t> </a:t>
            </a:r>
            <a:r>
              <a:rPr kumimoji="1" lang="en-US" altLang="zh-CN" dirty="0"/>
              <a:t>vectors</a:t>
            </a:r>
            <a:r>
              <a:rPr kumimoji="1" lang="zh-CN" altLang="en-US" dirty="0"/>
              <a:t> </a:t>
            </a:r>
            <a:r>
              <a:rPr kumimoji="1" lang="en-US" altLang="zh-CN" dirty="0"/>
              <a:t>in</a:t>
            </a:r>
            <a:r>
              <a:rPr kumimoji="1" lang="zh-CN" altLang="en-US" dirty="0"/>
              <a:t> </a:t>
            </a:r>
            <a:r>
              <a:rPr kumimoji="1" lang="en-US" altLang="zh-CN" dirty="0"/>
              <a:t>different</a:t>
            </a:r>
            <a:r>
              <a:rPr kumimoji="1" lang="zh-CN" altLang="en-US" dirty="0"/>
              <a:t> </a:t>
            </a:r>
            <a:r>
              <a:rPr kumimoji="1" lang="en-US" altLang="zh-CN" dirty="0"/>
              <a:t>layers.</a:t>
            </a:r>
            <a:r>
              <a:rPr kumimoji="1" lang="zh-CN" altLang="en-US" dirty="0"/>
              <a:t> </a:t>
            </a:r>
            <a:r>
              <a:rPr kumimoji="1" lang="en-US" altLang="zh-CN" dirty="0"/>
              <a:t>We</a:t>
            </a:r>
            <a:r>
              <a:rPr kumimoji="1" lang="zh-CN" altLang="en-US" dirty="0"/>
              <a:t> </a:t>
            </a:r>
            <a:r>
              <a:rPr kumimoji="1" lang="en-US" altLang="zh-CN" dirty="0"/>
              <a:t>can</a:t>
            </a:r>
            <a:r>
              <a:rPr kumimoji="1" lang="zh-CN" altLang="en-US" dirty="0"/>
              <a:t> </a:t>
            </a:r>
            <a:r>
              <a:rPr kumimoji="1" lang="en-US" altLang="zh-CN" dirty="0"/>
              <a:t>see</a:t>
            </a:r>
            <a:r>
              <a:rPr kumimoji="1" lang="zh-CN" altLang="en-US" dirty="0"/>
              <a:t> </a:t>
            </a:r>
            <a:r>
              <a:rPr kumimoji="1" lang="en-US" altLang="zh-CN" dirty="0"/>
              <a:t>that</a:t>
            </a:r>
            <a:r>
              <a:rPr kumimoji="1" lang="zh-CN" altLang="en-US" dirty="0"/>
              <a:t> </a:t>
            </a:r>
            <a:r>
              <a:rPr kumimoji="1" lang="en-US" altLang="zh-CN" dirty="0"/>
              <a:t>for</a:t>
            </a:r>
            <a:r>
              <a:rPr kumimoji="1" lang="zh-CN" altLang="en-US" dirty="0"/>
              <a:t> </a:t>
            </a:r>
            <a:r>
              <a:rPr kumimoji="1" lang="en-US" altLang="zh-CN" dirty="0"/>
              <a:t>the</a:t>
            </a:r>
            <a:r>
              <a:rPr kumimoji="1" lang="zh-CN" altLang="en-US" dirty="0"/>
              <a:t> </a:t>
            </a:r>
            <a:r>
              <a:rPr kumimoji="1" lang="en-US" altLang="zh-CN" dirty="0"/>
              <a:t>last</a:t>
            </a:r>
            <a:r>
              <a:rPr kumimoji="1" lang="zh-CN" altLang="en-US" dirty="0"/>
              <a:t> </a:t>
            </a:r>
            <a:r>
              <a:rPr kumimoji="1" lang="en-US" altLang="zh-CN" dirty="0"/>
              <a:t>hidden</a:t>
            </a:r>
            <a:r>
              <a:rPr kumimoji="1" lang="zh-CN" altLang="en-US" dirty="0"/>
              <a:t> </a:t>
            </a:r>
            <a:r>
              <a:rPr kumimoji="1" lang="en-US" altLang="zh-CN" dirty="0"/>
              <a:t>layer,</a:t>
            </a:r>
            <a:r>
              <a:rPr kumimoji="1" lang="zh-CN" altLang="en-US" dirty="0"/>
              <a:t> </a:t>
            </a:r>
            <a:r>
              <a:rPr kumimoji="1" lang="en-US" altLang="zh-CN" dirty="0"/>
              <a:t>its</a:t>
            </a:r>
            <a:r>
              <a:rPr kumimoji="1" lang="zh-CN" altLang="en-US" dirty="0"/>
              <a:t> </a:t>
            </a:r>
            <a:r>
              <a:rPr kumimoji="1" lang="en-US" altLang="zh-CN" dirty="0"/>
              <a:t>parameters</a:t>
            </a:r>
            <a:r>
              <a:rPr kumimoji="1" lang="zh-CN" altLang="en-US" dirty="0"/>
              <a:t> </a:t>
            </a:r>
            <a:r>
              <a:rPr kumimoji="1" lang="en-US" altLang="zh-CN" dirty="0"/>
              <a:t>remain</a:t>
            </a:r>
            <a:r>
              <a:rPr kumimoji="1" lang="zh-CN" altLang="en-US" dirty="0"/>
              <a:t> </a:t>
            </a:r>
            <a:r>
              <a:rPr kumimoji="1" lang="en-US" altLang="zh-CN" dirty="0"/>
              <a:t>stable.</a:t>
            </a:r>
            <a:r>
              <a:rPr kumimoji="1" lang="zh-CN" altLang="en-US" dirty="0"/>
              <a:t> </a:t>
            </a:r>
            <a:r>
              <a:rPr kumimoji="1" lang="en-US" altLang="zh-CN" dirty="0"/>
              <a:t>The</a:t>
            </a:r>
            <a:r>
              <a:rPr kumimoji="1" lang="zh-CN" altLang="en-US" dirty="0"/>
              <a:t> </a:t>
            </a:r>
            <a:r>
              <a:rPr kumimoji="1" lang="en-US" altLang="zh-CN" dirty="0"/>
              <a:t>parameters</a:t>
            </a:r>
            <a:r>
              <a:rPr kumimoji="1" lang="zh-CN" altLang="en-US" dirty="0"/>
              <a:t> </a:t>
            </a:r>
            <a:r>
              <a:rPr kumimoji="1" lang="en-US" altLang="zh-CN" dirty="0"/>
              <a:t>of</a:t>
            </a:r>
            <a:r>
              <a:rPr kumimoji="1" lang="zh-CN" altLang="en-US" dirty="0"/>
              <a:t> </a:t>
            </a:r>
            <a:r>
              <a:rPr kumimoji="1" lang="en-US" altLang="zh-CN" dirty="0"/>
              <a:t>the</a:t>
            </a:r>
            <a:r>
              <a:rPr kumimoji="1" lang="zh-CN" altLang="en-US" dirty="0"/>
              <a:t> </a:t>
            </a:r>
            <a:r>
              <a:rPr kumimoji="1" lang="en-US" altLang="zh-CN" dirty="0"/>
              <a:t>first</a:t>
            </a:r>
            <a:r>
              <a:rPr kumimoji="1" lang="zh-CN" altLang="en-US" dirty="0"/>
              <a:t> </a:t>
            </a:r>
            <a:r>
              <a:rPr kumimoji="1" lang="en-US" altLang="zh-CN" dirty="0"/>
              <a:t>two</a:t>
            </a:r>
            <a:r>
              <a:rPr kumimoji="1" lang="zh-CN" altLang="en-US" dirty="0"/>
              <a:t> </a:t>
            </a:r>
            <a:r>
              <a:rPr kumimoji="1" lang="en-US" altLang="zh-CN" dirty="0"/>
              <a:t>layers</a:t>
            </a:r>
            <a:r>
              <a:rPr kumimoji="1" lang="zh-CN" altLang="en-US" dirty="0"/>
              <a:t> </a:t>
            </a:r>
            <a:r>
              <a:rPr kumimoji="1" lang="en-US" altLang="zh-CN" dirty="0"/>
              <a:t>are</a:t>
            </a:r>
            <a:r>
              <a:rPr kumimoji="1" lang="zh-CN" altLang="en-US" dirty="0"/>
              <a:t> </a:t>
            </a:r>
            <a:r>
              <a:rPr kumimoji="1" lang="en-US" altLang="zh-CN" dirty="0"/>
              <a:t>updated</a:t>
            </a:r>
            <a:r>
              <a:rPr kumimoji="1" lang="zh-CN" altLang="en-US" dirty="0"/>
              <a:t> </a:t>
            </a:r>
            <a:r>
              <a:rPr kumimoji="1" lang="en-US" altLang="zh-CN" dirty="0"/>
              <a:t>in</a:t>
            </a:r>
            <a:r>
              <a:rPr kumimoji="1" lang="zh-CN" altLang="en-US" dirty="0"/>
              <a:t> </a:t>
            </a:r>
            <a:r>
              <a:rPr kumimoji="1" lang="en-US" altLang="zh-CN" dirty="0"/>
              <a:t>different</a:t>
            </a:r>
            <a:r>
              <a:rPr kumimoji="1" lang="zh-CN" altLang="en-US" dirty="0"/>
              <a:t> </a:t>
            </a:r>
            <a:r>
              <a:rPr kumimoji="1" lang="en-US" altLang="zh-CN" dirty="0"/>
              <a:t>stages.</a:t>
            </a:r>
            <a:r>
              <a:rPr kumimoji="1" lang="zh-CN" altLang="en-US" dirty="0"/>
              <a:t> </a:t>
            </a:r>
            <a:r>
              <a:rPr kumimoji="1" lang="en-US" altLang="zh-CN" dirty="0"/>
              <a:t>In</a:t>
            </a:r>
            <a:r>
              <a:rPr kumimoji="1" lang="zh-CN" altLang="en-US" dirty="0"/>
              <a:t> </a:t>
            </a:r>
            <a:r>
              <a:rPr kumimoji="1" lang="en-US" altLang="zh-CN" dirty="0"/>
              <a:t>the</a:t>
            </a:r>
            <a:r>
              <a:rPr kumimoji="1" lang="zh-CN" altLang="en-US" dirty="0"/>
              <a:t> </a:t>
            </a:r>
            <a:r>
              <a:rPr kumimoji="1" lang="en-US" altLang="zh-CN" dirty="0"/>
              <a:t>first</a:t>
            </a:r>
            <a:r>
              <a:rPr kumimoji="1" lang="zh-CN" altLang="en-US" dirty="0"/>
              <a:t> </a:t>
            </a:r>
            <a:r>
              <a:rPr kumimoji="1" lang="en-US" altLang="zh-CN" dirty="0"/>
              <a:t>half</a:t>
            </a:r>
            <a:r>
              <a:rPr kumimoji="1" lang="zh-CN" altLang="en-US" dirty="0"/>
              <a:t> </a:t>
            </a:r>
            <a:r>
              <a:rPr kumimoji="1" lang="en-US" altLang="zh-CN" dirty="0"/>
              <a:t>of</a:t>
            </a:r>
            <a:r>
              <a:rPr kumimoji="1" lang="zh-CN" altLang="en-US" dirty="0"/>
              <a:t> </a:t>
            </a:r>
            <a:r>
              <a:rPr kumimoji="1" lang="en-US" altLang="zh-CN" dirty="0"/>
              <a:t>the</a:t>
            </a:r>
            <a:r>
              <a:rPr kumimoji="1" lang="zh-CN" altLang="en-US" dirty="0"/>
              <a:t> </a:t>
            </a:r>
            <a:r>
              <a:rPr kumimoji="1" lang="en-US" altLang="zh-CN" dirty="0"/>
              <a:t>training</a:t>
            </a:r>
            <a:r>
              <a:rPr kumimoji="1" lang="zh-CN" altLang="en-US" dirty="0"/>
              <a:t> </a:t>
            </a:r>
            <a:r>
              <a:rPr kumimoji="1" lang="en-US" altLang="zh-CN" dirty="0"/>
              <a:t>process,</a:t>
            </a:r>
            <a:r>
              <a:rPr kumimoji="1" lang="zh-CN" altLang="en-US" dirty="0"/>
              <a:t> </a:t>
            </a:r>
            <a:r>
              <a:rPr kumimoji="1" lang="en-US" altLang="zh-CN" dirty="0"/>
              <a:t>the</a:t>
            </a:r>
            <a:r>
              <a:rPr kumimoji="1" lang="zh-CN" altLang="en-US" dirty="0"/>
              <a:t> </a:t>
            </a:r>
            <a:r>
              <a:rPr kumimoji="1" lang="en-US" altLang="zh-CN" dirty="0"/>
              <a:t>input</a:t>
            </a:r>
            <a:r>
              <a:rPr kumimoji="1" lang="zh-CN" altLang="en-US" dirty="0"/>
              <a:t> </a:t>
            </a:r>
            <a:r>
              <a:rPr kumimoji="1" lang="en-US" altLang="zh-CN" dirty="0"/>
              <a:t>gate</a:t>
            </a:r>
            <a:r>
              <a:rPr kumimoji="1" lang="zh-CN" altLang="en-US" dirty="0"/>
              <a:t> </a:t>
            </a:r>
            <a:r>
              <a:rPr kumimoji="1" lang="en-US" altLang="zh-CN" dirty="0"/>
              <a:t>of</a:t>
            </a:r>
            <a:r>
              <a:rPr kumimoji="1" lang="zh-CN" altLang="en-US" dirty="0"/>
              <a:t> </a:t>
            </a:r>
            <a:r>
              <a:rPr kumimoji="1" lang="en-US" altLang="zh-CN" dirty="0"/>
              <a:t>the</a:t>
            </a:r>
            <a:r>
              <a:rPr kumimoji="1" lang="zh-CN" altLang="en-US" dirty="0"/>
              <a:t> </a:t>
            </a:r>
            <a:r>
              <a:rPr kumimoji="1" lang="en-US" altLang="zh-CN" dirty="0"/>
              <a:t>second</a:t>
            </a:r>
            <a:r>
              <a:rPr kumimoji="1" lang="zh-CN" altLang="en-US" dirty="0"/>
              <a:t> </a:t>
            </a:r>
            <a:r>
              <a:rPr kumimoji="1" lang="en-US" altLang="zh-CN" dirty="0"/>
              <a:t>layer</a:t>
            </a:r>
            <a:r>
              <a:rPr kumimoji="1" lang="zh-CN" altLang="en-US" dirty="0"/>
              <a:t> </a:t>
            </a:r>
            <a:r>
              <a:rPr kumimoji="1" lang="en-US" altLang="zh-CN" dirty="0"/>
              <a:t>is</a:t>
            </a:r>
            <a:r>
              <a:rPr kumimoji="1" lang="zh-CN" altLang="en-US" dirty="0"/>
              <a:t> </a:t>
            </a:r>
            <a:r>
              <a:rPr kumimoji="1" lang="en-US" altLang="zh-CN" dirty="0"/>
              <a:t>high,</a:t>
            </a:r>
            <a:r>
              <a:rPr kumimoji="1" lang="zh-CN" altLang="en-US" dirty="0"/>
              <a:t> </a:t>
            </a:r>
            <a:r>
              <a:rPr kumimoji="1" lang="en-US" altLang="zh-CN" dirty="0"/>
              <a:t>representing</a:t>
            </a:r>
            <a:r>
              <a:rPr kumimoji="1" lang="zh-CN" altLang="en-US" dirty="0"/>
              <a:t> </a:t>
            </a:r>
            <a:r>
              <a:rPr kumimoji="1" lang="en-US" altLang="zh-CN" dirty="0"/>
              <a:t>that</a:t>
            </a:r>
            <a:r>
              <a:rPr kumimoji="1" lang="zh-CN" altLang="en-US" dirty="0"/>
              <a:t> </a:t>
            </a:r>
            <a:r>
              <a:rPr kumimoji="1" lang="en-US" altLang="zh-CN" dirty="0"/>
              <a:t>the</a:t>
            </a:r>
            <a:r>
              <a:rPr kumimoji="1" lang="zh-CN" altLang="en-US" dirty="0"/>
              <a:t> </a:t>
            </a:r>
            <a:r>
              <a:rPr kumimoji="1" lang="en-US" altLang="zh-CN" dirty="0"/>
              <a:t>parameters</a:t>
            </a:r>
            <a:r>
              <a:rPr kumimoji="1" lang="zh-CN" altLang="en-US" dirty="0"/>
              <a:t> </a:t>
            </a:r>
            <a:r>
              <a:rPr kumimoji="1" lang="en-US" altLang="zh-CN" dirty="0"/>
              <a:t>are</a:t>
            </a:r>
            <a:r>
              <a:rPr kumimoji="1" lang="zh-CN" altLang="en-US" dirty="0"/>
              <a:t> </a:t>
            </a:r>
            <a:r>
              <a:rPr kumimoji="1" lang="en-US" altLang="zh-CN" dirty="0"/>
              <a:t>quickly</a:t>
            </a:r>
            <a:r>
              <a:rPr kumimoji="1" lang="zh-CN" altLang="en-US" dirty="0"/>
              <a:t> </a:t>
            </a:r>
            <a:r>
              <a:rPr kumimoji="1" lang="en-US" altLang="zh-CN" dirty="0"/>
              <a:t>updated.</a:t>
            </a:r>
            <a:endParaRPr kumimoji="1" lang="zh-CN" altLang="en-US" dirty="0"/>
          </a:p>
        </p:txBody>
      </p:sp>
      <p:sp>
        <p:nvSpPr>
          <p:cNvPr id="4" name="灯片编号占位符 3"/>
          <p:cNvSpPr>
            <a:spLocks noGrp="1"/>
          </p:cNvSpPr>
          <p:nvPr>
            <p:ph type="sldNum" sz="quarter" idx="5"/>
          </p:nvPr>
        </p:nvSpPr>
        <p:spPr/>
        <p:txBody>
          <a:bodyPr/>
          <a:lstStyle/>
          <a:p>
            <a:fld id="{664DE1BC-69EA-9D4A-89E8-5FFCB19EB9B4}" type="slidenum">
              <a:rPr kumimoji="1" lang="zh-CN" altLang="en-US" smtClean="0"/>
              <a:t>37</a:t>
            </a:fld>
            <a:endParaRPr kumimoji="1" lang="zh-CN" altLang="en-US"/>
          </a:p>
        </p:txBody>
      </p:sp>
    </p:spTree>
    <p:extLst>
      <p:ext uri="{BB962C8B-B14F-4D97-AF65-F5344CB8AC3E}">
        <p14:creationId xmlns:p14="http://schemas.microsoft.com/office/powerpoint/2010/main" val="1651077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In online stores, how do people do this? Typically, people will communicate less often. </a:t>
            </a:r>
            <a:endParaRPr b="0"/>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They read textual descriptions by themselves, and maybe also have a look at the images.</a:t>
            </a:r>
            <a:endParaRPr b="0"/>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And online salesmen mainly provide assistance, instead of introducing product information and promoting sales.</a:t>
            </a:r>
            <a:endParaRPr b="0"/>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Calibri"/>
              <a:buNone/>
            </a:pPr>
            <a:r>
              <a:rPr lang="en-US"/>
              <a:t>不同的在线上购物中，用户对某个商品的了解是通过点击商品之后，阅读商品的描述文本以及看商品图实现的。这些商品描述主要是卖家预先写好的，相比线下的销售员，有很大的局限</a:t>
            </a:r>
            <a:endParaRPr/>
          </a:p>
        </p:txBody>
      </p:sp>
      <p:sp>
        <p:nvSpPr>
          <p:cNvPr id="97" name="Google Shape;9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extLst>
      <p:ext uri="{BB962C8B-B14F-4D97-AF65-F5344CB8AC3E}">
        <p14:creationId xmlns:p14="http://schemas.microsoft.com/office/powerpoint/2010/main" val="3413189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Suppose we have two users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Calibri"/>
              <a:buNone/>
            </a:pPr>
            <a:endParaRPr/>
          </a:p>
          <a:p>
            <a:pPr marL="0" lvl="0" indent="0" algn="l" rtl="0">
              <a:spcBef>
                <a:spcPts val="0"/>
              </a:spcBef>
              <a:spcAft>
                <a:spcPts val="0"/>
              </a:spcAft>
              <a:buClr>
                <a:schemeClr val="dk1"/>
              </a:buClr>
              <a:buSzPts val="1100"/>
              <a:buFont typeface="Calibri"/>
              <a:buNone/>
            </a:pPr>
            <a:r>
              <a:rPr lang="en-US"/>
              <a:t>举个例子，假设我们有两个不同的用户点击了同一个商品。</a:t>
            </a:r>
            <a:endParaRPr/>
          </a:p>
          <a:p>
            <a:pPr marL="0" lvl="0" indent="0" algn="l" rtl="0">
              <a:spcBef>
                <a:spcPts val="0"/>
              </a:spcBef>
              <a:spcAft>
                <a:spcPts val="0"/>
              </a:spcAft>
              <a:buClr>
                <a:schemeClr val="dk1"/>
              </a:buClr>
              <a:buSzPts val="1100"/>
              <a:buFont typeface="Calibri"/>
              <a:buNone/>
            </a:pPr>
            <a:r>
              <a:rPr lang="en-US"/>
              <a:t>第一位用户是个家庭主妇，且更注重实用性；第二位用户更加年轻，并且更加注重外观。</a:t>
            </a:r>
            <a:endParaRPr/>
          </a:p>
          <a:p>
            <a:pPr marL="0" lvl="0" indent="0" algn="l" rtl="0">
              <a:spcBef>
                <a:spcPts val="0"/>
              </a:spcBef>
              <a:spcAft>
                <a:spcPts val="0"/>
              </a:spcAft>
              <a:buClr>
                <a:schemeClr val="dk1"/>
              </a:buClr>
              <a:buSzPts val="1100"/>
              <a:buFont typeface="Calibri"/>
              <a:buNone/>
            </a:pPr>
            <a:endParaRPr/>
          </a:p>
          <a:p>
            <a:pPr marL="0" marR="0" lvl="0" indent="0" algn="l" rtl="0">
              <a:lnSpc>
                <a:spcPct val="100000"/>
              </a:lnSpc>
              <a:spcBef>
                <a:spcPts val="0"/>
              </a:spcBef>
              <a:spcAft>
                <a:spcPts val="0"/>
              </a:spcAft>
              <a:buClr>
                <a:schemeClr val="dk1"/>
              </a:buClr>
              <a:buSzPts val="1100"/>
              <a:buFont typeface="Calibri"/>
              <a:buNone/>
            </a:pPr>
            <a:r>
              <a:rPr lang="en-US"/>
              <a:t>我们发现不同的人对这些特点有不同的偏好，但我们总是对用户呈现固定的描述。</a:t>
            </a:r>
            <a:endParaRPr/>
          </a:p>
        </p:txBody>
      </p:sp>
      <p:sp>
        <p:nvSpPr>
          <p:cNvPr id="112" name="Google Shape;11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extLst>
      <p:ext uri="{BB962C8B-B14F-4D97-AF65-F5344CB8AC3E}">
        <p14:creationId xmlns:p14="http://schemas.microsoft.com/office/powerpoint/2010/main" val="42222956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en-US"/>
              <a:t>于是我们认为应该给用户提供个性化的商品描述。</a:t>
            </a:r>
            <a:endParaRPr/>
          </a:p>
        </p:txBody>
      </p:sp>
      <p:sp>
        <p:nvSpPr>
          <p:cNvPr id="121" name="Google Shape;12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extLst>
      <p:ext uri="{BB962C8B-B14F-4D97-AF65-F5344CB8AC3E}">
        <p14:creationId xmlns:p14="http://schemas.microsoft.com/office/powerpoint/2010/main" val="36711933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en-US"/>
              <a:t>于是我们认为应该给用户提供个性化的商品描述。</a:t>
            </a:r>
            <a:endParaRPr/>
          </a:p>
        </p:txBody>
      </p:sp>
      <p:sp>
        <p:nvSpPr>
          <p:cNvPr id="121" name="Google Shape;12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extLst>
      <p:ext uri="{BB962C8B-B14F-4D97-AF65-F5344CB8AC3E}">
        <p14:creationId xmlns:p14="http://schemas.microsoft.com/office/powerpoint/2010/main" val="35914269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4: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Overall, o</a:t>
            </a:r>
            <a:r>
              <a:rPr lang="en-US" sz="1200" b="0" i="0" u="none" strike="noStrike">
                <a:solidFill>
                  <a:schemeClr val="dk1"/>
                </a:solidFill>
                <a:latin typeface="Calibri"/>
                <a:ea typeface="Calibri"/>
                <a:cs typeface="Calibri"/>
                <a:sym typeface="Calibri"/>
              </a:rPr>
              <a:t>ur model is based on a seq2seq framework. It auto-regressively predicts the next token, based on these inputs.</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To achieve personalization, we take the desired control information as input and build a conditional seq2seq framework.</a:t>
            </a:r>
            <a:endParaRPr b="0"/>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To make the descriptions informative and diverse, we incorporate knowl</a:t>
            </a:r>
            <a:r>
              <a:rPr lang="en-US"/>
              <a:t>edge from </a:t>
            </a:r>
            <a:r>
              <a:rPr lang="en-US" sz="1200" b="0" i="0" u="none" strike="noStrike">
                <a:solidFill>
                  <a:schemeClr val="dk1"/>
                </a:solidFill>
                <a:latin typeface="Calibri"/>
                <a:ea typeface="Calibri"/>
                <a:cs typeface="Calibri"/>
                <a:sym typeface="Calibri"/>
              </a:rPr>
              <a:t>external knowledge bases.</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KOBE generate a product description, given 1) the product title, 2) the desired product aspect and user category and 3) the relevant knowledge retrieved from an existing knowledge base.</a:t>
            </a:r>
            <a:endParaRPr b="0"/>
          </a:p>
        </p:txBody>
      </p:sp>
      <p:sp>
        <p:nvSpPr>
          <p:cNvPr id="196" name="Google Shape;19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extLst>
      <p:ext uri="{BB962C8B-B14F-4D97-AF65-F5344CB8AC3E}">
        <p14:creationId xmlns:p14="http://schemas.microsoft.com/office/powerpoint/2010/main" val="3017386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7: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Now we build our model KOBE step by step.</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Let’s start with a product. Given a product, How to automatically generate its descriptions?</a:t>
            </a:r>
            <a:endParaRPr/>
          </a:p>
        </p:txBody>
      </p:sp>
      <p:sp>
        <p:nvSpPr>
          <p:cNvPr id="139" name="Google Shape;13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extLst>
      <p:ext uri="{BB962C8B-B14F-4D97-AF65-F5344CB8AC3E}">
        <p14:creationId xmlns:p14="http://schemas.microsoft.com/office/powerpoint/2010/main" val="15856588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8: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First, given this product, we learn how to generate the description for it.</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You may have seen this equation, the sequence to sequence framework. We build our model on this framework to generate description from product title.</a:t>
            </a:r>
            <a:endParaRPr/>
          </a:p>
        </p:txBody>
      </p:sp>
      <p:sp>
        <p:nvSpPr>
          <p:cNvPr id="147" name="Google Shape;14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extLst>
      <p:ext uri="{BB962C8B-B14F-4D97-AF65-F5344CB8AC3E}">
        <p14:creationId xmlns:p14="http://schemas.microsoft.com/office/powerpoint/2010/main" val="28358878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9: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First, given this product, we learn how to generate the description for it.</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You may have seen this equation, the sequence to sequence framework. We build our model on this framework to generate description from product title.</a:t>
            </a:r>
            <a:endParaRPr/>
          </a:p>
        </p:txBody>
      </p:sp>
      <p:sp>
        <p:nvSpPr>
          <p:cNvPr id="157" name="Google Shape;15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extLst>
      <p:ext uri="{BB962C8B-B14F-4D97-AF65-F5344CB8AC3E}">
        <p14:creationId xmlns:p14="http://schemas.microsoft.com/office/powerpoint/2010/main" val="1151069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736600"/>
            <a:ext cx="5322888" cy="36845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804948-14D2-43DA-B3DB-CF1972FFF4B7}" type="slidenum">
              <a:rPr lang="en-US" altLang="zh-CN" smtClean="0"/>
              <a:pPr>
                <a:defRPr/>
              </a:pPr>
              <a:t>4</a:t>
            </a:fld>
            <a:endParaRPr lang="en-US" altLang="zh-CN"/>
          </a:p>
        </p:txBody>
      </p:sp>
    </p:spTree>
    <p:extLst>
      <p:ext uri="{BB962C8B-B14F-4D97-AF65-F5344CB8AC3E}">
        <p14:creationId xmlns:p14="http://schemas.microsoft.com/office/powerpoint/2010/main" val="9904992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0: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Secondly, we take the user into consideration.</a:t>
            </a:r>
            <a:endParaRPr/>
          </a:p>
          <a:p>
            <a:pPr marL="0" lvl="0" indent="0" algn="l" rtl="0">
              <a:spcBef>
                <a:spcPts val="0"/>
              </a:spcBef>
              <a:spcAft>
                <a:spcPts val="0"/>
              </a:spcAft>
              <a:buClr>
                <a:schemeClr val="dk1"/>
              </a:buClr>
              <a:buSzPts val="1200"/>
              <a:buFont typeface="Calibri"/>
              <a:buNone/>
            </a:pPr>
            <a:r>
              <a:rPr lang="en-US"/>
              <a:t>Given the user preferences, like `geek` or `artist`, we called them attributes. We condition our model on these attributes</a:t>
            </a:r>
            <a:endParaRPr/>
          </a:p>
        </p:txBody>
      </p:sp>
      <p:sp>
        <p:nvSpPr>
          <p:cNvPr id="164" name="Google Shape;16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extLst>
      <p:ext uri="{BB962C8B-B14F-4D97-AF65-F5344CB8AC3E}">
        <p14:creationId xmlns:p14="http://schemas.microsoft.com/office/powerpoint/2010/main" val="25203677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1: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 we show how to add attributes as control information. We tried representing the attributes as tokens and concatenate them to the input sequence. We also tried to use different &lt;start of sequence&gt; symbols for different attributes. But we found out adding the embeddings to the token embeddings performs best.</a:t>
            </a:r>
            <a:endParaRPr/>
          </a:p>
        </p:txBody>
      </p:sp>
      <p:sp>
        <p:nvSpPr>
          <p:cNvPr id="174" name="Google Shape;17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extLst>
      <p:ext uri="{BB962C8B-B14F-4D97-AF65-F5344CB8AC3E}">
        <p14:creationId xmlns:p14="http://schemas.microsoft.com/office/powerpoint/2010/main" val="2097324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2: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Calibri"/>
              <a:buNone/>
            </a:pPr>
            <a:r>
              <a:rPr lang="en-US"/>
              <a:t>Thirdly, to generate product descriptions, we need actual knowledge about the products.</a:t>
            </a:r>
            <a:endParaRPr/>
          </a:p>
          <a:p>
            <a:pPr marL="0" lvl="0" indent="0" algn="l" rtl="0">
              <a:spcBef>
                <a:spcPts val="0"/>
              </a:spcBef>
              <a:spcAft>
                <a:spcPts val="0"/>
              </a:spcAft>
              <a:buClr>
                <a:schemeClr val="dk1"/>
              </a:buClr>
              <a:buSzPts val="1100"/>
              <a:buFont typeface="Arial"/>
              <a:buNone/>
            </a:pPr>
            <a:r>
              <a:rPr lang="en-US"/>
              <a:t>The model will need to memorize all the facts about products, how things work, to generate a description.</a:t>
            </a:r>
            <a:endParaRPr/>
          </a:p>
          <a:p>
            <a:pPr marL="0" lvl="0" indent="0" algn="l" rtl="0">
              <a:spcBef>
                <a:spcPts val="0"/>
              </a:spcBef>
              <a:spcAft>
                <a:spcPts val="0"/>
              </a:spcAft>
              <a:buClr>
                <a:schemeClr val="dk1"/>
              </a:buClr>
              <a:buSzPts val="1100"/>
              <a:buFont typeface="Calibri"/>
              <a:buNone/>
            </a:pPr>
            <a:r>
              <a:rPr lang="en-US"/>
              <a:t>To reduce this burden for the model, we retrieve knowledge of the product from a knowledge base and provide them as additional input to the model.</a:t>
            </a:r>
            <a:endParaRPr/>
          </a:p>
          <a:p>
            <a:pPr marL="0" lvl="0" indent="0" algn="l" rtl="0">
              <a:spcBef>
                <a:spcPts val="0"/>
              </a:spcBef>
              <a:spcAft>
                <a:spcPts val="0"/>
              </a:spcAft>
              <a:buClr>
                <a:schemeClr val="dk1"/>
              </a:buClr>
              <a:buSzPts val="1100"/>
              <a:buFont typeface="Calibri"/>
              <a:buNone/>
            </a:pPr>
            <a:endParaRPr/>
          </a:p>
          <a:p>
            <a:pPr marL="0" lvl="0" indent="0" algn="l" rtl="0">
              <a:lnSpc>
                <a:spcPct val="115000"/>
              </a:lnSpc>
              <a:spcBef>
                <a:spcPts val="0"/>
              </a:spcBef>
              <a:spcAft>
                <a:spcPts val="0"/>
              </a:spcAft>
              <a:buClr>
                <a:schemeClr val="dk1"/>
              </a:buClr>
              <a:buSzPts val="1100"/>
              <a:buFont typeface="Calibri"/>
              <a:buNone/>
            </a:pPr>
            <a:r>
              <a:rPr lang="en-US" sz="1100"/>
              <a:t>% To give an insight on why this happens, compare this to machine translation.</a:t>
            </a:r>
            <a:endParaRPr/>
          </a:p>
          <a:p>
            <a:pPr marL="0" lvl="0" indent="0" algn="l" rtl="0">
              <a:lnSpc>
                <a:spcPct val="115000"/>
              </a:lnSpc>
              <a:spcBef>
                <a:spcPts val="0"/>
              </a:spcBef>
              <a:spcAft>
                <a:spcPts val="0"/>
              </a:spcAft>
              <a:buClr>
                <a:schemeClr val="dk1"/>
              </a:buClr>
              <a:buSzPts val="1100"/>
              <a:buFont typeface="Calibri"/>
              <a:buNone/>
            </a:pPr>
            <a:r>
              <a:rPr lang="en-US" sz="1100"/>
              <a:t>In translation, there is a limited connection between the two languages. The vocabulary is fixed. The grammar is easy to learn. And we can guess the meaning of an unseen sentence in English pretty well.</a:t>
            </a:r>
            <a:endParaRPr/>
          </a:p>
          <a:p>
            <a:pPr marL="0" lvl="0" indent="0" algn="l" rtl="0">
              <a:spcBef>
                <a:spcPts val="0"/>
              </a:spcBef>
              <a:spcAft>
                <a:spcPts val="0"/>
              </a:spcAft>
              <a:buNone/>
            </a:pPr>
            <a:endParaRPr/>
          </a:p>
        </p:txBody>
      </p:sp>
      <p:sp>
        <p:nvSpPr>
          <p:cNvPr id="181" name="Google Shape;18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extLst>
      <p:ext uri="{BB962C8B-B14F-4D97-AF65-F5344CB8AC3E}">
        <p14:creationId xmlns:p14="http://schemas.microsoft.com/office/powerpoint/2010/main" val="35561304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3: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 incorporate knowledge into our model, we first retrieve relevant knowledge from a knowledge base called CN-dbpedia by matching the product title and get $w$. But, different types of knowledge should be considered to have different importance and so does the product title. So we adopt a bi-directional attention mechanism and combine the knowledge in this way.</a:t>
            </a:r>
            <a:endParaRPr/>
          </a:p>
        </p:txBody>
      </p:sp>
      <p:sp>
        <p:nvSpPr>
          <p:cNvPr id="189" name="Google Shape;18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extLst>
      <p:ext uri="{BB962C8B-B14F-4D97-AF65-F5344CB8AC3E}">
        <p14:creationId xmlns:p14="http://schemas.microsoft.com/office/powerpoint/2010/main" val="25626861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4: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Overall, o</a:t>
            </a:r>
            <a:r>
              <a:rPr lang="en-US" sz="1200" b="0" i="0" u="none" strike="noStrike">
                <a:solidFill>
                  <a:schemeClr val="dk1"/>
                </a:solidFill>
                <a:latin typeface="Calibri"/>
                <a:ea typeface="Calibri"/>
                <a:cs typeface="Calibri"/>
                <a:sym typeface="Calibri"/>
              </a:rPr>
              <a:t>ur model is based on a seq2seq framework. It auto-regressively predicts the next token, based on these inputs.</a:t>
            </a: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To achieve personalization, we take the desired control information as input and build a conditional seq2seq framework.</a:t>
            </a:r>
            <a:endParaRPr b="0"/>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To make the descriptions informative and diverse, we incorporate knowl</a:t>
            </a:r>
            <a:r>
              <a:rPr lang="en-US"/>
              <a:t>edge from </a:t>
            </a:r>
            <a:r>
              <a:rPr lang="en-US" sz="1200" b="0" i="0" u="none" strike="noStrike">
                <a:solidFill>
                  <a:schemeClr val="dk1"/>
                </a:solidFill>
                <a:latin typeface="Calibri"/>
                <a:ea typeface="Calibri"/>
                <a:cs typeface="Calibri"/>
                <a:sym typeface="Calibri"/>
              </a:rPr>
              <a:t>external knowledge bases.</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KOBE generate a product description, given 1) the product title, 2) the desired product aspect and user category and 3) the relevant knowledge retrieved from an existing knowledge base.</a:t>
            </a:r>
            <a:endParaRPr b="0"/>
          </a:p>
        </p:txBody>
      </p:sp>
      <p:sp>
        <p:nvSpPr>
          <p:cNvPr id="196" name="Google Shape;19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extLst>
      <p:ext uri="{BB962C8B-B14F-4D97-AF65-F5344CB8AC3E}">
        <p14:creationId xmlns:p14="http://schemas.microsoft.com/office/powerpoint/2010/main" val="10513542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5: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Now the experiments part.</a:t>
            </a:r>
            <a:endParaRPr b="0"/>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We created and open-sourced a dataset called TaoDescribe, containing over 2 million products and their descriptions written by humans.</a:t>
            </a:r>
            <a:endParaRPr b="0"/>
          </a:p>
        </p:txBody>
      </p:sp>
      <p:sp>
        <p:nvSpPr>
          <p:cNvPr id="203" name="Google Shape;20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extLst>
      <p:ext uri="{BB962C8B-B14F-4D97-AF65-F5344CB8AC3E}">
        <p14:creationId xmlns:p14="http://schemas.microsoft.com/office/powerpoint/2010/main" val="24870210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6: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First, does KOBE improve generation quality?</a:t>
            </a:r>
            <a:endParaRPr b="0"/>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BLEU measures the overlap between the generated and the ground truth and is widely adopted for Seq2seq tasks such as machine translation.</a:t>
            </a:r>
            <a:endParaRPr b="0"/>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We can see kobe improves the generation quality.</a:t>
            </a:r>
            <a:endParaRPr b="0"/>
          </a:p>
          <a:p>
            <a:pPr marL="0" lvl="0" indent="0" algn="l" rtl="0">
              <a:spcBef>
                <a:spcPts val="0"/>
              </a:spcBef>
              <a:spcAft>
                <a:spcPts val="0"/>
              </a:spcAft>
              <a:buNone/>
            </a:pPr>
            <a:br>
              <a:rPr lang="en-US"/>
            </a:br>
            <a:r>
              <a:rPr lang="en-US" sz="1200" b="0" i="0" u="none" strike="noStrike">
                <a:solidFill>
                  <a:schemeClr val="dk1"/>
                </a:solidFill>
                <a:latin typeface="Calibri"/>
                <a:ea typeface="Calibri"/>
                <a:cs typeface="Calibri"/>
                <a:sym typeface="Calibri"/>
              </a:rPr>
              <a:t>Second, does KOBE improve generation diversity?</a:t>
            </a:r>
            <a:endParaRPr b="0"/>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diversity score computed as the number of distinct ngrams generated on the test set. </a:t>
            </a:r>
            <a:endParaRPr b="0"/>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results show that both personalization and knowledge improve the diversity, which means more contents are generated.</a:t>
            </a:r>
            <a:endParaRPr b="0"/>
          </a:p>
          <a:p>
            <a:pPr marL="0" lvl="0" indent="0" algn="l" rtl="0">
              <a:spcBef>
                <a:spcPts val="0"/>
              </a:spcBef>
              <a:spcAft>
                <a:spcPts val="0"/>
              </a:spcAft>
              <a:buNone/>
            </a:pPr>
            <a:br>
              <a:rPr lang="en-US"/>
            </a:br>
            <a:r>
              <a:rPr lang="en-US" sz="1200" b="0" i="0" u="none" strike="noStrike">
                <a:solidFill>
                  <a:schemeClr val="dk1"/>
                </a:solidFill>
                <a:latin typeface="Calibri"/>
                <a:ea typeface="Calibri"/>
                <a:cs typeface="Calibri"/>
                <a:sym typeface="Calibri"/>
              </a:rPr>
              <a:t>Third, does KOBE achieve better personalization?</a:t>
            </a:r>
            <a:endParaRPr b="0"/>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In other words, how well do we control the style of the product descriptions?</a:t>
            </a:r>
            <a:endParaRPr b="0"/>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If the style information can be recovered from the generated text, we consider it successful.</a:t>
            </a:r>
            <a:endParaRPr b="0"/>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So we train a classifier to predict attributes from ground truth descriptions and use it to predict the attributes of generated descriptions. If the more predictions match the input attributes, the score is higher.</a:t>
            </a:r>
            <a:endParaRPr b="0"/>
          </a:p>
          <a:p>
            <a:pPr marL="0" lvl="0" indent="0" algn="l" rtl="0">
              <a:spcBef>
                <a:spcPts val="0"/>
              </a:spcBef>
              <a:spcAft>
                <a:spcPts val="0"/>
              </a:spcAft>
              <a:buNone/>
            </a:pPr>
            <a:br>
              <a:rPr lang="en-US"/>
            </a:br>
            <a:r>
              <a:rPr lang="en-US" sz="1200" b="0" i="0" u="none" strike="noStrike">
                <a:solidFill>
                  <a:schemeClr val="dk1"/>
                </a:solidFill>
                <a:latin typeface="Calibri"/>
                <a:ea typeface="Calibri"/>
                <a:cs typeface="Calibri"/>
                <a:sym typeface="Calibri"/>
              </a:rPr>
              <a:t>The human evaluation also shows KOBE is better than the baseline.</a:t>
            </a:r>
            <a:endParaRPr b="0"/>
          </a:p>
          <a:p>
            <a:pPr marL="0" lvl="0" indent="0" algn="l" rtl="0">
              <a:spcBef>
                <a:spcPts val="0"/>
              </a:spcBef>
              <a:spcAft>
                <a:spcPts val="0"/>
              </a:spcAft>
              <a:buNone/>
            </a:pPr>
            <a:br>
              <a:rPr lang="en-US"/>
            </a:br>
            <a:endParaRPr sz="1200"/>
          </a:p>
        </p:txBody>
      </p:sp>
      <p:sp>
        <p:nvSpPr>
          <p:cNvPr id="210" name="Google Shape;21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extLst>
      <p:ext uri="{BB962C8B-B14F-4D97-AF65-F5344CB8AC3E}">
        <p14:creationId xmlns:p14="http://schemas.microsoft.com/office/powerpoint/2010/main" val="22622101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7: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Now let’s have a look at some generated results.</a:t>
            </a:r>
            <a:endParaRPr b="0"/>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This product is a Chinese-style lamp. For this product, we vary the control information. </a:t>
            </a:r>
            <a:endParaRPr b="0"/>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On the left, we let the model to focus on the appearance of the product.</a:t>
            </a:r>
            <a:endParaRPr b="0"/>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On the right, the function.</a:t>
            </a:r>
            <a:endParaRPr b="0"/>
          </a:p>
          <a:p>
            <a:pPr marL="0" lvl="0" indent="0" algn="l" rtl="0">
              <a:spcBef>
                <a:spcPts val="0"/>
              </a:spcBef>
              <a:spcAft>
                <a:spcPts val="0"/>
              </a:spcAft>
              <a:buNone/>
            </a:pPr>
            <a:endParaRPr b="0"/>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This is another example. It’s similar to the previous one but now we vary the user category attribute. This product is a Euro-style wooden desk.</a:t>
            </a:r>
            <a:endParaRPr b="0"/>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On the left, we presume the user to be a housewife, while on the right, a geek.</a:t>
            </a:r>
            <a:endParaRPr b="0"/>
          </a:p>
        </p:txBody>
      </p:sp>
      <p:sp>
        <p:nvSpPr>
          <p:cNvPr id="220" name="Google Shape;22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extLst>
      <p:ext uri="{BB962C8B-B14F-4D97-AF65-F5344CB8AC3E}">
        <p14:creationId xmlns:p14="http://schemas.microsoft.com/office/powerpoint/2010/main" val="137648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幻灯片图像占位符 1">
            <a:extLst>
              <a:ext uri="{FF2B5EF4-FFF2-40B4-BE49-F238E27FC236}">
                <a16:creationId xmlns:a16="http://schemas.microsoft.com/office/drawing/2014/main" id="{97486036-8144-C84B-AC23-47313846DF89}"/>
              </a:ext>
            </a:extLst>
          </p:cNvPr>
          <p:cNvSpPr>
            <a:spLocks noGrp="1" noRot="1" noChangeAspect="1" noTextEdit="1"/>
          </p:cNvSpPr>
          <p:nvPr>
            <p:ph type="sldImg"/>
          </p:nvPr>
        </p:nvSpPr>
        <p:spPr>
          <a:ln/>
        </p:spPr>
      </p:sp>
      <p:sp>
        <p:nvSpPr>
          <p:cNvPr id="58370" name="备注占位符 2">
            <a:extLst>
              <a:ext uri="{FF2B5EF4-FFF2-40B4-BE49-F238E27FC236}">
                <a16:creationId xmlns:a16="http://schemas.microsoft.com/office/drawing/2014/main" id="{8FCD95D8-BB36-934F-89BB-5223928148D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r>
              <a:rPr lang="en-US" altLang="zh-CN" sz="2400">
                <a:latin typeface="Arial" panose="020B0604020202020204" pitchFamily="34" charset="0"/>
              </a:rPr>
              <a:t>CogDL is a graph representation learning toolkit that allows researchers and developers to train baseline or custom models for node classification, link prediction and other tasks on graphs. It provides implementations of several models, including: non-GNN Baselines like Deepwalk, LINE, NetMF, GNN Baselines like GCN, GAT, Graphsage. </a:t>
            </a:r>
          </a:p>
          <a:p>
            <a:endParaRPr lang="zh-CN" altLang="en-US">
              <a:latin typeface="Arial" panose="020B0604020202020204" pitchFamily="34" charset="0"/>
            </a:endParaRPr>
          </a:p>
        </p:txBody>
      </p:sp>
      <p:sp>
        <p:nvSpPr>
          <p:cNvPr id="58371" name="幻灯片编号占位符 3">
            <a:extLst>
              <a:ext uri="{FF2B5EF4-FFF2-40B4-BE49-F238E27FC236}">
                <a16:creationId xmlns:a16="http://schemas.microsoft.com/office/drawing/2014/main" id="{344893E2-A92D-9042-B189-90BA240DB8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E0F675B-91C0-3444-AE02-63EE86462600}" type="slidenum">
              <a:rPr lang="en-US" altLang="zh-CN" smtClean="0"/>
              <a:pPr/>
              <a:t>56</a:t>
            </a:fld>
            <a:endParaRPr lang="en-US" altLang="zh-CN"/>
          </a:p>
        </p:txBody>
      </p:sp>
    </p:spTree>
    <p:extLst>
      <p:ext uri="{BB962C8B-B14F-4D97-AF65-F5344CB8AC3E}">
        <p14:creationId xmlns:p14="http://schemas.microsoft.com/office/powerpoint/2010/main" val="21464689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3804948-14D2-43DA-B3DB-CF1972FFF4B7}" type="slidenum">
              <a:rPr lang="en-US" altLang="zh-CN" smtClean="0"/>
              <a:pPr>
                <a:defRPr/>
              </a:pPr>
              <a:t>58</a:t>
            </a:fld>
            <a:endParaRPr lang="en-US" altLang="zh-CN"/>
          </a:p>
        </p:txBody>
      </p:sp>
    </p:spTree>
    <p:extLst>
      <p:ext uri="{BB962C8B-B14F-4D97-AF65-F5344CB8AC3E}">
        <p14:creationId xmlns:p14="http://schemas.microsoft.com/office/powerpoint/2010/main" val="2738488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p:cNvSpPr>
            <a:spLocks noGrp="1" noRot="1" noChangeAspect="1" noTextEdit="1"/>
          </p:cNvSpPr>
          <p:nvPr>
            <p:ph type="sldImg"/>
          </p:nvPr>
        </p:nvSpPr>
        <p:spPr>
          <a:xfrm>
            <a:off x="711200" y="744538"/>
            <a:ext cx="5378450" cy="3722687"/>
          </a:xfrm>
          <a:ln/>
        </p:spPr>
      </p:sp>
      <p:sp>
        <p:nvSpPr>
          <p:cNvPr id="53251" name="备注占位符 2"/>
          <p:cNvSpPr>
            <a:spLocks noGrp="1"/>
          </p:cNvSpPr>
          <p:nvPr>
            <p:ph type="body" idx="1"/>
          </p:nvPr>
        </p:nvSpPr>
        <p:spPr>
          <a:noFill/>
          <a:ln/>
        </p:spPr>
        <p:txBody>
          <a:bodyPr/>
          <a:lstStyle/>
          <a:p>
            <a:endParaRPr lang="zh-CN" altLang="en-US" dirty="0"/>
          </a:p>
        </p:txBody>
      </p:sp>
      <p:sp>
        <p:nvSpPr>
          <p:cNvPr id="53252" name="灯片编号占位符 3"/>
          <p:cNvSpPr>
            <a:spLocks noGrp="1"/>
          </p:cNvSpPr>
          <p:nvPr>
            <p:ph type="sldNum" sz="quarter" idx="5"/>
          </p:nvPr>
        </p:nvSpPr>
        <p:spPr>
          <a:noFill/>
        </p:spPr>
        <p:txBody>
          <a:bodyPr/>
          <a:lstStyle/>
          <a:p>
            <a:fld id="{0678403E-EE21-431A-8A13-C3AD46AC0407}" type="slidenum">
              <a:rPr lang="en-US" altLang="zh-CN" smtClean="0"/>
              <a:pPr/>
              <a:t>5</a:t>
            </a:fld>
            <a:endParaRPr lang="en-US" altLang="zh-CN"/>
          </a:p>
        </p:txBody>
      </p:sp>
    </p:spTree>
    <p:extLst>
      <p:ext uri="{BB962C8B-B14F-4D97-AF65-F5344CB8AC3E}">
        <p14:creationId xmlns:p14="http://schemas.microsoft.com/office/powerpoint/2010/main" val="27631128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D0EB22F-76D4-DA4E-B375-AE891F67E33C}" type="slidenum">
              <a:rPr lang="en-US" altLang="zh-CN" smtClean="0"/>
              <a:pPr>
                <a:defRPr/>
              </a:pPr>
              <a:t>59</a:t>
            </a:fld>
            <a:endParaRPr lang="en-US" altLang="zh-CN"/>
          </a:p>
        </p:txBody>
      </p:sp>
    </p:spTree>
    <p:extLst>
      <p:ext uri="{BB962C8B-B14F-4D97-AF65-F5344CB8AC3E}">
        <p14:creationId xmlns:p14="http://schemas.microsoft.com/office/powerpoint/2010/main" val="11516113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12788" y="744538"/>
            <a:ext cx="5375275" cy="3722687"/>
          </a:xfrm>
        </p:spPr>
      </p:sp>
      <p:sp>
        <p:nvSpPr>
          <p:cNvPr id="3" name="备注占位符 2"/>
          <p:cNvSpPr>
            <a:spLocks noGrp="1"/>
          </p:cNvSpPr>
          <p:nvPr>
            <p:ph type="body" idx="1"/>
          </p:nvPr>
        </p:nvSpPr>
        <p:spPr/>
        <p:txBody>
          <a:bodyPr>
            <a:normAutofit/>
          </a:bodyPr>
          <a:lstStyle/>
          <a:p>
            <a:endParaRPr lang="en-US" altLang="zh-CN" baseline="0" dirty="0"/>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60</a:t>
            </a:fld>
            <a:endParaRPr lang="en-US" altLang="zh-CN"/>
          </a:p>
        </p:txBody>
      </p:sp>
    </p:spTree>
    <p:extLst>
      <p:ext uri="{BB962C8B-B14F-4D97-AF65-F5344CB8AC3E}">
        <p14:creationId xmlns:p14="http://schemas.microsoft.com/office/powerpoint/2010/main" val="39884947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8: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p>
        </p:txBody>
      </p:sp>
      <p:sp>
        <p:nvSpPr>
          <p:cNvPr id="229" name="Google Shape;22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extLst>
      <p:ext uri="{BB962C8B-B14F-4D97-AF65-F5344CB8AC3E}">
        <p14:creationId xmlns:p14="http://schemas.microsoft.com/office/powerpoint/2010/main" val="32761146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9: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p>
        </p:txBody>
      </p:sp>
      <p:sp>
        <p:nvSpPr>
          <p:cNvPr id="236" name="Google Shape;23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extLst>
      <p:ext uri="{BB962C8B-B14F-4D97-AF65-F5344CB8AC3E}">
        <p14:creationId xmlns:p14="http://schemas.microsoft.com/office/powerpoint/2010/main" val="23313331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5e12344e20_1_154:notes"/>
          <p:cNvSpPr>
            <a:spLocks noGrp="1" noRot="1" noChangeAspect="1"/>
          </p:cNvSpPr>
          <p:nvPr>
            <p:ph type="sldImg" idx="2"/>
          </p:nvPr>
        </p:nvSpPr>
        <p:spPr>
          <a:xfrm>
            <a:off x="960438" y="1143000"/>
            <a:ext cx="4937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5e12344e20_1_1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p>
        </p:txBody>
      </p:sp>
      <p:sp>
        <p:nvSpPr>
          <p:cNvPr id="243" name="Google Shape;243;g5e12344e20_1_1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extLst>
      <p:ext uri="{BB962C8B-B14F-4D97-AF65-F5344CB8AC3E}">
        <p14:creationId xmlns:p14="http://schemas.microsoft.com/office/powerpoint/2010/main" val="10157716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5e1b9e299f_0_0:notes"/>
          <p:cNvSpPr>
            <a:spLocks noGrp="1" noRot="1" noChangeAspect="1"/>
          </p:cNvSpPr>
          <p:nvPr>
            <p:ph type="sldImg" idx="2"/>
          </p:nvPr>
        </p:nvSpPr>
        <p:spPr>
          <a:xfrm>
            <a:off x="960438" y="1143000"/>
            <a:ext cx="49371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g5e1b9e299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p>
        </p:txBody>
      </p:sp>
      <p:sp>
        <p:nvSpPr>
          <p:cNvPr id="250" name="Google Shape;250;g5e1b9e299f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extLst>
      <p:ext uri="{BB962C8B-B14F-4D97-AF65-F5344CB8AC3E}">
        <p14:creationId xmlns:p14="http://schemas.microsoft.com/office/powerpoint/2010/main" val="35517700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5e12344e20_1_160:notes"/>
          <p:cNvSpPr>
            <a:spLocks noGrp="1" noRot="1" noChangeAspect="1"/>
          </p:cNvSpPr>
          <p:nvPr>
            <p:ph type="sldImg" idx="2"/>
          </p:nvPr>
        </p:nvSpPr>
        <p:spPr>
          <a:xfrm>
            <a:off x="960438" y="1143000"/>
            <a:ext cx="49371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5e12344e20_1_1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g5e12344e20_1_1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65</a:t>
            </a:fld>
            <a:endParaRPr/>
          </a:p>
        </p:txBody>
      </p:sp>
    </p:spTree>
    <p:extLst>
      <p:ext uri="{BB962C8B-B14F-4D97-AF65-F5344CB8AC3E}">
        <p14:creationId xmlns:p14="http://schemas.microsoft.com/office/powerpoint/2010/main" val="29438509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5e12344e20_1_169:notes"/>
          <p:cNvSpPr>
            <a:spLocks noGrp="1" noRot="1" noChangeAspect="1"/>
          </p:cNvSpPr>
          <p:nvPr>
            <p:ph type="sldImg" idx="2"/>
          </p:nvPr>
        </p:nvSpPr>
        <p:spPr>
          <a:xfrm>
            <a:off x="960438" y="1143000"/>
            <a:ext cx="49371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5e12344e20_1_1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g5e12344e20_1_1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extLst>
      <p:ext uri="{BB962C8B-B14F-4D97-AF65-F5344CB8AC3E}">
        <p14:creationId xmlns:p14="http://schemas.microsoft.com/office/powerpoint/2010/main" val="38027560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5e12344e20_1_191:notes"/>
          <p:cNvSpPr>
            <a:spLocks noGrp="1" noRot="1" noChangeAspect="1"/>
          </p:cNvSpPr>
          <p:nvPr>
            <p:ph type="sldImg" idx="2"/>
          </p:nvPr>
        </p:nvSpPr>
        <p:spPr>
          <a:xfrm>
            <a:off x="960438" y="1143000"/>
            <a:ext cx="49371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5e12344e20_1_1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g5e12344e20_1_19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extLst>
      <p:ext uri="{BB962C8B-B14F-4D97-AF65-F5344CB8AC3E}">
        <p14:creationId xmlns:p14="http://schemas.microsoft.com/office/powerpoint/2010/main" val="21372800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5e12344e20_1_215:notes"/>
          <p:cNvSpPr>
            <a:spLocks noGrp="1" noRot="1" noChangeAspect="1"/>
          </p:cNvSpPr>
          <p:nvPr>
            <p:ph type="sldImg" idx="2"/>
          </p:nvPr>
        </p:nvSpPr>
        <p:spPr>
          <a:xfrm>
            <a:off x="960438" y="1143000"/>
            <a:ext cx="49371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5e12344e20_1_2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g5e12344e20_1_2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extLst>
      <p:ext uri="{BB962C8B-B14F-4D97-AF65-F5344CB8AC3E}">
        <p14:creationId xmlns:p14="http://schemas.microsoft.com/office/powerpoint/2010/main" val="1004562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Meng Qu, Jian Tang, </a:t>
            </a:r>
            <a:r>
              <a:rPr lang="en-US" dirty="0" err="1"/>
              <a:t>Jingbo</a:t>
            </a:r>
            <a:r>
              <a:rPr lang="en-US" dirty="0"/>
              <a:t> Shang, Xiang Ren, Ming Zhang, and Jiawei Han. 2017. An Attention-based Collaboration Framework for Multi-View Network Representation Learning. In CIKM’17. ACM, 1767–1776.</a:t>
            </a:r>
          </a:p>
        </p:txBody>
      </p:sp>
      <p:sp>
        <p:nvSpPr>
          <p:cNvPr id="4" name="Slide Number Placeholder 3"/>
          <p:cNvSpPr>
            <a:spLocks noGrp="1"/>
          </p:cNvSpPr>
          <p:nvPr>
            <p:ph type="sldNum" sz="quarter" idx="5"/>
          </p:nvPr>
        </p:nvSpPr>
        <p:spPr/>
        <p:txBody>
          <a:bodyPr/>
          <a:lstStyle/>
          <a:p>
            <a:pPr>
              <a:defRPr/>
            </a:pPr>
            <a:fld id="{8D0EB22F-76D4-DA4E-B375-AE891F67E33C}" type="slidenum">
              <a:rPr lang="en-US" altLang="zh-CN" smtClean="0"/>
              <a:pPr>
                <a:defRPr/>
              </a:pPr>
              <a:t>6</a:t>
            </a:fld>
            <a:endParaRPr lang="en-US" altLang="zh-CN"/>
          </a:p>
        </p:txBody>
      </p:sp>
    </p:spTree>
    <p:extLst>
      <p:ext uri="{BB962C8B-B14F-4D97-AF65-F5344CB8AC3E}">
        <p14:creationId xmlns:p14="http://schemas.microsoft.com/office/powerpoint/2010/main" val="25678320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5e12344e20_1_198:notes"/>
          <p:cNvSpPr>
            <a:spLocks noGrp="1" noRot="1" noChangeAspect="1"/>
          </p:cNvSpPr>
          <p:nvPr>
            <p:ph type="sldImg" idx="2"/>
          </p:nvPr>
        </p:nvSpPr>
        <p:spPr>
          <a:xfrm>
            <a:off x="960438" y="1143000"/>
            <a:ext cx="49371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5e12344e20_1_1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 name="Google Shape;300;g5e12344e20_1_19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extLst>
      <p:ext uri="{BB962C8B-B14F-4D97-AF65-F5344CB8AC3E}">
        <p14:creationId xmlns:p14="http://schemas.microsoft.com/office/powerpoint/2010/main" val="6894672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5e12344e20_1_181:notes"/>
          <p:cNvSpPr>
            <a:spLocks noGrp="1" noRot="1" noChangeAspect="1"/>
          </p:cNvSpPr>
          <p:nvPr>
            <p:ph type="sldImg" idx="2"/>
          </p:nvPr>
        </p:nvSpPr>
        <p:spPr>
          <a:xfrm>
            <a:off x="960438" y="1143000"/>
            <a:ext cx="49371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5e12344e20_1_1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g5e12344e20_1_1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70</a:t>
            </a:fld>
            <a:endParaRPr/>
          </a:p>
        </p:txBody>
      </p:sp>
    </p:spTree>
    <p:extLst>
      <p:ext uri="{BB962C8B-B14F-4D97-AF65-F5344CB8AC3E}">
        <p14:creationId xmlns:p14="http://schemas.microsoft.com/office/powerpoint/2010/main" val="40854323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5e1b9e299f_0_8:notes"/>
          <p:cNvSpPr>
            <a:spLocks noGrp="1" noRot="1" noChangeAspect="1"/>
          </p:cNvSpPr>
          <p:nvPr>
            <p:ph type="sldImg" idx="2"/>
          </p:nvPr>
        </p:nvSpPr>
        <p:spPr>
          <a:xfrm>
            <a:off x="960438" y="1143000"/>
            <a:ext cx="49371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5e1b9e299f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g5e1b9e299f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extLst>
      <p:ext uri="{BB962C8B-B14F-4D97-AF65-F5344CB8AC3E}">
        <p14:creationId xmlns:p14="http://schemas.microsoft.com/office/powerpoint/2010/main" val="42733529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5e12344e20_1_248:notes"/>
          <p:cNvSpPr>
            <a:spLocks noGrp="1" noRot="1" noChangeAspect="1"/>
          </p:cNvSpPr>
          <p:nvPr>
            <p:ph type="sldImg" idx="2"/>
          </p:nvPr>
        </p:nvSpPr>
        <p:spPr>
          <a:xfrm>
            <a:off x="960438" y="1143000"/>
            <a:ext cx="49371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5e12344e20_1_2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g5e12344e20_1_2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extLst>
      <p:ext uri="{BB962C8B-B14F-4D97-AF65-F5344CB8AC3E}">
        <p14:creationId xmlns:p14="http://schemas.microsoft.com/office/powerpoint/2010/main" val="2360362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Given the attributed multiplex network, how do we predict whether a user will click or buy an item? We formalize this problem as a multiplex link prediction problem. How do we solve this problem? Representation learning is a appropriate method to solve this problem. </a:t>
            </a:r>
          </a:p>
        </p:txBody>
      </p:sp>
      <p:sp>
        <p:nvSpPr>
          <p:cNvPr id="4" name="灯片编号占位符 3"/>
          <p:cNvSpPr>
            <a:spLocks noGrp="1"/>
          </p:cNvSpPr>
          <p:nvPr>
            <p:ph type="sldNum" sz="quarter" idx="5"/>
          </p:nvPr>
        </p:nvSpPr>
        <p:spPr/>
        <p:txBody>
          <a:bodyPr/>
          <a:lstStyle/>
          <a:p>
            <a:fld id="{3F0B0FFA-EB34-EB4B-90B5-9CC48B8FBDE8}" type="slidenum">
              <a:rPr lang="en-US" smtClean="0"/>
              <a:t>8</a:t>
            </a:fld>
            <a:endParaRPr lang="en-US"/>
          </a:p>
        </p:txBody>
      </p:sp>
    </p:spTree>
    <p:extLst>
      <p:ext uri="{BB962C8B-B14F-4D97-AF65-F5344CB8AC3E}">
        <p14:creationId xmlns:p14="http://schemas.microsoft.com/office/powerpoint/2010/main" val="295591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幻灯片图像占位符 1">
            <a:extLst>
              <a:ext uri="{FF2B5EF4-FFF2-40B4-BE49-F238E27FC236}">
                <a16:creationId xmlns:a16="http://schemas.microsoft.com/office/drawing/2014/main" id="{FCD97221-4471-6E4C-BD29-EC2B31991E0E}"/>
              </a:ext>
            </a:extLst>
          </p:cNvPr>
          <p:cNvSpPr>
            <a:spLocks noGrp="1" noRot="1" noChangeAspect="1" noChangeArrowheads="1" noTextEdit="1"/>
          </p:cNvSpPr>
          <p:nvPr>
            <p:ph type="sldImg"/>
          </p:nvPr>
        </p:nvSpPr>
        <p:spPr>
          <a:ln/>
        </p:spPr>
      </p:sp>
      <p:sp>
        <p:nvSpPr>
          <p:cNvPr id="17410" name="备注占位符 2">
            <a:extLst>
              <a:ext uri="{FF2B5EF4-FFF2-40B4-BE49-F238E27FC236}">
                <a16:creationId xmlns:a16="http://schemas.microsoft.com/office/drawing/2014/main" id="{7BCAB9F9-D63E-7F48-BB82-A231A17453B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latin typeface="Arial" panose="020B0604020202020204" pitchFamily="34" charset="0"/>
              </a:rPr>
              <a:t>As</a:t>
            </a:r>
            <a:r>
              <a:rPr lang="zh-CN" altLang="en-US" dirty="0">
                <a:latin typeface="Arial" panose="020B0604020202020204" pitchFamily="34" charset="0"/>
              </a:rPr>
              <a:t> </a:t>
            </a:r>
            <a:r>
              <a:rPr lang="en-US" altLang="zh-CN" dirty="0">
                <a:latin typeface="Arial" panose="020B0604020202020204" pitchFamily="34" charset="0"/>
              </a:rPr>
              <a:t>we</a:t>
            </a:r>
            <a:r>
              <a:rPr lang="zh-CN" altLang="en-US" dirty="0">
                <a:latin typeface="Arial" panose="020B0604020202020204" pitchFamily="34" charset="0"/>
              </a:rPr>
              <a:t> </a:t>
            </a:r>
            <a:r>
              <a:rPr lang="en-US" altLang="zh-CN" dirty="0">
                <a:latin typeface="Arial" panose="020B0604020202020204" pitchFamily="34" charset="0"/>
              </a:rPr>
              <a:t>all</a:t>
            </a:r>
            <a:r>
              <a:rPr lang="zh-CN" altLang="en-US" dirty="0">
                <a:latin typeface="Arial" panose="020B0604020202020204" pitchFamily="34" charset="0"/>
              </a:rPr>
              <a:t> </a:t>
            </a:r>
            <a:r>
              <a:rPr lang="en-US" altLang="zh-CN" dirty="0">
                <a:latin typeface="Arial" panose="020B0604020202020204" pitchFamily="34" charset="0"/>
              </a:rPr>
              <a:t>know,</a:t>
            </a:r>
            <a:r>
              <a:rPr lang="zh-CN" altLang="en-US" dirty="0">
                <a:latin typeface="Arial" panose="020B0604020202020204" pitchFamily="34" charset="0"/>
              </a:rPr>
              <a:t> </a:t>
            </a:r>
            <a:r>
              <a:rPr lang="en-US" altLang="zh-CN" dirty="0">
                <a:latin typeface="Arial" panose="020B0604020202020204" pitchFamily="34" charset="0"/>
              </a:rPr>
              <a:t>in</a:t>
            </a:r>
            <a:r>
              <a:rPr lang="zh-CN" altLang="en-US" dirty="0">
                <a:latin typeface="Arial" panose="020B0604020202020204" pitchFamily="34" charset="0"/>
              </a:rPr>
              <a:t> </a:t>
            </a:r>
            <a:r>
              <a:rPr lang="en-US" altLang="zh-CN" dirty="0">
                <a:latin typeface="Arial" panose="020B0604020202020204" pitchFamily="34" charset="0"/>
              </a:rPr>
              <a:t>skip-gram</a:t>
            </a:r>
            <a:r>
              <a:rPr lang="zh-CN" altLang="en-US" dirty="0">
                <a:latin typeface="Arial" panose="020B0604020202020204" pitchFamily="34" charset="0"/>
              </a:rPr>
              <a:t> </a:t>
            </a:r>
            <a:r>
              <a:rPr lang="en-US" altLang="zh-CN" dirty="0">
                <a:latin typeface="Arial" panose="020B0604020202020204" pitchFamily="34" charset="0"/>
              </a:rPr>
              <a:t>model,</a:t>
            </a:r>
            <a:r>
              <a:rPr lang="zh-CN" altLang="en-US" dirty="0">
                <a:latin typeface="Arial" panose="020B0604020202020204" pitchFamily="34" charset="0"/>
              </a:rPr>
              <a:t> </a:t>
            </a:r>
            <a:r>
              <a:rPr lang="en-US" altLang="zh-CN" dirty="0">
                <a:latin typeface="Arial" panose="020B0604020202020204" pitchFamily="34" charset="0"/>
                <a:ea typeface="黑体" panose="02010609060101010101" pitchFamily="49" charset="-122"/>
                <a:cs typeface="黑体" panose="02010609060101010101" pitchFamily="49" charset="-122"/>
              </a:rPr>
              <a:t>words in similar contexts have similar meanings.</a:t>
            </a:r>
            <a:r>
              <a:rPr lang="zh-CN" altLang="en-US" dirty="0">
                <a:latin typeface="Arial" panose="020B0604020202020204" pitchFamily="34" charset="0"/>
                <a:ea typeface="黑体" panose="02010609060101010101" pitchFamily="49" charset="-122"/>
                <a:cs typeface="黑体" panose="02010609060101010101" pitchFamily="49" charset="-122"/>
              </a:rPr>
              <a:t> </a:t>
            </a:r>
            <a:endParaRPr lang="en-US" altLang="zh-CN" dirty="0">
              <a:latin typeface="Arial" panose="020B0604020202020204" pitchFamily="34" charset="0"/>
            </a:endParaRPr>
          </a:p>
          <a:p>
            <a:r>
              <a:rPr lang="en-US" altLang="zh-CN" dirty="0">
                <a:latin typeface="Arial" panose="020B0604020202020204" pitchFamily="34" charset="0"/>
              </a:rPr>
              <a:t>Therefore, migrating the distribution hypothesis in NLP, we have that nodes with similar structural </a:t>
            </a:r>
            <a:r>
              <a:rPr lang="en-US" altLang="zh-CN" dirty="0">
                <a:latin typeface="Arial" panose="020B0604020202020204" pitchFamily="34" charset="0"/>
                <a:ea typeface="黑体" panose="02010609060101010101" pitchFamily="49" charset="-122"/>
                <a:cs typeface="黑体" panose="02010609060101010101" pitchFamily="49" charset="-122"/>
              </a:rPr>
              <a:t>contexts</a:t>
            </a:r>
            <a:r>
              <a:rPr lang="zh-CN" altLang="en-US" dirty="0">
                <a:latin typeface="Arial" panose="020B0604020202020204" pitchFamily="34" charset="0"/>
                <a:ea typeface="黑体" panose="02010609060101010101" pitchFamily="49" charset="-122"/>
                <a:cs typeface="黑体" panose="02010609060101010101" pitchFamily="49" charset="-122"/>
              </a:rPr>
              <a:t> </a:t>
            </a:r>
            <a:r>
              <a:rPr lang="en-US" altLang="zh-CN" dirty="0">
                <a:latin typeface="Arial" panose="020B0604020202020204" pitchFamily="34" charset="0"/>
              </a:rPr>
              <a:t>are similar</a:t>
            </a:r>
            <a:r>
              <a:rPr lang="zh-CN" altLang="en-US" dirty="0">
                <a:latin typeface="Arial" panose="020B0604020202020204" pitchFamily="34" charset="0"/>
              </a:rPr>
              <a:t> </a:t>
            </a:r>
            <a:r>
              <a:rPr lang="en-US" altLang="zh-CN" dirty="0">
                <a:latin typeface="Arial" panose="020B0604020202020204" pitchFamily="34" charset="0"/>
              </a:rPr>
              <a:t>in</a:t>
            </a:r>
            <a:r>
              <a:rPr lang="zh-CN" altLang="en-US" dirty="0">
                <a:latin typeface="Arial" panose="020B0604020202020204" pitchFamily="34" charset="0"/>
              </a:rPr>
              <a:t> </a:t>
            </a:r>
            <a:r>
              <a:rPr lang="en-US" altLang="zh-CN" dirty="0">
                <a:latin typeface="Arial" panose="020B0604020202020204" pitchFamily="34" charset="0"/>
              </a:rPr>
              <a:t>graphs, and their embedding should be closer.</a:t>
            </a:r>
            <a:endParaRPr lang="zh-CN" altLang="en-US" dirty="0">
              <a:latin typeface="Arial" panose="020B0604020202020204" pitchFamily="34" charset="0"/>
            </a:endParaRPr>
          </a:p>
        </p:txBody>
      </p:sp>
      <p:sp>
        <p:nvSpPr>
          <p:cNvPr id="17411" name="幻灯片编号占位符 3">
            <a:extLst>
              <a:ext uri="{FF2B5EF4-FFF2-40B4-BE49-F238E27FC236}">
                <a16:creationId xmlns:a16="http://schemas.microsoft.com/office/drawing/2014/main" id="{C699A09D-1E02-CB43-BB26-B48169E7F2F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C6E76E30-5D13-5448-9EEA-12E409F71BEF}" type="slidenum">
              <a:rPr lang="en-US" altLang="zh-CN" smtClean="0"/>
              <a:pPr/>
              <a:t>10</a:t>
            </a:fld>
            <a:endParaRPr lang="en-US" altLang="zh-CN"/>
          </a:p>
        </p:txBody>
      </p:sp>
    </p:spTree>
    <p:extLst>
      <p:ext uri="{BB962C8B-B14F-4D97-AF65-F5344CB8AC3E}">
        <p14:creationId xmlns:p14="http://schemas.microsoft.com/office/powerpoint/2010/main" val="1365392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a:solidFill>
                  <a:schemeClr val="tx1"/>
                </a:solidFill>
                <a:effectLst/>
                <a:latin typeface="+mn-lt"/>
                <a:ea typeface="+mn-ea"/>
                <a:cs typeface="+mn-cs"/>
              </a:rPr>
              <a:t>There have been tremendous attempts in the literature to investigate embedding learning for complex networks.</a:t>
            </a:r>
            <a:r>
              <a:rPr kumimoji="1" lang="en-US" altLang="zh-CN" sz="1200" b="0" i="0" u="none" strike="noStrike" kern="1200" dirty="0">
                <a:solidFill>
                  <a:schemeClr val="tx1"/>
                </a:solidFill>
                <a:effectLst/>
                <a:latin typeface="+mn-lt"/>
                <a:ea typeface="+mn-ea"/>
                <a:cs typeface="+mn-cs"/>
              </a:rPr>
              <a:t> </a:t>
            </a:r>
            <a:r>
              <a:rPr kumimoji="1" lang="en-US" altLang="zh-CN" sz="1200" dirty="0"/>
              <a:t>Depending on the network topology and attributed property, we categorize six different types of networks</a:t>
            </a:r>
            <a:r>
              <a:rPr kumimoji="1" lang="zh-CN" altLang="en-US" sz="1200" dirty="0"/>
              <a:t>：</a:t>
            </a:r>
            <a:r>
              <a:rPr kumimoji="1" lang="en-US" altLang="zh-CN" sz="1200" dirty="0"/>
              <a:t>HON, AHON, HEN, AHEN, MHEN, AMHEN. As we can seen, among them the AMHEN has been least studied.</a:t>
            </a:r>
          </a:p>
        </p:txBody>
      </p:sp>
      <p:sp>
        <p:nvSpPr>
          <p:cNvPr id="4" name="灯片编号占位符 3"/>
          <p:cNvSpPr>
            <a:spLocks noGrp="1"/>
          </p:cNvSpPr>
          <p:nvPr>
            <p:ph type="sldNum" sz="quarter" idx="5"/>
          </p:nvPr>
        </p:nvSpPr>
        <p:spPr/>
        <p:txBody>
          <a:bodyPr/>
          <a:lstStyle/>
          <a:p>
            <a:fld id="{3F0B0FFA-EB34-EB4B-90B5-9CC48B8FBDE8}" type="slidenum">
              <a:rPr lang="en-US" smtClean="0"/>
              <a:t>12</a:t>
            </a:fld>
            <a:endParaRPr lang="en-US"/>
          </a:p>
        </p:txBody>
      </p:sp>
    </p:spTree>
    <p:extLst>
      <p:ext uri="{BB962C8B-B14F-4D97-AF65-F5344CB8AC3E}">
        <p14:creationId xmlns:p14="http://schemas.microsoft.com/office/powerpoint/2010/main" val="8543279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0"/>
            <a:ext cx="9906000" cy="360363"/>
          </a:xfrm>
          <a:prstGeom prst="rect">
            <a:avLst/>
          </a:prstGeom>
          <a:gradFill rotWithShape="1">
            <a:gsLst>
              <a:gs pos="0">
                <a:srgbClr val="99CC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Arial" charset="0"/>
                <a:ea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eaLnBrk="1" hangingPunct="1">
              <a:defRPr/>
            </a:pPr>
            <a:endParaRPr kumimoji="0" lang="zh-CN" altLang="en-US" sz="1800"/>
          </a:p>
        </p:txBody>
      </p:sp>
      <p:pic>
        <p:nvPicPr>
          <p:cNvPr id="5" name="Picture 27" descr="Picture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906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13"/>
          <p:cNvGrpSpPr>
            <a:grpSpLocks/>
          </p:cNvGrpSpPr>
          <p:nvPr userDrawn="1"/>
        </p:nvGrpSpPr>
        <p:grpSpPr bwMode="auto">
          <a:xfrm>
            <a:off x="-39688" y="-26988"/>
            <a:ext cx="1443038" cy="995363"/>
            <a:chOff x="0" y="0"/>
            <a:chExt cx="5557" cy="4150"/>
          </a:xfrm>
        </p:grpSpPr>
        <p:pic>
          <p:nvPicPr>
            <p:cNvPr id="8" name="Picture 14" descr="リング_2_0924"/>
            <p:cNvPicPr>
              <a:picLocks noChangeAspect="1" noChangeArrowheads="1"/>
            </p:cNvPicPr>
            <p:nvPr userDrawn="1"/>
          </p:nvPicPr>
          <p:blipFill>
            <a:blip r:embed="rId3">
              <a:extLst>
                <a:ext uri="{28A0092B-C50C-407E-A947-70E740481C1C}">
                  <a14:useLocalDpi xmlns:a14="http://schemas.microsoft.com/office/drawing/2010/main"/>
                </a:ext>
              </a:extLst>
            </a:blip>
            <a:srcRect t="9818"/>
            <a:stretch>
              <a:fillRect/>
            </a:stretch>
          </p:blipFill>
          <p:spPr bwMode="auto">
            <a:xfrm>
              <a:off x="249" y="0"/>
              <a:ext cx="3991" cy="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descr="リング_2_092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332" y="122"/>
              <a:ext cx="1225" cy="1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6" descr="リング_2_0924"/>
            <p:cNvPicPr>
              <a:picLocks noChangeAspect="1" noChangeArrowheads="1"/>
            </p:cNvPicPr>
            <p:nvPr userDrawn="1"/>
          </p:nvPicPr>
          <p:blipFill>
            <a:blip r:embed="rId3">
              <a:extLst>
                <a:ext uri="{28A0092B-C50C-407E-A947-70E740481C1C}">
                  <a14:useLocalDpi xmlns:a14="http://schemas.microsoft.com/office/drawing/2010/main"/>
                </a:ext>
              </a:extLst>
            </a:blip>
            <a:srcRect l="15576"/>
            <a:stretch>
              <a:fillRect/>
            </a:stretch>
          </p:blipFill>
          <p:spPr bwMode="auto">
            <a:xfrm>
              <a:off x="0" y="1389"/>
              <a:ext cx="2336" cy="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20"/>
          <p:cNvGrpSpPr>
            <a:grpSpLocks/>
          </p:cNvGrpSpPr>
          <p:nvPr userDrawn="1"/>
        </p:nvGrpSpPr>
        <p:grpSpPr bwMode="auto">
          <a:xfrm>
            <a:off x="-39688" y="-26988"/>
            <a:ext cx="1443038" cy="995363"/>
            <a:chOff x="0" y="0"/>
            <a:chExt cx="5557" cy="4150"/>
          </a:xfrm>
        </p:grpSpPr>
        <p:pic>
          <p:nvPicPr>
            <p:cNvPr id="12" name="Picture 21" descr="リング_2_0924"/>
            <p:cNvPicPr>
              <a:picLocks noChangeAspect="1" noChangeArrowheads="1"/>
            </p:cNvPicPr>
            <p:nvPr userDrawn="1"/>
          </p:nvPicPr>
          <p:blipFill>
            <a:blip r:embed="rId3">
              <a:extLst>
                <a:ext uri="{28A0092B-C50C-407E-A947-70E740481C1C}">
                  <a14:useLocalDpi xmlns:a14="http://schemas.microsoft.com/office/drawing/2010/main"/>
                </a:ext>
              </a:extLst>
            </a:blip>
            <a:srcRect t="9818"/>
            <a:stretch>
              <a:fillRect/>
            </a:stretch>
          </p:blipFill>
          <p:spPr bwMode="auto">
            <a:xfrm>
              <a:off x="249" y="0"/>
              <a:ext cx="3991" cy="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2" descr="リング_2_092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332" y="122"/>
              <a:ext cx="1225" cy="1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3" descr="リング_2_0924"/>
            <p:cNvPicPr>
              <a:picLocks noChangeAspect="1" noChangeArrowheads="1"/>
            </p:cNvPicPr>
            <p:nvPr userDrawn="1"/>
          </p:nvPicPr>
          <p:blipFill>
            <a:blip r:embed="rId3">
              <a:extLst>
                <a:ext uri="{28A0092B-C50C-407E-A947-70E740481C1C}">
                  <a14:useLocalDpi xmlns:a14="http://schemas.microsoft.com/office/drawing/2010/main"/>
                </a:ext>
              </a:extLst>
            </a:blip>
            <a:srcRect l="15576"/>
            <a:stretch>
              <a:fillRect/>
            </a:stretch>
          </p:blipFill>
          <p:spPr bwMode="auto">
            <a:xfrm>
              <a:off x="0" y="1389"/>
              <a:ext cx="2336" cy="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Rectangle 12"/>
          <p:cNvSpPr>
            <a:spLocks noChangeArrowheads="1"/>
          </p:cNvSpPr>
          <p:nvPr userDrawn="1"/>
        </p:nvSpPr>
        <p:spPr bwMode="auto">
          <a:xfrm>
            <a:off x="9417496" y="6453188"/>
            <a:ext cx="79171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defTabSz="762000">
              <a:defRPr kumimoji="1" sz="2400">
                <a:solidFill>
                  <a:schemeClr val="tx1"/>
                </a:solidFill>
                <a:latin typeface="Arial" charset="0"/>
                <a:ea typeface="宋体" charset="0"/>
              </a:defRPr>
            </a:lvl1pPr>
            <a:lvl2pPr marL="742950" indent="-285750" defTabSz="762000">
              <a:defRPr kumimoji="1" sz="2400">
                <a:solidFill>
                  <a:schemeClr val="tx1"/>
                </a:solidFill>
                <a:latin typeface="Arial" charset="0"/>
                <a:ea typeface="宋体" charset="0"/>
              </a:defRPr>
            </a:lvl2pPr>
            <a:lvl3pPr marL="1143000" indent="-228600" defTabSz="762000">
              <a:defRPr kumimoji="1" sz="2400">
                <a:solidFill>
                  <a:schemeClr val="tx1"/>
                </a:solidFill>
                <a:latin typeface="Arial" charset="0"/>
                <a:ea typeface="宋体" charset="0"/>
              </a:defRPr>
            </a:lvl3pPr>
            <a:lvl4pPr marL="1600200" indent="-228600" defTabSz="762000">
              <a:defRPr kumimoji="1" sz="2400">
                <a:solidFill>
                  <a:schemeClr val="tx1"/>
                </a:solidFill>
                <a:latin typeface="Arial" charset="0"/>
                <a:ea typeface="宋体" charset="0"/>
              </a:defRPr>
            </a:lvl4pPr>
            <a:lvl5pPr marL="2057400" indent="-228600" defTabSz="762000">
              <a:defRPr kumimoji="1" sz="2400">
                <a:solidFill>
                  <a:schemeClr val="tx1"/>
                </a:solidFill>
                <a:latin typeface="Arial" charset="0"/>
                <a:ea typeface="宋体" charset="0"/>
              </a:defRPr>
            </a:lvl5pPr>
            <a:lvl6pPr marL="2514600" indent="-228600" defTabSz="762000" fontAlgn="base">
              <a:spcBef>
                <a:spcPct val="0"/>
              </a:spcBef>
              <a:spcAft>
                <a:spcPct val="0"/>
              </a:spcAft>
              <a:defRPr kumimoji="1" sz="2400">
                <a:solidFill>
                  <a:schemeClr val="tx1"/>
                </a:solidFill>
                <a:latin typeface="Arial" charset="0"/>
                <a:ea typeface="宋体" charset="0"/>
              </a:defRPr>
            </a:lvl6pPr>
            <a:lvl7pPr marL="2971800" indent="-228600" defTabSz="762000" fontAlgn="base">
              <a:spcBef>
                <a:spcPct val="0"/>
              </a:spcBef>
              <a:spcAft>
                <a:spcPct val="0"/>
              </a:spcAft>
              <a:defRPr kumimoji="1" sz="2400">
                <a:solidFill>
                  <a:schemeClr val="tx1"/>
                </a:solidFill>
                <a:latin typeface="Arial" charset="0"/>
                <a:ea typeface="宋体" charset="0"/>
              </a:defRPr>
            </a:lvl7pPr>
            <a:lvl8pPr marL="3429000" indent="-228600" defTabSz="762000" fontAlgn="base">
              <a:spcBef>
                <a:spcPct val="0"/>
              </a:spcBef>
              <a:spcAft>
                <a:spcPct val="0"/>
              </a:spcAft>
              <a:defRPr kumimoji="1" sz="2400">
                <a:solidFill>
                  <a:schemeClr val="tx1"/>
                </a:solidFill>
                <a:latin typeface="Arial" charset="0"/>
                <a:ea typeface="宋体" charset="0"/>
              </a:defRPr>
            </a:lvl8pPr>
            <a:lvl9pPr marL="3886200" indent="-228600" defTabSz="762000" fontAlgn="base">
              <a:spcBef>
                <a:spcPct val="0"/>
              </a:spcBef>
              <a:spcAft>
                <a:spcPct val="0"/>
              </a:spcAft>
              <a:defRPr kumimoji="1" sz="2400">
                <a:solidFill>
                  <a:schemeClr val="tx1"/>
                </a:solidFill>
                <a:latin typeface="Arial" charset="0"/>
                <a:ea typeface="宋体" charset="0"/>
              </a:defRPr>
            </a:lvl9pPr>
          </a:lstStyle>
          <a:p>
            <a:pPr eaLnBrk="1" hangingPunct="1">
              <a:defRPr/>
            </a:pPr>
            <a:fld id="{8344503F-D229-3844-AEC4-511EF6A9AF1D}" type="slidenum">
              <a:rPr lang="en-US" altLang="ja-JP" sz="1200" smtClean="0">
                <a:solidFill>
                  <a:schemeClr val="bg1">
                    <a:lumMod val="50000"/>
                  </a:schemeClr>
                </a:solidFill>
                <a:latin typeface="Times New Roman" charset="0"/>
                <a:ea typeface="MS PGothic" charset="-128"/>
              </a:rPr>
              <a:pPr eaLnBrk="1" hangingPunct="1">
                <a:defRPr/>
              </a:pPr>
              <a:t>‹#›</a:t>
            </a:fld>
            <a:endParaRPr lang="en-US" altLang="ja-JP" sz="1200" dirty="0">
              <a:solidFill>
                <a:schemeClr val="bg1">
                  <a:lumMod val="50000"/>
                </a:schemeClr>
              </a:solidFill>
              <a:latin typeface="Times New Roman" charset="0"/>
              <a:ea typeface="MS PGothic" charset="-128"/>
            </a:endParaRPr>
          </a:p>
        </p:txBody>
      </p:sp>
      <p:sp>
        <p:nvSpPr>
          <p:cNvPr id="124931"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en-US" altLang="zh-CN"/>
              <a:t>Click to edit Master subtitle style</a:t>
            </a:r>
          </a:p>
        </p:txBody>
      </p:sp>
      <p:sp>
        <p:nvSpPr>
          <p:cNvPr id="124934" name="Rectangle 6"/>
          <p:cNvSpPr>
            <a:spLocks noGrp="1" noChangeArrowheads="1"/>
          </p:cNvSpPr>
          <p:nvPr>
            <p:ph type="ctrTitle"/>
          </p:nvPr>
        </p:nvSpPr>
        <p:spPr>
          <a:xfrm>
            <a:off x="742950" y="2130433"/>
            <a:ext cx="8420100" cy="1470025"/>
          </a:xfrm>
        </p:spPr>
        <p:txBody>
          <a:bodyPr/>
          <a:lstStyle>
            <a:lvl1pPr>
              <a:defRPr/>
            </a:lvl1pPr>
          </a:lstStyle>
          <a:p>
            <a:r>
              <a:rPr lang="en-US" altLang="zh-CN"/>
              <a:t>Click to edit Master title style</a:t>
            </a:r>
          </a:p>
        </p:txBody>
      </p:sp>
      <p:pic>
        <p:nvPicPr>
          <p:cNvPr id="3" name="Picture 2">
            <a:extLst>
              <a:ext uri="{FF2B5EF4-FFF2-40B4-BE49-F238E27FC236}">
                <a16:creationId xmlns:a16="http://schemas.microsoft.com/office/drawing/2014/main" id="{93B8EF3F-C6C6-974A-9BE9-C35B2A4173CB}"/>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8697416" y="201600"/>
            <a:ext cx="982984" cy="980470"/>
          </a:xfrm>
          <a:prstGeom prst="ellipse">
            <a:avLst/>
          </a:prstGeom>
        </p:spPr>
      </p:pic>
    </p:spTree>
    <p:extLst>
      <p:ext uri="{BB962C8B-B14F-4D97-AF65-F5344CB8AC3E}">
        <p14:creationId xmlns:p14="http://schemas.microsoft.com/office/powerpoint/2010/main" val="449216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5235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294567" y="188913"/>
            <a:ext cx="2339975" cy="593725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271467" y="188913"/>
            <a:ext cx="6870700" cy="593725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95662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271467" y="188913"/>
            <a:ext cx="9363075" cy="792162"/>
          </a:xfrm>
        </p:spPr>
        <p:txBody>
          <a:bodyPr/>
          <a:lstStyle/>
          <a:p>
            <a:r>
              <a:rPr lang="zh-CN" altLang="en-US"/>
              <a:t>单击此处编辑母版标题样式</a:t>
            </a:r>
          </a:p>
        </p:txBody>
      </p:sp>
      <p:sp>
        <p:nvSpPr>
          <p:cNvPr id="3" name="表格占位符 2"/>
          <p:cNvSpPr>
            <a:spLocks noGrp="1"/>
          </p:cNvSpPr>
          <p:nvPr>
            <p:ph type="tbl" idx="1"/>
          </p:nvPr>
        </p:nvSpPr>
        <p:spPr>
          <a:xfrm>
            <a:off x="350843" y="1196975"/>
            <a:ext cx="9139237" cy="4929188"/>
          </a:xfrm>
        </p:spPr>
        <p:txBody>
          <a:bodyPr/>
          <a:lstStyle/>
          <a:p>
            <a:pPr lvl="0"/>
            <a:endParaRPr lang="zh-CN" altLang="en-US" noProof="0"/>
          </a:p>
        </p:txBody>
      </p:sp>
    </p:spTree>
    <p:extLst>
      <p:ext uri="{BB962C8B-B14F-4D97-AF65-F5344CB8AC3E}">
        <p14:creationId xmlns:p14="http://schemas.microsoft.com/office/powerpoint/2010/main" val="2071962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271467" y="188913"/>
            <a:ext cx="9363075" cy="5937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18367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271467" y="188913"/>
            <a:ext cx="9363075" cy="792162"/>
          </a:xfrm>
        </p:spPr>
        <p:txBody>
          <a:bodyPr/>
          <a:lstStyle/>
          <a:p>
            <a:r>
              <a:rPr lang="zh-CN" altLang="en-US"/>
              <a:t>单击此处编辑母版标题样式</a:t>
            </a:r>
          </a:p>
        </p:txBody>
      </p:sp>
      <p:sp>
        <p:nvSpPr>
          <p:cNvPr id="3" name="内容占位符 2"/>
          <p:cNvSpPr>
            <a:spLocks noGrp="1"/>
          </p:cNvSpPr>
          <p:nvPr>
            <p:ph sz="quarter" idx="1"/>
          </p:nvPr>
        </p:nvSpPr>
        <p:spPr>
          <a:xfrm>
            <a:off x="350838" y="1196975"/>
            <a:ext cx="4492625" cy="23876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995867" y="1196975"/>
            <a:ext cx="4494212" cy="23876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350838" y="3736975"/>
            <a:ext cx="4492625" cy="23891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内容占位符 5"/>
          <p:cNvSpPr>
            <a:spLocks noGrp="1"/>
          </p:cNvSpPr>
          <p:nvPr>
            <p:ph sz="quarter" idx="4"/>
          </p:nvPr>
        </p:nvSpPr>
        <p:spPr>
          <a:xfrm>
            <a:off x="4995867" y="3736975"/>
            <a:ext cx="4494212" cy="23891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53388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3" name="半闭框 7"/>
          <p:cNvSpPr>
            <a:spLocks/>
          </p:cNvSpPr>
          <p:nvPr userDrawn="1"/>
        </p:nvSpPr>
        <p:spPr bwMode="auto">
          <a:xfrm>
            <a:off x="1238250" y="1571625"/>
            <a:ext cx="357188" cy="1863725"/>
          </a:xfrm>
          <a:custGeom>
            <a:avLst/>
            <a:gdLst>
              <a:gd name="T0" fmla="*/ 0 w 357717"/>
              <a:gd name="T1" fmla="*/ 0 h 1862667"/>
              <a:gd name="T2" fmla="*/ 354031 w 357717"/>
              <a:gd name="T3" fmla="*/ 0 h 1862667"/>
              <a:gd name="T4" fmla="*/ 331368 w 357717"/>
              <a:gd name="T5" fmla="*/ 119714 h 1862667"/>
              <a:gd name="T6" fmla="*/ 118009 w 357717"/>
              <a:gd name="T7" fmla="*/ 119714 h 1862667"/>
              <a:gd name="T8" fmla="*/ 118009 w 357717"/>
              <a:gd name="T9" fmla="*/ 1246730 h 1862667"/>
              <a:gd name="T10" fmla="*/ 0 w 357717"/>
              <a:gd name="T11" fmla="*/ 1870086 h 1862667"/>
              <a:gd name="T12" fmla="*/ 0 w 357717"/>
              <a:gd name="T13" fmla="*/ 0 h 18626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7717" h="1862667">
                <a:moveTo>
                  <a:pt x="0" y="0"/>
                </a:moveTo>
                <a:lnTo>
                  <a:pt x="357717" y="0"/>
                </a:lnTo>
                <a:lnTo>
                  <a:pt x="334818" y="119238"/>
                </a:lnTo>
                <a:lnTo>
                  <a:pt x="119238" y="119238"/>
                </a:lnTo>
                <a:lnTo>
                  <a:pt x="119238" y="1241784"/>
                </a:lnTo>
                <a:lnTo>
                  <a:pt x="0" y="1862667"/>
                </a:lnTo>
                <a:lnTo>
                  <a:pt x="0" y="0"/>
                </a:lnTo>
                <a:close/>
              </a:path>
            </a:pathLst>
          </a:custGeom>
          <a:solidFill>
            <a:schemeClr val="accent1"/>
          </a:solidFill>
          <a:ln>
            <a:noFill/>
          </a:ln>
          <a:effectLst>
            <a:outerShdw blurRad="50800" dist="50800" dir="2700000" sx="97000" sy="97000" algn="tl" rotWithShape="0">
              <a:srgbClr val="000000">
                <a:alpha val="39998"/>
              </a:srgbClr>
            </a:outerShdw>
          </a:effectLst>
          <a:extLst>
            <a:ext uri="{91240B29-F687-4F45-9708-019B960494DF}">
              <a14:hiddenLine xmlns:a14="http://schemas.microsoft.com/office/drawing/2010/main" w="25400" cap="flat" cmpd="sng">
                <a:solidFill>
                  <a:srgbClr val="000000"/>
                </a:solidFill>
                <a:prstDash val="solid"/>
                <a:round/>
                <a:headEnd/>
                <a:tailEnd/>
              </a14:hiddenLine>
            </a:ext>
          </a:extLst>
        </p:spPr>
        <p:txBody>
          <a:bodyPr anchor="ctr"/>
          <a:lstStyle/>
          <a:p>
            <a:endParaRPr lang="en-US"/>
          </a:p>
        </p:txBody>
      </p:sp>
      <p:sp>
        <p:nvSpPr>
          <p:cNvPr id="4" name="半闭框 8"/>
          <p:cNvSpPr>
            <a:spLocks/>
          </p:cNvSpPr>
          <p:nvPr userDrawn="1"/>
        </p:nvSpPr>
        <p:spPr bwMode="auto">
          <a:xfrm rot="10800000">
            <a:off x="8310563" y="1643063"/>
            <a:ext cx="357187" cy="1862137"/>
          </a:xfrm>
          <a:custGeom>
            <a:avLst/>
            <a:gdLst>
              <a:gd name="T0" fmla="*/ 0 w 357717"/>
              <a:gd name="T1" fmla="*/ 0 h 1862667"/>
              <a:gd name="T2" fmla="*/ 354024 w 357717"/>
              <a:gd name="T3" fmla="*/ 0 h 1862667"/>
              <a:gd name="T4" fmla="*/ 331361 w 357717"/>
              <a:gd name="T5" fmla="*/ 119000 h 1862667"/>
              <a:gd name="T6" fmla="*/ 118007 w 357717"/>
              <a:gd name="T7" fmla="*/ 119000 h 1862667"/>
              <a:gd name="T8" fmla="*/ 118007 w 357717"/>
              <a:gd name="T9" fmla="*/ 1239313 h 1862667"/>
              <a:gd name="T10" fmla="*/ 0 w 357717"/>
              <a:gd name="T11" fmla="*/ 1858960 h 1862667"/>
              <a:gd name="T12" fmla="*/ 0 w 357717"/>
              <a:gd name="T13" fmla="*/ 0 h 18626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7717" h="1862667">
                <a:moveTo>
                  <a:pt x="0" y="0"/>
                </a:moveTo>
                <a:lnTo>
                  <a:pt x="357717" y="0"/>
                </a:lnTo>
                <a:lnTo>
                  <a:pt x="334818" y="119238"/>
                </a:lnTo>
                <a:lnTo>
                  <a:pt x="119238" y="119238"/>
                </a:lnTo>
                <a:lnTo>
                  <a:pt x="119238" y="1241784"/>
                </a:lnTo>
                <a:lnTo>
                  <a:pt x="0" y="1862667"/>
                </a:lnTo>
                <a:lnTo>
                  <a:pt x="0" y="0"/>
                </a:lnTo>
                <a:close/>
              </a:path>
            </a:pathLst>
          </a:custGeom>
          <a:solidFill>
            <a:schemeClr val="accent1"/>
          </a:solidFill>
          <a:ln>
            <a:noFill/>
          </a:ln>
          <a:effectLst>
            <a:outerShdw blurRad="50800" dist="50800" dir="2700000" sx="97000" sy="97000" algn="tl" rotWithShape="0">
              <a:srgbClr val="000000">
                <a:alpha val="39998"/>
              </a:srgbClr>
            </a:outerShdw>
          </a:effectLst>
          <a:extLst>
            <a:ext uri="{91240B29-F687-4F45-9708-019B960494DF}">
              <a14:hiddenLine xmlns:a14="http://schemas.microsoft.com/office/drawing/2010/main" w="25400" cap="flat" cmpd="sng">
                <a:solidFill>
                  <a:srgbClr val="000000"/>
                </a:solidFill>
                <a:prstDash val="solid"/>
                <a:round/>
                <a:headEnd/>
                <a:tailEnd/>
              </a14:hiddenLine>
            </a:ext>
          </a:extLst>
        </p:spPr>
        <p:txBody>
          <a:bodyPr anchor="ctr"/>
          <a:lstStyle/>
          <a:p>
            <a:endParaRPr lang="en-US"/>
          </a:p>
        </p:txBody>
      </p:sp>
      <p:cxnSp>
        <p:nvCxnSpPr>
          <p:cNvPr id="5" name="直线连接符 12"/>
          <p:cNvCxnSpPr/>
          <p:nvPr userDrawn="1"/>
        </p:nvCxnSpPr>
        <p:spPr>
          <a:xfrm>
            <a:off x="4953000" y="4953000"/>
            <a:ext cx="3714750" cy="0"/>
          </a:xfrm>
          <a:prstGeom prst="line">
            <a:avLst/>
          </a:prstGeom>
          <a:ln w="38100" cap="rnd">
            <a:solidFill>
              <a:schemeClr val="tx2">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 name="文本框 15"/>
          <p:cNvSpPr txBox="1"/>
          <p:nvPr userDrawn="1"/>
        </p:nvSpPr>
        <p:spPr>
          <a:xfrm>
            <a:off x="4946650" y="4076700"/>
            <a:ext cx="4741863" cy="693738"/>
          </a:xfrm>
          <a:prstGeom prst="rect">
            <a:avLst/>
          </a:prstGeom>
          <a:noFill/>
        </p:spPr>
        <p:txBody>
          <a:bodyPr>
            <a:spAutoFit/>
          </a:bodyPr>
          <a:lstStyle/>
          <a:p>
            <a:pPr>
              <a:defRPr/>
            </a:pPr>
            <a:r>
              <a:rPr kumimoji="1" lang="zh-CN" altLang="en-US" sz="1950" dirty="0"/>
              <a:t>清华大学计算机系 丁铭、陈齐斌、唐杰</a:t>
            </a:r>
            <a:endParaRPr kumimoji="1" lang="en-US" altLang="zh-CN" sz="1950" dirty="0"/>
          </a:p>
          <a:p>
            <a:pPr>
              <a:defRPr/>
            </a:pPr>
            <a:r>
              <a:rPr kumimoji="1" lang="zh-CN" altLang="en-US" sz="1950" dirty="0"/>
              <a:t>阿里巴巴达摩院      周畅、杨红霞</a:t>
            </a:r>
            <a:endParaRPr kumimoji="1" lang="en-US" altLang="zh-CN" sz="1950" dirty="0"/>
          </a:p>
        </p:txBody>
      </p:sp>
      <p:sp>
        <p:nvSpPr>
          <p:cNvPr id="2" name="标题 1"/>
          <p:cNvSpPr>
            <a:spLocks noGrp="1"/>
          </p:cNvSpPr>
          <p:nvPr>
            <p:ph type="ctrTitle"/>
          </p:nvPr>
        </p:nvSpPr>
        <p:spPr>
          <a:xfrm>
            <a:off x="1458383" y="1642534"/>
            <a:ext cx="6975475" cy="1659466"/>
          </a:xfrm>
        </p:spPr>
        <p:txBody>
          <a:bodyPr tIns="180000"/>
          <a:lstStyle>
            <a:lvl1pPr algn="ctr">
              <a:defRPr sz="4875"/>
            </a:lvl1pPr>
          </a:lstStyle>
          <a:p>
            <a:endParaRPr lang="zh-CN" altLang="en-US" dirty="0"/>
          </a:p>
        </p:txBody>
      </p:sp>
      <p:sp>
        <p:nvSpPr>
          <p:cNvPr id="7" name="日期占位符 3"/>
          <p:cNvSpPr>
            <a:spLocks noGrp="1"/>
          </p:cNvSpPr>
          <p:nvPr>
            <p:ph type="dt" sz="half" idx="10"/>
          </p:nvPr>
        </p:nvSpPr>
        <p:spPr>
          <a:xfrm>
            <a:off x="681038" y="6356350"/>
            <a:ext cx="2228850" cy="365125"/>
          </a:xfrm>
          <a:prstGeom prst="rect">
            <a:avLst/>
          </a:prstGeom>
        </p:spPr>
        <p:txBody>
          <a:bodyPr/>
          <a:lstStyle>
            <a:lvl1pPr>
              <a:defRPr kumimoji="1"/>
            </a:lvl1pPr>
          </a:lstStyle>
          <a:p>
            <a:pPr>
              <a:defRPr/>
            </a:pPr>
            <a:fld id="{13539B15-33E9-BF46-9D5C-4EC216ED7B13}" type="datetimeFigureOut">
              <a:rPr lang="zh-CN" altLang="en-US"/>
              <a:pPr>
                <a:defRPr/>
              </a:pPr>
              <a:t>2019/8/5</a:t>
            </a:fld>
            <a:endParaRPr lang="zh-CN" altLang="en-US" dirty="0"/>
          </a:p>
        </p:txBody>
      </p:sp>
      <p:sp>
        <p:nvSpPr>
          <p:cNvPr id="8" name="页脚占位符 4"/>
          <p:cNvSpPr>
            <a:spLocks noGrp="1"/>
          </p:cNvSpPr>
          <p:nvPr>
            <p:ph type="ftr" sz="quarter" idx="11"/>
          </p:nvPr>
        </p:nvSpPr>
        <p:spPr>
          <a:xfrm>
            <a:off x="3281363" y="6356350"/>
            <a:ext cx="3343275" cy="365125"/>
          </a:xfrm>
          <a:prstGeom prst="rect">
            <a:avLst/>
          </a:prstGeom>
        </p:spPr>
        <p:txBody>
          <a:bodyPr/>
          <a:lstStyle>
            <a:lvl1pPr>
              <a:defRPr kumimoji="1"/>
            </a:lvl1pPr>
          </a:lstStyle>
          <a:p>
            <a:pPr>
              <a:defRPr/>
            </a:pPr>
            <a:endParaRPr lang="zh-CN" altLang="en-US"/>
          </a:p>
        </p:txBody>
      </p:sp>
      <p:sp>
        <p:nvSpPr>
          <p:cNvPr id="9" name="幻灯片编号占位符 5"/>
          <p:cNvSpPr>
            <a:spLocks noGrp="1"/>
          </p:cNvSpPr>
          <p:nvPr>
            <p:ph type="sldNum" sz="quarter" idx="12"/>
          </p:nvPr>
        </p:nvSpPr>
        <p:spPr>
          <a:xfrm>
            <a:off x="6996113" y="6356350"/>
            <a:ext cx="2228850" cy="365125"/>
          </a:xfrm>
          <a:prstGeom prst="rect">
            <a:avLst/>
          </a:prstGeom>
        </p:spPr>
        <p:txBody>
          <a:bodyPr/>
          <a:lstStyle>
            <a:lvl1pPr>
              <a:defRPr kumimoji="1"/>
            </a:lvl1pPr>
          </a:lstStyle>
          <a:p>
            <a:pPr>
              <a:defRPr/>
            </a:pPr>
            <a:fld id="{B47BF8E0-B908-AE40-B81C-100AFD5B52B3}" type="slidenum">
              <a:rPr lang="zh-CN" altLang="en-US"/>
              <a:pPr>
                <a:defRPr/>
              </a:pPr>
              <a:t>‹#›</a:t>
            </a:fld>
            <a:endParaRPr lang="zh-CN" altLang="en-US"/>
          </a:p>
        </p:txBody>
      </p:sp>
    </p:spTree>
    <p:extLst>
      <p:ext uri="{BB962C8B-B14F-4D97-AF65-F5344CB8AC3E}">
        <p14:creationId xmlns:p14="http://schemas.microsoft.com/office/powerpoint/2010/main" val="1569116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458383" y="1642534"/>
            <a:ext cx="6975475" cy="1659466"/>
          </a:xfrm>
        </p:spPr>
        <p:txBody>
          <a:bodyPr tIns="180000" anchor="ctr" anchorCtr="0"/>
          <a:lstStyle>
            <a:lvl1pPr algn="ctr">
              <a:defRPr sz="4875"/>
            </a:lvl1pPr>
          </a:lstStyle>
          <a:p>
            <a:endParaRPr kumimoji="1" lang="zh-CN" altLang="en-US" dirty="0"/>
          </a:p>
        </p:txBody>
      </p:sp>
      <p:sp>
        <p:nvSpPr>
          <p:cNvPr id="4" name="日期占位符 3"/>
          <p:cNvSpPr>
            <a:spLocks noGrp="1"/>
          </p:cNvSpPr>
          <p:nvPr>
            <p:ph type="dt" sz="half" idx="10"/>
          </p:nvPr>
        </p:nvSpPr>
        <p:spPr>
          <a:xfrm>
            <a:off x="681038" y="6356351"/>
            <a:ext cx="2228850" cy="365125"/>
          </a:xfrm>
          <a:prstGeom prst="rect">
            <a:avLst/>
          </a:prstGeom>
        </p:spPr>
        <p:txBody>
          <a:bodyPr/>
          <a:lstStyle/>
          <a:p>
            <a:fld id="{DF4F500C-5B42-4B48-AF51-9CF4E0BB039F}" type="datetimeFigureOut">
              <a:rPr kumimoji="1" lang="zh-CN" altLang="en-US" smtClean="0"/>
              <a:t>2019/8/5</a:t>
            </a:fld>
            <a:endParaRPr kumimoji="1" lang="zh-CN" altLang="en-US" dirty="0"/>
          </a:p>
        </p:txBody>
      </p:sp>
      <p:sp>
        <p:nvSpPr>
          <p:cNvPr id="5" name="页脚占位符 4"/>
          <p:cNvSpPr>
            <a:spLocks noGrp="1"/>
          </p:cNvSpPr>
          <p:nvPr>
            <p:ph type="ftr" sz="quarter" idx="11"/>
          </p:nvPr>
        </p:nvSpPr>
        <p:spPr>
          <a:xfrm>
            <a:off x="3281363" y="6356351"/>
            <a:ext cx="3343275" cy="365125"/>
          </a:xfrm>
          <a:prstGeom prst="rect">
            <a:avLst/>
          </a:prstGeom>
        </p:spPr>
        <p:txBody>
          <a:bodyPr/>
          <a:lstStyle/>
          <a:p>
            <a:endParaRPr kumimoji="1" lang="zh-CN" altLang="en-US" dirty="0"/>
          </a:p>
        </p:txBody>
      </p:sp>
      <p:sp>
        <p:nvSpPr>
          <p:cNvPr id="6" name="幻灯片编号占位符 5"/>
          <p:cNvSpPr>
            <a:spLocks noGrp="1"/>
          </p:cNvSpPr>
          <p:nvPr>
            <p:ph type="sldNum" sz="quarter" idx="12"/>
          </p:nvPr>
        </p:nvSpPr>
        <p:spPr>
          <a:xfrm>
            <a:off x="6996113" y="6356351"/>
            <a:ext cx="2228850" cy="365125"/>
          </a:xfrm>
          <a:prstGeom prst="rect">
            <a:avLst/>
          </a:prstGeom>
        </p:spPr>
        <p:txBody>
          <a:bodyPr/>
          <a:lstStyle/>
          <a:p>
            <a:fld id="{BE098251-C56B-694C-A4E8-67BD1E70D9B8}" type="slidenum">
              <a:rPr kumimoji="1" lang="zh-CN" altLang="en-US" smtClean="0"/>
              <a:t>‹#›</a:t>
            </a:fld>
            <a:endParaRPr kumimoji="1" lang="zh-CN" altLang="en-US"/>
          </a:p>
        </p:txBody>
      </p:sp>
      <p:sp>
        <p:nvSpPr>
          <p:cNvPr id="8" name="半闭框 7"/>
          <p:cNvSpPr/>
          <p:nvPr userDrawn="1"/>
        </p:nvSpPr>
        <p:spPr>
          <a:xfrm>
            <a:off x="1238250" y="1572155"/>
            <a:ext cx="357717" cy="1862667"/>
          </a:xfrm>
          <a:prstGeom prst="halfFrame">
            <a:avLst/>
          </a:prstGeom>
          <a:ln>
            <a:noFill/>
          </a:ln>
          <a:effectLst>
            <a:outerShdw blurRad="50800" dist="50800" dir="2700000" sx="97000" sy="9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9" name="半闭框 8"/>
          <p:cNvSpPr/>
          <p:nvPr userDrawn="1"/>
        </p:nvSpPr>
        <p:spPr>
          <a:xfrm rot="10800000">
            <a:off x="8310033" y="1642536"/>
            <a:ext cx="357717" cy="1862667"/>
          </a:xfrm>
          <a:prstGeom prst="halfFrame">
            <a:avLst/>
          </a:prstGeom>
          <a:ln>
            <a:noFill/>
          </a:ln>
          <a:effectLst>
            <a:outerShdw blurRad="50800" dist="50800" dir="2700000" sx="97000" sy="9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cxnSp>
        <p:nvCxnSpPr>
          <p:cNvPr id="13" name="直线连接符 12"/>
          <p:cNvCxnSpPr/>
          <p:nvPr userDrawn="1"/>
        </p:nvCxnSpPr>
        <p:spPr>
          <a:xfrm>
            <a:off x="4953000" y="4953093"/>
            <a:ext cx="3714750" cy="0"/>
          </a:xfrm>
          <a:prstGeom prst="line">
            <a:avLst/>
          </a:prstGeom>
          <a:ln w="38100" cap="rnd">
            <a:solidFill>
              <a:schemeClr val="tx2">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 name="文本框 15"/>
          <p:cNvSpPr txBox="1"/>
          <p:nvPr userDrawn="1"/>
        </p:nvSpPr>
        <p:spPr>
          <a:xfrm>
            <a:off x="4865365" y="4121290"/>
            <a:ext cx="4742906" cy="967637"/>
          </a:xfrm>
          <a:prstGeom prst="rect">
            <a:avLst/>
          </a:prstGeom>
          <a:noFill/>
        </p:spPr>
        <p:txBody>
          <a:bodyPr wrap="square" rtlCol="0">
            <a:spAutoFit/>
          </a:bodyPr>
          <a:lstStyle/>
          <a:p>
            <a:r>
              <a:rPr kumimoji="1" lang="en-US" altLang="zh-CN" sz="1950" baseline="0" dirty="0"/>
              <a:t>Tsinghua KEG  &amp;  Alibaba DAMO Academy</a:t>
            </a:r>
          </a:p>
          <a:p>
            <a:endParaRPr kumimoji="1" lang="en-US" altLang="zh-CN" sz="488" baseline="0" dirty="0"/>
          </a:p>
          <a:p>
            <a:r>
              <a:rPr kumimoji="1" lang="en-US" altLang="zh-CN" sz="1300" baseline="0" dirty="0"/>
              <a:t>Ming Ding, Chang Zhou, </a:t>
            </a:r>
            <a:r>
              <a:rPr kumimoji="1" lang="en-US" altLang="zh-CN" sz="1300" baseline="0" dirty="0" err="1"/>
              <a:t>Qiben</a:t>
            </a:r>
            <a:r>
              <a:rPr kumimoji="1" lang="en-US" altLang="zh-CN" sz="1300" baseline="0" dirty="0"/>
              <a:t> Chen, </a:t>
            </a:r>
            <a:r>
              <a:rPr kumimoji="1" lang="en-US" altLang="zh-CN" sz="1300" baseline="0" dirty="0" err="1"/>
              <a:t>Hongxia</a:t>
            </a:r>
            <a:r>
              <a:rPr kumimoji="1" lang="en-US" altLang="zh-CN" sz="1300" baseline="0" dirty="0"/>
              <a:t> Yang, </a:t>
            </a:r>
            <a:r>
              <a:rPr kumimoji="1" lang="en-US" altLang="zh-CN" sz="1300" baseline="0" dirty="0" err="1"/>
              <a:t>Jie</a:t>
            </a:r>
            <a:r>
              <a:rPr kumimoji="1" lang="en-US" altLang="zh-CN" sz="1300" baseline="0" dirty="0"/>
              <a:t> Tang</a:t>
            </a:r>
          </a:p>
        </p:txBody>
      </p:sp>
    </p:spTree>
    <p:extLst>
      <p:ext uri="{BB962C8B-B14F-4D97-AF65-F5344CB8AC3E}">
        <p14:creationId xmlns:p14="http://schemas.microsoft.com/office/powerpoint/2010/main" val="468291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664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82638" y="4406908"/>
            <a:ext cx="84201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725225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350838" y="1196975"/>
            <a:ext cx="4492625"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995867" y="1196975"/>
            <a:ext cx="4494212"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94475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95300" y="274638"/>
            <a:ext cx="89154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5032380"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5032380"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49430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692560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603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95304" y="273050"/>
            <a:ext cx="3259138"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873499" y="273058"/>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95304"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209101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941513" y="4800600"/>
            <a:ext cx="59436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877634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350838" y="1196975"/>
            <a:ext cx="9139237"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11"/>
          <p:cNvSpPr>
            <a:spLocks noChangeArrowheads="1"/>
          </p:cNvSpPr>
          <p:nvPr userDrawn="1"/>
        </p:nvSpPr>
        <p:spPr bwMode="auto">
          <a:xfrm>
            <a:off x="0" y="0"/>
            <a:ext cx="9906000" cy="360363"/>
          </a:xfrm>
          <a:prstGeom prst="rect">
            <a:avLst/>
          </a:prstGeom>
          <a:gradFill rotWithShape="1">
            <a:gsLst>
              <a:gs pos="0">
                <a:srgbClr val="99CC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Arial" charset="0"/>
                <a:ea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eaLnBrk="1" hangingPunct="1">
              <a:defRPr/>
            </a:pPr>
            <a:endParaRPr kumimoji="0" lang="zh-CN" altLang="en-US" sz="1800"/>
          </a:p>
        </p:txBody>
      </p:sp>
      <p:sp>
        <p:nvSpPr>
          <p:cNvPr id="2" name="Rectangle 2"/>
          <p:cNvSpPr>
            <a:spLocks noGrp="1" noChangeArrowheads="1"/>
          </p:cNvSpPr>
          <p:nvPr>
            <p:ph type="title"/>
          </p:nvPr>
        </p:nvSpPr>
        <p:spPr bwMode="auto">
          <a:xfrm>
            <a:off x="271463" y="188913"/>
            <a:ext cx="936307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30" name="Rectangle 12"/>
          <p:cNvSpPr>
            <a:spLocks noChangeArrowheads="1"/>
          </p:cNvSpPr>
          <p:nvPr/>
        </p:nvSpPr>
        <p:spPr bwMode="auto">
          <a:xfrm>
            <a:off x="9490075" y="6453188"/>
            <a:ext cx="719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defTabSz="762000">
              <a:defRPr kumimoji="1" sz="2400">
                <a:solidFill>
                  <a:schemeClr val="tx1"/>
                </a:solidFill>
                <a:latin typeface="Arial" charset="0"/>
                <a:ea typeface="宋体" charset="0"/>
              </a:defRPr>
            </a:lvl1pPr>
            <a:lvl2pPr marL="742950" indent="-285750" defTabSz="762000">
              <a:defRPr kumimoji="1" sz="2400">
                <a:solidFill>
                  <a:schemeClr val="tx1"/>
                </a:solidFill>
                <a:latin typeface="Arial" charset="0"/>
                <a:ea typeface="宋体" charset="0"/>
              </a:defRPr>
            </a:lvl2pPr>
            <a:lvl3pPr marL="1143000" indent="-228600" defTabSz="762000">
              <a:defRPr kumimoji="1" sz="2400">
                <a:solidFill>
                  <a:schemeClr val="tx1"/>
                </a:solidFill>
                <a:latin typeface="Arial" charset="0"/>
                <a:ea typeface="宋体" charset="0"/>
              </a:defRPr>
            </a:lvl3pPr>
            <a:lvl4pPr marL="1600200" indent="-228600" defTabSz="762000">
              <a:defRPr kumimoji="1" sz="2400">
                <a:solidFill>
                  <a:schemeClr val="tx1"/>
                </a:solidFill>
                <a:latin typeface="Arial" charset="0"/>
                <a:ea typeface="宋体" charset="0"/>
              </a:defRPr>
            </a:lvl4pPr>
            <a:lvl5pPr marL="2057400" indent="-228600" defTabSz="762000">
              <a:defRPr kumimoji="1" sz="2400">
                <a:solidFill>
                  <a:schemeClr val="tx1"/>
                </a:solidFill>
                <a:latin typeface="Arial" charset="0"/>
                <a:ea typeface="宋体" charset="0"/>
              </a:defRPr>
            </a:lvl5pPr>
            <a:lvl6pPr marL="2514600" indent="-228600" defTabSz="762000" fontAlgn="base">
              <a:spcBef>
                <a:spcPct val="0"/>
              </a:spcBef>
              <a:spcAft>
                <a:spcPct val="0"/>
              </a:spcAft>
              <a:defRPr kumimoji="1" sz="2400">
                <a:solidFill>
                  <a:schemeClr val="tx1"/>
                </a:solidFill>
                <a:latin typeface="Arial" charset="0"/>
                <a:ea typeface="宋体" charset="0"/>
              </a:defRPr>
            </a:lvl6pPr>
            <a:lvl7pPr marL="2971800" indent="-228600" defTabSz="762000" fontAlgn="base">
              <a:spcBef>
                <a:spcPct val="0"/>
              </a:spcBef>
              <a:spcAft>
                <a:spcPct val="0"/>
              </a:spcAft>
              <a:defRPr kumimoji="1" sz="2400">
                <a:solidFill>
                  <a:schemeClr val="tx1"/>
                </a:solidFill>
                <a:latin typeface="Arial" charset="0"/>
                <a:ea typeface="宋体" charset="0"/>
              </a:defRPr>
            </a:lvl7pPr>
            <a:lvl8pPr marL="3429000" indent="-228600" defTabSz="762000" fontAlgn="base">
              <a:spcBef>
                <a:spcPct val="0"/>
              </a:spcBef>
              <a:spcAft>
                <a:spcPct val="0"/>
              </a:spcAft>
              <a:defRPr kumimoji="1" sz="2400">
                <a:solidFill>
                  <a:schemeClr val="tx1"/>
                </a:solidFill>
                <a:latin typeface="Arial" charset="0"/>
                <a:ea typeface="宋体" charset="0"/>
              </a:defRPr>
            </a:lvl8pPr>
            <a:lvl9pPr marL="3886200" indent="-228600" defTabSz="762000" fontAlgn="base">
              <a:spcBef>
                <a:spcPct val="0"/>
              </a:spcBef>
              <a:spcAft>
                <a:spcPct val="0"/>
              </a:spcAft>
              <a:defRPr kumimoji="1" sz="2400">
                <a:solidFill>
                  <a:schemeClr val="tx1"/>
                </a:solidFill>
                <a:latin typeface="Arial" charset="0"/>
                <a:ea typeface="宋体" charset="0"/>
              </a:defRPr>
            </a:lvl9pPr>
          </a:lstStyle>
          <a:p>
            <a:pPr eaLnBrk="1" hangingPunct="1">
              <a:defRPr/>
            </a:pPr>
            <a:fld id="{00E93E34-BC81-D641-8951-02C27D1DE994}" type="slidenum">
              <a:rPr lang="en-US" altLang="ja-JP" sz="1200" smtClean="0">
                <a:solidFill>
                  <a:schemeClr val="bg1">
                    <a:lumMod val="50000"/>
                  </a:schemeClr>
                </a:solidFill>
                <a:latin typeface="Times New Roman" charset="0"/>
                <a:ea typeface="MS PGothic" charset="-128"/>
              </a:rPr>
              <a:pPr eaLnBrk="1" hangingPunct="1">
                <a:defRPr/>
              </a:pPr>
              <a:t>‹#›</a:t>
            </a:fld>
            <a:endParaRPr lang="en-US" altLang="ja-JP" sz="1200" dirty="0">
              <a:solidFill>
                <a:schemeClr val="bg1">
                  <a:lumMod val="50000"/>
                </a:schemeClr>
              </a:solidFill>
              <a:latin typeface="Times New Roman" charset="0"/>
              <a:ea typeface="MS PGothic" charset="-128"/>
            </a:endParaRPr>
          </a:p>
        </p:txBody>
      </p:sp>
    </p:spTree>
  </p:cSld>
  <p:clrMap bg1="lt1" tx1="dk1" bg2="lt2" tx2="dk2" accent1="accent1" accent2="accent2" accent3="accent3" accent4="accent4" accent5="accent5" accent6="accent6" hlink="hlink" folHlink="folHlink"/>
  <p:sldLayoutIdLst>
    <p:sldLayoutId id="2147484281" r:id="rId1"/>
    <p:sldLayoutId id="2147484268" r:id="rId2"/>
    <p:sldLayoutId id="2147484269" r:id="rId3"/>
    <p:sldLayoutId id="2147484270" r:id="rId4"/>
    <p:sldLayoutId id="2147484271" r:id="rId5"/>
    <p:sldLayoutId id="2147484272" r:id="rId6"/>
    <p:sldLayoutId id="2147484273" r:id="rId7"/>
    <p:sldLayoutId id="2147484274" r:id="rId8"/>
    <p:sldLayoutId id="2147484275" r:id="rId9"/>
    <p:sldLayoutId id="2147484276" r:id="rId10"/>
    <p:sldLayoutId id="2147484277" r:id="rId11"/>
    <p:sldLayoutId id="2147484278" r:id="rId12"/>
    <p:sldLayoutId id="2147484279" r:id="rId13"/>
    <p:sldLayoutId id="2147484280" r:id="rId14"/>
    <p:sldLayoutId id="2147484282" r:id="rId15"/>
    <p:sldLayoutId id="2147484283" r:id="rId16"/>
  </p:sldLayoutIdLst>
  <p:txStyles>
    <p:titleStyle>
      <a:lvl1pPr algn="ctr" rtl="0" eaLnBrk="0" fontAlgn="base" hangingPunct="0">
        <a:spcBef>
          <a:spcPct val="0"/>
        </a:spcBef>
        <a:spcAft>
          <a:spcPct val="0"/>
        </a:spcAft>
        <a:defRPr kumimoji="1" sz="3600">
          <a:solidFill>
            <a:schemeClr val="tx2"/>
          </a:solidFill>
          <a:latin typeface="+mj-lt"/>
          <a:ea typeface="+mj-ea"/>
          <a:cs typeface="宋体" charset="0"/>
        </a:defRPr>
      </a:lvl1pPr>
      <a:lvl2pPr algn="ctr" rtl="0" eaLnBrk="0" fontAlgn="base" hangingPunct="0">
        <a:spcBef>
          <a:spcPct val="0"/>
        </a:spcBef>
        <a:spcAft>
          <a:spcPct val="0"/>
        </a:spcAft>
        <a:defRPr kumimoji="1" sz="3600">
          <a:solidFill>
            <a:schemeClr val="tx2"/>
          </a:solidFill>
          <a:latin typeface="Arial" charset="0"/>
          <a:ea typeface="宋体" pitchFamily="2" charset="-122"/>
          <a:cs typeface="宋体" charset="0"/>
        </a:defRPr>
      </a:lvl2pPr>
      <a:lvl3pPr algn="ctr" rtl="0" eaLnBrk="0" fontAlgn="base" hangingPunct="0">
        <a:spcBef>
          <a:spcPct val="0"/>
        </a:spcBef>
        <a:spcAft>
          <a:spcPct val="0"/>
        </a:spcAft>
        <a:defRPr kumimoji="1" sz="3600">
          <a:solidFill>
            <a:schemeClr val="tx2"/>
          </a:solidFill>
          <a:latin typeface="Arial" charset="0"/>
          <a:ea typeface="宋体" pitchFamily="2" charset="-122"/>
          <a:cs typeface="宋体" charset="0"/>
        </a:defRPr>
      </a:lvl3pPr>
      <a:lvl4pPr algn="ctr" rtl="0" eaLnBrk="0" fontAlgn="base" hangingPunct="0">
        <a:spcBef>
          <a:spcPct val="0"/>
        </a:spcBef>
        <a:spcAft>
          <a:spcPct val="0"/>
        </a:spcAft>
        <a:defRPr kumimoji="1" sz="3600">
          <a:solidFill>
            <a:schemeClr val="tx2"/>
          </a:solidFill>
          <a:latin typeface="Arial" charset="0"/>
          <a:ea typeface="宋体" pitchFamily="2" charset="-122"/>
          <a:cs typeface="宋体" charset="0"/>
        </a:defRPr>
      </a:lvl4pPr>
      <a:lvl5pPr algn="ctr" rtl="0" eaLnBrk="0" fontAlgn="base" hangingPunct="0">
        <a:spcBef>
          <a:spcPct val="0"/>
        </a:spcBef>
        <a:spcAft>
          <a:spcPct val="0"/>
        </a:spcAft>
        <a:defRPr kumimoji="1" sz="3600">
          <a:solidFill>
            <a:schemeClr val="tx2"/>
          </a:solidFill>
          <a:latin typeface="Arial" charset="0"/>
          <a:ea typeface="宋体" pitchFamily="2" charset="-122"/>
          <a:cs typeface="宋体" charset="0"/>
        </a:defRPr>
      </a:lvl5pPr>
      <a:lvl6pPr marL="457200" algn="ctr" rtl="0" fontAlgn="base">
        <a:spcBef>
          <a:spcPct val="0"/>
        </a:spcBef>
        <a:spcAft>
          <a:spcPct val="0"/>
        </a:spcAft>
        <a:defRPr sz="4000">
          <a:solidFill>
            <a:schemeClr val="tx2"/>
          </a:solidFill>
          <a:latin typeface="Arial" charset="0"/>
          <a:ea typeface="宋体" pitchFamily="2" charset="-122"/>
        </a:defRPr>
      </a:lvl6pPr>
      <a:lvl7pPr marL="914400" algn="ctr" rtl="0" fontAlgn="base">
        <a:spcBef>
          <a:spcPct val="0"/>
        </a:spcBef>
        <a:spcAft>
          <a:spcPct val="0"/>
        </a:spcAft>
        <a:defRPr sz="4000">
          <a:solidFill>
            <a:schemeClr val="tx2"/>
          </a:solidFill>
          <a:latin typeface="Arial" charset="0"/>
          <a:ea typeface="宋体" pitchFamily="2" charset="-122"/>
        </a:defRPr>
      </a:lvl7pPr>
      <a:lvl8pPr marL="1371600" algn="ctr" rtl="0" fontAlgn="base">
        <a:spcBef>
          <a:spcPct val="0"/>
        </a:spcBef>
        <a:spcAft>
          <a:spcPct val="0"/>
        </a:spcAft>
        <a:defRPr sz="4000">
          <a:solidFill>
            <a:schemeClr val="tx2"/>
          </a:solidFill>
          <a:latin typeface="Arial" charset="0"/>
          <a:ea typeface="宋体" pitchFamily="2" charset="-122"/>
        </a:defRPr>
      </a:lvl8pPr>
      <a:lvl9pPr marL="1828800" algn="ctr" rtl="0" fontAlgn="base">
        <a:spcBef>
          <a:spcPct val="0"/>
        </a:spcBef>
        <a:spcAft>
          <a:spcPct val="0"/>
        </a:spcAft>
        <a:defRPr sz="40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宋体"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keg.cs.tsinghua.edu.cn/jietan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github.com/THUDM/GATNE"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github.com/THUDM/GATNE" TargetMode="Externa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emf"/></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6.tiff"/><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2.emf"/></Relationships>
</file>

<file path=ppt/slides/_rels/slide3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tianchi.aliyun.com/dataset/dataDetail?dataId=9716"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s://github.com/THUDM/ScenarioMeta" TargetMode="External"/><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github.com/THUDM/ScenarioMeta"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6.tiff"/><Relationship Id="rId5" Type="http://schemas.openxmlformats.org/officeDocument/2006/relationships/image" Target="../media/image15.png"/><Relationship Id="rId4" Type="http://schemas.openxmlformats.org/officeDocument/2006/relationships/image" Target="../media/image18.tiff"/></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emf"/><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8.tiff"/><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github.com/THUDM/KOBE/"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github.com/THUDM/KOBE/"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keg.cs.tsinghua.edu.cn/cogdl/"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tiff"/></Relationships>
</file>

<file path=ppt/slides/_rels/slide58.xml.rels><?xml version="1.0" encoding="UTF-8" standalone="yes"?>
<Relationships xmlns="http://schemas.openxmlformats.org/package/2006/relationships"><Relationship Id="rId3" Type="http://schemas.openxmlformats.org/officeDocument/2006/relationships/hyperlink" Target="https://github.com/THUDM" TargetMode="External"/><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hyperlink" Target="http://keg.cs.tsinghua.edu.cn/jietang"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keg.cs.tsinghua.edu.cn/jietang" TargetMode="External"/><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hyperlink" Target="https://github.com/THUDM" TargetMode="Externa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6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6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6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7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28464" y="1808820"/>
            <a:ext cx="9649072" cy="2299965"/>
          </a:xfrm>
        </p:spPr>
        <p:txBody>
          <a:bodyPr/>
          <a:lstStyle/>
          <a:p>
            <a:pPr>
              <a:spcBef>
                <a:spcPts val="1200"/>
              </a:spcBef>
            </a:pPr>
            <a:r>
              <a:rPr lang="en-US" altLang="zh-CN" sz="4400" dirty="0">
                <a:solidFill>
                  <a:schemeClr val="tx1"/>
                </a:solidFill>
                <a:ea typeface="SimHei" charset="-122"/>
                <a:cs typeface="SimHei" charset="-122"/>
              </a:rPr>
              <a:t>Intelligent Feed Recommendation</a:t>
            </a:r>
            <a:endParaRPr lang="zh-CN" altLang="en-US" sz="4400" dirty="0">
              <a:solidFill>
                <a:schemeClr val="tx1"/>
              </a:solidFill>
              <a:ea typeface="SimHei" charset="-122"/>
              <a:cs typeface="SimHei" charset="-122"/>
            </a:endParaRPr>
          </a:p>
        </p:txBody>
      </p:sp>
      <p:sp>
        <p:nvSpPr>
          <p:cNvPr id="3" name="副标题 2"/>
          <p:cNvSpPr>
            <a:spLocks noGrp="1"/>
          </p:cNvSpPr>
          <p:nvPr>
            <p:ph type="subTitle" idx="1"/>
          </p:nvPr>
        </p:nvSpPr>
        <p:spPr>
          <a:xfrm>
            <a:off x="380492" y="4437112"/>
            <a:ext cx="9037004" cy="1728192"/>
          </a:xfrm>
        </p:spPr>
        <p:txBody>
          <a:bodyPr/>
          <a:lstStyle/>
          <a:p>
            <a:r>
              <a:rPr lang="en-US" altLang="zh-CN" sz="2800" dirty="0" err="1">
                <a:solidFill>
                  <a:srgbClr val="0000CC"/>
                </a:solidFill>
              </a:rPr>
              <a:t>Jie</a:t>
            </a:r>
            <a:r>
              <a:rPr lang="en-US" altLang="zh-CN" sz="2800" dirty="0">
                <a:solidFill>
                  <a:srgbClr val="0000CC"/>
                </a:solidFill>
              </a:rPr>
              <a:t> Tang</a:t>
            </a:r>
            <a:endParaRPr lang="en-US" altLang="zh-CN" sz="2800" baseline="30000" dirty="0">
              <a:solidFill>
                <a:srgbClr val="0000CC"/>
              </a:solidFill>
            </a:endParaRPr>
          </a:p>
          <a:p>
            <a:r>
              <a:rPr lang="en-US" altLang="zh-CN" sz="2400" dirty="0"/>
              <a:t>Department of Computer Science and Technology</a:t>
            </a:r>
          </a:p>
          <a:p>
            <a:r>
              <a:rPr lang="en-US" altLang="zh-CN" sz="2400" dirty="0"/>
              <a:t>Tsinghua University</a:t>
            </a:r>
          </a:p>
        </p:txBody>
      </p:sp>
      <p:sp>
        <p:nvSpPr>
          <p:cNvPr id="4" name="Rectangle 3"/>
          <p:cNvSpPr/>
          <p:nvPr/>
        </p:nvSpPr>
        <p:spPr>
          <a:xfrm>
            <a:off x="0" y="6408712"/>
            <a:ext cx="9906000" cy="476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24000" rtlCol="0" anchor="ctr"/>
          <a:lstStyle/>
          <a:p>
            <a:pPr marL="0" lvl="1"/>
            <a:r>
              <a:rPr lang="en-US" dirty="0">
                <a:solidFill>
                  <a:schemeClr val="tx1"/>
                </a:solidFill>
              </a:rPr>
              <a:t>The slides can </a:t>
            </a:r>
            <a:r>
              <a:rPr lang="en-US">
                <a:solidFill>
                  <a:schemeClr val="tx1"/>
                </a:solidFill>
              </a:rPr>
              <a:t>be downloaded at              </a:t>
            </a:r>
            <a:r>
              <a:rPr lang="en-US" dirty="0">
                <a:solidFill>
                  <a:schemeClr val="tx1"/>
                </a:solidFill>
                <a:hlinkClick r:id="rId3"/>
              </a:rPr>
              <a:t>http://keg.cs.tsinghua.edu.cn/jietang</a:t>
            </a:r>
            <a:endParaRPr lang="en-US" dirty="0">
              <a:solidFill>
                <a:schemeClr val="tx1"/>
              </a:solidFill>
            </a:endParaRPr>
          </a:p>
        </p:txBody>
      </p:sp>
    </p:spTree>
    <p:extLst>
      <p:ext uri="{BB962C8B-B14F-4D97-AF65-F5344CB8AC3E}">
        <p14:creationId xmlns:p14="http://schemas.microsoft.com/office/powerpoint/2010/main" val="260153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标题 1">
            <a:extLst>
              <a:ext uri="{FF2B5EF4-FFF2-40B4-BE49-F238E27FC236}">
                <a16:creationId xmlns:a16="http://schemas.microsoft.com/office/drawing/2014/main" id="{F4FE84B6-60A9-BC4D-B243-0A1ED24B50FF}"/>
              </a:ext>
            </a:extLst>
          </p:cNvPr>
          <p:cNvSpPr>
            <a:spLocks noGrp="1" noChangeArrowheads="1"/>
          </p:cNvSpPr>
          <p:nvPr>
            <p:ph type="title"/>
          </p:nvPr>
        </p:nvSpPr>
        <p:spPr/>
        <p:txBody>
          <a:bodyPr/>
          <a:lstStyle/>
          <a:p>
            <a:r>
              <a:rPr lang="en-US" altLang="zh-CN"/>
              <a:t>Distributional Hypothesis of Harris</a:t>
            </a:r>
            <a:endParaRPr lang="zh-CN" altLang="en-US"/>
          </a:p>
        </p:txBody>
      </p:sp>
      <mc:AlternateContent xmlns:mc="http://schemas.openxmlformats.org/markup-compatibility/2006">
        <mc:Choice xmlns:a14="http://schemas.microsoft.com/office/drawing/2010/main" Requires="a14">
          <p:sp>
            <p:nvSpPr>
              <p:cNvPr id="5" name="内容占位符 2">
                <a:extLst>
                  <a:ext uri="{FF2B5EF4-FFF2-40B4-BE49-F238E27FC236}">
                    <a16:creationId xmlns:a16="http://schemas.microsoft.com/office/drawing/2014/main" id="{D4E188FC-D92E-FB43-A1FB-D679AB4A1B04}"/>
                  </a:ext>
                </a:extLst>
              </p:cNvPr>
              <p:cNvSpPr>
                <a:spLocks noGrp="1"/>
              </p:cNvSpPr>
              <p:nvPr>
                <p:ph idx="1"/>
              </p:nvPr>
            </p:nvSpPr>
            <p:spPr/>
            <p:txBody>
              <a:bodyPr/>
              <a:lstStyle/>
              <a:p>
                <a:pPr>
                  <a:lnSpc>
                    <a:spcPct val="125000"/>
                  </a:lnSpc>
                  <a:spcBef>
                    <a:spcPts val="2215"/>
                  </a:spcBef>
                  <a:defRPr/>
                </a:pPr>
                <a:r>
                  <a:rPr lang="en-US" altLang="zh-CN" sz="2585" dirty="0">
                    <a:ea typeface="黑体" pitchFamily="49" charset="-122"/>
                  </a:rPr>
                  <a:t>Words in </a:t>
                </a:r>
                <a:r>
                  <a:rPr lang="en-US" altLang="zh-CN" sz="2585" dirty="0">
                    <a:solidFill>
                      <a:srgbClr val="2B00CC"/>
                    </a:solidFill>
                    <a:ea typeface="黑体" pitchFamily="49" charset="-122"/>
                  </a:rPr>
                  <a:t>similar contexts </a:t>
                </a:r>
                <a:r>
                  <a:rPr lang="en-US" altLang="zh-CN" sz="2585" dirty="0">
                    <a:ea typeface="黑体" pitchFamily="49" charset="-122"/>
                  </a:rPr>
                  <a:t>have similar meanings</a:t>
                </a:r>
                <a:r>
                  <a:rPr lang="zh-CN" altLang="en-US" sz="2585" dirty="0">
                    <a:ea typeface="黑体" pitchFamily="49" charset="-122"/>
                  </a:rPr>
                  <a:t> </a:t>
                </a:r>
                <a:r>
                  <a:rPr lang="en-US" altLang="zh-CN" sz="2585" dirty="0">
                    <a:ea typeface="黑体" pitchFamily="49" charset="-122"/>
                  </a:rPr>
                  <a:t>(skip-gram</a:t>
                </a:r>
                <a:r>
                  <a:rPr lang="zh-CN" altLang="en-US" sz="2585" dirty="0">
                    <a:ea typeface="黑体" pitchFamily="49" charset="-122"/>
                  </a:rPr>
                  <a:t> </a:t>
                </a:r>
                <a:r>
                  <a:rPr lang="en-US" altLang="zh-CN" sz="2585" dirty="0">
                    <a:ea typeface="黑体" pitchFamily="49" charset="-122"/>
                  </a:rPr>
                  <a:t>in</a:t>
                </a:r>
                <a:r>
                  <a:rPr lang="zh-CN" altLang="en-US" sz="2585" dirty="0">
                    <a:ea typeface="黑体" pitchFamily="49" charset="-122"/>
                  </a:rPr>
                  <a:t> </a:t>
                </a:r>
                <a:r>
                  <a:rPr lang="en-US" altLang="zh-CN" sz="2585" dirty="0">
                    <a:ea typeface="黑体" pitchFamily="49" charset="-122"/>
                  </a:rPr>
                  <a:t>word</a:t>
                </a:r>
                <a:r>
                  <a:rPr lang="zh-CN" altLang="en-US" sz="2585" dirty="0">
                    <a:ea typeface="黑体" pitchFamily="49" charset="-122"/>
                  </a:rPr>
                  <a:t> </a:t>
                </a:r>
                <a:r>
                  <a:rPr lang="en-US" altLang="zh-CN" sz="2585" dirty="0">
                    <a:ea typeface="黑体" pitchFamily="49" charset="-122"/>
                  </a:rPr>
                  <a:t>embedding)</a:t>
                </a:r>
                <a:endParaRPr lang="zh-CN" altLang="en-US" sz="2585" dirty="0">
                  <a:ea typeface="黑体" pitchFamily="49" charset="-122"/>
                </a:endParaRPr>
              </a:p>
              <a:p>
                <a:pPr>
                  <a:spcBef>
                    <a:spcPts val="1015"/>
                  </a:spcBef>
                  <a:defRPr/>
                </a:pPr>
                <a:endParaRPr lang="zh-CN" altLang="en-US" sz="2585" dirty="0">
                  <a:ea typeface="黑体" pitchFamily="49" charset="-122"/>
                </a:endParaRPr>
              </a:p>
              <a:p>
                <a:pPr>
                  <a:lnSpc>
                    <a:spcPct val="125000"/>
                  </a:lnSpc>
                  <a:spcBef>
                    <a:spcPts val="2215"/>
                  </a:spcBef>
                  <a:defRPr/>
                </a:pPr>
                <a:r>
                  <a:rPr lang="en-US" altLang="zh-CN" sz="2585" dirty="0">
                    <a:ea typeface="黑体" pitchFamily="49" charset="-122"/>
                  </a:rPr>
                  <a:t>Nodes</a:t>
                </a:r>
                <a:r>
                  <a:rPr lang="zh-CN" altLang="en-US" sz="2585" dirty="0">
                    <a:ea typeface="黑体" pitchFamily="49" charset="-122"/>
                  </a:rPr>
                  <a:t> </a:t>
                </a:r>
                <a:r>
                  <a:rPr lang="en-US" altLang="zh-CN" sz="2585" dirty="0">
                    <a:ea typeface="黑体" pitchFamily="49" charset="-122"/>
                  </a:rPr>
                  <a:t>in</a:t>
                </a:r>
                <a:r>
                  <a:rPr lang="zh-CN" altLang="en-US" sz="2585" dirty="0">
                    <a:ea typeface="黑体" pitchFamily="49" charset="-122"/>
                  </a:rPr>
                  <a:t> </a:t>
                </a:r>
                <a:r>
                  <a:rPr lang="en-US" altLang="zh-CN" sz="2585" dirty="0">
                    <a:solidFill>
                      <a:srgbClr val="C00000"/>
                    </a:solidFill>
                    <a:ea typeface="黑体" pitchFamily="49" charset="-122"/>
                  </a:rPr>
                  <a:t>similar</a:t>
                </a:r>
                <a:r>
                  <a:rPr lang="zh-CN" altLang="en-US" sz="2585" dirty="0">
                    <a:ea typeface="黑体" pitchFamily="49" charset="-122"/>
                  </a:rPr>
                  <a:t> </a:t>
                </a:r>
                <a:r>
                  <a:rPr lang="en-US" altLang="zh-CN" sz="2585" dirty="0">
                    <a:solidFill>
                      <a:srgbClr val="C00000"/>
                    </a:solidFill>
                    <a:ea typeface="黑体" pitchFamily="49" charset="-122"/>
                  </a:rPr>
                  <a:t>structural</a:t>
                </a:r>
                <a:r>
                  <a:rPr lang="en-US" altLang="zh-CN" sz="2585" dirty="0">
                    <a:ea typeface="黑体" pitchFamily="49" charset="-122"/>
                  </a:rPr>
                  <a:t> </a:t>
                </a:r>
                <a:r>
                  <a:rPr lang="zh-CN" altLang="en-US" sz="2585" dirty="0">
                    <a:ea typeface="黑体" pitchFamily="49" charset="-122"/>
                  </a:rPr>
                  <a:t> </a:t>
                </a:r>
                <a:r>
                  <a:rPr lang="en-US" altLang="zh-CN" sz="2585" dirty="0">
                    <a:ea typeface="黑体" pitchFamily="49" charset="-122"/>
                  </a:rPr>
                  <a:t>contexts</a:t>
                </a:r>
                <a:r>
                  <a:rPr lang="zh-CN" altLang="en-US" sz="2585" dirty="0">
                    <a:ea typeface="黑体" pitchFamily="49" charset="-122"/>
                  </a:rPr>
                  <a:t> </a:t>
                </a:r>
                <a:r>
                  <a:rPr lang="en-US" altLang="zh-CN" sz="2585" dirty="0">
                    <a:ea typeface="黑体" pitchFamily="49" charset="-122"/>
                  </a:rPr>
                  <a:t>are</a:t>
                </a:r>
                <a:r>
                  <a:rPr lang="zh-CN" altLang="en-US" sz="2585" dirty="0">
                    <a:ea typeface="黑体" pitchFamily="49" charset="-122"/>
                  </a:rPr>
                  <a:t> </a:t>
                </a:r>
                <a:r>
                  <a:rPr lang="en-US" altLang="zh-CN" sz="2585" dirty="0">
                    <a:ea typeface="黑体" pitchFamily="49" charset="-122"/>
                  </a:rPr>
                  <a:t>similar</a:t>
                </a:r>
                <a:r>
                  <a:rPr lang="zh-CN" altLang="en-US" sz="2585" dirty="0">
                    <a:ea typeface="黑体" pitchFamily="49" charset="-122"/>
                  </a:rPr>
                  <a:t> </a:t>
                </a:r>
                <a:r>
                  <a:rPr lang="en-US" altLang="zh-CN" sz="2585" dirty="0">
                    <a:ea typeface="黑体" pitchFamily="49" charset="-122"/>
                  </a:rPr>
                  <a:t>(</a:t>
                </a:r>
                <a:r>
                  <a:rPr lang="en-US" altLang="zh-CN" sz="2585" dirty="0" err="1">
                    <a:ea typeface="黑体" pitchFamily="49" charset="-122"/>
                  </a:rPr>
                  <a:t>Deepwalk</a:t>
                </a:r>
                <a:r>
                  <a:rPr lang="en-US" altLang="zh-CN" sz="2585" dirty="0">
                    <a:ea typeface="黑体" pitchFamily="49" charset="-122"/>
                  </a:rPr>
                  <a:t>,</a:t>
                </a:r>
                <a:r>
                  <a:rPr lang="zh-CN" altLang="en-US" sz="2585" dirty="0">
                    <a:ea typeface="黑体" pitchFamily="49" charset="-122"/>
                  </a:rPr>
                  <a:t> </a:t>
                </a:r>
                <a:r>
                  <a:rPr lang="en-US" altLang="zh-CN" sz="2585" dirty="0">
                    <a:ea typeface="黑体" pitchFamily="49" charset="-122"/>
                  </a:rPr>
                  <a:t>LINE</a:t>
                </a:r>
                <a:r>
                  <a:rPr lang="zh-CN" altLang="en-US" sz="2585" dirty="0">
                    <a:ea typeface="黑体" pitchFamily="49" charset="-122"/>
                  </a:rPr>
                  <a:t> </a:t>
                </a:r>
                <a:r>
                  <a:rPr lang="en-US" altLang="zh-CN" sz="2585" dirty="0">
                    <a:ea typeface="黑体" pitchFamily="49" charset="-122"/>
                  </a:rPr>
                  <a:t>in</a:t>
                </a:r>
                <a:r>
                  <a:rPr lang="zh-CN" altLang="en-US" sz="2585" dirty="0">
                    <a:ea typeface="黑体" pitchFamily="49" charset="-122"/>
                  </a:rPr>
                  <a:t> </a:t>
                </a:r>
                <a:r>
                  <a:rPr lang="en-US" altLang="zh-CN" sz="2585" dirty="0">
                    <a:ea typeface="黑体" pitchFamily="49" charset="-122"/>
                  </a:rPr>
                  <a:t>network</a:t>
                </a:r>
                <a:r>
                  <a:rPr lang="zh-CN" altLang="en-US" sz="2585" dirty="0">
                    <a:ea typeface="黑体" pitchFamily="49" charset="-122"/>
                  </a:rPr>
                  <a:t> </a:t>
                </a:r>
                <a:r>
                  <a:rPr lang="en-US" altLang="zh-CN" sz="2585" dirty="0">
                    <a:ea typeface="黑体" pitchFamily="49" charset="-122"/>
                  </a:rPr>
                  <a:t>embedding)</a:t>
                </a:r>
              </a:p>
              <a:p>
                <a:r>
                  <a:rPr lang="en-US" dirty="0">
                    <a:solidFill>
                      <a:srgbClr val="C00000"/>
                    </a:solidFill>
                  </a:rPr>
                  <a:t>Problem</a:t>
                </a:r>
                <a:r>
                  <a:rPr lang="en-US" dirty="0"/>
                  <a:t>: Representation Learning </a:t>
                </a:r>
              </a:p>
              <a:p>
                <a:pPr lvl="1"/>
                <a:r>
                  <a:rPr lang="en-US" dirty="0"/>
                  <a:t>Input: a network </a:t>
                </a:r>
                <a14:m>
                  <m:oMath xmlns:m="http://schemas.openxmlformats.org/officeDocument/2006/math">
                    <m:r>
                      <a:rPr lang="en-US" i="1" dirty="0">
                        <a:latin typeface="Cambria Math" panose="02040503050406030204" pitchFamily="18" charset="0"/>
                      </a:rPr>
                      <m:t>𝐺</m:t>
                    </m:r>
                    <m:r>
                      <a:rPr lang="en-US" i="1" dirty="0">
                        <a:latin typeface="Cambria Math" panose="02040503050406030204" pitchFamily="18" charset="0"/>
                      </a:rPr>
                      <m:t>=(</m:t>
                    </m:r>
                    <m:r>
                      <a:rPr lang="en-US" altLang="zh-CN" i="1">
                        <a:latin typeface="Cambria Math" panose="02040503050406030204" pitchFamily="18" charset="0"/>
                      </a:rPr>
                      <m:t>𝒱</m:t>
                    </m:r>
                    <m:r>
                      <a:rPr lang="en-US" altLang="zh-CN" i="1">
                        <a:latin typeface="Cambria Math" panose="02040503050406030204" pitchFamily="18" charset="0"/>
                      </a:rPr>
                      <m:t>,</m:t>
                    </m:r>
                    <m:r>
                      <a:rPr lang="en-US" altLang="zh-CN" i="1">
                        <a:latin typeface="Cambria Math" panose="02040503050406030204" pitchFamily="18" charset="0"/>
                      </a:rPr>
                      <m:t>ℰ</m:t>
                    </m:r>
                    <m:r>
                      <a:rPr lang="en-US" i="1" dirty="0">
                        <a:latin typeface="Cambria Math" panose="02040503050406030204" pitchFamily="18" charset="0"/>
                      </a:rPr>
                      <m:t>)</m:t>
                    </m:r>
                  </m:oMath>
                </a14:m>
                <a:endParaRPr lang="en-US" dirty="0"/>
              </a:p>
              <a:p>
                <a:pPr lvl="1"/>
                <a:r>
                  <a:rPr lang="en-US" dirty="0"/>
                  <a:t>Output: </a:t>
                </a:r>
                <a:r>
                  <a:rPr lang="en-US" altLang="zh-CN" dirty="0"/>
                  <a:t>node embeddings </a:t>
                </a:r>
                <a14:m>
                  <m:oMath xmlns:m="http://schemas.openxmlformats.org/officeDocument/2006/math">
                    <m:r>
                      <a:rPr lang="en-US" b="1">
                        <a:latin typeface="Cambria Math" panose="02040503050406030204" pitchFamily="18" charset="0"/>
                      </a:rPr>
                      <m:t>𝐕</m:t>
                    </m:r>
                    <m:r>
                      <a:rPr lang="en-US" i="1">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d>
                          <m:dPr>
                            <m:begChr m:val="|"/>
                            <m:endChr m:val="|"/>
                            <m:ctrlPr>
                              <a:rPr lang="en-US" i="1">
                                <a:latin typeface="Cambria Math" panose="02040503050406030204" pitchFamily="18" charset="0"/>
                                <a:ea typeface="Cambria Math" panose="02040503050406030204" pitchFamily="18" charset="0"/>
                              </a:rPr>
                            </m:ctrlPr>
                          </m:dPr>
                          <m:e>
                            <m:r>
                              <a:rPr lang="en-US" altLang="zh-CN" i="1">
                                <a:latin typeface="Cambria Math" panose="02040503050406030204" pitchFamily="18" charset="0"/>
                              </a:rPr>
                              <m:t>𝒱</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 </m:t>
                        </m:r>
                      </m:sup>
                    </m:sSup>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m:t>
                    </m:r>
                    <m:d>
                      <m:dPr>
                        <m:begChr m:val="|"/>
                        <m:endChr m:val="|"/>
                        <m:ctrlPr>
                          <a:rPr lang="en-US" i="1">
                            <a:latin typeface="Cambria Math" panose="02040503050406030204" pitchFamily="18" charset="0"/>
                            <a:ea typeface="Cambria Math" panose="02040503050406030204" pitchFamily="18" charset="0"/>
                          </a:rPr>
                        </m:ctrlPr>
                      </m:dPr>
                      <m:e>
                        <m:r>
                          <a:rPr lang="en-US" altLang="zh-CN" i="1">
                            <a:latin typeface="Cambria Math" panose="02040503050406030204" pitchFamily="18" charset="0"/>
                          </a:rPr>
                          <m:t>𝒱</m:t>
                        </m:r>
                      </m:e>
                    </m:d>
                    <m:r>
                      <a:rPr lang="en-US" i="1">
                        <a:latin typeface="Cambria Math" panose="02040503050406030204" pitchFamily="18" charset="0"/>
                        <a:ea typeface="Cambria Math" panose="02040503050406030204" pitchFamily="18" charset="0"/>
                      </a:rPr>
                      <m:t> </m:t>
                    </m:r>
                  </m:oMath>
                </a14:m>
                <a:endParaRPr lang="en-US" dirty="0"/>
              </a:p>
            </p:txBody>
          </p:sp>
        </mc:Choice>
        <mc:Fallback>
          <p:sp>
            <p:nvSpPr>
              <p:cNvPr id="5" name="内容占位符 2">
                <a:extLst>
                  <a:ext uri="{FF2B5EF4-FFF2-40B4-BE49-F238E27FC236}">
                    <a16:creationId xmlns:a16="http://schemas.microsoft.com/office/drawing/2014/main" id="{D4E188FC-D92E-FB43-A1FB-D679AB4A1B04}"/>
                  </a:ext>
                </a:extLst>
              </p:cNvPr>
              <p:cNvSpPr>
                <a:spLocks noGrp="1" noRot="1" noChangeAspect="1" noMove="1" noResize="1" noEditPoints="1" noAdjustHandles="1" noChangeArrowheads="1" noChangeShapeType="1" noTextEdit="1"/>
              </p:cNvSpPr>
              <p:nvPr>
                <p:ph idx="1"/>
              </p:nvPr>
            </p:nvSpPr>
            <p:spPr>
              <a:blipFill>
                <a:blip r:embed="rId3"/>
                <a:stretch>
                  <a:fillRect l="-1528"/>
                </a:stretch>
              </a:blipFill>
            </p:spPr>
            <p:txBody>
              <a:bodyPr/>
              <a:lstStyle/>
              <a:p>
                <a:r>
                  <a:rPr lang="en-US">
                    <a:noFill/>
                  </a:rPr>
                  <a:t> </a:t>
                </a:r>
              </a:p>
            </p:txBody>
          </p:sp>
        </mc:Fallback>
      </mc:AlternateContent>
      <p:sp>
        <p:nvSpPr>
          <p:cNvPr id="8" name="下箭头 7">
            <a:extLst>
              <a:ext uri="{FF2B5EF4-FFF2-40B4-BE49-F238E27FC236}">
                <a16:creationId xmlns:a16="http://schemas.microsoft.com/office/drawing/2014/main" id="{463769C6-5175-1D43-B937-64E4A0A2941B}"/>
              </a:ext>
            </a:extLst>
          </p:cNvPr>
          <p:cNvSpPr/>
          <p:nvPr/>
        </p:nvSpPr>
        <p:spPr>
          <a:xfrm>
            <a:off x="3800872" y="2420888"/>
            <a:ext cx="648072" cy="432048"/>
          </a:xfrm>
          <a:prstGeom prst="down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a:p>
        </p:txBody>
      </p:sp>
    </p:spTree>
    <p:extLst>
      <p:ext uri="{BB962C8B-B14F-4D97-AF65-F5344CB8AC3E}">
        <p14:creationId xmlns:p14="http://schemas.microsoft.com/office/powerpoint/2010/main" val="660859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p:txBody>
          <a:bodyPr/>
          <a:lstStyle/>
          <a:p>
            <a:r>
              <a:rPr lang="en-US" altLang="x-none"/>
              <a:t>DeepWalk</a:t>
            </a:r>
          </a:p>
        </p:txBody>
      </p:sp>
      <p:grpSp>
        <p:nvGrpSpPr>
          <p:cNvPr id="11266" name="Group 3"/>
          <p:cNvGrpSpPr>
            <a:grpSpLocks/>
          </p:cNvGrpSpPr>
          <p:nvPr/>
        </p:nvGrpSpPr>
        <p:grpSpPr bwMode="auto">
          <a:xfrm>
            <a:off x="768350" y="1817688"/>
            <a:ext cx="1981200" cy="1668462"/>
            <a:chOff x="6825208" y="1796818"/>
            <a:chExt cx="2556284" cy="2250251"/>
          </a:xfrm>
        </p:grpSpPr>
        <p:pic>
          <p:nvPicPr>
            <p:cNvPr id="11295" name="图片 13" descr="Misc-Buddy-Blue-icon.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89304" y="2564904"/>
              <a:ext cx="654632" cy="709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6" name="图片 14" descr="Misc-Buddy-Blue-ico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077236" y="1796818"/>
              <a:ext cx="504056" cy="54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7" name="图片 15" descr="Misc-Buddy-Blue-ico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877436" y="2054847"/>
              <a:ext cx="504056" cy="54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8" name="图片 16" descr="Misc-Buddy-Blue-ico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841432" y="3062959"/>
              <a:ext cx="504056" cy="54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9" name="图片 17" descr="Misc-Buddy-Blue-ico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761312" y="3501008"/>
              <a:ext cx="504056" cy="54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0" name="图片 18" descr="Misc-Buddy-Blue-ico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25208" y="3320988"/>
              <a:ext cx="504056" cy="54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301" name="直接连接符 7"/>
            <p:cNvCxnSpPr>
              <a:cxnSpLocks noChangeShapeType="1"/>
            </p:cNvCxnSpPr>
            <p:nvPr/>
          </p:nvCxnSpPr>
          <p:spPr bwMode="auto">
            <a:xfrm>
              <a:off x="7473280" y="2342879"/>
              <a:ext cx="324036" cy="50405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1302" name="直接连接符 7"/>
            <p:cNvCxnSpPr>
              <a:cxnSpLocks noChangeShapeType="1"/>
            </p:cNvCxnSpPr>
            <p:nvPr/>
          </p:nvCxnSpPr>
          <p:spPr bwMode="auto">
            <a:xfrm flipV="1">
              <a:off x="8301372" y="2594908"/>
              <a:ext cx="468052" cy="2220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1303" name="直接连接符 7"/>
            <p:cNvCxnSpPr>
              <a:cxnSpLocks noChangeShapeType="1"/>
            </p:cNvCxnSpPr>
            <p:nvPr/>
          </p:nvCxnSpPr>
          <p:spPr bwMode="auto">
            <a:xfrm>
              <a:off x="7653300" y="2162859"/>
              <a:ext cx="1224136" cy="1650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1304" name="直接连接符 7"/>
            <p:cNvCxnSpPr>
              <a:cxnSpLocks noChangeShapeType="1"/>
            </p:cNvCxnSpPr>
            <p:nvPr/>
          </p:nvCxnSpPr>
          <p:spPr bwMode="auto">
            <a:xfrm>
              <a:off x="8301372" y="3206975"/>
              <a:ext cx="540060" cy="12901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1305" name="直接连接符 7"/>
            <p:cNvCxnSpPr>
              <a:cxnSpLocks noChangeShapeType="1"/>
            </p:cNvCxnSpPr>
            <p:nvPr/>
          </p:nvCxnSpPr>
          <p:spPr bwMode="auto">
            <a:xfrm flipV="1">
              <a:off x="8265368" y="3501008"/>
              <a:ext cx="540060" cy="27303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1306" name="直接连接符 7"/>
            <p:cNvCxnSpPr>
              <a:cxnSpLocks noChangeShapeType="1"/>
            </p:cNvCxnSpPr>
            <p:nvPr/>
          </p:nvCxnSpPr>
          <p:spPr bwMode="auto">
            <a:xfrm flipV="1">
              <a:off x="8013340" y="3274089"/>
              <a:ext cx="3280" cy="2269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1307" name="直接连接符 7"/>
            <p:cNvCxnSpPr>
              <a:cxnSpLocks noChangeShapeType="1"/>
            </p:cNvCxnSpPr>
            <p:nvPr/>
          </p:nvCxnSpPr>
          <p:spPr bwMode="auto">
            <a:xfrm flipV="1">
              <a:off x="7257256" y="3248980"/>
              <a:ext cx="468052" cy="25202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grpSp>
      <p:pic>
        <p:nvPicPr>
          <p:cNvPr id="11267" name="Picture 1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75375" y="1676400"/>
            <a:ext cx="3349625"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3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505200" y="2286000"/>
            <a:ext cx="2141538"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右箭头 16"/>
          <p:cNvSpPr/>
          <p:nvPr/>
        </p:nvSpPr>
        <p:spPr>
          <a:xfrm>
            <a:off x="2971800" y="2093913"/>
            <a:ext cx="309563" cy="604837"/>
          </a:xfrm>
          <a:prstGeom prst="rightArrow">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270" name="Rectangle 33"/>
          <p:cNvSpPr>
            <a:spLocks noChangeArrowheads="1"/>
          </p:cNvSpPr>
          <p:nvPr/>
        </p:nvSpPr>
        <p:spPr bwMode="auto">
          <a:xfrm>
            <a:off x="0" y="6504030"/>
            <a:ext cx="9525000" cy="35396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marL="228600" indent="-228600">
              <a:spcBef>
                <a:spcPct val="0"/>
              </a:spcBef>
              <a:buFont typeface="+mj-lt"/>
              <a:buAutoNum type="arabicPeriod"/>
            </a:pPr>
            <a:r>
              <a:rPr kumimoji="0" lang="en-US" altLang="x-none" sz="1100" dirty="0">
                <a:latin typeface="Times New Roman" charset="0"/>
              </a:rPr>
              <a:t>B. </a:t>
            </a:r>
            <a:r>
              <a:rPr kumimoji="0" lang="en-US" altLang="x-none" sz="1100" dirty="0" err="1">
                <a:latin typeface="Times New Roman" charset="0"/>
              </a:rPr>
              <a:t>Perozzi</a:t>
            </a:r>
            <a:r>
              <a:rPr kumimoji="0" lang="en-US" altLang="x-none" sz="1100" dirty="0">
                <a:latin typeface="Times New Roman" charset="0"/>
              </a:rPr>
              <a:t>, R. Al-</a:t>
            </a:r>
            <a:r>
              <a:rPr kumimoji="0" lang="en-US" altLang="x-none" sz="1100" dirty="0" err="1">
                <a:latin typeface="Times New Roman" charset="0"/>
              </a:rPr>
              <a:t>Rfou</a:t>
            </a:r>
            <a:r>
              <a:rPr kumimoji="0" lang="en-US" altLang="x-none" sz="1100" dirty="0">
                <a:latin typeface="Times New Roman" charset="0"/>
              </a:rPr>
              <a:t>, and S. </a:t>
            </a:r>
            <a:r>
              <a:rPr kumimoji="0" lang="en-US" altLang="x-none" sz="1100" dirty="0" err="1">
                <a:latin typeface="Times New Roman" charset="0"/>
              </a:rPr>
              <a:t>Skiena</a:t>
            </a:r>
            <a:r>
              <a:rPr kumimoji="0" lang="en-US" altLang="x-none" sz="1100" dirty="0">
                <a:latin typeface="Times New Roman" charset="0"/>
              </a:rPr>
              <a:t>. 2014. </a:t>
            </a:r>
            <a:r>
              <a:rPr kumimoji="0" lang="en-US" altLang="x-none" sz="1100" dirty="0" err="1">
                <a:latin typeface="Times New Roman" charset="0"/>
              </a:rPr>
              <a:t>Deepwalk</a:t>
            </a:r>
            <a:r>
              <a:rPr kumimoji="0" lang="en-US" altLang="x-none" sz="1100" dirty="0">
                <a:latin typeface="Times New Roman" charset="0"/>
              </a:rPr>
              <a:t>: Online learning of social representations. </a:t>
            </a:r>
            <a:r>
              <a:rPr kumimoji="0" lang="en-US" altLang="x-none" sz="1100" i="1" dirty="0">
                <a:latin typeface="Times New Roman" charset="0"/>
              </a:rPr>
              <a:t>KDD</a:t>
            </a:r>
            <a:r>
              <a:rPr kumimoji="0" lang="en-US" altLang="x-none" sz="1100" dirty="0">
                <a:latin typeface="Times New Roman" charset="0"/>
              </a:rPr>
              <a:t>, 701–710.</a:t>
            </a:r>
          </a:p>
        </p:txBody>
      </p:sp>
      <p:sp>
        <p:nvSpPr>
          <p:cNvPr id="28" name="矩形 51"/>
          <p:cNvSpPr/>
          <p:nvPr/>
        </p:nvSpPr>
        <p:spPr>
          <a:xfrm>
            <a:off x="1103313" y="2503488"/>
            <a:ext cx="427037" cy="344487"/>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1</a:t>
            </a:r>
            <a:endParaRPr kumimoji="1" lang="en-US" altLang="zh-CN" baseline="-25000" dirty="0">
              <a:solidFill>
                <a:srgbClr val="0000CC"/>
              </a:solidFill>
            </a:endParaRPr>
          </a:p>
        </p:txBody>
      </p:sp>
      <p:sp>
        <p:nvSpPr>
          <p:cNvPr id="29" name="矩形 51"/>
          <p:cNvSpPr/>
          <p:nvPr/>
        </p:nvSpPr>
        <p:spPr>
          <a:xfrm>
            <a:off x="457200" y="2959100"/>
            <a:ext cx="427038" cy="344488"/>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2</a:t>
            </a:r>
            <a:endParaRPr kumimoji="1" lang="en-US" altLang="zh-CN" baseline="-25000" dirty="0">
              <a:solidFill>
                <a:srgbClr val="0000CC"/>
              </a:solidFill>
            </a:endParaRPr>
          </a:p>
        </p:txBody>
      </p:sp>
      <p:sp>
        <p:nvSpPr>
          <p:cNvPr id="30" name="矩形 51"/>
          <p:cNvSpPr/>
          <p:nvPr/>
        </p:nvSpPr>
        <p:spPr>
          <a:xfrm>
            <a:off x="1252538" y="1652588"/>
            <a:ext cx="427037" cy="344487"/>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3</a:t>
            </a:r>
            <a:endParaRPr kumimoji="1" lang="en-US" altLang="zh-CN" baseline="-25000" dirty="0">
              <a:solidFill>
                <a:srgbClr val="0000CC"/>
              </a:solidFill>
            </a:endParaRPr>
          </a:p>
        </p:txBody>
      </p:sp>
      <p:sp>
        <p:nvSpPr>
          <p:cNvPr id="31" name="矩形 51"/>
          <p:cNvSpPr/>
          <p:nvPr/>
        </p:nvSpPr>
        <p:spPr>
          <a:xfrm>
            <a:off x="2109788" y="1760538"/>
            <a:ext cx="427037" cy="344487"/>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4</a:t>
            </a:r>
            <a:endParaRPr kumimoji="1" lang="en-US" altLang="zh-CN" baseline="-25000" dirty="0">
              <a:solidFill>
                <a:srgbClr val="0000CC"/>
              </a:solidFill>
            </a:endParaRPr>
          </a:p>
        </p:txBody>
      </p:sp>
      <p:sp>
        <p:nvSpPr>
          <p:cNvPr id="35" name="矩形 51"/>
          <p:cNvSpPr/>
          <p:nvPr/>
        </p:nvSpPr>
        <p:spPr>
          <a:xfrm>
            <a:off x="1797050" y="3160713"/>
            <a:ext cx="428625" cy="344487"/>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6</a:t>
            </a:r>
            <a:endParaRPr kumimoji="1" lang="en-US" altLang="zh-CN" baseline="-25000" dirty="0">
              <a:solidFill>
                <a:srgbClr val="0000CC"/>
              </a:solidFill>
            </a:endParaRPr>
          </a:p>
        </p:txBody>
      </p:sp>
      <p:sp>
        <p:nvSpPr>
          <p:cNvPr id="36" name="矩形 51"/>
          <p:cNvSpPr/>
          <p:nvPr/>
        </p:nvSpPr>
        <p:spPr>
          <a:xfrm>
            <a:off x="2085975" y="2544763"/>
            <a:ext cx="427038" cy="342900"/>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5</a:t>
            </a:r>
            <a:endParaRPr kumimoji="1" lang="en-US" altLang="zh-CN" baseline="-25000" dirty="0">
              <a:solidFill>
                <a:srgbClr val="0000CC"/>
              </a:solidFill>
            </a:endParaRPr>
          </a:p>
        </p:txBody>
      </p:sp>
      <p:cxnSp>
        <p:nvCxnSpPr>
          <p:cNvPr id="19" name="Straight Arrow Connector 18"/>
          <p:cNvCxnSpPr/>
          <p:nvPr/>
        </p:nvCxnSpPr>
        <p:spPr>
          <a:xfrm flipH="1" flipV="1">
            <a:off x="1530350" y="2020888"/>
            <a:ext cx="555625" cy="682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1193800" y="2339975"/>
            <a:ext cx="207963" cy="31591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1878013" y="2960688"/>
            <a:ext cx="331787" cy="714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矩形 51"/>
          <p:cNvSpPr/>
          <p:nvPr/>
        </p:nvSpPr>
        <p:spPr>
          <a:xfrm>
            <a:off x="3694113" y="1752600"/>
            <a:ext cx="427037" cy="344488"/>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4</a:t>
            </a:r>
            <a:endParaRPr kumimoji="1" lang="en-US" altLang="zh-CN" baseline="-25000" dirty="0">
              <a:solidFill>
                <a:srgbClr val="0000CC"/>
              </a:solidFill>
            </a:endParaRPr>
          </a:p>
        </p:txBody>
      </p:sp>
      <p:sp>
        <p:nvSpPr>
          <p:cNvPr id="46" name="矩形 51"/>
          <p:cNvSpPr/>
          <p:nvPr/>
        </p:nvSpPr>
        <p:spPr>
          <a:xfrm>
            <a:off x="4064000" y="1752600"/>
            <a:ext cx="427038" cy="344488"/>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3</a:t>
            </a:r>
            <a:endParaRPr kumimoji="1" lang="en-US" altLang="zh-CN" baseline="-25000" dirty="0">
              <a:solidFill>
                <a:srgbClr val="0000CC"/>
              </a:solidFill>
            </a:endParaRPr>
          </a:p>
        </p:txBody>
      </p:sp>
      <p:sp>
        <p:nvSpPr>
          <p:cNvPr id="47" name="矩形 51"/>
          <p:cNvSpPr/>
          <p:nvPr/>
        </p:nvSpPr>
        <p:spPr>
          <a:xfrm>
            <a:off x="4432300" y="1752600"/>
            <a:ext cx="427038" cy="344488"/>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b="1" i="1" dirty="0">
                <a:solidFill>
                  <a:srgbClr val="FF0000"/>
                </a:solidFill>
                <a:latin typeface="Times New Roman" charset="0"/>
                <a:ea typeface="Times New Roman" charset="0"/>
                <a:cs typeface="Times New Roman" charset="0"/>
              </a:rPr>
              <a:t>v</a:t>
            </a:r>
            <a:r>
              <a:rPr kumimoji="1" lang="en-US" altLang="zh-CN" b="1" baseline="-25000" dirty="0">
                <a:solidFill>
                  <a:srgbClr val="FF0000"/>
                </a:solidFill>
              </a:rPr>
              <a:t>1</a:t>
            </a:r>
          </a:p>
        </p:txBody>
      </p:sp>
      <p:sp>
        <p:nvSpPr>
          <p:cNvPr id="48" name="矩形 51"/>
          <p:cNvSpPr/>
          <p:nvPr/>
        </p:nvSpPr>
        <p:spPr>
          <a:xfrm>
            <a:off x="4802188" y="1752600"/>
            <a:ext cx="427037" cy="344488"/>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5</a:t>
            </a:r>
            <a:endParaRPr kumimoji="1" lang="en-US" altLang="zh-CN" baseline="-25000" dirty="0">
              <a:solidFill>
                <a:srgbClr val="0000CC"/>
              </a:solidFill>
            </a:endParaRPr>
          </a:p>
        </p:txBody>
      </p:sp>
      <p:cxnSp>
        <p:nvCxnSpPr>
          <p:cNvPr id="49" name="Straight Arrow Connector 48"/>
          <p:cNvCxnSpPr/>
          <p:nvPr/>
        </p:nvCxnSpPr>
        <p:spPr>
          <a:xfrm flipH="1">
            <a:off x="2043113" y="3190875"/>
            <a:ext cx="260350" cy="1333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矩形 51"/>
          <p:cNvSpPr/>
          <p:nvPr/>
        </p:nvSpPr>
        <p:spPr>
          <a:xfrm>
            <a:off x="5172075" y="1752600"/>
            <a:ext cx="427038" cy="344488"/>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i="1" dirty="0">
                <a:solidFill>
                  <a:schemeClr val="tx1"/>
                </a:solidFill>
                <a:latin typeface="Times New Roman" charset="0"/>
                <a:ea typeface="Times New Roman" charset="0"/>
                <a:cs typeface="Times New Roman" charset="0"/>
              </a:rPr>
              <a:t>v</a:t>
            </a:r>
            <a:r>
              <a:rPr kumimoji="1" lang="en-US" altLang="zh-CN" baseline="-25000" dirty="0">
                <a:solidFill>
                  <a:schemeClr val="tx1"/>
                </a:solidFill>
              </a:rPr>
              <a:t>6</a:t>
            </a:r>
            <a:endParaRPr kumimoji="1" lang="en-US" altLang="zh-CN" baseline="-25000" dirty="0">
              <a:solidFill>
                <a:srgbClr val="0000CC"/>
              </a:solidFill>
            </a:endParaRPr>
          </a:p>
        </p:txBody>
      </p:sp>
      <p:sp>
        <p:nvSpPr>
          <p:cNvPr id="52" name="Rectangle 51"/>
          <p:cNvSpPr/>
          <p:nvPr/>
        </p:nvSpPr>
        <p:spPr>
          <a:xfrm>
            <a:off x="3557588" y="1752600"/>
            <a:ext cx="2081212" cy="431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右箭头 16"/>
          <p:cNvSpPr/>
          <p:nvPr/>
        </p:nvSpPr>
        <p:spPr>
          <a:xfrm>
            <a:off x="5791200" y="2093913"/>
            <a:ext cx="309563" cy="604837"/>
          </a:xfrm>
          <a:prstGeom prst="rightArrow">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4" name="矩形 51"/>
          <p:cNvSpPr/>
          <p:nvPr/>
        </p:nvSpPr>
        <p:spPr>
          <a:xfrm>
            <a:off x="914400" y="1179513"/>
            <a:ext cx="1535113" cy="344487"/>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sz="1600" b="1" dirty="0">
                <a:solidFill>
                  <a:schemeClr val="tx1"/>
                </a:solidFill>
                <a:latin typeface="Times New Roman" charset="0"/>
                <a:ea typeface="Times New Roman" charset="0"/>
                <a:cs typeface="Times New Roman" charset="0"/>
              </a:rPr>
              <a:t>Random walk</a:t>
            </a:r>
            <a:endParaRPr kumimoji="1" lang="en-US" altLang="zh-CN" sz="1600" b="1" baseline="-25000" dirty="0">
              <a:solidFill>
                <a:srgbClr val="0000CC"/>
              </a:solidFill>
            </a:endParaRPr>
          </a:p>
        </p:txBody>
      </p:sp>
      <p:sp>
        <p:nvSpPr>
          <p:cNvPr id="55" name="矩形 51"/>
          <p:cNvSpPr/>
          <p:nvPr/>
        </p:nvSpPr>
        <p:spPr>
          <a:xfrm>
            <a:off x="3557588" y="1179513"/>
            <a:ext cx="2217737" cy="344487"/>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sz="1600" dirty="0">
                <a:solidFill>
                  <a:schemeClr val="tx1"/>
                </a:solidFill>
                <a:latin typeface="Times New Roman" charset="0"/>
                <a:ea typeface="Times New Roman" charset="0"/>
                <a:cs typeface="Times New Roman" charset="0"/>
              </a:rPr>
              <a:t>One example RW path</a:t>
            </a:r>
            <a:endParaRPr kumimoji="1" lang="en-US" altLang="zh-CN" sz="1600" baseline="-25000" dirty="0">
              <a:solidFill>
                <a:srgbClr val="0000CC"/>
              </a:solidFill>
            </a:endParaRPr>
          </a:p>
        </p:txBody>
      </p:sp>
      <p:sp>
        <p:nvSpPr>
          <p:cNvPr id="56" name="矩形 51"/>
          <p:cNvSpPr/>
          <p:nvPr/>
        </p:nvSpPr>
        <p:spPr>
          <a:xfrm>
            <a:off x="6807200" y="1066800"/>
            <a:ext cx="2108200" cy="522288"/>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lgn="ctr">
              <a:defRPr/>
            </a:pPr>
            <a:r>
              <a:rPr kumimoji="1" lang="en-US" altLang="zh-CN" sz="1600" b="1" dirty="0" err="1">
                <a:solidFill>
                  <a:schemeClr val="tx1"/>
                </a:solidFill>
                <a:latin typeface="Times New Roman" charset="0"/>
                <a:ea typeface="Times New Roman" charset="0"/>
                <a:cs typeface="Times New Roman" charset="0"/>
              </a:rPr>
              <a:t>SkipGram</a:t>
            </a:r>
            <a:r>
              <a:rPr kumimoji="1" lang="en-US" altLang="zh-CN" sz="1600" dirty="0">
                <a:solidFill>
                  <a:schemeClr val="tx1"/>
                </a:solidFill>
                <a:latin typeface="Times New Roman" charset="0"/>
                <a:ea typeface="Times New Roman" charset="0"/>
                <a:cs typeface="Times New Roman" charset="0"/>
              </a:rPr>
              <a:t> with Hierarchical </a:t>
            </a:r>
            <a:r>
              <a:rPr kumimoji="1" lang="en-US" altLang="zh-CN" sz="1600" dirty="0" err="1">
                <a:solidFill>
                  <a:schemeClr val="tx1"/>
                </a:solidFill>
                <a:latin typeface="Times New Roman" charset="0"/>
                <a:ea typeface="Times New Roman" charset="0"/>
                <a:cs typeface="Times New Roman" charset="0"/>
              </a:rPr>
              <a:t>softmax</a:t>
            </a:r>
            <a:r>
              <a:rPr kumimoji="1" lang="en-US" altLang="zh-CN" sz="1600" dirty="0">
                <a:solidFill>
                  <a:schemeClr val="tx1"/>
                </a:solidFill>
                <a:latin typeface="Times New Roman" charset="0"/>
                <a:ea typeface="Times New Roman" charset="0"/>
                <a:cs typeface="Times New Roman" charset="0"/>
              </a:rPr>
              <a:t> </a:t>
            </a:r>
            <a:endParaRPr kumimoji="1" lang="en-US" altLang="zh-CN" sz="1600" baseline="-25000" dirty="0">
              <a:solidFill>
                <a:srgbClr val="0000CC"/>
              </a:solidFill>
            </a:endParaRPr>
          </a:p>
        </p:txBody>
      </p:sp>
      <p:pic>
        <p:nvPicPr>
          <p:cNvPr id="11291" name="Picture 57"/>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701800" y="4262438"/>
            <a:ext cx="5080000"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矩形 51"/>
          <p:cNvSpPr/>
          <p:nvPr/>
        </p:nvSpPr>
        <p:spPr>
          <a:xfrm>
            <a:off x="741363" y="5257800"/>
            <a:ext cx="1341437" cy="339725"/>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sz="1600">
                <a:solidFill>
                  <a:schemeClr val="tx1"/>
                </a:solidFill>
                <a:latin typeface="Times New Roman" charset="0"/>
                <a:ea typeface="Times New Roman" charset="0"/>
                <a:cs typeface="Times New Roman" charset="0"/>
              </a:rPr>
              <a:t>Hierarchical </a:t>
            </a:r>
            <a:r>
              <a:rPr kumimoji="1" lang="en-US" altLang="zh-CN" sz="1600" dirty="0" err="1">
                <a:solidFill>
                  <a:schemeClr val="tx1"/>
                </a:solidFill>
                <a:latin typeface="Times New Roman" charset="0"/>
                <a:ea typeface="Times New Roman" charset="0"/>
                <a:cs typeface="Times New Roman" charset="0"/>
              </a:rPr>
              <a:t>softmax</a:t>
            </a:r>
            <a:r>
              <a:rPr kumimoji="1" lang="en-US" altLang="zh-CN" sz="1600" dirty="0">
                <a:solidFill>
                  <a:schemeClr val="tx1"/>
                </a:solidFill>
                <a:latin typeface="Times New Roman" charset="0"/>
                <a:ea typeface="Times New Roman" charset="0"/>
                <a:cs typeface="Times New Roman" charset="0"/>
              </a:rPr>
              <a:t> </a:t>
            </a:r>
            <a:endParaRPr kumimoji="1" lang="en-US" altLang="zh-CN" sz="1600" baseline="-25000" dirty="0">
              <a:solidFill>
                <a:srgbClr val="0000CC"/>
              </a:solidFill>
            </a:endParaRPr>
          </a:p>
        </p:txBody>
      </p:sp>
      <p:sp>
        <p:nvSpPr>
          <p:cNvPr id="43" name="右箭头 16"/>
          <p:cNvSpPr/>
          <p:nvPr/>
        </p:nvSpPr>
        <p:spPr>
          <a:xfrm rot="5400000">
            <a:off x="7714457" y="3720306"/>
            <a:ext cx="273050" cy="604837"/>
          </a:xfrm>
          <a:prstGeom prst="rightArrow">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1294" name="Picture 2"/>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846888" y="4343400"/>
            <a:ext cx="2068512"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0133594"/>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dirty="0"/>
              <a:t>Six Different Network Types</a:t>
            </a:r>
            <a:endParaRPr lang="zh-CN" altLang="en-US" sz="3200" dirty="0"/>
          </a:p>
        </p:txBody>
      </p:sp>
      <p:pic>
        <p:nvPicPr>
          <p:cNvPr id="6" name="Picture 5">
            <a:extLst>
              <a:ext uri="{FF2B5EF4-FFF2-40B4-BE49-F238E27FC236}">
                <a16:creationId xmlns:a16="http://schemas.microsoft.com/office/drawing/2014/main" id="{39CB7BCF-8E55-1846-BFC0-61921AA839C7}"/>
              </a:ext>
            </a:extLst>
          </p:cNvPr>
          <p:cNvPicPr>
            <a:picLocks noChangeAspect="1"/>
          </p:cNvPicPr>
          <p:nvPr/>
        </p:nvPicPr>
        <p:blipFill>
          <a:blip r:embed="rId3"/>
          <a:stretch>
            <a:fillRect/>
          </a:stretch>
        </p:blipFill>
        <p:spPr>
          <a:xfrm>
            <a:off x="1928664" y="944002"/>
            <a:ext cx="6169336" cy="5913997"/>
          </a:xfrm>
          <a:prstGeom prst="rect">
            <a:avLst/>
          </a:prstGeom>
        </p:spPr>
      </p:pic>
    </p:spTree>
    <p:extLst>
      <p:ext uri="{BB962C8B-B14F-4D97-AF65-F5344CB8AC3E}">
        <p14:creationId xmlns:p14="http://schemas.microsoft.com/office/powerpoint/2010/main" val="4019631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1C91F-A87F-9C49-8E45-522263A7BDE5}"/>
              </a:ext>
            </a:extLst>
          </p:cNvPr>
          <p:cNvSpPr>
            <a:spLocks noGrp="1"/>
          </p:cNvSpPr>
          <p:nvPr>
            <p:ph type="title"/>
          </p:nvPr>
        </p:nvSpPr>
        <p:spPr/>
        <p:txBody>
          <a:bodyPr/>
          <a:lstStyle/>
          <a:p>
            <a:r>
              <a:rPr lang="en-US" sz="3200" dirty="0"/>
              <a:t>Problem: AMHEN Embedding</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296284FD-E2AE-F24A-BF19-CC1668710DE9}"/>
                  </a:ext>
                </a:extLst>
              </p:cNvPr>
              <p:cNvSpPr>
                <a:spLocks noGrp="1"/>
              </p:cNvSpPr>
              <p:nvPr>
                <p:ph idx="1"/>
              </p:nvPr>
            </p:nvSpPr>
            <p:spPr>
              <a:xfrm>
                <a:off x="350838" y="1196975"/>
                <a:ext cx="9283700" cy="4929188"/>
              </a:xfrm>
            </p:spPr>
            <p:txBody>
              <a:bodyPr/>
              <a:lstStyle/>
              <a:p>
                <a:r>
                  <a:rPr lang="en-US" sz="2400" dirty="0"/>
                  <a:t>Input:</a:t>
                </a:r>
                <a:r>
                  <a:rPr lang="zh-CN" altLang="en-US" sz="2400" dirty="0"/>
                  <a:t> </a:t>
                </a:r>
                <a:r>
                  <a:rPr lang="en-US" altLang="zh-CN" sz="2400" dirty="0"/>
                  <a:t>an attributed multiplex heterogeneous network </a:t>
                </a:r>
                <a14:m>
                  <m:oMath xmlns:m="http://schemas.openxmlformats.org/officeDocument/2006/math">
                    <m:r>
                      <a:rPr lang="en-US" altLang="zh-CN" sz="2400" i="1">
                        <a:latin typeface="Cambria Math" panose="02040503050406030204" pitchFamily="18" charset="0"/>
                      </a:rPr>
                      <m:t>𝐺</m:t>
                    </m:r>
                    <m:r>
                      <a:rPr lang="en-US" altLang="zh-CN" sz="2400" i="1">
                        <a:latin typeface="Cambria Math" panose="02040503050406030204" pitchFamily="18" charset="0"/>
                      </a:rPr>
                      <m:t>=</m:t>
                    </m:r>
                    <m:d>
                      <m:dPr>
                        <m:ctrlPr>
                          <a:rPr lang="en-US" altLang="zh-CN" sz="2400" i="1">
                            <a:latin typeface="Cambria Math" panose="02040503050406030204" pitchFamily="18" charset="0"/>
                          </a:rPr>
                        </m:ctrlPr>
                      </m:dPr>
                      <m:e>
                        <m:r>
                          <a:rPr lang="en-US" altLang="zh-CN" sz="2400" i="1">
                            <a:latin typeface="Cambria Math" panose="02040503050406030204" pitchFamily="18" charset="0"/>
                          </a:rPr>
                          <m:t>𝒱</m:t>
                        </m:r>
                        <m:r>
                          <a:rPr lang="en-US" altLang="zh-CN" sz="2400" i="1">
                            <a:latin typeface="Cambria Math" panose="02040503050406030204" pitchFamily="18" charset="0"/>
                          </a:rPr>
                          <m:t>,</m:t>
                        </m:r>
                        <m:r>
                          <a:rPr lang="en-US" altLang="zh-CN" sz="2400" i="1">
                            <a:latin typeface="Cambria Math" panose="02040503050406030204" pitchFamily="18" charset="0"/>
                          </a:rPr>
                          <m:t>ℰ</m:t>
                        </m:r>
                        <m:r>
                          <a:rPr lang="en-US" altLang="zh-CN" sz="2400" i="1">
                            <a:latin typeface="Cambria Math" panose="02040503050406030204" pitchFamily="18" charset="0"/>
                          </a:rPr>
                          <m:t>,</m:t>
                        </m:r>
                        <m:r>
                          <a:rPr lang="en-US" altLang="zh-CN" sz="2400" i="1">
                            <a:latin typeface="Cambria Math" panose="02040503050406030204" pitchFamily="18" charset="0"/>
                            <a:ea typeface="Cambria Math" panose="02040503050406030204" pitchFamily="18" charset="0"/>
                          </a:rPr>
                          <m:t>𝒜</m:t>
                        </m:r>
                      </m:e>
                    </m:d>
                    <m:r>
                      <a:rPr lang="en-US" altLang="zh-CN" sz="2400">
                        <a:latin typeface="Cambria Math" panose="02040503050406030204" pitchFamily="18" charset="0"/>
                        <a:ea typeface="Cambria Math" panose="02040503050406030204" pitchFamily="18" charset="0"/>
                      </a:rPr>
                      <m:t>, </m:t>
                    </m:r>
                    <m:r>
                      <a:rPr lang="en-US" altLang="zh-CN" sz="2400" i="1">
                        <a:latin typeface="Cambria Math" panose="02040503050406030204" pitchFamily="18" charset="0"/>
                      </a:rPr>
                      <m:t>ℰ</m:t>
                    </m:r>
                    <m:r>
                      <a:rPr lang="en-US" altLang="zh-CN" sz="2400" i="1">
                        <a:latin typeface="Cambria Math" panose="02040503050406030204" pitchFamily="18" charset="0"/>
                      </a:rPr>
                      <m:t>=</m:t>
                    </m:r>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m:t>
                        </m:r>
                      </m:e>
                      <m:sub>
                        <m:r>
                          <a:rPr lang="en-US" altLang="zh-CN" sz="2400" i="1">
                            <a:latin typeface="Cambria Math" panose="02040503050406030204" pitchFamily="18" charset="0"/>
                          </a:rPr>
                          <m:t>𝑟</m:t>
                        </m:r>
                        <m:r>
                          <a:rPr lang="en-US" altLang="zh-CN" sz="2400" i="1">
                            <a:latin typeface="Cambria Math" panose="02040503050406030204" pitchFamily="18" charset="0"/>
                          </a:rPr>
                          <m:t>∈</m:t>
                        </m:r>
                        <m:r>
                          <a:rPr lang="en-US" sz="2400" i="1">
                            <a:latin typeface="Cambria Math" panose="02040503050406030204" pitchFamily="18" charset="0"/>
                          </a:rPr>
                          <m:t>ℛ</m:t>
                        </m:r>
                      </m:sub>
                    </m:sSub>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ℰ</m:t>
                        </m:r>
                      </m:e>
                      <m:sub>
                        <m:r>
                          <a:rPr lang="en-US" altLang="zh-CN" sz="2400" i="1">
                            <a:latin typeface="Cambria Math" panose="02040503050406030204" pitchFamily="18" charset="0"/>
                          </a:rPr>
                          <m:t>𝑟</m:t>
                        </m:r>
                      </m:sub>
                    </m:sSub>
                  </m:oMath>
                </a14:m>
                <a:r>
                  <a:rPr lang="en-US" sz="2400" dirty="0"/>
                  <a:t> where </a:t>
                </a:r>
                <a14:m>
                  <m:oMath xmlns:m="http://schemas.openxmlformats.org/officeDocument/2006/math">
                    <m:r>
                      <a:rPr lang="en-US" sz="2400" i="1">
                        <a:latin typeface="Cambria Math" panose="02040503050406030204" pitchFamily="18" charset="0"/>
                      </a:rPr>
                      <m:t>ℛ</m:t>
                    </m:r>
                  </m:oMath>
                </a14:m>
                <a:r>
                  <a:rPr lang="en-US" sz="2400" dirty="0"/>
                  <a:t> indicates the set of different views</a:t>
                </a:r>
              </a:p>
              <a:p>
                <a:r>
                  <a:rPr lang="en-US" sz="2400" dirty="0"/>
                  <a:t>Output:</a:t>
                </a:r>
                <a:r>
                  <a:rPr lang="zh-CN" altLang="en-US" sz="2400" dirty="0"/>
                  <a:t> </a:t>
                </a:r>
                <a:r>
                  <a:rPr lang="en-US" altLang="zh-CN" sz="2400" dirty="0"/>
                  <a:t>vertex embeddings </a:t>
                </a:r>
                <a14:m>
                  <m:oMath xmlns:m="http://schemas.openxmlformats.org/officeDocument/2006/math">
                    <m:sSup>
                      <m:sSupPr>
                        <m:ctrlPr>
                          <a:rPr lang="en-US" sz="2400" b="1" i="1">
                            <a:latin typeface="Cambria Math" panose="02040503050406030204" pitchFamily="18" charset="0"/>
                          </a:rPr>
                        </m:ctrlPr>
                      </m:sSupPr>
                      <m:e>
                        <m:r>
                          <a:rPr lang="en-US" sz="2400" b="1">
                            <a:latin typeface="Cambria Math" panose="02040503050406030204" pitchFamily="18" charset="0"/>
                          </a:rPr>
                          <m:t>𝐕</m:t>
                        </m:r>
                      </m:e>
                      <m:sup>
                        <m:r>
                          <a:rPr lang="en-US" sz="2400" i="1">
                            <a:latin typeface="Cambria Math" panose="02040503050406030204" pitchFamily="18" charset="0"/>
                          </a:rPr>
                          <m:t>(1)</m:t>
                        </m:r>
                      </m:sup>
                    </m:sSup>
                    <m:r>
                      <a:rPr lang="en-US" sz="2400" b="1" i="1">
                        <a:latin typeface="Cambria Math" panose="02040503050406030204" pitchFamily="18" charset="0"/>
                      </a:rPr>
                      <m:t>,…,</m:t>
                    </m:r>
                    <m:sSup>
                      <m:sSupPr>
                        <m:ctrlPr>
                          <a:rPr lang="en-US" sz="2400" b="1" i="1">
                            <a:latin typeface="Cambria Math" panose="02040503050406030204" pitchFamily="18" charset="0"/>
                          </a:rPr>
                        </m:ctrlPr>
                      </m:sSupPr>
                      <m:e>
                        <m:r>
                          <a:rPr lang="en-US" sz="2400" b="1">
                            <a:latin typeface="Cambria Math" panose="02040503050406030204" pitchFamily="18" charset="0"/>
                          </a:rPr>
                          <m:t>𝐕</m:t>
                        </m:r>
                      </m:e>
                      <m:sup>
                        <m:d>
                          <m:dPr>
                            <m:ctrlPr>
                              <a:rPr lang="en-US" sz="2400" i="1">
                                <a:latin typeface="Cambria Math" panose="02040503050406030204" pitchFamily="18" charset="0"/>
                              </a:rPr>
                            </m:ctrlPr>
                          </m:dPr>
                          <m:e>
                            <m:d>
                              <m:dPr>
                                <m:begChr m:val="|"/>
                                <m:endChr m:val="|"/>
                                <m:ctrlPr>
                                  <a:rPr lang="en-US" sz="2400" i="1">
                                    <a:latin typeface="Cambria Math" panose="02040503050406030204" pitchFamily="18" charset="0"/>
                                  </a:rPr>
                                </m:ctrlPr>
                              </m:dPr>
                              <m:e>
                                <m:r>
                                  <a:rPr lang="en-US" sz="2400" i="1">
                                    <a:latin typeface="Cambria Math" panose="02040503050406030204" pitchFamily="18" charset="0"/>
                                  </a:rPr>
                                  <m:t>ℛ</m:t>
                                </m:r>
                              </m:e>
                            </m:d>
                          </m:e>
                        </m:d>
                      </m:sup>
                    </m:sSup>
                  </m:oMath>
                </a14:m>
                <a:r>
                  <a:rPr lang="en-US" sz="2400" dirty="0"/>
                  <a:t> for each view</a:t>
                </a:r>
              </a:p>
            </p:txBody>
          </p:sp>
        </mc:Choice>
        <mc:Fallback>
          <p:sp>
            <p:nvSpPr>
              <p:cNvPr id="3" name="Content Placeholder 2">
                <a:extLst>
                  <a:ext uri="{FF2B5EF4-FFF2-40B4-BE49-F238E27FC236}">
                    <a16:creationId xmlns:a16="http://schemas.microsoft.com/office/drawing/2014/main" id="{296284FD-E2AE-F24A-BF19-CC1668710DE9}"/>
                  </a:ext>
                </a:extLst>
              </p:cNvPr>
              <p:cNvSpPr>
                <a:spLocks noGrp="1" noRot="1" noChangeAspect="1" noMove="1" noResize="1" noEditPoints="1" noAdjustHandles="1" noChangeArrowheads="1" noChangeShapeType="1" noTextEdit="1"/>
              </p:cNvSpPr>
              <p:nvPr>
                <p:ph idx="1"/>
              </p:nvPr>
            </p:nvSpPr>
            <p:spPr>
              <a:xfrm>
                <a:off x="350838" y="1196975"/>
                <a:ext cx="9283700" cy="4929188"/>
              </a:xfrm>
              <a:blipFill>
                <a:blip r:embed="rId3"/>
                <a:stretch>
                  <a:fillRect l="-820" t="-771" r="-27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58B448D7-5AF5-CD44-91D2-B870E0C65EED}"/>
                  </a:ext>
                </a:extLst>
              </p:cNvPr>
              <p:cNvSpPr txBox="1"/>
              <p:nvPr/>
            </p:nvSpPr>
            <p:spPr>
              <a:xfrm>
                <a:off x="2202655" y="6163199"/>
                <a:ext cx="5500687" cy="369332"/>
              </a:xfrm>
              <a:prstGeom prst="rect">
                <a:avLst/>
              </a:prstGeom>
              <a:noFill/>
            </p:spPr>
            <p:txBody>
              <a:bodyPr wrap="square" rtlCol="0">
                <a:spAutoFit/>
              </a:bodyPr>
              <a:lstStyle/>
              <a:p>
                <a14:m>
                  <m:oMath xmlns:m="http://schemas.openxmlformats.org/officeDocument/2006/math">
                    <m:r>
                      <a:rPr lang="en-US" i="1">
                        <a:latin typeface="Cambria Math" panose="02040503050406030204" pitchFamily="18" charset="0"/>
                      </a:rPr>
                      <m:t>ℛ</m:t>
                    </m:r>
                  </m:oMath>
                </a14:m>
                <a:r>
                  <a:rPr lang="en-US" dirty="0"/>
                  <a:t>={click, add-to-preference, add-to-cart, conversion}</a:t>
                </a:r>
              </a:p>
            </p:txBody>
          </p:sp>
        </mc:Choice>
        <mc:Fallback>
          <p:sp>
            <p:nvSpPr>
              <p:cNvPr id="5" name="TextBox 4">
                <a:extLst>
                  <a:ext uri="{FF2B5EF4-FFF2-40B4-BE49-F238E27FC236}">
                    <a16:creationId xmlns:a16="http://schemas.microsoft.com/office/drawing/2014/main" id="{58B448D7-5AF5-CD44-91D2-B870E0C65EED}"/>
                  </a:ext>
                </a:extLst>
              </p:cNvPr>
              <p:cNvSpPr txBox="1">
                <a:spLocks noRot="1" noChangeAspect="1" noMove="1" noResize="1" noEditPoints="1" noAdjustHandles="1" noChangeArrowheads="1" noChangeShapeType="1" noTextEdit="1"/>
              </p:cNvSpPr>
              <p:nvPr/>
            </p:nvSpPr>
            <p:spPr>
              <a:xfrm>
                <a:off x="2202655" y="6163199"/>
                <a:ext cx="5500687" cy="369332"/>
              </a:xfrm>
              <a:prstGeom prst="rect">
                <a:avLst/>
              </a:prstGeom>
              <a:blipFill>
                <a:blip r:embed="rId4"/>
                <a:stretch>
                  <a:fillRect t="-3333" r="-690" b="-26667"/>
                </a:stretch>
              </a:blipFill>
            </p:spPr>
            <p:txBody>
              <a:bodyPr/>
              <a:lstStyle/>
              <a:p>
                <a:r>
                  <a:rPr lang="en-US">
                    <a:noFill/>
                  </a:rPr>
                  <a:t> </a:t>
                </a:r>
              </a:p>
            </p:txBody>
          </p:sp>
        </mc:Fallback>
      </mc:AlternateContent>
      <p:pic>
        <p:nvPicPr>
          <p:cNvPr id="6" name="内容占位符 7">
            <a:extLst>
              <a:ext uri="{FF2B5EF4-FFF2-40B4-BE49-F238E27FC236}">
                <a16:creationId xmlns:a16="http://schemas.microsoft.com/office/drawing/2014/main" id="{B7D42F63-DE36-1944-AE59-81146F4E783C}"/>
              </a:ext>
            </a:extLst>
          </p:cNvPr>
          <p:cNvPicPr>
            <a:picLocks noChangeAspect="1"/>
          </p:cNvPicPr>
          <p:nvPr/>
        </p:nvPicPr>
        <p:blipFill>
          <a:blip r:embed="rId5"/>
          <a:stretch>
            <a:fillRect/>
          </a:stretch>
        </p:blipFill>
        <p:spPr bwMode="auto">
          <a:xfrm>
            <a:off x="1694554" y="2690475"/>
            <a:ext cx="6516886" cy="3475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1845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DFF3D-5E8B-7E4D-AF17-32E038D1A050}"/>
              </a:ext>
            </a:extLst>
          </p:cNvPr>
          <p:cNvSpPr>
            <a:spLocks noGrp="1"/>
          </p:cNvSpPr>
          <p:nvPr>
            <p:ph type="title"/>
          </p:nvPr>
        </p:nvSpPr>
        <p:spPr/>
        <p:txBody>
          <a:bodyPr/>
          <a:lstStyle/>
          <a:p>
            <a:r>
              <a:rPr lang="en-US" sz="3200" dirty="0"/>
              <a:t>Apply </a:t>
            </a:r>
            <a:r>
              <a:rPr lang="en-US" sz="3200" dirty="0" err="1"/>
              <a:t>DeepWalk</a:t>
            </a:r>
            <a:r>
              <a:rPr lang="en-US" sz="3200" dirty="0"/>
              <a:t> to Multiplex Networks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1E0B1F7C-B07B-F340-9AF5-BC344AE8773D}"/>
                  </a:ext>
                </a:extLst>
              </p:cNvPr>
              <p:cNvSpPr>
                <a:spLocks noGrp="1"/>
              </p:cNvSpPr>
              <p:nvPr>
                <p:ph idx="1"/>
              </p:nvPr>
            </p:nvSpPr>
            <p:spPr/>
            <p:txBody>
              <a:bodyPr/>
              <a:lstStyle/>
              <a:p>
                <a:r>
                  <a:rPr lang="en-US" altLang="zh-CN" dirty="0"/>
                  <a:t>How can </a:t>
                </a:r>
                <a:r>
                  <a:rPr lang="en-US" altLang="zh-CN" dirty="0" err="1"/>
                  <a:t>DeepWalk</a:t>
                </a:r>
                <a:r>
                  <a:rPr lang="en-US" altLang="zh-CN" dirty="0"/>
                  <a:t> solve this problem?</a:t>
                </a:r>
              </a:p>
              <a:p>
                <a:pPr lvl="1"/>
                <a:r>
                  <a:rPr lang="en-US" altLang="zh-CN" dirty="0"/>
                  <a:t>Split the network into sub-networks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𝐺</m:t>
                        </m:r>
                      </m:e>
                      <m:sub>
                        <m:r>
                          <a:rPr lang="en-US" altLang="zh-CN" i="1">
                            <a:latin typeface="Cambria Math" panose="02040503050406030204" pitchFamily="18" charset="0"/>
                          </a:rPr>
                          <m:t>𝑟</m:t>
                        </m:r>
                      </m:sub>
                    </m:sSub>
                    <m:r>
                      <a:rPr lang="en-US" altLang="zh-CN" i="1">
                        <a:latin typeface="Cambria Math" panose="02040503050406030204" pitchFamily="18" charset="0"/>
                      </a:rPr>
                      <m:t>=</m:t>
                    </m:r>
                    <m:d>
                      <m:dPr>
                        <m:ctrlPr>
                          <a:rPr lang="en-US" altLang="zh-CN" i="1">
                            <a:latin typeface="Cambria Math" panose="02040503050406030204" pitchFamily="18" charset="0"/>
                          </a:rPr>
                        </m:ctrlPr>
                      </m:dPr>
                      <m:e>
                        <m:r>
                          <a:rPr lang="en-US" altLang="zh-CN" i="1">
                            <a:latin typeface="Cambria Math" panose="02040503050406030204" pitchFamily="18" charset="0"/>
                          </a:rPr>
                          <m:t>𝒱</m:t>
                        </m:r>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ℰ</m:t>
                            </m:r>
                          </m:e>
                          <m:sub>
                            <m:r>
                              <a:rPr lang="en-US" altLang="zh-CN" i="1">
                                <a:latin typeface="Cambria Math" panose="02040503050406030204" pitchFamily="18" charset="0"/>
                              </a:rPr>
                              <m:t>𝑟</m:t>
                            </m:r>
                          </m:sub>
                        </m:sSub>
                      </m:e>
                    </m:d>
                  </m:oMath>
                </a14:m>
                <a:endParaRPr lang="en-US" altLang="zh-CN" dirty="0"/>
              </a:p>
              <a:p>
                <a:pPr lvl="1">
                  <a:spcAft>
                    <a:spcPts val="1200"/>
                  </a:spcAft>
                </a:pPr>
                <a:r>
                  <a:rPr lang="en-US" altLang="zh-CN" dirty="0"/>
                  <a:t>Apply </a:t>
                </a:r>
                <a:r>
                  <a:rPr lang="en-US" altLang="zh-CN" dirty="0" err="1"/>
                  <a:t>DeepWalk</a:t>
                </a:r>
                <a:r>
                  <a:rPr lang="en-US" altLang="zh-CN" dirty="0"/>
                  <a:t> to each sub-network to obtain vertex embeddings for each view </a:t>
                </a:r>
              </a:p>
              <a:p>
                <a:pPr marL="0" indent="0">
                  <a:buNone/>
                </a:pPr>
                <a14:m>
                  <m:oMathPara xmlns:m="http://schemas.openxmlformats.org/officeDocument/2006/math">
                    <m:oMathParaPr>
                      <m:jc m:val="centerGroup"/>
                    </m:oMathParaPr>
                    <m:oMath xmlns:m="http://schemas.openxmlformats.org/officeDocument/2006/math">
                      <m:sSup>
                        <m:sSupPr>
                          <m:ctrlPr>
                            <a:rPr lang="en-US" b="1" i="1">
                              <a:latin typeface="Cambria Math" panose="02040503050406030204" pitchFamily="18" charset="0"/>
                            </a:rPr>
                          </m:ctrlPr>
                        </m:sSupPr>
                        <m:e>
                          <m:r>
                            <a:rPr lang="en-US" b="1">
                              <a:latin typeface="Cambria Math" panose="02040503050406030204" pitchFamily="18" charset="0"/>
                            </a:rPr>
                            <m:t>𝐕</m:t>
                          </m:r>
                        </m:e>
                        <m:sup>
                          <m:r>
                            <a:rPr lang="en-US" i="1">
                              <a:latin typeface="Cambria Math" panose="02040503050406030204" pitchFamily="18" charset="0"/>
                            </a:rPr>
                            <m:t>(1)</m:t>
                          </m:r>
                        </m:sup>
                      </m:sSup>
                      <m:r>
                        <a:rPr lang="en-US" b="1" i="1">
                          <a:latin typeface="Cambria Math" panose="02040503050406030204" pitchFamily="18" charset="0"/>
                        </a:rPr>
                        <m:t>,…,</m:t>
                      </m:r>
                      <m:sSup>
                        <m:sSupPr>
                          <m:ctrlPr>
                            <a:rPr lang="en-US" b="1" i="1">
                              <a:latin typeface="Cambria Math" panose="02040503050406030204" pitchFamily="18" charset="0"/>
                            </a:rPr>
                          </m:ctrlPr>
                        </m:sSupPr>
                        <m:e>
                          <m:r>
                            <a:rPr lang="en-US" b="1">
                              <a:latin typeface="Cambria Math" panose="02040503050406030204" pitchFamily="18" charset="0"/>
                            </a:rPr>
                            <m:t>𝐕</m:t>
                          </m:r>
                        </m:e>
                        <m:sup>
                          <m:d>
                            <m:dPr>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r>
                                    <a:rPr lang="en-US" i="1">
                                      <a:latin typeface="Cambria Math" panose="02040503050406030204" pitchFamily="18" charset="0"/>
                                    </a:rPr>
                                    <m:t>ℛ</m:t>
                                  </m:r>
                                </m:e>
                              </m:d>
                            </m:e>
                          </m:d>
                        </m:sup>
                      </m:sSup>
                      <m:r>
                        <a:rPr lang="en-US" i="1">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d>
                            <m:dPr>
                              <m:begChr m:val="|"/>
                              <m:endChr m:val="|"/>
                              <m:ctrlPr>
                                <a:rPr lang="en-US" i="1">
                                  <a:latin typeface="Cambria Math" panose="02040503050406030204" pitchFamily="18" charset="0"/>
                                  <a:ea typeface="Cambria Math" panose="02040503050406030204" pitchFamily="18" charset="0"/>
                                </a:rPr>
                              </m:ctrlPr>
                            </m:dPr>
                            <m:e>
                              <m:r>
                                <a:rPr lang="en-US" altLang="zh-CN" i="1">
                                  <a:latin typeface="Cambria Math" panose="02040503050406030204" pitchFamily="18" charset="0"/>
                                </a:rPr>
                                <m:t>𝒱</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 </m:t>
                          </m:r>
                        </m:sup>
                      </m:sSup>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m:t>
                      </m:r>
                      <m:d>
                        <m:dPr>
                          <m:begChr m:val="|"/>
                          <m:endChr m:val="|"/>
                          <m:ctrlPr>
                            <a:rPr lang="en-US" i="1">
                              <a:latin typeface="Cambria Math" panose="02040503050406030204" pitchFamily="18" charset="0"/>
                              <a:ea typeface="Cambria Math" panose="02040503050406030204" pitchFamily="18" charset="0"/>
                            </a:rPr>
                          </m:ctrlPr>
                        </m:dPr>
                        <m:e>
                          <m:r>
                            <a:rPr lang="en-US" altLang="zh-CN" i="1">
                              <a:latin typeface="Cambria Math" panose="02040503050406030204" pitchFamily="18" charset="0"/>
                            </a:rPr>
                            <m:t>𝒱</m:t>
                          </m:r>
                        </m:e>
                      </m:d>
                      <m:r>
                        <a:rPr lang="en-US" i="1">
                          <a:latin typeface="Cambria Math" panose="02040503050406030204" pitchFamily="18" charset="0"/>
                          <a:ea typeface="Cambria Math" panose="02040503050406030204" pitchFamily="18" charset="0"/>
                        </a:rPr>
                        <m:t> </m:t>
                      </m:r>
                    </m:oMath>
                  </m:oMathPara>
                </a14:m>
                <a:endParaRPr lang="en-US" altLang="zh-CN" b="0" i="1" dirty="0">
                  <a:latin typeface="Cambria Math" panose="02040503050406030204" pitchFamily="18" charset="0"/>
                </a:endParaRPr>
              </a:p>
              <a:p>
                <a:pPr>
                  <a:spcBef>
                    <a:spcPts val="1968"/>
                  </a:spcBef>
                </a:pPr>
                <a:r>
                  <a:rPr lang="en-US" dirty="0"/>
                  <a:t>However, such method assume</a:t>
                </a:r>
                <a:r>
                  <a:rPr lang="en-US" altLang="zh-CN" dirty="0"/>
                  <a:t> each sub-network to be independent and fails to model the multiplex network in a unified way.</a:t>
                </a:r>
                <a:endParaRPr lang="en-US" dirty="0"/>
              </a:p>
            </p:txBody>
          </p:sp>
        </mc:Choice>
        <mc:Fallback>
          <p:sp>
            <p:nvSpPr>
              <p:cNvPr id="3" name="Content Placeholder 2">
                <a:extLst>
                  <a:ext uri="{FF2B5EF4-FFF2-40B4-BE49-F238E27FC236}">
                    <a16:creationId xmlns:a16="http://schemas.microsoft.com/office/drawing/2014/main" id="{1E0B1F7C-B07B-F340-9AF5-BC344AE8773D}"/>
                  </a:ext>
                </a:extLst>
              </p:cNvPr>
              <p:cNvSpPr>
                <a:spLocks noGrp="1" noRot="1" noChangeAspect="1" noMove="1" noResize="1" noEditPoints="1" noAdjustHandles="1" noChangeArrowheads="1" noChangeShapeType="1" noTextEdit="1"/>
              </p:cNvSpPr>
              <p:nvPr>
                <p:ph idx="1"/>
              </p:nvPr>
            </p:nvSpPr>
            <p:spPr>
              <a:blipFill>
                <a:blip r:embed="rId3"/>
                <a:stretch>
                  <a:fillRect l="-1528" t="-1285"/>
                </a:stretch>
              </a:blipFill>
            </p:spPr>
            <p:txBody>
              <a:bodyPr/>
              <a:lstStyle/>
              <a:p>
                <a:r>
                  <a:rPr lang="en-US">
                    <a:noFill/>
                  </a:rPr>
                  <a:t> </a:t>
                </a:r>
              </a:p>
            </p:txBody>
          </p:sp>
        </mc:Fallback>
      </mc:AlternateContent>
    </p:spTree>
    <p:extLst>
      <p:ext uri="{BB962C8B-B14F-4D97-AF65-F5344CB8AC3E}">
        <p14:creationId xmlns:p14="http://schemas.microsoft.com/office/powerpoint/2010/main" val="4194230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15D47-3B93-0044-92F0-55D751C39B67}"/>
              </a:ext>
            </a:extLst>
          </p:cNvPr>
          <p:cNvSpPr>
            <a:spLocks noGrp="1"/>
          </p:cNvSpPr>
          <p:nvPr>
            <p:ph type="title"/>
          </p:nvPr>
        </p:nvSpPr>
        <p:spPr/>
        <p:txBody>
          <a:bodyPr/>
          <a:lstStyle/>
          <a:p>
            <a:r>
              <a:rPr lang="en-US" sz="3200" dirty="0"/>
              <a:t>Multiplex Network Embedding</a:t>
            </a:r>
            <a:r>
              <a:rPr lang="en-US" sz="3200" baseline="30000" dirty="0"/>
              <a:t>[1]</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D218959A-C375-6149-96E5-0B38B68626ED}"/>
                  </a:ext>
                </a:extLst>
              </p:cNvPr>
              <p:cNvSpPr>
                <a:spLocks noGrp="1"/>
              </p:cNvSpPr>
              <p:nvPr>
                <p:ph idx="1"/>
              </p:nvPr>
            </p:nvSpPr>
            <p:spPr/>
            <p:txBody>
              <a:bodyPr/>
              <a:lstStyle/>
              <a:p>
                <a:r>
                  <a:rPr lang="en-US" dirty="0"/>
                  <a:t>Use a vector </a:t>
                </a:r>
                <a14:m>
                  <m:oMath xmlns:m="http://schemas.openxmlformats.org/officeDocument/2006/math">
                    <m:sSubSup>
                      <m:sSubSupPr>
                        <m:ctrlPr>
                          <a:rPr lang="en-US" b="0" i="1" smtClean="0">
                            <a:latin typeface="Cambria Math" panose="02040503050406030204" pitchFamily="18" charset="0"/>
                          </a:rPr>
                        </m:ctrlPr>
                      </m:sSubSupPr>
                      <m:e>
                        <m:r>
                          <a:rPr lang="en-US" b="1" i="0" smtClean="0">
                            <a:latin typeface="Cambria Math" panose="02040503050406030204" pitchFamily="18" charset="0"/>
                          </a:rPr>
                          <m:t>𝐯</m:t>
                        </m:r>
                      </m:e>
                      <m:sub>
                        <m:r>
                          <a:rPr lang="en-US" b="0" i="1" smtClean="0">
                            <a:latin typeface="Cambria Math" panose="02040503050406030204" pitchFamily="18" charset="0"/>
                          </a:rPr>
                          <m:t>𝑛</m:t>
                        </m:r>
                      </m:sub>
                      <m:sup>
                        <m:r>
                          <a:rPr lang="en-US" b="0" i="1" smtClean="0">
                            <a:latin typeface="Cambria Math" panose="02040503050406030204" pitchFamily="18" charset="0"/>
                          </a:rPr>
                          <m:t>𝑖</m:t>
                        </m:r>
                      </m:sup>
                    </m:sSubSup>
                  </m:oMath>
                </a14:m>
                <a:r>
                  <a:rPr lang="en-US" dirty="0"/>
                  <a:t> to represent the embedding vector of node </a:t>
                </a:r>
                <a14:m>
                  <m:oMath xmlns:m="http://schemas.openxmlformats.org/officeDocument/2006/math">
                    <m:r>
                      <a:rPr lang="en-US" i="1" dirty="0" smtClean="0">
                        <a:latin typeface="Cambria Math" panose="02040503050406030204" pitchFamily="18" charset="0"/>
                      </a:rPr>
                      <m:t>𝑛</m:t>
                    </m:r>
                  </m:oMath>
                </a14:m>
                <a:r>
                  <a:rPr lang="en-US" dirty="0"/>
                  <a:t> for view </a:t>
                </a:r>
                <a14:m>
                  <m:oMath xmlns:m="http://schemas.openxmlformats.org/officeDocument/2006/math">
                    <m:r>
                      <a:rPr lang="en-US" i="1" dirty="0" smtClean="0">
                        <a:latin typeface="Cambria Math" panose="02040503050406030204" pitchFamily="18" charset="0"/>
                      </a:rPr>
                      <m:t>𝑖</m:t>
                    </m:r>
                  </m:oMath>
                </a14:m>
                <a:r>
                  <a:rPr lang="en-US" dirty="0"/>
                  <a:t>:</a:t>
                </a:r>
              </a:p>
              <a:p>
                <a:pPr marL="0" indent="0">
                  <a:buNone/>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US" b="1">
                              <a:latin typeface="Cambria Math" panose="02040503050406030204" pitchFamily="18" charset="0"/>
                            </a:rPr>
                            <m:t>𝐯</m:t>
                          </m:r>
                        </m:e>
                        <m:sub>
                          <m:r>
                            <a:rPr lang="en-US" i="1">
                              <a:latin typeface="Cambria Math" panose="02040503050406030204" pitchFamily="18" charset="0"/>
                            </a:rPr>
                            <m:t>𝑛</m:t>
                          </m:r>
                        </m:sub>
                        <m:sup>
                          <m:r>
                            <a:rPr lang="en-US" i="1">
                              <a:latin typeface="Cambria Math" panose="02040503050406030204" pitchFamily="18" charset="0"/>
                            </a:rPr>
                            <m:t>𝑖</m:t>
                          </m:r>
                        </m:sup>
                      </m:sSubSup>
                      <m:r>
                        <a:rPr lang="en-US" i="1">
                          <a:latin typeface="Cambria Math" panose="02040503050406030204" pitchFamily="18" charset="0"/>
                        </a:rPr>
                        <m:t>=</m:t>
                      </m:r>
                      <m:sSub>
                        <m:sSubPr>
                          <m:ctrlPr>
                            <a:rPr lang="en-US" i="1">
                              <a:latin typeface="Cambria Math" panose="02040503050406030204" pitchFamily="18" charset="0"/>
                            </a:rPr>
                          </m:ctrlPr>
                        </m:sSubPr>
                        <m:e>
                          <m:r>
                            <a:rPr lang="en-US" b="1">
                              <a:latin typeface="Cambria Math" panose="02040503050406030204" pitchFamily="18" charset="0"/>
                            </a:rPr>
                            <m:t>𝐛</m:t>
                          </m:r>
                        </m:e>
                        <m:sub>
                          <m:r>
                            <a:rPr lang="en-US" i="1">
                              <a:latin typeface="Cambria Math" panose="02040503050406030204" pitchFamily="18" charset="0"/>
                            </a:rPr>
                            <m:t>𝑛</m:t>
                          </m:r>
                        </m:sub>
                      </m:sSub>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𝑤</m:t>
                          </m:r>
                        </m:e>
                        <m:sup>
                          <m:r>
                            <a:rPr lang="en-US" i="1">
                              <a:latin typeface="Cambria Math" panose="02040503050406030204" pitchFamily="18" charset="0"/>
                            </a:rPr>
                            <m:t>𝑖</m:t>
                          </m:r>
                        </m:sup>
                      </m:sSup>
                      <m:sSup>
                        <m:sSupPr>
                          <m:ctrlPr>
                            <a:rPr lang="en-US" i="1">
                              <a:latin typeface="Cambria Math" panose="02040503050406030204" pitchFamily="18" charset="0"/>
                            </a:rPr>
                          </m:ctrlPr>
                        </m:sSupPr>
                        <m:e>
                          <m:sSup>
                            <m:sSupPr>
                              <m:ctrlPr>
                                <a:rPr lang="en-US" i="1">
                                  <a:latin typeface="Cambria Math" panose="02040503050406030204" pitchFamily="18" charset="0"/>
                                </a:rPr>
                              </m:ctrlPr>
                            </m:sSupPr>
                            <m:e>
                              <m:r>
                                <a:rPr lang="en-US" b="1">
                                  <a:latin typeface="Cambria Math" panose="02040503050406030204" pitchFamily="18" charset="0"/>
                                </a:rPr>
                                <m:t>𝐗</m:t>
                              </m:r>
                            </m:e>
                            <m:sup>
                              <m:r>
                                <a:rPr lang="en-US" i="1">
                                  <a:latin typeface="Cambria Math" panose="02040503050406030204" pitchFamily="18" charset="0"/>
                                </a:rPr>
                                <m:t>𝑖</m:t>
                              </m:r>
                            </m:sup>
                          </m:sSup>
                        </m:e>
                        <m:sup>
                          <m:r>
                            <a:rPr lang="en-US" i="1">
                              <a:latin typeface="Cambria Math" panose="02040503050406030204" pitchFamily="18" charset="0"/>
                            </a:rPr>
                            <m:t>𝑇</m:t>
                          </m:r>
                        </m:sup>
                      </m:sSup>
                      <m:sSubSup>
                        <m:sSubSupPr>
                          <m:ctrlPr>
                            <a:rPr lang="en-US" i="1">
                              <a:latin typeface="Cambria Math" panose="02040503050406030204" pitchFamily="18" charset="0"/>
                            </a:rPr>
                          </m:ctrlPr>
                        </m:sSubSupPr>
                        <m:e>
                          <m:r>
                            <a:rPr lang="en-US" b="1">
                              <a:latin typeface="Cambria Math" panose="02040503050406030204" pitchFamily="18" charset="0"/>
                            </a:rPr>
                            <m:t>𝐮</m:t>
                          </m:r>
                        </m:e>
                        <m:sub>
                          <m:r>
                            <a:rPr lang="en-US" i="1">
                              <a:latin typeface="Cambria Math" panose="02040503050406030204" pitchFamily="18" charset="0"/>
                            </a:rPr>
                            <m:t>𝑛</m:t>
                          </m:r>
                        </m:sub>
                        <m:sup>
                          <m:r>
                            <a:rPr lang="en-US" i="1">
                              <a:latin typeface="Cambria Math" panose="02040503050406030204" pitchFamily="18" charset="0"/>
                            </a:rPr>
                            <m:t>𝑖</m:t>
                          </m:r>
                        </m:sup>
                      </m:sSubSup>
                    </m:oMath>
                  </m:oMathPara>
                </a14:m>
                <a:endParaRPr lang="en-US" dirty="0"/>
              </a:p>
              <a:p>
                <a:pPr marL="252000" indent="0">
                  <a:spcBef>
                    <a:spcPts val="1368"/>
                  </a:spcBef>
                  <a:buNone/>
                </a:pPr>
                <a:r>
                  <a:rPr lang="en-US" dirty="0"/>
                  <a:t>where </a:t>
                </a:r>
                <a14:m>
                  <m:oMath xmlns:m="http://schemas.openxmlformats.org/officeDocument/2006/math">
                    <m:sSub>
                      <m:sSubPr>
                        <m:ctrlPr>
                          <a:rPr lang="en-US" i="1">
                            <a:latin typeface="Cambria Math" panose="02040503050406030204" pitchFamily="18" charset="0"/>
                          </a:rPr>
                        </m:ctrlPr>
                      </m:sSubPr>
                      <m:e>
                        <m:r>
                          <a:rPr lang="en-US" b="1">
                            <a:latin typeface="Cambria Math" panose="02040503050406030204" pitchFamily="18" charset="0"/>
                          </a:rPr>
                          <m:t>𝐛</m:t>
                        </m:r>
                      </m:e>
                      <m:sub>
                        <m:r>
                          <a:rPr lang="en-US" i="1">
                            <a:latin typeface="Cambria Math" panose="02040503050406030204" pitchFamily="18" charset="0"/>
                          </a:rPr>
                          <m:t>𝑛</m:t>
                        </m:r>
                      </m:sub>
                    </m:sSub>
                  </m:oMath>
                </a14:m>
                <a:r>
                  <a:rPr lang="en-US" dirty="0"/>
                  <a:t> is a common embedding vector for node n</a:t>
                </a:r>
                <a:r>
                  <a:rPr lang="zh-CN" altLang="en-US" dirty="0"/>
                  <a:t> </a:t>
                </a:r>
                <a:r>
                  <a:rPr lang="en-US" altLang="zh-CN" dirty="0"/>
                  <a:t>and</a:t>
                </a:r>
                <a:r>
                  <a:rPr lang="en-US" dirty="0"/>
                  <a:t> </a:t>
                </a:r>
                <a14:m>
                  <m:oMath xmlns:m="http://schemas.openxmlformats.org/officeDocument/2006/math">
                    <m:sSubSup>
                      <m:sSubSupPr>
                        <m:ctrlPr>
                          <a:rPr lang="en-US" i="1">
                            <a:latin typeface="Cambria Math" panose="02040503050406030204" pitchFamily="18" charset="0"/>
                          </a:rPr>
                        </m:ctrlPr>
                      </m:sSubSupPr>
                      <m:e>
                        <m:r>
                          <a:rPr lang="en-US" b="1">
                            <a:latin typeface="Cambria Math" panose="02040503050406030204" pitchFamily="18" charset="0"/>
                          </a:rPr>
                          <m:t>𝐮</m:t>
                        </m:r>
                      </m:e>
                      <m:sub>
                        <m:r>
                          <a:rPr lang="en-US" i="1">
                            <a:latin typeface="Cambria Math" panose="02040503050406030204" pitchFamily="18" charset="0"/>
                          </a:rPr>
                          <m:t>𝑛</m:t>
                        </m:r>
                      </m:sub>
                      <m:sup>
                        <m:r>
                          <a:rPr lang="en-US" i="1">
                            <a:latin typeface="Cambria Math" panose="02040503050406030204" pitchFamily="18" charset="0"/>
                          </a:rPr>
                          <m:t>𝑖</m:t>
                        </m:r>
                      </m:sup>
                    </m:sSubSup>
                  </m:oMath>
                </a14:m>
                <a:r>
                  <a:rPr lang="en-US" dirty="0"/>
                  <a:t> is to capture the distinct property of each sub-network. </a:t>
                </a:r>
                <a:endParaRPr lang="en-US" sz="2400" dirty="0"/>
              </a:p>
              <a:p>
                <a:r>
                  <a:rPr lang="en-US" dirty="0"/>
                  <a:t>Use negative sampling for model optimization:</a:t>
                </a:r>
              </a:p>
              <a:p>
                <a:endParaRPr lang="en-US" dirty="0"/>
              </a:p>
            </p:txBody>
          </p:sp>
        </mc:Choice>
        <mc:Fallback>
          <p:sp>
            <p:nvSpPr>
              <p:cNvPr id="3" name="Content Placeholder 2">
                <a:extLst>
                  <a:ext uri="{FF2B5EF4-FFF2-40B4-BE49-F238E27FC236}">
                    <a16:creationId xmlns:a16="http://schemas.microsoft.com/office/drawing/2014/main" id="{D218959A-C375-6149-96E5-0B38B68626ED}"/>
                  </a:ext>
                </a:extLst>
              </p:cNvPr>
              <p:cNvSpPr>
                <a:spLocks noGrp="1" noRot="1" noChangeAspect="1" noMove="1" noResize="1" noEditPoints="1" noAdjustHandles="1" noChangeArrowheads="1" noChangeShapeType="1" noTextEdit="1"/>
              </p:cNvSpPr>
              <p:nvPr>
                <p:ph idx="1"/>
              </p:nvPr>
            </p:nvSpPr>
            <p:spPr>
              <a:blipFill>
                <a:blip r:embed="rId3"/>
                <a:stretch>
                  <a:fillRect l="-1528" t="-1028" r="-1528"/>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D34E303D-1CE5-964D-9FAF-0E8D6198231C}"/>
              </a:ext>
            </a:extLst>
          </p:cNvPr>
          <p:cNvPicPr>
            <a:picLocks noChangeAspect="1"/>
          </p:cNvPicPr>
          <p:nvPr/>
        </p:nvPicPr>
        <p:blipFill>
          <a:blip r:embed="rId4"/>
          <a:stretch>
            <a:fillRect/>
          </a:stretch>
        </p:blipFill>
        <p:spPr>
          <a:xfrm>
            <a:off x="1515157" y="5270912"/>
            <a:ext cx="6875689" cy="966400"/>
          </a:xfrm>
          <a:prstGeom prst="rect">
            <a:avLst/>
          </a:prstGeom>
        </p:spPr>
      </p:pic>
      <p:sp>
        <p:nvSpPr>
          <p:cNvPr id="5" name="Rectangle 33">
            <a:extLst>
              <a:ext uri="{FF2B5EF4-FFF2-40B4-BE49-F238E27FC236}">
                <a16:creationId xmlns:a16="http://schemas.microsoft.com/office/drawing/2014/main" id="{6A63F713-036A-1A40-AF38-358B896C1F39}"/>
              </a:ext>
            </a:extLst>
          </p:cNvPr>
          <p:cNvSpPr>
            <a:spLocks noChangeArrowheads="1"/>
          </p:cNvSpPr>
          <p:nvPr/>
        </p:nvSpPr>
        <p:spPr bwMode="auto">
          <a:xfrm>
            <a:off x="0" y="6504030"/>
            <a:ext cx="9525000" cy="35396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marL="228600" indent="-228600">
              <a:spcBef>
                <a:spcPct val="0"/>
              </a:spcBef>
              <a:buFont typeface="+mj-lt"/>
              <a:buAutoNum type="arabicPeriod"/>
            </a:pPr>
            <a:r>
              <a:rPr kumimoji="0" lang="en-US" altLang="x-none" sz="1100" dirty="0" err="1">
                <a:latin typeface="Times New Roman" charset="0"/>
              </a:rPr>
              <a:t>Hongming</a:t>
            </a:r>
            <a:r>
              <a:rPr kumimoji="0" lang="en-US" altLang="x-none" sz="1100" dirty="0">
                <a:latin typeface="Times New Roman" charset="0"/>
              </a:rPr>
              <a:t> Zhang, </a:t>
            </a:r>
            <a:r>
              <a:rPr kumimoji="0" lang="en-US" altLang="x-none" sz="1100" dirty="0" err="1">
                <a:latin typeface="Times New Roman" charset="0"/>
              </a:rPr>
              <a:t>Liwei</a:t>
            </a:r>
            <a:r>
              <a:rPr kumimoji="0" lang="en-US" altLang="x-none" sz="1100" dirty="0">
                <a:latin typeface="Times New Roman" charset="0"/>
              </a:rPr>
              <a:t> </a:t>
            </a:r>
            <a:r>
              <a:rPr kumimoji="0" lang="en-US" altLang="x-none" sz="1100" dirty="0" err="1">
                <a:latin typeface="Times New Roman" charset="0"/>
              </a:rPr>
              <a:t>Qiu</a:t>
            </a:r>
            <a:r>
              <a:rPr kumimoji="0" lang="en-US" altLang="x-none" sz="1100" dirty="0">
                <a:latin typeface="Times New Roman" charset="0"/>
              </a:rPr>
              <a:t>, </a:t>
            </a:r>
            <a:r>
              <a:rPr kumimoji="0" lang="en-US" altLang="x-none" sz="1100" dirty="0" err="1">
                <a:latin typeface="Times New Roman" charset="0"/>
              </a:rPr>
              <a:t>Lingling</a:t>
            </a:r>
            <a:r>
              <a:rPr kumimoji="0" lang="en-US" altLang="x-none" sz="1100" dirty="0">
                <a:latin typeface="Times New Roman" charset="0"/>
              </a:rPr>
              <a:t> Yi, and </a:t>
            </a:r>
            <a:r>
              <a:rPr kumimoji="0" lang="en-US" altLang="x-none" sz="1100" dirty="0" err="1">
                <a:latin typeface="Times New Roman" charset="0"/>
              </a:rPr>
              <a:t>Yangqiu</a:t>
            </a:r>
            <a:r>
              <a:rPr kumimoji="0" lang="en-US" altLang="x-none" sz="1100" dirty="0">
                <a:latin typeface="Times New Roman" charset="0"/>
              </a:rPr>
              <a:t> Song. Scalable Multiplex Network Embedding. IJCAI’18. </a:t>
            </a:r>
          </a:p>
        </p:txBody>
      </p:sp>
    </p:spTree>
    <p:extLst>
      <p:ext uri="{BB962C8B-B14F-4D97-AF65-F5344CB8AC3E}">
        <p14:creationId xmlns:p14="http://schemas.microsoft.com/office/powerpoint/2010/main" val="2674292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9C84D-E9CF-C647-B538-F43680D4F609}"/>
              </a:ext>
            </a:extLst>
          </p:cNvPr>
          <p:cNvSpPr>
            <a:spLocks noGrp="1"/>
          </p:cNvSpPr>
          <p:nvPr>
            <p:ph type="title"/>
          </p:nvPr>
        </p:nvSpPr>
        <p:spPr/>
        <p:txBody>
          <a:bodyPr/>
          <a:lstStyle/>
          <a:p>
            <a:r>
              <a:rPr lang="en-US" dirty="0"/>
              <a:t>Our </a:t>
            </a:r>
            <a:r>
              <a:rPr lang="en-US" sz="3200" dirty="0" err="1"/>
              <a:t>Transductive</a:t>
            </a:r>
            <a:r>
              <a:rPr lang="en-US" sz="3200" dirty="0"/>
              <a:t> Model: GATNE-T</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8172D13-4527-7642-8481-D1EAD3A2429E}"/>
                  </a:ext>
                </a:extLst>
              </p:cNvPr>
              <p:cNvSpPr>
                <a:spLocks noGrp="1"/>
              </p:cNvSpPr>
              <p:nvPr>
                <p:ph idx="1"/>
              </p:nvPr>
            </p:nvSpPr>
            <p:spPr>
              <a:xfrm>
                <a:off x="350838" y="1196975"/>
                <a:ext cx="9139237" cy="4929188"/>
              </a:xfrm>
            </p:spPr>
            <p:txBody>
              <a:bodyPr/>
              <a:lstStyle/>
              <a:p>
                <a:r>
                  <a:rPr lang="en-US" sz="2800" dirty="0"/>
                  <a:t>In GATNE-T, overall embedding of node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𝑣</m:t>
                        </m:r>
                      </m:e>
                      <m:sub>
                        <m:r>
                          <a:rPr lang="en-US" sz="2800" b="0" i="1" smtClean="0">
                            <a:latin typeface="Cambria Math" panose="02040503050406030204" pitchFamily="18" charset="0"/>
                          </a:rPr>
                          <m:t>𝑖</m:t>
                        </m:r>
                      </m:sub>
                    </m:sSub>
                  </m:oMath>
                </a14:m>
                <a:r>
                  <a:rPr lang="en-US" sz="2800" dirty="0"/>
                  <a:t> for view </a:t>
                </a:r>
                <a14:m>
                  <m:oMath xmlns:m="http://schemas.openxmlformats.org/officeDocument/2006/math">
                    <m:r>
                      <a:rPr lang="en-US" sz="2800" i="1" dirty="0" smtClean="0">
                        <a:latin typeface="Cambria Math" panose="02040503050406030204" pitchFamily="18" charset="0"/>
                      </a:rPr>
                      <m:t>𝑟</m:t>
                    </m:r>
                  </m:oMath>
                </a14:m>
                <a:r>
                  <a:rPr lang="zh-CN" altLang="en-US" sz="2800" dirty="0"/>
                  <a:t> </a:t>
                </a:r>
                <a:r>
                  <a:rPr lang="en-US" altLang="zh-CN" sz="2800" dirty="0"/>
                  <a:t>is split</a:t>
                </a:r>
                <a:r>
                  <a:rPr lang="en-US" sz="2800" dirty="0"/>
                  <a:t> into two parts: </a:t>
                </a:r>
                <a:r>
                  <a:rPr lang="en-US" sz="2800" dirty="0">
                    <a:solidFill>
                      <a:srgbClr val="C00000"/>
                    </a:solidFill>
                  </a:rPr>
                  <a:t>base embedding</a:t>
                </a:r>
                <a:r>
                  <a:rPr lang="en-US" sz="2800" dirty="0"/>
                  <a:t> and </a:t>
                </a:r>
                <a:r>
                  <a:rPr lang="en-US" sz="2800" dirty="0">
                    <a:solidFill>
                      <a:srgbClr val="C00000"/>
                    </a:solidFill>
                  </a:rPr>
                  <a:t>edge embedding</a:t>
                </a:r>
                <a:r>
                  <a:rPr lang="en-US" sz="2800" dirty="0"/>
                  <a:t>:</a:t>
                </a:r>
              </a:p>
              <a:p>
                <a:endParaRPr lang="en-US" sz="2800" dirty="0"/>
              </a:p>
              <a:p>
                <a:endParaRPr lang="en-US" sz="2800" dirty="0"/>
              </a:p>
              <a:p>
                <a:r>
                  <a:rPr lang="en-US" sz="2800" dirty="0"/>
                  <a:t>Base embedding is shared between different views</a:t>
                </a:r>
              </a:p>
              <a:p>
                <a:r>
                  <a:rPr lang="en-US" sz="2800" dirty="0"/>
                  <a:t>Edge embedding on view </a:t>
                </a:r>
                <a14:m>
                  <m:oMath xmlns:m="http://schemas.openxmlformats.org/officeDocument/2006/math">
                    <m:r>
                      <a:rPr lang="en-US" sz="2800" i="1" dirty="0" smtClean="0">
                        <a:latin typeface="Cambria Math" panose="02040503050406030204" pitchFamily="18" charset="0"/>
                      </a:rPr>
                      <m:t>𝑟</m:t>
                    </m:r>
                  </m:oMath>
                </a14:m>
                <a:r>
                  <a:rPr lang="en-US" sz="2800" dirty="0"/>
                  <a:t> is aggregated from neighbors’ edge embedding and then integrated by self-attention mechanism</a:t>
                </a:r>
              </a:p>
            </p:txBody>
          </p:sp>
        </mc:Choice>
        <mc:Fallback>
          <p:sp>
            <p:nvSpPr>
              <p:cNvPr id="3" name="Content Placeholder 2">
                <a:extLst>
                  <a:ext uri="{FF2B5EF4-FFF2-40B4-BE49-F238E27FC236}">
                    <a16:creationId xmlns:a16="http://schemas.microsoft.com/office/drawing/2014/main" id="{58172D13-4527-7642-8481-D1EAD3A2429E}"/>
                  </a:ext>
                </a:extLst>
              </p:cNvPr>
              <p:cNvSpPr>
                <a:spLocks noGrp="1" noRot="1" noChangeAspect="1" noMove="1" noResize="1" noEditPoints="1" noAdjustHandles="1" noChangeArrowheads="1" noChangeShapeType="1" noTextEdit="1"/>
              </p:cNvSpPr>
              <p:nvPr>
                <p:ph idx="1"/>
              </p:nvPr>
            </p:nvSpPr>
            <p:spPr>
              <a:xfrm>
                <a:off x="350838" y="1196975"/>
                <a:ext cx="9139237" cy="4929188"/>
              </a:xfrm>
              <a:blipFill>
                <a:blip r:embed="rId3"/>
                <a:stretch>
                  <a:fillRect l="-1111" t="-1028"/>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7E968600-87E1-3648-98AF-BB9E2D11AB8C}"/>
              </a:ext>
            </a:extLst>
          </p:cNvPr>
          <p:cNvPicPr>
            <a:picLocks noChangeAspect="1"/>
          </p:cNvPicPr>
          <p:nvPr/>
        </p:nvPicPr>
        <p:blipFill>
          <a:blip r:embed="rId4"/>
          <a:stretch>
            <a:fillRect/>
          </a:stretch>
        </p:blipFill>
        <p:spPr>
          <a:xfrm>
            <a:off x="2504728" y="2708920"/>
            <a:ext cx="3659669" cy="638600"/>
          </a:xfrm>
          <a:prstGeom prst="rect">
            <a:avLst/>
          </a:prstGeom>
        </p:spPr>
      </p:pic>
      <p:sp>
        <p:nvSpPr>
          <p:cNvPr id="6" name="Rectangle 5">
            <a:extLst>
              <a:ext uri="{FF2B5EF4-FFF2-40B4-BE49-F238E27FC236}">
                <a16:creationId xmlns:a16="http://schemas.microsoft.com/office/drawing/2014/main" id="{620B5875-4457-2841-9013-26DE5DCAB070}"/>
              </a:ext>
            </a:extLst>
          </p:cNvPr>
          <p:cNvSpPr>
            <a:spLocks noChangeArrowheads="1"/>
          </p:cNvSpPr>
          <p:nvPr/>
        </p:nvSpPr>
        <p:spPr bwMode="auto">
          <a:xfrm>
            <a:off x="0" y="6547574"/>
            <a:ext cx="9906000" cy="310426"/>
          </a:xfrm>
          <a:prstGeom prst="rect">
            <a:avLst/>
          </a:prstGeom>
          <a:noFill/>
          <a:ln>
            <a:noFill/>
          </a:ln>
          <a:extLst/>
        </p:spPr>
        <p:txBody>
          <a:bodyP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marL="228600" indent="-228600">
              <a:spcBef>
                <a:spcPct val="0"/>
              </a:spcBef>
              <a:buFont typeface="+mj-lt"/>
              <a:buAutoNum type="arabicPeriod"/>
            </a:pPr>
            <a:r>
              <a:rPr kumimoji="0" lang="en-US" altLang="x-none" sz="1100" dirty="0">
                <a:latin typeface="Times New Roman" charset="0"/>
              </a:rPr>
              <a:t>Y. Cen, X. Zou, J. Zhang, H. Yang, J. Zhou and J. Tang. Representation Learning for Attributed Multiplex Heterogeneous Network. KDD’19.</a:t>
            </a:r>
          </a:p>
        </p:txBody>
      </p:sp>
    </p:spTree>
    <p:extLst>
      <p:ext uri="{BB962C8B-B14F-4D97-AF65-F5344CB8AC3E}">
        <p14:creationId xmlns:p14="http://schemas.microsoft.com/office/powerpoint/2010/main" val="2502156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330A1-5278-FA40-95F3-991B566A32BB}"/>
              </a:ext>
            </a:extLst>
          </p:cNvPr>
          <p:cNvSpPr>
            <a:spLocks noGrp="1"/>
          </p:cNvSpPr>
          <p:nvPr>
            <p:ph type="title"/>
          </p:nvPr>
        </p:nvSpPr>
        <p:spPr/>
        <p:txBody>
          <a:bodyPr/>
          <a:lstStyle/>
          <a:p>
            <a:r>
              <a:rPr lang="en-US" sz="3200" dirty="0"/>
              <a:t>Inductive Model: GATNE-I</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1992532F-AEF4-CB4E-9828-2CED0C19BD93}"/>
                  </a:ext>
                </a:extLst>
              </p:cNvPr>
              <p:cNvSpPr>
                <a:spLocks noGrp="1"/>
              </p:cNvSpPr>
              <p:nvPr>
                <p:ph idx="1"/>
              </p:nvPr>
            </p:nvSpPr>
            <p:spPr>
              <a:xfrm>
                <a:off x="350838" y="1196974"/>
                <a:ext cx="9283700" cy="5184353"/>
              </a:xfrm>
            </p:spPr>
            <p:txBody>
              <a:bodyPr/>
              <a:lstStyle/>
              <a:p>
                <a:r>
                  <a:rPr lang="en-US" sz="2800" dirty="0"/>
                  <a:t>In order to handle </a:t>
                </a:r>
                <a:r>
                  <a:rPr lang="en-US" sz="2800" dirty="0">
                    <a:solidFill>
                      <a:srgbClr val="C00000"/>
                    </a:solidFill>
                  </a:rPr>
                  <a:t>unobserved data</a:t>
                </a:r>
                <a:r>
                  <a:rPr lang="en-US" sz="2800" dirty="0"/>
                  <a:t>, an inductive model, GATNE-I, is proposed.</a:t>
                </a:r>
              </a:p>
              <a:p>
                <a:r>
                  <a:rPr lang="en-US" sz="2800" dirty="0"/>
                  <a:t>The base embedding and the initial edge embedding are parameterized as the function of node’s attributes:</a:t>
                </a:r>
              </a:p>
              <a:p>
                <a:endParaRPr lang="en-US" sz="4400" dirty="0"/>
              </a:p>
              <a:p>
                <a:r>
                  <a:rPr lang="en-US" sz="2800" dirty="0"/>
                  <a:t>And an extra attribute term is added to the overall embedding of node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𝑣</m:t>
                        </m:r>
                      </m:e>
                      <m:sub>
                        <m:r>
                          <a:rPr lang="en-US" sz="2800" b="0" i="1" smtClean="0">
                            <a:latin typeface="Cambria Math" panose="02040503050406030204" pitchFamily="18" charset="0"/>
                          </a:rPr>
                          <m:t>𝑖</m:t>
                        </m:r>
                      </m:sub>
                    </m:sSub>
                  </m:oMath>
                </a14:m>
                <a:r>
                  <a:rPr lang="en-US" sz="2800" dirty="0"/>
                  <a:t> for view </a:t>
                </a:r>
                <a14:m>
                  <m:oMath xmlns:m="http://schemas.openxmlformats.org/officeDocument/2006/math">
                    <m:r>
                      <a:rPr lang="en-US" sz="2800" b="0" i="1" smtClean="0">
                        <a:latin typeface="Cambria Math" panose="02040503050406030204" pitchFamily="18" charset="0"/>
                      </a:rPr>
                      <m:t>𝑟</m:t>
                    </m:r>
                  </m:oMath>
                </a14:m>
                <a:r>
                  <a:rPr lang="en-US" sz="2800" dirty="0"/>
                  <a:t>:</a:t>
                </a:r>
              </a:p>
            </p:txBody>
          </p:sp>
        </mc:Choice>
        <mc:Fallback>
          <p:sp>
            <p:nvSpPr>
              <p:cNvPr id="3" name="Content Placeholder 2">
                <a:extLst>
                  <a:ext uri="{FF2B5EF4-FFF2-40B4-BE49-F238E27FC236}">
                    <a16:creationId xmlns:a16="http://schemas.microsoft.com/office/drawing/2014/main" id="{1992532F-AEF4-CB4E-9828-2CED0C19BD93}"/>
                  </a:ext>
                </a:extLst>
              </p:cNvPr>
              <p:cNvSpPr>
                <a:spLocks noGrp="1" noRot="1" noChangeAspect="1" noMove="1" noResize="1" noEditPoints="1" noAdjustHandles="1" noChangeArrowheads="1" noChangeShapeType="1" noTextEdit="1"/>
              </p:cNvSpPr>
              <p:nvPr>
                <p:ph idx="1"/>
              </p:nvPr>
            </p:nvSpPr>
            <p:spPr>
              <a:xfrm>
                <a:off x="350838" y="1196974"/>
                <a:ext cx="9283700" cy="5184353"/>
              </a:xfrm>
              <a:blipFill>
                <a:blip r:embed="rId3"/>
                <a:stretch>
                  <a:fillRect l="-1093" t="-978"/>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483DBD95-3DA6-B549-B954-2B13F57FC5F1}"/>
              </a:ext>
            </a:extLst>
          </p:cNvPr>
          <p:cNvPicPr>
            <a:picLocks noChangeAspect="1"/>
          </p:cNvPicPr>
          <p:nvPr/>
        </p:nvPicPr>
        <p:blipFill>
          <a:blip r:embed="rId4"/>
          <a:stretch>
            <a:fillRect/>
          </a:stretch>
        </p:blipFill>
        <p:spPr>
          <a:xfrm>
            <a:off x="2380818" y="5086993"/>
            <a:ext cx="5144366" cy="574255"/>
          </a:xfrm>
          <a:prstGeom prst="rect">
            <a:avLst/>
          </a:prstGeom>
        </p:spPr>
      </p:pic>
      <p:pic>
        <p:nvPicPr>
          <p:cNvPr id="5" name="Picture 4">
            <a:extLst>
              <a:ext uri="{FF2B5EF4-FFF2-40B4-BE49-F238E27FC236}">
                <a16:creationId xmlns:a16="http://schemas.microsoft.com/office/drawing/2014/main" id="{436C1CA5-DDCC-8946-BFB9-D2B9FE39BB3C}"/>
              </a:ext>
            </a:extLst>
          </p:cNvPr>
          <p:cNvPicPr>
            <a:picLocks noChangeAspect="1"/>
          </p:cNvPicPr>
          <p:nvPr/>
        </p:nvPicPr>
        <p:blipFill>
          <a:blip r:embed="rId5"/>
          <a:stretch>
            <a:fillRect/>
          </a:stretch>
        </p:blipFill>
        <p:spPr>
          <a:xfrm>
            <a:off x="2811607" y="3257282"/>
            <a:ext cx="1597567" cy="444356"/>
          </a:xfrm>
          <a:prstGeom prst="rect">
            <a:avLst/>
          </a:prstGeom>
        </p:spPr>
      </p:pic>
      <p:pic>
        <p:nvPicPr>
          <p:cNvPr id="6" name="Picture 5">
            <a:extLst>
              <a:ext uri="{FF2B5EF4-FFF2-40B4-BE49-F238E27FC236}">
                <a16:creationId xmlns:a16="http://schemas.microsoft.com/office/drawing/2014/main" id="{64209CFD-E3B2-6249-9BD8-88681B21DB3F}"/>
              </a:ext>
            </a:extLst>
          </p:cNvPr>
          <p:cNvPicPr>
            <a:picLocks noChangeAspect="1"/>
          </p:cNvPicPr>
          <p:nvPr/>
        </p:nvPicPr>
        <p:blipFill>
          <a:blip r:embed="rId6"/>
          <a:stretch>
            <a:fillRect/>
          </a:stretch>
        </p:blipFill>
        <p:spPr>
          <a:xfrm>
            <a:off x="5069017" y="3212976"/>
            <a:ext cx="1688111" cy="488663"/>
          </a:xfrm>
          <a:prstGeom prst="rect">
            <a:avLst/>
          </a:prstGeom>
        </p:spPr>
      </p:pic>
      <p:sp>
        <p:nvSpPr>
          <p:cNvPr id="7" name="Oval 6">
            <a:extLst>
              <a:ext uri="{FF2B5EF4-FFF2-40B4-BE49-F238E27FC236}">
                <a16:creationId xmlns:a16="http://schemas.microsoft.com/office/drawing/2014/main" id="{6CE1ED40-6403-2540-8FBE-9F36A8A3E7F3}"/>
              </a:ext>
            </a:extLst>
          </p:cNvPr>
          <p:cNvSpPr/>
          <p:nvPr/>
        </p:nvSpPr>
        <p:spPr>
          <a:xfrm>
            <a:off x="3296816" y="5086993"/>
            <a:ext cx="936104" cy="574255"/>
          </a:xfrm>
          <a:prstGeom prst="ellipse">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06025FB-2E9C-F045-8A0A-B56B20402779}"/>
              </a:ext>
            </a:extLst>
          </p:cNvPr>
          <p:cNvSpPr/>
          <p:nvPr/>
        </p:nvSpPr>
        <p:spPr>
          <a:xfrm>
            <a:off x="6393160" y="5086993"/>
            <a:ext cx="1132024" cy="574255"/>
          </a:xfrm>
          <a:prstGeom prst="ellipse">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2546864-61FD-074E-97EB-1CD8ECF4BFFE}"/>
              </a:ext>
            </a:extLst>
          </p:cNvPr>
          <p:cNvSpPr/>
          <p:nvPr/>
        </p:nvSpPr>
        <p:spPr>
          <a:xfrm>
            <a:off x="1424608" y="5949280"/>
            <a:ext cx="3384376" cy="720080"/>
          </a:xfrm>
          <a:prstGeom prst="rect">
            <a:avLst/>
          </a:prstGeom>
          <a:solidFill>
            <a:srgbClr val="C8EEFF"/>
          </a:solidFill>
          <a:ln>
            <a:solidFill>
              <a:srgbClr val="3C88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transformation</a:t>
            </a:r>
            <a:r>
              <a:rPr lang="en-US" dirty="0">
                <a:solidFill>
                  <a:schemeClr val="tx1"/>
                </a:solidFill>
              </a:rPr>
              <a:t> function from attributes to base embeddings</a:t>
            </a:r>
          </a:p>
        </p:txBody>
      </p:sp>
      <p:cxnSp>
        <p:nvCxnSpPr>
          <p:cNvPr id="11" name="Straight Arrow Connector 10">
            <a:extLst>
              <a:ext uri="{FF2B5EF4-FFF2-40B4-BE49-F238E27FC236}">
                <a16:creationId xmlns:a16="http://schemas.microsoft.com/office/drawing/2014/main" id="{3092F64F-9B38-DF4F-9E67-F2346386A5D2}"/>
              </a:ext>
            </a:extLst>
          </p:cNvPr>
          <p:cNvCxnSpPr>
            <a:stCxn id="9" idx="0"/>
            <a:endCxn id="7" idx="3"/>
          </p:cNvCxnSpPr>
          <p:nvPr/>
        </p:nvCxnSpPr>
        <p:spPr>
          <a:xfrm flipV="1">
            <a:off x="3116796" y="5577150"/>
            <a:ext cx="317109" cy="3721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1DEAE17-451E-8344-B7BC-B3BCC4DA0A18}"/>
              </a:ext>
            </a:extLst>
          </p:cNvPr>
          <p:cNvSpPr/>
          <p:nvPr/>
        </p:nvSpPr>
        <p:spPr>
          <a:xfrm>
            <a:off x="5913072" y="5949280"/>
            <a:ext cx="3384376" cy="720080"/>
          </a:xfrm>
          <a:prstGeom prst="rect">
            <a:avLst/>
          </a:prstGeom>
          <a:solidFill>
            <a:srgbClr val="C8EEFF"/>
          </a:solidFill>
          <a:ln>
            <a:solidFill>
              <a:srgbClr val="3C88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rPr>
              <a:t>transformation</a:t>
            </a:r>
            <a:r>
              <a:rPr lang="en-US" dirty="0">
                <a:solidFill>
                  <a:schemeClr val="tx1"/>
                </a:solidFill>
              </a:rPr>
              <a:t> function from attributes to edge embeddings</a:t>
            </a:r>
          </a:p>
        </p:txBody>
      </p:sp>
      <p:cxnSp>
        <p:nvCxnSpPr>
          <p:cNvPr id="13" name="Straight Arrow Connector 12">
            <a:extLst>
              <a:ext uri="{FF2B5EF4-FFF2-40B4-BE49-F238E27FC236}">
                <a16:creationId xmlns:a16="http://schemas.microsoft.com/office/drawing/2014/main" id="{80C1FF05-6E6A-2843-A40D-6BF0EF4D6841}"/>
              </a:ext>
            </a:extLst>
          </p:cNvPr>
          <p:cNvCxnSpPr>
            <a:cxnSpLocks/>
            <a:stCxn id="12" idx="0"/>
          </p:cNvCxnSpPr>
          <p:nvPr/>
        </p:nvCxnSpPr>
        <p:spPr>
          <a:xfrm flipH="1" flipV="1">
            <a:off x="7198085" y="5619199"/>
            <a:ext cx="407175" cy="3300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641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3"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linds(horizontal)">
                                      <p:cBhvr>
                                        <p:cTn id="19" dur="500"/>
                                        <p:tgtEl>
                                          <p:spTgt spid="12"/>
                                        </p:tgtEl>
                                      </p:cBhvr>
                                    </p:animEffect>
                                  </p:childTnLst>
                                </p:cTn>
                              </p:par>
                              <p:par>
                                <p:cTn id="20" presetID="3"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 y="188913"/>
            <a:ext cx="9906001" cy="792162"/>
          </a:xfrm>
        </p:spPr>
        <p:txBody>
          <a:bodyPr/>
          <a:lstStyle/>
          <a:p>
            <a:r>
              <a:rPr lang="en-US" sz="3200" dirty="0">
                <a:solidFill>
                  <a:srgbClr val="C00000"/>
                </a:solidFill>
              </a:rPr>
              <a:t>GATNE</a:t>
            </a:r>
            <a:r>
              <a:rPr lang="en-US" sz="3200" dirty="0"/>
              <a:t>: Multiplex Heterogeneous Graph Embedding</a:t>
            </a:r>
            <a:endParaRPr lang="zh-CN" altLang="en-US" sz="3200" dirty="0"/>
          </a:p>
        </p:txBody>
      </p:sp>
      <p:pic>
        <p:nvPicPr>
          <p:cNvPr id="4" name="内容占位符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555894" y="1329358"/>
            <a:ext cx="6493450" cy="4835946"/>
          </a:xfrm>
        </p:spPr>
      </p:pic>
      <p:sp>
        <p:nvSpPr>
          <p:cNvPr id="5" name="Rectangle 4">
            <a:extLst>
              <a:ext uri="{FF2B5EF4-FFF2-40B4-BE49-F238E27FC236}">
                <a16:creationId xmlns:a16="http://schemas.microsoft.com/office/drawing/2014/main" id="{24B363D1-9B3D-B742-8381-E3699A31894B}"/>
              </a:ext>
            </a:extLst>
          </p:cNvPr>
          <p:cNvSpPr>
            <a:spLocks noChangeArrowheads="1"/>
          </p:cNvSpPr>
          <p:nvPr/>
        </p:nvSpPr>
        <p:spPr bwMode="auto">
          <a:xfrm>
            <a:off x="0" y="6547574"/>
            <a:ext cx="9906000" cy="310426"/>
          </a:xfrm>
          <a:prstGeom prst="rect">
            <a:avLst/>
          </a:prstGeom>
          <a:noFill/>
          <a:ln>
            <a:noFill/>
          </a:ln>
          <a:extLst/>
        </p:spPr>
        <p:txBody>
          <a:bodyP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marL="228600" indent="-228600">
              <a:spcBef>
                <a:spcPct val="0"/>
              </a:spcBef>
              <a:buFont typeface="+mj-lt"/>
              <a:buAutoNum type="arabicPeriod"/>
            </a:pPr>
            <a:r>
              <a:rPr kumimoji="0" lang="en-US" altLang="x-none" sz="1100" dirty="0">
                <a:latin typeface="Times New Roman" charset="0"/>
              </a:rPr>
              <a:t>Y. Cen, X. Zou, J. Zhang, H. Yang, J. Zhou and J. Tang. Representation Learning for Attributed Multiplex Heterogeneous Network. KDD’19.</a:t>
            </a:r>
          </a:p>
        </p:txBody>
      </p:sp>
    </p:spTree>
    <p:extLst>
      <p:ext uri="{BB962C8B-B14F-4D97-AF65-F5344CB8AC3E}">
        <p14:creationId xmlns:p14="http://schemas.microsoft.com/office/powerpoint/2010/main" val="1595443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1E1F9-8E27-C247-9B00-64EE729D33BA}"/>
              </a:ext>
            </a:extLst>
          </p:cNvPr>
          <p:cNvSpPr>
            <a:spLocks noGrp="1"/>
          </p:cNvSpPr>
          <p:nvPr>
            <p:ph type="title"/>
          </p:nvPr>
        </p:nvSpPr>
        <p:spPr/>
        <p:txBody>
          <a:bodyPr/>
          <a:lstStyle/>
          <a:p>
            <a:r>
              <a:rPr lang="en-US" altLang="zh-CN" sz="3200" dirty="0"/>
              <a:t>Experimental Setting</a:t>
            </a:r>
            <a:endParaRPr lang="en-US" sz="3200" dirty="0"/>
          </a:p>
        </p:txBody>
      </p:sp>
      <p:sp>
        <p:nvSpPr>
          <p:cNvPr id="3" name="Content Placeholder 2">
            <a:extLst>
              <a:ext uri="{FF2B5EF4-FFF2-40B4-BE49-F238E27FC236}">
                <a16:creationId xmlns:a16="http://schemas.microsoft.com/office/drawing/2014/main" id="{F418B1BB-4845-864D-B204-1C577D0A5A7C}"/>
              </a:ext>
            </a:extLst>
          </p:cNvPr>
          <p:cNvSpPr>
            <a:spLocks noGrp="1"/>
          </p:cNvSpPr>
          <p:nvPr>
            <p:ph idx="1"/>
          </p:nvPr>
        </p:nvSpPr>
        <p:spPr/>
        <p:txBody>
          <a:bodyPr/>
          <a:lstStyle/>
          <a:p>
            <a:r>
              <a:rPr lang="en-US" sz="2800" dirty="0"/>
              <a:t>Task: Link prediction</a:t>
            </a:r>
          </a:p>
          <a:p>
            <a:r>
              <a:rPr lang="en-US" sz="2800" dirty="0"/>
              <a:t>A validation/test set that contains 5%/10% randomly selected edges respectively and equal number of randomly selected non-edges.</a:t>
            </a:r>
          </a:p>
          <a:p>
            <a:r>
              <a:rPr lang="en-US" sz="2800" dirty="0"/>
              <a:t>We use the validation set for early stopping and the test set only to report the performance.</a:t>
            </a:r>
          </a:p>
          <a:p>
            <a:endParaRPr lang="en-US" sz="2800" dirty="0"/>
          </a:p>
          <a:p>
            <a:r>
              <a:rPr lang="en-US" sz="2800" dirty="0"/>
              <a:t>Some commonly used evaluation criteria, i.e., ROC-AUC, PR-AUC, and F1 score, are reported in our experiment. </a:t>
            </a:r>
          </a:p>
          <a:p>
            <a:pPr marL="0" indent="0">
              <a:buNone/>
            </a:pPr>
            <a:endParaRPr lang="en-US" sz="2800" dirty="0"/>
          </a:p>
        </p:txBody>
      </p:sp>
    </p:spTree>
    <p:extLst>
      <p:ext uri="{BB962C8B-B14F-4D97-AF65-F5344CB8AC3E}">
        <p14:creationId xmlns:p14="http://schemas.microsoft.com/office/powerpoint/2010/main" val="587663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06538" y="5200650"/>
            <a:ext cx="13335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title"/>
          </p:nvPr>
        </p:nvSpPr>
        <p:spPr/>
        <p:txBody>
          <a:bodyPr/>
          <a:lstStyle/>
          <a:p>
            <a:r>
              <a:rPr lang="en-US" altLang="zh-CN" dirty="0">
                <a:ea typeface="黑体" charset="-122"/>
                <a:cs typeface="Arial" charset="0"/>
              </a:rPr>
              <a:t>Networked World</a:t>
            </a:r>
            <a:endParaRPr lang="zh-CN" altLang="en-US" dirty="0">
              <a:ea typeface="黑体" charset="-122"/>
              <a:cs typeface="Arial" charset="0"/>
            </a:endParaRPr>
          </a:p>
        </p:txBody>
      </p:sp>
      <p:pic>
        <p:nvPicPr>
          <p:cNvPr id="7171"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65288" y="1295400"/>
            <a:ext cx="11604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48438" y="2476500"/>
            <a:ext cx="1439862"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矩形 16"/>
          <p:cNvSpPr>
            <a:spLocks noChangeArrowheads="1"/>
          </p:cNvSpPr>
          <p:nvPr/>
        </p:nvSpPr>
        <p:spPr bwMode="auto">
          <a:xfrm>
            <a:off x="1101725" y="1655763"/>
            <a:ext cx="3165475" cy="774700"/>
          </a:xfrm>
          <a:prstGeom prst="rect">
            <a:avLst/>
          </a:prstGeom>
          <a:solidFill>
            <a:schemeClr val="bg1"/>
          </a:solidFill>
          <a:ln w="9525">
            <a:solidFill>
              <a:srgbClr val="3C88D2"/>
            </a:solidFill>
            <a:miter lim="800000"/>
            <a:headEnd/>
            <a:tailEnd/>
          </a:ln>
          <a:effectLst/>
        </p:spPr>
        <p:txBody>
          <a:bodyPr anchor="ctr"/>
          <a:lstStyle/>
          <a:p>
            <a:pPr>
              <a:buFont typeface="Arial" pitchFamily="34" charset="0"/>
              <a:buChar char="•"/>
              <a:defRPr/>
            </a:pPr>
            <a:r>
              <a:rPr lang="en-US" altLang="zh-CN" sz="1846" dirty="0">
                <a:solidFill>
                  <a:srgbClr val="C00000"/>
                </a:solidFill>
                <a:latin typeface="+mn-lt"/>
                <a:ea typeface="+mn-ea"/>
              </a:rPr>
              <a:t> 2 billion</a:t>
            </a:r>
            <a:r>
              <a:rPr lang="en-US" altLang="zh-CN" sz="1846" dirty="0">
                <a:solidFill>
                  <a:srgbClr val="FF0000"/>
                </a:solidFill>
                <a:latin typeface="+mn-lt"/>
                <a:ea typeface="+mn-ea"/>
              </a:rPr>
              <a:t> </a:t>
            </a:r>
            <a:r>
              <a:rPr lang="en-US" altLang="zh-CN" sz="1846" dirty="0">
                <a:latin typeface="+mn-lt"/>
                <a:ea typeface="+mn-ea"/>
              </a:rPr>
              <a:t>MAU</a:t>
            </a:r>
          </a:p>
          <a:p>
            <a:pPr>
              <a:buFont typeface="Arial" pitchFamily="34" charset="0"/>
              <a:buChar char="•"/>
              <a:defRPr/>
            </a:pPr>
            <a:r>
              <a:rPr lang="en-US" altLang="zh-CN" sz="1846" dirty="0">
                <a:solidFill>
                  <a:srgbClr val="0000CC"/>
                </a:solidFill>
                <a:latin typeface="+mn-lt"/>
                <a:ea typeface="+mn-ea"/>
              </a:rPr>
              <a:t> 26.4 billion </a:t>
            </a:r>
            <a:r>
              <a:rPr lang="en-US" altLang="zh-CN" sz="1846" dirty="0">
                <a:latin typeface="+mn-lt"/>
                <a:ea typeface="+mn-ea"/>
              </a:rPr>
              <a:t>minutes/day</a:t>
            </a:r>
          </a:p>
        </p:txBody>
      </p:sp>
      <p:sp>
        <p:nvSpPr>
          <p:cNvPr id="44" name="矩形 20"/>
          <p:cNvSpPr>
            <a:spLocks noChangeArrowheads="1"/>
          </p:cNvSpPr>
          <p:nvPr/>
        </p:nvSpPr>
        <p:spPr bwMode="auto">
          <a:xfrm>
            <a:off x="6259513" y="2949575"/>
            <a:ext cx="3095625" cy="773113"/>
          </a:xfrm>
          <a:prstGeom prst="rect">
            <a:avLst/>
          </a:prstGeom>
          <a:solidFill>
            <a:schemeClr val="bg1"/>
          </a:solidFill>
          <a:ln w="9525">
            <a:solidFill>
              <a:srgbClr val="3C88D2"/>
            </a:solidFill>
            <a:miter lim="800000"/>
            <a:headEnd/>
            <a:tailEnd/>
          </a:ln>
          <a:effectLst/>
        </p:spPr>
        <p:txBody>
          <a:bodyPr anchor="ctr"/>
          <a:lstStyle/>
          <a:p>
            <a:pPr>
              <a:buFont typeface="Arial" pitchFamily="34" charset="0"/>
              <a:buChar char="•"/>
              <a:defRPr/>
            </a:pPr>
            <a:r>
              <a:rPr lang="en-US" altLang="zh-CN" sz="1846" dirty="0">
                <a:solidFill>
                  <a:srgbClr val="C00000"/>
                </a:solidFill>
                <a:latin typeface="+mn-lt"/>
                <a:ea typeface="+mn-ea"/>
              </a:rPr>
              <a:t> 350 million</a:t>
            </a:r>
            <a:r>
              <a:rPr lang="en-US" altLang="zh-CN" sz="1846" dirty="0">
                <a:solidFill>
                  <a:srgbClr val="FF0000"/>
                </a:solidFill>
                <a:latin typeface="+mn-lt"/>
                <a:ea typeface="+mn-ea"/>
              </a:rPr>
              <a:t> </a:t>
            </a:r>
            <a:r>
              <a:rPr lang="en-US" altLang="zh-CN" sz="1846" dirty="0">
                <a:latin typeface="+mn-lt"/>
                <a:ea typeface="+mn-ea"/>
              </a:rPr>
              <a:t>users  </a:t>
            </a:r>
          </a:p>
          <a:p>
            <a:pPr>
              <a:buFont typeface="Arial" pitchFamily="34" charset="0"/>
              <a:buChar char="•"/>
              <a:defRPr/>
            </a:pPr>
            <a:r>
              <a:rPr lang="en-US" altLang="zh-CN" sz="1846" dirty="0">
                <a:solidFill>
                  <a:srgbClr val="0000CC"/>
                </a:solidFill>
                <a:latin typeface="+mn-lt"/>
                <a:ea typeface="+mn-ea"/>
              </a:rPr>
              <a:t> influencing </a:t>
            </a:r>
            <a:r>
              <a:rPr lang="en-US" altLang="zh-CN" sz="1846" dirty="0">
                <a:solidFill>
                  <a:srgbClr val="000000"/>
                </a:solidFill>
                <a:latin typeface="+mn-lt"/>
                <a:ea typeface="+mn-ea"/>
              </a:rPr>
              <a:t>our daily life</a:t>
            </a:r>
          </a:p>
        </p:txBody>
      </p:sp>
      <p:sp>
        <p:nvSpPr>
          <p:cNvPr id="48" name="矩形 17"/>
          <p:cNvSpPr>
            <a:spLocks noChangeArrowheads="1"/>
          </p:cNvSpPr>
          <p:nvPr/>
        </p:nvSpPr>
        <p:spPr bwMode="auto">
          <a:xfrm>
            <a:off x="803275" y="2986088"/>
            <a:ext cx="2673350" cy="711200"/>
          </a:xfrm>
          <a:prstGeom prst="rect">
            <a:avLst/>
          </a:prstGeom>
          <a:solidFill>
            <a:schemeClr val="bg1"/>
          </a:solidFill>
          <a:ln w="9525">
            <a:solidFill>
              <a:srgbClr val="3C88D2"/>
            </a:solidFill>
            <a:miter lim="800000"/>
            <a:headEnd/>
            <a:tailEnd/>
          </a:ln>
          <a:effectLst/>
        </p:spPr>
        <p:txBody>
          <a:bodyPr anchor="ctr"/>
          <a:lstStyle/>
          <a:p>
            <a:pPr>
              <a:buFont typeface="Arial" pitchFamily="34" charset="0"/>
              <a:buChar char="•"/>
              <a:defRPr/>
            </a:pPr>
            <a:r>
              <a:rPr lang="en-US" altLang="zh-CN" sz="1846" dirty="0">
                <a:solidFill>
                  <a:srgbClr val="C00000"/>
                </a:solidFill>
                <a:latin typeface="+mn-lt"/>
                <a:ea typeface="+mn-ea"/>
              </a:rPr>
              <a:t> 320 million</a:t>
            </a:r>
            <a:r>
              <a:rPr lang="en-US" altLang="zh-CN" sz="1846" dirty="0">
                <a:solidFill>
                  <a:srgbClr val="FF0000"/>
                </a:solidFill>
                <a:latin typeface="+mn-lt"/>
                <a:ea typeface="+mn-ea"/>
              </a:rPr>
              <a:t> </a:t>
            </a:r>
            <a:r>
              <a:rPr lang="en-US" altLang="zh-CN" sz="1846" dirty="0">
                <a:latin typeface="+mn-lt"/>
                <a:ea typeface="+mn-ea"/>
              </a:rPr>
              <a:t>MAU  </a:t>
            </a:r>
          </a:p>
          <a:p>
            <a:pPr>
              <a:buFont typeface="Arial" pitchFamily="34" charset="0"/>
              <a:buChar char="•"/>
              <a:defRPr/>
            </a:pPr>
            <a:r>
              <a:rPr lang="en-US" altLang="zh-CN" sz="1846" dirty="0">
                <a:solidFill>
                  <a:srgbClr val="0000CC"/>
                </a:solidFill>
                <a:latin typeface="+mn-lt"/>
                <a:ea typeface="+mn-ea"/>
              </a:rPr>
              <a:t> Peak: 143K </a:t>
            </a:r>
            <a:r>
              <a:rPr lang="en-US" altLang="zh-CN" sz="1846" dirty="0">
                <a:latin typeface="+mn-lt"/>
                <a:ea typeface="+mn-ea"/>
              </a:rPr>
              <a:t>tweets/s</a:t>
            </a:r>
          </a:p>
        </p:txBody>
      </p:sp>
      <p:pic>
        <p:nvPicPr>
          <p:cNvPr id="7176" name="图片 31" descr="alibaba_group2-feature.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819775" y="1182688"/>
            <a:ext cx="2109788"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7" name="Picture 1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859979" y="5181600"/>
            <a:ext cx="626039" cy="626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矩形 21"/>
          <p:cNvSpPr>
            <a:spLocks noChangeArrowheads="1"/>
          </p:cNvSpPr>
          <p:nvPr/>
        </p:nvSpPr>
        <p:spPr bwMode="auto">
          <a:xfrm>
            <a:off x="5137150" y="5793047"/>
            <a:ext cx="3517900" cy="756978"/>
          </a:xfrm>
          <a:prstGeom prst="rect">
            <a:avLst/>
          </a:prstGeom>
          <a:solidFill>
            <a:schemeClr val="bg1"/>
          </a:solidFill>
          <a:ln w="9525">
            <a:solidFill>
              <a:srgbClr val="3C88D2"/>
            </a:solidFill>
            <a:miter lim="800000"/>
            <a:headEnd/>
            <a:tailEnd/>
          </a:ln>
          <a:effectLst/>
        </p:spPr>
        <p:txBody>
          <a:bodyPr anchor="ctr"/>
          <a:lstStyle/>
          <a:p>
            <a:pPr>
              <a:buFont typeface="Arial" pitchFamily="34" charset="0"/>
              <a:buChar char="•"/>
              <a:defRPr/>
            </a:pPr>
            <a:r>
              <a:rPr lang="en-US" altLang="zh-CN" sz="1846" dirty="0">
                <a:solidFill>
                  <a:srgbClr val="C00000"/>
                </a:solidFill>
                <a:latin typeface="+mn-lt"/>
                <a:ea typeface="+mn-ea"/>
              </a:rPr>
              <a:t>QQ: 860 million</a:t>
            </a:r>
            <a:r>
              <a:rPr lang="en-US" altLang="zh-CN" sz="1846" dirty="0">
                <a:solidFill>
                  <a:srgbClr val="FF0000"/>
                </a:solidFill>
                <a:latin typeface="+mn-lt"/>
                <a:ea typeface="+mn-ea"/>
              </a:rPr>
              <a:t> </a:t>
            </a:r>
            <a:r>
              <a:rPr lang="en-US" altLang="zh-CN" sz="1846" dirty="0">
                <a:latin typeface="+mn-lt"/>
                <a:ea typeface="+mn-ea"/>
              </a:rPr>
              <a:t>MAU</a:t>
            </a:r>
          </a:p>
          <a:p>
            <a:pPr>
              <a:buFont typeface="Arial" pitchFamily="34" charset="0"/>
              <a:buChar char="•"/>
              <a:defRPr/>
            </a:pPr>
            <a:r>
              <a:rPr lang="en-US" altLang="zh-CN" sz="1846" dirty="0">
                <a:solidFill>
                  <a:srgbClr val="0000CC"/>
                </a:solidFill>
                <a:latin typeface="+mn-lt"/>
                <a:ea typeface="+mn-ea"/>
              </a:rPr>
              <a:t> WeChat: 1 billion </a:t>
            </a:r>
            <a:r>
              <a:rPr lang="en-US" altLang="zh-CN" sz="1846" dirty="0">
                <a:latin typeface="+mn-lt"/>
                <a:ea typeface="+mn-ea"/>
              </a:rPr>
              <a:t>MAU</a:t>
            </a:r>
            <a:endParaRPr lang="en-US" altLang="zh-CN" sz="1846" dirty="0">
              <a:solidFill>
                <a:srgbClr val="000000"/>
              </a:solidFill>
              <a:latin typeface="+mn-lt"/>
              <a:ea typeface="+mn-ea"/>
            </a:endParaRPr>
          </a:p>
        </p:txBody>
      </p:sp>
      <p:pic>
        <p:nvPicPr>
          <p:cNvPr id="7189" name="图片 3"/>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6761584" y="5181600"/>
            <a:ext cx="597066" cy="597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矩形 28"/>
          <p:cNvSpPr>
            <a:spLocks noChangeArrowheads="1"/>
          </p:cNvSpPr>
          <p:nvPr/>
        </p:nvSpPr>
        <p:spPr bwMode="auto">
          <a:xfrm>
            <a:off x="889000" y="4305300"/>
            <a:ext cx="2882900" cy="773113"/>
          </a:xfrm>
          <a:prstGeom prst="rect">
            <a:avLst/>
          </a:prstGeom>
          <a:solidFill>
            <a:schemeClr val="bg1"/>
          </a:solidFill>
          <a:ln w="9525">
            <a:solidFill>
              <a:srgbClr val="3C88D2"/>
            </a:solidFill>
            <a:miter lim="800000"/>
            <a:headEnd/>
            <a:tailEnd/>
          </a:ln>
          <a:effectLst/>
        </p:spPr>
        <p:txBody>
          <a:bodyPr anchor="ctr"/>
          <a:lstStyle/>
          <a:p>
            <a:pPr>
              <a:buFont typeface="Arial" pitchFamily="34" charset="0"/>
              <a:buChar char="•"/>
              <a:defRPr/>
            </a:pPr>
            <a:r>
              <a:rPr lang="en-US" altLang="zh-CN" sz="1846" dirty="0">
                <a:solidFill>
                  <a:srgbClr val="C00000"/>
                </a:solidFill>
                <a:latin typeface="+mn-lt"/>
                <a:ea typeface="+mn-ea"/>
              </a:rPr>
              <a:t> 700 million</a:t>
            </a:r>
            <a:r>
              <a:rPr lang="en-US" altLang="zh-CN" sz="1846" dirty="0">
                <a:solidFill>
                  <a:srgbClr val="FF0000"/>
                </a:solidFill>
                <a:latin typeface="+mn-lt"/>
                <a:ea typeface="+mn-ea"/>
              </a:rPr>
              <a:t> </a:t>
            </a:r>
            <a:r>
              <a:rPr lang="en-US" altLang="zh-CN" sz="1846" dirty="0">
                <a:solidFill>
                  <a:srgbClr val="000000"/>
                </a:solidFill>
                <a:latin typeface="+mn-lt"/>
                <a:ea typeface="+mn-ea"/>
              </a:rPr>
              <a:t>MAU</a:t>
            </a:r>
            <a:endParaRPr lang="en-US" altLang="zh-CN" sz="1846" dirty="0">
              <a:latin typeface="+mn-lt"/>
              <a:ea typeface="+mn-ea"/>
            </a:endParaRPr>
          </a:p>
          <a:p>
            <a:pPr>
              <a:buFont typeface="Arial" pitchFamily="34" charset="0"/>
              <a:buChar char="•"/>
              <a:defRPr/>
            </a:pPr>
            <a:r>
              <a:rPr lang="en-US" altLang="zh-CN" sz="1846" dirty="0">
                <a:solidFill>
                  <a:srgbClr val="0000CC"/>
                </a:solidFill>
                <a:latin typeface="+mn-lt"/>
                <a:ea typeface="+mn-ea"/>
              </a:rPr>
              <a:t> 95 million</a:t>
            </a:r>
            <a:r>
              <a:rPr lang="en-US" altLang="zh-CN" sz="1846" dirty="0">
                <a:latin typeface="+mn-lt"/>
                <a:ea typeface="+mn-ea"/>
              </a:rPr>
              <a:t> pics/day</a:t>
            </a:r>
          </a:p>
        </p:txBody>
      </p:sp>
      <p:sp>
        <p:nvSpPr>
          <p:cNvPr id="54" name="矩形 27"/>
          <p:cNvSpPr>
            <a:spLocks noChangeArrowheads="1"/>
          </p:cNvSpPr>
          <p:nvPr/>
        </p:nvSpPr>
        <p:spPr bwMode="auto">
          <a:xfrm>
            <a:off x="5467350" y="1624013"/>
            <a:ext cx="3375025" cy="754062"/>
          </a:xfrm>
          <a:prstGeom prst="rect">
            <a:avLst/>
          </a:prstGeom>
          <a:solidFill>
            <a:schemeClr val="bg1"/>
          </a:solidFill>
          <a:ln w="9525">
            <a:solidFill>
              <a:srgbClr val="3C88D2"/>
            </a:solidFill>
            <a:miter lim="800000"/>
            <a:headEnd/>
            <a:tailEnd/>
          </a:ln>
          <a:effectLst/>
        </p:spPr>
        <p:txBody>
          <a:bodyPr anchor="ctr"/>
          <a:lstStyle/>
          <a:p>
            <a:pPr>
              <a:buFont typeface="Arial" pitchFamily="34" charset="0"/>
              <a:buChar char="•"/>
              <a:defRPr/>
            </a:pPr>
            <a:r>
              <a:rPr lang="en-US" altLang="zh-CN" sz="1846" dirty="0">
                <a:solidFill>
                  <a:srgbClr val="C00000"/>
                </a:solidFill>
                <a:latin typeface="+mn-lt"/>
                <a:ea typeface="+mn-ea"/>
              </a:rPr>
              <a:t> &gt;777 million</a:t>
            </a:r>
            <a:r>
              <a:rPr lang="en-US" altLang="zh-CN" sz="1846" dirty="0">
                <a:solidFill>
                  <a:srgbClr val="FF0000"/>
                </a:solidFill>
                <a:latin typeface="+mn-lt"/>
                <a:ea typeface="+mn-ea"/>
              </a:rPr>
              <a:t> </a:t>
            </a:r>
            <a:r>
              <a:rPr lang="en-US" altLang="zh-CN" dirty="0">
                <a:latin typeface="+mn-lt"/>
                <a:ea typeface="+mn-ea"/>
              </a:rPr>
              <a:t>trans.</a:t>
            </a:r>
            <a:r>
              <a:rPr lang="en-US" altLang="zh-CN" sz="1846" dirty="0">
                <a:latin typeface="+mn-lt"/>
                <a:ea typeface="+mn-ea"/>
              </a:rPr>
              <a:t> (</a:t>
            </a:r>
            <a:r>
              <a:rPr lang="en-US" altLang="zh-CN" sz="1846" dirty="0" err="1">
                <a:latin typeface="+mn-lt"/>
                <a:ea typeface="+mn-ea"/>
              </a:rPr>
              <a:t>alipay</a:t>
            </a:r>
            <a:r>
              <a:rPr lang="en-US" altLang="zh-CN" sz="1846" dirty="0">
                <a:latin typeface="+mn-lt"/>
                <a:ea typeface="+mn-ea"/>
              </a:rPr>
              <a:t>)</a:t>
            </a:r>
          </a:p>
          <a:p>
            <a:pPr>
              <a:buFont typeface="Arial" pitchFamily="34" charset="0"/>
              <a:buChar char="•"/>
              <a:defRPr/>
            </a:pPr>
            <a:r>
              <a:rPr lang="en-US" altLang="zh-CN" sz="1846" dirty="0">
                <a:solidFill>
                  <a:srgbClr val="0000CC"/>
                </a:solidFill>
                <a:latin typeface="+mn-lt"/>
                <a:ea typeface="+mn-ea"/>
              </a:rPr>
              <a:t> </a:t>
            </a:r>
            <a:r>
              <a:rPr lang="en-US" altLang="zh-CN" dirty="0">
                <a:solidFill>
                  <a:srgbClr val="0000CC"/>
                </a:solidFill>
                <a:latin typeface="+mn-lt"/>
                <a:ea typeface="+mn-ea"/>
              </a:rPr>
              <a:t>200</a:t>
            </a:r>
            <a:r>
              <a:rPr lang="en-US" altLang="zh-CN" sz="1846" dirty="0">
                <a:solidFill>
                  <a:srgbClr val="0000CC"/>
                </a:solidFill>
                <a:latin typeface="+mn-lt"/>
                <a:ea typeface="+mn-ea"/>
              </a:rPr>
              <a:t> billion </a:t>
            </a:r>
            <a:r>
              <a:rPr lang="en-US" altLang="zh-CN" sz="1846" dirty="0">
                <a:latin typeface="+mn-lt"/>
                <a:ea typeface="+mn-ea"/>
              </a:rPr>
              <a:t>on 11/11</a:t>
            </a:r>
          </a:p>
        </p:txBody>
      </p:sp>
      <p:pic>
        <p:nvPicPr>
          <p:cNvPr id="7180" name="图片 23" descr="Screen Shot 2013-11-14 at 4.01.22 PM.pn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3660775" y="2327275"/>
            <a:ext cx="2417763"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椭圆 24"/>
          <p:cNvSpPr>
            <a:spLocks noChangeArrowheads="1"/>
          </p:cNvSpPr>
          <p:nvPr/>
        </p:nvSpPr>
        <p:spPr bwMode="auto">
          <a:xfrm>
            <a:off x="3657600" y="2330450"/>
            <a:ext cx="2420938" cy="2989263"/>
          </a:xfrm>
          <a:prstGeom prst="ellipse">
            <a:avLst/>
          </a:prstGeom>
          <a:noFill/>
          <a:ln w="19050">
            <a:solidFill>
              <a:srgbClr val="3C88D2"/>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kumimoji="1" lang="zh-CN" altLang="en-US">
              <a:solidFill>
                <a:schemeClr val="lt1"/>
              </a:solidFill>
              <a:latin typeface="+mn-lt"/>
              <a:ea typeface="+mn-ea"/>
            </a:endParaRPr>
          </a:p>
        </p:txBody>
      </p:sp>
      <p:sp>
        <p:nvSpPr>
          <p:cNvPr id="20" name="矩形 28"/>
          <p:cNvSpPr>
            <a:spLocks noChangeArrowheads="1"/>
          </p:cNvSpPr>
          <p:nvPr/>
        </p:nvSpPr>
        <p:spPr bwMode="auto">
          <a:xfrm>
            <a:off x="1154113" y="5703888"/>
            <a:ext cx="2884487" cy="773112"/>
          </a:xfrm>
          <a:prstGeom prst="rect">
            <a:avLst/>
          </a:prstGeom>
          <a:solidFill>
            <a:schemeClr val="bg1"/>
          </a:solidFill>
          <a:ln w="9525">
            <a:solidFill>
              <a:srgbClr val="3C88D2"/>
            </a:solidFill>
            <a:miter lim="800000"/>
            <a:headEnd/>
            <a:tailEnd/>
          </a:ln>
          <a:effectLst/>
        </p:spPr>
        <p:txBody>
          <a:bodyPr anchor="ctr"/>
          <a:lstStyle/>
          <a:p>
            <a:pPr>
              <a:buFont typeface="Arial" pitchFamily="34" charset="0"/>
              <a:buChar char="•"/>
              <a:defRPr/>
            </a:pPr>
            <a:r>
              <a:rPr lang="en-US" altLang="zh-CN" sz="1846" dirty="0">
                <a:solidFill>
                  <a:srgbClr val="C00000"/>
                </a:solidFill>
                <a:latin typeface="+mn-lt"/>
                <a:ea typeface="+mn-ea"/>
              </a:rPr>
              <a:t> 300 million</a:t>
            </a:r>
            <a:r>
              <a:rPr lang="en-US" altLang="zh-CN" sz="1846" dirty="0">
                <a:solidFill>
                  <a:srgbClr val="FF0000"/>
                </a:solidFill>
                <a:latin typeface="+mn-lt"/>
                <a:ea typeface="+mn-ea"/>
              </a:rPr>
              <a:t> </a:t>
            </a:r>
            <a:r>
              <a:rPr lang="en-US" altLang="zh-CN" sz="1846" dirty="0">
                <a:solidFill>
                  <a:srgbClr val="000000"/>
                </a:solidFill>
                <a:latin typeface="+mn-lt"/>
                <a:ea typeface="+mn-ea"/>
              </a:rPr>
              <a:t>MAU</a:t>
            </a:r>
            <a:endParaRPr lang="en-US" altLang="zh-CN" sz="1846" dirty="0">
              <a:latin typeface="+mn-lt"/>
              <a:ea typeface="+mn-ea"/>
            </a:endParaRPr>
          </a:p>
          <a:p>
            <a:pPr>
              <a:buFont typeface="Arial" pitchFamily="34" charset="0"/>
              <a:buChar char="•"/>
              <a:defRPr/>
            </a:pPr>
            <a:r>
              <a:rPr lang="en-US" altLang="zh-CN" sz="1846" dirty="0">
                <a:solidFill>
                  <a:srgbClr val="0000CC"/>
                </a:solidFill>
                <a:latin typeface="+mn-lt"/>
                <a:ea typeface="+mn-ea"/>
              </a:rPr>
              <a:t> 30 minutes</a:t>
            </a:r>
            <a:r>
              <a:rPr lang="en-US" altLang="zh-CN" sz="1846" dirty="0">
                <a:latin typeface="+mn-lt"/>
                <a:ea typeface="+mn-ea"/>
              </a:rPr>
              <a:t>/user/day</a:t>
            </a:r>
          </a:p>
        </p:txBody>
      </p:sp>
      <p:pic>
        <p:nvPicPr>
          <p:cNvPr id="7183" name="Picture 1"/>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1054100" y="3886200"/>
            <a:ext cx="14478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4" name="Picture 2"/>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1084263" y="2590800"/>
            <a:ext cx="175260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矩形 28"/>
          <p:cNvSpPr>
            <a:spLocks noChangeArrowheads="1"/>
          </p:cNvSpPr>
          <p:nvPr/>
        </p:nvSpPr>
        <p:spPr bwMode="auto">
          <a:xfrm>
            <a:off x="6208713" y="4265613"/>
            <a:ext cx="2884487" cy="774700"/>
          </a:xfrm>
          <a:prstGeom prst="rect">
            <a:avLst/>
          </a:prstGeom>
          <a:solidFill>
            <a:schemeClr val="bg1"/>
          </a:solidFill>
          <a:ln w="9525">
            <a:solidFill>
              <a:srgbClr val="3C88D2"/>
            </a:solidFill>
            <a:miter lim="800000"/>
            <a:headEnd/>
            <a:tailEnd/>
          </a:ln>
          <a:effectLst/>
        </p:spPr>
        <p:txBody>
          <a:bodyPr anchor="ctr"/>
          <a:lstStyle/>
          <a:p>
            <a:pPr>
              <a:buFont typeface="Arial" pitchFamily="34" charset="0"/>
              <a:buChar char="•"/>
              <a:defRPr/>
            </a:pPr>
            <a:r>
              <a:rPr lang="en-US" altLang="zh-CN" sz="1846" dirty="0">
                <a:solidFill>
                  <a:srgbClr val="C00000"/>
                </a:solidFill>
                <a:latin typeface="+mn-lt"/>
                <a:ea typeface="+mn-ea"/>
              </a:rPr>
              <a:t> ~200 million</a:t>
            </a:r>
            <a:r>
              <a:rPr lang="en-US" altLang="zh-CN" sz="1846" dirty="0">
                <a:solidFill>
                  <a:srgbClr val="FF0000"/>
                </a:solidFill>
                <a:latin typeface="+mn-lt"/>
                <a:ea typeface="+mn-ea"/>
              </a:rPr>
              <a:t> </a:t>
            </a:r>
            <a:r>
              <a:rPr lang="en-US" altLang="zh-CN" sz="1846" dirty="0">
                <a:solidFill>
                  <a:srgbClr val="000000"/>
                </a:solidFill>
                <a:latin typeface="+mn-lt"/>
                <a:ea typeface="+mn-ea"/>
              </a:rPr>
              <a:t>MAU</a:t>
            </a:r>
            <a:endParaRPr lang="en-US" altLang="zh-CN" sz="1846" dirty="0">
              <a:latin typeface="+mn-lt"/>
              <a:ea typeface="+mn-ea"/>
            </a:endParaRPr>
          </a:p>
          <a:p>
            <a:pPr>
              <a:buFont typeface="Arial" pitchFamily="34" charset="0"/>
              <a:buChar char="•"/>
              <a:defRPr/>
            </a:pPr>
            <a:r>
              <a:rPr lang="en-US" altLang="zh-CN" sz="1846" dirty="0">
                <a:solidFill>
                  <a:srgbClr val="0000CC"/>
                </a:solidFill>
                <a:latin typeface="+mn-lt"/>
                <a:ea typeface="+mn-ea"/>
              </a:rPr>
              <a:t> 70 minutes</a:t>
            </a:r>
            <a:r>
              <a:rPr lang="en-US" altLang="zh-CN" sz="1846" dirty="0">
                <a:latin typeface="+mn-lt"/>
                <a:ea typeface="+mn-ea"/>
              </a:rPr>
              <a:t>/user/day</a:t>
            </a:r>
          </a:p>
        </p:txBody>
      </p:sp>
      <p:pic>
        <p:nvPicPr>
          <p:cNvPr id="7186" name="Picture 4"/>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6446838" y="3810000"/>
            <a:ext cx="1349375"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3063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521DF-D278-7B41-816A-4506E88DFB3F}"/>
              </a:ext>
            </a:extLst>
          </p:cNvPr>
          <p:cNvSpPr>
            <a:spLocks noGrp="1"/>
          </p:cNvSpPr>
          <p:nvPr>
            <p:ph type="title"/>
          </p:nvPr>
        </p:nvSpPr>
        <p:spPr/>
        <p:txBody>
          <a:bodyPr/>
          <a:lstStyle/>
          <a:p>
            <a:r>
              <a:rPr lang="en-US" sz="3200" dirty="0"/>
              <a:t>Dataset Statistics</a:t>
            </a:r>
          </a:p>
        </p:txBody>
      </p:sp>
      <p:sp>
        <p:nvSpPr>
          <p:cNvPr id="3" name="Content Placeholder 2">
            <a:extLst>
              <a:ext uri="{FF2B5EF4-FFF2-40B4-BE49-F238E27FC236}">
                <a16:creationId xmlns:a16="http://schemas.microsoft.com/office/drawing/2014/main" id="{BD45C5C7-03D4-3943-A304-4A5E20B16B05}"/>
              </a:ext>
            </a:extLst>
          </p:cNvPr>
          <p:cNvSpPr>
            <a:spLocks noGrp="1"/>
          </p:cNvSpPr>
          <p:nvPr>
            <p:ph idx="1"/>
          </p:nvPr>
        </p:nvSpPr>
        <p:spPr/>
        <p:txBody>
          <a:bodyPr/>
          <a:lstStyle/>
          <a:p>
            <a:r>
              <a:rPr lang="en-US" sz="2800" dirty="0"/>
              <a:t>The experiments of first four sampled datasets are conducted on a single Linux server.</a:t>
            </a:r>
          </a:p>
          <a:p>
            <a:r>
              <a:rPr lang="en-US" sz="2800" dirty="0"/>
              <a:t>The experiment on Alibaba dataset is conducted on Alibaba’s distributed cloud platform.</a:t>
            </a:r>
          </a:p>
        </p:txBody>
      </p:sp>
      <p:pic>
        <p:nvPicPr>
          <p:cNvPr id="4" name="Picture 3">
            <a:extLst>
              <a:ext uri="{FF2B5EF4-FFF2-40B4-BE49-F238E27FC236}">
                <a16:creationId xmlns:a16="http://schemas.microsoft.com/office/drawing/2014/main" id="{A419F5C7-CD5F-9045-9C42-D1C99DB00473}"/>
              </a:ext>
            </a:extLst>
          </p:cNvPr>
          <p:cNvPicPr>
            <a:picLocks noChangeAspect="1"/>
          </p:cNvPicPr>
          <p:nvPr/>
        </p:nvPicPr>
        <p:blipFill>
          <a:blip r:embed="rId3"/>
          <a:stretch>
            <a:fillRect/>
          </a:stretch>
        </p:blipFill>
        <p:spPr>
          <a:xfrm>
            <a:off x="560511" y="3356991"/>
            <a:ext cx="8861345" cy="2769171"/>
          </a:xfrm>
          <a:prstGeom prst="rect">
            <a:avLst/>
          </a:prstGeom>
        </p:spPr>
      </p:pic>
      <p:sp>
        <p:nvSpPr>
          <p:cNvPr id="6" name="Rectangle 5">
            <a:extLst>
              <a:ext uri="{FF2B5EF4-FFF2-40B4-BE49-F238E27FC236}">
                <a16:creationId xmlns:a16="http://schemas.microsoft.com/office/drawing/2014/main" id="{1ED7305D-E416-AF4D-BECA-DD6292B15FF9}"/>
              </a:ext>
            </a:extLst>
          </p:cNvPr>
          <p:cNvSpPr/>
          <p:nvPr/>
        </p:nvSpPr>
        <p:spPr>
          <a:xfrm>
            <a:off x="381000" y="640080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srgbClr val="C00000"/>
                </a:solidFill>
              </a:rPr>
              <a:t>  ** Code available at </a:t>
            </a:r>
            <a:r>
              <a:rPr lang="en-US" dirty="0">
                <a:solidFill>
                  <a:srgbClr val="C00000"/>
                </a:solidFill>
                <a:hlinkClick r:id="rId4"/>
              </a:rPr>
              <a:t>https://github.com/THUDM/GATNE</a:t>
            </a:r>
            <a:r>
              <a:rPr lang="en-US" dirty="0">
                <a:solidFill>
                  <a:srgbClr val="C00000"/>
                </a:solidFill>
              </a:rPr>
              <a:t>  </a:t>
            </a:r>
          </a:p>
        </p:txBody>
      </p:sp>
    </p:spTree>
    <p:extLst>
      <p:ext uri="{BB962C8B-B14F-4D97-AF65-F5344CB8AC3E}">
        <p14:creationId xmlns:p14="http://schemas.microsoft.com/office/powerpoint/2010/main" val="770003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507B6-4AAE-674B-9A12-1AA7FADAF449}"/>
              </a:ext>
            </a:extLst>
          </p:cNvPr>
          <p:cNvSpPr>
            <a:spLocks noGrp="1"/>
          </p:cNvSpPr>
          <p:nvPr>
            <p:ph type="title"/>
          </p:nvPr>
        </p:nvSpPr>
        <p:spPr/>
        <p:txBody>
          <a:bodyPr/>
          <a:lstStyle/>
          <a:p>
            <a:r>
              <a:rPr lang="en-US" dirty="0"/>
              <a:t>Link Prediction Results</a:t>
            </a:r>
          </a:p>
        </p:txBody>
      </p:sp>
      <p:sp>
        <p:nvSpPr>
          <p:cNvPr id="3" name="Content Placeholder 2">
            <a:extLst>
              <a:ext uri="{FF2B5EF4-FFF2-40B4-BE49-F238E27FC236}">
                <a16:creationId xmlns:a16="http://schemas.microsoft.com/office/drawing/2014/main" id="{2AF35B45-F680-5B46-A1F1-5D2CC961A17B}"/>
              </a:ext>
            </a:extLst>
          </p:cNvPr>
          <p:cNvSpPr>
            <a:spLocks noGrp="1"/>
          </p:cNvSpPr>
          <p:nvPr>
            <p:ph idx="1"/>
          </p:nvPr>
        </p:nvSpPr>
        <p:spPr/>
        <p:txBody>
          <a:bodyPr/>
          <a:lstStyle/>
          <a:p>
            <a:r>
              <a:rPr lang="en-US" sz="2400" dirty="0"/>
              <a:t>Data</a:t>
            </a:r>
          </a:p>
          <a:p>
            <a:pPr lvl="1"/>
            <a:r>
              <a:rPr lang="en-US" sz="2000" dirty="0"/>
              <a:t>Small: Amazon, YouTube, Twitter w/ 10</a:t>
            </a:r>
            <a:r>
              <a:rPr lang="en-US" sz="2000" i="1" dirty="0"/>
              <a:t>K</a:t>
            </a:r>
            <a:r>
              <a:rPr lang="en-US" sz="2000" dirty="0"/>
              <a:t> nodes</a:t>
            </a:r>
          </a:p>
          <a:p>
            <a:pPr lvl="1"/>
            <a:r>
              <a:rPr lang="en-US" sz="2000" dirty="0"/>
              <a:t>Large: Alibaba w/ </a:t>
            </a:r>
            <a:r>
              <a:rPr lang="en-US" sz="2000" dirty="0">
                <a:solidFill>
                  <a:srgbClr val="C00000"/>
                </a:solidFill>
              </a:rPr>
              <a:t>40M nodes </a:t>
            </a:r>
            <a:r>
              <a:rPr lang="en-US" sz="2000" dirty="0"/>
              <a:t>and </a:t>
            </a:r>
            <a:r>
              <a:rPr lang="en-US" sz="2000" dirty="0">
                <a:solidFill>
                  <a:srgbClr val="C00000"/>
                </a:solidFill>
              </a:rPr>
              <a:t>0.5B edges</a:t>
            </a:r>
          </a:p>
          <a:p>
            <a:pPr lvl="1"/>
            <a:endParaRPr lang="en-US" sz="2000" dirty="0"/>
          </a:p>
        </p:txBody>
      </p:sp>
      <p:pic>
        <p:nvPicPr>
          <p:cNvPr id="4" name="Picture 3">
            <a:extLst>
              <a:ext uri="{FF2B5EF4-FFF2-40B4-BE49-F238E27FC236}">
                <a16:creationId xmlns:a16="http://schemas.microsoft.com/office/drawing/2014/main" id="{67BCA207-ED96-BF47-BEC8-AA8198ED8CE9}"/>
              </a:ext>
            </a:extLst>
          </p:cNvPr>
          <p:cNvPicPr>
            <a:picLocks noChangeAspect="1"/>
          </p:cNvPicPr>
          <p:nvPr/>
        </p:nvPicPr>
        <p:blipFill>
          <a:blip r:embed="rId2"/>
          <a:stretch>
            <a:fillRect/>
          </a:stretch>
        </p:blipFill>
        <p:spPr>
          <a:xfrm>
            <a:off x="0" y="2635117"/>
            <a:ext cx="9906000" cy="3026131"/>
          </a:xfrm>
          <a:prstGeom prst="rect">
            <a:avLst/>
          </a:prstGeom>
        </p:spPr>
      </p:pic>
      <p:sp>
        <p:nvSpPr>
          <p:cNvPr id="5" name="文本框 4">
            <a:extLst>
              <a:ext uri="{FF2B5EF4-FFF2-40B4-BE49-F238E27FC236}">
                <a16:creationId xmlns:a16="http://schemas.microsoft.com/office/drawing/2014/main" id="{16ADF186-2300-6742-8E67-C0450E75AE8C}"/>
              </a:ext>
            </a:extLst>
          </p:cNvPr>
          <p:cNvSpPr txBox="1"/>
          <p:nvPr/>
        </p:nvSpPr>
        <p:spPr>
          <a:xfrm>
            <a:off x="1121680" y="5765194"/>
            <a:ext cx="7597552" cy="400110"/>
          </a:xfrm>
          <a:prstGeom prst="rect">
            <a:avLst/>
          </a:prstGeom>
          <a:noFill/>
        </p:spPr>
        <p:txBody>
          <a:bodyPr wrap="square" rtlCol="0">
            <a:spAutoFit/>
          </a:bodyPr>
          <a:lstStyle/>
          <a:p>
            <a:r>
              <a:rPr lang="en-US" altLang="zh-CN" sz="2000" dirty="0"/>
              <a:t>GATNE outperforms all sorts of baselines in the various datasets. </a:t>
            </a:r>
          </a:p>
        </p:txBody>
      </p:sp>
      <p:sp>
        <p:nvSpPr>
          <p:cNvPr id="7" name="Rectangle 6">
            <a:extLst>
              <a:ext uri="{FF2B5EF4-FFF2-40B4-BE49-F238E27FC236}">
                <a16:creationId xmlns:a16="http://schemas.microsoft.com/office/drawing/2014/main" id="{6A395D7D-7B6B-9C44-8AE5-45EFD33F242C}"/>
              </a:ext>
            </a:extLst>
          </p:cNvPr>
          <p:cNvSpPr/>
          <p:nvPr/>
        </p:nvSpPr>
        <p:spPr>
          <a:xfrm>
            <a:off x="381000" y="640080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srgbClr val="C00000"/>
                </a:solidFill>
              </a:rPr>
              <a:t>  ** Code available at </a:t>
            </a:r>
            <a:r>
              <a:rPr lang="en-US" dirty="0">
                <a:solidFill>
                  <a:srgbClr val="C00000"/>
                </a:solidFill>
                <a:hlinkClick r:id="rId3"/>
              </a:rPr>
              <a:t>https://github.com/THUDM/GATNE</a:t>
            </a:r>
            <a:r>
              <a:rPr lang="en-US" dirty="0">
                <a:solidFill>
                  <a:srgbClr val="C00000"/>
                </a:solidFill>
              </a:rPr>
              <a:t>  </a:t>
            </a:r>
          </a:p>
        </p:txBody>
      </p:sp>
    </p:spTree>
    <p:extLst>
      <p:ext uri="{BB962C8B-B14F-4D97-AF65-F5344CB8AC3E}">
        <p14:creationId xmlns:p14="http://schemas.microsoft.com/office/powerpoint/2010/main" val="4182989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4E438-6ED4-A84B-9D8C-BA492182E153}"/>
              </a:ext>
            </a:extLst>
          </p:cNvPr>
          <p:cNvSpPr>
            <a:spLocks noGrp="1"/>
          </p:cNvSpPr>
          <p:nvPr>
            <p:ph type="title"/>
          </p:nvPr>
        </p:nvSpPr>
        <p:spPr/>
        <p:txBody>
          <a:bodyPr/>
          <a:lstStyle/>
          <a:p>
            <a:r>
              <a:rPr lang="en-US" altLang="zh-CN" sz="3200" dirty="0"/>
              <a:t>Experimental Analysis</a:t>
            </a:r>
            <a:endParaRPr lang="en-US" sz="3200" dirty="0"/>
          </a:p>
        </p:txBody>
      </p:sp>
      <p:pic>
        <p:nvPicPr>
          <p:cNvPr id="5" name="Content Placeholder 4">
            <a:extLst>
              <a:ext uri="{FF2B5EF4-FFF2-40B4-BE49-F238E27FC236}">
                <a16:creationId xmlns:a16="http://schemas.microsoft.com/office/drawing/2014/main" id="{FFC64FC0-5716-8C4A-BCD9-3142EA11F934}"/>
              </a:ext>
            </a:extLst>
          </p:cNvPr>
          <p:cNvPicPr>
            <a:picLocks noGrp="1" noChangeAspect="1"/>
          </p:cNvPicPr>
          <p:nvPr>
            <p:ph idx="1"/>
          </p:nvPr>
        </p:nvPicPr>
        <p:blipFill>
          <a:blip r:embed="rId3"/>
          <a:stretch>
            <a:fillRect/>
          </a:stretch>
        </p:blipFill>
        <p:spPr>
          <a:xfrm>
            <a:off x="1160219" y="1223562"/>
            <a:ext cx="3542750" cy="2621468"/>
          </a:xfrm>
        </p:spPr>
      </p:pic>
      <p:pic>
        <p:nvPicPr>
          <p:cNvPr id="7" name="Picture 6">
            <a:extLst>
              <a:ext uri="{FF2B5EF4-FFF2-40B4-BE49-F238E27FC236}">
                <a16:creationId xmlns:a16="http://schemas.microsoft.com/office/drawing/2014/main" id="{866B22FB-DE67-5943-9AFE-B2BE723857B0}"/>
              </a:ext>
            </a:extLst>
          </p:cNvPr>
          <p:cNvPicPr>
            <a:picLocks noChangeAspect="1"/>
          </p:cNvPicPr>
          <p:nvPr/>
        </p:nvPicPr>
        <p:blipFill>
          <a:blip r:embed="rId4"/>
          <a:stretch>
            <a:fillRect/>
          </a:stretch>
        </p:blipFill>
        <p:spPr>
          <a:xfrm>
            <a:off x="5193222" y="1223562"/>
            <a:ext cx="3517392" cy="2608872"/>
          </a:xfrm>
          <a:prstGeom prst="rect">
            <a:avLst/>
          </a:prstGeom>
        </p:spPr>
      </p:pic>
      <p:pic>
        <p:nvPicPr>
          <p:cNvPr id="6" name="Content Placeholder 4">
            <a:extLst>
              <a:ext uri="{FF2B5EF4-FFF2-40B4-BE49-F238E27FC236}">
                <a16:creationId xmlns:a16="http://schemas.microsoft.com/office/drawing/2014/main" id="{5DC8C14B-B5D4-A04F-B24F-B73113B186D8}"/>
              </a:ext>
            </a:extLst>
          </p:cNvPr>
          <p:cNvPicPr>
            <a:picLocks noChangeAspect="1"/>
          </p:cNvPicPr>
          <p:nvPr/>
        </p:nvPicPr>
        <p:blipFill>
          <a:blip r:embed="rId5"/>
          <a:stretch>
            <a:fillRect/>
          </a:stretch>
        </p:blipFill>
        <p:spPr bwMode="auto">
          <a:xfrm>
            <a:off x="1160219" y="3897960"/>
            <a:ext cx="3542750" cy="263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005DDD21-D63D-A245-AB18-B1CF688EF4FD}"/>
              </a:ext>
            </a:extLst>
          </p:cNvPr>
          <p:cNvPicPr>
            <a:picLocks noChangeAspect="1"/>
          </p:cNvPicPr>
          <p:nvPr/>
        </p:nvPicPr>
        <p:blipFill>
          <a:blip r:embed="rId6"/>
          <a:stretch>
            <a:fillRect/>
          </a:stretch>
        </p:blipFill>
        <p:spPr>
          <a:xfrm>
            <a:off x="5193222" y="3935136"/>
            <a:ext cx="3492748" cy="2596746"/>
          </a:xfrm>
          <a:prstGeom prst="rect">
            <a:avLst/>
          </a:prstGeom>
        </p:spPr>
      </p:pic>
    </p:spTree>
    <p:extLst>
      <p:ext uri="{BB962C8B-B14F-4D97-AF65-F5344CB8AC3E}">
        <p14:creationId xmlns:p14="http://schemas.microsoft.com/office/powerpoint/2010/main" val="396838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28C7-4A3E-994E-B962-335FB99F36EF}"/>
              </a:ext>
            </a:extLst>
          </p:cNvPr>
          <p:cNvSpPr>
            <a:spLocks noGrp="1"/>
          </p:cNvSpPr>
          <p:nvPr>
            <p:ph type="title"/>
          </p:nvPr>
        </p:nvSpPr>
        <p:spPr/>
        <p:txBody>
          <a:bodyPr/>
          <a:lstStyle/>
          <a:p>
            <a:r>
              <a:rPr lang="en-US" sz="3200" dirty="0"/>
              <a:t>Results on Alibaba Dataset</a:t>
            </a:r>
          </a:p>
        </p:txBody>
      </p:sp>
      <p:sp>
        <p:nvSpPr>
          <p:cNvPr id="3" name="Content Placeholder 2">
            <a:extLst>
              <a:ext uri="{FF2B5EF4-FFF2-40B4-BE49-F238E27FC236}">
                <a16:creationId xmlns:a16="http://schemas.microsoft.com/office/drawing/2014/main" id="{B8DF08FC-3182-F74F-8043-DA15BCB73E0F}"/>
              </a:ext>
            </a:extLst>
          </p:cNvPr>
          <p:cNvSpPr>
            <a:spLocks noGrp="1"/>
          </p:cNvSpPr>
          <p:nvPr>
            <p:ph idx="1"/>
          </p:nvPr>
        </p:nvSpPr>
        <p:spPr/>
        <p:txBody>
          <a:bodyPr/>
          <a:lstStyle/>
          <a:p>
            <a:r>
              <a:rPr lang="en-US" sz="2800" dirty="0"/>
              <a:t>41,991,048 nodes and 571,892,183 edges</a:t>
            </a:r>
          </a:p>
          <a:p>
            <a:r>
              <a:rPr lang="en-US" sz="2800" dirty="0"/>
              <a:t>Node types: user, item</a:t>
            </a:r>
          </a:p>
          <a:p>
            <a:r>
              <a:rPr lang="en-US" sz="2800" dirty="0"/>
              <a:t>Edge types</a:t>
            </a:r>
            <a:r>
              <a:rPr lang="zh-CN" altLang="en-US" sz="2800" dirty="0"/>
              <a:t> </a:t>
            </a:r>
            <a:r>
              <a:rPr lang="en-US" altLang="zh-CN" sz="2800" dirty="0"/>
              <a:t>(Views)</a:t>
            </a:r>
            <a:r>
              <a:rPr lang="en-US" sz="2800" dirty="0"/>
              <a:t>: click, add-to-preference, add-to-cart, and conversion</a:t>
            </a:r>
          </a:p>
          <a:p>
            <a:endParaRPr lang="en-US" sz="2800" dirty="0"/>
          </a:p>
        </p:txBody>
      </p:sp>
      <p:pic>
        <p:nvPicPr>
          <p:cNvPr id="5" name="Picture 4">
            <a:extLst>
              <a:ext uri="{FF2B5EF4-FFF2-40B4-BE49-F238E27FC236}">
                <a16:creationId xmlns:a16="http://schemas.microsoft.com/office/drawing/2014/main" id="{F5559BC0-5A74-7E4A-81A2-E1DCEC462FE5}"/>
              </a:ext>
            </a:extLst>
          </p:cNvPr>
          <p:cNvPicPr>
            <a:picLocks noChangeAspect="1"/>
          </p:cNvPicPr>
          <p:nvPr/>
        </p:nvPicPr>
        <p:blipFill>
          <a:blip r:embed="rId3"/>
          <a:stretch>
            <a:fillRect/>
          </a:stretch>
        </p:blipFill>
        <p:spPr>
          <a:xfrm>
            <a:off x="2008658" y="3540127"/>
            <a:ext cx="5888686" cy="2586037"/>
          </a:xfrm>
          <a:prstGeom prst="rect">
            <a:avLst/>
          </a:prstGeom>
        </p:spPr>
      </p:pic>
    </p:spTree>
    <p:extLst>
      <p:ext uri="{BB962C8B-B14F-4D97-AF65-F5344CB8AC3E}">
        <p14:creationId xmlns:p14="http://schemas.microsoft.com/office/powerpoint/2010/main" val="2168585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F3DA0-7B86-9E4E-B658-4FE5C63A0A22}"/>
              </a:ext>
            </a:extLst>
          </p:cNvPr>
          <p:cNvSpPr>
            <a:spLocks noGrp="1"/>
          </p:cNvSpPr>
          <p:nvPr>
            <p:ph type="title"/>
          </p:nvPr>
        </p:nvSpPr>
        <p:spPr/>
        <p:txBody>
          <a:bodyPr/>
          <a:lstStyle/>
          <a:p>
            <a:r>
              <a:rPr lang="en-US" sz="3200" dirty="0"/>
              <a:t>Alibaba Offline A/B Tests</a:t>
            </a:r>
          </a:p>
        </p:txBody>
      </p:sp>
      <p:sp>
        <p:nvSpPr>
          <p:cNvPr id="3" name="Content Placeholder 2">
            <a:extLst>
              <a:ext uri="{FF2B5EF4-FFF2-40B4-BE49-F238E27FC236}">
                <a16:creationId xmlns:a16="http://schemas.microsoft.com/office/drawing/2014/main" id="{5E499613-5EB3-3E44-AE29-6DFA325063D1}"/>
              </a:ext>
            </a:extLst>
          </p:cNvPr>
          <p:cNvSpPr>
            <a:spLocks noGrp="1"/>
          </p:cNvSpPr>
          <p:nvPr>
            <p:ph idx="1"/>
          </p:nvPr>
        </p:nvSpPr>
        <p:spPr/>
        <p:txBody>
          <a:bodyPr>
            <a:normAutofit/>
          </a:bodyPr>
          <a:lstStyle/>
          <a:p>
            <a:pPr>
              <a:lnSpc>
                <a:spcPts val="3000"/>
              </a:lnSpc>
            </a:pPr>
            <a:r>
              <a:rPr lang="en-US" sz="2400" dirty="0"/>
              <a:t>GATNE-I is deployed on Alibaba’s distributed cloud platform for its recommendation system. The training dataset has about 100 million users and 10 million items with 10 billion interactions between them. </a:t>
            </a:r>
          </a:p>
          <a:p>
            <a:pPr>
              <a:lnSpc>
                <a:spcPts val="3000"/>
              </a:lnSpc>
            </a:pPr>
            <a:endParaRPr lang="en-US" sz="2400" dirty="0"/>
          </a:p>
          <a:p>
            <a:pPr>
              <a:lnSpc>
                <a:spcPts val="3000"/>
              </a:lnSpc>
            </a:pPr>
            <a:r>
              <a:rPr lang="en-US" sz="2400" dirty="0"/>
              <a:t>Under the framework of A/B tests, an offline test is conducted on GATNE-I, MNE and </a:t>
            </a:r>
            <a:r>
              <a:rPr lang="en-US" sz="2400" dirty="0" err="1"/>
              <a:t>DeepWalk</a:t>
            </a:r>
            <a:r>
              <a:rPr lang="en-US" sz="2400" dirty="0"/>
              <a:t>. The experimental goal is to maximize Hit-Rate. The results demonstrate that GATNE-I improves Hit-Rate by </a:t>
            </a:r>
            <a:r>
              <a:rPr lang="en-US" sz="2400" b="1" dirty="0">
                <a:solidFill>
                  <a:srgbClr val="C00000"/>
                </a:solidFill>
              </a:rPr>
              <a:t>3.26% and 24.26% </a:t>
            </a:r>
            <a:r>
              <a:rPr lang="en-US" sz="2400" dirty="0"/>
              <a:t>compared to MNE and </a:t>
            </a:r>
            <a:r>
              <a:rPr lang="en-US" sz="2400" dirty="0" err="1"/>
              <a:t>DeepWalk</a:t>
            </a:r>
            <a:r>
              <a:rPr lang="en-US" sz="2400" dirty="0"/>
              <a:t> respectively.</a:t>
            </a:r>
          </a:p>
        </p:txBody>
      </p:sp>
    </p:spTree>
    <p:extLst>
      <p:ext uri="{BB962C8B-B14F-4D97-AF65-F5344CB8AC3E}">
        <p14:creationId xmlns:p14="http://schemas.microsoft.com/office/powerpoint/2010/main" val="2200333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07698-FDAD-3648-A4ED-8209A959BBDB}"/>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0520F821-5F63-1B46-AFAE-D6E815E843FB}"/>
              </a:ext>
            </a:extLst>
          </p:cNvPr>
          <p:cNvSpPr>
            <a:spLocks noGrp="1"/>
          </p:cNvSpPr>
          <p:nvPr>
            <p:ph idx="1"/>
          </p:nvPr>
        </p:nvSpPr>
        <p:spPr>
          <a:xfrm>
            <a:off x="350838" y="1196975"/>
            <a:ext cx="9555162" cy="4929188"/>
          </a:xfrm>
        </p:spPr>
        <p:txBody>
          <a:bodyPr/>
          <a:lstStyle/>
          <a:p>
            <a:pPr>
              <a:spcBef>
                <a:spcPts val="1368"/>
              </a:spcBef>
            </a:pPr>
            <a:r>
              <a:rPr lang="en-US" dirty="0">
                <a:solidFill>
                  <a:schemeClr val="bg1">
                    <a:lumMod val="50000"/>
                  </a:schemeClr>
                </a:solidFill>
              </a:rPr>
              <a:t>Representation Learning for Complex Networks</a:t>
            </a:r>
          </a:p>
          <a:p>
            <a:pPr>
              <a:spcBef>
                <a:spcPts val="1368"/>
              </a:spcBef>
            </a:pPr>
            <a:r>
              <a:rPr lang="en-US" dirty="0">
                <a:solidFill>
                  <a:srgbClr val="C00000"/>
                </a:solidFill>
              </a:rPr>
              <a:t>One-shot</a:t>
            </a:r>
            <a:r>
              <a:rPr lang="en-US" dirty="0"/>
              <a:t> Online Recommendation</a:t>
            </a:r>
          </a:p>
          <a:p>
            <a:pPr>
              <a:spcBef>
                <a:spcPts val="1368"/>
              </a:spcBef>
            </a:pPr>
            <a:r>
              <a:rPr lang="en-US" dirty="0"/>
              <a:t>Recommendation with </a:t>
            </a:r>
            <a:r>
              <a:rPr lang="en-US" dirty="0">
                <a:solidFill>
                  <a:srgbClr val="C00000"/>
                </a:solidFill>
              </a:rPr>
              <a:t>Personalized</a:t>
            </a:r>
            <a:r>
              <a:rPr lang="en-US" dirty="0"/>
              <a:t> Description</a:t>
            </a:r>
          </a:p>
          <a:p>
            <a:pPr>
              <a:spcBef>
                <a:spcPts val="1368"/>
              </a:spcBef>
            </a:pPr>
            <a:r>
              <a:rPr lang="en-US" dirty="0"/>
              <a:t>Conclusion and Q&amp;A</a:t>
            </a:r>
          </a:p>
        </p:txBody>
      </p:sp>
    </p:spTree>
    <p:extLst>
      <p:ext uri="{BB962C8B-B14F-4D97-AF65-F5344CB8AC3E}">
        <p14:creationId xmlns:p14="http://schemas.microsoft.com/office/powerpoint/2010/main" val="1415926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494CE6-8691-B346-8590-B3D7A65938AD}"/>
              </a:ext>
            </a:extLst>
          </p:cNvPr>
          <p:cNvSpPr>
            <a:spLocks noGrp="1"/>
          </p:cNvSpPr>
          <p:nvPr>
            <p:ph type="title"/>
          </p:nvPr>
        </p:nvSpPr>
        <p:spPr>
          <a:xfrm>
            <a:off x="1009650" y="169185"/>
            <a:ext cx="7886700" cy="956232"/>
          </a:xfrm>
        </p:spPr>
        <p:txBody>
          <a:bodyPr/>
          <a:lstStyle/>
          <a:p>
            <a:pPr algn="ctr"/>
            <a:r>
              <a:rPr kumimoji="1" lang="en-US" altLang="zh-CN" dirty="0"/>
              <a:t>Different Scenarios</a:t>
            </a:r>
            <a:endParaRPr kumimoji="1" lang="zh-CN" altLang="en-US" dirty="0"/>
          </a:p>
        </p:txBody>
      </p:sp>
      <p:pic>
        <p:nvPicPr>
          <p:cNvPr id="5" name="内容占位符 4">
            <a:extLst>
              <a:ext uri="{FF2B5EF4-FFF2-40B4-BE49-F238E27FC236}">
                <a16:creationId xmlns:a16="http://schemas.microsoft.com/office/drawing/2014/main" id="{EB3FC45E-2D63-4645-8FC9-3C0E213A8971}"/>
              </a:ext>
            </a:extLst>
          </p:cNvPr>
          <p:cNvPicPr>
            <a:picLocks noGrp="1" noChangeAspect="1"/>
          </p:cNvPicPr>
          <p:nvPr>
            <p:ph idx="1"/>
          </p:nvPr>
        </p:nvPicPr>
        <p:blipFill rotWithShape="1">
          <a:blip r:embed="rId3">
            <a:extLst>
              <a:ext uri="{28A0092B-C50C-407E-A947-70E740481C1C}">
                <a14:useLocalDpi xmlns:a14="http://schemas.microsoft.com/office/drawing/2010/main"/>
              </a:ext>
            </a:extLst>
          </a:blip>
          <a:srcRect/>
          <a:stretch/>
        </p:blipFill>
        <p:spPr>
          <a:xfrm>
            <a:off x="910968" y="1494747"/>
            <a:ext cx="2468280" cy="2496711"/>
          </a:xfrm>
        </p:spPr>
      </p:pic>
      <p:pic>
        <p:nvPicPr>
          <p:cNvPr id="7" name="图片 6">
            <a:extLst>
              <a:ext uri="{FF2B5EF4-FFF2-40B4-BE49-F238E27FC236}">
                <a16:creationId xmlns:a16="http://schemas.microsoft.com/office/drawing/2014/main" id="{3454440F-6B16-9D4D-AA1E-6F361E48AC7A}"/>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718860" y="1459951"/>
            <a:ext cx="2447628" cy="2496710"/>
          </a:xfrm>
          <a:prstGeom prst="rect">
            <a:avLst/>
          </a:prstGeom>
        </p:spPr>
      </p:pic>
      <p:pic>
        <p:nvPicPr>
          <p:cNvPr id="9" name="图片 8">
            <a:extLst>
              <a:ext uri="{FF2B5EF4-FFF2-40B4-BE49-F238E27FC236}">
                <a16:creationId xmlns:a16="http://schemas.microsoft.com/office/drawing/2014/main" id="{6A8C7E6D-373A-BC4C-BE41-947359E92441}"/>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506100" y="1459951"/>
            <a:ext cx="2447628" cy="2496711"/>
          </a:xfrm>
          <a:prstGeom prst="rect">
            <a:avLst/>
          </a:prstGeom>
        </p:spPr>
      </p:pic>
      <p:sp>
        <p:nvSpPr>
          <p:cNvPr id="10" name="文本框 9">
            <a:extLst>
              <a:ext uri="{FF2B5EF4-FFF2-40B4-BE49-F238E27FC236}">
                <a16:creationId xmlns:a16="http://schemas.microsoft.com/office/drawing/2014/main" id="{26EC1EDB-7E99-534C-9DEF-E5066FF27E5D}"/>
              </a:ext>
            </a:extLst>
          </p:cNvPr>
          <p:cNvSpPr txBox="1"/>
          <p:nvPr/>
        </p:nvSpPr>
        <p:spPr>
          <a:xfrm>
            <a:off x="1786696" y="3991457"/>
            <a:ext cx="1074540" cy="461665"/>
          </a:xfrm>
          <a:prstGeom prst="rect">
            <a:avLst/>
          </a:prstGeom>
          <a:noFill/>
        </p:spPr>
        <p:txBody>
          <a:bodyPr wrap="square" rtlCol="0">
            <a:spAutoFit/>
          </a:bodyPr>
          <a:lstStyle/>
          <a:p>
            <a:r>
              <a:rPr kumimoji="1" lang="en-US" altLang="zh-CN" sz="2400" dirty="0"/>
              <a:t>Baby</a:t>
            </a:r>
            <a:endParaRPr kumimoji="1" lang="zh-CN" altLang="en-US" sz="2400" dirty="0"/>
          </a:p>
        </p:txBody>
      </p:sp>
      <p:sp>
        <p:nvSpPr>
          <p:cNvPr id="11" name="文本框 10">
            <a:extLst>
              <a:ext uri="{FF2B5EF4-FFF2-40B4-BE49-F238E27FC236}">
                <a16:creationId xmlns:a16="http://schemas.microsoft.com/office/drawing/2014/main" id="{514CACF5-0499-2D49-A1BD-67016D82AFC3}"/>
              </a:ext>
            </a:extLst>
          </p:cNvPr>
          <p:cNvSpPr txBox="1"/>
          <p:nvPr/>
        </p:nvSpPr>
        <p:spPr>
          <a:xfrm>
            <a:off x="4536235" y="3991457"/>
            <a:ext cx="1218523" cy="461665"/>
          </a:xfrm>
          <a:prstGeom prst="rect">
            <a:avLst/>
          </a:prstGeom>
          <a:noFill/>
        </p:spPr>
        <p:txBody>
          <a:bodyPr wrap="square" rtlCol="0">
            <a:spAutoFit/>
          </a:bodyPr>
          <a:lstStyle/>
          <a:p>
            <a:r>
              <a:rPr kumimoji="1" lang="en-US" altLang="zh-CN" sz="2400" dirty="0"/>
              <a:t>Travel</a:t>
            </a:r>
            <a:endParaRPr kumimoji="1" lang="zh-CN" altLang="en-US" sz="2400" dirty="0"/>
          </a:p>
        </p:txBody>
      </p:sp>
      <p:sp>
        <p:nvSpPr>
          <p:cNvPr id="12" name="文本框 11">
            <a:extLst>
              <a:ext uri="{FF2B5EF4-FFF2-40B4-BE49-F238E27FC236}">
                <a16:creationId xmlns:a16="http://schemas.microsoft.com/office/drawing/2014/main" id="{47FB895D-1AB6-5E48-AF29-926A064E3D7C}"/>
              </a:ext>
            </a:extLst>
          </p:cNvPr>
          <p:cNvSpPr txBox="1"/>
          <p:nvPr/>
        </p:nvSpPr>
        <p:spPr>
          <a:xfrm>
            <a:off x="7389848" y="3991457"/>
            <a:ext cx="1019536" cy="461665"/>
          </a:xfrm>
          <a:prstGeom prst="rect">
            <a:avLst/>
          </a:prstGeom>
          <a:noFill/>
        </p:spPr>
        <p:txBody>
          <a:bodyPr wrap="square" rtlCol="0">
            <a:spAutoFit/>
          </a:bodyPr>
          <a:lstStyle/>
          <a:p>
            <a:r>
              <a:rPr kumimoji="1" lang="en-US" altLang="zh-CN" sz="2400" dirty="0"/>
              <a:t>Food</a:t>
            </a:r>
            <a:endParaRPr kumimoji="1" lang="zh-CN" altLang="en-US" sz="2400" dirty="0"/>
          </a:p>
        </p:txBody>
      </p:sp>
      <p:pic>
        <p:nvPicPr>
          <p:cNvPr id="4" name="图片 3">
            <a:extLst>
              <a:ext uri="{FF2B5EF4-FFF2-40B4-BE49-F238E27FC236}">
                <a16:creationId xmlns:a16="http://schemas.microsoft.com/office/drawing/2014/main" id="{D0642E3D-FA24-554D-80D8-2D86F58CB8A5}"/>
              </a:ext>
            </a:extLst>
          </p:cNvPr>
          <p:cNvPicPr>
            <a:picLocks noChangeAspect="1"/>
          </p:cNvPicPr>
          <p:nvPr/>
        </p:nvPicPr>
        <p:blipFill>
          <a:blip r:embed="rId6"/>
          <a:stretch>
            <a:fillRect/>
          </a:stretch>
        </p:blipFill>
        <p:spPr>
          <a:xfrm>
            <a:off x="2498077" y="4630215"/>
            <a:ext cx="4889195" cy="1967137"/>
          </a:xfrm>
          <a:prstGeom prst="rect">
            <a:avLst/>
          </a:prstGeom>
        </p:spPr>
      </p:pic>
    </p:spTree>
    <p:extLst>
      <p:ext uri="{BB962C8B-B14F-4D97-AF65-F5344CB8AC3E}">
        <p14:creationId xmlns:p14="http://schemas.microsoft.com/office/powerpoint/2010/main" val="5443643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244340-045A-AA49-8242-1C063B2E9357}"/>
              </a:ext>
            </a:extLst>
          </p:cNvPr>
          <p:cNvSpPr>
            <a:spLocks noGrp="1"/>
          </p:cNvSpPr>
          <p:nvPr>
            <p:ph type="title"/>
          </p:nvPr>
        </p:nvSpPr>
        <p:spPr/>
        <p:txBody>
          <a:bodyPr/>
          <a:lstStyle/>
          <a:p>
            <a:pPr algn="ctr"/>
            <a:r>
              <a:rPr kumimoji="1" lang="en-US" altLang="zh-CN" dirty="0"/>
              <a:t>Challenges</a:t>
            </a:r>
            <a:endParaRPr kumimoji="1" lang="zh-CN" altLang="en-US" dirty="0"/>
          </a:p>
        </p:txBody>
      </p:sp>
      <p:sp>
        <p:nvSpPr>
          <p:cNvPr id="6" name="文本框 5">
            <a:extLst>
              <a:ext uri="{FF2B5EF4-FFF2-40B4-BE49-F238E27FC236}">
                <a16:creationId xmlns:a16="http://schemas.microsoft.com/office/drawing/2014/main" id="{279EA043-1C8E-9047-931A-A20EB9786861}"/>
              </a:ext>
            </a:extLst>
          </p:cNvPr>
          <p:cNvSpPr txBox="1"/>
          <p:nvPr/>
        </p:nvSpPr>
        <p:spPr>
          <a:xfrm>
            <a:off x="1774639" y="1370607"/>
            <a:ext cx="6144198" cy="830997"/>
          </a:xfrm>
          <a:prstGeom prst="rect">
            <a:avLst/>
          </a:prstGeom>
          <a:noFill/>
        </p:spPr>
        <p:txBody>
          <a:bodyPr wrap="square" rtlCol="0">
            <a:spAutoFit/>
          </a:bodyPr>
          <a:lstStyle/>
          <a:p>
            <a:pPr marL="342900" indent="-342900">
              <a:buFont typeface="Arial" panose="020B0604020202020204" pitchFamily="34" charset="0"/>
              <a:buChar char="•"/>
            </a:pPr>
            <a:r>
              <a:rPr kumimoji="1" lang="en-US" altLang="zh-CN" sz="2400" dirty="0"/>
              <a:t>L</a:t>
            </a:r>
            <a:r>
              <a:rPr kumimoji="1" lang="en" altLang="zh-CN" sz="2400" dirty="0" err="1"/>
              <a:t>ong</a:t>
            </a:r>
            <a:r>
              <a:rPr kumimoji="1" lang="en" altLang="zh-CN" sz="2400" dirty="0"/>
              <a:t>-tailed scenarios </a:t>
            </a:r>
            <a:r>
              <a:rPr kumimoji="1" lang="en-US" altLang="zh-CN" sz="2400" dirty="0"/>
              <a:t>are</a:t>
            </a:r>
            <a:r>
              <a:rPr kumimoji="1" lang="zh-CN" altLang="en-US" sz="2400" dirty="0"/>
              <a:t> </a:t>
            </a:r>
            <a:r>
              <a:rPr kumimoji="1" lang="en-US" altLang="zh-CN" sz="2400" dirty="0"/>
              <a:t>common</a:t>
            </a:r>
            <a:r>
              <a:rPr kumimoji="1" lang="zh-CN" altLang="en-US" sz="2400" dirty="0"/>
              <a:t> </a:t>
            </a:r>
            <a:r>
              <a:rPr kumimoji="1" lang="en-US" altLang="zh-CN" sz="2400" dirty="0"/>
              <a:t>in</a:t>
            </a:r>
            <a:r>
              <a:rPr kumimoji="1" lang="zh-CN" altLang="en-US" sz="2400" dirty="0"/>
              <a:t> </a:t>
            </a:r>
            <a:r>
              <a:rPr kumimoji="1" lang="en-US" altLang="zh-CN" sz="2400" dirty="0"/>
              <a:t>recommender</a:t>
            </a:r>
            <a:r>
              <a:rPr kumimoji="1" lang="zh-CN" altLang="en-US" sz="2400" dirty="0"/>
              <a:t> </a:t>
            </a:r>
            <a:r>
              <a:rPr kumimoji="1" lang="en-US" altLang="zh-CN" sz="2400" dirty="0"/>
              <a:t>systems</a:t>
            </a:r>
            <a:endParaRPr kumimoji="1" lang="zh-CN" altLang="en-US" sz="2400" dirty="0"/>
          </a:p>
        </p:txBody>
      </p:sp>
      <p:pic>
        <p:nvPicPr>
          <p:cNvPr id="8" name="内容占位符 7">
            <a:extLst>
              <a:ext uri="{FF2B5EF4-FFF2-40B4-BE49-F238E27FC236}">
                <a16:creationId xmlns:a16="http://schemas.microsoft.com/office/drawing/2014/main" id="{41F5D45B-F476-A04D-9E19-74377731B489}"/>
              </a:ext>
            </a:extLst>
          </p:cNvPr>
          <p:cNvPicPr>
            <a:picLocks noGrp="1" noChangeAspect="1"/>
          </p:cNvPicPr>
          <p:nvPr>
            <p:ph idx="1"/>
          </p:nvPr>
        </p:nvPicPr>
        <p:blipFill>
          <a:blip r:embed="rId3"/>
          <a:stretch>
            <a:fillRect/>
          </a:stretch>
        </p:blipFill>
        <p:spPr>
          <a:xfrm>
            <a:off x="2288704" y="2273611"/>
            <a:ext cx="4564685" cy="3027597"/>
          </a:xfrm>
        </p:spPr>
      </p:pic>
      <p:sp>
        <p:nvSpPr>
          <p:cNvPr id="5" name="文本框 4">
            <a:extLst>
              <a:ext uri="{FF2B5EF4-FFF2-40B4-BE49-F238E27FC236}">
                <a16:creationId xmlns:a16="http://schemas.microsoft.com/office/drawing/2014/main" id="{A8467895-3400-F44B-82F3-B16E075387D5}"/>
              </a:ext>
            </a:extLst>
          </p:cNvPr>
          <p:cNvSpPr txBox="1"/>
          <p:nvPr/>
        </p:nvSpPr>
        <p:spPr>
          <a:xfrm>
            <a:off x="1774639" y="5406315"/>
            <a:ext cx="6144198" cy="830997"/>
          </a:xfrm>
          <a:prstGeom prst="rect">
            <a:avLst/>
          </a:prstGeom>
          <a:noFill/>
        </p:spPr>
        <p:txBody>
          <a:bodyPr wrap="square" rtlCol="0">
            <a:spAutoFit/>
          </a:bodyPr>
          <a:lstStyle/>
          <a:p>
            <a:pPr marL="342900" indent="-342900">
              <a:buFont typeface="Arial" panose="020B0604020202020204" pitchFamily="34" charset="0"/>
              <a:buChar char="•"/>
            </a:pPr>
            <a:r>
              <a:rPr kumimoji="1" lang="en-US" altLang="zh-CN" sz="2400" dirty="0"/>
              <a:t>Training</a:t>
            </a:r>
            <a:r>
              <a:rPr kumimoji="1" lang="zh-CN" altLang="en-US" sz="2400" dirty="0"/>
              <a:t> </a:t>
            </a:r>
            <a:r>
              <a:rPr kumimoji="1" lang="en-US" altLang="zh-CN" sz="2400" dirty="0"/>
              <a:t>recommenders</a:t>
            </a:r>
            <a:r>
              <a:rPr kumimoji="1" lang="zh-CN" altLang="en-US" sz="2400" dirty="0"/>
              <a:t> </a:t>
            </a:r>
            <a:r>
              <a:rPr kumimoji="1" lang="en-US" altLang="zh-CN" sz="2400" dirty="0"/>
              <a:t>on</a:t>
            </a:r>
            <a:r>
              <a:rPr kumimoji="1" lang="zh-CN" altLang="en-US" sz="2400" dirty="0"/>
              <a:t> </a:t>
            </a:r>
            <a:r>
              <a:rPr kumimoji="1" lang="en-US" altLang="zh-CN" sz="2400" dirty="0"/>
              <a:t>new</a:t>
            </a:r>
            <a:r>
              <a:rPr kumimoji="1" lang="zh-CN" altLang="en-US" sz="2400" dirty="0"/>
              <a:t> </a:t>
            </a:r>
            <a:r>
              <a:rPr kumimoji="1" lang="en-US" altLang="zh-CN" sz="2400" dirty="0"/>
              <a:t>scenarios</a:t>
            </a:r>
            <a:r>
              <a:rPr kumimoji="1" lang="zh-CN" altLang="en-US" sz="2400" dirty="0"/>
              <a:t> </a:t>
            </a:r>
            <a:r>
              <a:rPr kumimoji="1" lang="en-US" altLang="zh-CN" sz="2400" dirty="0"/>
              <a:t>requires great human efforts</a:t>
            </a:r>
            <a:endParaRPr kumimoji="1" lang="zh-CN" altLang="en-US" sz="2400" dirty="0"/>
          </a:p>
        </p:txBody>
      </p:sp>
    </p:spTree>
    <p:extLst>
      <p:ext uri="{BB962C8B-B14F-4D97-AF65-F5344CB8AC3E}">
        <p14:creationId xmlns:p14="http://schemas.microsoft.com/office/powerpoint/2010/main" val="3654337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137A84-0486-414B-B0BC-7CFEBB354C3A}"/>
              </a:ext>
            </a:extLst>
          </p:cNvPr>
          <p:cNvSpPr>
            <a:spLocks noGrp="1"/>
          </p:cNvSpPr>
          <p:nvPr>
            <p:ph type="title"/>
          </p:nvPr>
        </p:nvSpPr>
        <p:spPr>
          <a:xfrm>
            <a:off x="1" y="188913"/>
            <a:ext cx="9906000" cy="792162"/>
          </a:xfrm>
        </p:spPr>
        <p:txBody>
          <a:bodyPr/>
          <a:lstStyle/>
          <a:p>
            <a:r>
              <a:rPr kumimoji="1" lang="en-US" altLang="zh-CN" dirty="0">
                <a:solidFill>
                  <a:srgbClr val="C00000"/>
                </a:solidFill>
              </a:rPr>
              <a:t>s</a:t>
            </a:r>
            <a:r>
              <a:rPr kumimoji="1" lang="en-US" altLang="zh-CN" baseline="30000" dirty="0">
                <a:solidFill>
                  <a:srgbClr val="C00000"/>
                </a:solidFill>
              </a:rPr>
              <a:t>2</a:t>
            </a:r>
            <a:r>
              <a:rPr kumimoji="1" lang="en-US" altLang="zh-CN" dirty="0">
                <a:solidFill>
                  <a:srgbClr val="C00000"/>
                </a:solidFill>
              </a:rPr>
              <a:t>Meta</a:t>
            </a:r>
            <a:r>
              <a:rPr lang="en-US" altLang="zh-CN" dirty="0"/>
              <a:t>: Sequential </a:t>
            </a:r>
            <a:r>
              <a:rPr lang="en-US" altLang="zh-CN" dirty="0" err="1"/>
              <a:t>Sce</a:t>
            </a:r>
            <a:r>
              <a:rPr lang="en-US" altLang="zh-CN" dirty="0"/>
              <a:t>-Spec Meta Learner</a:t>
            </a:r>
            <a:endParaRPr kumimoji="1" lang="zh-CN" altLang="en-US" dirty="0"/>
          </a:p>
        </p:txBody>
      </p:sp>
      <mc:AlternateContent xmlns:mc="http://schemas.openxmlformats.org/markup-compatibility/2006">
        <mc:Choice xmlns:a14="http://schemas.microsoft.com/office/drawing/2010/main" Requires="a14">
          <p:sp>
            <p:nvSpPr>
              <p:cNvPr id="6" name="文本框 5">
                <a:extLst>
                  <a:ext uri="{FF2B5EF4-FFF2-40B4-BE49-F238E27FC236}">
                    <a16:creationId xmlns:a16="http://schemas.microsoft.com/office/drawing/2014/main" id="{61FAB3AA-03D5-5443-851B-18CD4CD83EF4}"/>
                  </a:ext>
                </a:extLst>
              </p:cNvPr>
              <p:cNvSpPr txBox="1"/>
              <p:nvPr/>
            </p:nvSpPr>
            <p:spPr>
              <a:xfrm>
                <a:off x="632520" y="4428648"/>
                <a:ext cx="8624887" cy="1631216"/>
              </a:xfrm>
              <a:prstGeom prst="rect">
                <a:avLst/>
              </a:prstGeom>
              <a:noFill/>
            </p:spPr>
            <p:txBody>
              <a:bodyPr wrap="square" rtlCol="0">
                <a:spAutoFit/>
              </a:bodyPr>
              <a:lstStyle/>
              <a:p>
                <a:pPr marL="342900" indent="-342900">
                  <a:buFont typeface="Arial" panose="020B0604020202020204" pitchFamily="34" charset="0"/>
                  <a:buChar char="•"/>
                </a:pPr>
                <a:r>
                  <a:rPr kumimoji="1" lang="en" altLang="zh-CN" sz="2000" b="1" dirty="0"/>
                  <a:t>Scenario-specific learning</a:t>
                </a:r>
                <a:r>
                  <a:rPr kumimoji="1" lang="en-US" altLang="zh-CN" sz="2000" b="1" dirty="0"/>
                  <a:t>:</a:t>
                </a:r>
                <a:r>
                  <a:rPr kumimoji="1" lang="zh-CN" altLang="en-US" sz="2000" dirty="0"/>
                  <a:t> </a:t>
                </a:r>
                <a:r>
                  <a:rPr kumimoji="1" lang="en-US" altLang="zh-CN" sz="2000" dirty="0"/>
                  <a:t>parameters</a:t>
                </a:r>
                <a:r>
                  <a:rPr kumimoji="1" lang="zh-CN" altLang="en-US" sz="2000" dirty="0"/>
                  <a:t> </a:t>
                </a:r>
                <a:r>
                  <a:rPr kumimoji="1" lang="en-US" altLang="zh-CN" sz="2000" dirty="0"/>
                  <a:t>of</a:t>
                </a:r>
                <a:r>
                  <a:rPr kumimoji="1" lang="en" altLang="zh-CN" sz="2000" dirty="0"/>
                  <a:t> recommenders</a:t>
                </a:r>
                <a:r>
                  <a:rPr kumimoji="1" lang="zh-CN" altLang="en-US" sz="2000" dirty="0"/>
                  <a:t> </a:t>
                </a:r>
                <a:r>
                  <a:rPr kumimoji="1" lang="en-US" altLang="zh-CN" sz="2000" dirty="0"/>
                  <a:t>are</a:t>
                </a:r>
                <a:r>
                  <a:rPr kumimoji="1" lang="zh-CN" altLang="en-US" sz="2000" dirty="0"/>
                  <a:t> </a:t>
                </a:r>
                <a:r>
                  <a:rPr kumimoji="1" lang="en-US" altLang="zh-CN" sz="2000" dirty="0"/>
                  <a:t>learned</a:t>
                </a:r>
                <a:r>
                  <a:rPr kumimoji="1" lang="en" altLang="zh-CN" sz="2000" dirty="0"/>
                  <a:t> </a:t>
                </a:r>
                <a:r>
                  <a:rPr kumimoji="1" lang="en-US" altLang="zh-CN" sz="2000" dirty="0"/>
                  <a:t>from</a:t>
                </a:r>
                <a:r>
                  <a:rPr kumimoji="1" lang="en" altLang="zh-CN" sz="2000" dirty="0"/>
                  <a:t> a small amount of user feedback on</a:t>
                </a:r>
                <a:r>
                  <a:rPr kumimoji="1" lang="zh-CN" altLang="en-US" sz="2000" dirty="0"/>
                  <a:t> </a:t>
                </a:r>
                <a:r>
                  <a:rPr kumimoji="1" lang="en-US" altLang="zh-CN" sz="2000" dirty="0"/>
                  <a:t>a</a:t>
                </a:r>
                <a:r>
                  <a:rPr kumimoji="1" lang="en" altLang="zh-CN" sz="2000" dirty="0"/>
                  <a:t> specific scenario</a:t>
                </a:r>
                <a:r>
                  <a:rPr kumimoji="1" lang="zh-CN" altLang="en-US" sz="2000" dirty="0"/>
                  <a:t> </a:t>
                </a:r>
                <a14:m>
                  <m:oMath xmlns:m="http://schemas.openxmlformats.org/officeDocument/2006/math">
                    <m:r>
                      <a:rPr kumimoji="1" lang="en-US" altLang="zh-CN" sz="2000" i="1">
                        <a:latin typeface="Cambria Math" panose="02040503050406030204" pitchFamily="18" charset="0"/>
                      </a:rPr>
                      <m:t>𝑐</m:t>
                    </m:r>
                  </m:oMath>
                </a14:m>
                <a:r>
                  <a:rPr kumimoji="1" lang="en-US" altLang="zh-CN" sz="2000" dirty="0"/>
                  <a:t>.</a:t>
                </a:r>
                <a:endParaRPr kumimoji="1" lang="en" altLang="zh-CN" sz="2000" dirty="0"/>
              </a:p>
              <a:p>
                <a:pPr marL="342900" indent="-342900">
                  <a:buFont typeface="Arial" panose="020B0604020202020204" pitchFamily="34" charset="0"/>
                  <a:buChar char="•"/>
                </a:pPr>
                <a:endParaRPr kumimoji="1" lang="en" altLang="zh-CN" sz="2000" dirty="0"/>
              </a:p>
              <a:p>
                <a:pPr marL="342900" indent="-342900">
                  <a:buFont typeface="Arial" panose="020B0604020202020204" pitchFamily="34" charset="0"/>
                  <a:buChar char="•"/>
                </a:pPr>
                <a:r>
                  <a:rPr kumimoji="1" lang="en" altLang="zh-CN" sz="2000" b="1" dirty="0"/>
                  <a:t>Meta learning</a:t>
                </a:r>
                <a:r>
                  <a:rPr kumimoji="1" lang="en-US" altLang="zh-CN" sz="2000" b="1" dirty="0"/>
                  <a:t>:</a:t>
                </a:r>
                <a:r>
                  <a:rPr kumimoji="1" lang="en" altLang="zh-CN" sz="2000" b="1" dirty="0"/>
                  <a:t> </a:t>
                </a:r>
                <a:r>
                  <a:rPr kumimoji="1" lang="en" altLang="zh-CN" sz="2000" dirty="0"/>
                  <a:t>the parameters of meta learner are learned across different scenarios and generalize well </a:t>
                </a:r>
                <a:r>
                  <a:rPr kumimoji="1" lang="en-US" altLang="zh-CN" sz="2000" dirty="0"/>
                  <a:t>on</a:t>
                </a:r>
                <a:r>
                  <a:rPr kumimoji="1" lang="en" altLang="zh-CN" sz="2000" dirty="0"/>
                  <a:t> unseen scenarios.</a:t>
                </a:r>
                <a:endParaRPr kumimoji="1" lang="zh-CN" altLang="en-US" sz="2000" dirty="0"/>
              </a:p>
            </p:txBody>
          </p:sp>
        </mc:Choice>
        <mc:Fallback>
          <p:sp>
            <p:nvSpPr>
              <p:cNvPr id="6" name="文本框 5">
                <a:extLst>
                  <a:ext uri="{FF2B5EF4-FFF2-40B4-BE49-F238E27FC236}">
                    <a16:creationId xmlns:a16="http://schemas.microsoft.com/office/drawing/2014/main" id="{61FAB3AA-03D5-5443-851B-18CD4CD83EF4}"/>
                  </a:ext>
                </a:extLst>
              </p:cNvPr>
              <p:cNvSpPr txBox="1">
                <a:spLocks noRot="1" noChangeAspect="1" noMove="1" noResize="1" noEditPoints="1" noAdjustHandles="1" noChangeArrowheads="1" noChangeShapeType="1" noTextEdit="1"/>
              </p:cNvSpPr>
              <p:nvPr/>
            </p:nvSpPr>
            <p:spPr>
              <a:xfrm>
                <a:off x="632520" y="4428648"/>
                <a:ext cx="8624887" cy="1631216"/>
              </a:xfrm>
              <a:prstGeom prst="rect">
                <a:avLst/>
              </a:prstGeom>
              <a:blipFill>
                <a:blip r:embed="rId3"/>
                <a:stretch>
                  <a:fillRect l="-588" t="-1550" b="-5426"/>
                </a:stretch>
              </a:blipFill>
            </p:spPr>
            <p:txBody>
              <a:bodyPr/>
              <a:lstStyle/>
              <a:p>
                <a:r>
                  <a:rPr lang="en-US">
                    <a:noFill/>
                  </a:rPr>
                  <a:t> </a:t>
                </a:r>
              </a:p>
            </p:txBody>
          </p:sp>
        </mc:Fallback>
      </mc:AlternateContent>
      <p:pic>
        <p:nvPicPr>
          <p:cNvPr id="8" name="内容占位符 7">
            <a:extLst>
              <a:ext uri="{FF2B5EF4-FFF2-40B4-BE49-F238E27FC236}">
                <a16:creationId xmlns:a16="http://schemas.microsoft.com/office/drawing/2014/main" id="{E66ADD6C-2088-7A4F-B319-5714EFE8A0FC}"/>
              </a:ext>
            </a:extLst>
          </p:cNvPr>
          <p:cNvPicPr>
            <a:picLocks noGrp="1" noChangeAspect="1"/>
          </p:cNvPicPr>
          <p:nvPr>
            <p:ph idx="1"/>
          </p:nvPr>
        </p:nvPicPr>
        <p:blipFill>
          <a:blip r:embed="rId4"/>
          <a:stretch>
            <a:fillRect/>
          </a:stretch>
        </p:blipFill>
        <p:spPr>
          <a:xfrm>
            <a:off x="1015999" y="1578465"/>
            <a:ext cx="7874000" cy="2667000"/>
          </a:xfrm>
        </p:spPr>
      </p:pic>
      <p:sp>
        <p:nvSpPr>
          <p:cNvPr id="5" name="Rectangle 4">
            <a:extLst>
              <a:ext uri="{FF2B5EF4-FFF2-40B4-BE49-F238E27FC236}">
                <a16:creationId xmlns:a16="http://schemas.microsoft.com/office/drawing/2014/main" id="{E78E37A1-DE8A-FB4C-BFD9-DCBE856F95AC}"/>
              </a:ext>
            </a:extLst>
          </p:cNvPr>
          <p:cNvSpPr>
            <a:spLocks noChangeArrowheads="1"/>
          </p:cNvSpPr>
          <p:nvPr/>
        </p:nvSpPr>
        <p:spPr bwMode="auto">
          <a:xfrm>
            <a:off x="0" y="6547574"/>
            <a:ext cx="9906000" cy="310426"/>
          </a:xfrm>
          <a:prstGeom prst="rect">
            <a:avLst/>
          </a:prstGeom>
          <a:noFill/>
          <a:ln>
            <a:noFill/>
          </a:ln>
          <a:extLst/>
        </p:spPr>
        <p:txBody>
          <a:bodyP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marL="228600" indent="-228600">
              <a:spcBef>
                <a:spcPct val="0"/>
              </a:spcBef>
              <a:buFont typeface="+mj-lt"/>
              <a:buAutoNum type="arabicPeriod"/>
            </a:pPr>
            <a:r>
              <a:rPr kumimoji="0" lang="en-US" altLang="x-none" sz="1100" dirty="0">
                <a:latin typeface="Times New Roman" charset="0"/>
              </a:rPr>
              <a:t>Z. Du, X. Wang, H. Yang, J. Zhou and J. Tang. Sequential Scenario-Specific Meta Learner for Online Recommendation. KDD’19.</a:t>
            </a:r>
          </a:p>
        </p:txBody>
      </p:sp>
    </p:spTree>
    <p:extLst>
      <p:ext uri="{BB962C8B-B14F-4D97-AF65-F5344CB8AC3E}">
        <p14:creationId xmlns:p14="http://schemas.microsoft.com/office/powerpoint/2010/main" val="26188444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8DBF65-B14E-DF42-985D-50E6848AC19F}"/>
              </a:ext>
            </a:extLst>
          </p:cNvPr>
          <p:cNvSpPr>
            <a:spLocks noGrp="1"/>
          </p:cNvSpPr>
          <p:nvPr>
            <p:ph type="title"/>
          </p:nvPr>
        </p:nvSpPr>
        <p:spPr/>
        <p:txBody>
          <a:bodyPr/>
          <a:lstStyle/>
          <a:p>
            <a:r>
              <a:rPr kumimoji="1" lang="en-US" altLang="zh-CN" dirty="0"/>
              <a:t>Learning</a:t>
            </a:r>
            <a:r>
              <a:rPr kumimoji="1" lang="zh-CN" altLang="en-US" dirty="0"/>
              <a:t> </a:t>
            </a:r>
            <a:r>
              <a:rPr kumimoji="1" lang="en-US" altLang="zh-CN" dirty="0"/>
              <a:t>as</a:t>
            </a:r>
            <a:r>
              <a:rPr kumimoji="1" lang="zh-CN" altLang="en-US" dirty="0"/>
              <a:t> </a:t>
            </a:r>
            <a:r>
              <a:rPr kumimoji="1" lang="en-US" altLang="zh-CN" dirty="0"/>
              <a:t>a</a:t>
            </a:r>
            <a:r>
              <a:rPr kumimoji="1" lang="zh-CN" altLang="en-US" dirty="0"/>
              <a:t> </a:t>
            </a:r>
            <a:r>
              <a:rPr kumimoji="1" lang="en-US" altLang="zh-CN" dirty="0"/>
              <a:t>Sequential</a:t>
            </a:r>
            <a:r>
              <a:rPr kumimoji="1" lang="zh-CN" altLang="en-US" dirty="0"/>
              <a:t> </a:t>
            </a:r>
            <a:r>
              <a:rPr kumimoji="1" lang="en-US" altLang="zh-CN" dirty="0"/>
              <a:t>Process</a:t>
            </a:r>
            <a:endParaRPr kumimoji="1" lang="zh-CN" altLang="en-US" dirty="0"/>
          </a:p>
        </p:txBody>
      </p:sp>
      <mc:AlternateContent xmlns:mc="http://schemas.openxmlformats.org/markup-compatibility/2006">
        <mc:Choice xmlns:a14="http://schemas.microsoft.com/office/drawing/2010/main" Requires="a14">
          <p:sp>
            <p:nvSpPr>
              <p:cNvPr id="3" name="内容占位符 2">
                <a:extLst>
                  <a:ext uri="{FF2B5EF4-FFF2-40B4-BE49-F238E27FC236}">
                    <a16:creationId xmlns:a16="http://schemas.microsoft.com/office/drawing/2014/main" id="{66E7BA02-CBB9-FD48-9F58-4738205A7268}"/>
                  </a:ext>
                </a:extLst>
              </p:cNvPr>
              <p:cNvSpPr>
                <a:spLocks noGrp="1"/>
              </p:cNvSpPr>
              <p:nvPr>
                <p:ph idx="1"/>
              </p:nvPr>
            </p:nvSpPr>
            <p:spPr/>
            <p:txBody>
              <a:bodyPr>
                <a:normAutofit fontScale="92500"/>
              </a:bodyPr>
              <a:lstStyle/>
              <a:p>
                <a:r>
                  <a:rPr kumimoji="1" lang="en" altLang="zh-CN" dirty="0"/>
                  <a:t>At the beginning of scenario-specific learning, recommender parameters are initialized</a:t>
                </a:r>
                <a:r>
                  <a:rPr kumimoji="1" lang="zh-CN" altLang="en-US" dirty="0"/>
                  <a:t> </a:t>
                </a:r>
                <a:r>
                  <a:rPr kumimoji="1" lang="en-US" altLang="zh-CN" dirty="0"/>
                  <a:t>as</a:t>
                </a:r>
                <a:r>
                  <a:rPr kumimoji="1" lang="zh-CN" altLang="en-US" dirty="0"/>
                  <a:t> </a:t>
                </a:r>
                <a14:m>
                  <m:oMath xmlns:m="http://schemas.openxmlformats.org/officeDocument/2006/math">
                    <m:sSubSup>
                      <m:sSubSupPr>
                        <m:ctrlPr>
                          <a:rPr kumimoji="1" lang="en-US" altLang="zh-CN" b="0" i="1" smtClean="0">
                            <a:latin typeface="Cambria Math" panose="02040503050406030204" pitchFamily="18" charset="0"/>
                          </a:rPr>
                        </m:ctrlPr>
                      </m:sSubSupPr>
                      <m:e>
                        <m:r>
                          <a:rPr kumimoji="1" lang="en-US" altLang="zh-CN" b="0" i="1" smtClean="0">
                            <a:latin typeface="Cambria Math" panose="02040503050406030204" pitchFamily="18" charset="0"/>
                          </a:rPr>
                          <m:t>𝜃</m:t>
                        </m:r>
                      </m:e>
                      <m:sub>
                        <m:r>
                          <a:rPr kumimoji="1" lang="en-US" altLang="zh-CN" b="0" i="1" smtClean="0">
                            <a:latin typeface="Cambria Math" panose="02040503050406030204" pitchFamily="18" charset="0"/>
                          </a:rPr>
                          <m:t>𝑐</m:t>
                        </m:r>
                      </m:sub>
                      <m:sup>
                        <m:d>
                          <m:dPr>
                            <m:ctrlPr>
                              <a:rPr kumimoji="1" lang="en-US" altLang="zh-CN" b="0" i="1" smtClean="0">
                                <a:latin typeface="Cambria Math" panose="02040503050406030204" pitchFamily="18" charset="0"/>
                              </a:rPr>
                            </m:ctrlPr>
                          </m:dPr>
                          <m:e>
                            <m:r>
                              <a:rPr kumimoji="1" lang="en-US" altLang="zh-CN" b="0" i="1" smtClean="0">
                                <a:latin typeface="Cambria Math" panose="02040503050406030204" pitchFamily="18" charset="0"/>
                              </a:rPr>
                              <m:t>0</m:t>
                            </m:r>
                          </m:e>
                        </m:d>
                      </m:sup>
                    </m:sSubSup>
                    <m:r>
                      <a:rPr kumimoji="1" lang="zh-CN" altLang="en-US" b="0" i="1" smtClean="0">
                        <a:latin typeface="Cambria Math" panose="02040503050406030204" pitchFamily="18" charset="0"/>
                      </a:rPr>
                      <m:t> </m:t>
                    </m:r>
                  </m:oMath>
                </a14:m>
                <a:r>
                  <a:rPr kumimoji="1" lang="en-US" altLang="zh-CN" dirty="0"/>
                  <a:t>.</a:t>
                </a:r>
              </a:p>
              <a:p>
                <a:endParaRPr kumimoji="1" lang="en-US" altLang="zh-CN" dirty="0"/>
              </a:p>
              <a:p>
                <a:r>
                  <a:rPr kumimoji="1" lang="en-US" altLang="zh-CN" dirty="0"/>
                  <a:t>At each step </a:t>
                </a:r>
                <a14:m>
                  <m:oMath xmlns:m="http://schemas.openxmlformats.org/officeDocument/2006/math">
                    <m:r>
                      <a:rPr kumimoji="1" lang="en-US" altLang="zh-CN" b="0" i="1" smtClean="0">
                        <a:latin typeface="Cambria Math" panose="02040503050406030204" pitchFamily="18" charset="0"/>
                      </a:rPr>
                      <m:t>𝑡</m:t>
                    </m:r>
                  </m:oMath>
                </a14:m>
                <a:r>
                  <a:rPr kumimoji="1" lang="en-US" altLang="zh-CN" dirty="0"/>
                  <a:t>, a batch</a:t>
                </a:r>
                <a:r>
                  <a:rPr kumimoji="1" lang="zh-CN" altLang="en-US" dirty="0"/>
                  <a:t> </a:t>
                </a:r>
                <a14:m>
                  <m:oMath xmlns:m="http://schemas.openxmlformats.org/officeDocument/2006/math">
                    <m:sSup>
                      <m:sSupPr>
                        <m:ctrlPr>
                          <a:rPr kumimoji="1" lang="en-US" altLang="zh-CN" b="0" i="1" smtClean="0">
                            <a:latin typeface="Cambria Math" panose="02040503050406030204" pitchFamily="18" charset="0"/>
                          </a:rPr>
                        </m:ctrlPr>
                      </m:sSupPr>
                      <m:e>
                        <m:r>
                          <a:rPr kumimoji="1" lang="en-US" altLang="zh-CN" b="0" i="1" smtClean="0">
                            <a:latin typeface="Cambria Math" panose="02040503050406030204" pitchFamily="18" charset="0"/>
                          </a:rPr>
                          <m:t>𝐵</m:t>
                        </m:r>
                      </m:e>
                      <m:sup>
                        <m:r>
                          <a:rPr kumimoji="1" lang="en-US" altLang="zh-CN" b="0" i="1" smtClean="0">
                            <a:latin typeface="Cambria Math" panose="02040503050406030204" pitchFamily="18" charset="0"/>
                          </a:rPr>
                          <m:t>(</m:t>
                        </m:r>
                        <m:r>
                          <a:rPr kumimoji="1" lang="en-US" altLang="zh-CN" b="0" i="1" smtClean="0">
                            <a:latin typeface="Cambria Math" panose="02040503050406030204" pitchFamily="18" charset="0"/>
                          </a:rPr>
                          <m:t>𝑡</m:t>
                        </m:r>
                        <m:r>
                          <a:rPr kumimoji="1" lang="en-US" altLang="zh-CN" b="0" i="1" smtClean="0">
                            <a:latin typeface="Cambria Math" panose="02040503050406030204" pitchFamily="18" charset="0"/>
                          </a:rPr>
                          <m:t>)</m:t>
                        </m:r>
                      </m:sup>
                    </m:sSup>
                  </m:oMath>
                </a14:m>
                <a:r>
                  <a:rPr kumimoji="1" lang="en-US" altLang="zh-CN" dirty="0"/>
                  <a:t> is sampled from</a:t>
                </a:r>
                <a:r>
                  <a:rPr kumimoji="1" lang="zh-CN" altLang="en-US" dirty="0"/>
                  <a:t> </a:t>
                </a:r>
                <a14:m>
                  <m:oMath xmlns:m="http://schemas.openxmlformats.org/officeDocument/2006/math">
                    <m:sSubSup>
                      <m:sSubSupPr>
                        <m:ctrlPr>
                          <a:rPr kumimoji="1" lang="en-US" altLang="zh-CN" b="0" i="1" smtClean="0">
                            <a:latin typeface="Cambria Math" panose="02040503050406030204" pitchFamily="18" charset="0"/>
                          </a:rPr>
                        </m:ctrlPr>
                      </m:sSubSupPr>
                      <m:e>
                        <m:r>
                          <a:rPr kumimoji="1" lang="en-US" altLang="zh-CN" b="0" i="1" smtClean="0">
                            <a:latin typeface="Cambria Math" panose="02040503050406030204" pitchFamily="18" charset="0"/>
                          </a:rPr>
                          <m:t>𝐷</m:t>
                        </m:r>
                      </m:e>
                      <m:sub>
                        <m:r>
                          <a:rPr kumimoji="1" lang="en-US" altLang="zh-CN" b="0" i="1" smtClean="0">
                            <a:latin typeface="Cambria Math" panose="02040503050406030204" pitchFamily="18" charset="0"/>
                          </a:rPr>
                          <m:t>𝑐</m:t>
                        </m:r>
                      </m:sub>
                      <m:sup>
                        <m:r>
                          <a:rPr kumimoji="1" lang="en-US" altLang="zh-CN" b="0" i="1" smtClean="0">
                            <a:latin typeface="Cambria Math" panose="02040503050406030204" pitchFamily="18" charset="0"/>
                          </a:rPr>
                          <m:t>𝑡𝑟𝑎𝑖𝑛</m:t>
                        </m:r>
                      </m:sup>
                    </m:sSubSup>
                  </m:oMath>
                </a14:m>
                <a:r>
                  <a:rPr kumimoji="1" lang="en-US" altLang="zh-CN" dirty="0"/>
                  <a:t>. Then the parameters are updated according to</a:t>
                </a:r>
                <a:r>
                  <a:rPr kumimoji="1" lang="zh-CN" altLang="en-US" dirty="0"/>
                  <a:t> </a:t>
                </a:r>
                <a:r>
                  <a:rPr kumimoji="1" lang="en-US" altLang="zh-CN" dirty="0"/>
                  <a:t>the</a:t>
                </a:r>
                <a:r>
                  <a:rPr kumimoji="1" lang="zh-CN" altLang="en-US" dirty="0"/>
                  <a:t> </a:t>
                </a:r>
                <a:r>
                  <a:rPr kumimoji="1" lang="en-US" altLang="zh-CN" dirty="0"/>
                  <a:t>gradient</a:t>
                </a:r>
                <a:r>
                  <a:rPr kumimoji="1" lang="zh-CN" altLang="en-US" dirty="0"/>
                  <a:t> </a:t>
                </a:r>
                <a:r>
                  <a:rPr kumimoji="1" lang="en-US" altLang="zh-CN" dirty="0"/>
                  <a:t>of the loss on</a:t>
                </a:r>
                <a:r>
                  <a:rPr kumimoji="1" lang="zh-CN" altLang="en-US" dirty="0"/>
                  <a:t> </a:t>
                </a:r>
                <a14:m>
                  <m:oMath xmlns:m="http://schemas.openxmlformats.org/officeDocument/2006/math">
                    <m:sSup>
                      <m:sSupPr>
                        <m:ctrlPr>
                          <a:rPr kumimoji="1" lang="en-US" altLang="zh-CN" i="1">
                            <a:latin typeface="Cambria Math" panose="02040503050406030204" pitchFamily="18" charset="0"/>
                          </a:rPr>
                        </m:ctrlPr>
                      </m:sSupPr>
                      <m:e>
                        <m:r>
                          <a:rPr kumimoji="1" lang="en-US" altLang="zh-CN" i="1">
                            <a:latin typeface="Cambria Math" panose="02040503050406030204" pitchFamily="18" charset="0"/>
                          </a:rPr>
                          <m:t>𝐵</m:t>
                        </m:r>
                      </m:e>
                      <m:sup>
                        <m:r>
                          <a:rPr kumimoji="1" lang="en-US" altLang="zh-CN" i="1">
                            <a:latin typeface="Cambria Math" panose="02040503050406030204" pitchFamily="18" charset="0"/>
                          </a:rPr>
                          <m:t>(</m:t>
                        </m:r>
                        <m:r>
                          <a:rPr kumimoji="1" lang="en-US" altLang="zh-CN" i="1">
                            <a:latin typeface="Cambria Math" panose="02040503050406030204" pitchFamily="18" charset="0"/>
                          </a:rPr>
                          <m:t>𝑡</m:t>
                        </m:r>
                        <m:r>
                          <a:rPr kumimoji="1" lang="en-US" altLang="zh-CN" i="1">
                            <a:latin typeface="Cambria Math" panose="02040503050406030204" pitchFamily="18" charset="0"/>
                          </a:rPr>
                          <m:t>)</m:t>
                        </m:r>
                      </m:sup>
                    </m:sSup>
                  </m:oMath>
                </a14:m>
                <a:r>
                  <a:rPr kumimoji="1" lang="en-US" altLang="zh-CN" dirty="0"/>
                  <a:t>.</a:t>
                </a:r>
              </a:p>
              <a:p>
                <a:endParaRPr kumimoji="1" lang="en-US" altLang="zh-CN" dirty="0"/>
              </a:p>
              <a:p>
                <a:r>
                  <a:rPr kumimoji="1" lang="en" altLang="zh-CN" dirty="0"/>
                  <a:t>At each step </a:t>
                </a:r>
                <a14:m>
                  <m:oMath xmlns:m="http://schemas.openxmlformats.org/officeDocument/2006/math">
                    <m:r>
                      <a:rPr kumimoji="1" lang="en-US" altLang="zh-CN" b="0" i="1" smtClean="0">
                        <a:latin typeface="Cambria Math" panose="02040503050406030204" pitchFamily="18" charset="0"/>
                      </a:rPr>
                      <m:t>𝑡</m:t>
                    </m:r>
                  </m:oMath>
                </a14:m>
                <a:r>
                  <a:rPr kumimoji="1" lang="en" altLang="zh-CN" dirty="0"/>
                  <a:t>,</a:t>
                </a:r>
                <a:r>
                  <a:rPr kumimoji="1" lang="zh-CN" altLang="en-US" dirty="0"/>
                  <a:t> </a:t>
                </a:r>
                <a:r>
                  <a:rPr kumimoji="1" lang="en-US" altLang="zh-CN" dirty="0"/>
                  <a:t>according</a:t>
                </a:r>
                <a:r>
                  <a:rPr kumimoji="1" lang="zh-CN" altLang="en-US" dirty="0"/>
                  <a:t> </a:t>
                </a:r>
                <a:r>
                  <a:rPr kumimoji="1" lang="en-US" altLang="zh-CN" dirty="0"/>
                  <a:t>to</a:t>
                </a:r>
                <a:r>
                  <a:rPr kumimoji="1" lang="zh-CN" altLang="en-US" dirty="0"/>
                  <a:t> </a:t>
                </a:r>
                <a:r>
                  <a:rPr kumimoji="1" lang="en-US" altLang="zh-CN" dirty="0"/>
                  <a:t>the</a:t>
                </a:r>
                <a:r>
                  <a:rPr kumimoji="1" lang="zh-CN" altLang="en-US" dirty="0"/>
                  <a:t> </a:t>
                </a:r>
                <a:r>
                  <a:rPr kumimoji="1" lang="en-US" altLang="zh-CN" dirty="0"/>
                  <a:t>stop</a:t>
                </a:r>
                <a:r>
                  <a:rPr kumimoji="1" lang="zh-CN" altLang="en-US" dirty="0"/>
                  <a:t> </a:t>
                </a:r>
                <a:r>
                  <a:rPr kumimoji="1" lang="en-US" altLang="zh-CN" dirty="0"/>
                  <a:t>policy,</a:t>
                </a:r>
                <a:r>
                  <a:rPr kumimoji="1" lang="en" altLang="zh-CN" dirty="0"/>
                  <a:t> the learning process</a:t>
                </a:r>
                <a:r>
                  <a:rPr kumimoji="1" lang="zh-CN" altLang="en-US" dirty="0"/>
                  <a:t> </a:t>
                </a:r>
                <a:r>
                  <a:rPr kumimoji="1" lang="en-US" altLang="zh-CN" dirty="0"/>
                  <a:t>continues</a:t>
                </a:r>
                <a:r>
                  <a:rPr kumimoji="1" lang="zh-CN" altLang="en-US" dirty="0"/>
                  <a:t> </a:t>
                </a:r>
                <a:r>
                  <a:rPr kumimoji="1" lang="en-US" altLang="zh-CN" dirty="0"/>
                  <a:t>or</a:t>
                </a:r>
                <a:r>
                  <a:rPr kumimoji="1" lang="zh-CN" altLang="en-US" dirty="0"/>
                  <a:t> </a:t>
                </a:r>
                <a:r>
                  <a:rPr kumimoji="1" lang="en-US" altLang="zh-CN" dirty="0"/>
                  <a:t>terminates.</a:t>
                </a:r>
                <a:endParaRPr kumimoji="1" lang="zh-CN" altLang="en-US" dirty="0"/>
              </a:p>
            </p:txBody>
          </p:sp>
        </mc:Choice>
        <mc:Fallback>
          <p:sp>
            <p:nvSpPr>
              <p:cNvPr id="3" name="内容占位符 2">
                <a:extLst>
                  <a:ext uri="{FF2B5EF4-FFF2-40B4-BE49-F238E27FC236}">
                    <a16:creationId xmlns:a16="http://schemas.microsoft.com/office/drawing/2014/main" id="{66E7BA02-CBB9-FD48-9F58-4738205A7268}"/>
                  </a:ext>
                </a:extLst>
              </p:cNvPr>
              <p:cNvSpPr>
                <a:spLocks noGrp="1" noRot="1" noChangeAspect="1" noMove="1" noResize="1" noEditPoints="1" noAdjustHandles="1" noChangeArrowheads="1" noChangeShapeType="1" noTextEdit="1"/>
              </p:cNvSpPr>
              <p:nvPr>
                <p:ph idx="1"/>
              </p:nvPr>
            </p:nvSpPr>
            <p:spPr>
              <a:blipFill>
                <a:blip r:embed="rId3"/>
                <a:stretch>
                  <a:fillRect l="-1389" t="-1285" r="-2639"/>
                </a:stretch>
              </a:blipFill>
            </p:spPr>
            <p:txBody>
              <a:bodyPr/>
              <a:lstStyle/>
              <a:p>
                <a:r>
                  <a:rPr lang="en-US">
                    <a:noFill/>
                  </a:rPr>
                  <a:t> </a:t>
                </a:r>
              </a:p>
            </p:txBody>
          </p:sp>
        </mc:Fallback>
      </mc:AlternateContent>
    </p:spTree>
    <p:extLst>
      <p:ext uri="{BB962C8B-B14F-4D97-AF65-F5344CB8AC3E}">
        <p14:creationId xmlns:p14="http://schemas.microsoft.com/office/powerpoint/2010/main" val="847467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ea typeface="黑体" pitchFamily="49" charset="-122"/>
              </a:rPr>
              <a:t>30 years before…</a:t>
            </a:r>
            <a:endParaRPr lang="en-US" dirty="0"/>
          </a:p>
        </p:txBody>
      </p:sp>
      <p:sp>
        <p:nvSpPr>
          <p:cNvPr id="4" name="TextBox 3"/>
          <p:cNvSpPr txBox="1"/>
          <p:nvPr/>
        </p:nvSpPr>
        <p:spPr>
          <a:xfrm>
            <a:off x="2724150" y="1819275"/>
            <a:ext cx="3210036" cy="592470"/>
          </a:xfrm>
          <a:prstGeom prst="rect">
            <a:avLst/>
          </a:prstGeom>
          <a:noFill/>
        </p:spPr>
        <p:txBody>
          <a:bodyPr wrap="square" rtlCol="0">
            <a:spAutoFit/>
          </a:bodyPr>
          <a:lstStyle/>
          <a:p>
            <a:pPr marL="650081" lvl="1" indent="-278606">
              <a:buFont typeface="Arial" charset="0"/>
              <a:buChar char="•"/>
            </a:pPr>
            <a:r>
              <a:rPr lang="en-US" altLang="zh-CN" sz="1625" dirty="0">
                <a:solidFill>
                  <a:srgbClr val="0C2340"/>
                </a:solidFill>
              </a:rPr>
              <a:t>Google’s PageRank</a:t>
            </a:r>
          </a:p>
          <a:p>
            <a:pPr marL="650081" lvl="1" indent="-278606">
              <a:buFont typeface="Arial" charset="0"/>
              <a:buChar char="•"/>
            </a:pPr>
            <a:r>
              <a:rPr lang="en-US" altLang="zh-CN" sz="1625" dirty="0">
                <a:solidFill>
                  <a:srgbClr val="0C2340"/>
                </a:solidFill>
              </a:rPr>
              <a:t>Kleinberg’s HITS</a:t>
            </a:r>
            <a:endParaRPr lang="en-US" dirty="0"/>
          </a:p>
        </p:txBody>
      </p:sp>
      <p:sp>
        <p:nvSpPr>
          <p:cNvPr id="5" name="Right Arrow 4"/>
          <p:cNvSpPr/>
          <p:nvPr/>
        </p:nvSpPr>
        <p:spPr>
          <a:xfrm>
            <a:off x="5756662" y="3700485"/>
            <a:ext cx="271244" cy="238014"/>
          </a:xfrm>
          <a:prstGeom prst="rightArrow">
            <a:avLst/>
          </a:prstGeom>
          <a:noFill/>
          <a:ln>
            <a:solidFill>
              <a:srgbClr val="0C2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C2340"/>
                </a:solidFill>
              </a:ln>
              <a:solidFill>
                <a:srgbClr val="0C2340"/>
              </a:solidFill>
            </a:endParaRPr>
          </a:p>
        </p:txBody>
      </p:sp>
      <p:pic>
        <p:nvPicPr>
          <p:cNvPr id="6" name="Picture 5"/>
          <p:cNvPicPr>
            <a:picLocks noChangeAspect="1"/>
          </p:cNvPicPr>
          <p:nvPr/>
        </p:nvPicPr>
        <p:blipFill>
          <a:blip r:embed="rId3"/>
          <a:stretch>
            <a:fillRect/>
          </a:stretch>
        </p:blipFill>
        <p:spPr>
          <a:xfrm>
            <a:off x="1060216" y="3243263"/>
            <a:ext cx="4322065" cy="1485900"/>
          </a:xfrm>
          <a:prstGeom prst="rect">
            <a:avLst/>
          </a:prstGeom>
        </p:spPr>
      </p:pic>
      <p:pic>
        <p:nvPicPr>
          <p:cNvPr id="8" name="Picture 7"/>
          <p:cNvPicPr>
            <a:picLocks noChangeAspect="1"/>
          </p:cNvPicPr>
          <p:nvPr/>
        </p:nvPicPr>
        <p:blipFill>
          <a:blip r:embed="rId4"/>
          <a:stretch>
            <a:fillRect/>
          </a:stretch>
        </p:blipFill>
        <p:spPr>
          <a:xfrm>
            <a:off x="7914582" y="3003323"/>
            <a:ext cx="306857" cy="351039"/>
          </a:xfrm>
          <a:prstGeom prst="rect">
            <a:avLst/>
          </a:prstGeom>
        </p:spPr>
      </p:pic>
      <p:sp>
        <p:nvSpPr>
          <p:cNvPr id="9" name="TextBox 8"/>
          <p:cNvSpPr txBox="1"/>
          <p:nvPr/>
        </p:nvSpPr>
        <p:spPr>
          <a:xfrm>
            <a:off x="8399060" y="3032577"/>
            <a:ext cx="702078" cy="369332"/>
          </a:xfrm>
          <a:prstGeom prst="rect">
            <a:avLst/>
          </a:prstGeom>
          <a:noFill/>
        </p:spPr>
        <p:txBody>
          <a:bodyPr wrap="square" rtlCol="0">
            <a:spAutoFit/>
          </a:bodyPr>
          <a:lstStyle/>
          <a:p>
            <a:r>
              <a:rPr lang="en-US" altLang="zh-CN"/>
              <a:t>0.99</a:t>
            </a:r>
            <a:endParaRPr lang="en-US"/>
          </a:p>
        </p:txBody>
      </p:sp>
      <p:sp>
        <p:nvSpPr>
          <p:cNvPr id="10" name="TextBox 9"/>
          <p:cNvSpPr txBox="1"/>
          <p:nvPr/>
        </p:nvSpPr>
        <p:spPr>
          <a:xfrm>
            <a:off x="3765744" y="3157375"/>
            <a:ext cx="294538" cy="442429"/>
          </a:xfrm>
          <a:prstGeom prst="rect">
            <a:avLst/>
          </a:prstGeom>
          <a:noFill/>
        </p:spPr>
        <p:txBody>
          <a:bodyPr wrap="square" rtlCol="0">
            <a:spAutoFit/>
          </a:bodyPr>
          <a:lstStyle/>
          <a:p>
            <a:r>
              <a:rPr lang="en-US" altLang="zh-CN" sz="2275" dirty="0"/>
              <a:t>+</a:t>
            </a:r>
            <a:endParaRPr lang="en-US" sz="2275" dirty="0"/>
          </a:p>
        </p:txBody>
      </p:sp>
      <p:sp>
        <p:nvSpPr>
          <p:cNvPr id="11" name="TextBox 10"/>
          <p:cNvSpPr txBox="1"/>
          <p:nvPr/>
        </p:nvSpPr>
        <p:spPr>
          <a:xfrm>
            <a:off x="8399060" y="3851668"/>
            <a:ext cx="702078" cy="369332"/>
          </a:xfrm>
          <a:prstGeom prst="rect">
            <a:avLst/>
          </a:prstGeom>
          <a:noFill/>
        </p:spPr>
        <p:txBody>
          <a:bodyPr wrap="square" rtlCol="0">
            <a:spAutoFit/>
          </a:bodyPr>
          <a:lstStyle/>
          <a:p>
            <a:r>
              <a:rPr lang="en-US" altLang="zh-CN" dirty="0"/>
              <a:t>0.80</a:t>
            </a:r>
            <a:endParaRPr lang="en-US" dirty="0"/>
          </a:p>
        </p:txBody>
      </p:sp>
      <p:sp>
        <p:nvSpPr>
          <p:cNvPr id="12" name="TextBox 11"/>
          <p:cNvSpPr txBox="1"/>
          <p:nvPr/>
        </p:nvSpPr>
        <p:spPr>
          <a:xfrm>
            <a:off x="8399060" y="4469289"/>
            <a:ext cx="702078" cy="369332"/>
          </a:xfrm>
          <a:prstGeom prst="rect">
            <a:avLst/>
          </a:prstGeom>
          <a:noFill/>
        </p:spPr>
        <p:txBody>
          <a:bodyPr wrap="square" rtlCol="0">
            <a:spAutoFit/>
          </a:bodyPr>
          <a:lstStyle/>
          <a:p>
            <a:r>
              <a:rPr lang="en-US" altLang="zh-CN" dirty="0"/>
              <a:t>0.01</a:t>
            </a:r>
            <a:endParaRPr lang="en-US" dirty="0"/>
          </a:p>
        </p:txBody>
      </p:sp>
      <p:sp>
        <p:nvSpPr>
          <p:cNvPr id="13" name="TextBox 12"/>
          <p:cNvSpPr txBox="1"/>
          <p:nvPr/>
        </p:nvSpPr>
        <p:spPr>
          <a:xfrm>
            <a:off x="8104426" y="4085694"/>
            <a:ext cx="702078" cy="646331"/>
          </a:xfrm>
          <a:prstGeom prst="rect">
            <a:avLst/>
          </a:prstGeom>
          <a:noFill/>
        </p:spPr>
        <p:txBody>
          <a:bodyPr wrap="square" rtlCol="0">
            <a:spAutoFit/>
          </a:bodyPr>
          <a:lstStyle/>
          <a:p>
            <a:r>
              <a:rPr lang="is-IS" altLang="zh-CN" dirty="0"/>
              <a:t>…</a:t>
            </a:r>
            <a:r>
              <a:rPr lang="zh-CN" altLang="en-US" dirty="0"/>
              <a:t> </a:t>
            </a:r>
            <a:r>
              <a:rPr lang="is-IS" altLang="zh-CN" dirty="0"/>
              <a:t>…</a:t>
            </a:r>
            <a:r>
              <a:rPr lang="zh-CN" altLang="en-US" dirty="0"/>
              <a:t> </a:t>
            </a:r>
            <a:endParaRPr lang="en-US" dirty="0"/>
          </a:p>
        </p:txBody>
      </p:sp>
      <p:pic>
        <p:nvPicPr>
          <p:cNvPr id="14" name="Picture 13"/>
          <p:cNvPicPr>
            <a:picLocks noChangeAspect="1"/>
          </p:cNvPicPr>
          <p:nvPr/>
        </p:nvPicPr>
        <p:blipFill>
          <a:blip r:embed="rId4"/>
          <a:stretch>
            <a:fillRect/>
          </a:stretch>
        </p:blipFill>
        <p:spPr>
          <a:xfrm>
            <a:off x="7914582" y="3416172"/>
            <a:ext cx="306857" cy="351039"/>
          </a:xfrm>
          <a:prstGeom prst="rect">
            <a:avLst/>
          </a:prstGeom>
        </p:spPr>
      </p:pic>
      <p:pic>
        <p:nvPicPr>
          <p:cNvPr id="15" name="Picture 14"/>
          <p:cNvPicPr>
            <a:picLocks noChangeAspect="1"/>
          </p:cNvPicPr>
          <p:nvPr/>
        </p:nvPicPr>
        <p:blipFill>
          <a:blip r:embed="rId4"/>
          <a:stretch>
            <a:fillRect/>
          </a:stretch>
        </p:blipFill>
        <p:spPr>
          <a:xfrm>
            <a:off x="7914582" y="3825718"/>
            <a:ext cx="306857" cy="351039"/>
          </a:xfrm>
          <a:prstGeom prst="rect">
            <a:avLst/>
          </a:prstGeom>
        </p:spPr>
      </p:pic>
      <p:pic>
        <p:nvPicPr>
          <p:cNvPr id="16" name="Picture 15"/>
          <p:cNvPicPr>
            <a:picLocks noChangeAspect="1"/>
          </p:cNvPicPr>
          <p:nvPr/>
        </p:nvPicPr>
        <p:blipFill>
          <a:blip r:embed="rId4"/>
          <a:stretch>
            <a:fillRect/>
          </a:stretch>
        </p:blipFill>
        <p:spPr>
          <a:xfrm>
            <a:off x="7914582" y="4440036"/>
            <a:ext cx="306857" cy="351039"/>
          </a:xfrm>
          <a:prstGeom prst="rect">
            <a:avLst/>
          </a:prstGeom>
        </p:spPr>
      </p:pic>
      <p:sp>
        <p:nvSpPr>
          <p:cNvPr id="17" name="TextBox 16"/>
          <p:cNvSpPr txBox="1"/>
          <p:nvPr/>
        </p:nvSpPr>
        <p:spPr>
          <a:xfrm>
            <a:off x="8399060" y="3474177"/>
            <a:ext cx="702078" cy="369332"/>
          </a:xfrm>
          <a:prstGeom prst="rect">
            <a:avLst/>
          </a:prstGeom>
          <a:noFill/>
        </p:spPr>
        <p:txBody>
          <a:bodyPr wrap="square" rtlCol="0">
            <a:spAutoFit/>
          </a:bodyPr>
          <a:lstStyle/>
          <a:p>
            <a:r>
              <a:rPr lang="en-US" altLang="zh-CN"/>
              <a:t>0.99</a:t>
            </a:r>
            <a:endParaRPr lang="en-US"/>
          </a:p>
        </p:txBody>
      </p:sp>
      <p:sp>
        <p:nvSpPr>
          <p:cNvPr id="18" name="TextBox 17"/>
          <p:cNvSpPr txBox="1"/>
          <p:nvPr/>
        </p:nvSpPr>
        <p:spPr>
          <a:xfrm>
            <a:off x="2728256" y="3386130"/>
            <a:ext cx="294538" cy="442429"/>
          </a:xfrm>
          <a:prstGeom prst="rect">
            <a:avLst/>
          </a:prstGeom>
          <a:noFill/>
        </p:spPr>
        <p:txBody>
          <a:bodyPr wrap="square" rtlCol="0">
            <a:spAutoFit/>
          </a:bodyPr>
          <a:lstStyle/>
          <a:p>
            <a:r>
              <a:rPr lang="en-US" altLang="zh-CN" sz="2275" dirty="0"/>
              <a:t>+</a:t>
            </a:r>
            <a:endParaRPr lang="en-US" sz="2275" dirty="0"/>
          </a:p>
        </p:txBody>
      </p:sp>
      <p:sp>
        <p:nvSpPr>
          <p:cNvPr id="19" name="TextBox 18"/>
          <p:cNvSpPr txBox="1"/>
          <p:nvPr/>
        </p:nvSpPr>
        <p:spPr>
          <a:xfrm>
            <a:off x="2047219" y="2937094"/>
            <a:ext cx="294538" cy="442429"/>
          </a:xfrm>
          <a:prstGeom prst="rect">
            <a:avLst/>
          </a:prstGeom>
          <a:noFill/>
        </p:spPr>
        <p:txBody>
          <a:bodyPr wrap="square" rtlCol="0">
            <a:spAutoFit/>
          </a:bodyPr>
          <a:lstStyle/>
          <a:p>
            <a:r>
              <a:rPr lang="en-US" sz="2275" dirty="0"/>
              <a:t>-</a:t>
            </a:r>
          </a:p>
        </p:txBody>
      </p:sp>
      <p:sp>
        <p:nvSpPr>
          <p:cNvPr id="21" name="TextBox 20"/>
          <p:cNvSpPr txBox="1"/>
          <p:nvPr/>
        </p:nvSpPr>
        <p:spPr>
          <a:xfrm>
            <a:off x="1757756" y="3939039"/>
            <a:ext cx="294538" cy="442429"/>
          </a:xfrm>
          <a:prstGeom prst="rect">
            <a:avLst/>
          </a:prstGeom>
          <a:noFill/>
        </p:spPr>
        <p:txBody>
          <a:bodyPr wrap="square" rtlCol="0">
            <a:spAutoFit/>
          </a:bodyPr>
          <a:lstStyle/>
          <a:p>
            <a:r>
              <a:rPr lang="en-US" sz="2275" dirty="0"/>
              <a:t>-</a:t>
            </a:r>
          </a:p>
        </p:txBody>
      </p:sp>
      <p:sp>
        <p:nvSpPr>
          <p:cNvPr id="22" name="TextBox 21"/>
          <p:cNvSpPr txBox="1"/>
          <p:nvPr/>
        </p:nvSpPr>
        <p:spPr>
          <a:xfrm>
            <a:off x="3178640" y="3938498"/>
            <a:ext cx="294538" cy="442429"/>
          </a:xfrm>
          <a:prstGeom prst="rect">
            <a:avLst/>
          </a:prstGeom>
          <a:noFill/>
        </p:spPr>
        <p:txBody>
          <a:bodyPr wrap="square" rtlCol="0">
            <a:spAutoFit/>
          </a:bodyPr>
          <a:lstStyle/>
          <a:p>
            <a:r>
              <a:rPr lang="en-US" sz="2275" dirty="0"/>
              <a:t>-</a:t>
            </a:r>
          </a:p>
        </p:txBody>
      </p:sp>
      <p:sp>
        <p:nvSpPr>
          <p:cNvPr id="23" name="TextBox 22"/>
          <p:cNvSpPr txBox="1"/>
          <p:nvPr/>
        </p:nvSpPr>
        <p:spPr>
          <a:xfrm>
            <a:off x="4932906" y="2877621"/>
            <a:ext cx="294538" cy="442429"/>
          </a:xfrm>
          <a:prstGeom prst="rect">
            <a:avLst/>
          </a:prstGeom>
          <a:noFill/>
        </p:spPr>
        <p:txBody>
          <a:bodyPr wrap="square" rtlCol="0">
            <a:spAutoFit/>
          </a:bodyPr>
          <a:lstStyle/>
          <a:p>
            <a:r>
              <a:rPr lang="en-US" sz="2275" dirty="0"/>
              <a:t>?</a:t>
            </a:r>
          </a:p>
        </p:txBody>
      </p:sp>
      <p:sp>
        <p:nvSpPr>
          <p:cNvPr id="24" name="TextBox 23"/>
          <p:cNvSpPr txBox="1"/>
          <p:nvPr/>
        </p:nvSpPr>
        <p:spPr>
          <a:xfrm>
            <a:off x="5096561" y="3773655"/>
            <a:ext cx="294538" cy="442429"/>
          </a:xfrm>
          <a:prstGeom prst="rect">
            <a:avLst/>
          </a:prstGeom>
          <a:noFill/>
        </p:spPr>
        <p:txBody>
          <a:bodyPr wrap="square" rtlCol="0">
            <a:spAutoFit/>
          </a:bodyPr>
          <a:lstStyle/>
          <a:p>
            <a:r>
              <a:rPr lang="en-US" sz="2275" dirty="0"/>
              <a:t>?</a:t>
            </a:r>
          </a:p>
        </p:txBody>
      </p:sp>
      <p:sp>
        <p:nvSpPr>
          <p:cNvPr id="25" name="TextBox 24"/>
          <p:cNvSpPr txBox="1"/>
          <p:nvPr/>
        </p:nvSpPr>
        <p:spPr>
          <a:xfrm>
            <a:off x="4165215" y="3986213"/>
            <a:ext cx="294538" cy="442429"/>
          </a:xfrm>
          <a:prstGeom prst="rect">
            <a:avLst/>
          </a:prstGeom>
          <a:noFill/>
        </p:spPr>
        <p:txBody>
          <a:bodyPr wrap="square" rtlCol="0">
            <a:spAutoFit/>
          </a:bodyPr>
          <a:lstStyle/>
          <a:p>
            <a:r>
              <a:rPr lang="en-US" altLang="zh-CN" sz="2275" dirty="0"/>
              <a:t>+</a:t>
            </a:r>
            <a:endParaRPr lang="en-US" sz="2275" dirty="0"/>
          </a:p>
        </p:txBody>
      </p:sp>
      <p:sp>
        <p:nvSpPr>
          <p:cNvPr id="26" name="TextBox 25"/>
          <p:cNvSpPr txBox="1"/>
          <p:nvPr/>
        </p:nvSpPr>
        <p:spPr>
          <a:xfrm>
            <a:off x="1036279" y="3386130"/>
            <a:ext cx="294538" cy="442429"/>
          </a:xfrm>
          <a:prstGeom prst="rect">
            <a:avLst/>
          </a:prstGeom>
          <a:noFill/>
        </p:spPr>
        <p:txBody>
          <a:bodyPr wrap="square" rtlCol="0">
            <a:spAutoFit/>
          </a:bodyPr>
          <a:lstStyle/>
          <a:p>
            <a:r>
              <a:rPr lang="en-US" sz="2275" dirty="0"/>
              <a:t>?</a:t>
            </a:r>
          </a:p>
        </p:txBody>
      </p:sp>
      <p:sp>
        <p:nvSpPr>
          <p:cNvPr id="27" name="Rectangle 86"/>
          <p:cNvSpPr/>
          <p:nvPr/>
        </p:nvSpPr>
        <p:spPr>
          <a:xfrm>
            <a:off x="1757756" y="1434309"/>
            <a:ext cx="5208067" cy="395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81" indent="-257181" algn="ctr"/>
            <a:r>
              <a:rPr lang="en-US" altLang="zh-CN" sz="2275" b="1" dirty="0">
                <a:solidFill>
                  <a:srgbClr val="0C2340"/>
                </a:solidFill>
              </a:rPr>
              <a:t>Web 1.0 </a:t>
            </a:r>
            <a:r>
              <a:rPr lang="en-US" altLang="zh-CN" sz="1950" b="1" dirty="0">
                <a:solidFill>
                  <a:srgbClr val="0C2340"/>
                </a:solidFill>
              </a:rPr>
              <a:t>= Information Space</a:t>
            </a:r>
            <a:endParaRPr lang="zh-CN" altLang="en-US" sz="1950" b="1" dirty="0">
              <a:solidFill>
                <a:srgbClr val="0C2340"/>
              </a:solidFill>
            </a:endParaRPr>
          </a:p>
        </p:txBody>
      </p:sp>
      <p:pic>
        <p:nvPicPr>
          <p:cNvPr id="29" name="Picture 28">
            <a:extLst>
              <a:ext uri="{FF2B5EF4-FFF2-40B4-BE49-F238E27FC236}">
                <a16:creationId xmlns:a16="http://schemas.microsoft.com/office/drawing/2014/main" id="{513E9099-BBDB-4495-855E-D6AB7B40ED9A}"/>
              </a:ext>
            </a:extLst>
          </p:cNvPr>
          <p:cNvPicPr>
            <a:picLocks noChangeAspect="1"/>
          </p:cNvPicPr>
          <p:nvPr/>
        </p:nvPicPr>
        <p:blipFill>
          <a:blip r:embed="rId5"/>
          <a:stretch>
            <a:fillRect/>
          </a:stretch>
        </p:blipFill>
        <p:spPr>
          <a:xfrm>
            <a:off x="6267719" y="3242652"/>
            <a:ext cx="916261" cy="1049119"/>
          </a:xfrm>
          <a:prstGeom prst="rect">
            <a:avLst/>
          </a:prstGeom>
        </p:spPr>
      </p:pic>
      <p:sp>
        <p:nvSpPr>
          <p:cNvPr id="30" name="Right Arrow 4">
            <a:extLst>
              <a:ext uri="{FF2B5EF4-FFF2-40B4-BE49-F238E27FC236}">
                <a16:creationId xmlns:a16="http://schemas.microsoft.com/office/drawing/2014/main" id="{4EFB7C79-F2A2-446F-92A5-80061C6DA52C}"/>
              </a:ext>
            </a:extLst>
          </p:cNvPr>
          <p:cNvSpPr/>
          <p:nvPr/>
        </p:nvSpPr>
        <p:spPr>
          <a:xfrm>
            <a:off x="7350188" y="3700485"/>
            <a:ext cx="271244" cy="238014"/>
          </a:xfrm>
          <a:prstGeom prst="rightArrow">
            <a:avLst/>
          </a:prstGeom>
          <a:noFill/>
          <a:ln>
            <a:solidFill>
              <a:srgbClr val="0C2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C2340"/>
                </a:solidFill>
              </a:ln>
              <a:solidFill>
                <a:srgbClr val="0C2340"/>
              </a:solidFill>
            </a:endParaRPr>
          </a:p>
        </p:txBody>
      </p:sp>
      <p:sp>
        <p:nvSpPr>
          <p:cNvPr id="3" name="Rectangle 2">
            <a:extLst>
              <a:ext uri="{FF2B5EF4-FFF2-40B4-BE49-F238E27FC236}">
                <a16:creationId xmlns:a16="http://schemas.microsoft.com/office/drawing/2014/main" id="{4E3F7038-553A-477F-90E5-9E0E743CBF2D}"/>
              </a:ext>
            </a:extLst>
          </p:cNvPr>
          <p:cNvSpPr/>
          <p:nvPr/>
        </p:nvSpPr>
        <p:spPr>
          <a:xfrm>
            <a:off x="9060" y="6381328"/>
            <a:ext cx="8665951" cy="464743"/>
          </a:xfrm>
          <a:prstGeom prst="rect">
            <a:avLst/>
          </a:prstGeom>
        </p:spPr>
        <p:txBody>
          <a:bodyPr wrap="square">
            <a:spAutoFit/>
          </a:bodyPr>
          <a:lstStyle/>
          <a:p>
            <a:pPr marL="185738" indent="-185738">
              <a:spcBef>
                <a:spcPct val="20000"/>
              </a:spcBef>
              <a:buFont typeface="+mj-lt"/>
              <a:buAutoNum type="arabicPeriod"/>
            </a:pPr>
            <a:r>
              <a:rPr lang="en-US" altLang="zh-CN" sz="1100" kern="0" dirty="0"/>
              <a:t>L. Page, S. </a:t>
            </a:r>
            <a:r>
              <a:rPr lang="en-US" altLang="zh-CN" sz="1100" kern="0" dirty="0" err="1"/>
              <a:t>Brin</a:t>
            </a:r>
            <a:r>
              <a:rPr lang="en-US" altLang="zh-CN" sz="1100" kern="0" dirty="0"/>
              <a:t>, R. </a:t>
            </a:r>
            <a:r>
              <a:rPr lang="en-US" altLang="zh-CN" sz="1100" kern="0" dirty="0" err="1"/>
              <a:t>Motwani</a:t>
            </a:r>
            <a:r>
              <a:rPr lang="en-US" altLang="zh-CN" sz="1100" kern="0" dirty="0"/>
              <a:t>, &amp; T. Winograd. (1999). The </a:t>
            </a:r>
            <a:r>
              <a:rPr lang="en-US" altLang="zh-CN" sz="1100" kern="0" dirty="0" err="1"/>
              <a:t>pagerank</a:t>
            </a:r>
            <a:r>
              <a:rPr lang="en-US" altLang="zh-CN" sz="1100" kern="0" dirty="0"/>
              <a:t> citation ranking: bringing order to the web. Stanford University. </a:t>
            </a:r>
          </a:p>
          <a:p>
            <a:pPr marL="185738" indent="-185738">
              <a:spcBef>
                <a:spcPct val="20000"/>
              </a:spcBef>
              <a:buFont typeface="+mj-lt"/>
              <a:buAutoNum type="arabicPeriod"/>
            </a:pPr>
            <a:r>
              <a:rPr lang="en-US" altLang="zh-CN" sz="1100" kern="0" dirty="0"/>
              <a:t>J. M. Kleinberg. Authoritative sources in a hyperlinked environment. Journal of the ACM (</a:t>
            </a:r>
            <a:r>
              <a:rPr lang="en-US" altLang="zh-CN" sz="1100" b="1" kern="0" dirty="0"/>
              <a:t>JACM</a:t>
            </a:r>
            <a:r>
              <a:rPr lang="en-US" altLang="zh-CN" sz="1100" kern="0" dirty="0"/>
              <a:t>) 46.5 (1999): 604-632. </a:t>
            </a:r>
          </a:p>
        </p:txBody>
      </p:sp>
    </p:spTree>
    <p:extLst>
      <p:ext uri="{BB962C8B-B14F-4D97-AF65-F5344CB8AC3E}">
        <p14:creationId xmlns:p14="http://schemas.microsoft.com/office/powerpoint/2010/main" val="254066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linds(horizontal)">
                                      <p:cBhvr>
                                        <p:cTn id="13" dur="500"/>
                                        <p:tgtEl>
                                          <p:spTgt spid="1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linds(horizontal)">
                                      <p:cBhvr>
                                        <p:cTn id="16" dur="500"/>
                                        <p:tgtEl>
                                          <p:spTgt spid="2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linds(horizontal)">
                                      <p:cBhvr>
                                        <p:cTn id="19" dur="500"/>
                                        <p:tgtEl>
                                          <p:spTgt spid="22"/>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linds(horizontal)">
                                      <p:cBhvr>
                                        <p:cTn id="22" dur="500"/>
                                        <p:tgtEl>
                                          <p:spTgt spid="23"/>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linds(horizontal)">
                                      <p:cBhvr>
                                        <p:cTn id="25" dur="500"/>
                                        <p:tgtEl>
                                          <p:spTgt spid="24"/>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linds(horizontal)">
                                      <p:cBhvr>
                                        <p:cTn id="28" dur="500"/>
                                        <p:tgtEl>
                                          <p:spTgt spid="25"/>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linds(horizontal)">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par>
                                <p:cTn id="37" presetID="22" presetClass="entr" presetSubtype="8"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par>
                                <p:cTn id="52" presetID="22" presetClass="entr" presetSubtype="8"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left)">
                                      <p:cBhvr>
                                        <p:cTn id="54" dur="500"/>
                                        <p:tgtEl>
                                          <p:spTgt spid="14"/>
                                        </p:tgtEl>
                                      </p:cBhvr>
                                    </p:animEffect>
                                  </p:childTnLst>
                                </p:cTn>
                              </p:par>
                              <p:par>
                                <p:cTn id="55" presetID="22" presetClass="entr" presetSubtype="8"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par>
                                <p:cTn id="58" presetID="22" presetClass="entr" presetSubtype="8" fill="hold"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500"/>
                                        <p:tgtEl>
                                          <p:spTgt spid="16"/>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par>
                          <p:cTn id="64" fill="hold">
                            <p:stCondLst>
                              <p:cond delay="500"/>
                            </p:stCondLst>
                            <p:childTnLst>
                              <p:par>
                                <p:cTn id="65" presetID="22" presetClass="entr" presetSubtype="1" fill="hold" nodeType="after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up)">
                                      <p:cBhvr>
                                        <p:cTn id="67" dur="500"/>
                                        <p:tgtEl>
                                          <p:spTgt spid="29"/>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wipe(left)">
                                      <p:cBhvr>
                                        <p:cTn id="7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p:bldP spid="11" grpId="0"/>
      <p:bldP spid="12" grpId="0"/>
      <p:bldP spid="13" grpId="0"/>
      <p:bldP spid="17" grpId="0"/>
      <p:bldP spid="18" grpId="0"/>
      <p:bldP spid="19" grpId="0"/>
      <p:bldP spid="21" grpId="0"/>
      <p:bldP spid="22" grpId="0"/>
      <p:bldP spid="23" grpId="0"/>
      <p:bldP spid="24" grpId="0"/>
      <p:bldP spid="25" grpId="0"/>
      <p:bldP spid="26" grpId="0"/>
      <p:bldP spid="3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内容占位符 8">
            <a:extLst>
              <a:ext uri="{FF2B5EF4-FFF2-40B4-BE49-F238E27FC236}">
                <a16:creationId xmlns:a16="http://schemas.microsoft.com/office/drawing/2014/main" id="{C5B8B96E-1FD6-8C40-A858-369D8AAFA3DE}"/>
              </a:ext>
            </a:extLst>
          </p:cNvPr>
          <p:cNvPicPr>
            <a:picLocks noGrp="1" noChangeAspect="1"/>
          </p:cNvPicPr>
          <p:nvPr>
            <p:ph idx="1"/>
          </p:nvPr>
        </p:nvPicPr>
        <p:blipFill>
          <a:blip r:embed="rId3"/>
          <a:stretch>
            <a:fillRect/>
          </a:stretch>
        </p:blipFill>
        <p:spPr>
          <a:xfrm>
            <a:off x="788912" y="1412776"/>
            <a:ext cx="8340552" cy="4834673"/>
          </a:xfrm>
        </p:spPr>
      </p:pic>
      <p:sp>
        <p:nvSpPr>
          <p:cNvPr id="4" name="Rounded Rectangle 3">
            <a:extLst>
              <a:ext uri="{FF2B5EF4-FFF2-40B4-BE49-F238E27FC236}">
                <a16:creationId xmlns:a16="http://schemas.microsoft.com/office/drawing/2014/main" id="{5AEEAF7B-76BC-2447-BF6E-0FE88CE0240B}"/>
              </a:ext>
            </a:extLst>
          </p:cNvPr>
          <p:cNvSpPr/>
          <p:nvPr/>
        </p:nvSpPr>
        <p:spPr>
          <a:xfrm>
            <a:off x="560512" y="3511368"/>
            <a:ext cx="7992888" cy="2736081"/>
          </a:xfrm>
          <a:prstGeom prst="roundRect">
            <a:avLst/>
          </a:prstGeom>
          <a:noFill/>
          <a:ln>
            <a:solidFill>
              <a:srgbClr val="3C88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C7C60EE6-B5B4-9D46-9926-83746E440E26}"/>
              </a:ext>
            </a:extLst>
          </p:cNvPr>
          <p:cNvSpPr/>
          <p:nvPr/>
        </p:nvSpPr>
        <p:spPr>
          <a:xfrm>
            <a:off x="788912" y="1412776"/>
            <a:ext cx="8537813" cy="1989846"/>
          </a:xfrm>
          <a:prstGeom prst="roundRect">
            <a:avLst/>
          </a:prstGeom>
          <a:noFill/>
          <a:ln>
            <a:solidFill>
              <a:srgbClr val="3C88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01C67E5-EA00-D743-8B05-4CCBB47AC842}"/>
              </a:ext>
            </a:extLst>
          </p:cNvPr>
          <p:cNvSpPr/>
          <p:nvPr/>
        </p:nvSpPr>
        <p:spPr>
          <a:xfrm>
            <a:off x="1172580" y="1196752"/>
            <a:ext cx="1764196" cy="414413"/>
          </a:xfrm>
          <a:prstGeom prst="rect">
            <a:avLst/>
          </a:prstGeom>
          <a:solidFill>
            <a:srgbClr val="C8EEFF"/>
          </a:solidFill>
          <a:ln>
            <a:solidFill>
              <a:srgbClr val="3C88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Meta learning</a:t>
            </a:r>
          </a:p>
        </p:txBody>
      </p:sp>
      <p:sp>
        <p:nvSpPr>
          <p:cNvPr id="7" name="Rectangle 6">
            <a:extLst>
              <a:ext uri="{FF2B5EF4-FFF2-40B4-BE49-F238E27FC236}">
                <a16:creationId xmlns:a16="http://schemas.microsoft.com/office/drawing/2014/main" id="{D33A95DA-FF48-9041-A937-99ED8D07EDC7}"/>
              </a:ext>
            </a:extLst>
          </p:cNvPr>
          <p:cNvSpPr/>
          <p:nvPr/>
        </p:nvSpPr>
        <p:spPr>
          <a:xfrm>
            <a:off x="992560" y="6049060"/>
            <a:ext cx="2160240" cy="414413"/>
          </a:xfrm>
          <a:prstGeom prst="rect">
            <a:avLst/>
          </a:prstGeom>
          <a:solidFill>
            <a:srgbClr val="C8EEFF"/>
          </a:solidFill>
          <a:ln>
            <a:solidFill>
              <a:srgbClr val="3C88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rPr>
              <a:t>Sce</a:t>
            </a:r>
            <a:r>
              <a:rPr lang="en-US" b="1" dirty="0">
                <a:solidFill>
                  <a:schemeClr val="tx1"/>
                </a:solidFill>
              </a:rPr>
              <a:t>-spec learning</a:t>
            </a:r>
          </a:p>
        </p:txBody>
      </p:sp>
      <p:sp>
        <p:nvSpPr>
          <p:cNvPr id="10" name="标题 1">
            <a:extLst>
              <a:ext uri="{FF2B5EF4-FFF2-40B4-BE49-F238E27FC236}">
                <a16:creationId xmlns:a16="http://schemas.microsoft.com/office/drawing/2014/main" id="{1DECF809-1A61-DB41-A92A-4CD5A5443698}"/>
              </a:ext>
            </a:extLst>
          </p:cNvPr>
          <p:cNvSpPr>
            <a:spLocks noGrp="1"/>
          </p:cNvSpPr>
          <p:nvPr>
            <p:ph type="title"/>
          </p:nvPr>
        </p:nvSpPr>
        <p:spPr>
          <a:xfrm>
            <a:off x="1" y="188913"/>
            <a:ext cx="9906000" cy="792162"/>
          </a:xfrm>
        </p:spPr>
        <p:txBody>
          <a:bodyPr/>
          <a:lstStyle/>
          <a:p>
            <a:r>
              <a:rPr kumimoji="1" lang="en-US" altLang="zh-CN" dirty="0">
                <a:solidFill>
                  <a:srgbClr val="C00000"/>
                </a:solidFill>
              </a:rPr>
              <a:t>s</a:t>
            </a:r>
            <a:r>
              <a:rPr kumimoji="1" lang="en-US" altLang="zh-CN" baseline="30000" dirty="0">
                <a:solidFill>
                  <a:srgbClr val="C00000"/>
                </a:solidFill>
              </a:rPr>
              <a:t>2</a:t>
            </a:r>
            <a:r>
              <a:rPr kumimoji="1" lang="en-US" altLang="zh-CN" dirty="0">
                <a:solidFill>
                  <a:srgbClr val="C00000"/>
                </a:solidFill>
              </a:rPr>
              <a:t>Meta</a:t>
            </a:r>
            <a:r>
              <a:rPr lang="en-US" altLang="zh-CN" dirty="0"/>
              <a:t>: Sequential </a:t>
            </a:r>
            <a:r>
              <a:rPr lang="en-US" altLang="zh-CN" dirty="0" err="1"/>
              <a:t>Sce</a:t>
            </a:r>
            <a:r>
              <a:rPr lang="en-US" altLang="zh-CN" dirty="0"/>
              <a:t>-Spec Meta Learner</a:t>
            </a:r>
            <a:endParaRPr kumimoji="1" lang="zh-CN" altLang="en-US" dirty="0"/>
          </a:p>
        </p:txBody>
      </p:sp>
      <p:sp>
        <p:nvSpPr>
          <p:cNvPr id="11" name="Rectangle 10">
            <a:extLst>
              <a:ext uri="{FF2B5EF4-FFF2-40B4-BE49-F238E27FC236}">
                <a16:creationId xmlns:a16="http://schemas.microsoft.com/office/drawing/2014/main" id="{B5D4292A-7A95-A442-9F91-7D14A062FC6D}"/>
              </a:ext>
            </a:extLst>
          </p:cNvPr>
          <p:cNvSpPr>
            <a:spLocks noChangeArrowheads="1"/>
          </p:cNvSpPr>
          <p:nvPr/>
        </p:nvSpPr>
        <p:spPr bwMode="auto">
          <a:xfrm>
            <a:off x="0" y="6547574"/>
            <a:ext cx="9906000" cy="310426"/>
          </a:xfrm>
          <a:prstGeom prst="rect">
            <a:avLst/>
          </a:prstGeom>
          <a:noFill/>
          <a:ln>
            <a:noFill/>
          </a:ln>
          <a:extLst/>
        </p:spPr>
        <p:txBody>
          <a:bodyP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marL="228600" indent="-228600">
              <a:spcBef>
                <a:spcPct val="0"/>
              </a:spcBef>
              <a:buFont typeface="+mj-lt"/>
              <a:buAutoNum type="arabicPeriod"/>
            </a:pPr>
            <a:r>
              <a:rPr kumimoji="0" lang="en-US" altLang="x-none" sz="1100" dirty="0">
                <a:latin typeface="Times New Roman" charset="0"/>
              </a:rPr>
              <a:t>Z. Du, X. Wang, H. Yang, J. Zhou and J. Tang. Sequential Scenario-Specific Meta Learner for Online Recommendation. KDD’19.</a:t>
            </a:r>
          </a:p>
        </p:txBody>
      </p:sp>
    </p:spTree>
    <p:extLst>
      <p:ext uri="{BB962C8B-B14F-4D97-AF65-F5344CB8AC3E}">
        <p14:creationId xmlns:p14="http://schemas.microsoft.com/office/powerpoint/2010/main" val="160502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572316-2F13-FD47-BDE3-3F5733F9348E}"/>
              </a:ext>
            </a:extLst>
          </p:cNvPr>
          <p:cNvSpPr>
            <a:spLocks noGrp="1"/>
          </p:cNvSpPr>
          <p:nvPr>
            <p:ph type="title"/>
          </p:nvPr>
        </p:nvSpPr>
        <p:spPr/>
        <p:txBody>
          <a:bodyPr/>
          <a:lstStyle/>
          <a:p>
            <a:r>
              <a:rPr kumimoji="1" lang="en-US" altLang="zh-CN" dirty="0"/>
              <a:t>Global Parameter</a:t>
            </a:r>
            <a:r>
              <a:rPr kumimoji="1" lang="zh-CN" altLang="en-US" dirty="0"/>
              <a:t> </a:t>
            </a:r>
            <a:r>
              <a:rPr kumimoji="1" lang="en-US" altLang="zh-CN" dirty="0"/>
              <a:t>Initialization</a:t>
            </a:r>
            <a:endParaRPr kumimoji="1" lang="zh-CN" altLang="en-US" dirty="0"/>
          </a:p>
        </p:txBody>
      </p:sp>
      <p:sp>
        <p:nvSpPr>
          <p:cNvPr id="3" name="内容占位符 2">
            <a:extLst>
              <a:ext uri="{FF2B5EF4-FFF2-40B4-BE49-F238E27FC236}">
                <a16:creationId xmlns:a16="http://schemas.microsoft.com/office/drawing/2014/main" id="{B77996B4-57CB-9145-A11C-85905D75A01F}"/>
              </a:ext>
            </a:extLst>
          </p:cNvPr>
          <p:cNvSpPr>
            <a:spLocks noGrp="1"/>
          </p:cNvSpPr>
          <p:nvPr>
            <p:ph idx="1"/>
          </p:nvPr>
        </p:nvSpPr>
        <p:spPr>
          <a:xfrm>
            <a:off x="350838" y="1196975"/>
            <a:ext cx="9426698" cy="4929188"/>
          </a:xfrm>
        </p:spPr>
        <p:txBody>
          <a:bodyPr/>
          <a:lstStyle/>
          <a:p>
            <a:r>
              <a:rPr kumimoji="1" lang="en-US" altLang="zh-CN" dirty="0"/>
              <a:t>Following MAML</a:t>
            </a:r>
            <a:r>
              <a:rPr kumimoji="1" lang="en-US" altLang="zh-CN" baseline="30000" dirty="0"/>
              <a:t>1</a:t>
            </a:r>
            <a:r>
              <a:rPr kumimoji="1" lang="en-US" altLang="zh-CN" dirty="0"/>
              <a:t>, we initialize the recommender parameters from a global initial values shared across different scenarios.</a:t>
            </a:r>
            <a:endParaRPr kumimoji="1" lang="zh-CN" altLang="en-US" dirty="0"/>
          </a:p>
        </p:txBody>
      </p:sp>
      <p:sp>
        <p:nvSpPr>
          <p:cNvPr id="4" name="页脚占位符 8">
            <a:extLst>
              <a:ext uri="{FF2B5EF4-FFF2-40B4-BE49-F238E27FC236}">
                <a16:creationId xmlns:a16="http://schemas.microsoft.com/office/drawing/2014/main" id="{A59C1FBB-814A-E747-BC43-5A125A396B33}"/>
              </a:ext>
            </a:extLst>
          </p:cNvPr>
          <p:cNvSpPr>
            <a:spLocks noGrp="1"/>
          </p:cNvSpPr>
          <p:nvPr>
            <p:ph type="ftr" sz="quarter" idx="11"/>
          </p:nvPr>
        </p:nvSpPr>
        <p:spPr>
          <a:xfrm>
            <a:off x="0" y="6520259"/>
            <a:ext cx="9906000" cy="365125"/>
          </a:xfrm>
        </p:spPr>
        <p:txBody>
          <a:bodyPr/>
          <a:lstStyle/>
          <a:p>
            <a:pPr marL="228600" indent="-228600" algn="l">
              <a:buFont typeface="+mj-lt"/>
              <a:buAutoNum type="arabicPeriod"/>
            </a:pPr>
            <a:r>
              <a:rPr kumimoji="1" lang="en-US" altLang="zh-CN" sz="1100" dirty="0"/>
              <a:t>Chelsea Finn, Pieter </a:t>
            </a:r>
            <a:r>
              <a:rPr kumimoji="1" lang="en-US" altLang="zh-CN" sz="1100" dirty="0" err="1"/>
              <a:t>Abbeel</a:t>
            </a:r>
            <a:r>
              <a:rPr kumimoji="1" lang="en-US" altLang="zh-CN" sz="1100" dirty="0"/>
              <a:t>, and Sergey Levine. Model-Agnostic Meta Learning for Fast Adaptation of Deep Networks. ICML’17.</a:t>
            </a:r>
            <a:endParaRPr kumimoji="1" lang="zh-CN" altLang="en-US" sz="1100" dirty="0"/>
          </a:p>
        </p:txBody>
      </p:sp>
      <p:pic>
        <p:nvPicPr>
          <p:cNvPr id="6" name="图片 5">
            <a:extLst>
              <a:ext uri="{FF2B5EF4-FFF2-40B4-BE49-F238E27FC236}">
                <a16:creationId xmlns:a16="http://schemas.microsoft.com/office/drawing/2014/main" id="{E5449CC8-E52C-1248-A17D-66AF6A4461B4}"/>
              </a:ext>
            </a:extLst>
          </p:cNvPr>
          <p:cNvPicPr>
            <a:picLocks noChangeAspect="1"/>
          </p:cNvPicPr>
          <p:nvPr/>
        </p:nvPicPr>
        <p:blipFill>
          <a:blip r:embed="rId3"/>
          <a:stretch>
            <a:fillRect/>
          </a:stretch>
        </p:blipFill>
        <p:spPr>
          <a:xfrm>
            <a:off x="2792760" y="3501008"/>
            <a:ext cx="4254500" cy="1511300"/>
          </a:xfrm>
          <a:prstGeom prst="rect">
            <a:avLst/>
          </a:prstGeom>
        </p:spPr>
      </p:pic>
    </p:spTree>
    <p:extLst>
      <p:ext uri="{BB962C8B-B14F-4D97-AF65-F5344CB8AC3E}">
        <p14:creationId xmlns:p14="http://schemas.microsoft.com/office/powerpoint/2010/main" val="28433208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08392A-461D-4744-9189-4CAB4790F173}"/>
              </a:ext>
            </a:extLst>
          </p:cNvPr>
          <p:cNvSpPr>
            <a:spLocks noGrp="1"/>
          </p:cNvSpPr>
          <p:nvPr>
            <p:ph type="title"/>
          </p:nvPr>
        </p:nvSpPr>
        <p:spPr/>
        <p:txBody>
          <a:bodyPr/>
          <a:lstStyle/>
          <a:p>
            <a:r>
              <a:rPr kumimoji="1" lang="en-US" altLang="zh-CN" dirty="0"/>
              <a:t>Few-shot based Update</a:t>
            </a:r>
            <a:r>
              <a:rPr kumimoji="1" lang="zh-CN" altLang="en-US" dirty="0"/>
              <a:t> </a:t>
            </a:r>
            <a:r>
              <a:rPr kumimoji="1" lang="en-US" altLang="zh-CN" dirty="0"/>
              <a:t>Strategy</a:t>
            </a:r>
            <a:endParaRPr kumimoji="1" lang="zh-CN" altLang="en-US" dirty="0"/>
          </a:p>
        </p:txBody>
      </p:sp>
      <p:sp>
        <p:nvSpPr>
          <p:cNvPr id="3" name="内容占位符 2">
            <a:extLst>
              <a:ext uri="{FF2B5EF4-FFF2-40B4-BE49-F238E27FC236}">
                <a16:creationId xmlns:a16="http://schemas.microsoft.com/office/drawing/2014/main" id="{ADEB4C4D-0D74-E24A-BB3C-BFB62F383799}"/>
              </a:ext>
            </a:extLst>
          </p:cNvPr>
          <p:cNvSpPr>
            <a:spLocks noGrp="1"/>
          </p:cNvSpPr>
          <p:nvPr>
            <p:ph idx="1"/>
          </p:nvPr>
        </p:nvSpPr>
        <p:spPr/>
        <p:txBody>
          <a:bodyPr>
            <a:normAutofit/>
          </a:bodyPr>
          <a:lstStyle/>
          <a:p>
            <a:r>
              <a:rPr lang="en-US" altLang="zh-CN" sz="3000" dirty="0"/>
              <a:t>We implement a more flexible update strategy than hand-crafted optimizers:</a:t>
            </a:r>
            <a:endParaRPr lang="zh-CN" altLang="en-US" sz="3000" dirty="0"/>
          </a:p>
        </p:txBody>
      </p:sp>
      <p:sp>
        <p:nvSpPr>
          <p:cNvPr id="9" name="页脚占位符 8">
            <a:extLst>
              <a:ext uri="{FF2B5EF4-FFF2-40B4-BE49-F238E27FC236}">
                <a16:creationId xmlns:a16="http://schemas.microsoft.com/office/drawing/2014/main" id="{E4C00A66-FB0C-574A-8268-44F07F89C9CB}"/>
              </a:ext>
            </a:extLst>
          </p:cNvPr>
          <p:cNvSpPr>
            <a:spLocks noGrp="1"/>
          </p:cNvSpPr>
          <p:nvPr>
            <p:ph type="ftr" sz="quarter" idx="11"/>
          </p:nvPr>
        </p:nvSpPr>
        <p:spPr>
          <a:xfrm>
            <a:off x="0" y="6520259"/>
            <a:ext cx="9906000" cy="365125"/>
          </a:xfrm>
        </p:spPr>
        <p:txBody>
          <a:bodyPr/>
          <a:lstStyle/>
          <a:p>
            <a:pPr marL="230400" indent="-230400" algn="l">
              <a:buFont typeface="+mj-lt"/>
              <a:buAutoNum type="arabicPeriod"/>
            </a:pPr>
            <a:r>
              <a:rPr kumimoji="1" lang="en" altLang="zh-CN" sz="1100" dirty="0" err="1"/>
              <a:t>Sachin</a:t>
            </a:r>
            <a:r>
              <a:rPr kumimoji="1" lang="en" altLang="zh-CN" sz="1100" dirty="0"/>
              <a:t> Ravi and Hugo Larochelle. Optimization as a model for few-shot learning. ICLR’17.</a:t>
            </a:r>
            <a:endParaRPr kumimoji="1" lang="zh-CN" altLang="en-US" sz="1100" dirty="0"/>
          </a:p>
        </p:txBody>
      </p:sp>
      <p:pic>
        <p:nvPicPr>
          <p:cNvPr id="6" name="图片 5">
            <a:extLst>
              <a:ext uri="{FF2B5EF4-FFF2-40B4-BE49-F238E27FC236}">
                <a16:creationId xmlns:a16="http://schemas.microsoft.com/office/drawing/2014/main" id="{63AC2FEA-53E8-B548-8039-59217B3A111C}"/>
              </a:ext>
            </a:extLst>
          </p:cNvPr>
          <p:cNvPicPr>
            <a:picLocks noChangeAspect="1"/>
          </p:cNvPicPr>
          <p:nvPr/>
        </p:nvPicPr>
        <p:blipFill>
          <a:blip r:embed="rId3"/>
          <a:stretch>
            <a:fillRect/>
          </a:stretch>
        </p:blipFill>
        <p:spPr>
          <a:xfrm>
            <a:off x="2490932" y="2897099"/>
            <a:ext cx="4924136" cy="612454"/>
          </a:xfrm>
          <a:prstGeom prst="rect">
            <a:avLst/>
          </a:prstGeom>
        </p:spPr>
      </p:pic>
      <p:pic>
        <p:nvPicPr>
          <p:cNvPr id="7" name="图片 6">
            <a:extLst>
              <a:ext uri="{FF2B5EF4-FFF2-40B4-BE49-F238E27FC236}">
                <a16:creationId xmlns:a16="http://schemas.microsoft.com/office/drawing/2014/main" id="{B62B8AD3-5012-FD42-B1FF-E8CA94DDFC18}"/>
              </a:ext>
            </a:extLst>
          </p:cNvPr>
          <p:cNvPicPr>
            <a:picLocks noChangeAspect="1"/>
          </p:cNvPicPr>
          <p:nvPr/>
        </p:nvPicPr>
        <p:blipFill>
          <a:blip r:embed="rId4"/>
          <a:stretch>
            <a:fillRect/>
          </a:stretch>
        </p:blipFill>
        <p:spPr>
          <a:xfrm>
            <a:off x="2118747" y="3883248"/>
            <a:ext cx="4800600" cy="1778000"/>
          </a:xfrm>
          <a:prstGeom prst="rect">
            <a:avLst/>
          </a:prstGeom>
        </p:spPr>
      </p:pic>
    </p:spTree>
    <p:extLst>
      <p:ext uri="{BB962C8B-B14F-4D97-AF65-F5344CB8AC3E}">
        <p14:creationId xmlns:p14="http://schemas.microsoft.com/office/powerpoint/2010/main" val="1408802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14F7A6-22D8-8744-9E88-FACE4700B25C}"/>
              </a:ext>
            </a:extLst>
          </p:cNvPr>
          <p:cNvSpPr>
            <a:spLocks noGrp="1"/>
          </p:cNvSpPr>
          <p:nvPr>
            <p:ph type="title"/>
          </p:nvPr>
        </p:nvSpPr>
        <p:spPr/>
        <p:txBody>
          <a:bodyPr/>
          <a:lstStyle/>
          <a:p>
            <a:r>
              <a:rPr kumimoji="1" lang="en-US" altLang="zh-CN" dirty="0"/>
              <a:t>Stop</a:t>
            </a:r>
            <a:r>
              <a:rPr kumimoji="1" lang="zh-CN" altLang="en-US" dirty="0"/>
              <a:t> </a:t>
            </a:r>
            <a:r>
              <a:rPr kumimoji="1" lang="en-US" altLang="zh-CN" dirty="0"/>
              <a:t>Policy</a:t>
            </a:r>
            <a:endParaRPr kumimoji="1" lang="zh-CN" altLang="en-US" dirty="0"/>
          </a:p>
        </p:txBody>
      </p:sp>
      <p:sp>
        <p:nvSpPr>
          <p:cNvPr id="3" name="内容占位符 2">
            <a:extLst>
              <a:ext uri="{FF2B5EF4-FFF2-40B4-BE49-F238E27FC236}">
                <a16:creationId xmlns:a16="http://schemas.microsoft.com/office/drawing/2014/main" id="{735EAB2C-682D-4C40-BA3A-6B6B1AC278BF}"/>
              </a:ext>
            </a:extLst>
          </p:cNvPr>
          <p:cNvSpPr>
            <a:spLocks noGrp="1"/>
          </p:cNvSpPr>
          <p:nvPr>
            <p:ph idx="1"/>
          </p:nvPr>
        </p:nvSpPr>
        <p:spPr/>
        <p:txBody>
          <a:bodyPr>
            <a:normAutofit/>
          </a:bodyPr>
          <a:lstStyle/>
          <a:p>
            <a:r>
              <a:rPr kumimoji="1" lang="en-US" altLang="zh-CN" sz="3000" dirty="0"/>
              <a:t>The</a:t>
            </a:r>
            <a:r>
              <a:rPr kumimoji="1" lang="zh-CN" altLang="en-US" sz="3000" dirty="0"/>
              <a:t> </a:t>
            </a:r>
            <a:r>
              <a:rPr kumimoji="1" lang="en-US" altLang="zh-CN" sz="3000" dirty="0"/>
              <a:t>early-stop strategy</a:t>
            </a:r>
            <a:r>
              <a:rPr kumimoji="1" lang="zh-CN" altLang="en-US" sz="3000" dirty="0"/>
              <a:t> </a:t>
            </a:r>
            <a:r>
              <a:rPr kumimoji="1" lang="en-US" altLang="zh-CN" sz="3000" dirty="0"/>
              <a:t>is</a:t>
            </a:r>
            <a:r>
              <a:rPr kumimoji="1" lang="zh-CN" altLang="en-US" sz="3000" dirty="0"/>
              <a:t> </a:t>
            </a:r>
            <a:r>
              <a:rPr kumimoji="1" lang="en-US" altLang="zh-CN" sz="3000" dirty="0"/>
              <a:t>not</a:t>
            </a:r>
            <a:r>
              <a:rPr kumimoji="1" lang="zh-CN" altLang="en-US" sz="3000" dirty="0"/>
              <a:t> </a:t>
            </a:r>
            <a:r>
              <a:rPr kumimoji="1" lang="en-US" altLang="zh-CN" sz="3000" dirty="0"/>
              <a:t>proper</a:t>
            </a:r>
            <a:r>
              <a:rPr kumimoji="1" lang="zh-CN" altLang="en-US" sz="3000" dirty="0"/>
              <a:t> </a:t>
            </a:r>
            <a:r>
              <a:rPr kumimoji="1" lang="en-US" altLang="zh-CN" sz="3000" dirty="0"/>
              <a:t>for</a:t>
            </a:r>
            <a:r>
              <a:rPr kumimoji="1" lang="zh-CN" altLang="en-US" sz="3000" dirty="0"/>
              <a:t> </a:t>
            </a:r>
            <a:r>
              <a:rPr kumimoji="1" lang="en-US" altLang="zh-CN" sz="3000" dirty="0"/>
              <a:t>small</a:t>
            </a:r>
            <a:r>
              <a:rPr kumimoji="1" lang="zh-CN" altLang="en-US" sz="3000" dirty="0"/>
              <a:t> </a:t>
            </a:r>
            <a:r>
              <a:rPr kumimoji="1" lang="en-US" altLang="zh-CN" sz="3000" dirty="0"/>
              <a:t>datasets.</a:t>
            </a:r>
          </a:p>
          <a:p>
            <a:r>
              <a:rPr kumimoji="1" lang="en-US" altLang="zh-CN" sz="3000" dirty="0"/>
              <a:t>A stochastic policy is</a:t>
            </a:r>
            <a:r>
              <a:rPr kumimoji="1" lang="zh-CN" altLang="en-US" sz="3000" dirty="0"/>
              <a:t> </a:t>
            </a:r>
            <a:r>
              <a:rPr kumimoji="1" lang="en-US" altLang="zh-CN" sz="3000" dirty="0"/>
              <a:t>learned</a:t>
            </a:r>
            <a:r>
              <a:rPr kumimoji="1" lang="zh-CN" altLang="en-US" sz="3000" dirty="0"/>
              <a:t> </a:t>
            </a:r>
            <a:r>
              <a:rPr kumimoji="1" lang="en-US" altLang="zh-CN" sz="3000" dirty="0"/>
              <a:t>to decide whether to stop based on previous loss and gradient scales.</a:t>
            </a:r>
          </a:p>
          <a:p>
            <a:pPr marL="0" indent="0">
              <a:buNone/>
            </a:pPr>
            <a:endParaRPr kumimoji="1" lang="en-US" altLang="zh-CN" dirty="0"/>
          </a:p>
          <a:p>
            <a:pPr marL="0" indent="0">
              <a:buNone/>
            </a:pPr>
            <a:endParaRPr kumimoji="1" lang="en-US" altLang="zh-CN" dirty="0"/>
          </a:p>
          <a:p>
            <a:pPr marL="0" indent="0">
              <a:buNone/>
            </a:pPr>
            <a:endParaRPr kumimoji="1" lang="en-US" altLang="zh-CN" dirty="0"/>
          </a:p>
        </p:txBody>
      </p:sp>
      <p:pic>
        <p:nvPicPr>
          <p:cNvPr id="6" name="图片 5">
            <a:extLst>
              <a:ext uri="{FF2B5EF4-FFF2-40B4-BE49-F238E27FC236}">
                <a16:creationId xmlns:a16="http://schemas.microsoft.com/office/drawing/2014/main" id="{D0811CD1-FF71-CB44-954D-47F33E0CB0C4}"/>
              </a:ext>
            </a:extLst>
          </p:cNvPr>
          <p:cNvPicPr>
            <a:picLocks noChangeAspect="1"/>
          </p:cNvPicPr>
          <p:nvPr/>
        </p:nvPicPr>
        <p:blipFill>
          <a:blip r:embed="rId3"/>
          <a:stretch>
            <a:fillRect/>
          </a:stretch>
        </p:blipFill>
        <p:spPr>
          <a:xfrm>
            <a:off x="2236659" y="3861048"/>
            <a:ext cx="4565785" cy="1874516"/>
          </a:xfrm>
          <a:prstGeom prst="rect">
            <a:avLst/>
          </a:prstGeom>
        </p:spPr>
      </p:pic>
    </p:spTree>
    <p:extLst>
      <p:ext uri="{BB962C8B-B14F-4D97-AF65-F5344CB8AC3E}">
        <p14:creationId xmlns:p14="http://schemas.microsoft.com/office/powerpoint/2010/main" val="31385354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45327-2357-5346-B53B-C5541ABF2F6B}"/>
              </a:ext>
            </a:extLst>
          </p:cNvPr>
          <p:cNvSpPr>
            <a:spLocks noGrp="1"/>
          </p:cNvSpPr>
          <p:nvPr>
            <p:ph type="title"/>
          </p:nvPr>
        </p:nvSpPr>
        <p:spPr>
          <a:xfrm>
            <a:off x="0" y="188913"/>
            <a:ext cx="9906000" cy="792162"/>
          </a:xfrm>
        </p:spPr>
        <p:txBody>
          <a:bodyPr/>
          <a:lstStyle/>
          <a:p>
            <a:pPr algn="l"/>
            <a:r>
              <a:rPr lang="en-US" dirty="0"/>
              <a:t>Learning Algorithm</a:t>
            </a:r>
          </a:p>
        </p:txBody>
      </p:sp>
      <p:pic>
        <p:nvPicPr>
          <p:cNvPr id="4" name="Picture 3">
            <a:extLst>
              <a:ext uri="{FF2B5EF4-FFF2-40B4-BE49-F238E27FC236}">
                <a16:creationId xmlns:a16="http://schemas.microsoft.com/office/drawing/2014/main" id="{5859F4A5-7BBE-2949-AFBD-812E5582C744}"/>
              </a:ext>
            </a:extLst>
          </p:cNvPr>
          <p:cNvPicPr>
            <a:picLocks noChangeAspect="1"/>
          </p:cNvPicPr>
          <p:nvPr/>
        </p:nvPicPr>
        <p:blipFill>
          <a:blip r:embed="rId2"/>
          <a:stretch>
            <a:fillRect/>
          </a:stretch>
        </p:blipFill>
        <p:spPr>
          <a:xfrm>
            <a:off x="4131244" y="0"/>
            <a:ext cx="5774756" cy="6858000"/>
          </a:xfrm>
          <a:prstGeom prst="rect">
            <a:avLst/>
          </a:prstGeom>
        </p:spPr>
      </p:pic>
      <p:sp>
        <p:nvSpPr>
          <p:cNvPr id="5" name="Rectangle 4">
            <a:extLst>
              <a:ext uri="{FF2B5EF4-FFF2-40B4-BE49-F238E27FC236}">
                <a16:creationId xmlns:a16="http://schemas.microsoft.com/office/drawing/2014/main" id="{6364767F-0D5B-5F44-91D6-A64725F33B69}"/>
              </a:ext>
            </a:extLst>
          </p:cNvPr>
          <p:cNvSpPr/>
          <p:nvPr/>
        </p:nvSpPr>
        <p:spPr>
          <a:xfrm>
            <a:off x="350838" y="1599126"/>
            <a:ext cx="3384376" cy="720080"/>
          </a:xfrm>
          <a:prstGeom prst="rect">
            <a:avLst/>
          </a:prstGeom>
          <a:solidFill>
            <a:srgbClr val="C8EEFF"/>
          </a:solidFill>
          <a:ln>
            <a:solidFill>
              <a:srgbClr val="3C88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 set of training tasks (scenarios)</a:t>
            </a:r>
          </a:p>
        </p:txBody>
      </p:sp>
      <p:cxnSp>
        <p:nvCxnSpPr>
          <p:cNvPr id="6" name="Straight Arrow Connector 5">
            <a:extLst>
              <a:ext uri="{FF2B5EF4-FFF2-40B4-BE49-F238E27FC236}">
                <a16:creationId xmlns:a16="http://schemas.microsoft.com/office/drawing/2014/main" id="{31C8652A-C633-284A-A530-DA5DDC7D8387}"/>
              </a:ext>
            </a:extLst>
          </p:cNvPr>
          <p:cNvCxnSpPr>
            <a:cxnSpLocks/>
            <a:stCxn id="5" idx="0"/>
          </p:cNvCxnSpPr>
          <p:nvPr/>
        </p:nvCxnSpPr>
        <p:spPr>
          <a:xfrm flipV="1">
            <a:off x="2043026" y="692696"/>
            <a:ext cx="2405918" cy="9064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9F47FD0-0581-B645-AE14-DFDF45B0C63B}"/>
              </a:ext>
            </a:extLst>
          </p:cNvPr>
          <p:cNvSpPr/>
          <p:nvPr/>
        </p:nvSpPr>
        <p:spPr>
          <a:xfrm>
            <a:off x="164266" y="3049388"/>
            <a:ext cx="3384376" cy="1027683"/>
          </a:xfrm>
          <a:prstGeom prst="rect">
            <a:avLst/>
          </a:prstGeom>
          <a:solidFill>
            <a:srgbClr val="C8EEFF"/>
          </a:solidFill>
          <a:ln>
            <a:solidFill>
              <a:srgbClr val="3C88D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dirty="0">
                <a:solidFill>
                  <a:schemeClr val="tx1"/>
                </a:solidFill>
              </a:rPr>
              <a:t>Optimize w by </a:t>
            </a:r>
          </a:p>
        </p:txBody>
      </p:sp>
      <p:cxnSp>
        <p:nvCxnSpPr>
          <p:cNvPr id="9" name="Straight Arrow Connector 8">
            <a:extLst>
              <a:ext uri="{FF2B5EF4-FFF2-40B4-BE49-F238E27FC236}">
                <a16:creationId xmlns:a16="http://schemas.microsoft.com/office/drawing/2014/main" id="{7E487D93-A538-BE42-8F13-656B666E789E}"/>
              </a:ext>
            </a:extLst>
          </p:cNvPr>
          <p:cNvCxnSpPr>
            <a:cxnSpLocks/>
            <a:stCxn id="8" idx="3"/>
          </p:cNvCxnSpPr>
          <p:nvPr/>
        </p:nvCxnSpPr>
        <p:spPr>
          <a:xfrm>
            <a:off x="3548642" y="3563230"/>
            <a:ext cx="1116326" cy="5858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图片 4">
            <a:extLst>
              <a:ext uri="{FF2B5EF4-FFF2-40B4-BE49-F238E27FC236}">
                <a16:creationId xmlns:a16="http://schemas.microsoft.com/office/drawing/2014/main" id="{8600A663-2509-CA40-B5B9-A654CAD9A65A}"/>
              </a:ext>
            </a:extLst>
          </p:cNvPr>
          <p:cNvPicPr>
            <a:picLocks noChangeAspect="1"/>
          </p:cNvPicPr>
          <p:nvPr/>
        </p:nvPicPr>
        <p:blipFill>
          <a:blip r:embed="rId3">
            <a:clrChange>
              <a:clrFrom>
                <a:srgbClr val="FFFFFF"/>
              </a:clrFrom>
              <a:clrTo>
                <a:srgbClr val="FFFFFF">
                  <a:alpha val="0"/>
                </a:srgbClr>
              </a:clrTo>
            </a:clrChange>
            <a:duotone>
              <a:prstClr val="black"/>
              <a:srgbClr val="3C88D2">
                <a:tint val="45000"/>
                <a:satMod val="400000"/>
              </a:srgbClr>
            </a:duotone>
          </a:blip>
          <a:stretch>
            <a:fillRect/>
          </a:stretch>
        </p:blipFill>
        <p:spPr>
          <a:xfrm>
            <a:off x="724611" y="3520041"/>
            <a:ext cx="2572205" cy="506403"/>
          </a:xfrm>
          <a:prstGeom prst="rect">
            <a:avLst/>
          </a:prstGeom>
        </p:spPr>
      </p:pic>
      <p:sp>
        <p:nvSpPr>
          <p:cNvPr id="14" name="Rectangle 13">
            <a:extLst>
              <a:ext uri="{FF2B5EF4-FFF2-40B4-BE49-F238E27FC236}">
                <a16:creationId xmlns:a16="http://schemas.microsoft.com/office/drawing/2014/main" id="{70321487-DC87-F141-A2F3-A0080DB39E8E}"/>
              </a:ext>
            </a:extLst>
          </p:cNvPr>
          <p:cNvSpPr/>
          <p:nvPr/>
        </p:nvSpPr>
        <p:spPr>
          <a:xfrm>
            <a:off x="350838" y="5661248"/>
            <a:ext cx="3384376" cy="782078"/>
          </a:xfrm>
          <a:prstGeom prst="rect">
            <a:avLst/>
          </a:prstGeom>
          <a:solidFill>
            <a:srgbClr val="C8EEFF"/>
          </a:solidFill>
          <a:ln>
            <a:solidFill>
              <a:srgbClr val="3C88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stop controller are updated with policy gradient</a:t>
            </a:r>
          </a:p>
        </p:txBody>
      </p:sp>
      <p:cxnSp>
        <p:nvCxnSpPr>
          <p:cNvPr id="15" name="Straight Arrow Connector 14">
            <a:extLst>
              <a:ext uri="{FF2B5EF4-FFF2-40B4-BE49-F238E27FC236}">
                <a16:creationId xmlns:a16="http://schemas.microsoft.com/office/drawing/2014/main" id="{31DCBC31-5D4B-3A4B-B31B-62A04981D939}"/>
              </a:ext>
            </a:extLst>
          </p:cNvPr>
          <p:cNvCxnSpPr>
            <a:cxnSpLocks/>
            <a:stCxn id="14" idx="3"/>
          </p:cNvCxnSpPr>
          <p:nvPr/>
        </p:nvCxnSpPr>
        <p:spPr>
          <a:xfrm flipV="1">
            <a:off x="3735214" y="5270469"/>
            <a:ext cx="582602" cy="7818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271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par>
                                <p:cTn id="14" presetID="3"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horizontal)">
                                      <p:cBhvr>
                                        <p:cTn id="16" dur="500"/>
                                        <p:tgtEl>
                                          <p:spTgt spid="9"/>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linds(horizontal)">
                                      <p:cBhvr>
                                        <p:cTn id="19" dur="500"/>
                                        <p:tgtEl>
                                          <p:spTgt spid="14"/>
                                        </p:tgtEl>
                                      </p:cBhvr>
                                    </p:animEffect>
                                  </p:childTnLst>
                                </p:cTn>
                              </p:par>
                              <p:par>
                                <p:cTn id="20" presetID="3" presetClass="entr" presetSubtype="1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linds(horizont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0FE4F5-331A-A148-B98E-A49FC9894564}"/>
              </a:ext>
            </a:extLst>
          </p:cNvPr>
          <p:cNvSpPr>
            <a:spLocks noGrp="1"/>
          </p:cNvSpPr>
          <p:nvPr>
            <p:ph type="title"/>
          </p:nvPr>
        </p:nvSpPr>
        <p:spPr/>
        <p:txBody>
          <a:bodyPr/>
          <a:lstStyle/>
          <a:p>
            <a:r>
              <a:rPr kumimoji="1" lang="en-US" altLang="zh-CN" dirty="0"/>
              <a:t>Evaluation</a:t>
            </a:r>
            <a:endParaRPr kumimoji="1" lang="zh-CN" altLang="en-US" dirty="0"/>
          </a:p>
        </p:txBody>
      </p:sp>
      <p:sp>
        <p:nvSpPr>
          <p:cNvPr id="3" name="内容占位符 2">
            <a:extLst>
              <a:ext uri="{FF2B5EF4-FFF2-40B4-BE49-F238E27FC236}">
                <a16:creationId xmlns:a16="http://schemas.microsoft.com/office/drawing/2014/main" id="{C96067AF-FF00-C14C-878C-72884B79DDEB}"/>
              </a:ext>
            </a:extLst>
          </p:cNvPr>
          <p:cNvSpPr>
            <a:spLocks noGrp="1"/>
          </p:cNvSpPr>
          <p:nvPr>
            <p:ph idx="1"/>
          </p:nvPr>
        </p:nvSpPr>
        <p:spPr>
          <a:xfrm>
            <a:off x="350838" y="981075"/>
            <a:ext cx="9426698" cy="5145088"/>
          </a:xfrm>
        </p:spPr>
        <p:txBody>
          <a:bodyPr>
            <a:normAutofit/>
          </a:bodyPr>
          <a:lstStyle/>
          <a:p>
            <a:r>
              <a:rPr kumimoji="1" lang="en" altLang="zh-CN" sz="2400" dirty="0"/>
              <a:t>Data</a:t>
            </a:r>
          </a:p>
          <a:p>
            <a:pPr lvl="1"/>
            <a:r>
              <a:rPr kumimoji="1" lang="en" altLang="zh-CN" sz="2000" dirty="0"/>
              <a:t>two public datasets </a:t>
            </a:r>
          </a:p>
          <a:p>
            <a:pPr lvl="1"/>
            <a:r>
              <a:rPr kumimoji="1" lang="en" altLang="zh-CN" sz="2000" dirty="0"/>
              <a:t>one large-scale scenario-based dataset, </a:t>
            </a:r>
            <a:r>
              <a:rPr lang="en-US" altLang="zh-CN" sz="1800" dirty="0">
                <a:hlinkClick r:id="rId3"/>
              </a:rPr>
              <a:t>https://tianchi.aliyun.com/dataset/dataDetail?dataId=9716</a:t>
            </a:r>
            <a:endParaRPr kumimoji="1" lang="en" altLang="zh-CN" sz="2000" dirty="0"/>
          </a:p>
          <a:p>
            <a:r>
              <a:rPr kumimoji="1" lang="en" altLang="zh-CN" sz="2400" dirty="0"/>
              <a:t>Comparison methods: state-of-the-art item recommendation methods for both </a:t>
            </a:r>
            <a:r>
              <a:rPr kumimoji="1" lang="en-US" altLang="zh-CN" sz="2400" dirty="0"/>
              <a:t>general</a:t>
            </a:r>
            <a:r>
              <a:rPr kumimoji="1" lang="en" altLang="zh-CN" sz="2400" dirty="0"/>
              <a:t> </a:t>
            </a:r>
            <a:r>
              <a:rPr kumimoji="1" lang="en-US" altLang="zh-CN" sz="2400" dirty="0"/>
              <a:t>setting</a:t>
            </a:r>
            <a:r>
              <a:rPr kumimoji="1" lang="zh-CN" altLang="en-US" sz="2400" dirty="0"/>
              <a:t> </a:t>
            </a:r>
            <a:r>
              <a:rPr kumimoji="1" lang="en" altLang="zh-CN" sz="2400" dirty="0"/>
              <a:t>and cross-domain setting.</a:t>
            </a:r>
          </a:p>
        </p:txBody>
      </p:sp>
      <p:pic>
        <p:nvPicPr>
          <p:cNvPr id="4" name="Picture 3">
            <a:extLst>
              <a:ext uri="{FF2B5EF4-FFF2-40B4-BE49-F238E27FC236}">
                <a16:creationId xmlns:a16="http://schemas.microsoft.com/office/drawing/2014/main" id="{83BBC90F-CCB6-2641-979C-C50B282794B3}"/>
              </a:ext>
            </a:extLst>
          </p:cNvPr>
          <p:cNvPicPr>
            <a:picLocks noChangeAspect="1"/>
          </p:cNvPicPr>
          <p:nvPr/>
        </p:nvPicPr>
        <p:blipFill>
          <a:blip r:embed="rId4"/>
          <a:stretch>
            <a:fillRect/>
          </a:stretch>
        </p:blipFill>
        <p:spPr>
          <a:xfrm>
            <a:off x="0" y="3284984"/>
            <a:ext cx="9906000" cy="2821427"/>
          </a:xfrm>
          <a:prstGeom prst="rect">
            <a:avLst/>
          </a:prstGeom>
        </p:spPr>
      </p:pic>
      <p:sp>
        <p:nvSpPr>
          <p:cNvPr id="7" name="Rectangle 6">
            <a:extLst>
              <a:ext uri="{FF2B5EF4-FFF2-40B4-BE49-F238E27FC236}">
                <a16:creationId xmlns:a16="http://schemas.microsoft.com/office/drawing/2014/main" id="{0FBDCDD1-E8D1-804C-A907-A02F90E47776}"/>
              </a:ext>
            </a:extLst>
          </p:cNvPr>
          <p:cNvSpPr/>
          <p:nvPr/>
        </p:nvSpPr>
        <p:spPr>
          <a:xfrm>
            <a:off x="381000" y="640080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srgbClr val="C00000"/>
                </a:solidFill>
              </a:rPr>
              <a:t>  ** Code available at </a:t>
            </a:r>
            <a:r>
              <a:rPr lang="en-US" dirty="0">
                <a:solidFill>
                  <a:srgbClr val="C00000"/>
                </a:solidFill>
                <a:hlinkClick r:id="rId5"/>
              </a:rPr>
              <a:t>https://github.com/THUDM/ScenarioMeta</a:t>
            </a:r>
            <a:r>
              <a:rPr lang="en-US" dirty="0">
                <a:solidFill>
                  <a:srgbClr val="C00000"/>
                </a:solidFill>
              </a:rPr>
              <a:t> </a:t>
            </a:r>
          </a:p>
        </p:txBody>
      </p:sp>
    </p:spTree>
    <p:extLst>
      <p:ext uri="{BB962C8B-B14F-4D97-AF65-F5344CB8AC3E}">
        <p14:creationId xmlns:p14="http://schemas.microsoft.com/office/powerpoint/2010/main" val="4258318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0DF84F-8B6F-4249-8F7B-3803CFFA64D0}"/>
              </a:ext>
            </a:extLst>
          </p:cNvPr>
          <p:cNvSpPr>
            <a:spLocks noGrp="1"/>
          </p:cNvSpPr>
          <p:nvPr>
            <p:ph type="title"/>
          </p:nvPr>
        </p:nvSpPr>
        <p:spPr/>
        <p:txBody>
          <a:bodyPr/>
          <a:lstStyle/>
          <a:p>
            <a:r>
              <a:rPr kumimoji="1" lang="en-US" altLang="zh-CN" dirty="0"/>
              <a:t>Ablation</a:t>
            </a:r>
            <a:r>
              <a:rPr kumimoji="1" lang="zh-CN" altLang="en-US" dirty="0"/>
              <a:t> </a:t>
            </a:r>
            <a:r>
              <a:rPr kumimoji="1" lang="en-US" altLang="zh-CN" dirty="0"/>
              <a:t>Study</a:t>
            </a:r>
            <a:endParaRPr kumimoji="1" lang="zh-CN" altLang="en-US" dirty="0"/>
          </a:p>
        </p:txBody>
      </p:sp>
      <p:sp>
        <p:nvSpPr>
          <p:cNvPr id="3" name="内容占位符 2">
            <a:extLst>
              <a:ext uri="{FF2B5EF4-FFF2-40B4-BE49-F238E27FC236}">
                <a16:creationId xmlns:a16="http://schemas.microsoft.com/office/drawing/2014/main" id="{FCD94CE8-84F1-D043-97FB-BB51D580EDB4}"/>
              </a:ext>
            </a:extLst>
          </p:cNvPr>
          <p:cNvSpPr>
            <a:spLocks noGrp="1"/>
          </p:cNvSpPr>
          <p:nvPr>
            <p:ph idx="1"/>
          </p:nvPr>
        </p:nvSpPr>
        <p:spPr>
          <a:xfrm>
            <a:off x="350839" y="1196975"/>
            <a:ext cx="9138666" cy="4929188"/>
          </a:xfrm>
        </p:spPr>
        <p:txBody>
          <a:bodyPr>
            <a:normAutofit/>
          </a:bodyPr>
          <a:lstStyle/>
          <a:p>
            <a:r>
              <a:rPr kumimoji="1" lang="en" altLang="zh-CN" sz="2800" dirty="0"/>
              <a:t>We</a:t>
            </a:r>
            <a:r>
              <a:rPr kumimoji="1" lang="zh-CN" altLang="en-US" sz="2800" dirty="0"/>
              <a:t> </a:t>
            </a:r>
            <a:r>
              <a:rPr kumimoji="1" lang="en-US" altLang="zh-CN" sz="2800" dirty="0"/>
              <a:t>remove</a:t>
            </a:r>
            <a:r>
              <a:rPr kumimoji="1" lang="zh-CN" altLang="en-US" sz="2800" dirty="0"/>
              <a:t> </a:t>
            </a:r>
            <a:r>
              <a:rPr kumimoji="1" lang="en-US" altLang="zh-CN" sz="2800" dirty="0"/>
              <a:t>the</a:t>
            </a:r>
            <a:r>
              <a:rPr kumimoji="1" lang="zh-CN" altLang="en-US" sz="2800" dirty="0"/>
              <a:t> </a:t>
            </a:r>
            <a:r>
              <a:rPr kumimoji="1" lang="en-US" altLang="zh-CN" sz="2800" dirty="0"/>
              <a:t>initializer,</a:t>
            </a:r>
            <a:r>
              <a:rPr kumimoji="1" lang="zh-CN" altLang="en-US" sz="2800" dirty="0"/>
              <a:t> </a:t>
            </a:r>
            <a:r>
              <a:rPr kumimoji="1" lang="en-US" altLang="zh-CN" sz="2800" dirty="0"/>
              <a:t>update</a:t>
            </a:r>
            <a:r>
              <a:rPr kumimoji="1" lang="zh-CN" altLang="en-US" sz="2800" dirty="0"/>
              <a:t> </a:t>
            </a:r>
            <a:r>
              <a:rPr kumimoji="1" lang="en-US" altLang="zh-CN" sz="2800" dirty="0"/>
              <a:t>controller</a:t>
            </a:r>
            <a:r>
              <a:rPr kumimoji="1" lang="zh-CN" altLang="en-US" sz="2800" dirty="0"/>
              <a:t> </a:t>
            </a:r>
            <a:r>
              <a:rPr kumimoji="1" lang="en-US" altLang="zh-CN" sz="2800" dirty="0"/>
              <a:t>and</a:t>
            </a:r>
            <a:r>
              <a:rPr kumimoji="1" lang="zh-CN" altLang="en-US" sz="2800" dirty="0"/>
              <a:t> </a:t>
            </a:r>
            <a:r>
              <a:rPr kumimoji="1" lang="en-US" altLang="zh-CN" sz="2800" dirty="0"/>
              <a:t>stop</a:t>
            </a:r>
            <a:r>
              <a:rPr kumimoji="1" lang="zh-CN" altLang="en-US" sz="2800" dirty="0"/>
              <a:t> </a:t>
            </a:r>
            <a:r>
              <a:rPr kumimoji="1" lang="en-US" altLang="zh-CN" sz="2800" dirty="0"/>
              <a:t>controller</a:t>
            </a:r>
            <a:r>
              <a:rPr kumimoji="1" lang="zh-CN" altLang="en-US" sz="2800" dirty="0"/>
              <a:t> </a:t>
            </a:r>
            <a:r>
              <a:rPr kumimoji="1" lang="en-US" altLang="zh-CN" sz="2800" dirty="0"/>
              <a:t>respectively.</a:t>
            </a:r>
            <a:endParaRPr kumimoji="1" lang="en" altLang="zh-CN" sz="2800" dirty="0"/>
          </a:p>
          <a:p>
            <a:r>
              <a:rPr kumimoji="1" lang="en-US" altLang="zh-CN" sz="2800" dirty="0"/>
              <a:t>R</a:t>
            </a:r>
            <a:r>
              <a:rPr kumimoji="1" lang="en" altLang="zh-CN" sz="2800" dirty="0" err="1"/>
              <a:t>andom</a:t>
            </a:r>
            <a:r>
              <a:rPr kumimoji="1" lang="en" altLang="zh-CN" sz="2800" dirty="0"/>
              <a:t> initialization hurts the performance most. The effect of removing </a:t>
            </a:r>
            <a:r>
              <a:rPr kumimoji="1" lang="en-US" altLang="zh-CN" sz="2800" dirty="0"/>
              <a:t>stop</a:t>
            </a:r>
            <a:r>
              <a:rPr kumimoji="1" lang="zh-CN" altLang="en-US" sz="2800" dirty="0"/>
              <a:t> </a:t>
            </a:r>
            <a:r>
              <a:rPr kumimoji="1" lang="en-US" altLang="zh-CN" sz="2800" dirty="0"/>
              <a:t>controller</a:t>
            </a:r>
            <a:r>
              <a:rPr kumimoji="1" lang="zh-CN" altLang="en-US" sz="2800" dirty="0"/>
              <a:t> </a:t>
            </a:r>
            <a:r>
              <a:rPr kumimoji="1" lang="en" altLang="zh-CN" sz="2800" dirty="0"/>
              <a:t>is relatively small.</a:t>
            </a:r>
            <a:endParaRPr kumimoji="1" lang="zh-CN" altLang="en-US" sz="2800" dirty="0"/>
          </a:p>
        </p:txBody>
      </p:sp>
      <p:pic>
        <p:nvPicPr>
          <p:cNvPr id="5" name="Picture 4">
            <a:extLst>
              <a:ext uri="{FF2B5EF4-FFF2-40B4-BE49-F238E27FC236}">
                <a16:creationId xmlns:a16="http://schemas.microsoft.com/office/drawing/2014/main" id="{F822FA75-E28A-C441-ADA9-67B86AC26E47}"/>
              </a:ext>
            </a:extLst>
          </p:cNvPr>
          <p:cNvPicPr>
            <a:picLocks noChangeAspect="1"/>
          </p:cNvPicPr>
          <p:nvPr/>
        </p:nvPicPr>
        <p:blipFill>
          <a:blip r:embed="rId3"/>
          <a:stretch>
            <a:fillRect/>
          </a:stretch>
        </p:blipFill>
        <p:spPr>
          <a:xfrm>
            <a:off x="1507887" y="3429000"/>
            <a:ext cx="7117521" cy="2553024"/>
          </a:xfrm>
          <a:prstGeom prst="rect">
            <a:avLst/>
          </a:prstGeom>
        </p:spPr>
      </p:pic>
      <p:sp>
        <p:nvSpPr>
          <p:cNvPr id="6" name="Rectangle 5">
            <a:extLst>
              <a:ext uri="{FF2B5EF4-FFF2-40B4-BE49-F238E27FC236}">
                <a16:creationId xmlns:a16="http://schemas.microsoft.com/office/drawing/2014/main" id="{C33BE8E8-E1B2-E342-97B6-9E3EA1C2DCFC}"/>
              </a:ext>
            </a:extLst>
          </p:cNvPr>
          <p:cNvSpPr/>
          <p:nvPr/>
        </p:nvSpPr>
        <p:spPr>
          <a:xfrm>
            <a:off x="381000" y="640080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srgbClr val="C00000"/>
                </a:solidFill>
              </a:rPr>
              <a:t>  ** Code available at </a:t>
            </a:r>
            <a:r>
              <a:rPr lang="en-US" dirty="0">
                <a:solidFill>
                  <a:srgbClr val="C00000"/>
                </a:solidFill>
                <a:hlinkClick r:id="rId4"/>
              </a:rPr>
              <a:t>https://github.com/THUDM/ScenarioMeta</a:t>
            </a:r>
            <a:r>
              <a:rPr lang="en-US" dirty="0">
                <a:solidFill>
                  <a:srgbClr val="C00000"/>
                </a:solidFill>
              </a:rPr>
              <a:t> </a:t>
            </a:r>
          </a:p>
        </p:txBody>
      </p:sp>
    </p:spTree>
    <p:extLst>
      <p:ext uri="{BB962C8B-B14F-4D97-AF65-F5344CB8AC3E}">
        <p14:creationId xmlns:p14="http://schemas.microsoft.com/office/powerpoint/2010/main" val="25952551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7DFEAC-187B-EA4A-B607-5039F2DFBE6B}"/>
              </a:ext>
            </a:extLst>
          </p:cNvPr>
          <p:cNvSpPr>
            <a:spLocks noGrp="1"/>
          </p:cNvSpPr>
          <p:nvPr>
            <p:ph type="title"/>
          </p:nvPr>
        </p:nvSpPr>
        <p:spPr/>
        <p:txBody>
          <a:bodyPr/>
          <a:lstStyle/>
          <a:p>
            <a:r>
              <a:rPr kumimoji="1" lang="en-US" altLang="zh-CN" dirty="0"/>
              <a:t>Case</a:t>
            </a:r>
            <a:r>
              <a:rPr kumimoji="1" lang="zh-CN" altLang="en-US" dirty="0"/>
              <a:t> </a:t>
            </a:r>
            <a:r>
              <a:rPr kumimoji="1" lang="en-US" altLang="zh-CN" dirty="0"/>
              <a:t>Study</a:t>
            </a:r>
            <a:endParaRPr kumimoji="1" lang="zh-CN" altLang="en-US" dirty="0"/>
          </a:p>
        </p:txBody>
      </p:sp>
      <p:pic>
        <p:nvPicPr>
          <p:cNvPr id="5" name="内容占位符 4">
            <a:extLst>
              <a:ext uri="{FF2B5EF4-FFF2-40B4-BE49-F238E27FC236}">
                <a16:creationId xmlns:a16="http://schemas.microsoft.com/office/drawing/2014/main" id="{848EB8A0-6602-BB47-8FF1-E7D9D93724A1}"/>
              </a:ext>
            </a:extLst>
          </p:cNvPr>
          <p:cNvPicPr>
            <a:picLocks noGrp="1" noChangeAspect="1"/>
          </p:cNvPicPr>
          <p:nvPr>
            <p:ph idx="1"/>
          </p:nvPr>
        </p:nvPicPr>
        <p:blipFill rotWithShape="1">
          <a:blip r:embed="rId3">
            <a:extLst>
              <a:ext uri="{28A0092B-C50C-407E-A947-70E740481C1C}">
                <a14:useLocalDpi xmlns:a14="http://schemas.microsoft.com/office/drawing/2010/main"/>
              </a:ext>
            </a:extLst>
          </a:blip>
          <a:srcRect/>
          <a:stretch/>
        </p:blipFill>
        <p:spPr>
          <a:xfrm>
            <a:off x="56456" y="1268760"/>
            <a:ext cx="9809257" cy="1760713"/>
          </a:xfrm>
        </p:spPr>
      </p:pic>
      <p:sp>
        <p:nvSpPr>
          <p:cNvPr id="6" name="文本框 5">
            <a:extLst>
              <a:ext uri="{FF2B5EF4-FFF2-40B4-BE49-F238E27FC236}">
                <a16:creationId xmlns:a16="http://schemas.microsoft.com/office/drawing/2014/main" id="{0686316B-AC03-0641-8F8A-8FBC6D78C79A}"/>
              </a:ext>
            </a:extLst>
          </p:cNvPr>
          <p:cNvSpPr txBox="1"/>
          <p:nvPr/>
        </p:nvSpPr>
        <p:spPr>
          <a:xfrm>
            <a:off x="632520" y="3969347"/>
            <a:ext cx="8784976" cy="1938992"/>
          </a:xfrm>
          <a:prstGeom prst="rect">
            <a:avLst/>
          </a:prstGeom>
          <a:noFill/>
        </p:spPr>
        <p:txBody>
          <a:bodyPr wrap="square" rtlCol="0">
            <a:spAutoFit/>
          </a:bodyPr>
          <a:lstStyle/>
          <a:p>
            <a:pPr marL="342900" indent="-342900">
              <a:buFont typeface="Arial" panose="020B0604020202020204" pitchFamily="34" charset="0"/>
              <a:buChar char="•"/>
            </a:pPr>
            <a:r>
              <a:rPr kumimoji="1" lang="en-US" altLang="zh-CN" sz="2400" dirty="0"/>
              <a:t>As the training loss ceases to drop, the stop probability rises dramatically, leading to termination of the learning process.</a:t>
            </a:r>
          </a:p>
          <a:p>
            <a:pPr marL="342900" indent="-342900">
              <a:buFont typeface="Arial" panose="020B0604020202020204" pitchFamily="34" charset="0"/>
              <a:buChar char="•"/>
            </a:pPr>
            <a:endParaRPr kumimoji="1" lang="en-US" altLang="zh-CN" sz="2400" dirty="0"/>
          </a:p>
          <a:p>
            <a:pPr marL="342900" indent="-342900">
              <a:buFont typeface="Arial" panose="020B0604020202020204" pitchFamily="34" charset="0"/>
              <a:buChar char="•"/>
            </a:pPr>
            <a:r>
              <a:rPr kumimoji="1" lang="en-US" altLang="zh-CN" sz="2400" dirty="0"/>
              <a:t>The</a:t>
            </a:r>
            <a:r>
              <a:rPr kumimoji="1" lang="zh-CN" altLang="en-US" sz="2400" dirty="0"/>
              <a:t> </a:t>
            </a:r>
            <a:r>
              <a:rPr kumimoji="1" lang="en-US" altLang="zh-CN" sz="2400" dirty="0"/>
              <a:t>strategy might help to quickly adjust the parameters by updating a part of the parameters at a time.</a:t>
            </a:r>
            <a:endParaRPr kumimoji="1" lang="zh-CN" altLang="en-US" sz="2400" dirty="0"/>
          </a:p>
        </p:txBody>
      </p:sp>
      <p:sp>
        <p:nvSpPr>
          <p:cNvPr id="3" name="文本框 2">
            <a:extLst>
              <a:ext uri="{FF2B5EF4-FFF2-40B4-BE49-F238E27FC236}">
                <a16:creationId xmlns:a16="http://schemas.microsoft.com/office/drawing/2014/main" id="{950D5C38-A579-1C4E-A57E-5B2FA69CCF89}"/>
              </a:ext>
            </a:extLst>
          </p:cNvPr>
          <p:cNvSpPr txBox="1"/>
          <p:nvPr/>
        </p:nvSpPr>
        <p:spPr>
          <a:xfrm>
            <a:off x="200472" y="3117068"/>
            <a:ext cx="1621447" cy="369332"/>
          </a:xfrm>
          <a:prstGeom prst="rect">
            <a:avLst/>
          </a:prstGeom>
          <a:noFill/>
        </p:spPr>
        <p:txBody>
          <a:bodyPr wrap="square" rtlCol="0">
            <a:spAutoFit/>
          </a:bodyPr>
          <a:lstStyle/>
          <a:p>
            <a:r>
              <a:rPr kumimoji="1" lang="en-US" altLang="zh-CN" dirty="0"/>
              <a:t>performance</a:t>
            </a:r>
            <a:endParaRPr kumimoji="1" lang="zh-CN" altLang="en-US" dirty="0"/>
          </a:p>
        </p:txBody>
      </p:sp>
      <p:sp>
        <p:nvSpPr>
          <p:cNvPr id="7" name="文本框 6">
            <a:extLst>
              <a:ext uri="{FF2B5EF4-FFF2-40B4-BE49-F238E27FC236}">
                <a16:creationId xmlns:a16="http://schemas.microsoft.com/office/drawing/2014/main" id="{9AB13960-B387-1D48-8D99-15992494F9DB}"/>
              </a:ext>
            </a:extLst>
          </p:cNvPr>
          <p:cNvSpPr txBox="1"/>
          <p:nvPr/>
        </p:nvSpPr>
        <p:spPr>
          <a:xfrm>
            <a:off x="2144688" y="3117068"/>
            <a:ext cx="1725123" cy="369332"/>
          </a:xfrm>
          <a:prstGeom prst="rect">
            <a:avLst/>
          </a:prstGeom>
          <a:noFill/>
        </p:spPr>
        <p:txBody>
          <a:bodyPr wrap="square" rtlCol="0">
            <a:spAutoFit/>
          </a:bodyPr>
          <a:lstStyle/>
          <a:p>
            <a:r>
              <a:rPr kumimoji="1" lang="en-US" altLang="zh-CN" dirty="0"/>
              <a:t>input</a:t>
            </a:r>
            <a:r>
              <a:rPr kumimoji="1" lang="zh-CN" altLang="en-US" dirty="0"/>
              <a:t> </a:t>
            </a:r>
            <a:r>
              <a:rPr kumimoji="1" lang="en-US" altLang="zh-CN" dirty="0"/>
              <a:t>gates(w)</a:t>
            </a:r>
            <a:endParaRPr kumimoji="1" lang="zh-CN" altLang="en-US" dirty="0"/>
          </a:p>
        </p:txBody>
      </p:sp>
      <p:sp>
        <p:nvSpPr>
          <p:cNvPr id="8" name="文本框 7">
            <a:extLst>
              <a:ext uri="{FF2B5EF4-FFF2-40B4-BE49-F238E27FC236}">
                <a16:creationId xmlns:a16="http://schemas.microsoft.com/office/drawing/2014/main" id="{C17B1D84-08DE-4A42-9A78-5C3E892402D8}"/>
              </a:ext>
            </a:extLst>
          </p:cNvPr>
          <p:cNvSpPr txBox="1"/>
          <p:nvPr/>
        </p:nvSpPr>
        <p:spPr>
          <a:xfrm>
            <a:off x="4160912" y="3131676"/>
            <a:ext cx="1915554" cy="369332"/>
          </a:xfrm>
          <a:prstGeom prst="rect">
            <a:avLst/>
          </a:prstGeom>
          <a:noFill/>
        </p:spPr>
        <p:txBody>
          <a:bodyPr wrap="square" rtlCol="0">
            <a:spAutoFit/>
          </a:bodyPr>
          <a:lstStyle/>
          <a:p>
            <a:r>
              <a:rPr kumimoji="1" lang="en-US" altLang="zh-CN" dirty="0"/>
              <a:t>forget</a:t>
            </a:r>
            <a:r>
              <a:rPr kumimoji="1" lang="zh-CN" altLang="en-US" dirty="0"/>
              <a:t> </a:t>
            </a:r>
            <a:r>
              <a:rPr kumimoji="1" lang="en-US" altLang="zh-CN" dirty="0"/>
              <a:t>gates(w)</a:t>
            </a:r>
            <a:endParaRPr kumimoji="1" lang="zh-CN" altLang="en-US" dirty="0"/>
          </a:p>
        </p:txBody>
      </p:sp>
      <p:sp>
        <p:nvSpPr>
          <p:cNvPr id="9" name="文本框 8">
            <a:extLst>
              <a:ext uri="{FF2B5EF4-FFF2-40B4-BE49-F238E27FC236}">
                <a16:creationId xmlns:a16="http://schemas.microsoft.com/office/drawing/2014/main" id="{A14B8A81-4B5E-3C43-8BAC-037C4F6C51DD}"/>
              </a:ext>
            </a:extLst>
          </p:cNvPr>
          <p:cNvSpPr txBox="1"/>
          <p:nvPr/>
        </p:nvSpPr>
        <p:spPr>
          <a:xfrm>
            <a:off x="6249144" y="3117068"/>
            <a:ext cx="1828798" cy="369332"/>
          </a:xfrm>
          <a:prstGeom prst="rect">
            <a:avLst/>
          </a:prstGeom>
          <a:noFill/>
        </p:spPr>
        <p:txBody>
          <a:bodyPr wrap="square" rtlCol="0">
            <a:spAutoFit/>
          </a:bodyPr>
          <a:lstStyle/>
          <a:p>
            <a:r>
              <a:rPr kumimoji="1" lang="en-US" altLang="zh-CN" dirty="0"/>
              <a:t>input</a:t>
            </a:r>
            <a:r>
              <a:rPr kumimoji="1" lang="zh-CN" altLang="en-US" dirty="0"/>
              <a:t> </a:t>
            </a:r>
            <a:r>
              <a:rPr kumimoji="1" lang="en-US" altLang="zh-CN" dirty="0"/>
              <a:t>gates(b)</a:t>
            </a:r>
            <a:endParaRPr kumimoji="1" lang="zh-CN" altLang="en-US" dirty="0"/>
          </a:p>
        </p:txBody>
      </p:sp>
      <p:sp>
        <p:nvSpPr>
          <p:cNvPr id="10" name="文本框 9">
            <a:extLst>
              <a:ext uri="{FF2B5EF4-FFF2-40B4-BE49-F238E27FC236}">
                <a16:creationId xmlns:a16="http://schemas.microsoft.com/office/drawing/2014/main" id="{93601CC3-D2CF-3040-9D42-991E14AAB117}"/>
              </a:ext>
            </a:extLst>
          </p:cNvPr>
          <p:cNvSpPr txBox="1"/>
          <p:nvPr/>
        </p:nvSpPr>
        <p:spPr>
          <a:xfrm>
            <a:off x="8124420" y="3113505"/>
            <a:ext cx="1725124" cy="369332"/>
          </a:xfrm>
          <a:prstGeom prst="rect">
            <a:avLst/>
          </a:prstGeom>
          <a:noFill/>
        </p:spPr>
        <p:txBody>
          <a:bodyPr wrap="square" rtlCol="0">
            <a:spAutoFit/>
          </a:bodyPr>
          <a:lstStyle/>
          <a:p>
            <a:r>
              <a:rPr kumimoji="1" lang="en-US" altLang="zh-CN" dirty="0"/>
              <a:t>forget</a:t>
            </a:r>
            <a:r>
              <a:rPr kumimoji="1" lang="zh-CN" altLang="en-US" dirty="0"/>
              <a:t> </a:t>
            </a:r>
            <a:r>
              <a:rPr kumimoji="1" lang="en-US" altLang="zh-CN" dirty="0"/>
              <a:t>gates(b)</a:t>
            </a:r>
            <a:endParaRPr kumimoji="1" lang="zh-CN" altLang="en-US" dirty="0"/>
          </a:p>
        </p:txBody>
      </p:sp>
    </p:spTree>
    <p:extLst>
      <p:ext uri="{BB962C8B-B14F-4D97-AF65-F5344CB8AC3E}">
        <p14:creationId xmlns:p14="http://schemas.microsoft.com/office/powerpoint/2010/main" val="32431714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07698-FDAD-3648-A4ED-8209A959BBDB}"/>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0520F821-5F63-1B46-AFAE-D6E815E843FB}"/>
              </a:ext>
            </a:extLst>
          </p:cNvPr>
          <p:cNvSpPr>
            <a:spLocks noGrp="1"/>
          </p:cNvSpPr>
          <p:nvPr>
            <p:ph idx="1"/>
          </p:nvPr>
        </p:nvSpPr>
        <p:spPr>
          <a:xfrm>
            <a:off x="350838" y="1196975"/>
            <a:ext cx="9555162" cy="4929188"/>
          </a:xfrm>
        </p:spPr>
        <p:txBody>
          <a:bodyPr/>
          <a:lstStyle/>
          <a:p>
            <a:pPr>
              <a:spcBef>
                <a:spcPts val="1368"/>
              </a:spcBef>
            </a:pPr>
            <a:r>
              <a:rPr lang="en-US" dirty="0">
                <a:solidFill>
                  <a:schemeClr val="bg1">
                    <a:lumMod val="50000"/>
                  </a:schemeClr>
                </a:solidFill>
              </a:rPr>
              <a:t>Representation Learning for Complex Networks</a:t>
            </a:r>
          </a:p>
          <a:p>
            <a:pPr>
              <a:spcBef>
                <a:spcPts val="1368"/>
              </a:spcBef>
            </a:pPr>
            <a:r>
              <a:rPr lang="en-US" dirty="0">
                <a:solidFill>
                  <a:schemeClr val="bg1">
                    <a:lumMod val="50000"/>
                  </a:schemeClr>
                </a:solidFill>
              </a:rPr>
              <a:t>One-shot Online Recommendation</a:t>
            </a:r>
          </a:p>
          <a:p>
            <a:pPr>
              <a:spcBef>
                <a:spcPts val="1368"/>
              </a:spcBef>
            </a:pPr>
            <a:r>
              <a:rPr lang="en-US" dirty="0"/>
              <a:t>Recommendation with </a:t>
            </a:r>
            <a:r>
              <a:rPr lang="en-US" dirty="0">
                <a:solidFill>
                  <a:srgbClr val="C00000"/>
                </a:solidFill>
              </a:rPr>
              <a:t>Personalized</a:t>
            </a:r>
            <a:r>
              <a:rPr lang="en-US" dirty="0"/>
              <a:t> Description</a:t>
            </a:r>
          </a:p>
          <a:p>
            <a:pPr>
              <a:spcBef>
                <a:spcPts val="1368"/>
              </a:spcBef>
            </a:pPr>
            <a:r>
              <a:rPr lang="en-US" dirty="0"/>
              <a:t>Conclusion and Q&amp;A</a:t>
            </a:r>
          </a:p>
        </p:txBody>
      </p:sp>
    </p:spTree>
    <p:extLst>
      <p:ext uri="{BB962C8B-B14F-4D97-AF65-F5344CB8AC3E}">
        <p14:creationId xmlns:p14="http://schemas.microsoft.com/office/powerpoint/2010/main" val="3321742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9"/>
          <p:cNvSpPr txBox="1">
            <a:spLocks noGrp="1"/>
          </p:cNvSpPr>
          <p:nvPr>
            <p:ph type="title"/>
          </p:nvPr>
        </p:nvSpPr>
        <p:spPr>
          <a:prstGeom prst="rect">
            <a:avLst/>
          </a:prstGeom>
          <a:noFill/>
          <a:ln>
            <a:noFill/>
          </a:ln>
        </p:spPr>
        <p:txBody>
          <a:bodyPr spcFirstLastPara="1" vert="horz" wrap="square" lIns="99044" tIns="49508" rIns="99044" bIns="49508" numCol="1" anchor="ctr" anchorCtr="0" compatLnSpc="1">
            <a:prstTxWarp prst="textNoShape">
              <a:avLst/>
            </a:prstTxWarp>
            <a:noAutofit/>
          </a:bodyPr>
          <a:lstStyle/>
          <a:p>
            <a:pPr>
              <a:spcBef>
                <a:spcPts val="0"/>
              </a:spcBef>
              <a:spcAft>
                <a:spcPts val="0"/>
              </a:spcAft>
            </a:pPr>
            <a:r>
              <a:rPr lang="en-US" dirty="0"/>
              <a:t>Recommendation Scenario</a:t>
            </a:r>
            <a:endParaRPr dirty="0"/>
          </a:p>
        </p:txBody>
      </p:sp>
      <p:sp>
        <p:nvSpPr>
          <p:cNvPr id="2" name="Content Placeholder 1">
            <a:extLst>
              <a:ext uri="{FF2B5EF4-FFF2-40B4-BE49-F238E27FC236}">
                <a16:creationId xmlns:a16="http://schemas.microsoft.com/office/drawing/2014/main" id="{AB2658E0-C59E-6347-BFB2-1A2C05C89F4F}"/>
              </a:ext>
            </a:extLst>
          </p:cNvPr>
          <p:cNvSpPr>
            <a:spLocks noGrp="1"/>
          </p:cNvSpPr>
          <p:nvPr>
            <p:ph idx="1"/>
          </p:nvPr>
        </p:nvSpPr>
        <p:spPr/>
        <p:txBody>
          <a:bodyPr/>
          <a:lstStyle/>
          <a:p>
            <a:endParaRPr lang="en-US"/>
          </a:p>
        </p:txBody>
      </p:sp>
      <p:pic>
        <p:nvPicPr>
          <p:cNvPr id="101" name="Google Shape;101;p19"/>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4034165" y="3005025"/>
            <a:ext cx="950544" cy="801213"/>
          </a:xfrm>
          <a:prstGeom prst="rect">
            <a:avLst/>
          </a:prstGeom>
          <a:noFill/>
          <a:ln>
            <a:noFill/>
          </a:ln>
        </p:spPr>
      </p:pic>
      <p:pic>
        <p:nvPicPr>
          <p:cNvPr id="102" name="Google Shape;102;p19"/>
          <p:cNvPicPr preferRelativeResize="0"/>
          <p:nvPr/>
        </p:nvPicPr>
        <p:blipFill rotWithShape="1">
          <a:blip r:embed="rId4">
            <a:alphaModFix/>
          </a:blip>
          <a:srcRect/>
          <a:stretch/>
        </p:blipFill>
        <p:spPr>
          <a:xfrm>
            <a:off x="1283343" y="2357686"/>
            <a:ext cx="1705885" cy="2227103"/>
          </a:xfrm>
          <a:prstGeom prst="rect">
            <a:avLst/>
          </a:prstGeom>
          <a:noFill/>
          <a:ln>
            <a:noFill/>
          </a:ln>
        </p:spPr>
      </p:pic>
      <p:sp>
        <p:nvSpPr>
          <p:cNvPr id="103" name="Google Shape;103;p19"/>
          <p:cNvSpPr txBox="1"/>
          <p:nvPr/>
        </p:nvSpPr>
        <p:spPr>
          <a:xfrm>
            <a:off x="1751161" y="4832244"/>
            <a:ext cx="770250" cy="635050"/>
          </a:xfrm>
          <a:prstGeom prst="rect">
            <a:avLst/>
          </a:prstGeom>
          <a:noFill/>
          <a:ln>
            <a:noFill/>
          </a:ln>
        </p:spPr>
        <p:txBody>
          <a:bodyPr spcFirstLastPara="1" wrap="square" lIns="77025" tIns="77025" rIns="77025" bIns="77025" anchor="t" anchorCtr="0">
            <a:noAutofit/>
          </a:bodyPr>
          <a:lstStyle/>
          <a:p>
            <a:pPr>
              <a:spcBef>
                <a:spcPts val="0"/>
              </a:spcBef>
              <a:spcAft>
                <a:spcPts val="0"/>
              </a:spcAft>
              <a:buClr>
                <a:schemeClr val="dk1"/>
              </a:buClr>
              <a:buSzPts val="2300"/>
            </a:pPr>
            <a:r>
              <a:rPr lang="en-US" sz="2492">
                <a:solidFill>
                  <a:schemeClr val="dk1"/>
                </a:solidFill>
                <a:latin typeface="Corbel"/>
                <a:ea typeface="Corbel"/>
                <a:cs typeface="Corbel"/>
                <a:sym typeface="Corbel"/>
              </a:rPr>
              <a:t>User</a:t>
            </a:r>
            <a:endParaRPr sz="2492">
              <a:solidFill>
                <a:schemeClr val="dk1"/>
              </a:solidFill>
              <a:latin typeface="Corbel"/>
              <a:ea typeface="Corbel"/>
              <a:cs typeface="Corbel"/>
              <a:sym typeface="Corbel"/>
            </a:endParaRPr>
          </a:p>
        </p:txBody>
      </p:sp>
      <p:sp>
        <p:nvSpPr>
          <p:cNvPr id="104" name="Google Shape;104;p19"/>
          <p:cNvSpPr txBox="1"/>
          <p:nvPr/>
        </p:nvSpPr>
        <p:spPr>
          <a:xfrm>
            <a:off x="6972682" y="5019977"/>
            <a:ext cx="1207375" cy="635050"/>
          </a:xfrm>
          <a:prstGeom prst="rect">
            <a:avLst/>
          </a:prstGeom>
          <a:noFill/>
          <a:ln>
            <a:noFill/>
          </a:ln>
        </p:spPr>
        <p:txBody>
          <a:bodyPr spcFirstLastPara="1" wrap="square" lIns="77025" tIns="77025" rIns="77025" bIns="77025" anchor="t" anchorCtr="0">
            <a:noAutofit/>
          </a:bodyPr>
          <a:lstStyle/>
          <a:p>
            <a:pPr>
              <a:spcBef>
                <a:spcPts val="0"/>
              </a:spcBef>
              <a:spcAft>
                <a:spcPts val="0"/>
              </a:spcAft>
              <a:buClr>
                <a:schemeClr val="dk1"/>
              </a:buClr>
              <a:buSzPts val="2300"/>
            </a:pPr>
            <a:r>
              <a:rPr lang="en-US" sz="2492">
                <a:solidFill>
                  <a:schemeClr val="dk1"/>
                </a:solidFill>
                <a:latin typeface="Corbel"/>
                <a:ea typeface="Corbel"/>
                <a:cs typeface="Corbel"/>
                <a:sym typeface="Corbel"/>
              </a:rPr>
              <a:t>Product</a:t>
            </a:r>
            <a:endParaRPr sz="2492">
              <a:solidFill>
                <a:schemeClr val="dk1"/>
              </a:solidFill>
              <a:latin typeface="Corbel"/>
              <a:ea typeface="Corbel"/>
              <a:cs typeface="Corbel"/>
              <a:sym typeface="Corbel"/>
            </a:endParaRPr>
          </a:p>
        </p:txBody>
      </p:sp>
      <p:pic>
        <p:nvPicPr>
          <p:cNvPr id="105" name="Google Shape;105;p19"/>
          <p:cNvPicPr preferRelativeResize="0"/>
          <p:nvPr/>
        </p:nvPicPr>
        <p:blipFill rotWithShape="1">
          <a:blip r:embed="rId5">
            <a:alphaModFix/>
          </a:blip>
          <a:srcRect/>
          <a:stretch/>
        </p:blipFill>
        <p:spPr>
          <a:xfrm>
            <a:off x="5800885" y="1467028"/>
            <a:ext cx="3410511" cy="3135744"/>
          </a:xfrm>
          <a:prstGeom prst="rect">
            <a:avLst/>
          </a:prstGeom>
          <a:noFill/>
          <a:ln>
            <a:noFill/>
          </a:ln>
        </p:spPr>
      </p:pic>
      <p:grpSp>
        <p:nvGrpSpPr>
          <p:cNvPr id="106" name="Google Shape;106;p19"/>
          <p:cNvGrpSpPr/>
          <p:nvPr/>
        </p:nvGrpSpPr>
        <p:grpSpPr>
          <a:xfrm>
            <a:off x="3103609" y="4133870"/>
            <a:ext cx="2811656" cy="2031434"/>
            <a:chOff x="3679050" y="4742581"/>
            <a:chExt cx="3460500" cy="2250294"/>
          </a:xfrm>
        </p:grpSpPr>
        <p:pic>
          <p:nvPicPr>
            <p:cNvPr id="107" name="Google Shape;107;p19"/>
            <p:cNvPicPr preferRelativeResize="0"/>
            <p:nvPr/>
          </p:nvPicPr>
          <p:blipFill rotWithShape="1">
            <a:blip r:embed="rId6">
              <a:alphaModFix/>
              <a:extLst>
                <a:ext uri="{28A0092B-C50C-407E-A947-70E740481C1C}">
                  <a14:useLocalDpi xmlns:a14="http://schemas.microsoft.com/office/drawing/2010/main"/>
                </a:ext>
              </a:extLst>
            </a:blip>
            <a:srcRect/>
            <a:stretch/>
          </p:blipFill>
          <p:spPr>
            <a:xfrm>
              <a:off x="3921692" y="4742581"/>
              <a:ext cx="2756401" cy="1325933"/>
            </a:xfrm>
            <a:prstGeom prst="rect">
              <a:avLst/>
            </a:prstGeom>
            <a:noFill/>
            <a:ln>
              <a:noFill/>
            </a:ln>
          </p:spPr>
        </p:pic>
        <p:sp>
          <p:nvSpPr>
            <p:cNvPr id="108" name="Google Shape;108;p19"/>
            <p:cNvSpPr txBox="1"/>
            <p:nvPr/>
          </p:nvSpPr>
          <p:spPr>
            <a:xfrm>
              <a:off x="3679050" y="6289375"/>
              <a:ext cx="3460500" cy="703500"/>
            </a:xfrm>
            <a:prstGeom prst="rect">
              <a:avLst/>
            </a:prstGeom>
            <a:noFill/>
            <a:ln>
              <a:noFill/>
            </a:ln>
          </p:spPr>
          <p:txBody>
            <a:bodyPr spcFirstLastPara="1" wrap="square" lIns="77025" tIns="77025" rIns="77025" bIns="77025" anchor="t" anchorCtr="0">
              <a:noAutofit/>
            </a:bodyPr>
            <a:lstStyle/>
            <a:p>
              <a:pPr>
                <a:spcBef>
                  <a:spcPts val="0"/>
                </a:spcBef>
                <a:spcAft>
                  <a:spcPts val="0"/>
                </a:spcAft>
                <a:buClr>
                  <a:schemeClr val="dk1"/>
                </a:buClr>
                <a:buSzPts val="900"/>
              </a:pPr>
              <a:r>
                <a:rPr lang="en-US" sz="2492">
                  <a:solidFill>
                    <a:srgbClr val="FF0000"/>
                  </a:solidFill>
                  <a:latin typeface="Corbel"/>
                  <a:ea typeface="Corbel"/>
                  <a:cs typeface="Corbel"/>
                  <a:sym typeface="Corbel"/>
                </a:rPr>
                <a:t>Product Description</a:t>
              </a:r>
              <a:endParaRPr sz="2492">
                <a:solidFill>
                  <a:srgbClr val="FF0000"/>
                </a:solidFill>
                <a:latin typeface="Corbel"/>
                <a:ea typeface="Corbel"/>
                <a:cs typeface="Corbel"/>
                <a:sym typeface="Corbel"/>
              </a:endParaRPr>
            </a:p>
          </p:txBody>
        </p:sp>
      </p:grpSp>
    </p:spTree>
    <p:extLst>
      <p:ext uri="{BB962C8B-B14F-4D97-AF65-F5344CB8AC3E}">
        <p14:creationId xmlns:p14="http://schemas.microsoft.com/office/powerpoint/2010/main" val="31128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p:cNvPicPr>
            <a:picLocks noChangeAspect="1" noChangeArrowheads="1"/>
          </p:cNvPicPr>
          <p:nvPr/>
        </p:nvPicPr>
        <p:blipFill>
          <a:blip r:embed="rId3" cstate="print"/>
          <a:srcRect/>
          <a:stretch>
            <a:fillRect/>
          </a:stretch>
        </p:blipFill>
        <p:spPr bwMode="auto">
          <a:xfrm>
            <a:off x="1974581" y="5074440"/>
            <a:ext cx="413031" cy="381259"/>
          </a:xfrm>
          <a:prstGeom prst="rect">
            <a:avLst/>
          </a:prstGeom>
          <a:noFill/>
          <a:ln w="9525">
            <a:noFill/>
            <a:miter lim="800000"/>
            <a:headEnd/>
            <a:tailEnd/>
          </a:ln>
        </p:spPr>
      </p:pic>
      <p:cxnSp>
        <p:nvCxnSpPr>
          <p:cNvPr id="32" name="Straight Arrow Connector 84"/>
          <p:cNvCxnSpPr>
            <a:cxnSpLocks/>
            <a:stCxn id="31" idx="0"/>
          </p:cNvCxnSpPr>
          <p:nvPr/>
        </p:nvCxnSpPr>
        <p:spPr>
          <a:xfrm flipH="1" flipV="1">
            <a:off x="2011965" y="4036444"/>
            <a:ext cx="169132" cy="1037996"/>
          </a:xfrm>
          <a:prstGeom prst="straightConnector1">
            <a:avLst/>
          </a:prstGeom>
          <a:ln w="19050">
            <a:solidFill>
              <a:srgbClr val="8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85"/>
          <p:cNvCxnSpPr>
            <a:cxnSpLocks/>
            <a:stCxn id="31" idx="0"/>
          </p:cNvCxnSpPr>
          <p:nvPr/>
        </p:nvCxnSpPr>
        <p:spPr>
          <a:xfrm flipV="1">
            <a:off x="2181097" y="3595628"/>
            <a:ext cx="604966" cy="1478812"/>
          </a:xfrm>
          <a:prstGeom prst="straightConnector1">
            <a:avLst/>
          </a:prstGeom>
          <a:ln w="19050">
            <a:solidFill>
              <a:srgbClr val="8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88"/>
          <p:cNvCxnSpPr>
            <a:cxnSpLocks/>
            <a:stCxn id="31" idx="0"/>
          </p:cNvCxnSpPr>
          <p:nvPr/>
        </p:nvCxnSpPr>
        <p:spPr>
          <a:xfrm flipH="1" flipV="1">
            <a:off x="1398898" y="3576534"/>
            <a:ext cx="782199" cy="1497906"/>
          </a:xfrm>
          <a:prstGeom prst="straightConnector1">
            <a:avLst/>
          </a:prstGeom>
          <a:ln w="19050">
            <a:solidFill>
              <a:srgbClr val="8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5" name="Picture 2"/>
          <p:cNvPicPr>
            <a:picLocks noChangeAspect="1" noChangeArrowheads="1"/>
          </p:cNvPicPr>
          <p:nvPr/>
        </p:nvPicPr>
        <p:blipFill>
          <a:blip r:embed="rId3" cstate="print"/>
          <a:srcRect/>
          <a:stretch>
            <a:fillRect/>
          </a:stretch>
        </p:blipFill>
        <p:spPr bwMode="auto">
          <a:xfrm>
            <a:off x="3031685" y="5029128"/>
            <a:ext cx="413031" cy="381259"/>
          </a:xfrm>
          <a:prstGeom prst="rect">
            <a:avLst/>
          </a:prstGeom>
          <a:noFill/>
          <a:ln w="9525">
            <a:noFill/>
            <a:miter lim="800000"/>
            <a:headEnd/>
            <a:tailEnd/>
          </a:ln>
        </p:spPr>
      </p:pic>
      <p:cxnSp>
        <p:nvCxnSpPr>
          <p:cNvPr id="36" name="Straight Arrow Connector 94"/>
          <p:cNvCxnSpPr>
            <a:cxnSpLocks/>
            <a:stCxn id="35" idx="0"/>
          </p:cNvCxnSpPr>
          <p:nvPr/>
        </p:nvCxnSpPr>
        <p:spPr>
          <a:xfrm flipH="1" flipV="1">
            <a:off x="1999823" y="4029017"/>
            <a:ext cx="1238377" cy="1000111"/>
          </a:xfrm>
          <a:prstGeom prst="straightConnector1">
            <a:avLst/>
          </a:prstGeom>
          <a:ln w="19050">
            <a:solidFill>
              <a:srgbClr val="8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96"/>
          <p:cNvCxnSpPr>
            <a:cxnSpLocks/>
            <a:stCxn id="35" idx="0"/>
          </p:cNvCxnSpPr>
          <p:nvPr/>
        </p:nvCxnSpPr>
        <p:spPr>
          <a:xfrm flipV="1">
            <a:off x="3238200" y="4016488"/>
            <a:ext cx="90153" cy="1012640"/>
          </a:xfrm>
          <a:prstGeom prst="straightConnector1">
            <a:avLst/>
          </a:prstGeom>
          <a:ln w="19050">
            <a:solidFill>
              <a:srgbClr val="8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8" name="Picture 2"/>
          <p:cNvPicPr>
            <a:picLocks noChangeAspect="1" noChangeArrowheads="1"/>
          </p:cNvPicPr>
          <p:nvPr/>
        </p:nvPicPr>
        <p:blipFill>
          <a:blip r:embed="rId3" cstate="print"/>
          <a:srcRect/>
          <a:stretch>
            <a:fillRect/>
          </a:stretch>
        </p:blipFill>
        <p:spPr bwMode="auto">
          <a:xfrm>
            <a:off x="3824090" y="5050578"/>
            <a:ext cx="438881" cy="405121"/>
          </a:xfrm>
          <a:prstGeom prst="rect">
            <a:avLst/>
          </a:prstGeom>
          <a:noFill/>
          <a:ln w="9525">
            <a:noFill/>
            <a:miter lim="800000"/>
            <a:headEnd/>
            <a:tailEnd/>
          </a:ln>
        </p:spPr>
      </p:pic>
      <p:cxnSp>
        <p:nvCxnSpPr>
          <p:cNvPr id="39" name="Straight Arrow Connector 104"/>
          <p:cNvCxnSpPr>
            <a:cxnSpLocks/>
            <a:stCxn id="38" idx="0"/>
          </p:cNvCxnSpPr>
          <p:nvPr/>
        </p:nvCxnSpPr>
        <p:spPr>
          <a:xfrm flipV="1">
            <a:off x="4043531" y="4036444"/>
            <a:ext cx="68629" cy="1014135"/>
          </a:xfrm>
          <a:prstGeom prst="straightConnector1">
            <a:avLst/>
          </a:prstGeom>
          <a:ln w="19050">
            <a:solidFill>
              <a:srgbClr val="8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107"/>
          <p:cNvCxnSpPr>
            <a:cxnSpLocks/>
            <a:stCxn id="38" idx="0"/>
          </p:cNvCxnSpPr>
          <p:nvPr/>
        </p:nvCxnSpPr>
        <p:spPr>
          <a:xfrm flipV="1">
            <a:off x="4043530" y="3885301"/>
            <a:ext cx="860030" cy="1165278"/>
          </a:xfrm>
          <a:prstGeom prst="straightConnector1">
            <a:avLst/>
          </a:prstGeom>
          <a:ln w="19050">
            <a:solidFill>
              <a:srgbClr val="8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116"/>
          <p:cNvCxnSpPr>
            <a:cxnSpLocks/>
            <a:stCxn id="50" idx="2"/>
            <a:endCxn id="31" idx="0"/>
          </p:cNvCxnSpPr>
          <p:nvPr/>
        </p:nvCxnSpPr>
        <p:spPr>
          <a:xfrm flipH="1">
            <a:off x="2181097" y="4029016"/>
            <a:ext cx="985752" cy="1045424"/>
          </a:xfrm>
          <a:prstGeom prst="straightConnector1">
            <a:avLst/>
          </a:prstGeom>
          <a:ln w="19050">
            <a:solidFill>
              <a:srgbClr val="8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119"/>
          <p:cNvCxnSpPr>
            <a:cxnSpLocks/>
            <a:stCxn id="38" idx="0"/>
          </p:cNvCxnSpPr>
          <p:nvPr/>
        </p:nvCxnSpPr>
        <p:spPr>
          <a:xfrm flipH="1" flipV="1">
            <a:off x="3319756" y="3995699"/>
            <a:ext cx="723775" cy="1054880"/>
          </a:xfrm>
          <a:prstGeom prst="straightConnector1">
            <a:avLst/>
          </a:prstGeom>
          <a:ln w="19050">
            <a:solidFill>
              <a:srgbClr val="8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4" name="Rectangle 194"/>
          <p:cNvSpPr/>
          <p:nvPr/>
        </p:nvSpPr>
        <p:spPr>
          <a:xfrm>
            <a:off x="1488481" y="1385888"/>
            <a:ext cx="6312495" cy="383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275" b="1" dirty="0">
                <a:solidFill>
                  <a:srgbClr val="0C2340"/>
                </a:solidFill>
              </a:rPr>
              <a:t>Web 2.0 </a:t>
            </a:r>
            <a:r>
              <a:rPr lang="en-US" altLang="zh-CN" sz="1950" b="1" dirty="0">
                <a:solidFill>
                  <a:srgbClr val="0C2340"/>
                </a:solidFill>
              </a:rPr>
              <a:t>= Info Space + Users</a:t>
            </a:r>
            <a:endParaRPr lang="zh-CN" altLang="en-US" sz="1950" b="1" dirty="0">
              <a:solidFill>
                <a:srgbClr val="0C2340"/>
              </a:solidFill>
            </a:endParaRPr>
          </a:p>
        </p:txBody>
      </p:sp>
      <p:sp>
        <p:nvSpPr>
          <p:cNvPr id="45058" name="AutoShape 2" descr="data:image/jpeg;base64,/9j/4AAQSkZJRgABAQAAAQABAAD/2wBDAAkGBwgHBgkIBwgKCgkLDRYPDQwMDRsUFRAWIB0iIiAdHx8kKDQsJCYxJx8fLT0tMTU3Ojo6Iys/RD84QzQ5Ojf/2wBDAQoKCg0MDRoPDxo3JR8lNzc3Nzc3Nzc3Nzc3Nzc3Nzc3Nzc3Nzc3Nzc3Nzc3Nzc3Nzc3Nzc3Nzc3Nzc3Nzc3Nzf/wAARCAChAKIDASIAAhEBAxEB/8QAGwABAAEFAQAAAAAAAAAAAAAAAAYBAwQFBwL/xAA5EAACAgECBAMFBgUDBQAAAAAAAQIDBAURBhIhMRNBUSJhcYGRBxQjobHBFSVCctEyUuFTYsLw8f/EABkBAQADAQEAAAAAAAAAAAAAAAABAgMEBf/EACARAQEAAwABBAMAAAAAAAAAAAABAgMRMQQFEkETIWH/2gAMAwEAAhEDEQA/AO4gAAAAAAAAAAAAAAAAAAAAAAAAAAAAAAAAAAAAAAAAGNlZKq9mLXN5gXpWRj5nnxkayWQ/U8/ePeBtVdHzPcZKS3TNP9495cry3FrZ/IDbA8VWK2tTj5nsAAAAAAAAAAAAAAAAAAAKN7Jt9kRi/Ldlkp792STI38CzbvyP9CCSyPLcDZPI95blkL1LVVO8Y+I5Stn/AKKYrdszsfh2dqU8u91L/p1tN/Xt+oFmiVmRLlpXO/TcvzpyqlvOmaS89tzNr0TTa+0rt/XxpL9GXf4ZTttRmZlT92RKW3yluiP2KaJkc/iV79lzI2xGb8fVdJueXS4ZtSXtpR5Z7fDz+X0MzG4kwL5VxhNqU1u012/ySN0Cie639SoAAAAAAAAAAAAAAAAFH2Oe6lTPD1SzGjHmnz/hx9U+qOhMgWLOWbq2Rny6pyag/Rf/ADYDd6dXHDg25eJdJe3Y+79y9F7jInkSfdmLDdnvkYHvx5ep6jkSXmWvDZk42G5NSs6R9PUDLxpSlDmk3s+yIfxngwx7o5uIvDlJ/iKPRc2/SXz7fQmj2ivRepHOKrK5VNJxl7O0vqBvNHy426fjKcn4nhxTUu++xsSAYWbKUEuZ7wJ5TLnprl6xT/ID2AAAAAAAAAAABRyUVu3sgKniyyNcHKb2SLcsmC7dfgR/XNXrlCVcJqL6JRb2bYOW+HnVOIJ7yrolyLtuu5qeG3zVTh06TfT6EZuy7bMiySUpRhu5tdlt3NvwxmKGp2U2RlW7VzwjNbPp0a/JP5kdOJpVRv2RkRx/cZONWnFSMjZehIwoV+G91Fb+9FLLrUvZSRnNJ+RbsqUl2A0eTKb3cpN/EjOv5Mase1yeySZM78GVqa5lFfAgf2g4tEKcbSsaydmpZ9ijCK/ohv7UmvhugMDhizMzZ01wrlKd0FLlS6RTW+7Z12qPJXGK/pSRiaRhR0/TcfEh0VVaj0+BmgAAAAAAAo3sBUFN+hrtX1zTdGpdupZdVC8lKXWT9Eu7Itk8rY4ZZ3mM7Wwfc0+rajHFyFVLzjvFepzziT7XH7VOhY/Kn0V93Vv4R/z9CI1W8SahlV6vnahPDqjLplZ1nLB7vsodN9/RIy/PLeSdejPa9mOFz22Y/wA+3X7M6dnnsjnfHWk6rqGswswrFDE8BOy62xQrpkm+rb+X0JJpsdc1N74GnSeMorlysneiNn9sWubb37bGLrnBOqX5FN+XD79z+z4Nbbrqfk3F9H8WuhfLH548cmjdfT7PlGqr5rca2WNbO2jeL+8xqfh2OSfNySa2fbfdb779zyo3xcbYZlztradLsfNybeXrs/Pdk840Ua8HDw1/RHdpeWy2IRyvsWkYW9vU/wCEeKsXVKli5Mo4+fBe1TJ7br1j6olO5xG7FrtlGTTVkXvGcXs4v3NdiQaTxJqWHTGqeXZZFdnZFWf8gdOKNrYgkuKdavkq9Noqvtl2X3eS/wDIsvTeNdbklqGYsPG39qunarmXvabl+Y6hIdd4jx8FWU4zhkZUV7UU/Zr/AL35fDuzU8H8OZEtSs4h1uTtzbd/BjOO3JHye3l7l5G50bhjE0+Fbs2ush1W8NoRfql6+97s3uxIqAAAAAAAAWcrJqxa3ZfZGEF5yexeNLxXpM9X03wqVCV1UvErhZNxjKWzWza3a799mBzrjb7S8+nMnp+jwjTFxThclzTmmvJbbL8yD2YOpahdHI1rMnju1+yrnK2+199oQW8mzp1PAeq5ttc827D01LpKeF+Lco99lOcej3367Ev0PhfSNCbngYkfvEltPJtbsun8Zy3fyMLpuV7lXq4e5TTqmOnGS/d+3N+GeAc2zazHwI6fBNbZupRVt8/fCpPaHTs5Pf3E/wBH4O0nTr4ZV1c8/Pj1WXmtWTi9tny+UPhFIkSKmuOMx8ODbv2bb3OqbIbFQWYoRxdPxNQlHyhFR/f9yK2JJkl4gXialkP/AL9iO5dcoptIDGbR7ra3MSVmz2b6nuuzdrZgSjha3w9Vx2+0pcv16HRDl+iWOORVZ/tmn+Z09PdboCoAAAAAAAAAAAAAAAAAAAACF6tD+YZH97NXfQpR7Gz165Q1O9R/3fsjWePv0aAzMLhrG1Phu9xrjHN8WUq7Oz3S6Rb9GRLFp2lyzi1KL2afkzpvCT302bX+nxZbfREY4twFha07oJKvJXOl6S7S/wA/MCzgQSS2RP8ATLfGwqZN9VHZ/FdDn2LdGO27SJdw1lRsjZQpb7e1H9/2A3oAAAAAAAAAAAAAAAAAAAACBa6n/Fsrfr7f7GA10ZuNQoeRqOROPZzfX4GJfhzjBtLyAlfDVXhaNjprZzTm/m2an7QaObSab0vaqu7+5pr9diRYEFDCx4pbJVx6fI0XHV38shjJbytnv8l/6gOf12yfmyX8BpyzciT7Rq2/Mi9GHZLyJjwbQ8W+7ma/Egvyf/IEtAAAAAAAAAAAAAAAAAAAt5EpQoslBOUlFtJebLhTYDn1upuqTVldkOvVTi1+p4WtUzfLz7v03OhuMZd0n8SnhV778kd/gBhaHdZfplNlsZRezS5ls2vIt8QaZ/E8Pkg0rq3zVt9m/R/E2exXYDl87bMO915lUqJp7bWLb6PzMzH1iuDXJYubfps+u50GdcLFtOMZL0ktzxHEx4veNFUWvNQQFcScrMaqdi2nKEXJejaLoQAAAAAAAAAAAAAAAAAAAAAAAAAAAAAAAAAAAAAAP//Z"/>
          <p:cNvSpPr>
            <a:spLocks noChangeAspect="1" noChangeArrowheads="1"/>
          </p:cNvSpPr>
          <p:nvPr/>
        </p:nvSpPr>
        <p:spPr bwMode="auto">
          <a:xfrm>
            <a:off x="1364655" y="748904"/>
            <a:ext cx="247650" cy="228601"/>
          </a:xfrm>
          <a:prstGeom prst="rect">
            <a:avLst/>
          </a:prstGeom>
          <a:noFill/>
        </p:spPr>
        <p:txBody>
          <a:bodyPr vert="horz" wrap="square" lIns="68580" tIns="34290" rIns="68580" bIns="34290" numCol="1" anchor="t" anchorCtr="0" compatLnSpc="1">
            <a:prstTxWarp prst="textNoShape">
              <a:avLst/>
            </a:prstTxWarp>
          </a:bodyPr>
          <a:lstStyle/>
          <a:p>
            <a:endParaRPr lang="zh-CN" altLang="en-US"/>
          </a:p>
        </p:txBody>
      </p:sp>
      <p:grpSp>
        <p:nvGrpSpPr>
          <p:cNvPr id="67" name="Group 66"/>
          <p:cNvGrpSpPr/>
          <p:nvPr/>
        </p:nvGrpSpPr>
        <p:grpSpPr>
          <a:xfrm>
            <a:off x="7800975" y="2868719"/>
            <a:ext cx="1238250" cy="1016582"/>
            <a:chOff x="7581292" y="4437112"/>
            <a:chExt cx="1260140" cy="1088746"/>
          </a:xfrm>
        </p:grpSpPr>
        <p:pic>
          <p:nvPicPr>
            <p:cNvPr id="68" name="Picture 67"/>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581292" y="4509120"/>
              <a:ext cx="1133293" cy="1016738"/>
            </a:xfrm>
            <a:prstGeom prst="rect">
              <a:avLst/>
            </a:prstGeom>
          </p:spPr>
        </p:pic>
        <p:sp>
          <p:nvSpPr>
            <p:cNvPr id="69" name="Rectangle 68"/>
            <p:cNvSpPr/>
            <p:nvPr/>
          </p:nvSpPr>
          <p:spPr>
            <a:xfrm>
              <a:off x="8409384" y="4437112"/>
              <a:ext cx="432048"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69"/>
            <p:cNvPicPr>
              <a:picLocks noChangeAspect="1"/>
            </p:cNvPicPr>
            <p:nvPr/>
          </p:nvPicPr>
          <p:blipFill>
            <a:blip r:embed="rId5"/>
            <a:stretch>
              <a:fillRect/>
            </a:stretch>
          </p:blipFill>
          <p:spPr>
            <a:xfrm>
              <a:off x="8049344" y="4473116"/>
              <a:ext cx="702078" cy="1044116"/>
            </a:xfrm>
            <a:prstGeom prst="rect">
              <a:avLst/>
            </a:prstGeom>
          </p:spPr>
        </p:pic>
      </p:grpSp>
      <p:sp>
        <p:nvSpPr>
          <p:cNvPr id="73" name="Title 1"/>
          <p:cNvSpPr>
            <a:spLocks noGrp="1"/>
          </p:cNvSpPr>
          <p:nvPr>
            <p:ph type="title"/>
          </p:nvPr>
        </p:nvSpPr>
        <p:spPr/>
        <p:txBody>
          <a:bodyPr/>
          <a:lstStyle/>
          <a:p>
            <a:r>
              <a:rPr lang="en-US" altLang="zh-CN" dirty="0">
                <a:ea typeface="黑体" pitchFamily="49" charset="-122"/>
              </a:rPr>
              <a:t>20 years before…</a:t>
            </a:r>
            <a:endParaRPr lang="en-US" dirty="0"/>
          </a:p>
        </p:txBody>
      </p:sp>
      <p:sp>
        <p:nvSpPr>
          <p:cNvPr id="74" name="TextBox 73"/>
          <p:cNvSpPr txBox="1"/>
          <p:nvPr/>
        </p:nvSpPr>
        <p:spPr>
          <a:xfrm>
            <a:off x="2967388" y="1782200"/>
            <a:ext cx="3230715" cy="842538"/>
          </a:xfrm>
          <a:prstGeom prst="rect">
            <a:avLst/>
          </a:prstGeom>
          <a:noFill/>
        </p:spPr>
        <p:txBody>
          <a:bodyPr wrap="square" rtlCol="0">
            <a:spAutoFit/>
          </a:bodyPr>
          <a:lstStyle/>
          <a:p>
            <a:pPr marL="278606" indent="-278606">
              <a:buFont typeface="Arial" charset="0"/>
              <a:buChar char="•"/>
            </a:pPr>
            <a:r>
              <a:rPr lang="en-US" altLang="zh-CN" sz="1625" dirty="0">
                <a:solidFill>
                  <a:srgbClr val="0C2340"/>
                </a:solidFill>
              </a:rPr>
              <a:t>Personalized</a:t>
            </a:r>
            <a:r>
              <a:rPr lang="zh-CN" altLang="en-US" sz="1625" dirty="0">
                <a:solidFill>
                  <a:srgbClr val="0C2340"/>
                </a:solidFill>
              </a:rPr>
              <a:t> </a:t>
            </a:r>
            <a:r>
              <a:rPr lang="en-US" altLang="zh-CN" sz="1625" dirty="0">
                <a:solidFill>
                  <a:srgbClr val="0C2340"/>
                </a:solidFill>
              </a:rPr>
              <a:t>recommendation</a:t>
            </a:r>
            <a:endParaRPr lang="zh-CN" altLang="en-US" sz="1625" dirty="0">
              <a:solidFill>
                <a:srgbClr val="0C2340"/>
              </a:solidFill>
            </a:endParaRPr>
          </a:p>
          <a:p>
            <a:pPr marL="278606" indent="-278606">
              <a:buFont typeface="Arial" charset="0"/>
              <a:buChar char="•"/>
            </a:pPr>
            <a:r>
              <a:rPr lang="en-US" altLang="zh-CN" sz="1625" dirty="0">
                <a:solidFill>
                  <a:srgbClr val="0C2340"/>
                </a:solidFill>
              </a:rPr>
              <a:t>Collaborative</a:t>
            </a:r>
            <a:r>
              <a:rPr lang="zh-CN" altLang="en-US" sz="1625" dirty="0">
                <a:solidFill>
                  <a:srgbClr val="0C2340"/>
                </a:solidFill>
              </a:rPr>
              <a:t> </a:t>
            </a:r>
            <a:r>
              <a:rPr lang="en-US" altLang="zh-CN" sz="1625" dirty="0">
                <a:solidFill>
                  <a:srgbClr val="0C2340"/>
                </a:solidFill>
              </a:rPr>
              <a:t>Filtering</a:t>
            </a:r>
            <a:endParaRPr lang="zh-CN" altLang="en-US" sz="1625" dirty="0">
              <a:solidFill>
                <a:srgbClr val="0C2340"/>
              </a:solidFill>
            </a:endParaRPr>
          </a:p>
        </p:txBody>
      </p:sp>
      <p:sp>
        <p:nvSpPr>
          <p:cNvPr id="77" name="Rectangle 180"/>
          <p:cNvSpPr/>
          <p:nvPr/>
        </p:nvSpPr>
        <p:spPr>
          <a:xfrm>
            <a:off x="4476215" y="4073878"/>
            <a:ext cx="1798298" cy="5960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950" b="1" dirty="0">
                <a:solidFill>
                  <a:srgbClr val="800000"/>
                </a:solidFill>
                <a:ea typeface="黑体" pitchFamily="49" charset="-122"/>
              </a:rPr>
              <a:t>Interaction</a:t>
            </a:r>
            <a:endParaRPr lang="zh-CN" altLang="en-US" sz="1950" b="1" dirty="0">
              <a:solidFill>
                <a:srgbClr val="800000"/>
              </a:solidFill>
              <a:ea typeface="黑体" pitchFamily="49" charset="-122"/>
            </a:endParaRPr>
          </a:p>
        </p:txBody>
      </p:sp>
      <p:sp>
        <p:nvSpPr>
          <p:cNvPr id="43" name="Right Arrow 4">
            <a:extLst>
              <a:ext uri="{FF2B5EF4-FFF2-40B4-BE49-F238E27FC236}">
                <a16:creationId xmlns:a16="http://schemas.microsoft.com/office/drawing/2014/main" id="{8CFCF1CE-8A4C-4AED-80DD-4FF86FDE4FD9}"/>
              </a:ext>
            </a:extLst>
          </p:cNvPr>
          <p:cNvSpPr/>
          <p:nvPr/>
        </p:nvSpPr>
        <p:spPr>
          <a:xfrm>
            <a:off x="5687046" y="3329010"/>
            <a:ext cx="271244" cy="238014"/>
          </a:xfrm>
          <a:prstGeom prst="rightArrow">
            <a:avLst/>
          </a:prstGeom>
          <a:noFill/>
          <a:ln>
            <a:solidFill>
              <a:srgbClr val="0C2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C2340"/>
                </a:solidFill>
              </a:ln>
              <a:solidFill>
                <a:srgbClr val="0C2340"/>
              </a:solidFill>
            </a:endParaRPr>
          </a:p>
        </p:txBody>
      </p:sp>
      <p:pic>
        <p:nvPicPr>
          <p:cNvPr id="45" name="Picture 44">
            <a:extLst>
              <a:ext uri="{FF2B5EF4-FFF2-40B4-BE49-F238E27FC236}">
                <a16:creationId xmlns:a16="http://schemas.microsoft.com/office/drawing/2014/main" id="{C8BA3CA6-2A2A-4A1A-9C95-64AEB06765E3}"/>
              </a:ext>
            </a:extLst>
          </p:cNvPr>
          <p:cNvPicPr>
            <a:picLocks noChangeAspect="1"/>
          </p:cNvPicPr>
          <p:nvPr/>
        </p:nvPicPr>
        <p:blipFill>
          <a:blip r:embed="rId6"/>
          <a:stretch>
            <a:fillRect/>
          </a:stretch>
        </p:blipFill>
        <p:spPr>
          <a:xfrm>
            <a:off x="6198103" y="2871177"/>
            <a:ext cx="916261" cy="1049119"/>
          </a:xfrm>
          <a:prstGeom prst="rect">
            <a:avLst/>
          </a:prstGeom>
        </p:spPr>
      </p:pic>
      <p:sp>
        <p:nvSpPr>
          <p:cNvPr id="47" name="Right Arrow 4">
            <a:extLst>
              <a:ext uri="{FF2B5EF4-FFF2-40B4-BE49-F238E27FC236}">
                <a16:creationId xmlns:a16="http://schemas.microsoft.com/office/drawing/2014/main" id="{F85FCC51-696B-43F1-A5A0-6418D257E9BF}"/>
              </a:ext>
            </a:extLst>
          </p:cNvPr>
          <p:cNvSpPr/>
          <p:nvPr/>
        </p:nvSpPr>
        <p:spPr>
          <a:xfrm>
            <a:off x="7280571" y="3329010"/>
            <a:ext cx="271244" cy="238014"/>
          </a:xfrm>
          <a:prstGeom prst="rightArrow">
            <a:avLst/>
          </a:prstGeom>
          <a:noFill/>
          <a:ln>
            <a:solidFill>
              <a:srgbClr val="0C2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C2340"/>
                </a:solidFill>
              </a:ln>
              <a:solidFill>
                <a:srgbClr val="0C2340"/>
              </a:solidFill>
            </a:endParaRPr>
          </a:p>
        </p:txBody>
      </p:sp>
      <p:pic>
        <p:nvPicPr>
          <p:cNvPr id="50" name="Picture 49"/>
          <p:cNvPicPr>
            <a:picLocks noChangeAspect="1"/>
          </p:cNvPicPr>
          <p:nvPr/>
        </p:nvPicPr>
        <p:blipFill>
          <a:blip r:embed="rId7"/>
          <a:stretch>
            <a:fillRect/>
          </a:stretch>
        </p:blipFill>
        <p:spPr>
          <a:xfrm>
            <a:off x="1256872" y="2715739"/>
            <a:ext cx="3819953" cy="1313277"/>
          </a:xfrm>
          <a:prstGeom prst="rect">
            <a:avLst/>
          </a:prstGeom>
        </p:spPr>
      </p:pic>
      <p:sp>
        <p:nvSpPr>
          <p:cNvPr id="46" name="矩形 45"/>
          <p:cNvSpPr/>
          <p:nvPr/>
        </p:nvSpPr>
        <p:spPr>
          <a:xfrm>
            <a:off x="2742772" y="3424179"/>
            <a:ext cx="185738" cy="171450"/>
          </a:xfrm>
          <a:prstGeom prst="rect">
            <a:avLst/>
          </a:prstGeom>
          <a:solidFill>
            <a:srgbClr val="0000CC"/>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Rectangle 1">
            <a:extLst>
              <a:ext uri="{FF2B5EF4-FFF2-40B4-BE49-F238E27FC236}">
                <a16:creationId xmlns:a16="http://schemas.microsoft.com/office/drawing/2014/main" id="{DC80CE9B-4B5C-4158-A391-E168F621C994}"/>
              </a:ext>
            </a:extLst>
          </p:cNvPr>
          <p:cNvSpPr/>
          <p:nvPr/>
        </p:nvSpPr>
        <p:spPr>
          <a:xfrm>
            <a:off x="-12382" y="6381328"/>
            <a:ext cx="9831615" cy="430887"/>
          </a:xfrm>
          <a:prstGeom prst="rect">
            <a:avLst/>
          </a:prstGeom>
        </p:spPr>
        <p:txBody>
          <a:bodyPr wrap="square">
            <a:spAutoFit/>
          </a:bodyPr>
          <a:lstStyle/>
          <a:p>
            <a:pPr marL="185738" indent="-185738">
              <a:spcBef>
                <a:spcPct val="20000"/>
              </a:spcBef>
              <a:buFont typeface="+mj-lt"/>
              <a:buAutoNum type="arabicPeriod"/>
            </a:pPr>
            <a:r>
              <a:rPr lang="en-US" altLang="zh-CN" sz="1100" kern="0" dirty="0"/>
              <a:t>P. Resnick, N. </a:t>
            </a:r>
            <a:r>
              <a:rPr lang="en-US" altLang="zh-CN" sz="1100" kern="0" dirty="0" err="1"/>
              <a:t>Iacovou</a:t>
            </a:r>
            <a:r>
              <a:rPr lang="en-US" altLang="zh-CN" sz="1100" kern="0" dirty="0"/>
              <a:t>, M. </a:t>
            </a:r>
            <a:r>
              <a:rPr lang="en-US" altLang="zh-CN" sz="1100" kern="0" dirty="0" err="1"/>
              <a:t>Suchak</a:t>
            </a:r>
            <a:r>
              <a:rPr lang="en-US" altLang="zh-CN" sz="1100" kern="0" dirty="0"/>
              <a:t>, P. Bergstrom, &amp; J. </a:t>
            </a:r>
            <a:r>
              <a:rPr lang="en-US" altLang="zh-CN" sz="1100" kern="0" dirty="0" err="1"/>
              <a:t>Riedl</a:t>
            </a:r>
            <a:r>
              <a:rPr lang="en-US" altLang="zh-CN" sz="1100" kern="0" dirty="0"/>
              <a:t>. (1994). </a:t>
            </a:r>
            <a:r>
              <a:rPr lang="en-US" altLang="zh-CN" sz="1100" kern="0" dirty="0" err="1"/>
              <a:t>GroupLens</a:t>
            </a:r>
            <a:r>
              <a:rPr lang="en-US" altLang="zh-CN" sz="1100" kern="0" dirty="0"/>
              <a:t>: an open architecture for collaborative filtering of </a:t>
            </a:r>
            <a:r>
              <a:rPr lang="en-US" altLang="zh-CN" sz="1100" kern="0" dirty="0" err="1"/>
              <a:t>netnews</a:t>
            </a:r>
            <a:r>
              <a:rPr lang="en-US" altLang="zh-CN" sz="1100" kern="0" dirty="0"/>
              <a:t>. ACM </a:t>
            </a:r>
            <a:r>
              <a:rPr lang="en-US" altLang="zh-CN" sz="1100" b="1" kern="0" dirty="0"/>
              <a:t>CSCW 1994. </a:t>
            </a:r>
            <a:r>
              <a:rPr lang="it-IT" altLang="zh-CN" sz="1100" kern="0" dirty="0"/>
              <a:t> </a:t>
            </a:r>
            <a:endParaRPr lang="zh-CN" altLang="en-US" sz="1100" kern="0" dirty="0"/>
          </a:p>
        </p:txBody>
      </p:sp>
    </p:spTree>
    <p:extLst>
      <p:ext uri="{BB962C8B-B14F-4D97-AF65-F5344CB8AC3E}">
        <p14:creationId xmlns:p14="http://schemas.microsoft.com/office/powerpoint/2010/main" val="305394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261 0.0044 L -0.07097 0.27639 L -0.08203 0.09144 L 0.03672 0.27107 L 0.05013 0.0875 L 0.11771 0.28565 L 0.22018 0.04514 L 0.22304 0.04653 " pathEditMode="relative" ptsTypes="AAAAAAAA">
                                      <p:cBhvr>
                                        <p:cTn id="6" dur="5500" fill="hold"/>
                                        <p:tgtEl>
                                          <p:spTgt spid="46"/>
                                        </p:tgtEl>
                                        <p:attrNameLst>
                                          <p:attrName>ppt_x</p:attrName>
                                          <p:attrName>ppt_y</p:attrName>
                                        </p:attrNameLst>
                                      </p:cBhvr>
                                    </p:animMotion>
                                  </p:childTnLst>
                                </p:cTn>
                              </p:par>
                            </p:childTnLst>
                          </p:cTn>
                        </p:par>
                        <p:par>
                          <p:cTn id="7" fill="hold">
                            <p:stCondLst>
                              <p:cond delay="6000"/>
                            </p:stCondLst>
                            <p:childTnLst>
                              <p:par>
                                <p:cTn id="8" presetID="3" presetClass="entr" presetSubtype="10" fill="hold" grpId="0" nodeType="after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blinds(horizontal)">
                                      <p:cBhvr>
                                        <p:cTn id="10" dur="500"/>
                                        <p:tgtEl>
                                          <p:spTgt spid="7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left)">
                                      <p:cBhvr>
                                        <p:cTn id="15" dur="500"/>
                                        <p:tgtEl>
                                          <p:spTgt spid="43"/>
                                        </p:tgtEl>
                                      </p:cBhvr>
                                    </p:animEffec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up)">
                                      <p:cBhvr>
                                        <p:cTn id="19" dur="500"/>
                                        <p:tgtEl>
                                          <p:spTgt spid="4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left)">
                                      <p:cBhvr>
                                        <p:cTn id="22" dur="500"/>
                                        <p:tgtEl>
                                          <p:spTgt spid="47"/>
                                        </p:tgtEl>
                                      </p:cBhvr>
                                    </p:animEffect>
                                  </p:childTnLst>
                                </p:cTn>
                              </p:par>
                            </p:childTnLst>
                          </p:cTn>
                        </p:par>
                        <p:par>
                          <p:cTn id="23" fill="hold">
                            <p:stCondLst>
                              <p:cond delay="1000"/>
                            </p:stCondLst>
                            <p:childTnLst>
                              <p:par>
                                <p:cTn id="24" presetID="22" presetClass="entr" presetSubtype="1" fill="hold" nodeType="after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wipe(up)">
                                      <p:cBhvr>
                                        <p:cTn id="26"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43" grpId="0" animBg="1"/>
      <p:bldP spid="47" grpId="0" animBg="1"/>
      <p:bldP spid="4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0"/>
          <p:cNvSpPr txBox="1">
            <a:spLocks noGrp="1"/>
          </p:cNvSpPr>
          <p:nvPr>
            <p:ph type="title"/>
          </p:nvPr>
        </p:nvSpPr>
        <p:spPr>
          <a:prstGeom prst="rect">
            <a:avLst/>
          </a:prstGeom>
          <a:noFill/>
          <a:ln>
            <a:noFill/>
          </a:ln>
        </p:spPr>
        <p:txBody>
          <a:bodyPr spcFirstLastPara="1" vert="horz" wrap="square" lIns="99044" tIns="49508" rIns="99044" bIns="49508" numCol="1" anchor="ctr" anchorCtr="0" compatLnSpc="1">
            <a:prstTxWarp prst="textNoShape">
              <a:avLst/>
            </a:prstTxWarp>
            <a:noAutofit/>
          </a:bodyPr>
          <a:lstStyle/>
          <a:p>
            <a:pPr>
              <a:spcBef>
                <a:spcPts val="0"/>
              </a:spcBef>
              <a:spcAft>
                <a:spcPts val="0"/>
              </a:spcAft>
            </a:pPr>
            <a:r>
              <a:rPr lang="en-US" dirty="0"/>
              <a:t>Recommendation– Different Users</a:t>
            </a:r>
            <a:endParaRPr dirty="0"/>
          </a:p>
        </p:txBody>
      </p:sp>
      <p:pic>
        <p:nvPicPr>
          <p:cNvPr id="115" name="Google Shape;115;p20"/>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824417" y="3006874"/>
            <a:ext cx="8257167" cy="1826660"/>
          </a:xfrm>
          <a:prstGeom prst="rect">
            <a:avLst/>
          </a:prstGeom>
          <a:noFill/>
          <a:ln>
            <a:noFill/>
          </a:ln>
        </p:spPr>
      </p:pic>
      <p:pic>
        <p:nvPicPr>
          <p:cNvPr id="116" name="Google Shape;116;p20"/>
          <p:cNvPicPr preferRelativeResize="0"/>
          <p:nvPr/>
        </p:nvPicPr>
        <p:blipFill>
          <a:blip r:embed="rId4">
            <a:alphaModFix/>
          </a:blip>
          <a:stretch>
            <a:fillRect/>
          </a:stretch>
        </p:blipFill>
        <p:spPr>
          <a:xfrm>
            <a:off x="5113117" y="1361744"/>
            <a:ext cx="2641600" cy="1393031"/>
          </a:xfrm>
          <a:prstGeom prst="rect">
            <a:avLst/>
          </a:prstGeom>
          <a:noFill/>
          <a:ln>
            <a:noFill/>
          </a:ln>
        </p:spPr>
      </p:pic>
      <p:pic>
        <p:nvPicPr>
          <p:cNvPr id="117" name="Google Shape;117;p20"/>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3154748" y="1219081"/>
            <a:ext cx="1789450" cy="1678354"/>
          </a:xfrm>
          <a:prstGeom prst="rect">
            <a:avLst/>
          </a:prstGeom>
          <a:noFill/>
          <a:ln>
            <a:noFill/>
          </a:ln>
        </p:spPr>
      </p:pic>
    </p:spTree>
    <p:extLst>
      <p:ext uri="{BB962C8B-B14F-4D97-AF65-F5344CB8AC3E}">
        <p14:creationId xmlns:p14="http://schemas.microsoft.com/office/powerpoint/2010/main" val="36338514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1"/>
          <p:cNvSpPr txBox="1">
            <a:spLocks noGrp="1"/>
          </p:cNvSpPr>
          <p:nvPr>
            <p:ph type="title"/>
          </p:nvPr>
        </p:nvSpPr>
        <p:spPr>
          <a:prstGeom prst="rect">
            <a:avLst/>
          </a:prstGeom>
          <a:noFill/>
          <a:ln>
            <a:noFill/>
          </a:ln>
        </p:spPr>
        <p:txBody>
          <a:bodyPr spcFirstLastPara="1" vert="horz" wrap="square" lIns="99044" tIns="49508" rIns="99044" bIns="49508" numCol="1" anchor="ctr" anchorCtr="0" compatLnSpc="1">
            <a:prstTxWarp prst="textNoShape">
              <a:avLst/>
            </a:prstTxWarp>
            <a:noAutofit/>
          </a:bodyPr>
          <a:lstStyle/>
          <a:p>
            <a:pPr>
              <a:spcBef>
                <a:spcPts val="0"/>
              </a:spcBef>
              <a:spcAft>
                <a:spcPts val="0"/>
              </a:spcAft>
            </a:pPr>
            <a:r>
              <a:rPr lang="en-US" dirty="0"/>
              <a:t>Recommendation– Different Users</a:t>
            </a:r>
            <a:endParaRPr dirty="0"/>
          </a:p>
        </p:txBody>
      </p:sp>
      <p:pic>
        <p:nvPicPr>
          <p:cNvPr id="124" name="Google Shape;124;p21"/>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824417" y="3036480"/>
            <a:ext cx="8257167" cy="3406056"/>
          </a:xfrm>
          <a:prstGeom prst="rect">
            <a:avLst/>
          </a:prstGeom>
          <a:noFill/>
          <a:ln>
            <a:noFill/>
          </a:ln>
        </p:spPr>
      </p:pic>
      <p:sp>
        <p:nvSpPr>
          <p:cNvPr id="125" name="Google Shape;125;p21"/>
          <p:cNvSpPr/>
          <p:nvPr/>
        </p:nvSpPr>
        <p:spPr>
          <a:xfrm>
            <a:off x="677532" y="5103896"/>
            <a:ext cx="8498553" cy="1420729"/>
          </a:xfrm>
          <a:prstGeom prst="roundRect">
            <a:avLst>
              <a:gd name="adj" fmla="val 16667"/>
            </a:avLst>
          </a:prstGeom>
          <a:noFill/>
          <a:ln w="28575" cap="flat" cmpd="sng">
            <a:solidFill>
              <a:schemeClr val="tx1"/>
            </a:solidFill>
            <a:prstDash val="solid"/>
            <a:round/>
            <a:headEnd type="none" w="sm" len="sm"/>
            <a:tailEnd type="none" w="sm" len="sm"/>
          </a:ln>
        </p:spPr>
        <p:txBody>
          <a:bodyPr spcFirstLastPara="1" wrap="square" lIns="77025" tIns="77025" rIns="77025" bIns="77025" anchor="ctr" anchorCtr="0">
            <a:noAutofit/>
          </a:bodyPr>
          <a:lstStyle/>
          <a:p>
            <a:pPr>
              <a:spcBef>
                <a:spcPts val="0"/>
              </a:spcBef>
              <a:spcAft>
                <a:spcPts val="0"/>
              </a:spcAft>
              <a:buClr>
                <a:schemeClr val="dk1"/>
              </a:buClr>
              <a:buSzPts val="1100"/>
            </a:pPr>
            <a:endParaRPr sz="1192" b="1">
              <a:solidFill>
                <a:srgbClr val="C00000"/>
              </a:solidFill>
              <a:latin typeface="Arial"/>
              <a:ea typeface="Arial"/>
              <a:cs typeface="Arial"/>
              <a:sym typeface="Arial"/>
            </a:endParaRPr>
          </a:p>
        </p:txBody>
      </p:sp>
      <p:sp>
        <p:nvSpPr>
          <p:cNvPr id="126" name="Google Shape;126;p21"/>
          <p:cNvSpPr txBox="1"/>
          <p:nvPr/>
        </p:nvSpPr>
        <p:spPr>
          <a:xfrm>
            <a:off x="2893594" y="4684435"/>
            <a:ext cx="4783556" cy="635079"/>
          </a:xfrm>
          <a:prstGeom prst="rect">
            <a:avLst/>
          </a:prstGeom>
          <a:noFill/>
          <a:ln>
            <a:noFill/>
          </a:ln>
        </p:spPr>
        <p:txBody>
          <a:bodyPr spcFirstLastPara="1" wrap="square" lIns="77025" tIns="77025" rIns="77025" bIns="77025" anchor="t" anchorCtr="0">
            <a:noAutofit/>
          </a:bodyPr>
          <a:lstStyle/>
          <a:p>
            <a:pPr>
              <a:spcBef>
                <a:spcPts val="0"/>
              </a:spcBef>
              <a:spcAft>
                <a:spcPts val="0"/>
              </a:spcAft>
              <a:buClr>
                <a:schemeClr val="dk1"/>
              </a:buClr>
              <a:buSzPts val="900"/>
            </a:pPr>
            <a:r>
              <a:rPr lang="en-US" sz="2492">
                <a:solidFill>
                  <a:srgbClr val="C00000"/>
                </a:solidFill>
                <a:latin typeface="Corbel"/>
                <a:ea typeface="Corbel"/>
                <a:cs typeface="Corbel"/>
                <a:sym typeface="Corbel"/>
              </a:rPr>
              <a:t>Personalized Product Descriptions!</a:t>
            </a:r>
            <a:endParaRPr sz="2492">
              <a:solidFill>
                <a:srgbClr val="C00000"/>
              </a:solidFill>
              <a:latin typeface="Corbel"/>
              <a:ea typeface="Corbel"/>
              <a:cs typeface="Corbel"/>
              <a:sym typeface="Corbel"/>
            </a:endParaRPr>
          </a:p>
        </p:txBody>
      </p:sp>
      <p:pic>
        <p:nvPicPr>
          <p:cNvPr id="127" name="Google Shape;127;p21"/>
          <p:cNvPicPr preferRelativeResize="0"/>
          <p:nvPr/>
        </p:nvPicPr>
        <p:blipFill>
          <a:blip r:embed="rId4">
            <a:alphaModFix/>
          </a:blip>
          <a:stretch>
            <a:fillRect/>
          </a:stretch>
        </p:blipFill>
        <p:spPr>
          <a:xfrm>
            <a:off x="5113117" y="1361744"/>
            <a:ext cx="2641600" cy="1393031"/>
          </a:xfrm>
          <a:prstGeom prst="rect">
            <a:avLst/>
          </a:prstGeom>
          <a:noFill/>
          <a:ln>
            <a:noFill/>
          </a:ln>
        </p:spPr>
      </p:pic>
      <p:pic>
        <p:nvPicPr>
          <p:cNvPr id="128" name="Google Shape;128;p21"/>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3154748" y="1219081"/>
            <a:ext cx="1789450" cy="1678354"/>
          </a:xfrm>
          <a:prstGeom prst="rect">
            <a:avLst/>
          </a:prstGeom>
          <a:noFill/>
          <a:ln>
            <a:noFill/>
          </a:ln>
        </p:spPr>
      </p:pic>
    </p:spTree>
    <p:extLst>
      <p:ext uri="{BB962C8B-B14F-4D97-AF65-F5344CB8AC3E}">
        <p14:creationId xmlns:p14="http://schemas.microsoft.com/office/powerpoint/2010/main" val="41112793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1"/>
          <p:cNvSpPr txBox="1">
            <a:spLocks noGrp="1"/>
          </p:cNvSpPr>
          <p:nvPr>
            <p:ph type="title"/>
          </p:nvPr>
        </p:nvSpPr>
        <p:spPr>
          <a:prstGeom prst="rect">
            <a:avLst/>
          </a:prstGeom>
          <a:noFill/>
          <a:ln>
            <a:noFill/>
          </a:ln>
        </p:spPr>
        <p:txBody>
          <a:bodyPr spcFirstLastPara="1" vert="horz" wrap="square" lIns="99044" tIns="49508" rIns="99044" bIns="49508" numCol="1" anchor="ctr" anchorCtr="0" compatLnSpc="1">
            <a:prstTxWarp prst="textNoShape">
              <a:avLst/>
            </a:prstTxWarp>
            <a:noAutofit/>
          </a:bodyPr>
          <a:lstStyle/>
          <a:p>
            <a:pPr>
              <a:spcBef>
                <a:spcPts val="0"/>
              </a:spcBef>
              <a:spcAft>
                <a:spcPts val="0"/>
              </a:spcAft>
            </a:pPr>
            <a:r>
              <a:rPr lang="en-US" dirty="0"/>
              <a:t>Recommendation– Different Users</a:t>
            </a:r>
            <a:endParaRPr dirty="0"/>
          </a:p>
        </p:txBody>
      </p:sp>
      <p:pic>
        <p:nvPicPr>
          <p:cNvPr id="124" name="Google Shape;124;p21"/>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824417" y="3036480"/>
            <a:ext cx="8257167" cy="3406056"/>
          </a:xfrm>
          <a:prstGeom prst="rect">
            <a:avLst/>
          </a:prstGeom>
          <a:noFill/>
          <a:ln>
            <a:noFill/>
          </a:ln>
        </p:spPr>
      </p:pic>
      <p:sp>
        <p:nvSpPr>
          <p:cNvPr id="125" name="Google Shape;125;p21"/>
          <p:cNvSpPr/>
          <p:nvPr/>
        </p:nvSpPr>
        <p:spPr>
          <a:xfrm>
            <a:off x="677532" y="5103896"/>
            <a:ext cx="8498553" cy="1420729"/>
          </a:xfrm>
          <a:prstGeom prst="roundRect">
            <a:avLst>
              <a:gd name="adj" fmla="val 16667"/>
            </a:avLst>
          </a:prstGeom>
          <a:noFill/>
          <a:ln w="28575" cap="flat" cmpd="sng">
            <a:solidFill>
              <a:schemeClr val="tx1"/>
            </a:solidFill>
            <a:prstDash val="solid"/>
            <a:round/>
            <a:headEnd type="none" w="sm" len="sm"/>
            <a:tailEnd type="none" w="sm" len="sm"/>
          </a:ln>
        </p:spPr>
        <p:txBody>
          <a:bodyPr spcFirstLastPara="1" wrap="square" lIns="77025" tIns="77025" rIns="77025" bIns="77025" anchor="ctr" anchorCtr="0">
            <a:noAutofit/>
          </a:bodyPr>
          <a:lstStyle/>
          <a:p>
            <a:pPr>
              <a:spcBef>
                <a:spcPts val="0"/>
              </a:spcBef>
              <a:spcAft>
                <a:spcPts val="0"/>
              </a:spcAft>
              <a:buClr>
                <a:schemeClr val="dk1"/>
              </a:buClr>
              <a:buSzPts val="1100"/>
            </a:pPr>
            <a:endParaRPr sz="1192" b="1">
              <a:solidFill>
                <a:srgbClr val="C00000"/>
              </a:solidFill>
              <a:latin typeface="Arial"/>
              <a:ea typeface="Arial"/>
              <a:cs typeface="Arial"/>
              <a:sym typeface="Arial"/>
            </a:endParaRPr>
          </a:p>
        </p:txBody>
      </p:sp>
      <p:sp>
        <p:nvSpPr>
          <p:cNvPr id="126" name="Google Shape;126;p21"/>
          <p:cNvSpPr txBox="1"/>
          <p:nvPr/>
        </p:nvSpPr>
        <p:spPr>
          <a:xfrm>
            <a:off x="2893594" y="4684435"/>
            <a:ext cx="4783556" cy="635079"/>
          </a:xfrm>
          <a:prstGeom prst="rect">
            <a:avLst/>
          </a:prstGeom>
          <a:noFill/>
          <a:ln>
            <a:noFill/>
          </a:ln>
        </p:spPr>
        <p:txBody>
          <a:bodyPr spcFirstLastPara="1" wrap="square" lIns="77025" tIns="77025" rIns="77025" bIns="77025" anchor="t" anchorCtr="0">
            <a:noAutofit/>
          </a:bodyPr>
          <a:lstStyle/>
          <a:p>
            <a:pPr>
              <a:spcBef>
                <a:spcPts val="0"/>
              </a:spcBef>
              <a:spcAft>
                <a:spcPts val="0"/>
              </a:spcAft>
              <a:buClr>
                <a:schemeClr val="dk1"/>
              </a:buClr>
              <a:buSzPts val="900"/>
            </a:pPr>
            <a:r>
              <a:rPr lang="en-US" sz="2492">
                <a:solidFill>
                  <a:srgbClr val="C00000"/>
                </a:solidFill>
                <a:latin typeface="Corbel"/>
                <a:ea typeface="Corbel"/>
                <a:cs typeface="Corbel"/>
                <a:sym typeface="Corbel"/>
              </a:rPr>
              <a:t>Personalized Product Descriptions!</a:t>
            </a:r>
            <a:endParaRPr sz="2492">
              <a:solidFill>
                <a:srgbClr val="C00000"/>
              </a:solidFill>
              <a:latin typeface="Corbel"/>
              <a:ea typeface="Corbel"/>
              <a:cs typeface="Corbel"/>
              <a:sym typeface="Corbel"/>
            </a:endParaRPr>
          </a:p>
        </p:txBody>
      </p:sp>
      <p:pic>
        <p:nvPicPr>
          <p:cNvPr id="127" name="Google Shape;127;p21"/>
          <p:cNvPicPr preferRelativeResize="0"/>
          <p:nvPr/>
        </p:nvPicPr>
        <p:blipFill>
          <a:blip r:embed="rId4">
            <a:alphaModFix/>
          </a:blip>
          <a:stretch>
            <a:fillRect/>
          </a:stretch>
        </p:blipFill>
        <p:spPr>
          <a:xfrm>
            <a:off x="5113117" y="1361744"/>
            <a:ext cx="2641600" cy="1393031"/>
          </a:xfrm>
          <a:prstGeom prst="rect">
            <a:avLst/>
          </a:prstGeom>
          <a:noFill/>
          <a:ln>
            <a:noFill/>
          </a:ln>
        </p:spPr>
      </p:pic>
      <p:pic>
        <p:nvPicPr>
          <p:cNvPr id="128" name="Google Shape;128;p21"/>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3154748" y="1219081"/>
            <a:ext cx="1789450" cy="1678354"/>
          </a:xfrm>
          <a:prstGeom prst="rect">
            <a:avLst/>
          </a:prstGeom>
          <a:noFill/>
          <a:ln>
            <a:noFill/>
          </a:ln>
        </p:spPr>
      </p:pic>
      <p:sp>
        <p:nvSpPr>
          <p:cNvPr id="8" name="TextBox 7">
            <a:extLst>
              <a:ext uri="{FF2B5EF4-FFF2-40B4-BE49-F238E27FC236}">
                <a16:creationId xmlns:a16="http://schemas.microsoft.com/office/drawing/2014/main" id="{DF47B93A-3DDF-3441-AC1C-E40822A8B411}"/>
              </a:ext>
            </a:extLst>
          </p:cNvPr>
          <p:cNvSpPr txBox="1"/>
          <p:nvPr/>
        </p:nvSpPr>
        <p:spPr>
          <a:xfrm>
            <a:off x="343471" y="2420888"/>
            <a:ext cx="9002017" cy="2683008"/>
          </a:xfrm>
          <a:prstGeom prst="rect">
            <a:avLst/>
          </a:prstGeom>
          <a:solidFill>
            <a:srgbClr val="C7EEFE"/>
          </a:solidFill>
          <a:ln w="28575">
            <a:solidFill>
              <a:srgbClr val="3C87D2"/>
            </a:solidFill>
          </a:ln>
        </p:spPr>
        <p:txBody>
          <a:bodyPr wrap="square" lIns="251999" rIns="251999" rtlCol="0" anchor="ctr">
            <a:noAutofit/>
          </a:bodyPr>
          <a:lstStyle/>
          <a:p>
            <a:pPr algn="ctr">
              <a:spcBef>
                <a:spcPts val="0"/>
              </a:spcBef>
              <a:spcAft>
                <a:spcPts val="0"/>
              </a:spcAft>
              <a:buSzPct val="100000"/>
            </a:pPr>
            <a:r>
              <a:rPr lang="en-US" sz="2800" dirty="0"/>
              <a:t>Can we automatically</a:t>
            </a:r>
            <a:r>
              <a:rPr lang="en-US" sz="2800" dirty="0">
                <a:solidFill>
                  <a:srgbClr val="FF0000"/>
                </a:solidFill>
              </a:rPr>
              <a:t> </a:t>
            </a:r>
            <a:r>
              <a:rPr lang="en-US" sz="2800" dirty="0">
                <a:solidFill>
                  <a:srgbClr val="C00000"/>
                </a:solidFill>
              </a:rPr>
              <a:t>generating</a:t>
            </a:r>
            <a:r>
              <a:rPr lang="en-US" sz="2800" dirty="0"/>
              <a:t> product descriptions with </a:t>
            </a:r>
            <a:r>
              <a:rPr lang="en-US" sz="2800" dirty="0">
                <a:solidFill>
                  <a:srgbClr val="C00000"/>
                </a:solidFill>
              </a:rPr>
              <a:t>personalized</a:t>
            </a:r>
            <a:r>
              <a:rPr lang="en-US" sz="2800" dirty="0"/>
              <a:t>, </a:t>
            </a:r>
            <a:r>
              <a:rPr lang="en-US" sz="2800" dirty="0">
                <a:solidFill>
                  <a:srgbClr val="C00000"/>
                </a:solidFill>
              </a:rPr>
              <a:t>diverse</a:t>
            </a:r>
            <a:r>
              <a:rPr lang="en-US" sz="2800" dirty="0"/>
              <a:t>, and </a:t>
            </a:r>
            <a:r>
              <a:rPr lang="en-US" sz="2800" dirty="0">
                <a:solidFill>
                  <a:srgbClr val="C00000"/>
                </a:solidFill>
              </a:rPr>
              <a:t>informative</a:t>
            </a:r>
            <a:r>
              <a:rPr lang="en-US" sz="2800" dirty="0">
                <a:solidFill>
                  <a:srgbClr val="FF0000"/>
                </a:solidFill>
              </a:rPr>
              <a:t> </a:t>
            </a:r>
            <a:r>
              <a:rPr lang="en-US" sz="2800" dirty="0"/>
              <a:t>content?</a:t>
            </a:r>
          </a:p>
        </p:txBody>
      </p:sp>
    </p:spTree>
    <p:extLst>
      <p:ext uri="{BB962C8B-B14F-4D97-AF65-F5344CB8AC3E}">
        <p14:creationId xmlns:p14="http://schemas.microsoft.com/office/powerpoint/2010/main" val="221399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9" name="Google Shape;199;p30"/>
          <p:cNvPicPr preferRelativeResize="0"/>
          <p:nvPr/>
        </p:nvPicPr>
        <p:blipFill rotWithShape="1">
          <a:blip r:embed="rId3">
            <a:alphaModFix/>
            <a:extLst>
              <a:ext uri="{28A0092B-C50C-407E-A947-70E740481C1C}">
                <a14:useLocalDpi xmlns:a14="http://schemas.microsoft.com/office/drawing/2010/main"/>
              </a:ext>
            </a:extLst>
          </a:blip>
          <a:srcRect r="760"/>
          <a:stretch/>
        </p:blipFill>
        <p:spPr>
          <a:xfrm>
            <a:off x="0" y="1815508"/>
            <a:ext cx="9906000" cy="4421804"/>
          </a:xfrm>
          <a:prstGeom prst="rect">
            <a:avLst/>
          </a:prstGeom>
          <a:noFill/>
          <a:ln>
            <a:noFill/>
          </a:ln>
        </p:spPr>
      </p:pic>
      <p:sp>
        <p:nvSpPr>
          <p:cNvPr id="6" name="Google Shape;141;p23">
            <a:extLst>
              <a:ext uri="{FF2B5EF4-FFF2-40B4-BE49-F238E27FC236}">
                <a16:creationId xmlns:a16="http://schemas.microsoft.com/office/drawing/2014/main" id="{91785836-F360-4145-9E60-E609D7892237}"/>
              </a:ext>
            </a:extLst>
          </p:cNvPr>
          <p:cNvSpPr txBox="1">
            <a:spLocks noGrp="1"/>
          </p:cNvSpPr>
          <p:nvPr>
            <p:ph type="title"/>
          </p:nvPr>
        </p:nvSpPr>
        <p:spPr>
          <a:xfrm>
            <a:off x="271463" y="424915"/>
            <a:ext cx="9363075" cy="792162"/>
          </a:xfrm>
          <a:prstGeom prst="rect">
            <a:avLst/>
          </a:prstGeom>
          <a:noFill/>
          <a:ln>
            <a:noFill/>
          </a:ln>
        </p:spPr>
        <p:txBody>
          <a:bodyPr spcFirstLastPara="1" vert="horz" wrap="square" lIns="99044" tIns="49508" rIns="99044" bIns="49508" numCol="1" anchor="ctr" anchorCtr="0" compatLnSpc="1">
            <a:prstTxWarp prst="textNoShape">
              <a:avLst/>
            </a:prstTxWarp>
            <a:noAutofit/>
          </a:bodyPr>
          <a:lstStyle/>
          <a:p>
            <a:pPr>
              <a:spcBef>
                <a:spcPts val="0"/>
              </a:spcBef>
              <a:spcAft>
                <a:spcPts val="0"/>
              </a:spcAft>
            </a:pPr>
            <a:r>
              <a:rPr lang="en-US" dirty="0">
                <a:solidFill>
                  <a:srgbClr val="C00000"/>
                </a:solidFill>
              </a:rPr>
              <a:t>KOBE</a:t>
            </a:r>
            <a:r>
              <a:rPr lang="en-US" dirty="0">
                <a:solidFill>
                  <a:schemeClr val="tx1"/>
                </a:solidFill>
              </a:rPr>
              <a:t>:</a:t>
            </a:r>
            <a:r>
              <a:rPr lang="en-US" dirty="0"/>
              <a:t> </a:t>
            </a:r>
            <a:r>
              <a:rPr lang="en-US" dirty="0" err="1"/>
              <a:t>KnOwledge</a:t>
            </a:r>
            <a:r>
              <a:rPr lang="en-US" dirty="0"/>
              <a:t> Based </a:t>
            </a:r>
            <a:r>
              <a:rPr lang="en-US" dirty="0" err="1"/>
              <a:t>pErsonalized</a:t>
            </a:r>
            <a:r>
              <a:rPr lang="en-US" dirty="0"/>
              <a:t> product description generation model</a:t>
            </a:r>
            <a:endParaRPr dirty="0"/>
          </a:p>
        </p:txBody>
      </p:sp>
      <p:sp>
        <p:nvSpPr>
          <p:cNvPr id="9" name="Rectangle 8">
            <a:extLst>
              <a:ext uri="{FF2B5EF4-FFF2-40B4-BE49-F238E27FC236}">
                <a16:creationId xmlns:a16="http://schemas.microsoft.com/office/drawing/2014/main" id="{3BD04A50-7E5F-FF4B-9B7F-FA6F736BE553}"/>
              </a:ext>
            </a:extLst>
          </p:cNvPr>
          <p:cNvSpPr>
            <a:spLocks noChangeArrowheads="1"/>
          </p:cNvSpPr>
          <p:nvPr/>
        </p:nvSpPr>
        <p:spPr bwMode="auto">
          <a:xfrm>
            <a:off x="0" y="6547574"/>
            <a:ext cx="9906000" cy="310426"/>
          </a:xfrm>
          <a:prstGeom prst="rect">
            <a:avLst/>
          </a:prstGeom>
          <a:noFill/>
          <a:ln>
            <a:noFill/>
          </a:ln>
          <a:extLst/>
        </p:spPr>
        <p:txBody>
          <a:bodyP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marL="228600" indent="-228600">
              <a:spcBef>
                <a:spcPct val="0"/>
              </a:spcBef>
              <a:buFont typeface="+mj-lt"/>
              <a:buAutoNum type="arabicPeriod"/>
            </a:pPr>
            <a:r>
              <a:rPr kumimoji="0" lang="en-US" altLang="x-none" sz="1100" dirty="0">
                <a:latin typeface="Times New Roman" charset="0"/>
              </a:rPr>
              <a:t>Q. Chen, J. Lin, Y. Zhang, H. Yang, J. Zhou and J. Tang. Towards Knowledge-Based Personalized Product Description Generation in E-commerce. KDD’19.</a:t>
            </a:r>
          </a:p>
        </p:txBody>
      </p:sp>
    </p:spTree>
    <p:extLst>
      <p:ext uri="{BB962C8B-B14F-4D97-AF65-F5344CB8AC3E}">
        <p14:creationId xmlns:p14="http://schemas.microsoft.com/office/powerpoint/2010/main" val="41552546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3"/>
          <p:cNvSpPr txBox="1">
            <a:spLocks noGrp="1"/>
          </p:cNvSpPr>
          <p:nvPr>
            <p:ph type="title"/>
          </p:nvPr>
        </p:nvSpPr>
        <p:spPr>
          <a:prstGeom prst="rect">
            <a:avLst/>
          </a:prstGeom>
          <a:noFill/>
          <a:ln>
            <a:noFill/>
          </a:ln>
        </p:spPr>
        <p:txBody>
          <a:bodyPr spcFirstLastPara="1" vert="horz" wrap="square" lIns="99044" tIns="49508" rIns="99044" bIns="49508" numCol="1" anchor="ctr" anchorCtr="0" compatLnSpc="1">
            <a:prstTxWarp prst="textNoShape">
              <a:avLst/>
            </a:prstTxWarp>
            <a:noAutofit/>
          </a:bodyPr>
          <a:lstStyle/>
          <a:p>
            <a:pPr>
              <a:spcBef>
                <a:spcPts val="0"/>
              </a:spcBef>
              <a:spcAft>
                <a:spcPts val="0"/>
              </a:spcAft>
            </a:pPr>
            <a:r>
              <a:rPr lang="en-US" dirty="0">
                <a:solidFill>
                  <a:schemeClr val="tx1"/>
                </a:solidFill>
              </a:rPr>
              <a:t>Given a product…</a:t>
            </a:r>
            <a:endParaRPr dirty="0">
              <a:solidFill>
                <a:schemeClr val="tx1"/>
              </a:solidFill>
            </a:endParaRPr>
          </a:p>
        </p:txBody>
      </p:sp>
      <p:sp>
        <p:nvSpPr>
          <p:cNvPr id="2" name="Content Placeholder 1">
            <a:extLst>
              <a:ext uri="{FF2B5EF4-FFF2-40B4-BE49-F238E27FC236}">
                <a16:creationId xmlns:a16="http://schemas.microsoft.com/office/drawing/2014/main" id="{3FFAFE81-6832-8449-9D0C-F75E1F1315C5}"/>
              </a:ext>
            </a:extLst>
          </p:cNvPr>
          <p:cNvSpPr>
            <a:spLocks noGrp="1"/>
          </p:cNvSpPr>
          <p:nvPr>
            <p:ph idx="1"/>
          </p:nvPr>
        </p:nvSpPr>
        <p:spPr/>
        <p:txBody>
          <a:bodyPr/>
          <a:lstStyle/>
          <a:p>
            <a:endParaRPr lang="en-US"/>
          </a:p>
        </p:txBody>
      </p:sp>
      <p:pic>
        <p:nvPicPr>
          <p:cNvPr id="143" name="Google Shape;143;p23"/>
          <p:cNvPicPr preferRelativeResize="0"/>
          <p:nvPr/>
        </p:nvPicPr>
        <p:blipFill rotWithShape="1">
          <a:blip r:embed="rId3">
            <a:alphaModFix/>
          </a:blip>
          <a:srcRect/>
          <a:stretch/>
        </p:blipFill>
        <p:spPr>
          <a:xfrm>
            <a:off x="3017802" y="1920629"/>
            <a:ext cx="3832210" cy="4371268"/>
          </a:xfrm>
          <a:prstGeom prst="rect">
            <a:avLst/>
          </a:prstGeom>
          <a:noFill/>
          <a:ln>
            <a:noFill/>
          </a:ln>
        </p:spPr>
      </p:pic>
    </p:spTree>
    <p:extLst>
      <p:ext uri="{BB962C8B-B14F-4D97-AF65-F5344CB8AC3E}">
        <p14:creationId xmlns:p14="http://schemas.microsoft.com/office/powerpoint/2010/main" val="11574540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4"/>
          <p:cNvSpPr txBox="1">
            <a:spLocks noGrp="1"/>
          </p:cNvSpPr>
          <p:nvPr>
            <p:ph type="title"/>
          </p:nvPr>
        </p:nvSpPr>
        <p:spPr>
          <a:prstGeom prst="rect">
            <a:avLst/>
          </a:prstGeom>
          <a:noFill/>
          <a:ln>
            <a:noFill/>
          </a:ln>
        </p:spPr>
        <p:txBody>
          <a:bodyPr spcFirstLastPara="1" vert="horz" wrap="square" lIns="99044" tIns="49508" rIns="99044" bIns="49508" numCol="1" anchor="ctr" anchorCtr="0" compatLnSpc="1">
            <a:prstTxWarp prst="textNoShape">
              <a:avLst/>
            </a:prstTxWarp>
            <a:noAutofit/>
          </a:bodyPr>
          <a:lstStyle/>
          <a:p>
            <a:pPr>
              <a:spcBef>
                <a:spcPts val="0"/>
              </a:spcBef>
              <a:spcAft>
                <a:spcPts val="0"/>
              </a:spcAft>
            </a:pPr>
            <a:r>
              <a:rPr lang="en-US" dirty="0"/>
              <a:t>KOBE – </a:t>
            </a:r>
            <a:r>
              <a:rPr lang="en-US" dirty="0">
                <a:solidFill>
                  <a:srgbClr val="C00000"/>
                </a:solidFill>
              </a:rPr>
              <a:t>Seq2seq</a:t>
            </a:r>
            <a:r>
              <a:rPr lang="en-US" dirty="0"/>
              <a:t> Baseline</a:t>
            </a:r>
            <a:endParaRPr dirty="0"/>
          </a:p>
        </p:txBody>
      </p:sp>
      <p:pic>
        <p:nvPicPr>
          <p:cNvPr id="150" name="Google Shape;150;p24"/>
          <p:cNvPicPr preferRelativeResize="0"/>
          <p:nvPr/>
        </p:nvPicPr>
        <p:blipFill rotWithShape="1">
          <a:blip r:embed="rId3">
            <a:alphaModFix/>
            <a:extLst>
              <a:ext uri="{28A0092B-C50C-407E-A947-70E740481C1C}">
                <a14:useLocalDpi xmlns:a14="http://schemas.microsoft.com/office/drawing/2010/main"/>
              </a:ext>
            </a:extLst>
          </a:blip>
          <a:srcRect l="2676" r="2364"/>
          <a:stretch/>
        </p:blipFill>
        <p:spPr>
          <a:xfrm>
            <a:off x="-25150" y="2846841"/>
            <a:ext cx="9905999" cy="3076897"/>
          </a:xfrm>
          <a:prstGeom prst="rect">
            <a:avLst/>
          </a:prstGeom>
          <a:noFill/>
          <a:ln>
            <a:noFill/>
          </a:ln>
        </p:spPr>
      </p:pic>
      <p:grpSp>
        <p:nvGrpSpPr>
          <p:cNvPr id="151" name="Google Shape;151;p24"/>
          <p:cNvGrpSpPr/>
          <p:nvPr/>
        </p:nvGrpSpPr>
        <p:grpSpPr>
          <a:xfrm>
            <a:off x="5061231" y="1517765"/>
            <a:ext cx="4806583" cy="1030379"/>
            <a:chOff x="4550568" y="1261729"/>
            <a:chExt cx="4436846" cy="951119"/>
          </a:xfrm>
        </p:grpSpPr>
        <p:pic>
          <p:nvPicPr>
            <p:cNvPr id="152" name="Google Shape;152;p24"/>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4550568" y="1279979"/>
              <a:ext cx="4392395" cy="932869"/>
            </a:xfrm>
            <a:prstGeom prst="rect">
              <a:avLst/>
            </a:prstGeom>
            <a:noFill/>
            <a:ln>
              <a:noFill/>
            </a:ln>
          </p:spPr>
        </p:pic>
        <p:sp>
          <p:nvSpPr>
            <p:cNvPr id="153" name="Google Shape;153;p24"/>
            <p:cNvSpPr/>
            <p:nvPr/>
          </p:nvSpPr>
          <p:spPr>
            <a:xfrm>
              <a:off x="4594814" y="1261729"/>
              <a:ext cx="4392600" cy="951119"/>
            </a:xfrm>
            <a:prstGeom prst="roundRect">
              <a:avLst>
                <a:gd name="adj" fmla="val 16667"/>
              </a:avLst>
            </a:prstGeom>
            <a:noFill/>
            <a:ln w="28575" cap="flat" cmpd="sng">
              <a:solidFill>
                <a:srgbClr val="C00000"/>
              </a:solidFill>
              <a:prstDash val="solid"/>
              <a:round/>
              <a:headEnd type="none" w="sm" len="sm"/>
              <a:tailEnd type="none" w="sm" len="sm"/>
            </a:ln>
          </p:spPr>
          <p:txBody>
            <a:bodyPr spcFirstLastPara="1" wrap="square" lIns="77025" tIns="77025" rIns="77025" bIns="77025" anchor="ctr" anchorCtr="0">
              <a:noAutofit/>
            </a:bodyPr>
            <a:lstStyle/>
            <a:p>
              <a:pPr>
                <a:spcBef>
                  <a:spcPts val="0"/>
                </a:spcBef>
                <a:spcAft>
                  <a:spcPts val="0"/>
                </a:spcAft>
                <a:buClr>
                  <a:schemeClr val="dk1"/>
                </a:buClr>
                <a:buSzPts val="1100"/>
              </a:pPr>
              <a:endParaRPr sz="1192" b="1">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17002651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5"/>
          <p:cNvSpPr txBox="1">
            <a:spLocks noGrp="1"/>
          </p:cNvSpPr>
          <p:nvPr>
            <p:ph type="title"/>
          </p:nvPr>
        </p:nvSpPr>
        <p:spPr>
          <a:prstGeom prst="rect">
            <a:avLst/>
          </a:prstGeom>
          <a:noFill/>
          <a:ln>
            <a:noFill/>
          </a:ln>
        </p:spPr>
        <p:txBody>
          <a:bodyPr spcFirstLastPara="1" vert="horz" wrap="square" lIns="99044" tIns="49508" rIns="99044" bIns="49508" numCol="1" anchor="ctr" anchorCtr="0" compatLnSpc="1">
            <a:prstTxWarp prst="textNoShape">
              <a:avLst/>
            </a:prstTxWarp>
            <a:noAutofit/>
          </a:bodyPr>
          <a:lstStyle/>
          <a:p>
            <a:pPr>
              <a:spcBef>
                <a:spcPts val="0"/>
              </a:spcBef>
              <a:spcAft>
                <a:spcPts val="0"/>
              </a:spcAft>
            </a:pPr>
            <a:r>
              <a:rPr lang="en-US" dirty="0"/>
              <a:t>KOBE – </a:t>
            </a:r>
            <a:r>
              <a:rPr lang="en-US" dirty="0">
                <a:solidFill>
                  <a:srgbClr val="C00000"/>
                </a:solidFill>
              </a:rPr>
              <a:t>Seq2seq</a:t>
            </a:r>
            <a:r>
              <a:rPr lang="en-US" dirty="0"/>
              <a:t> Baseline</a:t>
            </a:r>
            <a:endParaRPr dirty="0"/>
          </a:p>
        </p:txBody>
      </p:sp>
      <p:pic>
        <p:nvPicPr>
          <p:cNvPr id="160" name="Google Shape;160;p25" descr="A screenshot of a cell phone&#10;&#10;Description automatically generated"/>
          <p:cNvPicPr preferRelativeResize="0"/>
          <p:nvPr/>
        </p:nvPicPr>
        <p:blipFill rotWithShape="1">
          <a:blip r:embed="rId3">
            <a:alphaModFix/>
            <a:extLst>
              <a:ext uri="{28A0092B-C50C-407E-A947-70E740481C1C}">
                <a14:useLocalDpi xmlns:a14="http://schemas.microsoft.com/office/drawing/2010/main"/>
              </a:ext>
            </a:extLst>
          </a:blip>
          <a:srcRect l="31019"/>
          <a:stretch/>
        </p:blipFill>
        <p:spPr>
          <a:xfrm>
            <a:off x="2750691" y="1219081"/>
            <a:ext cx="4404615" cy="4846292"/>
          </a:xfrm>
          <a:prstGeom prst="rect">
            <a:avLst/>
          </a:prstGeom>
          <a:noFill/>
          <a:ln>
            <a:noFill/>
          </a:ln>
        </p:spPr>
      </p:pic>
    </p:spTree>
    <p:extLst>
      <p:ext uri="{BB962C8B-B14F-4D97-AF65-F5344CB8AC3E}">
        <p14:creationId xmlns:p14="http://schemas.microsoft.com/office/powerpoint/2010/main" val="39679730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6"/>
          <p:cNvSpPr txBox="1">
            <a:spLocks noGrp="1"/>
          </p:cNvSpPr>
          <p:nvPr>
            <p:ph type="title"/>
          </p:nvPr>
        </p:nvSpPr>
        <p:spPr>
          <a:prstGeom prst="rect">
            <a:avLst/>
          </a:prstGeom>
          <a:noFill/>
          <a:ln>
            <a:noFill/>
          </a:ln>
        </p:spPr>
        <p:txBody>
          <a:bodyPr spcFirstLastPara="1" vert="horz" wrap="square" lIns="99044" tIns="49508" rIns="99044" bIns="49508" numCol="1" anchor="ctr" anchorCtr="0" compatLnSpc="1">
            <a:prstTxWarp prst="textNoShape">
              <a:avLst/>
            </a:prstTxWarp>
            <a:noAutofit/>
          </a:bodyPr>
          <a:lstStyle/>
          <a:p>
            <a:pPr>
              <a:spcBef>
                <a:spcPts val="0"/>
              </a:spcBef>
              <a:spcAft>
                <a:spcPts val="0"/>
              </a:spcAft>
            </a:pPr>
            <a:r>
              <a:rPr lang="en-US" dirty="0"/>
              <a:t>KOBE – </a:t>
            </a:r>
            <a:r>
              <a:rPr lang="en-US" dirty="0">
                <a:solidFill>
                  <a:srgbClr val="C00000"/>
                </a:solidFill>
              </a:rPr>
              <a:t>Attribute</a:t>
            </a:r>
            <a:r>
              <a:rPr lang="en-US" dirty="0"/>
              <a:t> Fusion</a:t>
            </a:r>
            <a:endParaRPr dirty="0"/>
          </a:p>
        </p:txBody>
      </p:sp>
      <p:pic>
        <p:nvPicPr>
          <p:cNvPr id="167" name="Google Shape;167;p26"/>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342395" y="1219068"/>
            <a:ext cx="7221211" cy="5284394"/>
          </a:xfrm>
          <a:prstGeom prst="rect">
            <a:avLst/>
          </a:prstGeom>
          <a:noFill/>
          <a:ln>
            <a:noFill/>
          </a:ln>
        </p:spPr>
      </p:pic>
      <p:grpSp>
        <p:nvGrpSpPr>
          <p:cNvPr id="168" name="Google Shape;168;p26"/>
          <p:cNvGrpSpPr/>
          <p:nvPr/>
        </p:nvGrpSpPr>
        <p:grpSpPr>
          <a:xfrm>
            <a:off x="4160775" y="4585607"/>
            <a:ext cx="5075525" cy="1053325"/>
            <a:chOff x="2094935" y="4141098"/>
            <a:chExt cx="4685100" cy="972300"/>
          </a:xfrm>
        </p:grpSpPr>
        <p:pic>
          <p:nvPicPr>
            <p:cNvPr id="169" name="Google Shape;169;p26"/>
            <p:cNvPicPr preferRelativeResize="0"/>
            <p:nvPr/>
          </p:nvPicPr>
          <p:blipFill rotWithShape="1">
            <a:blip r:embed="rId4">
              <a:alphaModFix/>
            </a:blip>
            <a:srcRect/>
            <a:stretch/>
          </p:blipFill>
          <p:spPr>
            <a:xfrm>
              <a:off x="2172316" y="4230770"/>
              <a:ext cx="4607719" cy="792956"/>
            </a:xfrm>
            <a:prstGeom prst="rect">
              <a:avLst/>
            </a:prstGeom>
            <a:noFill/>
            <a:ln>
              <a:noFill/>
            </a:ln>
          </p:spPr>
        </p:pic>
        <p:sp>
          <p:nvSpPr>
            <p:cNvPr id="170" name="Google Shape;170;p26"/>
            <p:cNvSpPr/>
            <p:nvPr/>
          </p:nvSpPr>
          <p:spPr>
            <a:xfrm>
              <a:off x="2094935" y="4141098"/>
              <a:ext cx="4685100" cy="972300"/>
            </a:xfrm>
            <a:prstGeom prst="roundRect">
              <a:avLst>
                <a:gd name="adj" fmla="val 16667"/>
              </a:avLst>
            </a:prstGeom>
            <a:noFill/>
            <a:ln w="28575" cap="flat" cmpd="sng">
              <a:solidFill>
                <a:srgbClr val="C00000"/>
              </a:solidFill>
              <a:prstDash val="solid"/>
              <a:round/>
              <a:headEnd type="none" w="sm" len="sm"/>
              <a:tailEnd type="none" w="sm" len="sm"/>
            </a:ln>
          </p:spPr>
          <p:txBody>
            <a:bodyPr spcFirstLastPara="1" wrap="square" lIns="77025" tIns="77025" rIns="77025" bIns="77025" anchor="ctr" anchorCtr="0">
              <a:noAutofit/>
            </a:bodyPr>
            <a:lstStyle/>
            <a:p>
              <a:pPr>
                <a:spcBef>
                  <a:spcPts val="0"/>
                </a:spcBef>
                <a:spcAft>
                  <a:spcPts val="0"/>
                </a:spcAft>
                <a:buClr>
                  <a:schemeClr val="dk1"/>
                </a:buClr>
                <a:buSzPts val="1100"/>
              </a:pPr>
              <a:endParaRPr sz="1192" b="1">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6777206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7"/>
          <p:cNvSpPr txBox="1">
            <a:spLocks noGrp="1"/>
          </p:cNvSpPr>
          <p:nvPr>
            <p:ph type="title"/>
          </p:nvPr>
        </p:nvSpPr>
        <p:spPr>
          <a:prstGeom prst="rect">
            <a:avLst/>
          </a:prstGeom>
          <a:noFill/>
          <a:ln>
            <a:noFill/>
          </a:ln>
        </p:spPr>
        <p:txBody>
          <a:bodyPr spcFirstLastPara="1" vert="horz" wrap="square" lIns="99044" tIns="49508" rIns="99044" bIns="49508" numCol="1" anchor="ctr" anchorCtr="0" compatLnSpc="1">
            <a:prstTxWarp prst="textNoShape">
              <a:avLst/>
            </a:prstTxWarp>
            <a:noAutofit/>
          </a:bodyPr>
          <a:lstStyle/>
          <a:p>
            <a:pPr>
              <a:spcBef>
                <a:spcPts val="0"/>
              </a:spcBef>
              <a:spcAft>
                <a:spcPts val="0"/>
              </a:spcAft>
            </a:pPr>
            <a:r>
              <a:rPr lang="en-US" dirty="0"/>
              <a:t>KOBE – </a:t>
            </a:r>
            <a:r>
              <a:rPr lang="en-US" dirty="0">
                <a:solidFill>
                  <a:srgbClr val="C00000"/>
                </a:solidFill>
              </a:rPr>
              <a:t>Attribute</a:t>
            </a:r>
            <a:r>
              <a:rPr lang="en-US" dirty="0"/>
              <a:t> Fusion</a:t>
            </a:r>
            <a:endParaRPr dirty="0"/>
          </a:p>
        </p:txBody>
      </p:sp>
      <p:pic>
        <p:nvPicPr>
          <p:cNvPr id="177" name="Google Shape;177;p27"/>
          <p:cNvPicPr preferRelativeResize="0"/>
          <p:nvPr/>
        </p:nvPicPr>
        <p:blipFill rotWithShape="1">
          <a:blip r:embed="rId3">
            <a:alphaModFix/>
            <a:extLst>
              <a:ext uri="{28A0092B-C50C-407E-A947-70E740481C1C}">
                <a14:useLocalDpi xmlns:a14="http://schemas.microsoft.com/office/drawing/2010/main"/>
              </a:ext>
            </a:extLst>
          </a:blip>
          <a:srcRect l="22899"/>
          <a:stretch/>
        </p:blipFill>
        <p:spPr>
          <a:xfrm>
            <a:off x="2446723" y="1219081"/>
            <a:ext cx="5012558" cy="4934315"/>
          </a:xfrm>
          <a:prstGeom prst="rect">
            <a:avLst/>
          </a:prstGeom>
          <a:noFill/>
          <a:ln>
            <a:noFill/>
          </a:ln>
        </p:spPr>
      </p:pic>
    </p:spTree>
    <p:extLst>
      <p:ext uri="{BB962C8B-B14F-4D97-AF65-F5344CB8AC3E}">
        <p14:creationId xmlns:p14="http://schemas.microsoft.com/office/powerpoint/2010/main" val="28394259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8"/>
          <p:cNvSpPr txBox="1">
            <a:spLocks noGrp="1"/>
          </p:cNvSpPr>
          <p:nvPr>
            <p:ph type="title"/>
          </p:nvPr>
        </p:nvSpPr>
        <p:spPr>
          <a:prstGeom prst="rect">
            <a:avLst/>
          </a:prstGeom>
          <a:noFill/>
          <a:ln>
            <a:noFill/>
          </a:ln>
        </p:spPr>
        <p:txBody>
          <a:bodyPr spcFirstLastPara="1" vert="horz" wrap="square" lIns="99044" tIns="49508" rIns="99044" bIns="49508" numCol="1" anchor="ctr" anchorCtr="0" compatLnSpc="1">
            <a:prstTxWarp prst="textNoShape">
              <a:avLst/>
            </a:prstTxWarp>
            <a:noAutofit/>
          </a:bodyPr>
          <a:lstStyle/>
          <a:p>
            <a:pPr>
              <a:spcBef>
                <a:spcPts val="0"/>
              </a:spcBef>
              <a:spcAft>
                <a:spcPts val="0"/>
              </a:spcAft>
            </a:pPr>
            <a:r>
              <a:rPr lang="en-US" dirty="0"/>
              <a:t>KOBE – </a:t>
            </a:r>
            <a:r>
              <a:rPr lang="en-US" dirty="0">
                <a:solidFill>
                  <a:srgbClr val="C00000"/>
                </a:solidFill>
              </a:rPr>
              <a:t>Knowledge</a:t>
            </a:r>
            <a:r>
              <a:rPr lang="en-US" dirty="0"/>
              <a:t> Incorporation</a:t>
            </a:r>
            <a:endParaRPr dirty="0"/>
          </a:p>
        </p:txBody>
      </p:sp>
      <p:pic>
        <p:nvPicPr>
          <p:cNvPr id="184" name="Google Shape;184;p28"/>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329043" y="1225987"/>
            <a:ext cx="7247915" cy="5298638"/>
          </a:xfrm>
          <a:prstGeom prst="rect">
            <a:avLst/>
          </a:prstGeom>
          <a:noFill/>
          <a:ln>
            <a:noFill/>
          </a:ln>
        </p:spPr>
      </p:pic>
      <p:sp>
        <p:nvSpPr>
          <p:cNvPr id="185" name="Google Shape;185;p28"/>
          <p:cNvSpPr/>
          <p:nvPr/>
        </p:nvSpPr>
        <p:spPr>
          <a:xfrm>
            <a:off x="3010903" y="5281988"/>
            <a:ext cx="2580992" cy="700050"/>
          </a:xfrm>
          <a:prstGeom prst="roundRect">
            <a:avLst>
              <a:gd name="adj" fmla="val 16667"/>
            </a:avLst>
          </a:prstGeom>
          <a:noFill/>
          <a:ln w="28575" cap="flat" cmpd="sng">
            <a:solidFill>
              <a:srgbClr val="C00000"/>
            </a:solidFill>
            <a:prstDash val="solid"/>
            <a:round/>
            <a:headEnd type="none" w="sm" len="sm"/>
            <a:tailEnd type="none" w="sm" len="sm"/>
          </a:ln>
        </p:spPr>
        <p:txBody>
          <a:bodyPr spcFirstLastPara="1" wrap="square" lIns="77025" tIns="77025" rIns="77025" bIns="77025" anchor="ctr" anchorCtr="0">
            <a:noAutofit/>
          </a:bodyPr>
          <a:lstStyle/>
          <a:p>
            <a:pPr algn="ctr">
              <a:spcBef>
                <a:spcPts val="0"/>
              </a:spcBef>
              <a:spcAft>
                <a:spcPts val="0"/>
              </a:spcAft>
              <a:buClr>
                <a:srgbClr val="FF0000"/>
              </a:buClr>
              <a:buSzPts val="1900"/>
            </a:pPr>
            <a:r>
              <a:rPr lang="en-US" sz="2058">
                <a:solidFill>
                  <a:srgbClr val="C00000"/>
                </a:solidFill>
                <a:latin typeface="Arial"/>
                <a:ea typeface="Arial"/>
                <a:cs typeface="Arial"/>
                <a:sym typeface="Arial"/>
              </a:rPr>
              <a:t>BiDAF (Bidirectional Attention Flow)</a:t>
            </a:r>
            <a:endParaRPr sz="2058">
              <a:solidFill>
                <a:srgbClr val="C00000"/>
              </a:solidFill>
              <a:latin typeface="Arial"/>
              <a:ea typeface="Arial"/>
              <a:cs typeface="Arial"/>
              <a:sym typeface="Arial"/>
            </a:endParaRPr>
          </a:p>
        </p:txBody>
      </p:sp>
    </p:spTree>
    <p:extLst>
      <p:ext uri="{BB962C8B-B14F-4D97-AF65-F5344CB8AC3E}">
        <p14:creationId xmlns:p14="http://schemas.microsoft.com/office/powerpoint/2010/main" val="4087498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3"/>
          <a:stretch>
            <a:fillRect/>
          </a:stretch>
        </p:blipFill>
        <p:spPr>
          <a:xfrm>
            <a:off x="2115938" y="2477032"/>
            <a:ext cx="3467100" cy="1191968"/>
          </a:xfrm>
          <a:prstGeom prst="rect">
            <a:avLst/>
          </a:prstGeom>
        </p:spPr>
      </p:pic>
      <p:sp>
        <p:nvSpPr>
          <p:cNvPr id="17" name="Rectangle 194"/>
          <p:cNvSpPr/>
          <p:nvPr/>
        </p:nvSpPr>
        <p:spPr>
          <a:xfrm>
            <a:off x="1063949" y="2854083"/>
            <a:ext cx="864096" cy="297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ea typeface="黑体" pitchFamily="49" charset="-122"/>
              </a:rPr>
              <a:t>Info. Space</a:t>
            </a:r>
            <a:endParaRPr lang="zh-CN" altLang="en-US" dirty="0">
              <a:solidFill>
                <a:schemeClr val="tx1"/>
              </a:solidFill>
              <a:ea typeface="黑体" pitchFamily="49" charset="-122"/>
            </a:endParaRPr>
          </a:p>
        </p:txBody>
      </p:sp>
      <p:pic>
        <p:nvPicPr>
          <p:cNvPr id="22" name="Picture 2"/>
          <p:cNvPicPr>
            <a:picLocks noChangeAspect="1" noChangeArrowheads="1"/>
          </p:cNvPicPr>
          <p:nvPr/>
        </p:nvPicPr>
        <p:blipFill>
          <a:blip r:embed="rId4" cstate="print"/>
          <a:srcRect/>
          <a:stretch>
            <a:fillRect/>
          </a:stretch>
        </p:blipFill>
        <p:spPr bwMode="auto">
          <a:xfrm>
            <a:off x="2425501" y="4823771"/>
            <a:ext cx="359837" cy="332157"/>
          </a:xfrm>
          <a:prstGeom prst="rect">
            <a:avLst/>
          </a:prstGeom>
          <a:noFill/>
          <a:ln w="9525">
            <a:noFill/>
            <a:miter lim="800000"/>
            <a:headEnd/>
            <a:tailEnd/>
          </a:ln>
        </p:spPr>
      </p:pic>
      <p:cxnSp>
        <p:nvCxnSpPr>
          <p:cNvPr id="23" name="Straight Arrow Connector 148"/>
          <p:cNvCxnSpPr>
            <a:stCxn id="22" idx="0"/>
          </p:cNvCxnSpPr>
          <p:nvPr/>
        </p:nvCxnSpPr>
        <p:spPr>
          <a:xfrm flipH="1" flipV="1">
            <a:off x="2239763" y="3242677"/>
            <a:ext cx="365656" cy="1581095"/>
          </a:xfrm>
          <a:prstGeom prst="straightConnector1">
            <a:avLst/>
          </a:prstGeom>
          <a:ln w="9525">
            <a:solidFill>
              <a:srgbClr val="3C88D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4" name="Picture 2"/>
          <p:cNvPicPr>
            <a:picLocks noChangeAspect="1" noChangeArrowheads="1"/>
          </p:cNvPicPr>
          <p:nvPr/>
        </p:nvPicPr>
        <p:blipFill>
          <a:blip r:embed="rId4" cstate="print"/>
          <a:srcRect/>
          <a:stretch>
            <a:fillRect/>
          </a:stretch>
        </p:blipFill>
        <p:spPr bwMode="auto">
          <a:xfrm>
            <a:off x="3128236" y="4595170"/>
            <a:ext cx="359837" cy="332157"/>
          </a:xfrm>
          <a:prstGeom prst="rect">
            <a:avLst/>
          </a:prstGeom>
          <a:noFill/>
          <a:ln w="9525">
            <a:noFill/>
            <a:miter lim="800000"/>
            <a:headEnd/>
            <a:tailEnd/>
          </a:ln>
        </p:spPr>
      </p:pic>
      <p:cxnSp>
        <p:nvCxnSpPr>
          <p:cNvPr id="25" name="Straight Arrow Connector 152"/>
          <p:cNvCxnSpPr>
            <a:stCxn id="22" idx="0"/>
          </p:cNvCxnSpPr>
          <p:nvPr/>
        </p:nvCxnSpPr>
        <p:spPr>
          <a:xfrm flipV="1">
            <a:off x="2605420" y="3609167"/>
            <a:ext cx="179918" cy="1214605"/>
          </a:xfrm>
          <a:prstGeom prst="straightConnector1">
            <a:avLst/>
          </a:prstGeom>
          <a:ln w="9525">
            <a:solidFill>
              <a:srgbClr val="3C88D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153"/>
          <p:cNvCxnSpPr>
            <a:stCxn id="24" idx="0"/>
          </p:cNvCxnSpPr>
          <p:nvPr/>
        </p:nvCxnSpPr>
        <p:spPr>
          <a:xfrm flipH="1" flipV="1">
            <a:off x="2239765" y="3242677"/>
            <a:ext cx="1068391" cy="1352495"/>
          </a:xfrm>
          <a:prstGeom prst="straightConnector1">
            <a:avLst/>
          </a:prstGeom>
          <a:ln w="9525">
            <a:solidFill>
              <a:srgbClr val="3C88D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7" name="Picture 2"/>
          <p:cNvPicPr>
            <a:picLocks noChangeAspect="1" noChangeArrowheads="1"/>
          </p:cNvPicPr>
          <p:nvPr/>
        </p:nvPicPr>
        <p:blipFill>
          <a:blip r:embed="rId4" cstate="print"/>
          <a:srcRect/>
          <a:stretch>
            <a:fillRect/>
          </a:stretch>
        </p:blipFill>
        <p:spPr bwMode="auto">
          <a:xfrm>
            <a:off x="4082850" y="4768599"/>
            <a:ext cx="359837" cy="332157"/>
          </a:xfrm>
          <a:prstGeom prst="rect">
            <a:avLst/>
          </a:prstGeom>
          <a:noFill/>
          <a:ln w="9525">
            <a:noFill/>
            <a:miter lim="800000"/>
            <a:headEnd/>
            <a:tailEnd/>
          </a:ln>
        </p:spPr>
      </p:pic>
      <p:cxnSp>
        <p:nvCxnSpPr>
          <p:cNvPr id="28" name="Straight Arrow Connector 155"/>
          <p:cNvCxnSpPr>
            <a:stCxn id="27" idx="0"/>
          </p:cNvCxnSpPr>
          <p:nvPr/>
        </p:nvCxnSpPr>
        <p:spPr>
          <a:xfrm flipH="1" flipV="1">
            <a:off x="3948594" y="3699773"/>
            <a:ext cx="314174" cy="1068827"/>
          </a:xfrm>
          <a:prstGeom prst="straightConnector1">
            <a:avLst/>
          </a:prstGeom>
          <a:ln w="9525">
            <a:solidFill>
              <a:srgbClr val="3C88D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nvPicPr>
        <p:blipFill>
          <a:blip r:embed="rId4" cstate="print"/>
          <a:srcRect/>
          <a:stretch>
            <a:fillRect/>
          </a:stretch>
        </p:blipFill>
        <p:spPr bwMode="auto">
          <a:xfrm>
            <a:off x="3397050" y="4995220"/>
            <a:ext cx="359837" cy="332157"/>
          </a:xfrm>
          <a:prstGeom prst="rect">
            <a:avLst/>
          </a:prstGeom>
          <a:noFill/>
          <a:ln w="9525">
            <a:noFill/>
            <a:miter lim="800000"/>
            <a:headEnd/>
            <a:tailEnd/>
          </a:ln>
        </p:spPr>
      </p:pic>
      <p:cxnSp>
        <p:nvCxnSpPr>
          <p:cNvPr id="30" name="Straight Connector 170"/>
          <p:cNvCxnSpPr>
            <a:stCxn id="24" idx="3"/>
            <a:endCxn id="27" idx="1"/>
          </p:cNvCxnSpPr>
          <p:nvPr/>
        </p:nvCxnSpPr>
        <p:spPr>
          <a:xfrm>
            <a:off x="3488080" y="4761236"/>
            <a:ext cx="594777" cy="173428"/>
          </a:xfrm>
          <a:prstGeom prst="line">
            <a:avLst/>
          </a:prstGeom>
          <a:ln w="9525">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1" name="Straight Connector 171"/>
          <p:cNvCxnSpPr>
            <a:stCxn id="22" idx="3"/>
            <a:endCxn id="29" idx="1"/>
          </p:cNvCxnSpPr>
          <p:nvPr/>
        </p:nvCxnSpPr>
        <p:spPr>
          <a:xfrm>
            <a:off x="2785337" y="4989836"/>
            <a:ext cx="611713" cy="171450"/>
          </a:xfrm>
          <a:prstGeom prst="line">
            <a:avLst/>
          </a:prstGeom>
          <a:ln w="9525">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2" name="Straight Connector 174"/>
          <p:cNvCxnSpPr>
            <a:stCxn id="22" idx="3"/>
            <a:endCxn id="24" idx="1"/>
          </p:cNvCxnSpPr>
          <p:nvPr/>
        </p:nvCxnSpPr>
        <p:spPr>
          <a:xfrm flipV="1">
            <a:off x="2785338" y="4761235"/>
            <a:ext cx="342900" cy="228600"/>
          </a:xfrm>
          <a:prstGeom prst="line">
            <a:avLst/>
          </a:prstGeom>
          <a:ln w="9525">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3" name="Straight Connector 177"/>
          <p:cNvCxnSpPr>
            <a:stCxn id="29" idx="1"/>
            <a:endCxn id="24" idx="2"/>
          </p:cNvCxnSpPr>
          <p:nvPr/>
        </p:nvCxnSpPr>
        <p:spPr>
          <a:xfrm flipH="1" flipV="1">
            <a:off x="3308154" y="4927328"/>
            <a:ext cx="88896" cy="233972"/>
          </a:xfrm>
          <a:prstGeom prst="line">
            <a:avLst/>
          </a:prstGeom>
          <a:ln w="9525">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186"/>
          <p:cNvCxnSpPr>
            <a:stCxn id="29" idx="0"/>
          </p:cNvCxnSpPr>
          <p:nvPr/>
        </p:nvCxnSpPr>
        <p:spPr>
          <a:xfrm flipV="1">
            <a:off x="3576970" y="3669002"/>
            <a:ext cx="365657" cy="1326220"/>
          </a:xfrm>
          <a:prstGeom prst="straightConnector1">
            <a:avLst/>
          </a:prstGeom>
          <a:ln w="9525">
            <a:solidFill>
              <a:srgbClr val="3C88D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Rectangle 194"/>
          <p:cNvSpPr/>
          <p:nvPr/>
        </p:nvSpPr>
        <p:spPr>
          <a:xfrm>
            <a:off x="1063949" y="4835283"/>
            <a:ext cx="864096" cy="297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ea typeface="黑体" pitchFamily="49" charset="-122"/>
              </a:rPr>
              <a:t>Social Space</a:t>
            </a:r>
            <a:endParaRPr lang="zh-CN" altLang="en-US" dirty="0">
              <a:solidFill>
                <a:schemeClr val="tx1"/>
              </a:solidFill>
              <a:ea typeface="黑体" pitchFamily="49" charset="-122"/>
            </a:endParaRPr>
          </a:p>
        </p:txBody>
      </p:sp>
      <p:sp>
        <p:nvSpPr>
          <p:cNvPr id="42" name="椭圆 41"/>
          <p:cNvSpPr/>
          <p:nvPr/>
        </p:nvSpPr>
        <p:spPr>
          <a:xfrm>
            <a:off x="1928045" y="2339747"/>
            <a:ext cx="3937409" cy="1539327"/>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TextBox 52"/>
          <p:cNvSpPr txBox="1"/>
          <p:nvPr/>
        </p:nvSpPr>
        <p:spPr>
          <a:xfrm>
            <a:off x="1081565" y="1697364"/>
            <a:ext cx="4879547" cy="392415"/>
          </a:xfrm>
          <a:prstGeom prst="rect">
            <a:avLst/>
          </a:prstGeom>
          <a:noFill/>
        </p:spPr>
        <p:txBody>
          <a:bodyPr wrap="square" rtlCol="0">
            <a:spAutoFit/>
          </a:bodyPr>
          <a:lstStyle/>
          <a:p>
            <a:pPr algn="ctr">
              <a:spcBef>
                <a:spcPts val="0"/>
              </a:spcBef>
            </a:pPr>
            <a:r>
              <a:rPr lang="en-US" altLang="zh-CN" sz="1950" dirty="0"/>
              <a:t>Info. Space + Social Space</a:t>
            </a:r>
          </a:p>
        </p:txBody>
      </p:sp>
      <p:sp>
        <p:nvSpPr>
          <p:cNvPr id="2" name="Title 1"/>
          <p:cNvSpPr>
            <a:spLocks noGrp="1"/>
          </p:cNvSpPr>
          <p:nvPr>
            <p:ph type="title"/>
          </p:nvPr>
        </p:nvSpPr>
        <p:spPr/>
        <p:txBody>
          <a:bodyPr/>
          <a:lstStyle/>
          <a:p>
            <a:r>
              <a:rPr lang="en-US" altLang="zh-CN" dirty="0">
                <a:ea typeface="黑体" pitchFamily="49" charset="-122"/>
              </a:rPr>
              <a:t>10 years before…</a:t>
            </a:r>
            <a:endParaRPr lang="en-US" sz="4388" dirty="0">
              <a:latin typeface="Arial"/>
              <a:cs typeface="Arial"/>
            </a:endParaRPr>
          </a:p>
        </p:txBody>
      </p:sp>
      <p:pic>
        <p:nvPicPr>
          <p:cNvPr id="59" name="Picture 2"/>
          <p:cNvPicPr>
            <a:picLocks noChangeAspect="1" noChangeArrowheads="1"/>
          </p:cNvPicPr>
          <p:nvPr/>
        </p:nvPicPr>
        <p:blipFill>
          <a:blip r:embed="rId4" cstate="print"/>
          <a:srcRect/>
          <a:stretch>
            <a:fillRect/>
          </a:stretch>
        </p:blipFill>
        <p:spPr bwMode="auto">
          <a:xfrm>
            <a:off x="5087715" y="4716741"/>
            <a:ext cx="359837" cy="332157"/>
          </a:xfrm>
          <a:prstGeom prst="rect">
            <a:avLst/>
          </a:prstGeom>
          <a:noFill/>
          <a:ln w="9525">
            <a:noFill/>
            <a:miter lim="800000"/>
            <a:headEnd/>
            <a:tailEnd/>
          </a:ln>
        </p:spPr>
      </p:pic>
      <p:cxnSp>
        <p:nvCxnSpPr>
          <p:cNvPr id="62" name="Straight Connector 170"/>
          <p:cNvCxnSpPr>
            <a:stCxn id="27" idx="3"/>
            <a:endCxn id="59" idx="1"/>
          </p:cNvCxnSpPr>
          <p:nvPr/>
        </p:nvCxnSpPr>
        <p:spPr>
          <a:xfrm flipV="1">
            <a:off x="4442688" y="4882820"/>
            <a:ext cx="645028" cy="51858"/>
          </a:xfrm>
          <a:prstGeom prst="line">
            <a:avLst/>
          </a:prstGeom>
          <a:ln w="9525">
            <a:solidFill>
              <a:srgbClr val="0000CC"/>
            </a:solidFill>
          </a:ln>
        </p:spPr>
        <p:style>
          <a:lnRef idx="1">
            <a:schemeClr val="accent1"/>
          </a:lnRef>
          <a:fillRef idx="0">
            <a:schemeClr val="accent1"/>
          </a:fillRef>
          <a:effectRef idx="0">
            <a:schemeClr val="accent1"/>
          </a:effectRef>
          <a:fontRef idx="minor">
            <a:schemeClr val="tx1"/>
          </a:fontRef>
        </p:style>
      </p:cxnSp>
      <p:pic>
        <p:nvPicPr>
          <p:cNvPr id="63" name="Picture 2"/>
          <p:cNvPicPr>
            <a:picLocks noChangeAspect="1" noChangeArrowheads="1"/>
          </p:cNvPicPr>
          <p:nvPr/>
        </p:nvPicPr>
        <p:blipFill>
          <a:blip r:embed="rId4" cstate="print"/>
          <a:srcRect/>
          <a:stretch>
            <a:fillRect/>
          </a:stretch>
        </p:blipFill>
        <p:spPr bwMode="auto">
          <a:xfrm>
            <a:off x="4661537" y="5199020"/>
            <a:ext cx="359837" cy="332157"/>
          </a:xfrm>
          <a:prstGeom prst="rect">
            <a:avLst/>
          </a:prstGeom>
          <a:noFill/>
          <a:ln w="9525">
            <a:noFill/>
            <a:miter lim="800000"/>
            <a:headEnd/>
            <a:tailEnd/>
          </a:ln>
        </p:spPr>
      </p:pic>
      <p:cxnSp>
        <p:nvCxnSpPr>
          <p:cNvPr id="64" name="Straight Connector 170"/>
          <p:cNvCxnSpPr>
            <a:stCxn id="63" idx="0"/>
            <a:endCxn id="59" idx="1"/>
          </p:cNvCxnSpPr>
          <p:nvPr/>
        </p:nvCxnSpPr>
        <p:spPr>
          <a:xfrm flipV="1">
            <a:off x="4841456" y="4882821"/>
            <a:ext cx="246260" cy="316201"/>
          </a:xfrm>
          <a:prstGeom prst="line">
            <a:avLst/>
          </a:prstGeom>
          <a:ln w="9525">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65" name="Straight Connector 170"/>
          <p:cNvCxnSpPr>
            <a:stCxn id="63" idx="0"/>
            <a:endCxn id="27" idx="3"/>
          </p:cNvCxnSpPr>
          <p:nvPr/>
        </p:nvCxnSpPr>
        <p:spPr>
          <a:xfrm flipH="1" flipV="1">
            <a:off x="4442686" y="4934677"/>
            <a:ext cx="398769" cy="264344"/>
          </a:xfrm>
          <a:prstGeom prst="line">
            <a:avLst/>
          </a:prstGeom>
          <a:ln w="9525">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67" name="Straight Arrow Connector 155"/>
          <p:cNvCxnSpPr>
            <a:stCxn id="27" idx="0"/>
          </p:cNvCxnSpPr>
          <p:nvPr/>
        </p:nvCxnSpPr>
        <p:spPr>
          <a:xfrm flipV="1">
            <a:off x="4262768" y="3668386"/>
            <a:ext cx="442837" cy="1100213"/>
          </a:xfrm>
          <a:prstGeom prst="straightConnector1">
            <a:avLst/>
          </a:prstGeom>
          <a:ln w="9525">
            <a:solidFill>
              <a:srgbClr val="3C88D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155"/>
          <p:cNvCxnSpPr>
            <a:stCxn id="59" idx="0"/>
          </p:cNvCxnSpPr>
          <p:nvPr/>
        </p:nvCxnSpPr>
        <p:spPr>
          <a:xfrm flipH="1" flipV="1">
            <a:off x="4705606" y="3661024"/>
            <a:ext cx="562028" cy="1055718"/>
          </a:xfrm>
          <a:prstGeom prst="straightConnector1">
            <a:avLst/>
          </a:prstGeom>
          <a:ln w="9525">
            <a:solidFill>
              <a:srgbClr val="3C88D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Arrow Connector 155"/>
          <p:cNvCxnSpPr>
            <a:stCxn id="63" idx="0"/>
          </p:cNvCxnSpPr>
          <p:nvPr/>
        </p:nvCxnSpPr>
        <p:spPr>
          <a:xfrm flipH="1" flipV="1">
            <a:off x="4705605" y="3609167"/>
            <a:ext cx="135850" cy="1589855"/>
          </a:xfrm>
          <a:prstGeom prst="straightConnector1">
            <a:avLst/>
          </a:prstGeom>
          <a:ln w="9525">
            <a:solidFill>
              <a:srgbClr val="3C88D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155"/>
          <p:cNvCxnSpPr>
            <a:stCxn id="27" idx="0"/>
          </p:cNvCxnSpPr>
          <p:nvPr/>
        </p:nvCxnSpPr>
        <p:spPr>
          <a:xfrm flipV="1">
            <a:off x="4262770" y="3510901"/>
            <a:ext cx="1205453" cy="1257698"/>
          </a:xfrm>
          <a:prstGeom prst="straightConnector1">
            <a:avLst/>
          </a:prstGeom>
          <a:ln w="9525">
            <a:solidFill>
              <a:srgbClr val="3C88D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7" name="矩形 45"/>
          <p:cNvSpPr/>
          <p:nvPr/>
        </p:nvSpPr>
        <p:spPr>
          <a:xfrm>
            <a:off x="2735063" y="3556947"/>
            <a:ext cx="185738" cy="171450"/>
          </a:xfrm>
          <a:prstGeom prst="rect">
            <a:avLst/>
          </a:prstGeom>
          <a:solidFill>
            <a:srgbClr val="0000CC"/>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4" name="Straight Arrow Connector 153"/>
          <p:cNvCxnSpPr>
            <a:stCxn id="24" idx="0"/>
          </p:cNvCxnSpPr>
          <p:nvPr/>
        </p:nvCxnSpPr>
        <p:spPr>
          <a:xfrm flipV="1">
            <a:off x="3308155" y="3242677"/>
            <a:ext cx="268814" cy="1352495"/>
          </a:xfrm>
          <a:prstGeom prst="straightConnector1">
            <a:avLst/>
          </a:prstGeom>
          <a:ln w="9525">
            <a:solidFill>
              <a:srgbClr val="3C88D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1" name="Rectangle 180"/>
          <p:cNvSpPr/>
          <p:nvPr/>
        </p:nvSpPr>
        <p:spPr>
          <a:xfrm>
            <a:off x="2827932" y="5248341"/>
            <a:ext cx="1738404" cy="628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950" dirty="0">
                <a:solidFill>
                  <a:srgbClr val="0000CC"/>
                </a:solidFill>
                <a:ea typeface="黑体" pitchFamily="49" charset="-122"/>
              </a:rPr>
              <a:t>Interaction</a:t>
            </a:r>
            <a:endParaRPr lang="zh-CN" altLang="en-US" sz="1950" dirty="0">
              <a:solidFill>
                <a:srgbClr val="0000CC"/>
              </a:solidFill>
              <a:ea typeface="黑体" pitchFamily="49" charset="-122"/>
            </a:endParaRPr>
          </a:p>
        </p:txBody>
      </p:sp>
      <p:sp>
        <p:nvSpPr>
          <p:cNvPr id="44" name="Rectangle 180">
            <a:extLst>
              <a:ext uri="{FF2B5EF4-FFF2-40B4-BE49-F238E27FC236}">
                <a16:creationId xmlns:a16="http://schemas.microsoft.com/office/drawing/2014/main" id="{27D351A0-90C0-4760-A423-FC90727EED97}"/>
              </a:ext>
            </a:extLst>
          </p:cNvPr>
          <p:cNvSpPr/>
          <p:nvPr/>
        </p:nvSpPr>
        <p:spPr>
          <a:xfrm>
            <a:off x="4861887" y="3763715"/>
            <a:ext cx="1738404" cy="628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950" dirty="0">
                <a:solidFill>
                  <a:srgbClr val="C00000"/>
                </a:solidFill>
                <a:ea typeface="黑体" pitchFamily="49" charset="-122"/>
              </a:rPr>
              <a:t>Interaction</a:t>
            </a:r>
            <a:endParaRPr lang="zh-CN" altLang="en-US" sz="1950" dirty="0">
              <a:solidFill>
                <a:srgbClr val="C00000"/>
              </a:solidFill>
              <a:ea typeface="黑体" pitchFamily="49" charset="-122"/>
            </a:endParaRPr>
          </a:p>
        </p:txBody>
      </p:sp>
      <p:sp>
        <p:nvSpPr>
          <p:cNvPr id="54" name="椭圆 41">
            <a:extLst>
              <a:ext uri="{FF2B5EF4-FFF2-40B4-BE49-F238E27FC236}">
                <a16:creationId xmlns:a16="http://schemas.microsoft.com/office/drawing/2014/main" id="{CAF430BE-7C16-4431-86D1-25430277B99F}"/>
              </a:ext>
            </a:extLst>
          </p:cNvPr>
          <p:cNvSpPr/>
          <p:nvPr/>
        </p:nvSpPr>
        <p:spPr>
          <a:xfrm>
            <a:off x="1928920" y="4265027"/>
            <a:ext cx="3937409" cy="1539327"/>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ectangle 3">
            <a:extLst>
              <a:ext uri="{FF2B5EF4-FFF2-40B4-BE49-F238E27FC236}">
                <a16:creationId xmlns:a16="http://schemas.microsoft.com/office/drawing/2014/main" id="{C36E1268-E067-45F7-9485-0233D59D9279}"/>
              </a:ext>
            </a:extLst>
          </p:cNvPr>
          <p:cNvSpPr/>
          <p:nvPr/>
        </p:nvSpPr>
        <p:spPr>
          <a:xfrm>
            <a:off x="0" y="6390953"/>
            <a:ext cx="9251587" cy="464743"/>
          </a:xfrm>
          <a:prstGeom prst="rect">
            <a:avLst/>
          </a:prstGeom>
        </p:spPr>
        <p:txBody>
          <a:bodyPr wrap="square">
            <a:spAutoFit/>
          </a:bodyPr>
          <a:lstStyle/>
          <a:p>
            <a:pPr marL="185738" indent="-185738">
              <a:spcBef>
                <a:spcPct val="20000"/>
              </a:spcBef>
              <a:buFont typeface="+mj-lt"/>
              <a:buAutoNum type="arabicPeriod"/>
            </a:pPr>
            <a:r>
              <a:rPr lang="en-US" altLang="zh-CN" sz="1100" kern="0" dirty="0"/>
              <a:t>J. Scott. (1991, 2000, 2012). Social network analysis: A handbook. </a:t>
            </a:r>
          </a:p>
          <a:p>
            <a:pPr marL="185738" indent="-185738">
              <a:spcBef>
                <a:spcPct val="20000"/>
              </a:spcBef>
              <a:buFont typeface="+mj-lt"/>
              <a:buAutoNum type="arabicPeriod"/>
            </a:pPr>
            <a:r>
              <a:rPr lang="en-US" altLang="zh-CN" sz="1100" kern="0" dirty="0"/>
              <a:t>D. Easley and J. Kleinberg. Networks, crowds, and markets: Reasoning about a highly connected world. Cambridge University Press, 2010. </a:t>
            </a:r>
            <a:endParaRPr lang="zh-CN" altLang="en-US" sz="1100" kern="0" dirty="0"/>
          </a:p>
        </p:txBody>
      </p:sp>
      <p:grpSp>
        <p:nvGrpSpPr>
          <p:cNvPr id="46" name="Group 45">
            <a:extLst>
              <a:ext uri="{FF2B5EF4-FFF2-40B4-BE49-F238E27FC236}">
                <a16:creationId xmlns:a16="http://schemas.microsoft.com/office/drawing/2014/main" id="{B92A22F8-9136-2D40-B245-853DD7035EB3}"/>
              </a:ext>
            </a:extLst>
          </p:cNvPr>
          <p:cNvGrpSpPr>
            <a:grpSpLocks noChangeAspect="1"/>
          </p:cNvGrpSpPr>
          <p:nvPr/>
        </p:nvGrpSpPr>
        <p:grpSpPr>
          <a:xfrm>
            <a:off x="7473280" y="2528396"/>
            <a:ext cx="1009273" cy="828596"/>
            <a:chOff x="7581292" y="4437112"/>
            <a:chExt cx="1260140" cy="1088746"/>
          </a:xfrm>
        </p:grpSpPr>
        <p:pic>
          <p:nvPicPr>
            <p:cNvPr id="52" name="Picture 51">
              <a:extLst>
                <a:ext uri="{FF2B5EF4-FFF2-40B4-BE49-F238E27FC236}">
                  <a16:creationId xmlns:a16="http://schemas.microsoft.com/office/drawing/2014/main" id="{D0969C25-5D3E-044C-8C20-9869042AD0B5}"/>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581292" y="4509120"/>
              <a:ext cx="1133293" cy="1016738"/>
            </a:xfrm>
            <a:prstGeom prst="rect">
              <a:avLst/>
            </a:prstGeom>
          </p:spPr>
        </p:pic>
        <p:sp>
          <p:nvSpPr>
            <p:cNvPr id="56" name="Rectangle 55">
              <a:extLst>
                <a:ext uri="{FF2B5EF4-FFF2-40B4-BE49-F238E27FC236}">
                  <a16:creationId xmlns:a16="http://schemas.microsoft.com/office/drawing/2014/main" id="{9937760A-9615-F74E-9C25-D73D68AC3017}"/>
                </a:ext>
              </a:extLst>
            </p:cNvPr>
            <p:cNvSpPr/>
            <p:nvPr/>
          </p:nvSpPr>
          <p:spPr>
            <a:xfrm>
              <a:off x="8409384" y="4437112"/>
              <a:ext cx="432048"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a:extLst>
                <a:ext uri="{FF2B5EF4-FFF2-40B4-BE49-F238E27FC236}">
                  <a16:creationId xmlns:a16="http://schemas.microsoft.com/office/drawing/2014/main" id="{FB455292-323D-544D-A82C-BB73D1137C7C}"/>
                </a:ext>
              </a:extLst>
            </p:cNvPr>
            <p:cNvPicPr>
              <a:picLocks noChangeAspect="1"/>
            </p:cNvPicPr>
            <p:nvPr/>
          </p:nvPicPr>
          <p:blipFill>
            <a:blip r:embed="rId6"/>
            <a:stretch>
              <a:fillRect/>
            </a:stretch>
          </p:blipFill>
          <p:spPr>
            <a:xfrm>
              <a:off x="8049344" y="4473116"/>
              <a:ext cx="702078" cy="1044116"/>
            </a:xfrm>
            <a:prstGeom prst="rect">
              <a:avLst/>
            </a:prstGeom>
          </p:spPr>
        </p:pic>
      </p:grpSp>
      <p:sp>
        <p:nvSpPr>
          <p:cNvPr id="58" name="Right Arrow 4">
            <a:extLst>
              <a:ext uri="{FF2B5EF4-FFF2-40B4-BE49-F238E27FC236}">
                <a16:creationId xmlns:a16="http://schemas.microsoft.com/office/drawing/2014/main" id="{AF2A3C38-69AA-CB4D-8BD9-7222301A721C}"/>
              </a:ext>
            </a:extLst>
          </p:cNvPr>
          <p:cNvSpPr/>
          <p:nvPr/>
        </p:nvSpPr>
        <p:spPr>
          <a:xfrm>
            <a:off x="6690344" y="2799681"/>
            <a:ext cx="566912" cy="341287"/>
          </a:xfrm>
          <a:prstGeom prst="rightArrow">
            <a:avLst/>
          </a:prstGeom>
          <a:noFill/>
          <a:ln>
            <a:solidFill>
              <a:srgbClr val="0C2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C2340"/>
                </a:solidFill>
              </a:ln>
              <a:solidFill>
                <a:srgbClr val="0C2340"/>
              </a:solidFill>
            </a:endParaRPr>
          </a:p>
        </p:txBody>
      </p:sp>
      <p:grpSp>
        <p:nvGrpSpPr>
          <p:cNvPr id="60" name="Group 2">
            <a:extLst>
              <a:ext uri="{FF2B5EF4-FFF2-40B4-BE49-F238E27FC236}">
                <a16:creationId xmlns:a16="http://schemas.microsoft.com/office/drawing/2014/main" id="{01FD40AC-96AB-EF42-853C-A839064B44D2}"/>
              </a:ext>
            </a:extLst>
          </p:cNvPr>
          <p:cNvGrpSpPr>
            <a:grpSpLocks noChangeAspect="1"/>
          </p:cNvGrpSpPr>
          <p:nvPr/>
        </p:nvGrpSpPr>
        <p:grpSpPr bwMode="auto">
          <a:xfrm>
            <a:off x="6969224" y="3645024"/>
            <a:ext cx="2528726" cy="1983763"/>
            <a:chOff x="685800" y="2755935"/>
            <a:chExt cx="2209800" cy="1733032"/>
          </a:xfrm>
        </p:grpSpPr>
        <p:grpSp>
          <p:nvGrpSpPr>
            <p:cNvPr id="61" name="Group 3">
              <a:extLst>
                <a:ext uri="{FF2B5EF4-FFF2-40B4-BE49-F238E27FC236}">
                  <a16:creationId xmlns:a16="http://schemas.microsoft.com/office/drawing/2014/main" id="{80A899F0-CB03-1840-B591-4B8B132A7BA2}"/>
                </a:ext>
              </a:extLst>
            </p:cNvPr>
            <p:cNvGrpSpPr>
              <a:grpSpLocks/>
            </p:cNvGrpSpPr>
            <p:nvPr/>
          </p:nvGrpSpPr>
          <p:grpSpPr bwMode="auto">
            <a:xfrm>
              <a:off x="762000" y="2805651"/>
              <a:ext cx="1980938" cy="1667262"/>
              <a:chOff x="6825208" y="1796818"/>
              <a:chExt cx="2556284" cy="2250251"/>
            </a:xfrm>
          </p:grpSpPr>
          <p:pic>
            <p:nvPicPr>
              <p:cNvPr id="69" name="图片 13" descr="Misc-Buddy-Blue-icon.png">
                <a:extLst>
                  <a:ext uri="{FF2B5EF4-FFF2-40B4-BE49-F238E27FC236}">
                    <a16:creationId xmlns:a16="http://schemas.microsoft.com/office/drawing/2014/main" id="{F484EE42-24AD-354A-A99F-8D87BC646846}"/>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7689304" y="2564904"/>
                <a:ext cx="654632" cy="709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图片 14" descr="Misc-Buddy-Blue-icon.png">
                <a:extLst>
                  <a:ext uri="{FF2B5EF4-FFF2-40B4-BE49-F238E27FC236}">
                    <a16:creationId xmlns:a16="http://schemas.microsoft.com/office/drawing/2014/main" id="{52A3E786-9BDB-EB4B-89C3-4D1FADFE2DEB}"/>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7077236" y="1796818"/>
                <a:ext cx="504056" cy="54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图片 15" descr="Misc-Buddy-Blue-icon.png">
                <a:extLst>
                  <a:ext uri="{FF2B5EF4-FFF2-40B4-BE49-F238E27FC236}">
                    <a16:creationId xmlns:a16="http://schemas.microsoft.com/office/drawing/2014/main" id="{205E25A6-C2CF-4343-AC14-21009C787D0D}"/>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8877436" y="2054847"/>
                <a:ext cx="504056" cy="54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图片 16" descr="Misc-Buddy-Blue-icon.png">
                <a:extLst>
                  <a:ext uri="{FF2B5EF4-FFF2-40B4-BE49-F238E27FC236}">
                    <a16:creationId xmlns:a16="http://schemas.microsoft.com/office/drawing/2014/main" id="{782F6F00-9251-AB41-93CB-01A57B976EE0}"/>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8841432" y="3062959"/>
                <a:ext cx="504056" cy="54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图片 17" descr="Misc-Buddy-Blue-icon.png">
                <a:extLst>
                  <a:ext uri="{FF2B5EF4-FFF2-40B4-BE49-F238E27FC236}">
                    <a16:creationId xmlns:a16="http://schemas.microsoft.com/office/drawing/2014/main" id="{6020D88F-DAD9-0C45-9002-6B8FA4FD51CE}"/>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7761312" y="3501008"/>
                <a:ext cx="504056" cy="54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图片 18" descr="Misc-Buddy-Blue-icon.png">
                <a:extLst>
                  <a:ext uri="{FF2B5EF4-FFF2-40B4-BE49-F238E27FC236}">
                    <a16:creationId xmlns:a16="http://schemas.microsoft.com/office/drawing/2014/main" id="{295C9995-F270-4144-9F63-B3D580D40D51}"/>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6825208" y="3320988"/>
                <a:ext cx="504056" cy="54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6" name="直接连接符 7">
                <a:extLst>
                  <a:ext uri="{FF2B5EF4-FFF2-40B4-BE49-F238E27FC236}">
                    <a16:creationId xmlns:a16="http://schemas.microsoft.com/office/drawing/2014/main" id="{F5557F38-BCB3-374D-BEEC-68454687E3A3}"/>
                  </a:ext>
                </a:extLst>
              </p:cNvPr>
              <p:cNvCxnSpPr>
                <a:cxnSpLocks noChangeShapeType="1"/>
              </p:cNvCxnSpPr>
              <p:nvPr/>
            </p:nvCxnSpPr>
            <p:spPr bwMode="auto">
              <a:xfrm>
                <a:off x="7473280" y="2342879"/>
                <a:ext cx="324036" cy="50405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77" name="直接连接符 7">
                <a:extLst>
                  <a:ext uri="{FF2B5EF4-FFF2-40B4-BE49-F238E27FC236}">
                    <a16:creationId xmlns:a16="http://schemas.microsoft.com/office/drawing/2014/main" id="{E4476516-96A2-ED4F-8009-4B245FA5890B}"/>
                  </a:ext>
                </a:extLst>
              </p:cNvPr>
              <p:cNvCxnSpPr>
                <a:cxnSpLocks noChangeShapeType="1"/>
              </p:cNvCxnSpPr>
              <p:nvPr/>
            </p:nvCxnSpPr>
            <p:spPr bwMode="auto">
              <a:xfrm flipV="1">
                <a:off x="8301372" y="2594908"/>
                <a:ext cx="468052" cy="2220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78" name="直接连接符 7">
                <a:extLst>
                  <a:ext uri="{FF2B5EF4-FFF2-40B4-BE49-F238E27FC236}">
                    <a16:creationId xmlns:a16="http://schemas.microsoft.com/office/drawing/2014/main" id="{417DC6D8-B824-2B41-BA61-9AA4D3DA7378}"/>
                  </a:ext>
                </a:extLst>
              </p:cNvPr>
              <p:cNvCxnSpPr>
                <a:cxnSpLocks noChangeShapeType="1"/>
              </p:cNvCxnSpPr>
              <p:nvPr/>
            </p:nvCxnSpPr>
            <p:spPr bwMode="auto">
              <a:xfrm>
                <a:off x="7653300" y="2162859"/>
                <a:ext cx="1224136" cy="1650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79" name="直接连接符 7">
                <a:extLst>
                  <a:ext uri="{FF2B5EF4-FFF2-40B4-BE49-F238E27FC236}">
                    <a16:creationId xmlns:a16="http://schemas.microsoft.com/office/drawing/2014/main" id="{9BB84DDC-8408-FF42-BFE0-B8D0A8DD4C76}"/>
                  </a:ext>
                </a:extLst>
              </p:cNvPr>
              <p:cNvCxnSpPr>
                <a:cxnSpLocks noChangeShapeType="1"/>
              </p:cNvCxnSpPr>
              <p:nvPr/>
            </p:nvCxnSpPr>
            <p:spPr bwMode="auto">
              <a:xfrm>
                <a:off x="8301372" y="3206975"/>
                <a:ext cx="540060" cy="12901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81" name="直接连接符 7">
                <a:extLst>
                  <a:ext uri="{FF2B5EF4-FFF2-40B4-BE49-F238E27FC236}">
                    <a16:creationId xmlns:a16="http://schemas.microsoft.com/office/drawing/2014/main" id="{7C252D15-CB0E-AF40-B57F-D85C488538A5}"/>
                  </a:ext>
                </a:extLst>
              </p:cNvPr>
              <p:cNvCxnSpPr>
                <a:cxnSpLocks noChangeShapeType="1"/>
              </p:cNvCxnSpPr>
              <p:nvPr/>
            </p:nvCxnSpPr>
            <p:spPr bwMode="auto">
              <a:xfrm flipV="1">
                <a:off x="8265368" y="3501008"/>
                <a:ext cx="540060" cy="27303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82" name="直接连接符 7">
                <a:extLst>
                  <a:ext uri="{FF2B5EF4-FFF2-40B4-BE49-F238E27FC236}">
                    <a16:creationId xmlns:a16="http://schemas.microsoft.com/office/drawing/2014/main" id="{E072D21D-B17F-6E4C-8023-BC8CA62862BB}"/>
                  </a:ext>
                </a:extLst>
              </p:cNvPr>
              <p:cNvCxnSpPr>
                <a:cxnSpLocks noChangeShapeType="1"/>
                <a:endCxn id="82" idx="2"/>
              </p:cNvCxnSpPr>
              <p:nvPr/>
            </p:nvCxnSpPr>
            <p:spPr bwMode="auto">
              <a:xfrm flipV="1">
                <a:off x="8013340" y="3274089"/>
                <a:ext cx="3280" cy="2269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83" name="直接连接符 7">
                <a:extLst>
                  <a:ext uri="{FF2B5EF4-FFF2-40B4-BE49-F238E27FC236}">
                    <a16:creationId xmlns:a16="http://schemas.microsoft.com/office/drawing/2014/main" id="{2D3C15BE-922A-2942-8D57-40BE4AC48F23}"/>
                  </a:ext>
                </a:extLst>
              </p:cNvPr>
              <p:cNvCxnSpPr>
                <a:cxnSpLocks noChangeShapeType="1"/>
              </p:cNvCxnSpPr>
              <p:nvPr/>
            </p:nvCxnSpPr>
            <p:spPr bwMode="auto">
              <a:xfrm flipV="1">
                <a:off x="7257256" y="3248980"/>
                <a:ext cx="468052" cy="25202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grpSp>
        <p:sp>
          <p:nvSpPr>
            <p:cNvPr id="66" name="Oval 65">
              <a:extLst>
                <a:ext uri="{FF2B5EF4-FFF2-40B4-BE49-F238E27FC236}">
                  <a16:creationId xmlns:a16="http://schemas.microsoft.com/office/drawing/2014/main" id="{D9D8D4EC-8BE4-5844-8D1C-9BA38924EDCC}"/>
                </a:ext>
              </a:extLst>
            </p:cNvPr>
            <p:cNvSpPr/>
            <p:nvPr/>
          </p:nvSpPr>
          <p:spPr>
            <a:xfrm>
              <a:off x="1218801" y="3414887"/>
              <a:ext cx="1396106" cy="1074080"/>
            </a:xfrm>
            <a:prstGeom prst="ellipse">
              <a:avLst/>
            </a:prstGeom>
            <a:noFill/>
            <a:ln w="12700">
              <a:solidFill>
                <a:srgbClr val="0000CC"/>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 name="Oval 67">
              <a:extLst>
                <a:ext uri="{FF2B5EF4-FFF2-40B4-BE49-F238E27FC236}">
                  <a16:creationId xmlns:a16="http://schemas.microsoft.com/office/drawing/2014/main" id="{ADD0204A-08D8-F044-9AF7-6615DA7668E1}"/>
                </a:ext>
              </a:extLst>
            </p:cNvPr>
            <p:cNvSpPr/>
            <p:nvPr/>
          </p:nvSpPr>
          <p:spPr>
            <a:xfrm>
              <a:off x="685800" y="2755935"/>
              <a:ext cx="2209800" cy="1116119"/>
            </a:xfrm>
            <a:prstGeom prst="ellipse">
              <a:avLst/>
            </a:prstGeom>
            <a:noFill/>
            <a:ln w="12700">
              <a:solidFill>
                <a:srgbClr val="0000CC"/>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85" name="Right Arrow 4">
            <a:extLst>
              <a:ext uri="{FF2B5EF4-FFF2-40B4-BE49-F238E27FC236}">
                <a16:creationId xmlns:a16="http://schemas.microsoft.com/office/drawing/2014/main" id="{597F9D23-3448-C846-9D45-A649F9EABE7F}"/>
              </a:ext>
            </a:extLst>
          </p:cNvPr>
          <p:cNvSpPr/>
          <p:nvPr/>
        </p:nvSpPr>
        <p:spPr>
          <a:xfrm rot="5400000">
            <a:off x="7864524" y="3694980"/>
            <a:ext cx="566912" cy="341287"/>
          </a:xfrm>
          <a:prstGeom prst="rightArrow">
            <a:avLst/>
          </a:prstGeom>
          <a:solidFill>
            <a:schemeClr val="bg1"/>
          </a:solidFill>
          <a:ln>
            <a:solidFill>
              <a:srgbClr val="0C2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C2340"/>
                </a:solidFill>
              </a:ln>
              <a:solidFill>
                <a:srgbClr val="0C2340"/>
              </a:solidFill>
            </a:endParaRPr>
          </a:p>
        </p:txBody>
      </p:sp>
    </p:spTree>
    <p:extLst>
      <p:ext uri="{BB962C8B-B14F-4D97-AF65-F5344CB8AC3E}">
        <p14:creationId xmlns:p14="http://schemas.microsoft.com/office/powerpoint/2010/main" val="251296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677 -0.00254 L -0.02266 0.23102 L 0.07253 0.28519 L 0.05222 0.19514 L 0.0767 -0.08796 L 0.11042 -0.02361 L 0.1474 0.20857 L 0.24102 0.22222 L 0.24441 0.21921 L 0.24102 0.21759 " pathEditMode="relative" ptsTypes="AAAAAAAAAA">
                                      <p:cBhvr>
                                        <p:cTn id="6" dur="3000" fill="hold"/>
                                        <p:tgtEl>
                                          <p:spTgt spid="87"/>
                                        </p:tgtEl>
                                        <p:attrNameLst>
                                          <p:attrName>ppt_x</p:attrName>
                                          <p:attrName>ppt_y</p:attrName>
                                        </p:attrNameLst>
                                      </p:cBhvr>
                                    </p:animMotion>
                                  </p:childTnLst>
                                </p:cTn>
                              </p:par>
                            </p:childTnLst>
                          </p:cTn>
                        </p:par>
                        <p:par>
                          <p:cTn id="7" fill="hold">
                            <p:stCondLst>
                              <p:cond delay="3000"/>
                            </p:stCondLst>
                            <p:childTnLst>
                              <p:par>
                                <p:cTn id="8" presetID="3" presetClass="entr" presetSubtype="10" fill="hold" grpId="0" nodeType="afterEffect">
                                  <p:stCondLst>
                                    <p:cond delay="0"/>
                                  </p:stCondLst>
                                  <p:childTnLst>
                                    <p:set>
                                      <p:cBhvr>
                                        <p:cTn id="9" dur="1" fill="hold">
                                          <p:stCondLst>
                                            <p:cond delay="0"/>
                                          </p:stCondLst>
                                        </p:cTn>
                                        <p:tgtEl>
                                          <p:spTgt spid="101"/>
                                        </p:tgtEl>
                                        <p:attrNameLst>
                                          <p:attrName>style.visibility</p:attrName>
                                        </p:attrNameLst>
                                      </p:cBhvr>
                                      <p:to>
                                        <p:strVal val="visible"/>
                                      </p:to>
                                    </p:set>
                                    <p:animEffect transition="in" filter="blinds(horizontal)">
                                      <p:cBhvr>
                                        <p:cTn id="10" dur="500"/>
                                        <p:tgtEl>
                                          <p:spTgt spid="101"/>
                                        </p:tgtEl>
                                      </p:cBhvr>
                                    </p:animEffect>
                                  </p:childTnLst>
                                </p:cTn>
                              </p:par>
                            </p:childTnLst>
                          </p:cTn>
                        </p:par>
                        <p:par>
                          <p:cTn id="11" fill="hold">
                            <p:stCondLst>
                              <p:cond delay="3500"/>
                            </p:stCondLst>
                            <p:childTnLst>
                              <p:par>
                                <p:cTn id="12" presetID="3" presetClass="entr" presetSubtype="10" fill="hold" grpId="0" nodeType="after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blinds(horizontal)">
                                      <p:cBhvr>
                                        <p:cTn id="14" dur="500"/>
                                        <p:tgtEl>
                                          <p:spTgt spid="4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wipe(left)">
                                      <p:cBhvr>
                                        <p:cTn id="17" dur="500"/>
                                        <p:tgtEl>
                                          <p:spTgt spid="58"/>
                                        </p:tgtEl>
                                      </p:cBhvr>
                                    </p:animEffect>
                                  </p:childTnLst>
                                </p:cTn>
                              </p:par>
                            </p:childTnLst>
                          </p:cTn>
                        </p:par>
                        <p:par>
                          <p:cTn id="18" fill="hold">
                            <p:stCondLst>
                              <p:cond delay="4000"/>
                            </p:stCondLst>
                            <p:childTnLst>
                              <p:par>
                                <p:cTn id="19" presetID="22" presetClass="entr" presetSubtype="1"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wipe(up)">
                                      <p:cBhvr>
                                        <p:cTn id="21" dur="500"/>
                                        <p:tgtEl>
                                          <p:spTgt spid="4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85"/>
                                        </p:tgtEl>
                                        <p:attrNameLst>
                                          <p:attrName>style.visibility</p:attrName>
                                        </p:attrNameLst>
                                      </p:cBhvr>
                                      <p:to>
                                        <p:strVal val="visible"/>
                                      </p:to>
                                    </p:set>
                                    <p:animEffect transition="in" filter="wipe(left)">
                                      <p:cBhvr>
                                        <p:cTn id="24" dur="500"/>
                                        <p:tgtEl>
                                          <p:spTgt spid="85"/>
                                        </p:tgtEl>
                                      </p:cBhvr>
                                    </p:animEffect>
                                  </p:childTnLst>
                                </p:cTn>
                              </p:par>
                              <p:par>
                                <p:cTn id="25" presetID="22" presetClass="entr" presetSubtype="1"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wipe(up)">
                                      <p:cBhvr>
                                        <p:cTn id="2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101" grpId="0"/>
      <p:bldP spid="44" grpId="0"/>
      <p:bldP spid="58" grpId="0" animBg="1"/>
      <p:bldP spid="8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9"/>
          <p:cNvSpPr txBox="1">
            <a:spLocks noGrp="1"/>
          </p:cNvSpPr>
          <p:nvPr>
            <p:ph type="title"/>
          </p:nvPr>
        </p:nvSpPr>
        <p:spPr>
          <a:prstGeom prst="rect">
            <a:avLst/>
          </a:prstGeom>
          <a:noFill/>
          <a:ln>
            <a:noFill/>
          </a:ln>
        </p:spPr>
        <p:txBody>
          <a:bodyPr spcFirstLastPara="1" vert="horz" wrap="square" lIns="99044" tIns="49508" rIns="99044" bIns="49508" numCol="1" anchor="ctr" anchorCtr="0" compatLnSpc="1">
            <a:prstTxWarp prst="textNoShape">
              <a:avLst/>
            </a:prstTxWarp>
            <a:noAutofit/>
          </a:bodyPr>
          <a:lstStyle/>
          <a:p>
            <a:pPr>
              <a:spcBef>
                <a:spcPts val="0"/>
              </a:spcBef>
              <a:spcAft>
                <a:spcPts val="0"/>
              </a:spcAft>
            </a:pPr>
            <a:r>
              <a:rPr lang="en-US" dirty="0"/>
              <a:t>KOBE – </a:t>
            </a:r>
            <a:r>
              <a:rPr lang="en-US" dirty="0">
                <a:solidFill>
                  <a:srgbClr val="C00000"/>
                </a:solidFill>
              </a:rPr>
              <a:t>Knowledge</a:t>
            </a:r>
            <a:r>
              <a:rPr lang="en-US" dirty="0"/>
              <a:t> Incorporation</a:t>
            </a:r>
            <a:endParaRPr dirty="0"/>
          </a:p>
        </p:txBody>
      </p:sp>
      <p:pic>
        <p:nvPicPr>
          <p:cNvPr id="192" name="Google Shape;192;p29"/>
          <p:cNvPicPr preferRelativeResize="0"/>
          <p:nvPr/>
        </p:nvPicPr>
        <p:blipFill rotWithShape="1">
          <a:blip r:embed="rId3">
            <a:alphaModFix/>
          </a:blip>
          <a:srcRect/>
          <a:stretch/>
        </p:blipFill>
        <p:spPr>
          <a:xfrm>
            <a:off x="1702352" y="1219080"/>
            <a:ext cx="6501299" cy="4934315"/>
          </a:xfrm>
          <a:prstGeom prst="rect">
            <a:avLst/>
          </a:prstGeom>
          <a:noFill/>
          <a:ln>
            <a:noFill/>
          </a:ln>
        </p:spPr>
      </p:pic>
    </p:spTree>
    <p:extLst>
      <p:ext uri="{BB962C8B-B14F-4D97-AF65-F5344CB8AC3E}">
        <p14:creationId xmlns:p14="http://schemas.microsoft.com/office/powerpoint/2010/main" val="79183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9" name="Google Shape;199;p30"/>
          <p:cNvPicPr preferRelativeResize="0"/>
          <p:nvPr/>
        </p:nvPicPr>
        <p:blipFill rotWithShape="1">
          <a:blip r:embed="rId3">
            <a:alphaModFix/>
            <a:extLst>
              <a:ext uri="{28A0092B-C50C-407E-A947-70E740481C1C}">
                <a14:useLocalDpi xmlns:a14="http://schemas.microsoft.com/office/drawing/2010/main"/>
              </a:ext>
            </a:extLst>
          </a:blip>
          <a:srcRect r="760"/>
          <a:stretch/>
        </p:blipFill>
        <p:spPr>
          <a:xfrm>
            <a:off x="0" y="1815508"/>
            <a:ext cx="9906000" cy="4421804"/>
          </a:xfrm>
          <a:prstGeom prst="rect">
            <a:avLst/>
          </a:prstGeom>
          <a:noFill/>
          <a:ln>
            <a:noFill/>
          </a:ln>
        </p:spPr>
      </p:pic>
      <p:sp>
        <p:nvSpPr>
          <p:cNvPr id="6" name="Google Shape;141;p23">
            <a:extLst>
              <a:ext uri="{FF2B5EF4-FFF2-40B4-BE49-F238E27FC236}">
                <a16:creationId xmlns:a16="http://schemas.microsoft.com/office/drawing/2014/main" id="{91785836-F360-4145-9E60-E609D7892237}"/>
              </a:ext>
            </a:extLst>
          </p:cNvPr>
          <p:cNvSpPr txBox="1">
            <a:spLocks noGrp="1"/>
          </p:cNvSpPr>
          <p:nvPr>
            <p:ph type="title"/>
          </p:nvPr>
        </p:nvSpPr>
        <p:spPr>
          <a:xfrm>
            <a:off x="271463" y="424915"/>
            <a:ext cx="9363075" cy="792162"/>
          </a:xfrm>
          <a:prstGeom prst="rect">
            <a:avLst/>
          </a:prstGeom>
          <a:noFill/>
          <a:ln>
            <a:noFill/>
          </a:ln>
        </p:spPr>
        <p:txBody>
          <a:bodyPr spcFirstLastPara="1" vert="horz" wrap="square" lIns="99044" tIns="49508" rIns="99044" bIns="49508" numCol="1" anchor="ctr" anchorCtr="0" compatLnSpc="1">
            <a:prstTxWarp prst="textNoShape">
              <a:avLst/>
            </a:prstTxWarp>
            <a:noAutofit/>
          </a:bodyPr>
          <a:lstStyle/>
          <a:p>
            <a:pPr>
              <a:spcBef>
                <a:spcPts val="0"/>
              </a:spcBef>
              <a:spcAft>
                <a:spcPts val="0"/>
              </a:spcAft>
            </a:pPr>
            <a:r>
              <a:rPr lang="en-US" dirty="0">
                <a:solidFill>
                  <a:srgbClr val="C00000"/>
                </a:solidFill>
              </a:rPr>
              <a:t>KOBE</a:t>
            </a:r>
            <a:r>
              <a:rPr lang="en-US" dirty="0">
                <a:solidFill>
                  <a:schemeClr val="tx1"/>
                </a:solidFill>
              </a:rPr>
              <a:t>:</a:t>
            </a:r>
            <a:r>
              <a:rPr lang="en-US" dirty="0"/>
              <a:t> </a:t>
            </a:r>
            <a:r>
              <a:rPr lang="en-US" dirty="0" err="1"/>
              <a:t>KnOwledge</a:t>
            </a:r>
            <a:r>
              <a:rPr lang="en-US" dirty="0"/>
              <a:t> Based </a:t>
            </a:r>
            <a:r>
              <a:rPr lang="en-US" dirty="0" err="1"/>
              <a:t>pErsonalized</a:t>
            </a:r>
            <a:r>
              <a:rPr lang="en-US" dirty="0"/>
              <a:t> product description generation model</a:t>
            </a:r>
            <a:endParaRPr dirty="0"/>
          </a:p>
        </p:txBody>
      </p:sp>
      <p:sp>
        <p:nvSpPr>
          <p:cNvPr id="7" name="Oval 6">
            <a:extLst>
              <a:ext uri="{FF2B5EF4-FFF2-40B4-BE49-F238E27FC236}">
                <a16:creationId xmlns:a16="http://schemas.microsoft.com/office/drawing/2014/main" id="{73CCDFCC-E414-F24B-8257-CD6FEC0D0A84}"/>
              </a:ext>
            </a:extLst>
          </p:cNvPr>
          <p:cNvSpPr/>
          <p:nvPr/>
        </p:nvSpPr>
        <p:spPr>
          <a:xfrm>
            <a:off x="7113240" y="3140967"/>
            <a:ext cx="2664296" cy="432049"/>
          </a:xfrm>
          <a:prstGeom prst="ellipse">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3EF570C-79B3-2947-B302-8843FE732917}"/>
              </a:ext>
            </a:extLst>
          </p:cNvPr>
          <p:cNvSpPr/>
          <p:nvPr/>
        </p:nvSpPr>
        <p:spPr>
          <a:xfrm>
            <a:off x="7113240" y="4581128"/>
            <a:ext cx="2664296" cy="432049"/>
          </a:xfrm>
          <a:prstGeom prst="ellipse">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59EBE24-371D-B24D-A005-DBE2A9B7BA07}"/>
              </a:ext>
            </a:extLst>
          </p:cNvPr>
          <p:cNvSpPr>
            <a:spLocks noChangeArrowheads="1"/>
          </p:cNvSpPr>
          <p:nvPr/>
        </p:nvSpPr>
        <p:spPr bwMode="auto">
          <a:xfrm>
            <a:off x="0" y="6547574"/>
            <a:ext cx="9906000" cy="310426"/>
          </a:xfrm>
          <a:prstGeom prst="rect">
            <a:avLst/>
          </a:prstGeom>
          <a:noFill/>
          <a:ln>
            <a:noFill/>
          </a:ln>
          <a:extLst/>
        </p:spPr>
        <p:txBody>
          <a:bodyP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marL="228600" indent="-228600">
              <a:spcBef>
                <a:spcPct val="0"/>
              </a:spcBef>
              <a:buFont typeface="+mj-lt"/>
              <a:buAutoNum type="arabicPeriod"/>
            </a:pPr>
            <a:r>
              <a:rPr kumimoji="0" lang="en-US" altLang="x-none" sz="1100" dirty="0">
                <a:latin typeface="Times New Roman" charset="0"/>
              </a:rPr>
              <a:t>Q. Chen, J. Lin, Y. Zhang, H. Yang, J. Zhou and J. Tang. Towards Knowledge-Based Personalized Product Description Generation in E-commerce. KDD’19.</a:t>
            </a:r>
          </a:p>
        </p:txBody>
      </p:sp>
    </p:spTree>
    <p:extLst>
      <p:ext uri="{BB962C8B-B14F-4D97-AF65-F5344CB8AC3E}">
        <p14:creationId xmlns:p14="http://schemas.microsoft.com/office/powerpoint/2010/main" val="428611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1"/>
          <p:cNvSpPr txBox="1">
            <a:spLocks noGrp="1"/>
          </p:cNvSpPr>
          <p:nvPr>
            <p:ph type="title"/>
          </p:nvPr>
        </p:nvSpPr>
        <p:spPr>
          <a:prstGeom prst="rect">
            <a:avLst/>
          </a:prstGeom>
          <a:noFill/>
          <a:ln>
            <a:noFill/>
          </a:ln>
        </p:spPr>
        <p:txBody>
          <a:bodyPr spcFirstLastPara="1" vert="horz" wrap="square" lIns="99044" tIns="49508" rIns="99044" bIns="49508" numCol="1" anchor="ctr" anchorCtr="0" compatLnSpc="1">
            <a:prstTxWarp prst="textNoShape">
              <a:avLst/>
            </a:prstTxWarp>
            <a:noAutofit/>
          </a:bodyPr>
          <a:lstStyle/>
          <a:p>
            <a:pPr>
              <a:spcBef>
                <a:spcPts val="0"/>
              </a:spcBef>
              <a:spcAft>
                <a:spcPts val="0"/>
              </a:spcAft>
            </a:pPr>
            <a:r>
              <a:rPr lang="en-US" dirty="0"/>
              <a:t>Evaluation</a:t>
            </a:r>
            <a:endParaRPr dirty="0"/>
          </a:p>
        </p:txBody>
      </p:sp>
      <p:sp>
        <p:nvSpPr>
          <p:cNvPr id="206" name="Google Shape;206;p31"/>
          <p:cNvSpPr txBox="1">
            <a:spLocks noGrp="1"/>
          </p:cNvSpPr>
          <p:nvPr>
            <p:ph idx="1"/>
          </p:nvPr>
        </p:nvSpPr>
        <p:spPr>
          <a:prstGeom prst="rect">
            <a:avLst/>
          </a:prstGeom>
          <a:noFill/>
          <a:ln>
            <a:noFill/>
          </a:ln>
        </p:spPr>
        <p:txBody>
          <a:bodyPr spcFirstLastPara="1" vert="horz" wrap="square" lIns="99044" tIns="49508" rIns="99044" bIns="49508" numCol="1" anchor="t" anchorCtr="0" compatLnSpc="1">
            <a:prstTxWarp prst="textNoShape">
              <a:avLst/>
            </a:prstTxWarp>
            <a:noAutofit/>
          </a:bodyPr>
          <a:lstStyle/>
          <a:p>
            <a:pPr marL="495285" indent="-371464">
              <a:spcBef>
                <a:spcPts val="0"/>
              </a:spcBef>
              <a:spcAft>
                <a:spcPts val="0"/>
              </a:spcAft>
              <a:buSzPts val="1800"/>
              <a:buChar char="●"/>
            </a:pPr>
            <a:r>
              <a:rPr lang="en-US" dirty="0"/>
              <a:t>Evaluation is also challenging…</a:t>
            </a:r>
          </a:p>
          <a:p>
            <a:pPr marL="981071" lvl="1" indent="-457200">
              <a:spcBef>
                <a:spcPts val="0"/>
              </a:spcBef>
              <a:spcAft>
                <a:spcPts val="0"/>
              </a:spcAft>
              <a:buSzPct val="100000"/>
              <a:buFont typeface="System Font Regular"/>
              <a:buChar char="-"/>
            </a:pPr>
            <a:r>
              <a:rPr lang="en-US" dirty="0"/>
              <a:t>No ground-truth</a:t>
            </a:r>
          </a:p>
          <a:p>
            <a:pPr marL="495285" indent="-371464">
              <a:spcBef>
                <a:spcPts val="0"/>
              </a:spcBef>
              <a:spcAft>
                <a:spcPts val="0"/>
              </a:spcAft>
              <a:buSzPts val="1800"/>
              <a:buChar char="●"/>
            </a:pPr>
            <a:r>
              <a:rPr lang="en-US" i="1" dirty="0" err="1">
                <a:solidFill>
                  <a:srgbClr val="2B00CC"/>
                </a:solidFill>
              </a:rPr>
              <a:t>TaoDescribe</a:t>
            </a:r>
            <a:endParaRPr lang="en-US" i="1" dirty="0">
              <a:solidFill>
                <a:srgbClr val="2B00CC"/>
              </a:solidFill>
            </a:endParaRPr>
          </a:p>
          <a:p>
            <a:pPr marL="981071" lvl="1" indent="-457200">
              <a:spcBef>
                <a:spcPts val="0"/>
              </a:spcBef>
              <a:spcAft>
                <a:spcPts val="0"/>
              </a:spcAft>
              <a:buSzPct val="100000"/>
              <a:buFont typeface="System Font Regular"/>
              <a:buChar char="-"/>
            </a:pPr>
            <a:r>
              <a:rPr lang="en-US" dirty="0">
                <a:solidFill>
                  <a:srgbClr val="C00000"/>
                </a:solidFill>
              </a:rPr>
              <a:t>We have created a new benchmark!</a:t>
            </a:r>
          </a:p>
          <a:p>
            <a:pPr marL="981071" lvl="1" indent="-457200">
              <a:spcBef>
                <a:spcPts val="0"/>
              </a:spcBef>
              <a:spcAft>
                <a:spcPts val="0"/>
              </a:spcAft>
              <a:buSzPct val="100000"/>
              <a:buFont typeface="System Font Regular"/>
              <a:buChar char="-"/>
            </a:pPr>
            <a:r>
              <a:rPr lang="en-US" dirty="0">
                <a:solidFill>
                  <a:srgbClr val="C00000"/>
                </a:solidFill>
              </a:rPr>
              <a:t>over 2,000,000 </a:t>
            </a:r>
            <a:r>
              <a:rPr lang="en-US" dirty="0"/>
              <a:t>products and their descriptions</a:t>
            </a:r>
          </a:p>
          <a:p>
            <a:pPr marL="981071" lvl="1" indent="-457200">
              <a:spcBef>
                <a:spcPts val="0"/>
              </a:spcBef>
              <a:spcAft>
                <a:spcPts val="0"/>
              </a:spcAft>
              <a:buSzPct val="100000"/>
              <a:buFont typeface="System Font Regular"/>
              <a:buChar char="-"/>
            </a:pPr>
            <a:r>
              <a:rPr lang="en-US" dirty="0"/>
              <a:t>composed by the sellers and content producers on </a:t>
            </a:r>
            <a:r>
              <a:rPr lang="en-US" dirty="0" err="1"/>
              <a:t>TaoBao</a:t>
            </a:r>
            <a:r>
              <a:rPr lang="en-US" dirty="0"/>
              <a:t> from 11/2013 to 12/2018</a:t>
            </a:r>
          </a:p>
          <a:p>
            <a:pPr marL="981071" lvl="1" indent="-457200">
              <a:spcBef>
                <a:spcPts val="0"/>
              </a:spcBef>
              <a:spcAft>
                <a:spcPts val="0"/>
              </a:spcAft>
              <a:buSzPct val="100000"/>
              <a:buFont typeface="System Font Regular"/>
              <a:buChar char="-"/>
            </a:pPr>
            <a:r>
              <a:rPr lang="en-US" dirty="0"/>
              <a:t>Data format (product title, product description, attributes, knowledge)</a:t>
            </a:r>
            <a:endParaRPr dirty="0"/>
          </a:p>
        </p:txBody>
      </p:sp>
      <p:sp>
        <p:nvSpPr>
          <p:cNvPr id="4" name="Rectangle 3">
            <a:extLst>
              <a:ext uri="{FF2B5EF4-FFF2-40B4-BE49-F238E27FC236}">
                <a16:creationId xmlns:a16="http://schemas.microsoft.com/office/drawing/2014/main" id="{E2494E34-0D11-8B4C-BE97-1C79F5BF2CE6}"/>
              </a:ext>
            </a:extLst>
          </p:cNvPr>
          <p:cNvSpPr/>
          <p:nvPr/>
        </p:nvSpPr>
        <p:spPr>
          <a:xfrm>
            <a:off x="381000" y="640080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srgbClr val="C00000"/>
                </a:solidFill>
              </a:rPr>
              <a:t>  ** All Data and Code available at </a:t>
            </a:r>
            <a:r>
              <a:rPr lang="en-US" u="sng" dirty="0">
                <a:solidFill>
                  <a:schemeClr val="hlink"/>
                </a:solidFill>
                <a:hlinkClick r:id="rId3"/>
              </a:rPr>
              <a:t>https://github.com/THUDM/KOBE/</a:t>
            </a:r>
            <a:r>
              <a:rPr lang="en-US" dirty="0">
                <a:solidFill>
                  <a:srgbClr val="C00000"/>
                </a:solidFill>
              </a:rPr>
              <a:t> </a:t>
            </a:r>
          </a:p>
        </p:txBody>
      </p:sp>
    </p:spTree>
    <p:extLst>
      <p:ext uri="{BB962C8B-B14F-4D97-AF65-F5344CB8AC3E}">
        <p14:creationId xmlns:p14="http://schemas.microsoft.com/office/powerpoint/2010/main" val="28105005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2"/>
          <p:cNvSpPr txBox="1">
            <a:spLocks noGrp="1"/>
          </p:cNvSpPr>
          <p:nvPr>
            <p:ph type="title"/>
          </p:nvPr>
        </p:nvSpPr>
        <p:spPr>
          <a:prstGeom prst="rect">
            <a:avLst/>
          </a:prstGeom>
          <a:noFill/>
          <a:ln>
            <a:noFill/>
          </a:ln>
        </p:spPr>
        <p:txBody>
          <a:bodyPr spcFirstLastPara="1" vert="horz" wrap="square" lIns="99044" tIns="49508" rIns="99044" bIns="49508" numCol="1" anchor="ctr" anchorCtr="0" compatLnSpc="1">
            <a:prstTxWarp prst="textNoShape">
              <a:avLst/>
            </a:prstTxWarp>
            <a:noAutofit/>
          </a:bodyPr>
          <a:lstStyle/>
          <a:p>
            <a:pPr>
              <a:spcBef>
                <a:spcPts val="0"/>
              </a:spcBef>
              <a:spcAft>
                <a:spcPts val="0"/>
              </a:spcAft>
            </a:pPr>
            <a:r>
              <a:rPr lang="en-US" dirty="0"/>
              <a:t>Experimental Results</a:t>
            </a:r>
            <a:endParaRPr dirty="0"/>
          </a:p>
        </p:txBody>
      </p:sp>
      <p:sp>
        <p:nvSpPr>
          <p:cNvPr id="214" name="Google Shape;214;p32"/>
          <p:cNvSpPr txBox="1">
            <a:spLocks noGrp="1"/>
          </p:cNvSpPr>
          <p:nvPr>
            <p:ph idx="1"/>
          </p:nvPr>
        </p:nvSpPr>
        <p:spPr>
          <a:prstGeom prst="rect">
            <a:avLst/>
          </a:prstGeom>
          <a:noFill/>
          <a:ln>
            <a:noFill/>
          </a:ln>
        </p:spPr>
        <p:txBody>
          <a:bodyPr spcFirstLastPara="1" vert="horz" wrap="square" lIns="99044" tIns="49508" rIns="99044" bIns="49508" numCol="1" anchor="t" anchorCtr="0" compatLnSpc="1">
            <a:prstTxWarp prst="textNoShape">
              <a:avLst/>
            </a:prstTxWarp>
            <a:noAutofit/>
          </a:bodyPr>
          <a:lstStyle/>
          <a:p>
            <a:pPr marL="495285" indent="-371464">
              <a:spcBef>
                <a:spcPts val="0"/>
              </a:spcBef>
              <a:spcAft>
                <a:spcPts val="0"/>
              </a:spcAft>
              <a:buSzPts val="1800"/>
              <a:buChar char="●"/>
            </a:pPr>
            <a:r>
              <a:rPr lang="en-US" dirty="0"/>
              <a:t>Generation </a:t>
            </a:r>
            <a:r>
              <a:rPr lang="en-US" dirty="0">
                <a:solidFill>
                  <a:srgbClr val="C00000"/>
                </a:solidFill>
              </a:rPr>
              <a:t>quality</a:t>
            </a:r>
            <a:endParaRPr dirty="0">
              <a:solidFill>
                <a:srgbClr val="C00000"/>
              </a:solidFill>
            </a:endParaRPr>
          </a:p>
          <a:p>
            <a:pPr marL="990570" lvl="1" indent="-371464">
              <a:spcBef>
                <a:spcPts val="0"/>
              </a:spcBef>
              <a:spcAft>
                <a:spcPts val="0"/>
              </a:spcAft>
              <a:buSzPts val="1800"/>
              <a:buChar char="○"/>
            </a:pPr>
            <a:r>
              <a:rPr lang="en-US" dirty="0"/>
              <a:t>BLEU</a:t>
            </a:r>
            <a:endParaRPr dirty="0"/>
          </a:p>
          <a:p>
            <a:pPr marL="495285" indent="-371464">
              <a:spcBef>
                <a:spcPts val="0"/>
              </a:spcBef>
              <a:spcAft>
                <a:spcPts val="0"/>
              </a:spcAft>
              <a:buSzPts val="1800"/>
              <a:buChar char="●"/>
            </a:pPr>
            <a:r>
              <a:rPr lang="en-US" dirty="0"/>
              <a:t>Generation </a:t>
            </a:r>
            <a:r>
              <a:rPr lang="en-US" dirty="0">
                <a:solidFill>
                  <a:srgbClr val="C00000"/>
                </a:solidFill>
              </a:rPr>
              <a:t>diversity</a:t>
            </a:r>
            <a:endParaRPr dirty="0">
              <a:solidFill>
                <a:srgbClr val="C00000"/>
              </a:solidFill>
            </a:endParaRPr>
          </a:p>
          <a:p>
            <a:pPr marL="990570" lvl="1" indent="-371464">
              <a:spcBef>
                <a:spcPts val="0"/>
              </a:spcBef>
              <a:spcAft>
                <a:spcPts val="0"/>
              </a:spcAft>
              <a:buSzPts val="1800"/>
              <a:buChar char="○"/>
            </a:pPr>
            <a:r>
              <a:rPr lang="en-US" dirty="0"/>
              <a:t>Lexical diversity </a:t>
            </a:r>
            <a:endParaRPr dirty="0"/>
          </a:p>
          <a:p>
            <a:pPr marL="495285" indent="-371464">
              <a:spcBef>
                <a:spcPts val="0"/>
              </a:spcBef>
              <a:spcAft>
                <a:spcPts val="0"/>
              </a:spcAft>
              <a:buSzPts val="1800"/>
              <a:buChar char="●"/>
            </a:pPr>
            <a:r>
              <a:rPr lang="en-US" dirty="0">
                <a:solidFill>
                  <a:srgbClr val="C00000"/>
                </a:solidFill>
              </a:rPr>
              <a:t>Personalization</a:t>
            </a:r>
            <a:endParaRPr dirty="0">
              <a:solidFill>
                <a:srgbClr val="C00000"/>
              </a:solidFill>
            </a:endParaRPr>
          </a:p>
          <a:p>
            <a:pPr marL="990570" lvl="1" indent="-371464">
              <a:spcBef>
                <a:spcPts val="0"/>
              </a:spcBef>
              <a:spcAft>
                <a:spcPts val="0"/>
              </a:spcAft>
              <a:buSzPts val="1800"/>
              <a:buChar char="○"/>
            </a:pPr>
            <a:r>
              <a:rPr lang="en-US" dirty="0"/>
              <a:t>Attribute capturing </a:t>
            </a:r>
          </a:p>
          <a:p>
            <a:pPr marL="495285" indent="-371464">
              <a:spcBef>
                <a:spcPts val="0"/>
              </a:spcBef>
              <a:spcAft>
                <a:spcPts val="0"/>
              </a:spcAft>
              <a:buSzPts val="1800"/>
              <a:buChar char="●"/>
            </a:pPr>
            <a:r>
              <a:rPr lang="en-US" dirty="0">
                <a:solidFill>
                  <a:srgbClr val="C00000"/>
                </a:solidFill>
              </a:rPr>
              <a:t>Human</a:t>
            </a:r>
            <a:r>
              <a:rPr lang="en-US" dirty="0"/>
              <a:t> evaluation</a:t>
            </a:r>
          </a:p>
        </p:txBody>
      </p:sp>
      <p:sp>
        <p:nvSpPr>
          <p:cNvPr id="7" name="Rectangle 6">
            <a:extLst>
              <a:ext uri="{FF2B5EF4-FFF2-40B4-BE49-F238E27FC236}">
                <a16:creationId xmlns:a16="http://schemas.microsoft.com/office/drawing/2014/main" id="{1996B133-B461-4B45-91CE-44CF3A8A0106}"/>
              </a:ext>
            </a:extLst>
          </p:cNvPr>
          <p:cNvSpPr/>
          <p:nvPr/>
        </p:nvSpPr>
        <p:spPr>
          <a:xfrm>
            <a:off x="381000" y="640080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srgbClr val="C00000"/>
                </a:solidFill>
              </a:rPr>
              <a:t>  ** All Data and Code available at </a:t>
            </a:r>
            <a:r>
              <a:rPr lang="en-US" u="sng" dirty="0">
                <a:solidFill>
                  <a:schemeClr val="hlink"/>
                </a:solidFill>
                <a:hlinkClick r:id="rId3"/>
              </a:rPr>
              <a:t>https://github.com/THUDM/KOBE/</a:t>
            </a:r>
            <a:r>
              <a:rPr lang="en-US" dirty="0">
                <a:solidFill>
                  <a:srgbClr val="C00000"/>
                </a:solidFill>
              </a:rPr>
              <a:t> </a:t>
            </a:r>
          </a:p>
        </p:txBody>
      </p:sp>
      <p:pic>
        <p:nvPicPr>
          <p:cNvPr id="2" name="Picture 1">
            <a:extLst>
              <a:ext uri="{FF2B5EF4-FFF2-40B4-BE49-F238E27FC236}">
                <a16:creationId xmlns:a16="http://schemas.microsoft.com/office/drawing/2014/main" id="{AED8AD36-0BFA-5847-BD06-A6E57FADB24A}"/>
              </a:ext>
            </a:extLst>
          </p:cNvPr>
          <p:cNvPicPr>
            <a:picLocks noChangeAspect="1"/>
          </p:cNvPicPr>
          <p:nvPr/>
        </p:nvPicPr>
        <p:blipFill>
          <a:blip r:embed="rId4"/>
          <a:stretch>
            <a:fillRect/>
          </a:stretch>
        </p:blipFill>
        <p:spPr>
          <a:xfrm>
            <a:off x="4664968" y="1196752"/>
            <a:ext cx="5241032" cy="1931241"/>
          </a:xfrm>
          <a:prstGeom prst="rect">
            <a:avLst/>
          </a:prstGeom>
        </p:spPr>
      </p:pic>
      <p:pic>
        <p:nvPicPr>
          <p:cNvPr id="3" name="Picture 2">
            <a:extLst>
              <a:ext uri="{FF2B5EF4-FFF2-40B4-BE49-F238E27FC236}">
                <a16:creationId xmlns:a16="http://schemas.microsoft.com/office/drawing/2014/main" id="{72C82CA3-796A-ED45-AC59-061EABA59FEE}"/>
              </a:ext>
            </a:extLst>
          </p:cNvPr>
          <p:cNvPicPr>
            <a:picLocks noChangeAspect="1"/>
          </p:cNvPicPr>
          <p:nvPr/>
        </p:nvPicPr>
        <p:blipFill>
          <a:blip r:embed="rId5"/>
          <a:stretch>
            <a:fillRect/>
          </a:stretch>
        </p:blipFill>
        <p:spPr>
          <a:xfrm>
            <a:off x="4696072" y="5013175"/>
            <a:ext cx="5184000" cy="1241416"/>
          </a:xfrm>
          <a:prstGeom prst="rect">
            <a:avLst/>
          </a:prstGeom>
        </p:spPr>
      </p:pic>
      <p:pic>
        <p:nvPicPr>
          <p:cNvPr id="4" name="Picture 3">
            <a:extLst>
              <a:ext uri="{FF2B5EF4-FFF2-40B4-BE49-F238E27FC236}">
                <a16:creationId xmlns:a16="http://schemas.microsoft.com/office/drawing/2014/main" id="{9A41B4B2-74B4-4B4B-926E-A43E28138344}"/>
              </a:ext>
            </a:extLst>
          </p:cNvPr>
          <p:cNvPicPr>
            <a:picLocks noChangeAspect="1"/>
          </p:cNvPicPr>
          <p:nvPr/>
        </p:nvPicPr>
        <p:blipFill>
          <a:blip r:embed="rId6"/>
          <a:stretch>
            <a:fillRect/>
          </a:stretch>
        </p:blipFill>
        <p:spPr>
          <a:xfrm>
            <a:off x="4664968" y="3108798"/>
            <a:ext cx="5169024" cy="1904378"/>
          </a:xfrm>
          <a:prstGeom prst="rect">
            <a:avLst/>
          </a:prstGeom>
        </p:spPr>
      </p:pic>
    </p:spTree>
    <p:extLst>
      <p:ext uri="{BB962C8B-B14F-4D97-AF65-F5344CB8AC3E}">
        <p14:creationId xmlns:p14="http://schemas.microsoft.com/office/powerpoint/2010/main" val="4229968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3"/>
          <p:cNvSpPr txBox="1">
            <a:spLocks noGrp="1"/>
          </p:cNvSpPr>
          <p:nvPr>
            <p:ph type="title"/>
          </p:nvPr>
        </p:nvSpPr>
        <p:spPr>
          <a:prstGeom prst="rect">
            <a:avLst/>
          </a:prstGeom>
          <a:noFill/>
          <a:ln>
            <a:noFill/>
          </a:ln>
        </p:spPr>
        <p:txBody>
          <a:bodyPr spcFirstLastPara="1" vert="horz" wrap="square" lIns="99044" tIns="49508" rIns="99044" bIns="49508" numCol="1" anchor="ctr" anchorCtr="0" compatLnSpc="1">
            <a:prstTxWarp prst="textNoShape">
              <a:avLst/>
            </a:prstTxWarp>
            <a:noAutofit/>
          </a:bodyPr>
          <a:lstStyle/>
          <a:p>
            <a:pPr>
              <a:spcBef>
                <a:spcPts val="0"/>
              </a:spcBef>
              <a:spcAft>
                <a:spcPts val="0"/>
              </a:spcAft>
            </a:pPr>
            <a:r>
              <a:rPr lang="en-US" dirty="0"/>
              <a:t>Case Study</a:t>
            </a:r>
            <a:endParaRPr dirty="0"/>
          </a:p>
        </p:txBody>
      </p:sp>
      <p:pic>
        <p:nvPicPr>
          <p:cNvPr id="224" name="Google Shape;224;p33"/>
          <p:cNvPicPr preferRelativeResize="0"/>
          <p:nvPr/>
        </p:nvPicPr>
        <p:blipFill rotWithShape="1">
          <a:blip r:embed="rId3">
            <a:alphaModFix/>
          </a:blip>
          <a:srcRect/>
          <a:stretch/>
        </p:blipFill>
        <p:spPr>
          <a:xfrm>
            <a:off x="0" y="1258329"/>
            <a:ext cx="9906000" cy="2738686"/>
          </a:xfrm>
          <a:prstGeom prst="rect">
            <a:avLst/>
          </a:prstGeom>
          <a:noFill/>
          <a:ln>
            <a:noFill/>
          </a:ln>
        </p:spPr>
      </p:pic>
      <p:pic>
        <p:nvPicPr>
          <p:cNvPr id="225" name="Google Shape;225;p33"/>
          <p:cNvPicPr preferRelativeResize="0"/>
          <p:nvPr/>
        </p:nvPicPr>
        <p:blipFill rotWithShape="1">
          <a:blip r:embed="rId4">
            <a:alphaModFix/>
          </a:blip>
          <a:srcRect/>
          <a:stretch/>
        </p:blipFill>
        <p:spPr>
          <a:xfrm>
            <a:off x="0" y="3936538"/>
            <a:ext cx="9906000" cy="2343297"/>
          </a:xfrm>
          <a:prstGeom prst="rect">
            <a:avLst/>
          </a:prstGeom>
          <a:noFill/>
          <a:ln>
            <a:noFill/>
          </a:ln>
        </p:spPr>
      </p:pic>
    </p:spTree>
    <p:extLst>
      <p:ext uri="{BB962C8B-B14F-4D97-AF65-F5344CB8AC3E}">
        <p14:creationId xmlns:p14="http://schemas.microsoft.com/office/powerpoint/2010/main" val="39499308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459DE-1BC0-ED43-8721-274DD7818CD2}"/>
              </a:ext>
            </a:extLst>
          </p:cNvPr>
          <p:cNvSpPr>
            <a:spLocks noGrp="1"/>
          </p:cNvSpPr>
          <p:nvPr>
            <p:ph type="title"/>
          </p:nvPr>
        </p:nvSpPr>
        <p:spPr/>
        <p:txBody>
          <a:bodyPr/>
          <a:lstStyle/>
          <a:p>
            <a:r>
              <a:rPr lang="en-US" dirty="0" err="1">
                <a:solidFill>
                  <a:srgbClr val="C00000"/>
                </a:solidFill>
              </a:rPr>
              <a:t>CogDL</a:t>
            </a:r>
            <a:br>
              <a:rPr lang="en-US" dirty="0"/>
            </a:br>
            <a:r>
              <a:rPr lang="en-US" sz="2800" dirty="0"/>
              <a:t>—A Toolkit for ​Deep Learning on Graphs</a:t>
            </a:r>
            <a:endParaRPr lang="en-US" sz="3600" dirty="0"/>
          </a:p>
        </p:txBody>
      </p:sp>
      <p:sp>
        <p:nvSpPr>
          <p:cNvPr id="4" name="Rectangle 3">
            <a:extLst>
              <a:ext uri="{FF2B5EF4-FFF2-40B4-BE49-F238E27FC236}">
                <a16:creationId xmlns:a16="http://schemas.microsoft.com/office/drawing/2014/main" id="{44AE4AC6-6A10-C442-89E8-29E50F95210B}"/>
              </a:ext>
            </a:extLst>
          </p:cNvPr>
          <p:cNvSpPr/>
          <p:nvPr/>
        </p:nvSpPr>
        <p:spPr>
          <a:xfrm>
            <a:off x="381000" y="640080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srgbClr val="C00000"/>
                </a:solidFill>
              </a:rPr>
              <a:t>  ** Code available at </a:t>
            </a:r>
            <a:r>
              <a:rPr lang="en-US" dirty="0">
                <a:solidFill>
                  <a:srgbClr val="C00000"/>
                </a:solidFill>
                <a:hlinkClick r:id="rId2"/>
              </a:rPr>
              <a:t>https://keg.cs.tsinghua.edu.cn/cogdl/</a:t>
            </a:r>
            <a:r>
              <a:rPr lang="en-US" dirty="0">
                <a:solidFill>
                  <a:srgbClr val="C00000"/>
                </a:solidFill>
              </a:rPr>
              <a:t> </a:t>
            </a:r>
          </a:p>
        </p:txBody>
      </p:sp>
      <p:pic>
        <p:nvPicPr>
          <p:cNvPr id="5" name="Picture 4">
            <a:extLst>
              <a:ext uri="{FF2B5EF4-FFF2-40B4-BE49-F238E27FC236}">
                <a16:creationId xmlns:a16="http://schemas.microsoft.com/office/drawing/2014/main" id="{CD2086D6-5EF0-A843-9E46-0805FDA08425}"/>
              </a:ext>
            </a:extLst>
          </p:cNvPr>
          <p:cNvPicPr>
            <a:picLocks noChangeAspect="1"/>
          </p:cNvPicPr>
          <p:nvPr/>
        </p:nvPicPr>
        <p:blipFill>
          <a:blip r:embed="rId3"/>
          <a:stretch>
            <a:fillRect/>
          </a:stretch>
        </p:blipFill>
        <p:spPr>
          <a:xfrm>
            <a:off x="0" y="1495371"/>
            <a:ext cx="9906000" cy="4597925"/>
          </a:xfrm>
          <a:prstGeom prst="rect">
            <a:avLst/>
          </a:prstGeom>
        </p:spPr>
      </p:pic>
    </p:spTree>
    <p:extLst>
      <p:ext uri="{BB962C8B-B14F-4D97-AF65-F5344CB8AC3E}">
        <p14:creationId xmlns:p14="http://schemas.microsoft.com/office/powerpoint/2010/main" val="32647923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标题 1">
            <a:extLst>
              <a:ext uri="{FF2B5EF4-FFF2-40B4-BE49-F238E27FC236}">
                <a16:creationId xmlns:a16="http://schemas.microsoft.com/office/drawing/2014/main" id="{4602FD62-D615-F04E-BBD7-6EA466DE6167}"/>
              </a:ext>
            </a:extLst>
          </p:cNvPr>
          <p:cNvSpPr>
            <a:spLocks noGrp="1"/>
          </p:cNvSpPr>
          <p:nvPr>
            <p:ph type="title"/>
          </p:nvPr>
        </p:nvSpPr>
        <p:spPr/>
        <p:txBody>
          <a:bodyPr/>
          <a:lstStyle/>
          <a:p>
            <a:r>
              <a:rPr lang="en-US" sz="3200" dirty="0" err="1"/>
              <a:t>CogDL</a:t>
            </a:r>
            <a:br>
              <a:rPr lang="en-US" sz="3200" dirty="0"/>
            </a:br>
            <a:r>
              <a:rPr lang="en-US" sz="2800" dirty="0"/>
              <a:t>—A Toolkit for ​Deep Learning on Graphs</a:t>
            </a:r>
            <a:endParaRPr lang="zh-CN" altLang="en-US" sz="3200" dirty="0"/>
          </a:p>
        </p:txBody>
      </p:sp>
      <p:pic>
        <p:nvPicPr>
          <p:cNvPr id="57346" name="内容占位符 3">
            <a:extLst>
              <a:ext uri="{FF2B5EF4-FFF2-40B4-BE49-F238E27FC236}">
                <a16:creationId xmlns:a16="http://schemas.microsoft.com/office/drawing/2014/main" id="{CB65EC8C-FACA-7D48-9A4F-EC83114B8E47}"/>
              </a:ext>
            </a:extLst>
          </p:cNvPr>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1857375" y="1196975"/>
            <a:ext cx="6042025" cy="5472113"/>
          </a:xfrm>
        </p:spPr>
      </p:pic>
    </p:spTree>
    <p:extLst>
      <p:ext uri="{BB962C8B-B14F-4D97-AF65-F5344CB8AC3E}">
        <p14:creationId xmlns:p14="http://schemas.microsoft.com/office/powerpoint/2010/main" val="14632741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A1D03-5193-AA45-BF29-9D37D57E28B1}"/>
              </a:ext>
            </a:extLst>
          </p:cNvPr>
          <p:cNvSpPr>
            <a:spLocks noGrp="1"/>
          </p:cNvSpPr>
          <p:nvPr>
            <p:ph type="title"/>
          </p:nvPr>
        </p:nvSpPr>
        <p:spPr/>
        <p:txBody>
          <a:bodyPr/>
          <a:lstStyle/>
          <a:p>
            <a:r>
              <a:rPr lang="en-US" dirty="0"/>
              <a:t>Feed Recommendation</a:t>
            </a:r>
          </a:p>
        </p:txBody>
      </p:sp>
      <p:pic>
        <p:nvPicPr>
          <p:cNvPr id="4" name="内容占位符 4">
            <a:extLst>
              <a:ext uri="{FF2B5EF4-FFF2-40B4-BE49-F238E27FC236}">
                <a16:creationId xmlns:a16="http://schemas.microsoft.com/office/drawing/2014/main" id="{2E181B54-0D03-A143-8EFE-83C50DC6CC4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bwMode="auto">
          <a:xfrm>
            <a:off x="910968" y="1494747"/>
            <a:ext cx="2468280" cy="249671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pic>
      <p:pic>
        <p:nvPicPr>
          <p:cNvPr id="5" name="图片 8">
            <a:extLst>
              <a:ext uri="{FF2B5EF4-FFF2-40B4-BE49-F238E27FC236}">
                <a16:creationId xmlns:a16="http://schemas.microsoft.com/office/drawing/2014/main" id="{8776EC4D-D37E-D243-BD3C-DBE1BB70BDC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266374" y="2008419"/>
            <a:ext cx="2447628" cy="2496711"/>
          </a:xfrm>
          <a:prstGeom prst="rect">
            <a:avLst/>
          </a:prstGeom>
          <a:ln>
            <a:solidFill>
              <a:schemeClr val="tx1"/>
            </a:solidFill>
          </a:ln>
        </p:spPr>
      </p:pic>
      <p:pic>
        <p:nvPicPr>
          <p:cNvPr id="8" name="Picture 7">
            <a:extLst>
              <a:ext uri="{FF2B5EF4-FFF2-40B4-BE49-F238E27FC236}">
                <a16:creationId xmlns:a16="http://schemas.microsoft.com/office/drawing/2014/main" id="{3496C031-90F6-F746-890A-3A7B622C51C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783879" y="2693986"/>
            <a:ext cx="1722980" cy="3132691"/>
          </a:xfrm>
          <a:prstGeom prst="rect">
            <a:avLst/>
          </a:prstGeom>
          <a:ln>
            <a:solidFill>
              <a:schemeClr val="tx1"/>
            </a:solidFill>
          </a:ln>
        </p:spPr>
      </p:pic>
      <p:cxnSp>
        <p:nvCxnSpPr>
          <p:cNvPr id="9" name="Straight Connector 8">
            <a:extLst>
              <a:ext uri="{FF2B5EF4-FFF2-40B4-BE49-F238E27FC236}">
                <a16:creationId xmlns:a16="http://schemas.microsoft.com/office/drawing/2014/main" id="{DEE8575D-1830-DF44-845F-60D7CF213CD3}"/>
              </a:ext>
            </a:extLst>
          </p:cNvPr>
          <p:cNvCxnSpPr/>
          <p:nvPr/>
        </p:nvCxnSpPr>
        <p:spPr>
          <a:xfrm>
            <a:off x="6826247" y="2363689"/>
            <a:ext cx="0" cy="29876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矩形 48">
            <a:extLst>
              <a:ext uri="{FF2B5EF4-FFF2-40B4-BE49-F238E27FC236}">
                <a16:creationId xmlns:a16="http://schemas.microsoft.com/office/drawing/2014/main" id="{CBEA00A6-3683-CF48-B383-8C38D6C5B7A3}"/>
              </a:ext>
            </a:extLst>
          </p:cNvPr>
          <p:cNvSpPr/>
          <p:nvPr/>
        </p:nvSpPr>
        <p:spPr>
          <a:xfrm>
            <a:off x="7329264" y="4854133"/>
            <a:ext cx="2183736" cy="677908"/>
          </a:xfrm>
          <a:prstGeom prst="rect">
            <a:avLst/>
          </a:prstGeom>
          <a:solidFill>
            <a:srgbClr val="C8EEFF"/>
          </a:solidFill>
          <a:ln>
            <a:solidFill>
              <a:srgbClr val="3C88D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000" dirty="0" err="1">
                <a:solidFill>
                  <a:srgbClr val="C00000"/>
                </a:solidFill>
              </a:rPr>
              <a:t>eXplainable</a:t>
            </a:r>
            <a:r>
              <a:rPr kumimoji="1" lang="en-US" altLang="zh-CN" sz="2000" dirty="0">
                <a:solidFill>
                  <a:srgbClr val="0C2340"/>
                </a:solidFill>
              </a:rPr>
              <a:t> Recommendation</a:t>
            </a:r>
            <a:endParaRPr kumimoji="1" lang="zh-CN" altLang="en-US" sz="2000" dirty="0">
              <a:solidFill>
                <a:srgbClr val="0C2340"/>
              </a:solidFill>
            </a:endParaRPr>
          </a:p>
        </p:txBody>
      </p:sp>
      <p:sp>
        <p:nvSpPr>
          <p:cNvPr id="11" name="Right Arrow 4">
            <a:extLst>
              <a:ext uri="{FF2B5EF4-FFF2-40B4-BE49-F238E27FC236}">
                <a16:creationId xmlns:a16="http://schemas.microsoft.com/office/drawing/2014/main" id="{D0DD667C-B93A-E041-BE6E-CFEB8C9EF487}"/>
              </a:ext>
            </a:extLst>
          </p:cNvPr>
          <p:cNvSpPr/>
          <p:nvPr/>
        </p:nvSpPr>
        <p:spPr>
          <a:xfrm>
            <a:off x="6655136" y="3659833"/>
            <a:ext cx="468036" cy="466446"/>
          </a:xfrm>
          <a:prstGeom prst="rightArrow">
            <a:avLst/>
          </a:prstGeom>
          <a:solidFill>
            <a:schemeClr val="bg1"/>
          </a:solidFill>
          <a:ln w="9525">
            <a:solidFill>
              <a:srgbClr val="0C2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C2340"/>
                </a:solidFill>
              </a:ln>
              <a:solidFill>
                <a:srgbClr val="0C2340"/>
              </a:solidFill>
            </a:endParaRPr>
          </a:p>
        </p:txBody>
      </p:sp>
      <p:sp>
        <p:nvSpPr>
          <p:cNvPr id="12" name="Right Arrow 4">
            <a:extLst>
              <a:ext uri="{FF2B5EF4-FFF2-40B4-BE49-F238E27FC236}">
                <a16:creationId xmlns:a16="http://schemas.microsoft.com/office/drawing/2014/main" id="{F665D81A-1F64-9547-B881-48F693A9CDAA}"/>
              </a:ext>
            </a:extLst>
          </p:cNvPr>
          <p:cNvSpPr/>
          <p:nvPr/>
        </p:nvSpPr>
        <p:spPr>
          <a:xfrm rot="5400000">
            <a:off x="8243233" y="3316408"/>
            <a:ext cx="271244" cy="238014"/>
          </a:xfrm>
          <a:prstGeom prst="rightArrow">
            <a:avLst/>
          </a:prstGeom>
          <a:noFill/>
          <a:ln w="9525">
            <a:solidFill>
              <a:srgbClr val="0C2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C2340"/>
                </a:solidFill>
              </a:ln>
              <a:solidFill>
                <a:srgbClr val="0C2340"/>
              </a:solidFill>
            </a:endParaRPr>
          </a:p>
        </p:txBody>
      </p:sp>
      <p:sp>
        <p:nvSpPr>
          <p:cNvPr id="13" name="Right Arrow 4">
            <a:extLst>
              <a:ext uri="{FF2B5EF4-FFF2-40B4-BE49-F238E27FC236}">
                <a16:creationId xmlns:a16="http://schemas.microsoft.com/office/drawing/2014/main" id="{DA6B21FD-0D4F-934D-8440-3DA920635230}"/>
              </a:ext>
            </a:extLst>
          </p:cNvPr>
          <p:cNvSpPr/>
          <p:nvPr/>
        </p:nvSpPr>
        <p:spPr>
          <a:xfrm rot="5400000">
            <a:off x="8243233" y="4540544"/>
            <a:ext cx="271244" cy="238014"/>
          </a:xfrm>
          <a:prstGeom prst="rightArrow">
            <a:avLst/>
          </a:prstGeom>
          <a:noFill/>
          <a:ln w="9525">
            <a:solidFill>
              <a:srgbClr val="0C2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C2340"/>
                </a:solidFill>
              </a:ln>
              <a:solidFill>
                <a:srgbClr val="0C2340"/>
              </a:solidFill>
            </a:endParaRPr>
          </a:p>
        </p:txBody>
      </p:sp>
      <p:sp>
        <p:nvSpPr>
          <p:cNvPr id="14" name="TextBox 13">
            <a:extLst>
              <a:ext uri="{FF2B5EF4-FFF2-40B4-BE49-F238E27FC236}">
                <a16:creationId xmlns:a16="http://schemas.microsoft.com/office/drawing/2014/main" id="{63189B77-A73F-DC42-96C2-9F83408593F9}"/>
              </a:ext>
            </a:extLst>
          </p:cNvPr>
          <p:cNvSpPr txBox="1"/>
          <p:nvPr/>
        </p:nvSpPr>
        <p:spPr>
          <a:xfrm>
            <a:off x="7372569" y="1844824"/>
            <a:ext cx="2097125" cy="461665"/>
          </a:xfrm>
          <a:prstGeom prst="rect">
            <a:avLst/>
          </a:prstGeom>
          <a:noFill/>
        </p:spPr>
        <p:txBody>
          <a:bodyPr wrap="square" rtlCol="0">
            <a:spAutoFit/>
          </a:bodyPr>
          <a:lstStyle/>
          <a:p>
            <a:pPr algn="ctr">
              <a:spcBef>
                <a:spcPts val="0"/>
              </a:spcBef>
            </a:pPr>
            <a:r>
              <a:rPr lang="en-US" altLang="zh-CN" sz="2400" dirty="0"/>
              <a:t>Challenges</a:t>
            </a:r>
          </a:p>
        </p:txBody>
      </p:sp>
      <p:sp>
        <p:nvSpPr>
          <p:cNvPr id="15" name="矩形 48">
            <a:extLst>
              <a:ext uri="{FF2B5EF4-FFF2-40B4-BE49-F238E27FC236}">
                <a16:creationId xmlns:a16="http://schemas.microsoft.com/office/drawing/2014/main" id="{A50F9B65-F936-0A4B-96BD-DE6A3DDD98AC}"/>
              </a:ext>
            </a:extLst>
          </p:cNvPr>
          <p:cNvSpPr/>
          <p:nvPr/>
        </p:nvSpPr>
        <p:spPr>
          <a:xfrm>
            <a:off x="7329264" y="2477869"/>
            <a:ext cx="2183736" cy="677908"/>
          </a:xfrm>
          <a:prstGeom prst="rect">
            <a:avLst/>
          </a:prstGeom>
          <a:solidFill>
            <a:srgbClr val="C8EEFF"/>
          </a:solidFill>
          <a:ln>
            <a:solidFill>
              <a:srgbClr val="3C88D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000" dirty="0">
                <a:solidFill>
                  <a:srgbClr val="C00000"/>
                </a:solidFill>
              </a:rPr>
              <a:t>Representation</a:t>
            </a:r>
            <a:endParaRPr kumimoji="1" lang="zh-CN" altLang="en-US" sz="2000" dirty="0">
              <a:solidFill>
                <a:srgbClr val="C00000"/>
              </a:solidFill>
            </a:endParaRPr>
          </a:p>
        </p:txBody>
      </p:sp>
      <p:sp>
        <p:nvSpPr>
          <p:cNvPr id="16" name="矩形 48">
            <a:extLst>
              <a:ext uri="{FF2B5EF4-FFF2-40B4-BE49-F238E27FC236}">
                <a16:creationId xmlns:a16="http://schemas.microsoft.com/office/drawing/2014/main" id="{BECC8750-6851-D544-A690-3D0D8C0182C4}"/>
              </a:ext>
            </a:extLst>
          </p:cNvPr>
          <p:cNvSpPr/>
          <p:nvPr/>
        </p:nvSpPr>
        <p:spPr>
          <a:xfrm>
            <a:off x="7329264" y="3690538"/>
            <a:ext cx="2183736" cy="677908"/>
          </a:xfrm>
          <a:prstGeom prst="rect">
            <a:avLst/>
          </a:prstGeom>
          <a:solidFill>
            <a:srgbClr val="C8EEFF"/>
          </a:solidFill>
          <a:ln>
            <a:solidFill>
              <a:srgbClr val="3C88D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000" dirty="0">
                <a:solidFill>
                  <a:srgbClr val="C00000"/>
                </a:solidFill>
              </a:rPr>
              <a:t>Adaptive</a:t>
            </a:r>
            <a:br>
              <a:rPr kumimoji="1" lang="en-US" altLang="zh-CN" sz="2000" dirty="0">
                <a:solidFill>
                  <a:srgbClr val="C00000"/>
                </a:solidFill>
              </a:rPr>
            </a:br>
            <a:r>
              <a:rPr kumimoji="1" lang="en-US" altLang="zh-CN" sz="2000" dirty="0">
                <a:solidFill>
                  <a:srgbClr val="0C2340"/>
                </a:solidFill>
              </a:rPr>
              <a:t>Recommendation</a:t>
            </a:r>
            <a:endParaRPr kumimoji="1" lang="zh-CN" altLang="en-US" sz="2000" dirty="0">
              <a:solidFill>
                <a:srgbClr val="0C2340"/>
              </a:solidFill>
            </a:endParaRPr>
          </a:p>
        </p:txBody>
      </p:sp>
      <p:pic>
        <p:nvPicPr>
          <p:cNvPr id="7" name="Content Placeholder 6">
            <a:extLst>
              <a:ext uri="{FF2B5EF4-FFF2-40B4-BE49-F238E27FC236}">
                <a16:creationId xmlns:a16="http://schemas.microsoft.com/office/drawing/2014/main" id="{7B7B9632-1E1E-F34D-BC2A-9E93AB80D94B}"/>
              </a:ext>
            </a:extLst>
          </p:cNvPr>
          <p:cNvPicPr>
            <a:picLocks noGrp="1" noChangeAspect="1"/>
          </p:cNvPicPr>
          <p:nvPr>
            <p:ph idx="1"/>
          </p:nvPr>
        </p:nvPicPr>
        <p:blipFill>
          <a:blip r:embed="rId5">
            <a:extLst>
              <a:ext uri="{28A0092B-C50C-407E-A947-70E740481C1C}">
                <a14:useLocalDpi xmlns:a14="http://schemas.microsoft.com/office/drawing/2010/main"/>
              </a:ext>
            </a:extLst>
          </a:blip>
          <a:stretch>
            <a:fillRect/>
          </a:stretch>
        </p:blipFill>
        <p:spPr>
          <a:xfrm>
            <a:off x="4664968" y="2488906"/>
            <a:ext cx="1863206" cy="4032448"/>
          </a:xfrm>
          <a:ln>
            <a:solidFill>
              <a:schemeClr val="tx1"/>
            </a:solidFill>
          </a:ln>
        </p:spPr>
      </p:pic>
    </p:spTree>
    <p:extLst>
      <p:ext uri="{BB962C8B-B14F-4D97-AF65-F5344CB8AC3E}">
        <p14:creationId xmlns:p14="http://schemas.microsoft.com/office/powerpoint/2010/main" val="252159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up)">
                                      <p:cBhvr>
                                        <p:cTn id="14" dur="500"/>
                                        <p:tgtEl>
                                          <p:spTgt spid="14"/>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par>
                          <p:cTn id="29" fill="hold">
                            <p:stCondLst>
                              <p:cond delay="2000"/>
                            </p:stCondLst>
                            <p:childTnLst>
                              <p:par>
                                <p:cTn id="30" presetID="22" presetClass="entr" presetSubtype="1"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p:bldP spid="15" grpId="0" animBg="1"/>
      <p:bldP spid="1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5">
            <a:extLst>
              <a:ext uri="{FF2B5EF4-FFF2-40B4-BE49-F238E27FC236}">
                <a16:creationId xmlns:a16="http://schemas.microsoft.com/office/drawing/2014/main" id="{830C9A53-FDDF-41E7-B1F4-4ABDE6C32201}"/>
              </a:ext>
            </a:extLst>
          </p:cNvPr>
          <p:cNvSpPr/>
          <p:nvPr/>
        </p:nvSpPr>
        <p:spPr>
          <a:xfrm>
            <a:off x="298748" y="2213813"/>
            <a:ext cx="1485900" cy="1650370"/>
          </a:xfrm>
          <a:prstGeom prst="roundRect">
            <a:avLst>
              <a:gd name="adj" fmla="val 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0672"/>
            <a:r>
              <a:rPr lang="en-US" sz="1625" dirty="0">
                <a:solidFill>
                  <a:schemeClr val="tx1"/>
                </a:solidFill>
                <a:latin typeface="Helvetica Neue" charset="0"/>
                <a:ea typeface="Helvetica Neue" charset="0"/>
                <a:cs typeface="Helvetica Neue" charset="0"/>
              </a:rPr>
              <a:t>Input: </a:t>
            </a:r>
          </a:p>
          <a:p>
            <a:pPr algn="ctr" defTabSz="670672"/>
            <a:endParaRPr lang="en-US" sz="894" dirty="0">
              <a:solidFill>
                <a:schemeClr val="tx1"/>
              </a:solidFill>
              <a:latin typeface="Helvetica Neue" charset="0"/>
              <a:ea typeface="Helvetica Neue" charset="0"/>
              <a:cs typeface="Helvetica Neue" charset="0"/>
            </a:endParaRPr>
          </a:p>
          <a:p>
            <a:pPr algn="ctr" defTabSz="670672"/>
            <a:r>
              <a:rPr lang="en-US" sz="1400" dirty="0">
                <a:solidFill>
                  <a:schemeClr val="tx1"/>
                </a:solidFill>
                <a:latin typeface="Helvetica Neue" charset="0"/>
                <a:ea typeface="Helvetica Neue" charset="0"/>
                <a:cs typeface="Helvetica Neue" charset="0"/>
              </a:rPr>
              <a:t>User-item multiplex networks</a:t>
            </a:r>
            <a:endParaRPr lang="en-US" sz="1950" b="1" dirty="0">
              <a:solidFill>
                <a:schemeClr val="tx1"/>
              </a:solidFill>
              <a:latin typeface="Helvetica Neue" charset="0"/>
              <a:ea typeface="Helvetica Neue" charset="0"/>
              <a:cs typeface="Helvetica Neue" charset="0"/>
            </a:endParaRPr>
          </a:p>
        </p:txBody>
      </p:sp>
      <p:sp>
        <p:nvSpPr>
          <p:cNvPr id="11" name="Rounded Rectangle 5">
            <a:extLst>
              <a:ext uri="{FF2B5EF4-FFF2-40B4-BE49-F238E27FC236}">
                <a16:creationId xmlns:a16="http://schemas.microsoft.com/office/drawing/2014/main" id="{470E9409-5B2F-49A8-ADA4-B67AE1C14DA5}"/>
              </a:ext>
            </a:extLst>
          </p:cNvPr>
          <p:cNvSpPr/>
          <p:nvPr/>
        </p:nvSpPr>
        <p:spPr>
          <a:xfrm>
            <a:off x="8520165" y="2213813"/>
            <a:ext cx="1153965" cy="1709067"/>
          </a:xfrm>
          <a:prstGeom prst="roundRect">
            <a:avLst>
              <a:gd name="adj" fmla="val 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defTabSz="670672"/>
            <a:r>
              <a:rPr lang="en-US" sz="1625" dirty="0">
                <a:solidFill>
                  <a:schemeClr val="tx1"/>
                </a:solidFill>
                <a:latin typeface="Helvetica Neue" charset="0"/>
                <a:ea typeface="Helvetica Neue" charset="0"/>
                <a:cs typeface="Helvetica Neue" charset="0"/>
              </a:rPr>
              <a:t>Output:</a:t>
            </a:r>
          </a:p>
          <a:p>
            <a:pPr algn="ctr" defTabSz="670672"/>
            <a:endParaRPr lang="en-US" sz="1400" dirty="0">
              <a:solidFill>
                <a:schemeClr val="tx1"/>
              </a:solidFill>
              <a:latin typeface="Helvetica Neue" charset="0"/>
              <a:ea typeface="Helvetica Neue" charset="0"/>
              <a:cs typeface="Helvetica Neue" charset="0"/>
            </a:endParaRPr>
          </a:p>
          <a:p>
            <a:pPr algn="ctr" defTabSz="670672"/>
            <a:r>
              <a:rPr lang="en-US" sz="1400" dirty="0">
                <a:solidFill>
                  <a:schemeClr val="tx1"/>
                </a:solidFill>
                <a:latin typeface="Helvetica Neue" charset="0"/>
                <a:ea typeface="Helvetica Neue" charset="0"/>
                <a:cs typeface="Helvetica Neue" charset="0"/>
              </a:rPr>
              <a:t>Recommended items</a:t>
            </a:r>
          </a:p>
          <a:p>
            <a:pPr algn="ctr" defTabSz="670672"/>
            <a:endParaRPr lang="en-US" sz="1950" b="1" dirty="0">
              <a:solidFill>
                <a:schemeClr val="tx1"/>
              </a:solidFill>
              <a:latin typeface="Helvetica Neue" charset="0"/>
              <a:ea typeface="Helvetica Neue" charset="0"/>
              <a:cs typeface="Helvetica Neue" charset="0"/>
            </a:endParaRPr>
          </a:p>
        </p:txBody>
      </p:sp>
      <p:sp>
        <p:nvSpPr>
          <p:cNvPr id="13" name="标题 1">
            <a:extLst>
              <a:ext uri="{FF2B5EF4-FFF2-40B4-BE49-F238E27FC236}">
                <a16:creationId xmlns:a16="http://schemas.microsoft.com/office/drawing/2014/main" id="{54C0F3AD-8471-47D5-A310-CB825BC211CC}"/>
              </a:ext>
            </a:extLst>
          </p:cNvPr>
          <p:cNvSpPr>
            <a:spLocks noGrp="1"/>
          </p:cNvSpPr>
          <p:nvPr>
            <p:ph type="title"/>
          </p:nvPr>
        </p:nvSpPr>
        <p:spPr/>
        <p:txBody>
          <a:bodyPr/>
          <a:lstStyle/>
          <a:p>
            <a:r>
              <a:rPr kumimoji="1" lang="en-US" altLang="zh-CN" dirty="0"/>
              <a:t>Intelligent Feed Recommendation</a:t>
            </a:r>
            <a:endParaRPr kumimoji="1" lang="zh-CN" altLang="en-US" dirty="0"/>
          </a:p>
        </p:txBody>
      </p:sp>
      <p:sp>
        <p:nvSpPr>
          <p:cNvPr id="3" name="Rectangle 2"/>
          <p:cNvSpPr/>
          <p:nvPr/>
        </p:nvSpPr>
        <p:spPr>
          <a:xfrm>
            <a:off x="2537835" y="1619068"/>
            <a:ext cx="5295485" cy="3095900"/>
          </a:xfrm>
          <a:prstGeom prst="rect">
            <a:avLst/>
          </a:prstGeom>
          <a:noFill/>
          <a:ln w="28575">
            <a:solidFill>
              <a:srgbClr val="3C87D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5">
            <a:extLst>
              <a:ext uri="{FF2B5EF4-FFF2-40B4-BE49-F238E27FC236}">
                <a16:creationId xmlns:a16="http://schemas.microsoft.com/office/drawing/2014/main" id="{0F4DF11A-1BF0-407A-8083-95755F4D5FD4}"/>
              </a:ext>
            </a:extLst>
          </p:cNvPr>
          <p:cNvSpPr/>
          <p:nvPr/>
        </p:nvSpPr>
        <p:spPr>
          <a:xfrm>
            <a:off x="2792760" y="1787294"/>
            <a:ext cx="1874521" cy="694532"/>
          </a:xfrm>
          <a:prstGeom prst="roundRect">
            <a:avLst>
              <a:gd name="adj" fmla="val 9498"/>
            </a:avLst>
          </a:prstGeom>
          <a:solidFill>
            <a:srgbClr val="C7EEFE"/>
          </a:solidFill>
          <a:ln w="19050">
            <a:solidFill>
              <a:srgbClr val="3C8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0672"/>
            <a:r>
              <a:rPr lang="en-US" i="1" dirty="0">
                <a:solidFill>
                  <a:schemeClr val="tx1"/>
                </a:solidFill>
                <a:latin typeface="Helvetica Neue" charset="0"/>
                <a:ea typeface="Helvetica Neue" charset="0"/>
                <a:cs typeface="Helvetica Neue" charset="0"/>
              </a:rPr>
              <a:t>GATNE</a:t>
            </a:r>
          </a:p>
        </p:txBody>
      </p:sp>
      <p:sp>
        <p:nvSpPr>
          <p:cNvPr id="8" name="Rounded Rectangle 5">
            <a:extLst>
              <a:ext uri="{FF2B5EF4-FFF2-40B4-BE49-F238E27FC236}">
                <a16:creationId xmlns:a16="http://schemas.microsoft.com/office/drawing/2014/main" id="{92B154A7-82D2-4C89-B56B-A5971F974B6E}"/>
              </a:ext>
            </a:extLst>
          </p:cNvPr>
          <p:cNvSpPr/>
          <p:nvPr/>
        </p:nvSpPr>
        <p:spPr>
          <a:xfrm>
            <a:off x="5622009" y="1787294"/>
            <a:ext cx="1902494" cy="694532"/>
          </a:xfrm>
          <a:prstGeom prst="roundRect">
            <a:avLst>
              <a:gd name="adj" fmla="val 9498"/>
            </a:avLst>
          </a:prstGeom>
          <a:solidFill>
            <a:srgbClr val="C7EEFE"/>
          </a:solidFill>
          <a:ln w="19050">
            <a:solidFill>
              <a:srgbClr val="3C8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0672"/>
            <a:r>
              <a:rPr lang="en-US" dirty="0">
                <a:solidFill>
                  <a:schemeClr val="tx1"/>
                </a:solidFill>
                <a:latin typeface="Helvetica Neue" charset="0"/>
                <a:ea typeface="Helvetica Neue" charset="0"/>
                <a:cs typeface="Helvetica Neue" charset="0"/>
              </a:rPr>
              <a:t>Representation Learning</a:t>
            </a:r>
          </a:p>
        </p:txBody>
      </p:sp>
      <p:sp>
        <p:nvSpPr>
          <p:cNvPr id="9" name="Rounded Rectangle 5">
            <a:extLst>
              <a:ext uri="{FF2B5EF4-FFF2-40B4-BE49-F238E27FC236}">
                <a16:creationId xmlns:a16="http://schemas.microsoft.com/office/drawing/2014/main" id="{4A7945FB-E656-492F-BE63-E4EE0EB3AE75}"/>
              </a:ext>
            </a:extLst>
          </p:cNvPr>
          <p:cNvSpPr/>
          <p:nvPr/>
        </p:nvSpPr>
        <p:spPr>
          <a:xfrm>
            <a:off x="2808037" y="3830406"/>
            <a:ext cx="1874521" cy="694532"/>
          </a:xfrm>
          <a:prstGeom prst="roundRect">
            <a:avLst>
              <a:gd name="adj" fmla="val 9498"/>
            </a:avLst>
          </a:prstGeom>
          <a:solidFill>
            <a:srgbClr val="C7EEFE"/>
          </a:solidFill>
          <a:ln w="19050">
            <a:solidFill>
              <a:srgbClr val="3C8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0672"/>
            <a:r>
              <a:rPr lang="en-US" dirty="0">
                <a:solidFill>
                  <a:schemeClr val="tx1"/>
                </a:solidFill>
                <a:latin typeface="Helvetica Neue" charset="0"/>
                <a:ea typeface="Helvetica Neue" charset="0"/>
                <a:cs typeface="Helvetica Neue" charset="0"/>
              </a:rPr>
              <a:t>KOBE</a:t>
            </a:r>
          </a:p>
        </p:txBody>
      </p:sp>
      <p:sp>
        <p:nvSpPr>
          <p:cNvPr id="10" name="Rounded Rectangle 5">
            <a:extLst>
              <a:ext uri="{FF2B5EF4-FFF2-40B4-BE49-F238E27FC236}">
                <a16:creationId xmlns:a16="http://schemas.microsoft.com/office/drawing/2014/main" id="{4EFB2340-D213-4D65-959F-84B8F1023E1B}"/>
              </a:ext>
            </a:extLst>
          </p:cNvPr>
          <p:cNvSpPr/>
          <p:nvPr/>
        </p:nvSpPr>
        <p:spPr>
          <a:xfrm>
            <a:off x="5637285" y="3830406"/>
            <a:ext cx="1908003" cy="694532"/>
          </a:xfrm>
          <a:prstGeom prst="roundRect">
            <a:avLst>
              <a:gd name="adj" fmla="val 9498"/>
            </a:avLst>
          </a:prstGeom>
          <a:solidFill>
            <a:srgbClr val="C7EEFE"/>
          </a:solidFill>
          <a:ln w="19050">
            <a:solidFill>
              <a:srgbClr val="3C8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0672"/>
            <a:r>
              <a:rPr lang="en-US" dirty="0">
                <a:solidFill>
                  <a:schemeClr val="tx1"/>
                </a:solidFill>
                <a:latin typeface="Helvetica Neue" charset="0"/>
                <a:ea typeface="Helvetica Neue" charset="0"/>
                <a:cs typeface="Helvetica Neue" charset="0"/>
              </a:rPr>
              <a:t>Description Generation</a:t>
            </a:r>
          </a:p>
        </p:txBody>
      </p:sp>
      <p:sp>
        <p:nvSpPr>
          <p:cNvPr id="14" name="Rounded Rectangle 5">
            <a:extLst>
              <a:ext uri="{FF2B5EF4-FFF2-40B4-BE49-F238E27FC236}">
                <a16:creationId xmlns:a16="http://schemas.microsoft.com/office/drawing/2014/main" id="{4188ACA4-D0BA-4E3C-AF9C-92078F9EEBC4}"/>
              </a:ext>
            </a:extLst>
          </p:cNvPr>
          <p:cNvSpPr/>
          <p:nvPr/>
        </p:nvSpPr>
        <p:spPr>
          <a:xfrm>
            <a:off x="5642111" y="2796744"/>
            <a:ext cx="1902494" cy="694532"/>
          </a:xfrm>
          <a:prstGeom prst="roundRect">
            <a:avLst>
              <a:gd name="adj" fmla="val 9498"/>
            </a:avLst>
          </a:prstGeom>
          <a:solidFill>
            <a:srgbClr val="C7EEFE"/>
          </a:solidFill>
          <a:ln w="19050">
            <a:solidFill>
              <a:srgbClr val="3C87D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70672"/>
            <a:r>
              <a:rPr lang="en-US" dirty="0">
                <a:solidFill>
                  <a:schemeClr val="tx1"/>
                </a:solidFill>
                <a:latin typeface="Helvetica Neue" charset="0"/>
                <a:ea typeface="Helvetica Neue" charset="0"/>
                <a:cs typeface="Helvetica Neue" charset="0"/>
              </a:rPr>
              <a:t>One-shot Recommendation</a:t>
            </a:r>
          </a:p>
        </p:txBody>
      </p:sp>
      <p:sp>
        <p:nvSpPr>
          <p:cNvPr id="15" name="Rounded Rectangle 5">
            <a:extLst>
              <a:ext uri="{FF2B5EF4-FFF2-40B4-BE49-F238E27FC236}">
                <a16:creationId xmlns:a16="http://schemas.microsoft.com/office/drawing/2014/main" id="{B0268BA9-DF28-484C-84D7-9291E7744D73}"/>
              </a:ext>
            </a:extLst>
          </p:cNvPr>
          <p:cNvSpPr/>
          <p:nvPr/>
        </p:nvSpPr>
        <p:spPr>
          <a:xfrm>
            <a:off x="3040410" y="2796744"/>
            <a:ext cx="1562101" cy="694532"/>
          </a:xfrm>
          <a:prstGeom prst="roundRect">
            <a:avLst>
              <a:gd name="adj" fmla="val 9498"/>
            </a:avLst>
          </a:prstGeom>
          <a:solidFill>
            <a:srgbClr val="C7EEFE"/>
          </a:solidFill>
          <a:ln w="19050">
            <a:solidFill>
              <a:srgbClr val="3C8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0672"/>
            <a:r>
              <a:rPr lang="en-US" i="1" dirty="0">
                <a:solidFill>
                  <a:schemeClr val="tx1"/>
                </a:solidFill>
                <a:latin typeface="Helvetica Neue" charset="0"/>
                <a:ea typeface="Helvetica Neue" charset="0"/>
                <a:cs typeface="Helvetica Neue" charset="0"/>
              </a:rPr>
              <a:t>s</a:t>
            </a:r>
            <a:r>
              <a:rPr lang="en-US" i="1" baseline="30000" dirty="0">
                <a:solidFill>
                  <a:schemeClr val="tx1"/>
                </a:solidFill>
                <a:latin typeface="Helvetica Neue" charset="0"/>
                <a:ea typeface="Helvetica Neue" charset="0"/>
                <a:cs typeface="Helvetica Neue" charset="0"/>
              </a:rPr>
              <a:t>2</a:t>
            </a:r>
            <a:r>
              <a:rPr lang="en-US" i="1" dirty="0">
                <a:solidFill>
                  <a:schemeClr val="tx1"/>
                </a:solidFill>
                <a:latin typeface="Helvetica Neue" charset="0"/>
                <a:ea typeface="Helvetica Neue" charset="0"/>
                <a:cs typeface="Helvetica Neue" charset="0"/>
              </a:rPr>
              <a:t>Meta</a:t>
            </a:r>
          </a:p>
        </p:txBody>
      </p:sp>
      <p:sp>
        <p:nvSpPr>
          <p:cNvPr id="25" name="Right Arrow 4">
            <a:extLst>
              <a:ext uri="{FF2B5EF4-FFF2-40B4-BE49-F238E27FC236}">
                <a16:creationId xmlns:a16="http://schemas.microsoft.com/office/drawing/2014/main" id="{0D9EBFBA-F54C-4816-9F42-55DAB9E32D3C}"/>
              </a:ext>
            </a:extLst>
          </p:cNvPr>
          <p:cNvSpPr/>
          <p:nvPr/>
        </p:nvSpPr>
        <p:spPr>
          <a:xfrm>
            <a:off x="5025011" y="2029585"/>
            <a:ext cx="271244" cy="238014"/>
          </a:xfrm>
          <a:prstGeom prst="rightArrow">
            <a:avLst/>
          </a:prstGeom>
          <a:noFill/>
          <a:ln w="9525">
            <a:solidFill>
              <a:srgbClr val="3C8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C2340"/>
                </a:solidFill>
              </a:ln>
              <a:solidFill>
                <a:srgbClr val="0C2340"/>
              </a:solidFill>
            </a:endParaRPr>
          </a:p>
        </p:txBody>
      </p:sp>
      <p:sp>
        <p:nvSpPr>
          <p:cNvPr id="27" name="Right Arrow 4">
            <a:extLst>
              <a:ext uri="{FF2B5EF4-FFF2-40B4-BE49-F238E27FC236}">
                <a16:creationId xmlns:a16="http://schemas.microsoft.com/office/drawing/2014/main" id="{0185D715-3B8B-4A1D-93F0-FCD50F97AE7A}"/>
              </a:ext>
            </a:extLst>
          </p:cNvPr>
          <p:cNvSpPr/>
          <p:nvPr/>
        </p:nvSpPr>
        <p:spPr>
          <a:xfrm rot="3378532">
            <a:off x="3835769" y="2558900"/>
            <a:ext cx="238646" cy="238014"/>
          </a:xfrm>
          <a:prstGeom prst="rightArrow">
            <a:avLst/>
          </a:prstGeom>
          <a:noFill/>
          <a:ln w="9525">
            <a:solidFill>
              <a:srgbClr val="3C8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C2340"/>
                </a:solidFill>
              </a:ln>
              <a:solidFill>
                <a:srgbClr val="0C2340"/>
              </a:solidFill>
            </a:endParaRPr>
          </a:p>
        </p:txBody>
      </p:sp>
      <p:sp>
        <p:nvSpPr>
          <p:cNvPr id="28" name="Right Arrow 4">
            <a:extLst>
              <a:ext uri="{FF2B5EF4-FFF2-40B4-BE49-F238E27FC236}">
                <a16:creationId xmlns:a16="http://schemas.microsoft.com/office/drawing/2014/main" id="{93ADF8D3-B74B-4637-A9D9-F617B554D88C}"/>
              </a:ext>
            </a:extLst>
          </p:cNvPr>
          <p:cNvSpPr/>
          <p:nvPr/>
        </p:nvSpPr>
        <p:spPr>
          <a:xfrm>
            <a:off x="5025010" y="3034901"/>
            <a:ext cx="271244" cy="238014"/>
          </a:xfrm>
          <a:prstGeom prst="rightArrow">
            <a:avLst/>
          </a:prstGeom>
          <a:noFill/>
          <a:ln w="9525">
            <a:solidFill>
              <a:srgbClr val="3C8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C2340"/>
                </a:solidFill>
              </a:ln>
              <a:solidFill>
                <a:srgbClr val="0C2340"/>
              </a:solidFill>
            </a:endParaRPr>
          </a:p>
        </p:txBody>
      </p:sp>
      <p:sp>
        <p:nvSpPr>
          <p:cNvPr id="29" name="Right Arrow 4">
            <a:extLst>
              <a:ext uri="{FF2B5EF4-FFF2-40B4-BE49-F238E27FC236}">
                <a16:creationId xmlns:a16="http://schemas.microsoft.com/office/drawing/2014/main" id="{3475D41F-D93D-4E48-AAC9-DBD4A2853B29}"/>
              </a:ext>
            </a:extLst>
          </p:cNvPr>
          <p:cNvSpPr/>
          <p:nvPr/>
        </p:nvSpPr>
        <p:spPr>
          <a:xfrm>
            <a:off x="5025009" y="4077516"/>
            <a:ext cx="271244" cy="238014"/>
          </a:xfrm>
          <a:prstGeom prst="rightArrow">
            <a:avLst/>
          </a:prstGeom>
          <a:noFill/>
          <a:ln w="9525">
            <a:solidFill>
              <a:srgbClr val="3C8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C2340"/>
                </a:solidFill>
              </a:ln>
              <a:solidFill>
                <a:srgbClr val="0C2340"/>
              </a:solidFill>
            </a:endParaRPr>
          </a:p>
        </p:txBody>
      </p:sp>
      <p:sp>
        <p:nvSpPr>
          <p:cNvPr id="32" name="右箭头 6"/>
          <p:cNvSpPr/>
          <p:nvPr/>
        </p:nvSpPr>
        <p:spPr bwMode="auto">
          <a:xfrm>
            <a:off x="7963614" y="2698744"/>
            <a:ext cx="415215" cy="716112"/>
          </a:xfrm>
          <a:prstGeom prst="rightArrow">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a:ln>
                <a:noFill/>
              </a:ln>
              <a:solidFill>
                <a:schemeClr val="tx1"/>
              </a:solidFill>
              <a:effectLst/>
              <a:latin typeface="Times New Roman" pitchFamily="18" charset="0"/>
              <a:ea typeface="宋体" pitchFamily="2" charset="-122"/>
            </a:endParaRPr>
          </a:p>
        </p:txBody>
      </p:sp>
      <p:sp>
        <p:nvSpPr>
          <p:cNvPr id="33" name="右箭头 6"/>
          <p:cNvSpPr/>
          <p:nvPr/>
        </p:nvSpPr>
        <p:spPr bwMode="auto">
          <a:xfrm>
            <a:off x="1945062" y="2698744"/>
            <a:ext cx="415215" cy="716112"/>
          </a:xfrm>
          <a:prstGeom prst="rightArrow">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a:ln>
                <a:noFill/>
              </a:ln>
              <a:solidFill>
                <a:schemeClr val="tx1"/>
              </a:solidFill>
              <a:effectLst/>
              <a:latin typeface="Times New Roman" pitchFamily="18" charset="0"/>
              <a:ea typeface="宋体" pitchFamily="2" charset="-122"/>
            </a:endParaRPr>
          </a:p>
        </p:txBody>
      </p:sp>
      <p:sp>
        <p:nvSpPr>
          <p:cNvPr id="35" name="Right Arrow 4">
            <a:extLst>
              <a:ext uri="{FF2B5EF4-FFF2-40B4-BE49-F238E27FC236}">
                <a16:creationId xmlns:a16="http://schemas.microsoft.com/office/drawing/2014/main" id="{0185D715-3B8B-4A1D-93F0-FCD50F97AE7A}"/>
              </a:ext>
            </a:extLst>
          </p:cNvPr>
          <p:cNvSpPr/>
          <p:nvPr/>
        </p:nvSpPr>
        <p:spPr>
          <a:xfrm rot="5400000">
            <a:off x="3651645" y="3460665"/>
            <a:ext cx="278735" cy="412328"/>
          </a:xfrm>
          <a:prstGeom prst="rightArrow">
            <a:avLst/>
          </a:prstGeom>
          <a:noFill/>
          <a:ln w="9525">
            <a:solidFill>
              <a:srgbClr val="3C8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C2340"/>
                </a:solidFill>
              </a:ln>
              <a:solidFill>
                <a:srgbClr val="0C2340"/>
              </a:solidFill>
            </a:endParaRPr>
          </a:p>
        </p:txBody>
      </p:sp>
      <p:sp>
        <p:nvSpPr>
          <p:cNvPr id="36" name="TextBox 35">
            <a:extLst>
              <a:ext uri="{FF2B5EF4-FFF2-40B4-BE49-F238E27FC236}">
                <a16:creationId xmlns:a16="http://schemas.microsoft.com/office/drawing/2014/main" id="{55FBF609-E8E5-4EEA-B4A2-9F8D050DF73F}"/>
              </a:ext>
            </a:extLst>
          </p:cNvPr>
          <p:cNvSpPr txBox="1"/>
          <p:nvPr/>
        </p:nvSpPr>
        <p:spPr>
          <a:xfrm>
            <a:off x="5961112" y="4448422"/>
            <a:ext cx="2520280" cy="338554"/>
          </a:xfrm>
          <a:prstGeom prst="rect">
            <a:avLst/>
          </a:prstGeom>
          <a:solidFill>
            <a:srgbClr val="FAFFD4"/>
          </a:solidFill>
          <a:ln w="9525">
            <a:solidFill>
              <a:schemeClr val="tx1"/>
            </a:solidFill>
          </a:ln>
        </p:spPr>
        <p:txBody>
          <a:bodyPr wrap="square" rtlCol="0">
            <a:spAutoFit/>
          </a:bodyPr>
          <a:lstStyle/>
          <a:p>
            <a:pPr algn="ctr"/>
            <a:r>
              <a:rPr lang="en-US" sz="1600" dirty="0"/>
              <a:t>Personalized description </a:t>
            </a:r>
          </a:p>
        </p:txBody>
      </p:sp>
      <p:sp>
        <p:nvSpPr>
          <p:cNvPr id="37" name="TextBox 36">
            <a:extLst>
              <a:ext uri="{FF2B5EF4-FFF2-40B4-BE49-F238E27FC236}">
                <a16:creationId xmlns:a16="http://schemas.microsoft.com/office/drawing/2014/main" id="{55FBF609-E8E5-4EEA-B4A2-9F8D050DF73F}"/>
              </a:ext>
            </a:extLst>
          </p:cNvPr>
          <p:cNvSpPr txBox="1"/>
          <p:nvPr/>
        </p:nvSpPr>
        <p:spPr>
          <a:xfrm>
            <a:off x="5961112" y="3418824"/>
            <a:ext cx="2520280" cy="338554"/>
          </a:xfrm>
          <a:prstGeom prst="rect">
            <a:avLst/>
          </a:prstGeom>
          <a:solidFill>
            <a:srgbClr val="FAFFD4"/>
          </a:solidFill>
          <a:ln w="9525">
            <a:solidFill>
              <a:schemeClr val="tx1"/>
            </a:solidFill>
          </a:ln>
        </p:spPr>
        <p:txBody>
          <a:bodyPr wrap="square" rtlCol="0">
            <a:spAutoFit/>
          </a:bodyPr>
          <a:lstStyle/>
          <a:p>
            <a:pPr algn="ctr"/>
            <a:r>
              <a:rPr lang="en-US" sz="1600" dirty="0"/>
              <a:t>Scenario adaptation</a:t>
            </a:r>
          </a:p>
        </p:txBody>
      </p:sp>
      <p:sp>
        <p:nvSpPr>
          <p:cNvPr id="38" name="TextBox 37">
            <a:extLst>
              <a:ext uri="{FF2B5EF4-FFF2-40B4-BE49-F238E27FC236}">
                <a16:creationId xmlns:a16="http://schemas.microsoft.com/office/drawing/2014/main" id="{55FBF609-E8E5-4EEA-B4A2-9F8D050DF73F}"/>
              </a:ext>
            </a:extLst>
          </p:cNvPr>
          <p:cNvSpPr txBox="1"/>
          <p:nvPr/>
        </p:nvSpPr>
        <p:spPr>
          <a:xfrm>
            <a:off x="5961112" y="2410712"/>
            <a:ext cx="2520280" cy="338554"/>
          </a:xfrm>
          <a:prstGeom prst="rect">
            <a:avLst/>
          </a:prstGeom>
          <a:solidFill>
            <a:srgbClr val="FAFFD4"/>
          </a:solidFill>
          <a:ln w="9525">
            <a:solidFill>
              <a:schemeClr val="tx1"/>
            </a:solidFill>
          </a:ln>
        </p:spPr>
        <p:txBody>
          <a:bodyPr wrap="square" rtlCol="0">
            <a:spAutoFit/>
          </a:bodyPr>
          <a:lstStyle/>
          <a:p>
            <a:pPr algn="ctr"/>
            <a:r>
              <a:rPr lang="en-US" sz="1600" dirty="0"/>
              <a:t>achieve better accuracy</a:t>
            </a:r>
          </a:p>
        </p:txBody>
      </p:sp>
      <p:sp>
        <p:nvSpPr>
          <p:cNvPr id="23" name="Rounded Rectangle 5">
            <a:extLst>
              <a:ext uri="{FF2B5EF4-FFF2-40B4-BE49-F238E27FC236}">
                <a16:creationId xmlns:a16="http://schemas.microsoft.com/office/drawing/2014/main" id="{7C37B6DC-D0D6-2E44-8B53-9377B67C0FD4}"/>
              </a:ext>
            </a:extLst>
          </p:cNvPr>
          <p:cNvSpPr/>
          <p:nvPr/>
        </p:nvSpPr>
        <p:spPr>
          <a:xfrm>
            <a:off x="1928664" y="5451388"/>
            <a:ext cx="2808103" cy="694532"/>
          </a:xfrm>
          <a:prstGeom prst="roundRect">
            <a:avLst>
              <a:gd name="adj" fmla="val 9498"/>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0672"/>
            <a:r>
              <a:rPr lang="en-US" dirty="0">
                <a:solidFill>
                  <a:schemeClr val="tx1"/>
                </a:solidFill>
                <a:latin typeface="Helvetica Neue" charset="0"/>
                <a:ea typeface="Helvetica Neue" charset="0"/>
                <a:cs typeface="Helvetica Neue" charset="0"/>
              </a:rPr>
              <a:t>Open Data: </a:t>
            </a:r>
            <a:br>
              <a:rPr lang="en-US" dirty="0">
                <a:solidFill>
                  <a:schemeClr val="tx1"/>
                </a:solidFill>
                <a:latin typeface="Helvetica Neue" charset="0"/>
                <a:ea typeface="Helvetica Neue" charset="0"/>
                <a:cs typeface="Helvetica Neue" charset="0"/>
              </a:rPr>
            </a:br>
            <a:r>
              <a:rPr lang="en-US" i="1" dirty="0" err="1">
                <a:solidFill>
                  <a:srgbClr val="2B00CC"/>
                </a:solidFill>
                <a:latin typeface="Helvetica Neue" charset="0"/>
                <a:ea typeface="Helvetica Neue" charset="0"/>
                <a:cs typeface="Helvetica Neue" charset="0"/>
              </a:rPr>
              <a:t>TaoDescribe</a:t>
            </a:r>
            <a:r>
              <a:rPr lang="en-US" dirty="0">
                <a:solidFill>
                  <a:schemeClr val="tx1"/>
                </a:solidFill>
                <a:latin typeface="Helvetica Neue" charset="0"/>
                <a:ea typeface="Helvetica Neue" charset="0"/>
                <a:cs typeface="Helvetica Neue" charset="0"/>
              </a:rPr>
              <a:t>, etc.</a:t>
            </a:r>
          </a:p>
        </p:txBody>
      </p:sp>
      <p:sp>
        <p:nvSpPr>
          <p:cNvPr id="24" name="Rounded Rectangle 5">
            <a:extLst>
              <a:ext uri="{FF2B5EF4-FFF2-40B4-BE49-F238E27FC236}">
                <a16:creationId xmlns:a16="http://schemas.microsoft.com/office/drawing/2014/main" id="{DBEAA758-6478-3046-BFA5-6C8B389CB07E}"/>
              </a:ext>
            </a:extLst>
          </p:cNvPr>
          <p:cNvSpPr/>
          <p:nvPr/>
        </p:nvSpPr>
        <p:spPr>
          <a:xfrm>
            <a:off x="5097016" y="5444242"/>
            <a:ext cx="3065580" cy="694532"/>
          </a:xfrm>
          <a:prstGeom prst="roundRect">
            <a:avLst>
              <a:gd name="adj" fmla="val 9498"/>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70672"/>
            <a:r>
              <a:rPr lang="en-US" dirty="0">
                <a:solidFill>
                  <a:schemeClr val="tx1"/>
                </a:solidFill>
                <a:latin typeface="Helvetica Neue" charset="0"/>
                <a:ea typeface="Helvetica Neue" charset="0"/>
                <a:cs typeface="Helvetica Neue" charset="0"/>
              </a:rPr>
              <a:t>Open Code:</a:t>
            </a:r>
          </a:p>
          <a:p>
            <a:pPr algn="ctr" defTabSz="670672"/>
            <a:r>
              <a:rPr lang="en-US" dirty="0">
                <a:solidFill>
                  <a:schemeClr val="tx1"/>
                </a:solidFill>
                <a:latin typeface="Helvetica Neue" charset="0"/>
                <a:ea typeface="Helvetica Neue" charset="0"/>
                <a:cs typeface="Helvetica Neue" charset="0"/>
                <a:hlinkClick r:id="rId3"/>
              </a:rPr>
              <a:t>https://github.com/THUDM</a:t>
            </a:r>
            <a:endParaRPr lang="en-US" dirty="0">
              <a:solidFill>
                <a:schemeClr val="tx1"/>
              </a:solidFill>
              <a:latin typeface="Helvetica Neue" charset="0"/>
              <a:ea typeface="Helvetica Neue" charset="0"/>
              <a:cs typeface="Helvetica Neue" charset="0"/>
            </a:endParaRPr>
          </a:p>
        </p:txBody>
      </p:sp>
      <p:sp>
        <p:nvSpPr>
          <p:cNvPr id="26" name="Right Arrow 4">
            <a:extLst>
              <a:ext uri="{FF2B5EF4-FFF2-40B4-BE49-F238E27FC236}">
                <a16:creationId xmlns:a16="http://schemas.microsoft.com/office/drawing/2014/main" id="{70B8FF94-3FCB-3A42-AE6F-E66EA9677361}"/>
              </a:ext>
            </a:extLst>
          </p:cNvPr>
          <p:cNvSpPr/>
          <p:nvPr/>
        </p:nvSpPr>
        <p:spPr>
          <a:xfrm rot="5400000">
            <a:off x="3147589" y="4801928"/>
            <a:ext cx="278735" cy="412328"/>
          </a:xfrm>
          <a:prstGeom prst="rightArrow">
            <a:avLst/>
          </a:prstGeom>
          <a:noFill/>
          <a:ln w="9525">
            <a:solidFill>
              <a:srgbClr val="3C8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C2340"/>
                </a:solidFill>
              </a:ln>
              <a:solidFill>
                <a:srgbClr val="0C2340"/>
              </a:solidFill>
            </a:endParaRPr>
          </a:p>
        </p:txBody>
      </p:sp>
      <p:sp>
        <p:nvSpPr>
          <p:cNvPr id="30" name="Right Arrow 4">
            <a:extLst>
              <a:ext uri="{FF2B5EF4-FFF2-40B4-BE49-F238E27FC236}">
                <a16:creationId xmlns:a16="http://schemas.microsoft.com/office/drawing/2014/main" id="{4A832C21-645B-4441-A4E7-9E5FF6D9C5BC}"/>
              </a:ext>
            </a:extLst>
          </p:cNvPr>
          <p:cNvSpPr/>
          <p:nvPr/>
        </p:nvSpPr>
        <p:spPr>
          <a:xfrm rot="5400000">
            <a:off x="5831604" y="4801928"/>
            <a:ext cx="278735" cy="412328"/>
          </a:xfrm>
          <a:prstGeom prst="rightArrow">
            <a:avLst/>
          </a:prstGeom>
          <a:noFill/>
          <a:ln w="9525">
            <a:solidFill>
              <a:srgbClr val="3C8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C2340"/>
                </a:solidFill>
              </a:ln>
              <a:solidFill>
                <a:srgbClr val="0C2340"/>
              </a:solidFill>
            </a:endParaRPr>
          </a:p>
        </p:txBody>
      </p:sp>
      <p:sp>
        <p:nvSpPr>
          <p:cNvPr id="31" name="Rectangle 30">
            <a:extLst>
              <a:ext uri="{FF2B5EF4-FFF2-40B4-BE49-F238E27FC236}">
                <a16:creationId xmlns:a16="http://schemas.microsoft.com/office/drawing/2014/main" id="{82783427-04C2-F24E-900F-976C1B1A2B65}"/>
              </a:ext>
            </a:extLst>
          </p:cNvPr>
          <p:cNvSpPr/>
          <p:nvPr/>
        </p:nvSpPr>
        <p:spPr>
          <a:xfrm>
            <a:off x="1424609" y="5215981"/>
            <a:ext cx="7200800" cy="1165347"/>
          </a:xfrm>
          <a:prstGeom prst="rect">
            <a:avLst/>
          </a:prstGeom>
          <a:noFill/>
          <a:ln w="28575">
            <a:solidFill>
              <a:srgbClr val="3C87D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3F5A902-6ECA-1A4A-97EB-8F7D129D8D0A}"/>
              </a:ext>
            </a:extLst>
          </p:cNvPr>
          <p:cNvSpPr/>
          <p:nvPr/>
        </p:nvSpPr>
        <p:spPr>
          <a:xfrm>
            <a:off x="200472" y="1053083"/>
            <a:ext cx="9577064" cy="5544269"/>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D9B62757-1A6D-6A43-9306-EF111B6DAA45}"/>
              </a:ext>
            </a:extLst>
          </p:cNvPr>
          <p:cNvSpPr txBox="1"/>
          <p:nvPr/>
        </p:nvSpPr>
        <p:spPr>
          <a:xfrm>
            <a:off x="257806" y="1074222"/>
            <a:ext cx="6063346" cy="400110"/>
          </a:xfrm>
          <a:prstGeom prst="rect">
            <a:avLst/>
          </a:prstGeom>
          <a:noFill/>
          <a:ln w="9525">
            <a:noFill/>
          </a:ln>
        </p:spPr>
        <p:txBody>
          <a:bodyPr wrap="square" rtlCol="0">
            <a:spAutoFit/>
          </a:bodyPr>
          <a:lstStyle/>
          <a:p>
            <a:pPr algn="ctr"/>
            <a:r>
              <a:rPr lang="en-US" sz="2000" b="1" dirty="0" err="1">
                <a:solidFill>
                  <a:srgbClr val="C00000"/>
                </a:solidFill>
              </a:rPr>
              <a:t>CogDL</a:t>
            </a:r>
            <a:r>
              <a:rPr lang="en-US" sz="2000" b="1" dirty="0">
                <a:solidFill>
                  <a:srgbClr val="C00000"/>
                </a:solidFill>
              </a:rPr>
              <a:t>: A Toolkit for ​Deep Learning on Graphs</a:t>
            </a:r>
          </a:p>
        </p:txBody>
      </p:sp>
    </p:spTree>
    <p:extLst>
      <p:ext uri="{BB962C8B-B14F-4D97-AF65-F5344CB8AC3E}">
        <p14:creationId xmlns:p14="http://schemas.microsoft.com/office/powerpoint/2010/main" val="197297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linds(horizontal)">
                                      <p:cBhvr>
                                        <p:cTn id="10" dur="500"/>
                                        <p:tgtEl>
                                          <p:spTgt spid="2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linds(horizontal)">
                                      <p:cBhvr>
                                        <p:cTn id="13" dur="500"/>
                                        <p:tgtEl>
                                          <p:spTgt spid="2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linds(horizontal)">
                                      <p:cBhvr>
                                        <p:cTn id="16" dur="500"/>
                                        <p:tgtEl>
                                          <p:spTgt spid="30"/>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linds(horizontal)">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blinds(horizontal)">
                                      <p:cBhvr>
                                        <p:cTn id="24" dur="500"/>
                                        <p:tgtEl>
                                          <p:spTgt spid="40"/>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linds(horizont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animBg="1"/>
      <p:bldP spid="30" grpId="0" animBg="1"/>
      <p:bldP spid="31" grpId="0" animBg="1"/>
      <p:bldP spid="2" grpId="0" animBg="1"/>
      <p:bldP spid="4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副标题 4"/>
          <p:cNvSpPr txBox="1">
            <a:spLocks/>
          </p:cNvSpPr>
          <p:nvPr/>
        </p:nvSpPr>
        <p:spPr bwMode="auto">
          <a:xfrm>
            <a:off x="381000" y="6451600"/>
            <a:ext cx="9144000" cy="406400"/>
          </a:xfrm>
          <a:prstGeom prst="rect">
            <a:avLst/>
          </a:prstGeom>
          <a:solidFill>
            <a:schemeClr val="bg1"/>
          </a:solidFill>
          <a:ln w="9525">
            <a:solidFill>
              <a:schemeClr val="bg1"/>
            </a:solidFill>
            <a:miter lim="800000"/>
            <a:headEnd/>
            <a:tailEnd/>
          </a:ln>
        </p:spPr>
        <p:txBody>
          <a:bodyPr lIns="166154" tIns="42203" rIns="66462" bIns="42203" anchor="ct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a:spcBef>
                <a:spcPct val="0"/>
              </a:spcBef>
              <a:buFontTx/>
              <a:buNone/>
            </a:pPr>
            <a:endParaRPr kumimoji="0" lang="en-US" altLang="zh-CN" sz="1200" b="1"/>
          </a:p>
        </p:txBody>
      </p:sp>
      <p:sp>
        <p:nvSpPr>
          <p:cNvPr id="2" name="Title 1"/>
          <p:cNvSpPr>
            <a:spLocks noGrp="1"/>
          </p:cNvSpPr>
          <p:nvPr>
            <p:ph type="title"/>
          </p:nvPr>
        </p:nvSpPr>
        <p:spPr/>
        <p:txBody>
          <a:bodyPr/>
          <a:lstStyle/>
          <a:p>
            <a:pPr>
              <a:defRPr/>
            </a:pPr>
            <a:r>
              <a:rPr lang="en-US" altLang="zh-CN" dirty="0">
                <a:latin typeface="+mn-lt"/>
                <a:ea typeface="SimHei" charset="0"/>
                <a:cs typeface="SimHei" charset="0"/>
              </a:rPr>
              <a:t>Related Publications</a:t>
            </a:r>
            <a:endParaRPr lang="en-US" dirty="0">
              <a:latin typeface="+mn-lt"/>
              <a:ea typeface="SimHei" charset="0"/>
              <a:cs typeface="SimHei" charset="0"/>
            </a:endParaRPr>
          </a:p>
        </p:txBody>
      </p:sp>
      <p:sp>
        <p:nvSpPr>
          <p:cNvPr id="93187" name="Content Placeholder 2"/>
          <p:cNvSpPr>
            <a:spLocks noGrp="1"/>
          </p:cNvSpPr>
          <p:nvPr>
            <p:ph idx="1"/>
          </p:nvPr>
        </p:nvSpPr>
        <p:spPr>
          <a:xfrm>
            <a:off x="272480" y="1124744"/>
            <a:ext cx="9433048" cy="5112568"/>
          </a:xfrm>
        </p:spPr>
        <p:txBody>
          <a:bodyPr/>
          <a:lstStyle/>
          <a:p>
            <a:pPr marL="234000" indent="-234000">
              <a:spcBef>
                <a:spcPts val="600"/>
              </a:spcBef>
            </a:pPr>
            <a:r>
              <a:rPr lang="en-US" altLang="zh-CN" sz="1400" dirty="0" err="1">
                <a:solidFill>
                  <a:srgbClr val="2B00CC"/>
                </a:solidFill>
              </a:rPr>
              <a:t>Yukuo</a:t>
            </a:r>
            <a:r>
              <a:rPr lang="en-US" altLang="zh-CN" sz="1400" dirty="0">
                <a:solidFill>
                  <a:srgbClr val="2B00CC"/>
                </a:solidFill>
              </a:rPr>
              <a:t> Cen, Xu Zou, </a:t>
            </a:r>
            <a:r>
              <a:rPr lang="en-US" altLang="zh-CN" sz="1400" dirty="0" err="1">
                <a:solidFill>
                  <a:srgbClr val="2B00CC"/>
                </a:solidFill>
              </a:rPr>
              <a:t>Jianwei</a:t>
            </a:r>
            <a:r>
              <a:rPr lang="en-US" altLang="zh-CN" sz="1400" dirty="0">
                <a:solidFill>
                  <a:srgbClr val="2B00CC"/>
                </a:solidFill>
              </a:rPr>
              <a:t> Zhang, </a:t>
            </a:r>
            <a:r>
              <a:rPr lang="en-US" altLang="zh-CN" sz="1400" dirty="0" err="1">
                <a:solidFill>
                  <a:srgbClr val="2B00CC"/>
                </a:solidFill>
              </a:rPr>
              <a:t>Hongxia</a:t>
            </a:r>
            <a:r>
              <a:rPr lang="en-US" altLang="zh-CN" sz="1400" dirty="0">
                <a:solidFill>
                  <a:srgbClr val="2B00CC"/>
                </a:solidFill>
              </a:rPr>
              <a:t> Yang, </a:t>
            </a:r>
            <a:r>
              <a:rPr lang="en-US" altLang="zh-CN" sz="1400" dirty="0" err="1">
                <a:solidFill>
                  <a:srgbClr val="2B00CC"/>
                </a:solidFill>
              </a:rPr>
              <a:t>Jingren</a:t>
            </a:r>
            <a:r>
              <a:rPr lang="en-US" altLang="zh-CN" sz="1400" dirty="0">
                <a:solidFill>
                  <a:srgbClr val="2B00CC"/>
                </a:solidFill>
              </a:rPr>
              <a:t> Zhou and </a:t>
            </a:r>
            <a:r>
              <a:rPr lang="en-US" altLang="zh-CN" sz="1400" dirty="0" err="1">
                <a:solidFill>
                  <a:srgbClr val="2B00CC"/>
                </a:solidFill>
              </a:rPr>
              <a:t>Jie</a:t>
            </a:r>
            <a:r>
              <a:rPr lang="en-US" altLang="zh-CN" sz="1400" dirty="0">
                <a:solidFill>
                  <a:srgbClr val="2B00CC"/>
                </a:solidFill>
              </a:rPr>
              <a:t> Tang. Representation Learning for Attributed Multiplex Heterogeneous Network. KDD’19.</a:t>
            </a:r>
          </a:p>
          <a:p>
            <a:pPr marL="234000" indent="-234000">
              <a:spcBef>
                <a:spcPts val="600"/>
              </a:spcBef>
            </a:pPr>
            <a:r>
              <a:rPr lang="en-US" altLang="zh-CN" sz="1400" dirty="0" err="1">
                <a:solidFill>
                  <a:srgbClr val="2B00CC"/>
                </a:solidFill>
              </a:rPr>
              <a:t>Zhengxiao</a:t>
            </a:r>
            <a:r>
              <a:rPr lang="en-US" altLang="zh-CN" sz="1400" dirty="0">
                <a:solidFill>
                  <a:srgbClr val="2B00CC"/>
                </a:solidFill>
              </a:rPr>
              <a:t> Du, </a:t>
            </a:r>
            <a:r>
              <a:rPr lang="en-US" altLang="zh-CN" sz="1400" dirty="0" err="1">
                <a:solidFill>
                  <a:srgbClr val="2B00CC"/>
                </a:solidFill>
              </a:rPr>
              <a:t>Xiaowei</a:t>
            </a:r>
            <a:r>
              <a:rPr lang="en-US" altLang="zh-CN" sz="1400" dirty="0">
                <a:solidFill>
                  <a:srgbClr val="2B00CC"/>
                </a:solidFill>
              </a:rPr>
              <a:t> Wang, </a:t>
            </a:r>
            <a:r>
              <a:rPr lang="en-US" altLang="zh-CN" sz="1400" dirty="0" err="1">
                <a:solidFill>
                  <a:srgbClr val="2B00CC"/>
                </a:solidFill>
              </a:rPr>
              <a:t>Hongxia</a:t>
            </a:r>
            <a:r>
              <a:rPr lang="en-US" altLang="zh-CN" sz="1400" dirty="0">
                <a:solidFill>
                  <a:srgbClr val="2B00CC"/>
                </a:solidFill>
              </a:rPr>
              <a:t> Yang, </a:t>
            </a:r>
            <a:r>
              <a:rPr lang="en-US" altLang="zh-CN" sz="1400" dirty="0" err="1">
                <a:solidFill>
                  <a:srgbClr val="2B00CC"/>
                </a:solidFill>
              </a:rPr>
              <a:t>Jingren</a:t>
            </a:r>
            <a:r>
              <a:rPr lang="en-US" altLang="zh-CN" sz="1400" dirty="0">
                <a:solidFill>
                  <a:srgbClr val="2B00CC"/>
                </a:solidFill>
              </a:rPr>
              <a:t> Zhou and </a:t>
            </a:r>
            <a:r>
              <a:rPr lang="en-US" altLang="zh-CN" sz="1400" dirty="0" err="1">
                <a:solidFill>
                  <a:srgbClr val="2B00CC"/>
                </a:solidFill>
              </a:rPr>
              <a:t>Jie</a:t>
            </a:r>
            <a:r>
              <a:rPr lang="en-US" altLang="zh-CN" sz="1400" dirty="0">
                <a:solidFill>
                  <a:srgbClr val="2B00CC"/>
                </a:solidFill>
              </a:rPr>
              <a:t> Tang. Sequential Scenario-Specific Meta Learner for Online Recommendation. KDD’19.</a:t>
            </a:r>
          </a:p>
          <a:p>
            <a:pPr marL="234000" indent="-234000">
              <a:spcBef>
                <a:spcPts val="600"/>
              </a:spcBef>
            </a:pPr>
            <a:r>
              <a:rPr lang="en-US" altLang="zh-CN" sz="1400" dirty="0" err="1">
                <a:solidFill>
                  <a:srgbClr val="2B00CC"/>
                </a:solidFill>
              </a:rPr>
              <a:t>Qibin</a:t>
            </a:r>
            <a:r>
              <a:rPr lang="en-US" altLang="zh-CN" sz="1400" dirty="0">
                <a:solidFill>
                  <a:srgbClr val="2B00CC"/>
                </a:solidFill>
              </a:rPr>
              <a:t> Chen, </a:t>
            </a:r>
            <a:r>
              <a:rPr lang="en-US" altLang="zh-CN" sz="1400" dirty="0" err="1">
                <a:solidFill>
                  <a:srgbClr val="2B00CC"/>
                </a:solidFill>
              </a:rPr>
              <a:t>Junyang</a:t>
            </a:r>
            <a:r>
              <a:rPr lang="en-US" altLang="zh-CN" sz="1400" dirty="0">
                <a:solidFill>
                  <a:srgbClr val="2B00CC"/>
                </a:solidFill>
              </a:rPr>
              <a:t> Lin, Yichang Zhang, </a:t>
            </a:r>
            <a:r>
              <a:rPr lang="en-US" altLang="zh-CN" sz="1400" dirty="0" err="1">
                <a:solidFill>
                  <a:srgbClr val="2B00CC"/>
                </a:solidFill>
              </a:rPr>
              <a:t>Hongxia</a:t>
            </a:r>
            <a:r>
              <a:rPr lang="en-US" altLang="zh-CN" sz="1400" dirty="0">
                <a:solidFill>
                  <a:srgbClr val="2B00CC"/>
                </a:solidFill>
              </a:rPr>
              <a:t> Yang, </a:t>
            </a:r>
            <a:r>
              <a:rPr lang="en-US" altLang="zh-CN" sz="1400" dirty="0" err="1">
                <a:solidFill>
                  <a:srgbClr val="2B00CC"/>
                </a:solidFill>
              </a:rPr>
              <a:t>Jingren</a:t>
            </a:r>
            <a:r>
              <a:rPr lang="en-US" altLang="zh-CN" sz="1400" dirty="0">
                <a:solidFill>
                  <a:srgbClr val="2B00CC"/>
                </a:solidFill>
              </a:rPr>
              <a:t> Zhou and </a:t>
            </a:r>
            <a:r>
              <a:rPr lang="en-US" altLang="zh-CN" sz="1400" dirty="0" err="1">
                <a:solidFill>
                  <a:srgbClr val="2B00CC"/>
                </a:solidFill>
              </a:rPr>
              <a:t>Jie</a:t>
            </a:r>
            <a:r>
              <a:rPr lang="en-US" altLang="zh-CN" sz="1400" dirty="0">
                <a:solidFill>
                  <a:srgbClr val="2B00CC"/>
                </a:solidFill>
              </a:rPr>
              <a:t> Tang. Towards Knowledge-Based Personalized Product Description Generation in E-commerce. KDD’19.</a:t>
            </a:r>
          </a:p>
          <a:p>
            <a:pPr marL="234000" indent="-234000">
              <a:spcBef>
                <a:spcPts val="600"/>
              </a:spcBef>
            </a:pPr>
            <a:r>
              <a:rPr lang="en-US" altLang="zh-CN" sz="1400" dirty="0" err="1"/>
              <a:t>Jie</a:t>
            </a:r>
            <a:r>
              <a:rPr lang="en-US" altLang="zh-CN" sz="1400" dirty="0"/>
              <a:t> Zhang, </a:t>
            </a:r>
            <a:r>
              <a:rPr lang="en-US" altLang="zh-CN" sz="1400" dirty="0" err="1"/>
              <a:t>Yuxiao</a:t>
            </a:r>
            <a:r>
              <a:rPr lang="en-US" altLang="zh-CN" sz="1400" dirty="0"/>
              <a:t> Dong, Yan Wang, </a:t>
            </a:r>
            <a:r>
              <a:rPr lang="en-US" altLang="zh-CN" sz="1400" dirty="0" err="1"/>
              <a:t>Jie</a:t>
            </a:r>
            <a:r>
              <a:rPr lang="en-US" altLang="zh-CN" sz="1400" dirty="0"/>
              <a:t> Tang, and Ming Ding. </a:t>
            </a:r>
            <a:r>
              <a:rPr lang="en-US" altLang="zh-CN" sz="1400" dirty="0" err="1"/>
              <a:t>ProNE</a:t>
            </a:r>
            <a:r>
              <a:rPr lang="en-US" altLang="zh-CN" sz="1400" dirty="0"/>
              <a:t>: Fast and Scalable Network Representation Learning. IJCAI’19.</a:t>
            </a:r>
          </a:p>
          <a:p>
            <a:pPr marL="234000" indent="-234000">
              <a:spcBef>
                <a:spcPts val="600"/>
              </a:spcBef>
            </a:pPr>
            <a:r>
              <a:rPr lang="en-US" altLang="zh-CN" sz="1400" dirty="0" err="1"/>
              <a:t>Yifeng</a:t>
            </a:r>
            <a:r>
              <a:rPr lang="en-US" altLang="zh-CN" sz="1400" dirty="0"/>
              <a:t> Zhao, </a:t>
            </a:r>
            <a:r>
              <a:rPr lang="en-US" altLang="zh-CN" sz="1400" dirty="0" err="1"/>
              <a:t>Xiangwei</a:t>
            </a:r>
            <a:r>
              <a:rPr lang="en-US" altLang="zh-CN" sz="1400" dirty="0"/>
              <a:t> Wang, </a:t>
            </a:r>
            <a:r>
              <a:rPr lang="en-US" altLang="zh-CN" sz="1400" dirty="0" err="1"/>
              <a:t>Hongxia</a:t>
            </a:r>
            <a:r>
              <a:rPr lang="en-US" altLang="zh-CN" sz="1400" dirty="0"/>
              <a:t> Yang, Le Song, and </a:t>
            </a:r>
            <a:r>
              <a:rPr lang="en-US" altLang="zh-CN" sz="1400" dirty="0" err="1"/>
              <a:t>Jie</a:t>
            </a:r>
            <a:r>
              <a:rPr lang="en-US" altLang="zh-CN" sz="1400" dirty="0"/>
              <a:t> Tang. Large Scale Evolving Graphs with Burst Detection. IJCAI’19.</a:t>
            </a:r>
          </a:p>
          <a:p>
            <a:pPr marL="234000" indent="-234000">
              <a:spcBef>
                <a:spcPts val="600"/>
              </a:spcBef>
            </a:pPr>
            <a:r>
              <a:rPr lang="en-US" altLang="zh-CN" sz="1400" dirty="0"/>
              <a:t>Yu Han, </a:t>
            </a:r>
            <a:r>
              <a:rPr lang="en-US" altLang="zh-CN" sz="1400" dirty="0" err="1"/>
              <a:t>Jie</a:t>
            </a:r>
            <a:r>
              <a:rPr lang="en-US" altLang="zh-CN" sz="1400" dirty="0"/>
              <a:t> Tang, and Qian Chen. Network Embedding under Partial Monitoring for Evolving Networks. IJCAI’19.</a:t>
            </a:r>
          </a:p>
          <a:p>
            <a:pPr marL="234000" indent="-234000">
              <a:spcBef>
                <a:spcPts val="600"/>
              </a:spcBef>
            </a:pPr>
            <a:r>
              <a:rPr lang="en-US" altLang="zh-CN" sz="1400" dirty="0" err="1"/>
              <a:t>Jiezhong</a:t>
            </a:r>
            <a:r>
              <a:rPr lang="en-US" altLang="zh-CN" sz="1400" dirty="0"/>
              <a:t> </a:t>
            </a:r>
            <a:r>
              <a:rPr lang="en-US" altLang="zh-CN" sz="1400" dirty="0" err="1"/>
              <a:t>Qiu</a:t>
            </a:r>
            <a:r>
              <a:rPr lang="en-US" altLang="zh-CN" sz="1400" dirty="0"/>
              <a:t>, </a:t>
            </a:r>
            <a:r>
              <a:rPr lang="en-US" altLang="zh-CN" sz="1400" dirty="0" err="1"/>
              <a:t>Yuxiao</a:t>
            </a:r>
            <a:r>
              <a:rPr lang="en-US" altLang="zh-CN" sz="1400" dirty="0"/>
              <a:t> Dong, Hao Ma, Jian Li, Chi Wang, </a:t>
            </a:r>
            <a:r>
              <a:rPr lang="en-US" altLang="zh-CN" sz="1400" dirty="0" err="1"/>
              <a:t>Kuansan</a:t>
            </a:r>
            <a:r>
              <a:rPr lang="en-US" altLang="zh-CN" sz="1400" dirty="0"/>
              <a:t> Wang, and </a:t>
            </a:r>
            <a:r>
              <a:rPr lang="en-US" altLang="zh-CN" sz="1400" dirty="0" err="1"/>
              <a:t>Jie</a:t>
            </a:r>
            <a:r>
              <a:rPr lang="en-US" altLang="zh-CN" sz="1400" dirty="0"/>
              <a:t> Tang. </a:t>
            </a:r>
            <a:r>
              <a:rPr lang="en-US" altLang="zh-CN" sz="1400" dirty="0" err="1"/>
              <a:t>NetSMF</a:t>
            </a:r>
            <a:r>
              <a:rPr lang="en-US" altLang="zh-CN" sz="1400" dirty="0"/>
              <a:t>: Large-Scale Network Embedding as Sparse Matrix Factorization. WWW'19.</a:t>
            </a:r>
          </a:p>
          <a:p>
            <a:pPr marL="234000" indent="-234000">
              <a:spcBef>
                <a:spcPts val="600"/>
              </a:spcBef>
            </a:pPr>
            <a:r>
              <a:rPr lang="en-US" altLang="zh-CN" sz="1400" dirty="0" err="1"/>
              <a:t>Jiezhong</a:t>
            </a:r>
            <a:r>
              <a:rPr lang="en-US" altLang="zh-CN" sz="1400" dirty="0"/>
              <a:t> </a:t>
            </a:r>
            <a:r>
              <a:rPr lang="en-US" altLang="zh-CN" sz="1400" dirty="0" err="1"/>
              <a:t>Qiu</a:t>
            </a:r>
            <a:r>
              <a:rPr lang="en-US" altLang="zh-CN" sz="1400" dirty="0"/>
              <a:t>, </a:t>
            </a:r>
            <a:r>
              <a:rPr lang="en-US" altLang="zh-CN" sz="1400" dirty="0" err="1"/>
              <a:t>Yuxiao</a:t>
            </a:r>
            <a:r>
              <a:rPr lang="en-US" altLang="zh-CN" sz="1400" dirty="0"/>
              <a:t> Dong, Hao Ma, Jian Li, </a:t>
            </a:r>
            <a:r>
              <a:rPr lang="en-US" altLang="zh-CN" sz="1400" dirty="0" err="1"/>
              <a:t>Kuansan</a:t>
            </a:r>
            <a:r>
              <a:rPr lang="en-US" altLang="zh-CN" sz="1400" dirty="0"/>
              <a:t> Wang, and </a:t>
            </a:r>
            <a:r>
              <a:rPr lang="en-US" altLang="zh-CN" sz="1400" dirty="0" err="1"/>
              <a:t>Jie</a:t>
            </a:r>
            <a:r>
              <a:rPr lang="en-US" altLang="zh-CN" sz="1400" dirty="0"/>
              <a:t> Tang. Network Embedding as Matrix Factorization: Unifying </a:t>
            </a:r>
            <a:r>
              <a:rPr lang="en-US" altLang="zh-CN" sz="1400" dirty="0" err="1"/>
              <a:t>DeepWalk</a:t>
            </a:r>
            <a:r>
              <a:rPr lang="en-US" altLang="zh-CN" sz="1400" dirty="0"/>
              <a:t>, LINE, PTE, and node2vec. WSDM’18. </a:t>
            </a:r>
          </a:p>
          <a:p>
            <a:pPr marL="234000" indent="-234000">
              <a:spcBef>
                <a:spcPts val="600"/>
              </a:spcBef>
            </a:pPr>
            <a:r>
              <a:rPr lang="en-US" altLang="zh-CN" sz="1400" dirty="0" err="1"/>
              <a:t>Jie</a:t>
            </a:r>
            <a:r>
              <a:rPr lang="en-US" altLang="zh-CN" sz="1400" dirty="0"/>
              <a:t> Tang, Jing Zhang, </a:t>
            </a:r>
            <a:r>
              <a:rPr lang="en-US" altLang="zh-CN" sz="1400" dirty="0" err="1"/>
              <a:t>Limin</a:t>
            </a:r>
            <a:r>
              <a:rPr lang="en-US" altLang="zh-CN" sz="1400" dirty="0"/>
              <a:t> Yao, </a:t>
            </a:r>
            <a:r>
              <a:rPr lang="en-US" altLang="zh-CN" sz="1400" dirty="0" err="1"/>
              <a:t>Juanzi</a:t>
            </a:r>
            <a:r>
              <a:rPr lang="en-US" altLang="zh-CN" sz="1400" dirty="0"/>
              <a:t> Li, Li Zhang, and Zhong Su. </a:t>
            </a:r>
            <a:r>
              <a:rPr lang="en-US" altLang="zh-CN" sz="1400" dirty="0" err="1"/>
              <a:t>ArnetMiner</a:t>
            </a:r>
            <a:r>
              <a:rPr lang="en-US" altLang="zh-CN" sz="1400" dirty="0"/>
              <a:t>: Extraction and Mining of Academic Social Networks. KDD’08.</a:t>
            </a:r>
          </a:p>
        </p:txBody>
      </p:sp>
      <p:sp>
        <p:nvSpPr>
          <p:cNvPr id="5" name="Rectangle 4">
            <a:extLst>
              <a:ext uri="{FF2B5EF4-FFF2-40B4-BE49-F238E27FC236}">
                <a16:creationId xmlns:a16="http://schemas.microsoft.com/office/drawing/2014/main" id="{5604AE79-A865-0746-A169-5EF6FE32F7AD}"/>
              </a:ext>
            </a:extLst>
          </p:cNvPr>
          <p:cNvSpPr/>
          <p:nvPr/>
        </p:nvSpPr>
        <p:spPr>
          <a:xfrm>
            <a:off x="381000" y="6317828"/>
            <a:ext cx="9144000" cy="423540"/>
          </a:xfrm>
          <a:prstGeom prst="rect">
            <a:avLst/>
          </a:prstGeom>
          <a:solidFill>
            <a:srgbClr val="C8EEFF"/>
          </a:solidFill>
          <a:ln>
            <a:solidFill>
              <a:srgbClr val="3C88D2"/>
            </a:solidFill>
          </a:ln>
          <a:effectLst/>
        </p:spPr>
        <p:style>
          <a:lnRef idx="1">
            <a:schemeClr val="accent1"/>
          </a:lnRef>
          <a:fillRef idx="3">
            <a:schemeClr val="accent1"/>
          </a:fillRef>
          <a:effectRef idx="2">
            <a:schemeClr val="accent1"/>
          </a:effectRef>
          <a:fontRef idx="minor">
            <a:schemeClr val="lt1"/>
          </a:fontRef>
        </p:style>
        <p:txBody>
          <a:bodyPr lIns="465231" anchor="ctr"/>
          <a:lstStyle/>
          <a:p>
            <a:pPr marL="0" lvl="1">
              <a:defRPr/>
            </a:pPr>
            <a:r>
              <a:rPr lang="en-US" dirty="0">
                <a:solidFill>
                  <a:schemeClr val="tx1"/>
                </a:solidFill>
              </a:rPr>
              <a:t>For more, please check here </a:t>
            </a:r>
            <a:r>
              <a:rPr lang="en-US" dirty="0">
                <a:solidFill>
                  <a:schemeClr val="tx1"/>
                </a:solidFill>
                <a:hlinkClick r:id="rId3"/>
              </a:rPr>
              <a:t>http://keg.cs.tsinghua.edu.cn/jietang</a:t>
            </a:r>
            <a:endParaRPr lang="en-US" dirty="0">
              <a:solidFill>
                <a:schemeClr val="tx1"/>
              </a:solidFill>
            </a:endParaRPr>
          </a:p>
        </p:txBody>
      </p:sp>
    </p:spTree>
    <p:extLst>
      <p:ext uri="{BB962C8B-B14F-4D97-AF65-F5344CB8AC3E}">
        <p14:creationId xmlns:p14="http://schemas.microsoft.com/office/powerpoint/2010/main" val="2283752736"/>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4252-16D5-EC4D-B812-C2F15DC75BCE}"/>
              </a:ext>
            </a:extLst>
          </p:cNvPr>
          <p:cNvSpPr>
            <a:spLocks noGrp="1"/>
          </p:cNvSpPr>
          <p:nvPr>
            <p:ph type="title"/>
          </p:nvPr>
        </p:nvSpPr>
        <p:spPr/>
        <p:txBody>
          <a:bodyPr/>
          <a:lstStyle/>
          <a:p>
            <a:r>
              <a:rPr lang="en-US" dirty="0"/>
              <a:t>Recently…</a:t>
            </a:r>
          </a:p>
        </p:txBody>
      </p:sp>
      <p:sp>
        <p:nvSpPr>
          <p:cNvPr id="3" name="Content Placeholder 2">
            <a:extLst>
              <a:ext uri="{FF2B5EF4-FFF2-40B4-BE49-F238E27FC236}">
                <a16:creationId xmlns:a16="http://schemas.microsoft.com/office/drawing/2014/main" id="{C49DD8C8-D425-D04F-A0EC-02702B2C983B}"/>
              </a:ext>
            </a:extLst>
          </p:cNvPr>
          <p:cNvSpPr>
            <a:spLocks noGrp="1"/>
          </p:cNvSpPr>
          <p:nvPr>
            <p:ph idx="1"/>
          </p:nvPr>
        </p:nvSpPr>
        <p:spPr>
          <a:xfrm>
            <a:off x="350838" y="1196975"/>
            <a:ext cx="9283700" cy="4929188"/>
          </a:xfrm>
        </p:spPr>
        <p:txBody>
          <a:bodyPr/>
          <a:lstStyle/>
          <a:p>
            <a:r>
              <a:rPr lang="en-US" altLang="zh-CN" sz="2800" dirty="0"/>
              <a:t>Online data are becoming more and more complicated</a:t>
            </a:r>
          </a:p>
          <a:p>
            <a:pPr lvl="1"/>
            <a:r>
              <a:rPr lang="en-US" altLang="zh-CN" sz="2400" dirty="0"/>
              <a:t>Homogeneous-&gt;heterogeneous-&gt;multiplex heterogeneous</a:t>
            </a:r>
          </a:p>
          <a:p>
            <a:endParaRPr lang="en-US" sz="2800" dirty="0"/>
          </a:p>
        </p:txBody>
      </p:sp>
      <p:pic>
        <p:nvPicPr>
          <p:cNvPr id="4" name="Content Placeholder 3">
            <a:extLst>
              <a:ext uri="{FF2B5EF4-FFF2-40B4-BE49-F238E27FC236}">
                <a16:creationId xmlns:a16="http://schemas.microsoft.com/office/drawing/2014/main" id="{2F68BCBE-CCF2-3F46-9C8C-2AABA03C8248}"/>
              </a:ext>
            </a:extLst>
          </p:cNvPr>
          <p:cNvPicPr>
            <a:picLocks noChangeAspect="1"/>
          </p:cNvPicPr>
          <p:nvPr/>
        </p:nvPicPr>
        <p:blipFill>
          <a:blip r:embed="rId3"/>
          <a:stretch>
            <a:fillRect/>
          </a:stretch>
        </p:blipFill>
        <p:spPr bwMode="auto">
          <a:xfrm>
            <a:off x="274269" y="2636912"/>
            <a:ext cx="6120680" cy="3270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6" name="Rectangle 5">
            <a:extLst>
              <a:ext uri="{FF2B5EF4-FFF2-40B4-BE49-F238E27FC236}">
                <a16:creationId xmlns:a16="http://schemas.microsoft.com/office/drawing/2014/main" id="{6DB1670B-7646-9040-9BB6-E4C1513D8486}"/>
              </a:ext>
            </a:extLst>
          </p:cNvPr>
          <p:cNvSpPr>
            <a:spLocks noChangeArrowheads="1"/>
          </p:cNvSpPr>
          <p:nvPr/>
        </p:nvSpPr>
        <p:spPr bwMode="auto">
          <a:xfrm>
            <a:off x="0" y="6547574"/>
            <a:ext cx="9906000" cy="310426"/>
          </a:xfrm>
          <a:prstGeom prst="rect">
            <a:avLst/>
          </a:prstGeom>
          <a:noFill/>
          <a:ln>
            <a:noFill/>
          </a:ln>
          <a:extLst/>
        </p:spPr>
        <p:txBody>
          <a:bodyP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marL="228600" indent="-228600">
              <a:spcBef>
                <a:spcPct val="0"/>
              </a:spcBef>
              <a:buFont typeface="+mj-lt"/>
              <a:buAutoNum type="arabicPeriod"/>
            </a:pPr>
            <a:r>
              <a:rPr kumimoji="0" lang="en-US" altLang="x-none" sz="1100" dirty="0">
                <a:latin typeface="Times New Roman" charset="0"/>
              </a:rPr>
              <a:t>Y. Cen, X. Zou, J. Zhang, H. Yang, J. Zhou and J. Tang. Representation Learning for Attributed Multiplex Heterogeneous Network. KDD’19.</a:t>
            </a:r>
          </a:p>
        </p:txBody>
      </p:sp>
      <p:cxnSp>
        <p:nvCxnSpPr>
          <p:cNvPr id="7" name="Straight Connector 6">
            <a:extLst>
              <a:ext uri="{FF2B5EF4-FFF2-40B4-BE49-F238E27FC236}">
                <a16:creationId xmlns:a16="http://schemas.microsoft.com/office/drawing/2014/main" id="{6FD8C459-FB59-CB45-AF16-76391E2034E1}"/>
              </a:ext>
            </a:extLst>
          </p:cNvPr>
          <p:cNvCxnSpPr/>
          <p:nvPr/>
        </p:nvCxnSpPr>
        <p:spPr>
          <a:xfrm>
            <a:off x="6826247" y="2924944"/>
            <a:ext cx="0" cy="29876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矩形 48">
            <a:extLst>
              <a:ext uri="{FF2B5EF4-FFF2-40B4-BE49-F238E27FC236}">
                <a16:creationId xmlns:a16="http://schemas.microsoft.com/office/drawing/2014/main" id="{332D91F5-1284-8043-8FF5-42FBA0947C91}"/>
              </a:ext>
            </a:extLst>
          </p:cNvPr>
          <p:cNvSpPr/>
          <p:nvPr/>
        </p:nvSpPr>
        <p:spPr>
          <a:xfrm>
            <a:off x="7329264" y="5415388"/>
            <a:ext cx="2183736" cy="677908"/>
          </a:xfrm>
          <a:prstGeom prst="rect">
            <a:avLst/>
          </a:prstGeom>
          <a:solidFill>
            <a:srgbClr val="C8EEFF"/>
          </a:solidFill>
          <a:ln>
            <a:solidFill>
              <a:srgbClr val="3C88D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000" dirty="0" err="1">
                <a:solidFill>
                  <a:srgbClr val="C00000"/>
                </a:solidFill>
              </a:rPr>
              <a:t>eXplainable</a:t>
            </a:r>
            <a:r>
              <a:rPr kumimoji="1" lang="en-US" altLang="zh-CN" sz="2000" dirty="0">
                <a:solidFill>
                  <a:srgbClr val="0C2340"/>
                </a:solidFill>
              </a:rPr>
              <a:t> Recommendation</a:t>
            </a:r>
            <a:endParaRPr kumimoji="1" lang="zh-CN" altLang="en-US" sz="2000" dirty="0">
              <a:solidFill>
                <a:srgbClr val="0C2340"/>
              </a:solidFill>
            </a:endParaRPr>
          </a:p>
        </p:txBody>
      </p:sp>
      <p:sp>
        <p:nvSpPr>
          <p:cNvPr id="11" name="Right Arrow 4">
            <a:extLst>
              <a:ext uri="{FF2B5EF4-FFF2-40B4-BE49-F238E27FC236}">
                <a16:creationId xmlns:a16="http://schemas.microsoft.com/office/drawing/2014/main" id="{852CB92B-F163-8C44-A321-0BAA2B9E2B38}"/>
              </a:ext>
            </a:extLst>
          </p:cNvPr>
          <p:cNvSpPr/>
          <p:nvPr/>
        </p:nvSpPr>
        <p:spPr>
          <a:xfrm>
            <a:off x="6655136" y="4221088"/>
            <a:ext cx="468036" cy="466446"/>
          </a:xfrm>
          <a:prstGeom prst="rightArrow">
            <a:avLst/>
          </a:prstGeom>
          <a:solidFill>
            <a:schemeClr val="bg1"/>
          </a:solidFill>
          <a:ln w="9525">
            <a:solidFill>
              <a:srgbClr val="0C2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C2340"/>
                </a:solidFill>
              </a:ln>
              <a:solidFill>
                <a:srgbClr val="0C2340"/>
              </a:solidFill>
            </a:endParaRPr>
          </a:p>
        </p:txBody>
      </p:sp>
      <p:sp>
        <p:nvSpPr>
          <p:cNvPr id="12" name="Right Arrow 4">
            <a:extLst>
              <a:ext uri="{FF2B5EF4-FFF2-40B4-BE49-F238E27FC236}">
                <a16:creationId xmlns:a16="http://schemas.microsoft.com/office/drawing/2014/main" id="{215A37E4-D961-3C40-9939-3FCA157AEFDD}"/>
              </a:ext>
            </a:extLst>
          </p:cNvPr>
          <p:cNvSpPr/>
          <p:nvPr/>
        </p:nvSpPr>
        <p:spPr>
          <a:xfrm rot="5400000">
            <a:off x="8243233" y="3877663"/>
            <a:ext cx="271244" cy="238014"/>
          </a:xfrm>
          <a:prstGeom prst="rightArrow">
            <a:avLst/>
          </a:prstGeom>
          <a:noFill/>
          <a:ln w="9525">
            <a:solidFill>
              <a:srgbClr val="0C2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C2340"/>
                </a:solidFill>
              </a:ln>
              <a:solidFill>
                <a:srgbClr val="0C2340"/>
              </a:solidFill>
            </a:endParaRPr>
          </a:p>
        </p:txBody>
      </p:sp>
      <p:sp>
        <p:nvSpPr>
          <p:cNvPr id="13" name="Right Arrow 4">
            <a:extLst>
              <a:ext uri="{FF2B5EF4-FFF2-40B4-BE49-F238E27FC236}">
                <a16:creationId xmlns:a16="http://schemas.microsoft.com/office/drawing/2014/main" id="{C149ACC2-86DB-C548-A41C-FD3B8A14CE38}"/>
              </a:ext>
            </a:extLst>
          </p:cNvPr>
          <p:cNvSpPr/>
          <p:nvPr/>
        </p:nvSpPr>
        <p:spPr>
          <a:xfrm rot="5400000">
            <a:off x="8243233" y="5101799"/>
            <a:ext cx="271244" cy="238014"/>
          </a:xfrm>
          <a:prstGeom prst="rightArrow">
            <a:avLst/>
          </a:prstGeom>
          <a:noFill/>
          <a:ln w="9525">
            <a:solidFill>
              <a:srgbClr val="0C2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C2340"/>
                </a:solidFill>
              </a:ln>
              <a:solidFill>
                <a:srgbClr val="0C2340"/>
              </a:solidFill>
            </a:endParaRPr>
          </a:p>
        </p:txBody>
      </p:sp>
      <p:sp>
        <p:nvSpPr>
          <p:cNvPr id="14" name="TextBox 13">
            <a:extLst>
              <a:ext uri="{FF2B5EF4-FFF2-40B4-BE49-F238E27FC236}">
                <a16:creationId xmlns:a16="http://schemas.microsoft.com/office/drawing/2014/main" id="{7AF33AFD-E3E2-F049-BA9E-26B7F27E7EF8}"/>
              </a:ext>
            </a:extLst>
          </p:cNvPr>
          <p:cNvSpPr txBox="1"/>
          <p:nvPr/>
        </p:nvSpPr>
        <p:spPr>
          <a:xfrm>
            <a:off x="7372569" y="2406079"/>
            <a:ext cx="2097125" cy="461665"/>
          </a:xfrm>
          <a:prstGeom prst="rect">
            <a:avLst/>
          </a:prstGeom>
          <a:noFill/>
        </p:spPr>
        <p:txBody>
          <a:bodyPr wrap="square" rtlCol="0">
            <a:spAutoFit/>
          </a:bodyPr>
          <a:lstStyle/>
          <a:p>
            <a:pPr algn="ctr">
              <a:spcBef>
                <a:spcPts val="0"/>
              </a:spcBef>
            </a:pPr>
            <a:r>
              <a:rPr lang="en-US" altLang="zh-CN" sz="2400" dirty="0"/>
              <a:t>Challenges</a:t>
            </a:r>
          </a:p>
        </p:txBody>
      </p:sp>
      <p:sp>
        <p:nvSpPr>
          <p:cNvPr id="15" name="矩形 48">
            <a:extLst>
              <a:ext uri="{FF2B5EF4-FFF2-40B4-BE49-F238E27FC236}">
                <a16:creationId xmlns:a16="http://schemas.microsoft.com/office/drawing/2014/main" id="{C8BB176E-4E09-114A-ACBA-98F3A6F47BDE}"/>
              </a:ext>
            </a:extLst>
          </p:cNvPr>
          <p:cNvSpPr/>
          <p:nvPr/>
        </p:nvSpPr>
        <p:spPr>
          <a:xfrm>
            <a:off x="7329264" y="3039124"/>
            <a:ext cx="2183736" cy="677908"/>
          </a:xfrm>
          <a:prstGeom prst="rect">
            <a:avLst/>
          </a:prstGeom>
          <a:solidFill>
            <a:srgbClr val="C8EEFF"/>
          </a:solidFill>
          <a:ln>
            <a:solidFill>
              <a:srgbClr val="3C88D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000" dirty="0">
                <a:solidFill>
                  <a:srgbClr val="C00000"/>
                </a:solidFill>
              </a:rPr>
              <a:t>Representation</a:t>
            </a:r>
            <a:endParaRPr kumimoji="1" lang="zh-CN" altLang="en-US" sz="2000" dirty="0">
              <a:solidFill>
                <a:srgbClr val="C00000"/>
              </a:solidFill>
            </a:endParaRPr>
          </a:p>
        </p:txBody>
      </p:sp>
      <p:sp>
        <p:nvSpPr>
          <p:cNvPr id="16" name="矩形 48">
            <a:extLst>
              <a:ext uri="{FF2B5EF4-FFF2-40B4-BE49-F238E27FC236}">
                <a16:creationId xmlns:a16="http://schemas.microsoft.com/office/drawing/2014/main" id="{125BB478-F9F3-294C-9BAF-F125C16BA196}"/>
              </a:ext>
            </a:extLst>
          </p:cNvPr>
          <p:cNvSpPr/>
          <p:nvPr/>
        </p:nvSpPr>
        <p:spPr>
          <a:xfrm>
            <a:off x="7329264" y="4251793"/>
            <a:ext cx="2183736" cy="677908"/>
          </a:xfrm>
          <a:prstGeom prst="rect">
            <a:avLst/>
          </a:prstGeom>
          <a:solidFill>
            <a:srgbClr val="C8EEFF"/>
          </a:solidFill>
          <a:ln>
            <a:solidFill>
              <a:srgbClr val="3C88D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000" dirty="0">
                <a:solidFill>
                  <a:srgbClr val="C00000"/>
                </a:solidFill>
              </a:rPr>
              <a:t>Adaptive</a:t>
            </a:r>
            <a:br>
              <a:rPr kumimoji="1" lang="en-US" altLang="zh-CN" sz="2000" dirty="0">
                <a:solidFill>
                  <a:srgbClr val="C00000"/>
                </a:solidFill>
              </a:rPr>
            </a:br>
            <a:r>
              <a:rPr kumimoji="1" lang="en-US" altLang="zh-CN" sz="2000" dirty="0">
                <a:solidFill>
                  <a:srgbClr val="0C2340"/>
                </a:solidFill>
              </a:rPr>
              <a:t>Recommendation</a:t>
            </a:r>
            <a:endParaRPr kumimoji="1" lang="zh-CN" altLang="en-US" sz="2000" dirty="0">
              <a:solidFill>
                <a:srgbClr val="0C2340"/>
              </a:solidFill>
            </a:endParaRPr>
          </a:p>
        </p:txBody>
      </p:sp>
    </p:spTree>
    <p:extLst>
      <p:ext uri="{BB962C8B-B14F-4D97-AF65-F5344CB8AC3E}">
        <p14:creationId xmlns:p14="http://schemas.microsoft.com/office/powerpoint/2010/main" val="255518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up)">
                                      <p:cBhvr>
                                        <p:cTn id="14" dur="500"/>
                                        <p:tgtEl>
                                          <p:spTgt spid="14"/>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par>
                          <p:cTn id="29" fill="hold">
                            <p:stCondLst>
                              <p:cond delay="2000"/>
                            </p:stCondLst>
                            <p:childTnLst>
                              <p:par>
                                <p:cTn id="30" presetID="22" presetClass="entr" presetSubtype="1"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p:bldP spid="15" grpId="0" animBg="1"/>
      <p:bldP spid="1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0492" y="5589240"/>
            <a:ext cx="9220192" cy="864096"/>
          </a:xfrm>
          <a:prstGeom prst="rect">
            <a:avLst/>
          </a:prstGeom>
          <a:noFill/>
          <a:ln>
            <a:solidFill>
              <a:srgbClr val="3C87D2"/>
            </a:solidFill>
          </a:ln>
          <a:effectLst/>
        </p:spPr>
        <p:style>
          <a:lnRef idx="1">
            <a:schemeClr val="accent1"/>
          </a:lnRef>
          <a:fillRef idx="3">
            <a:schemeClr val="accent1"/>
          </a:fillRef>
          <a:effectRef idx="2">
            <a:schemeClr val="accent1"/>
          </a:effectRef>
          <a:fontRef idx="minor">
            <a:schemeClr val="lt1"/>
          </a:fontRef>
        </p:style>
        <p:txBody>
          <a:bodyPr lIns="324000" rtlCol="0" anchor="ctr"/>
          <a:lstStyle/>
          <a:p>
            <a:pPr marL="0" lvl="1"/>
            <a:r>
              <a:rPr lang="en-US" dirty="0">
                <a:solidFill>
                  <a:schemeClr val="tx1"/>
                </a:solidFill>
              </a:rPr>
              <a:t>Jie Tang, KEG, Tsinghua U                    </a:t>
            </a:r>
            <a:r>
              <a:rPr lang="en-US" dirty="0">
                <a:solidFill>
                  <a:schemeClr val="tx1"/>
                </a:solidFill>
                <a:hlinkClick r:id="rId3"/>
              </a:rPr>
              <a:t>http://keg.cs.tsinghua.edu.cn/jietang</a:t>
            </a:r>
            <a:endParaRPr lang="en-US" dirty="0">
              <a:solidFill>
                <a:schemeClr val="tx1"/>
              </a:solidFill>
            </a:endParaRPr>
          </a:p>
          <a:p>
            <a:pPr marL="0" lvl="1"/>
            <a:r>
              <a:rPr lang="en-US" dirty="0">
                <a:solidFill>
                  <a:srgbClr val="000090"/>
                </a:solidFill>
              </a:rPr>
              <a:t>Download all data &amp; Codes</a:t>
            </a:r>
            <a:r>
              <a:rPr lang="en-US" dirty="0">
                <a:solidFill>
                  <a:schemeClr val="tx1"/>
                </a:solidFill>
              </a:rPr>
              <a:t>                   </a:t>
            </a:r>
            <a:r>
              <a:rPr lang="en-US" dirty="0">
                <a:solidFill>
                  <a:schemeClr val="tx1"/>
                </a:solidFill>
                <a:latin typeface="Helvetica Neue" charset="0"/>
                <a:ea typeface="Helvetica Neue" charset="0"/>
                <a:cs typeface="Helvetica Neue" charset="0"/>
                <a:hlinkClick r:id="rId4"/>
              </a:rPr>
              <a:t>https://github.com/THUDM</a:t>
            </a:r>
            <a:endParaRPr lang="en-US" dirty="0">
              <a:solidFill>
                <a:schemeClr val="tx1"/>
              </a:solidFill>
              <a:latin typeface="Helvetica Neue" charset="0"/>
              <a:ea typeface="Helvetica Neue" charset="0"/>
              <a:cs typeface="Helvetica Neue" charset="0"/>
            </a:endParaRPr>
          </a:p>
        </p:txBody>
      </p:sp>
      <p:sp>
        <p:nvSpPr>
          <p:cNvPr id="4" name="Text Box 24">
            <a:extLst>
              <a:ext uri="{FF2B5EF4-FFF2-40B4-BE49-F238E27FC236}">
                <a16:creationId xmlns:a16="http://schemas.microsoft.com/office/drawing/2014/main" id="{3F771512-0BA5-6449-8D5D-6C4EC25201EE}"/>
              </a:ext>
            </a:extLst>
          </p:cNvPr>
          <p:cNvSpPr txBox="1">
            <a:spLocks noChangeArrowheads="1"/>
          </p:cNvSpPr>
          <p:nvPr/>
        </p:nvSpPr>
        <p:spPr bwMode="auto">
          <a:xfrm>
            <a:off x="344488" y="2211055"/>
            <a:ext cx="9144000" cy="1964640"/>
          </a:xfrm>
          <a:prstGeom prst="rect">
            <a:avLst/>
          </a:prstGeom>
          <a:noFill/>
          <a:ln w="9525">
            <a:noFill/>
            <a:miter lim="800000"/>
            <a:headEnd/>
            <a:tailEnd/>
          </a:ln>
        </p:spPr>
        <p:txBody>
          <a:bodyPr wrap="square">
            <a:spAutoFit/>
          </a:bodyPr>
          <a:lstStyle/>
          <a:p>
            <a:pPr algn="ctr">
              <a:spcBef>
                <a:spcPct val="50000"/>
              </a:spcBef>
            </a:pPr>
            <a:r>
              <a:rPr lang="en-US" altLang="zh-CN" sz="4000" dirty="0">
                <a:sym typeface="Wingdings" pitchFamily="2" charset="2"/>
              </a:rPr>
              <a:t>Thank you</a:t>
            </a:r>
            <a:r>
              <a:rPr lang="zh-CN" altLang="en-US" sz="4000" dirty="0">
                <a:sym typeface="Wingdings" pitchFamily="2" charset="2"/>
              </a:rPr>
              <a:t>！</a:t>
            </a:r>
            <a:endParaRPr lang="en-US" altLang="zh-CN" sz="4000" dirty="0">
              <a:sym typeface="Wingdings" pitchFamily="2" charset="2"/>
            </a:endParaRPr>
          </a:p>
          <a:p>
            <a:pPr algn="ctr">
              <a:spcBef>
                <a:spcPts val="960"/>
              </a:spcBef>
            </a:pPr>
            <a:r>
              <a:rPr lang="en-US" altLang="zh-CN" sz="2000" b="1" dirty="0">
                <a:sym typeface="Wingdings" pitchFamily="2" charset="2"/>
              </a:rPr>
              <a:t>Collaborators:</a:t>
            </a:r>
            <a:endParaRPr lang="de-DE" altLang="zh-CN" sz="2000" dirty="0">
              <a:sym typeface="Wingdings" pitchFamily="2" charset="2"/>
            </a:endParaRPr>
          </a:p>
          <a:p>
            <a:pPr algn="ctr">
              <a:spcBef>
                <a:spcPts val="600"/>
              </a:spcBef>
            </a:pPr>
            <a:r>
              <a:rPr lang="de-DE" altLang="zh-CN" sz="2000" dirty="0" err="1">
                <a:sym typeface="Wingdings" pitchFamily="2" charset="2"/>
              </a:rPr>
              <a:t>Yukuo</a:t>
            </a:r>
            <a:r>
              <a:rPr lang="de-DE" altLang="zh-CN" sz="2000" dirty="0">
                <a:sym typeface="Wingdings" pitchFamily="2" charset="2"/>
              </a:rPr>
              <a:t> </a:t>
            </a:r>
            <a:r>
              <a:rPr lang="de-DE" altLang="zh-CN" sz="2000" dirty="0" err="1">
                <a:sym typeface="Wingdings" pitchFamily="2" charset="2"/>
              </a:rPr>
              <a:t>Cen</a:t>
            </a:r>
            <a:r>
              <a:rPr lang="de-DE" altLang="zh-CN" sz="2000" dirty="0">
                <a:sym typeface="Wingdings" pitchFamily="2" charset="2"/>
              </a:rPr>
              <a:t>, </a:t>
            </a:r>
            <a:r>
              <a:rPr lang="de-DE" altLang="zh-CN" sz="2000" dirty="0" err="1">
                <a:sym typeface="Wingdings" pitchFamily="2" charset="2"/>
              </a:rPr>
              <a:t>Zhengxiao</a:t>
            </a:r>
            <a:r>
              <a:rPr lang="de-DE" altLang="zh-CN" sz="2000" dirty="0">
                <a:sym typeface="Wingdings" pitchFamily="2" charset="2"/>
              </a:rPr>
              <a:t> Du, </a:t>
            </a:r>
            <a:r>
              <a:rPr lang="de-DE" altLang="zh-CN" sz="2000" dirty="0" err="1">
                <a:sym typeface="Wingdings" pitchFamily="2" charset="2"/>
              </a:rPr>
              <a:t>Qibin</a:t>
            </a:r>
            <a:r>
              <a:rPr lang="de-DE" altLang="zh-CN" sz="2000" dirty="0">
                <a:sym typeface="Wingdings" pitchFamily="2" charset="2"/>
              </a:rPr>
              <a:t> Chen, </a:t>
            </a:r>
            <a:r>
              <a:rPr lang="de-DE" altLang="zh-CN" sz="2000" dirty="0" err="1">
                <a:sym typeface="Wingdings" pitchFamily="2" charset="2"/>
              </a:rPr>
              <a:t>Xu</a:t>
            </a:r>
            <a:r>
              <a:rPr lang="de-DE" altLang="zh-CN" sz="2000" dirty="0">
                <a:sym typeface="Wingdings" pitchFamily="2" charset="2"/>
              </a:rPr>
              <a:t> Zou, Yan Wang, et al. (</a:t>
            </a:r>
            <a:r>
              <a:rPr lang="de-DE" altLang="zh-CN" sz="2000" b="1" dirty="0">
                <a:solidFill>
                  <a:srgbClr val="FF6600"/>
                </a:solidFill>
                <a:sym typeface="Wingdings" pitchFamily="2" charset="2"/>
              </a:rPr>
              <a:t>THU</a:t>
            </a:r>
            <a:r>
              <a:rPr lang="de-DE" altLang="zh-CN" sz="2000" dirty="0">
                <a:sym typeface="Wingdings" pitchFamily="2" charset="2"/>
              </a:rPr>
              <a:t>)</a:t>
            </a:r>
          </a:p>
          <a:p>
            <a:pPr algn="ctr">
              <a:spcBef>
                <a:spcPts val="960"/>
              </a:spcBef>
            </a:pPr>
            <a:r>
              <a:rPr lang="de-DE" altLang="zh-CN" sz="2000" dirty="0" err="1">
                <a:sym typeface="Wingdings" pitchFamily="2" charset="2"/>
              </a:rPr>
              <a:t>Hongxiao</a:t>
            </a:r>
            <a:r>
              <a:rPr lang="de-DE" altLang="zh-CN" sz="2000" dirty="0">
                <a:sym typeface="Wingdings" pitchFamily="2" charset="2"/>
              </a:rPr>
              <a:t> Yang, Chang Zhou, Le Song, </a:t>
            </a:r>
            <a:r>
              <a:rPr lang="de-DE" altLang="zh-CN" sz="2000" dirty="0" err="1">
                <a:sym typeface="Wingdings" pitchFamily="2" charset="2"/>
              </a:rPr>
              <a:t>Jingren</a:t>
            </a:r>
            <a:r>
              <a:rPr lang="de-DE" altLang="zh-CN" sz="2000" dirty="0">
                <a:sym typeface="Wingdings" pitchFamily="2" charset="2"/>
              </a:rPr>
              <a:t> Zhou, et al. (</a:t>
            </a:r>
            <a:r>
              <a:rPr lang="de-DE" altLang="zh-CN" sz="2000" b="1" dirty="0" err="1">
                <a:solidFill>
                  <a:srgbClr val="FF6600"/>
                </a:solidFill>
                <a:sym typeface="Wingdings" pitchFamily="2" charset="2"/>
              </a:rPr>
              <a:t>Alibaba</a:t>
            </a:r>
            <a:r>
              <a:rPr lang="de-DE" altLang="zh-CN" sz="2000" dirty="0">
                <a:sym typeface="Wingdings" pitchFamily="2" charset="2"/>
              </a:rPr>
              <a:t>)</a:t>
            </a:r>
          </a:p>
        </p:txBody>
      </p:sp>
    </p:spTree>
    <p:extLst>
      <p:ext uri="{BB962C8B-B14F-4D97-AF65-F5344CB8AC3E}">
        <p14:creationId xmlns:p14="http://schemas.microsoft.com/office/powerpoint/2010/main" val="6570485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Shape 230"/>
        <p:cNvGrpSpPr/>
        <p:nvPr/>
      </p:nvGrpSpPr>
      <p:grpSpPr>
        <a:xfrm>
          <a:off x="0" y="0"/>
          <a:ext cx="0" cy="0"/>
          <a:chOff x="0" y="0"/>
          <a:chExt cx="0" cy="0"/>
        </a:xfrm>
      </p:grpSpPr>
      <p:sp>
        <p:nvSpPr>
          <p:cNvPr id="231" name="Google Shape;231;p34"/>
          <p:cNvSpPr txBox="1">
            <a:spLocks noGrp="1"/>
          </p:cNvSpPr>
          <p:nvPr>
            <p:ph type="title"/>
          </p:nvPr>
        </p:nvSpPr>
        <p:spPr>
          <a:xfrm>
            <a:off x="271465" y="503923"/>
            <a:ext cx="9363076" cy="715146"/>
          </a:xfrm>
          <a:prstGeom prst="rect">
            <a:avLst/>
          </a:prstGeom>
          <a:noFill/>
          <a:ln>
            <a:noFill/>
          </a:ln>
        </p:spPr>
        <p:txBody>
          <a:bodyPr spcFirstLastPara="1" vert="horz" wrap="square" lIns="99044" tIns="49508" rIns="99044" bIns="49508" numCol="1" anchor="ctr" anchorCtr="0" compatLnSpc="1">
            <a:prstTxWarp prst="textNoShape">
              <a:avLst/>
            </a:prstTxWarp>
            <a:noAutofit/>
          </a:bodyPr>
          <a:lstStyle/>
          <a:p>
            <a:pPr>
              <a:spcBef>
                <a:spcPts val="0"/>
              </a:spcBef>
              <a:spcAft>
                <a:spcPts val="0"/>
              </a:spcAft>
            </a:pPr>
            <a:r>
              <a:rPr lang="en-US"/>
              <a:t>Next Steps</a:t>
            </a:r>
            <a:endParaRPr/>
          </a:p>
        </p:txBody>
      </p:sp>
      <p:sp>
        <p:nvSpPr>
          <p:cNvPr id="232" name="Google Shape;232;p34"/>
          <p:cNvSpPr txBox="1">
            <a:spLocks noGrp="1"/>
          </p:cNvSpPr>
          <p:nvPr>
            <p:ph type="body" idx="1"/>
          </p:nvPr>
        </p:nvSpPr>
        <p:spPr>
          <a:xfrm>
            <a:off x="350840" y="1413978"/>
            <a:ext cx="9139237" cy="4449962"/>
          </a:xfrm>
          <a:prstGeom prst="rect">
            <a:avLst/>
          </a:prstGeom>
          <a:noFill/>
          <a:ln>
            <a:noFill/>
          </a:ln>
        </p:spPr>
        <p:txBody>
          <a:bodyPr spcFirstLastPara="1" vert="horz" wrap="square" lIns="99044" tIns="49508" rIns="99044" bIns="49508" numCol="1" anchor="t" anchorCtr="0" compatLnSpc="1">
            <a:prstTxWarp prst="textNoShape">
              <a:avLst/>
            </a:prstTxWarp>
            <a:noAutofit/>
          </a:bodyPr>
          <a:lstStyle/>
          <a:p>
            <a:pPr marL="495285" indent="-371464">
              <a:spcBef>
                <a:spcPts val="0"/>
              </a:spcBef>
              <a:spcAft>
                <a:spcPts val="0"/>
              </a:spcAft>
              <a:buSzPts val="1800"/>
              <a:buChar char="●"/>
            </a:pPr>
            <a:r>
              <a:rPr lang="en-US">
                <a:solidFill>
                  <a:srgbClr val="FF0000"/>
                </a:solidFill>
              </a:rPr>
              <a:t>Interact</a:t>
            </a:r>
            <a:r>
              <a:rPr lang="en-US"/>
              <a:t> with users</a:t>
            </a:r>
            <a:endParaRPr/>
          </a:p>
          <a:p>
            <a:pPr marL="990570" lvl="1" indent="-371464">
              <a:spcBef>
                <a:spcPts val="0"/>
              </a:spcBef>
              <a:spcAft>
                <a:spcPts val="0"/>
              </a:spcAft>
              <a:buSzPts val="1800"/>
              <a:buChar char="○"/>
            </a:pPr>
            <a:r>
              <a:rPr lang="en-US"/>
              <a:t>Maintain a meaningful dialog with the user while constantly making new recommendations</a:t>
            </a:r>
            <a:endParaRPr/>
          </a:p>
          <a:p>
            <a:pPr marL="495285" indent="-371464">
              <a:spcBef>
                <a:spcPts val="0"/>
              </a:spcBef>
              <a:spcAft>
                <a:spcPts val="0"/>
              </a:spcAft>
              <a:buSzPts val="1800"/>
              <a:buChar char="●"/>
            </a:pPr>
            <a:r>
              <a:rPr lang="en-US"/>
              <a:t>Generate efficient </a:t>
            </a:r>
            <a:r>
              <a:rPr lang="en-US">
                <a:solidFill>
                  <a:srgbClr val="FF0000"/>
                </a:solidFill>
              </a:rPr>
              <a:t>questions</a:t>
            </a:r>
            <a:r>
              <a:rPr lang="en-US"/>
              <a:t> instead of descriptions</a:t>
            </a:r>
            <a:endParaRPr/>
          </a:p>
          <a:p>
            <a:pPr marL="990570" lvl="1" indent="-371464">
              <a:spcBef>
                <a:spcPts val="0"/>
              </a:spcBef>
              <a:spcAft>
                <a:spcPts val="0"/>
              </a:spcAft>
              <a:buSzPts val="1800"/>
              <a:buChar char="○"/>
            </a:pPr>
            <a:r>
              <a:rPr lang="en-US"/>
              <a:t>A user reads a description and judges it’s good for him/her or not</a:t>
            </a:r>
            <a:endParaRPr/>
          </a:p>
          <a:p>
            <a:pPr marL="990570" lvl="1" indent="-371464">
              <a:spcBef>
                <a:spcPts val="0"/>
              </a:spcBef>
              <a:spcAft>
                <a:spcPts val="0"/>
              </a:spcAft>
              <a:buSzPts val="1800"/>
              <a:buChar char="○"/>
            </a:pPr>
            <a:r>
              <a:rPr lang="en-US"/>
              <a:t>Why not ask for preferences and recommend items satisfying the condition?</a:t>
            </a:r>
            <a:endParaRPr/>
          </a:p>
        </p:txBody>
      </p:sp>
    </p:spTree>
    <p:extLst>
      <p:ext uri="{BB962C8B-B14F-4D97-AF65-F5344CB8AC3E}">
        <p14:creationId xmlns:p14="http://schemas.microsoft.com/office/powerpoint/2010/main" val="14092554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Shape 237"/>
        <p:cNvGrpSpPr/>
        <p:nvPr/>
      </p:nvGrpSpPr>
      <p:grpSpPr>
        <a:xfrm>
          <a:off x="0" y="0"/>
          <a:ext cx="0" cy="0"/>
          <a:chOff x="0" y="0"/>
          <a:chExt cx="0" cy="0"/>
        </a:xfrm>
      </p:grpSpPr>
      <p:sp>
        <p:nvSpPr>
          <p:cNvPr id="238" name="Google Shape;238;p35"/>
          <p:cNvSpPr txBox="1">
            <a:spLocks noGrp="1"/>
          </p:cNvSpPr>
          <p:nvPr>
            <p:ph type="title"/>
          </p:nvPr>
        </p:nvSpPr>
        <p:spPr>
          <a:xfrm>
            <a:off x="271465" y="503923"/>
            <a:ext cx="9363076" cy="715146"/>
          </a:xfrm>
          <a:prstGeom prst="rect">
            <a:avLst/>
          </a:prstGeom>
          <a:noFill/>
          <a:ln>
            <a:noFill/>
          </a:ln>
        </p:spPr>
        <p:txBody>
          <a:bodyPr spcFirstLastPara="1" vert="horz" wrap="square" lIns="99044" tIns="49508" rIns="99044" bIns="49508" numCol="1" anchor="ctr" anchorCtr="0" compatLnSpc="1">
            <a:prstTxWarp prst="textNoShape">
              <a:avLst/>
            </a:prstTxWarp>
            <a:noAutofit/>
          </a:bodyPr>
          <a:lstStyle/>
          <a:p>
            <a:pPr>
              <a:spcBef>
                <a:spcPts val="0"/>
              </a:spcBef>
              <a:spcAft>
                <a:spcPts val="0"/>
              </a:spcAft>
            </a:pPr>
            <a:r>
              <a:rPr lang="en-US"/>
              <a:t>Next Steps</a:t>
            </a:r>
            <a:endParaRPr/>
          </a:p>
        </p:txBody>
      </p:sp>
      <p:sp>
        <p:nvSpPr>
          <p:cNvPr id="239" name="Google Shape;239;p35"/>
          <p:cNvSpPr txBox="1">
            <a:spLocks noGrp="1"/>
          </p:cNvSpPr>
          <p:nvPr>
            <p:ph type="body" idx="1"/>
          </p:nvPr>
        </p:nvSpPr>
        <p:spPr>
          <a:xfrm>
            <a:off x="350840" y="1413978"/>
            <a:ext cx="9139237" cy="4449962"/>
          </a:xfrm>
          <a:prstGeom prst="rect">
            <a:avLst/>
          </a:prstGeom>
          <a:noFill/>
          <a:ln>
            <a:noFill/>
          </a:ln>
        </p:spPr>
        <p:txBody>
          <a:bodyPr spcFirstLastPara="1" vert="horz" wrap="square" lIns="99044" tIns="49508" rIns="99044" bIns="49508" numCol="1" anchor="t" anchorCtr="0" compatLnSpc="1">
            <a:prstTxWarp prst="textNoShape">
              <a:avLst/>
            </a:prstTxWarp>
            <a:noAutofit/>
          </a:bodyPr>
          <a:lstStyle/>
          <a:p>
            <a:pPr marL="495285" indent="-371464">
              <a:spcBef>
                <a:spcPts val="0"/>
              </a:spcBef>
              <a:spcAft>
                <a:spcPts val="0"/>
              </a:spcAft>
              <a:buClr>
                <a:srgbClr val="FF0000"/>
              </a:buClr>
              <a:buSzPts val="1800"/>
              <a:buChar char="●"/>
            </a:pPr>
            <a:r>
              <a:rPr lang="en-US">
                <a:solidFill>
                  <a:srgbClr val="FF0000"/>
                </a:solidFill>
              </a:rPr>
              <a:t>Adversarial</a:t>
            </a:r>
            <a:endParaRPr>
              <a:solidFill>
                <a:srgbClr val="000000"/>
              </a:solidFill>
            </a:endParaRPr>
          </a:p>
          <a:p>
            <a:pPr marL="990570" lvl="1" indent="-371464">
              <a:spcBef>
                <a:spcPts val="0"/>
              </a:spcBef>
              <a:spcAft>
                <a:spcPts val="0"/>
              </a:spcAft>
              <a:buSzPts val="1800"/>
              <a:buChar char="○"/>
            </a:pPr>
            <a:r>
              <a:rPr lang="en-US"/>
              <a:t>Can a user’s buying decision be reversed by changing only a few words?</a:t>
            </a:r>
            <a:endParaRPr/>
          </a:p>
          <a:p>
            <a:pPr marL="990570" lvl="1" indent="-371464">
              <a:spcBef>
                <a:spcPts val="0"/>
              </a:spcBef>
              <a:spcAft>
                <a:spcPts val="0"/>
              </a:spcAft>
              <a:buSzPts val="1800"/>
              <a:buChar char="○"/>
            </a:pPr>
            <a:r>
              <a:rPr lang="en-US"/>
              <a:t>Can we change the product title so that the generated description is about another irrelevant product?</a:t>
            </a:r>
            <a:endParaRPr/>
          </a:p>
          <a:p>
            <a:pPr marL="495285" indent="-371464">
              <a:spcBef>
                <a:spcPts val="0"/>
              </a:spcBef>
              <a:spcAft>
                <a:spcPts val="0"/>
              </a:spcAft>
              <a:buSzPts val="1800"/>
              <a:buChar char="●"/>
            </a:pPr>
            <a:r>
              <a:rPr lang="en-US"/>
              <a:t>Make use of </a:t>
            </a:r>
            <a:r>
              <a:rPr lang="en-US">
                <a:solidFill>
                  <a:srgbClr val="FF0000"/>
                </a:solidFill>
              </a:rPr>
              <a:t>user feedbacks</a:t>
            </a:r>
            <a:r>
              <a:rPr lang="en-US">
                <a:solidFill>
                  <a:srgbClr val="000000"/>
                </a:solidFill>
              </a:rPr>
              <a:t> on descriptions</a:t>
            </a:r>
            <a:endParaRPr>
              <a:solidFill>
                <a:srgbClr val="000000"/>
              </a:solidFill>
            </a:endParaRPr>
          </a:p>
          <a:p>
            <a:pPr marL="990570" lvl="1" indent="-371464">
              <a:spcBef>
                <a:spcPts val="0"/>
              </a:spcBef>
              <a:spcAft>
                <a:spcPts val="0"/>
              </a:spcAft>
              <a:buSzPts val="1800"/>
              <a:buChar char="○"/>
            </a:pPr>
            <a:r>
              <a:rPr lang="en-US"/>
              <a:t>Which part of a description attracts users the most?</a:t>
            </a:r>
            <a:endParaRPr/>
          </a:p>
          <a:p>
            <a:pPr marL="990570" lvl="1" indent="-371464">
              <a:spcBef>
                <a:spcPts val="0"/>
              </a:spcBef>
              <a:spcAft>
                <a:spcPts val="0"/>
              </a:spcAft>
              <a:buSzPts val="1800"/>
              <a:buChar char="○"/>
            </a:pPr>
            <a:r>
              <a:rPr lang="en-US"/>
              <a:t>Can we plan the description in advance, sorting sentences according to their importance to the user?</a:t>
            </a:r>
            <a:endParaRPr/>
          </a:p>
        </p:txBody>
      </p:sp>
    </p:spTree>
    <p:extLst>
      <p:ext uri="{BB962C8B-B14F-4D97-AF65-F5344CB8AC3E}">
        <p14:creationId xmlns:p14="http://schemas.microsoft.com/office/powerpoint/2010/main" val="25154882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Shape 244"/>
        <p:cNvGrpSpPr/>
        <p:nvPr/>
      </p:nvGrpSpPr>
      <p:grpSpPr>
        <a:xfrm>
          <a:off x="0" y="0"/>
          <a:ext cx="0" cy="0"/>
          <a:chOff x="0" y="0"/>
          <a:chExt cx="0" cy="0"/>
        </a:xfrm>
      </p:grpSpPr>
      <p:sp>
        <p:nvSpPr>
          <p:cNvPr id="245" name="Google Shape;245;p36"/>
          <p:cNvSpPr txBox="1">
            <a:spLocks noGrp="1"/>
          </p:cNvSpPr>
          <p:nvPr>
            <p:ph type="title"/>
          </p:nvPr>
        </p:nvSpPr>
        <p:spPr>
          <a:xfrm>
            <a:off x="271465" y="503922"/>
            <a:ext cx="9362925" cy="715000"/>
          </a:xfrm>
          <a:prstGeom prst="rect">
            <a:avLst/>
          </a:prstGeom>
          <a:noFill/>
          <a:ln>
            <a:noFill/>
          </a:ln>
        </p:spPr>
        <p:txBody>
          <a:bodyPr spcFirstLastPara="1" vert="horz" wrap="square" lIns="99044" tIns="49508" rIns="99044" bIns="49508" numCol="1" anchor="ctr" anchorCtr="0" compatLnSpc="1">
            <a:prstTxWarp prst="textNoShape">
              <a:avLst/>
            </a:prstTxWarp>
            <a:noAutofit/>
          </a:bodyPr>
          <a:lstStyle/>
          <a:p>
            <a:pPr>
              <a:spcBef>
                <a:spcPts val="0"/>
              </a:spcBef>
              <a:spcAft>
                <a:spcPts val="0"/>
              </a:spcAft>
            </a:pPr>
            <a:r>
              <a:rPr lang="en-US"/>
              <a:t>Next Steps - Recommender Dialog System</a:t>
            </a:r>
            <a:endParaRPr/>
          </a:p>
        </p:txBody>
      </p:sp>
      <p:pic>
        <p:nvPicPr>
          <p:cNvPr id="246" name="Google Shape;246;p36"/>
          <p:cNvPicPr preferRelativeResize="0"/>
          <p:nvPr/>
        </p:nvPicPr>
        <p:blipFill>
          <a:blip r:embed="rId3">
            <a:alphaModFix/>
          </a:blip>
          <a:stretch>
            <a:fillRect/>
          </a:stretch>
        </p:blipFill>
        <p:spPr>
          <a:xfrm>
            <a:off x="1560636" y="1459528"/>
            <a:ext cx="6784565" cy="4723821"/>
          </a:xfrm>
          <a:prstGeom prst="rect">
            <a:avLst/>
          </a:prstGeom>
          <a:noFill/>
          <a:ln>
            <a:noFill/>
          </a:ln>
        </p:spPr>
      </p:pic>
    </p:spTree>
    <p:extLst>
      <p:ext uri="{BB962C8B-B14F-4D97-AF65-F5344CB8AC3E}">
        <p14:creationId xmlns:p14="http://schemas.microsoft.com/office/powerpoint/2010/main" val="36287985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Shape 251"/>
        <p:cNvGrpSpPr/>
        <p:nvPr/>
      </p:nvGrpSpPr>
      <p:grpSpPr>
        <a:xfrm>
          <a:off x="0" y="0"/>
          <a:ext cx="0" cy="0"/>
          <a:chOff x="0" y="0"/>
          <a:chExt cx="0" cy="0"/>
        </a:xfrm>
      </p:grpSpPr>
      <p:sp>
        <p:nvSpPr>
          <p:cNvPr id="252" name="Google Shape;252;p37"/>
          <p:cNvSpPr txBox="1">
            <a:spLocks noGrp="1"/>
          </p:cNvSpPr>
          <p:nvPr>
            <p:ph type="body" idx="1"/>
          </p:nvPr>
        </p:nvSpPr>
        <p:spPr>
          <a:xfrm>
            <a:off x="350840" y="1413977"/>
            <a:ext cx="9139325" cy="4449900"/>
          </a:xfrm>
          <a:prstGeom prst="rect">
            <a:avLst/>
          </a:prstGeom>
          <a:noFill/>
          <a:ln>
            <a:noFill/>
          </a:ln>
        </p:spPr>
        <p:txBody>
          <a:bodyPr spcFirstLastPara="1" vert="horz" wrap="square" lIns="99044" tIns="49508" rIns="99044" bIns="49508" numCol="1" anchor="t" anchorCtr="0" compatLnSpc="1">
            <a:prstTxWarp prst="textNoShape">
              <a:avLst/>
            </a:prstTxWarp>
            <a:noAutofit/>
          </a:bodyPr>
          <a:lstStyle/>
          <a:p>
            <a:pPr marL="495285" indent="-371464">
              <a:spcBef>
                <a:spcPts val="0"/>
              </a:spcBef>
              <a:spcAft>
                <a:spcPts val="0"/>
              </a:spcAft>
              <a:buSzPts val="1800"/>
              <a:buChar char="●"/>
            </a:pPr>
            <a:r>
              <a:rPr lang="en-US">
                <a:solidFill>
                  <a:srgbClr val="FF0000"/>
                </a:solidFill>
              </a:rPr>
              <a:t>Interact</a:t>
            </a:r>
            <a:r>
              <a:rPr lang="en-US"/>
              <a:t> with users</a:t>
            </a:r>
            <a:endParaRPr/>
          </a:p>
          <a:p>
            <a:pPr marL="990570" lvl="1" indent="-371464">
              <a:spcBef>
                <a:spcPts val="0"/>
              </a:spcBef>
              <a:spcAft>
                <a:spcPts val="0"/>
              </a:spcAft>
              <a:buSzPts val="1800"/>
              <a:buChar char="○"/>
            </a:pPr>
            <a:r>
              <a:rPr lang="en-US"/>
              <a:t>In KOBE, we generate textual descriptions </a:t>
            </a:r>
            <a:r>
              <a:rPr lang="en-US">
                <a:solidFill>
                  <a:srgbClr val="000000"/>
                </a:solidFill>
              </a:rPr>
              <a:t>after</a:t>
            </a:r>
            <a:r>
              <a:rPr lang="en-US">
                <a:solidFill>
                  <a:srgbClr val="FF0000"/>
                </a:solidFill>
              </a:rPr>
              <a:t> </a:t>
            </a:r>
            <a:r>
              <a:rPr lang="en-US">
                <a:solidFill>
                  <a:srgbClr val="000000"/>
                </a:solidFill>
              </a:rPr>
              <a:t>recommendation and we don’t get any user feedbacks like “I don’t like this genre.” on the displayed descriptions, which may be suboptimal.</a:t>
            </a:r>
            <a:endParaRPr>
              <a:solidFill>
                <a:srgbClr val="000000"/>
              </a:solidFill>
            </a:endParaRPr>
          </a:p>
          <a:p>
            <a:pPr marL="990570" lvl="1" indent="-371464">
              <a:spcBef>
                <a:spcPts val="0"/>
              </a:spcBef>
              <a:spcAft>
                <a:spcPts val="0"/>
              </a:spcAft>
              <a:buSzPts val="1800"/>
              <a:buChar char="○"/>
            </a:pPr>
            <a:r>
              <a:rPr lang="en-US"/>
              <a:t>We try to maintain a meaningful </a:t>
            </a:r>
            <a:r>
              <a:rPr lang="en-US">
                <a:solidFill>
                  <a:srgbClr val="FF0000"/>
                </a:solidFill>
              </a:rPr>
              <a:t>multi-turn dialog</a:t>
            </a:r>
            <a:r>
              <a:rPr lang="en-US"/>
              <a:t> with the user while constantly making new </a:t>
            </a:r>
            <a:r>
              <a:rPr lang="en-US">
                <a:solidFill>
                  <a:srgbClr val="FF0000"/>
                </a:solidFill>
              </a:rPr>
              <a:t>recommendations</a:t>
            </a:r>
            <a:r>
              <a:rPr lang="en-US"/>
              <a:t>.</a:t>
            </a:r>
            <a:endParaRPr/>
          </a:p>
          <a:p>
            <a:pPr marL="990570" lvl="1" indent="-371464">
              <a:spcBef>
                <a:spcPts val="0"/>
              </a:spcBef>
              <a:spcAft>
                <a:spcPts val="0"/>
              </a:spcAft>
              <a:buSzPts val="1800"/>
              <a:buChar char="○"/>
            </a:pPr>
            <a:r>
              <a:rPr lang="en-US"/>
              <a:t>The dialog system and the recommender can </a:t>
            </a:r>
            <a:r>
              <a:rPr lang="en-US">
                <a:solidFill>
                  <a:srgbClr val="FF0000"/>
                </a:solidFill>
              </a:rPr>
              <a:t>improve each other</a:t>
            </a:r>
            <a:r>
              <a:rPr lang="en-US"/>
              <a:t> via external knowledge.</a:t>
            </a:r>
            <a:endParaRPr/>
          </a:p>
        </p:txBody>
      </p:sp>
      <p:sp>
        <p:nvSpPr>
          <p:cNvPr id="253" name="Google Shape;253;p37"/>
          <p:cNvSpPr txBox="1">
            <a:spLocks noGrp="1"/>
          </p:cNvSpPr>
          <p:nvPr>
            <p:ph type="title"/>
          </p:nvPr>
        </p:nvSpPr>
        <p:spPr>
          <a:xfrm>
            <a:off x="271465" y="503922"/>
            <a:ext cx="9362925" cy="715000"/>
          </a:xfrm>
          <a:prstGeom prst="rect">
            <a:avLst/>
          </a:prstGeom>
          <a:noFill/>
          <a:ln>
            <a:noFill/>
          </a:ln>
        </p:spPr>
        <p:txBody>
          <a:bodyPr spcFirstLastPara="1" vert="horz" wrap="square" lIns="99044" tIns="49508" rIns="99044" bIns="49508" numCol="1" anchor="ctr" anchorCtr="0" compatLnSpc="1">
            <a:prstTxWarp prst="textNoShape">
              <a:avLst/>
            </a:prstTxWarp>
            <a:noAutofit/>
          </a:bodyPr>
          <a:lstStyle/>
          <a:p>
            <a:pPr>
              <a:spcBef>
                <a:spcPts val="0"/>
              </a:spcBef>
              <a:spcAft>
                <a:spcPts val="0"/>
              </a:spcAft>
            </a:pPr>
            <a:r>
              <a:rPr lang="en-US">
                <a:solidFill>
                  <a:schemeClr val="dk1"/>
                </a:solidFill>
              </a:rPr>
              <a:t>Recommender Dialog System – </a:t>
            </a:r>
            <a:r>
              <a:rPr lang="en-US"/>
              <a:t>Basic Idea</a:t>
            </a:r>
            <a:endParaRPr/>
          </a:p>
        </p:txBody>
      </p:sp>
    </p:spTree>
    <p:extLst>
      <p:ext uri="{BB962C8B-B14F-4D97-AF65-F5344CB8AC3E}">
        <p14:creationId xmlns:p14="http://schemas.microsoft.com/office/powerpoint/2010/main" val="25388661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Shape 258"/>
        <p:cNvGrpSpPr/>
        <p:nvPr/>
      </p:nvGrpSpPr>
      <p:grpSpPr>
        <a:xfrm>
          <a:off x="0" y="0"/>
          <a:ext cx="0" cy="0"/>
          <a:chOff x="0" y="0"/>
          <a:chExt cx="0" cy="0"/>
        </a:xfrm>
      </p:grpSpPr>
      <p:sp>
        <p:nvSpPr>
          <p:cNvPr id="259" name="Google Shape;259;p38"/>
          <p:cNvSpPr txBox="1">
            <a:spLocks noGrp="1"/>
          </p:cNvSpPr>
          <p:nvPr>
            <p:ph type="title"/>
          </p:nvPr>
        </p:nvSpPr>
        <p:spPr>
          <a:xfrm>
            <a:off x="271465" y="503922"/>
            <a:ext cx="9362925" cy="715000"/>
          </a:xfrm>
          <a:prstGeom prst="rect">
            <a:avLst/>
          </a:prstGeom>
        </p:spPr>
        <p:txBody>
          <a:bodyPr spcFirstLastPara="1" vert="horz" wrap="square" lIns="99044" tIns="49508" rIns="99044" bIns="49508" numCol="1" anchor="ctr" anchorCtr="0" compatLnSpc="1">
            <a:prstTxWarp prst="textNoShape">
              <a:avLst/>
            </a:prstTxWarp>
            <a:noAutofit/>
          </a:bodyPr>
          <a:lstStyle/>
          <a:p>
            <a:pPr>
              <a:spcBef>
                <a:spcPts val="0"/>
              </a:spcBef>
              <a:spcAft>
                <a:spcPts val="0"/>
              </a:spcAft>
            </a:pPr>
            <a:r>
              <a:rPr lang="en-US"/>
              <a:t>Basic Framework</a:t>
            </a:r>
            <a:endParaRPr/>
          </a:p>
        </p:txBody>
      </p:sp>
      <p:sp>
        <p:nvSpPr>
          <p:cNvPr id="260" name="Google Shape;260;p38"/>
          <p:cNvSpPr txBox="1">
            <a:spLocks noGrp="1"/>
          </p:cNvSpPr>
          <p:nvPr>
            <p:ph type="body" idx="1"/>
          </p:nvPr>
        </p:nvSpPr>
        <p:spPr>
          <a:xfrm>
            <a:off x="350840" y="1413977"/>
            <a:ext cx="9139325" cy="4449900"/>
          </a:xfrm>
          <a:prstGeom prst="rect">
            <a:avLst/>
          </a:prstGeom>
        </p:spPr>
        <p:txBody>
          <a:bodyPr spcFirstLastPara="1" vert="horz" wrap="square" lIns="99044" tIns="49508" rIns="99044" bIns="49508" numCol="1" anchor="t" anchorCtr="0" compatLnSpc="1">
            <a:prstTxWarp prst="textNoShape">
              <a:avLst/>
            </a:prstTxWarp>
            <a:noAutofit/>
          </a:bodyPr>
          <a:lstStyle/>
          <a:p>
            <a:pPr marL="0" indent="0">
              <a:spcBef>
                <a:spcPts val="390"/>
              </a:spcBef>
              <a:spcAft>
                <a:spcPts val="0"/>
              </a:spcAft>
              <a:buNone/>
            </a:pPr>
            <a:endParaRPr/>
          </a:p>
        </p:txBody>
      </p:sp>
      <p:pic>
        <p:nvPicPr>
          <p:cNvPr id="261" name="Google Shape;261;p38"/>
          <p:cNvPicPr preferRelativeResize="0"/>
          <p:nvPr/>
        </p:nvPicPr>
        <p:blipFill>
          <a:blip r:embed="rId3">
            <a:alphaModFix/>
          </a:blip>
          <a:stretch>
            <a:fillRect/>
          </a:stretch>
        </p:blipFill>
        <p:spPr>
          <a:xfrm>
            <a:off x="565202" y="1719094"/>
            <a:ext cx="4331167" cy="4144779"/>
          </a:xfrm>
          <a:prstGeom prst="rect">
            <a:avLst/>
          </a:prstGeom>
          <a:noFill/>
          <a:ln>
            <a:noFill/>
          </a:ln>
        </p:spPr>
      </p:pic>
      <p:pic>
        <p:nvPicPr>
          <p:cNvPr id="262" name="Google Shape;262;p38"/>
          <p:cNvPicPr preferRelativeResize="0"/>
          <p:nvPr/>
        </p:nvPicPr>
        <p:blipFill>
          <a:blip r:embed="rId4">
            <a:alphaModFix/>
          </a:blip>
          <a:stretch>
            <a:fillRect/>
          </a:stretch>
        </p:blipFill>
        <p:spPr>
          <a:xfrm>
            <a:off x="5075102" y="3105735"/>
            <a:ext cx="4265536" cy="1371491"/>
          </a:xfrm>
          <a:prstGeom prst="rect">
            <a:avLst/>
          </a:prstGeom>
          <a:noFill/>
          <a:ln>
            <a:noFill/>
          </a:ln>
        </p:spPr>
      </p:pic>
    </p:spTree>
    <p:extLst>
      <p:ext uri="{BB962C8B-B14F-4D97-AF65-F5344CB8AC3E}">
        <p14:creationId xmlns:p14="http://schemas.microsoft.com/office/powerpoint/2010/main" val="34810196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Shape 267"/>
        <p:cNvGrpSpPr/>
        <p:nvPr/>
      </p:nvGrpSpPr>
      <p:grpSpPr>
        <a:xfrm>
          <a:off x="0" y="0"/>
          <a:ext cx="0" cy="0"/>
          <a:chOff x="0" y="0"/>
          <a:chExt cx="0" cy="0"/>
        </a:xfrm>
      </p:grpSpPr>
      <p:sp>
        <p:nvSpPr>
          <p:cNvPr id="268" name="Google Shape;268;p39"/>
          <p:cNvSpPr txBox="1">
            <a:spLocks noGrp="1"/>
          </p:cNvSpPr>
          <p:nvPr>
            <p:ph type="title"/>
          </p:nvPr>
        </p:nvSpPr>
        <p:spPr>
          <a:xfrm>
            <a:off x="271465" y="503922"/>
            <a:ext cx="9362925" cy="715000"/>
          </a:xfrm>
          <a:prstGeom prst="rect">
            <a:avLst/>
          </a:prstGeom>
        </p:spPr>
        <p:txBody>
          <a:bodyPr spcFirstLastPara="1" vert="horz" wrap="square" lIns="99044" tIns="49508" rIns="99044" bIns="49508" numCol="1" anchor="ctr" anchorCtr="0" compatLnSpc="1">
            <a:prstTxWarp prst="textNoShape">
              <a:avLst/>
            </a:prstTxWarp>
            <a:noAutofit/>
          </a:bodyPr>
          <a:lstStyle/>
          <a:p>
            <a:pPr>
              <a:spcBef>
                <a:spcPts val="0"/>
              </a:spcBef>
              <a:spcAft>
                <a:spcPts val="0"/>
              </a:spcAft>
            </a:pPr>
            <a:r>
              <a:rPr lang="en-US"/>
              <a:t>Ours – Incorporating Dialog Content</a:t>
            </a:r>
            <a:endParaRPr/>
          </a:p>
        </p:txBody>
      </p:sp>
      <p:sp>
        <p:nvSpPr>
          <p:cNvPr id="269" name="Google Shape;269;p39"/>
          <p:cNvSpPr txBox="1">
            <a:spLocks noGrp="1"/>
          </p:cNvSpPr>
          <p:nvPr>
            <p:ph type="body" idx="1"/>
          </p:nvPr>
        </p:nvSpPr>
        <p:spPr>
          <a:xfrm>
            <a:off x="350840" y="1413977"/>
            <a:ext cx="9139325" cy="4449900"/>
          </a:xfrm>
          <a:prstGeom prst="rect">
            <a:avLst/>
          </a:prstGeom>
        </p:spPr>
        <p:txBody>
          <a:bodyPr spcFirstLastPara="1" vert="horz" wrap="square" lIns="99044" tIns="49508" rIns="99044" bIns="49508" numCol="1" anchor="t" anchorCtr="0" compatLnSpc="1">
            <a:prstTxWarp prst="textNoShape">
              <a:avLst/>
            </a:prstTxWarp>
            <a:noAutofit/>
          </a:bodyPr>
          <a:lstStyle/>
          <a:p>
            <a:pPr marL="0" indent="0">
              <a:spcBef>
                <a:spcPts val="390"/>
              </a:spcBef>
              <a:spcAft>
                <a:spcPts val="0"/>
              </a:spcAft>
              <a:buNone/>
            </a:pPr>
            <a:endParaRPr/>
          </a:p>
        </p:txBody>
      </p:sp>
      <p:pic>
        <p:nvPicPr>
          <p:cNvPr id="270" name="Google Shape;270;p39"/>
          <p:cNvPicPr preferRelativeResize="0"/>
          <p:nvPr/>
        </p:nvPicPr>
        <p:blipFill>
          <a:blip r:embed="rId3">
            <a:alphaModFix/>
          </a:blip>
          <a:stretch>
            <a:fillRect/>
          </a:stretch>
        </p:blipFill>
        <p:spPr>
          <a:xfrm>
            <a:off x="1309359" y="1662435"/>
            <a:ext cx="7287114" cy="4201438"/>
          </a:xfrm>
          <a:prstGeom prst="rect">
            <a:avLst/>
          </a:prstGeom>
          <a:noFill/>
          <a:ln>
            <a:noFill/>
          </a:ln>
        </p:spPr>
      </p:pic>
      <p:sp>
        <p:nvSpPr>
          <p:cNvPr id="271" name="Google Shape;271;p39"/>
          <p:cNvSpPr/>
          <p:nvPr/>
        </p:nvSpPr>
        <p:spPr>
          <a:xfrm>
            <a:off x="1910215" y="2767747"/>
            <a:ext cx="4751825" cy="641875"/>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9044" tIns="99044" rIns="99044" bIns="99044" anchor="ctr" anchorCtr="0">
            <a:noAutofit/>
          </a:bodyPr>
          <a:lstStyle/>
          <a:p>
            <a:pPr>
              <a:spcBef>
                <a:spcPts val="0"/>
              </a:spcBef>
              <a:spcAft>
                <a:spcPts val="0"/>
              </a:spcAft>
            </a:pPr>
            <a:endParaRPr b="1"/>
          </a:p>
        </p:txBody>
      </p:sp>
      <p:cxnSp>
        <p:nvCxnSpPr>
          <p:cNvPr id="272" name="Google Shape;272;p39"/>
          <p:cNvCxnSpPr>
            <a:stCxn id="271" idx="2"/>
            <a:endCxn id="273" idx="0"/>
          </p:cNvCxnSpPr>
          <p:nvPr/>
        </p:nvCxnSpPr>
        <p:spPr>
          <a:xfrm>
            <a:off x="4286127" y="3409622"/>
            <a:ext cx="3021850" cy="1566825"/>
          </a:xfrm>
          <a:prstGeom prst="straightConnector1">
            <a:avLst/>
          </a:prstGeom>
          <a:noFill/>
          <a:ln w="28575" cap="flat" cmpd="sng">
            <a:solidFill>
              <a:srgbClr val="FF0000"/>
            </a:solidFill>
            <a:prstDash val="solid"/>
            <a:round/>
            <a:headEnd type="none" w="med" len="med"/>
            <a:tailEnd type="triangle" w="med" len="med"/>
          </a:ln>
        </p:spPr>
      </p:cxnSp>
      <p:pic>
        <p:nvPicPr>
          <p:cNvPr id="273" name="Google Shape;273;p39"/>
          <p:cNvPicPr preferRelativeResize="0"/>
          <p:nvPr/>
        </p:nvPicPr>
        <p:blipFill>
          <a:blip r:embed="rId4">
            <a:alphaModFix/>
          </a:blip>
          <a:stretch>
            <a:fillRect/>
          </a:stretch>
        </p:blipFill>
        <p:spPr>
          <a:xfrm>
            <a:off x="6019653" y="4976299"/>
            <a:ext cx="2576817" cy="552554"/>
          </a:xfrm>
          <a:prstGeom prst="rect">
            <a:avLst/>
          </a:prstGeom>
          <a:noFill/>
          <a:ln>
            <a:noFill/>
          </a:ln>
        </p:spPr>
      </p:pic>
    </p:spTree>
    <p:extLst>
      <p:ext uri="{BB962C8B-B14F-4D97-AF65-F5344CB8AC3E}">
        <p14:creationId xmlns:p14="http://schemas.microsoft.com/office/powerpoint/2010/main" val="25002703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Shape 278"/>
        <p:cNvGrpSpPr/>
        <p:nvPr/>
      </p:nvGrpSpPr>
      <p:grpSpPr>
        <a:xfrm>
          <a:off x="0" y="0"/>
          <a:ext cx="0" cy="0"/>
          <a:chOff x="0" y="0"/>
          <a:chExt cx="0" cy="0"/>
        </a:xfrm>
      </p:grpSpPr>
      <p:sp>
        <p:nvSpPr>
          <p:cNvPr id="279" name="Google Shape;279;p40"/>
          <p:cNvSpPr txBox="1">
            <a:spLocks noGrp="1"/>
          </p:cNvSpPr>
          <p:nvPr>
            <p:ph type="title"/>
          </p:nvPr>
        </p:nvSpPr>
        <p:spPr>
          <a:xfrm>
            <a:off x="271465" y="503922"/>
            <a:ext cx="9362925" cy="715000"/>
          </a:xfrm>
          <a:prstGeom prst="rect">
            <a:avLst/>
          </a:prstGeom>
        </p:spPr>
        <p:txBody>
          <a:bodyPr spcFirstLastPara="1" vert="horz" wrap="square" lIns="99044" tIns="49508" rIns="99044" bIns="49508" numCol="1" anchor="ctr" anchorCtr="0" compatLnSpc="1">
            <a:prstTxWarp prst="textNoShape">
              <a:avLst/>
            </a:prstTxWarp>
            <a:noAutofit/>
          </a:bodyPr>
          <a:lstStyle/>
          <a:p>
            <a:pPr>
              <a:spcBef>
                <a:spcPts val="0"/>
              </a:spcBef>
              <a:spcAft>
                <a:spcPts val="0"/>
              </a:spcAft>
            </a:pPr>
            <a:r>
              <a:rPr lang="en-US">
                <a:solidFill>
                  <a:schemeClr val="dk1"/>
                </a:solidFill>
              </a:rPr>
              <a:t>Ours – Knowledge Graph Propagation</a:t>
            </a:r>
            <a:endParaRPr/>
          </a:p>
        </p:txBody>
      </p:sp>
      <p:sp>
        <p:nvSpPr>
          <p:cNvPr id="280" name="Google Shape;280;p40"/>
          <p:cNvSpPr txBox="1">
            <a:spLocks noGrp="1"/>
          </p:cNvSpPr>
          <p:nvPr>
            <p:ph type="body" idx="1"/>
          </p:nvPr>
        </p:nvSpPr>
        <p:spPr>
          <a:xfrm>
            <a:off x="350840" y="1413977"/>
            <a:ext cx="9139325" cy="4449900"/>
          </a:xfrm>
          <a:prstGeom prst="rect">
            <a:avLst/>
          </a:prstGeom>
        </p:spPr>
        <p:txBody>
          <a:bodyPr spcFirstLastPara="1" vert="horz" wrap="square" lIns="99044" tIns="49508" rIns="99044" bIns="49508" numCol="1" anchor="t" anchorCtr="0" compatLnSpc="1">
            <a:prstTxWarp prst="textNoShape">
              <a:avLst/>
            </a:prstTxWarp>
            <a:noAutofit/>
          </a:bodyPr>
          <a:lstStyle/>
          <a:p>
            <a:pPr marL="0" indent="0">
              <a:spcBef>
                <a:spcPts val="390"/>
              </a:spcBef>
              <a:spcAft>
                <a:spcPts val="0"/>
              </a:spcAft>
              <a:buNone/>
            </a:pPr>
            <a:endParaRPr/>
          </a:p>
        </p:txBody>
      </p:sp>
      <p:pic>
        <p:nvPicPr>
          <p:cNvPr id="281" name="Google Shape;281;p40"/>
          <p:cNvPicPr preferRelativeResize="0"/>
          <p:nvPr/>
        </p:nvPicPr>
        <p:blipFill>
          <a:blip r:embed="rId3">
            <a:alphaModFix/>
          </a:blip>
          <a:stretch>
            <a:fillRect/>
          </a:stretch>
        </p:blipFill>
        <p:spPr>
          <a:xfrm>
            <a:off x="1309359" y="1662435"/>
            <a:ext cx="7287114" cy="4201438"/>
          </a:xfrm>
          <a:prstGeom prst="rect">
            <a:avLst/>
          </a:prstGeom>
          <a:noFill/>
          <a:ln>
            <a:noFill/>
          </a:ln>
        </p:spPr>
      </p:pic>
      <p:sp>
        <p:nvSpPr>
          <p:cNvPr id="282" name="Google Shape;282;p40"/>
          <p:cNvSpPr/>
          <p:nvPr/>
        </p:nvSpPr>
        <p:spPr>
          <a:xfrm rot="-438">
            <a:off x="5706133" y="2106846"/>
            <a:ext cx="2550925" cy="179595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9044" tIns="99044" rIns="99044" bIns="99044" anchor="ctr" anchorCtr="0">
            <a:noAutofit/>
          </a:bodyPr>
          <a:lstStyle/>
          <a:p>
            <a:pPr>
              <a:spcBef>
                <a:spcPts val="0"/>
              </a:spcBef>
              <a:spcAft>
                <a:spcPts val="0"/>
              </a:spcAft>
            </a:pPr>
            <a:endParaRPr b="1"/>
          </a:p>
        </p:txBody>
      </p:sp>
      <p:cxnSp>
        <p:nvCxnSpPr>
          <p:cNvPr id="283" name="Google Shape;283;p40"/>
          <p:cNvCxnSpPr>
            <a:stCxn id="282" idx="2"/>
            <a:endCxn id="284" idx="0"/>
          </p:cNvCxnSpPr>
          <p:nvPr/>
        </p:nvCxnSpPr>
        <p:spPr>
          <a:xfrm>
            <a:off x="6981596" y="3902796"/>
            <a:ext cx="614250" cy="1062425"/>
          </a:xfrm>
          <a:prstGeom prst="straightConnector1">
            <a:avLst/>
          </a:prstGeom>
          <a:noFill/>
          <a:ln w="28575" cap="flat" cmpd="sng">
            <a:solidFill>
              <a:srgbClr val="FF0000"/>
            </a:solidFill>
            <a:prstDash val="solid"/>
            <a:round/>
            <a:headEnd type="none" w="med" len="med"/>
            <a:tailEnd type="triangle" w="med" len="med"/>
          </a:ln>
        </p:spPr>
      </p:cxnSp>
      <p:pic>
        <p:nvPicPr>
          <p:cNvPr id="284" name="Google Shape;284;p40"/>
          <p:cNvPicPr preferRelativeResize="0"/>
          <p:nvPr/>
        </p:nvPicPr>
        <p:blipFill>
          <a:blip r:embed="rId4">
            <a:alphaModFix/>
          </a:blip>
          <a:stretch>
            <a:fillRect/>
          </a:stretch>
        </p:blipFill>
        <p:spPr>
          <a:xfrm>
            <a:off x="5341382" y="4965292"/>
            <a:ext cx="4508884" cy="898569"/>
          </a:xfrm>
          <a:prstGeom prst="rect">
            <a:avLst/>
          </a:prstGeom>
          <a:noFill/>
          <a:ln>
            <a:noFill/>
          </a:ln>
        </p:spPr>
      </p:pic>
    </p:spTree>
    <p:extLst>
      <p:ext uri="{BB962C8B-B14F-4D97-AF65-F5344CB8AC3E}">
        <p14:creationId xmlns:p14="http://schemas.microsoft.com/office/powerpoint/2010/main" val="7237578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Shape 289"/>
        <p:cNvGrpSpPr/>
        <p:nvPr/>
      </p:nvGrpSpPr>
      <p:grpSpPr>
        <a:xfrm>
          <a:off x="0" y="0"/>
          <a:ext cx="0" cy="0"/>
          <a:chOff x="0" y="0"/>
          <a:chExt cx="0" cy="0"/>
        </a:xfrm>
      </p:grpSpPr>
      <p:sp>
        <p:nvSpPr>
          <p:cNvPr id="290" name="Google Shape;290;p41"/>
          <p:cNvSpPr txBox="1">
            <a:spLocks noGrp="1"/>
          </p:cNvSpPr>
          <p:nvPr>
            <p:ph type="title"/>
          </p:nvPr>
        </p:nvSpPr>
        <p:spPr>
          <a:xfrm>
            <a:off x="271465" y="503922"/>
            <a:ext cx="9362925" cy="715000"/>
          </a:xfrm>
          <a:prstGeom prst="rect">
            <a:avLst/>
          </a:prstGeom>
        </p:spPr>
        <p:txBody>
          <a:bodyPr spcFirstLastPara="1" vert="horz" wrap="square" lIns="99044" tIns="49508" rIns="99044" bIns="49508" numCol="1" anchor="ctr" anchorCtr="0" compatLnSpc="1">
            <a:prstTxWarp prst="textNoShape">
              <a:avLst/>
            </a:prstTxWarp>
            <a:noAutofit/>
          </a:bodyPr>
          <a:lstStyle/>
          <a:p>
            <a:pPr>
              <a:spcBef>
                <a:spcPts val="0"/>
              </a:spcBef>
              <a:spcAft>
                <a:spcPts val="0"/>
              </a:spcAft>
            </a:pPr>
            <a:r>
              <a:rPr lang="en-US">
                <a:solidFill>
                  <a:schemeClr val="dk1"/>
                </a:solidFill>
              </a:rPr>
              <a:t>Ours – </a:t>
            </a:r>
            <a:r>
              <a:rPr lang="en-US"/>
              <a:t>Entity Attention</a:t>
            </a:r>
            <a:endParaRPr/>
          </a:p>
        </p:txBody>
      </p:sp>
      <p:sp>
        <p:nvSpPr>
          <p:cNvPr id="291" name="Google Shape;291;p41"/>
          <p:cNvSpPr txBox="1">
            <a:spLocks noGrp="1"/>
          </p:cNvSpPr>
          <p:nvPr>
            <p:ph type="body" idx="1"/>
          </p:nvPr>
        </p:nvSpPr>
        <p:spPr>
          <a:xfrm>
            <a:off x="350840" y="1413977"/>
            <a:ext cx="9139325" cy="4449900"/>
          </a:xfrm>
          <a:prstGeom prst="rect">
            <a:avLst/>
          </a:prstGeom>
        </p:spPr>
        <p:txBody>
          <a:bodyPr spcFirstLastPara="1" vert="horz" wrap="square" lIns="99044" tIns="49508" rIns="99044" bIns="49508" numCol="1" anchor="t" anchorCtr="0" compatLnSpc="1">
            <a:prstTxWarp prst="textNoShape">
              <a:avLst/>
            </a:prstTxWarp>
            <a:noAutofit/>
          </a:bodyPr>
          <a:lstStyle/>
          <a:p>
            <a:pPr marL="0" indent="0">
              <a:spcBef>
                <a:spcPts val="390"/>
              </a:spcBef>
              <a:spcAft>
                <a:spcPts val="0"/>
              </a:spcAft>
              <a:buNone/>
            </a:pPr>
            <a:endParaRPr/>
          </a:p>
        </p:txBody>
      </p:sp>
      <p:pic>
        <p:nvPicPr>
          <p:cNvPr id="292" name="Google Shape;292;p41"/>
          <p:cNvPicPr preferRelativeResize="0"/>
          <p:nvPr/>
        </p:nvPicPr>
        <p:blipFill>
          <a:blip r:embed="rId3">
            <a:alphaModFix/>
          </a:blip>
          <a:stretch>
            <a:fillRect/>
          </a:stretch>
        </p:blipFill>
        <p:spPr>
          <a:xfrm>
            <a:off x="1309359" y="1662435"/>
            <a:ext cx="7287114" cy="4201438"/>
          </a:xfrm>
          <a:prstGeom prst="rect">
            <a:avLst/>
          </a:prstGeom>
          <a:noFill/>
          <a:ln>
            <a:noFill/>
          </a:ln>
        </p:spPr>
      </p:pic>
      <p:sp>
        <p:nvSpPr>
          <p:cNvPr id="293" name="Google Shape;293;p41"/>
          <p:cNvSpPr/>
          <p:nvPr/>
        </p:nvSpPr>
        <p:spPr>
          <a:xfrm>
            <a:off x="5838188" y="3513707"/>
            <a:ext cx="2324075" cy="646425"/>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9044" tIns="99044" rIns="99044" bIns="99044" anchor="ctr" anchorCtr="0">
            <a:noAutofit/>
          </a:bodyPr>
          <a:lstStyle/>
          <a:p>
            <a:pPr>
              <a:spcBef>
                <a:spcPts val="0"/>
              </a:spcBef>
              <a:spcAft>
                <a:spcPts val="0"/>
              </a:spcAft>
            </a:pPr>
            <a:endParaRPr b="1"/>
          </a:p>
        </p:txBody>
      </p:sp>
      <p:cxnSp>
        <p:nvCxnSpPr>
          <p:cNvPr id="294" name="Google Shape;294;p41"/>
          <p:cNvCxnSpPr>
            <a:stCxn id="293" idx="2"/>
            <a:endCxn id="295" idx="0"/>
          </p:cNvCxnSpPr>
          <p:nvPr/>
        </p:nvCxnSpPr>
        <p:spPr>
          <a:xfrm>
            <a:off x="7000226" y="4160132"/>
            <a:ext cx="435175" cy="914225"/>
          </a:xfrm>
          <a:prstGeom prst="straightConnector1">
            <a:avLst/>
          </a:prstGeom>
          <a:noFill/>
          <a:ln w="28575" cap="flat" cmpd="sng">
            <a:solidFill>
              <a:srgbClr val="FF0000"/>
            </a:solidFill>
            <a:prstDash val="solid"/>
            <a:round/>
            <a:headEnd type="none" w="med" len="med"/>
            <a:tailEnd type="triangle" w="med" len="med"/>
          </a:ln>
        </p:spPr>
      </p:cxnSp>
      <p:pic>
        <p:nvPicPr>
          <p:cNvPr id="295" name="Google Shape;295;p41"/>
          <p:cNvPicPr preferRelativeResize="0"/>
          <p:nvPr/>
        </p:nvPicPr>
        <p:blipFill>
          <a:blip r:embed="rId4">
            <a:alphaModFix/>
          </a:blip>
          <a:stretch>
            <a:fillRect/>
          </a:stretch>
        </p:blipFill>
        <p:spPr>
          <a:xfrm>
            <a:off x="5380403" y="5074340"/>
            <a:ext cx="4109760" cy="414742"/>
          </a:xfrm>
          <a:prstGeom prst="rect">
            <a:avLst/>
          </a:prstGeom>
          <a:noFill/>
          <a:ln>
            <a:noFill/>
          </a:ln>
        </p:spPr>
      </p:pic>
      <p:pic>
        <p:nvPicPr>
          <p:cNvPr id="296" name="Google Shape;296;p41"/>
          <p:cNvPicPr preferRelativeResize="0"/>
          <p:nvPr/>
        </p:nvPicPr>
        <p:blipFill>
          <a:blip r:embed="rId5">
            <a:alphaModFix/>
          </a:blip>
          <a:stretch>
            <a:fillRect/>
          </a:stretch>
        </p:blipFill>
        <p:spPr>
          <a:xfrm>
            <a:off x="6948632" y="5500456"/>
            <a:ext cx="1292823" cy="363417"/>
          </a:xfrm>
          <a:prstGeom prst="rect">
            <a:avLst/>
          </a:prstGeom>
          <a:noFill/>
          <a:ln>
            <a:noFill/>
          </a:ln>
        </p:spPr>
      </p:pic>
    </p:spTree>
    <p:extLst>
      <p:ext uri="{BB962C8B-B14F-4D97-AF65-F5344CB8AC3E}">
        <p14:creationId xmlns:p14="http://schemas.microsoft.com/office/powerpoint/2010/main" val="6326572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Shape 301"/>
        <p:cNvGrpSpPr/>
        <p:nvPr/>
      </p:nvGrpSpPr>
      <p:grpSpPr>
        <a:xfrm>
          <a:off x="0" y="0"/>
          <a:ext cx="0" cy="0"/>
          <a:chOff x="0" y="0"/>
          <a:chExt cx="0" cy="0"/>
        </a:xfrm>
      </p:grpSpPr>
      <p:sp>
        <p:nvSpPr>
          <p:cNvPr id="302" name="Google Shape;302;p42"/>
          <p:cNvSpPr txBox="1">
            <a:spLocks noGrp="1"/>
          </p:cNvSpPr>
          <p:nvPr>
            <p:ph type="title"/>
          </p:nvPr>
        </p:nvSpPr>
        <p:spPr>
          <a:xfrm>
            <a:off x="271465" y="503922"/>
            <a:ext cx="9362925" cy="715000"/>
          </a:xfrm>
          <a:prstGeom prst="rect">
            <a:avLst/>
          </a:prstGeom>
        </p:spPr>
        <p:txBody>
          <a:bodyPr spcFirstLastPara="1" vert="horz" wrap="square" lIns="99044" tIns="49508" rIns="99044" bIns="49508" numCol="1" anchor="ctr" anchorCtr="0" compatLnSpc="1">
            <a:prstTxWarp prst="textNoShape">
              <a:avLst/>
            </a:prstTxWarp>
            <a:noAutofit/>
          </a:bodyPr>
          <a:lstStyle/>
          <a:p>
            <a:pPr>
              <a:spcBef>
                <a:spcPts val="0"/>
              </a:spcBef>
              <a:spcAft>
                <a:spcPts val="0"/>
              </a:spcAft>
            </a:pPr>
            <a:r>
              <a:rPr lang="en-US"/>
              <a:t>Ours Vocabulary Bias</a:t>
            </a:r>
            <a:endParaRPr/>
          </a:p>
        </p:txBody>
      </p:sp>
      <p:sp>
        <p:nvSpPr>
          <p:cNvPr id="303" name="Google Shape;303;p42"/>
          <p:cNvSpPr txBox="1">
            <a:spLocks noGrp="1"/>
          </p:cNvSpPr>
          <p:nvPr>
            <p:ph type="body" idx="1"/>
          </p:nvPr>
        </p:nvSpPr>
        <p:spPr>
          <a:xfrm>
            <a:off x="350840" y="1413977"/>
            <a:ext cx="9139325" cy="4449900"/>
          </a:xfrm>
          <a:prstGeom prst="rect">
            <a:avLst/>
          </a:prstGeom>
        </p:spPr>
        <p:txBody>
          <a:bodyPr spcFirstLastPara="1" vert="horz" wrap="square" lIns="99044" tIns="49508" rIns="99044" bIns="49508" numCol="1" anchor="t" anchorCtr="0" compatLnSpc="1">
            <a:prstTxWarp prst="textNoShape">
              <a:avLst/>
            </a:prstTxWarp>
            <a:noAutofit/>
          </a:bodyPr>
          <a:lstStyle/>
          <a:p>
            <a:pPr marL="0" indent="0">
              <a:spcBef>
                <a:spcPts val="390"/>
              </a:spcBef>
              <a:spcAft>
                <a:spcPts val="0"/>
              </a:spcAft>
              <a:buNone/>
            </a:pPr>
            <a:endParaRPr/>
          </a:p>
        </p:txBody>
      </p:sp>
      <p:pic>
        <p:nvPicPr>
          <p:cNvPr id="304" name="Google Shape;304;p42"/>
          <p:cNvPicPr preferRelativeResize="0"/>
          <p:nvPr/>
        </p:nvPicPr>
        <p:blipFill>
          <a:blip r:embed="rId3">
            <a:alphaModFix/>
          </a:blip>
          <a:stretch>
            <a:fillRect/>
          </a:stretch>
        </p:blipFill>
        <p:spPr>
          <a:xfrm>
            <a:off x="1309359" y="1662435"/>
            <a:ext cx="7287114" cy="4201438"/>
          </a:xfrm>
          <a:prstGeom prst="rect">
            <a:avLst/>
          </a:prstGeom>
          <a:noFill/>
          <a:ln>
            <a:noFill/>
          </a:ln>
        </p:spPr>
      </p:pic>
      <p:sp>
        <p:nvSpPr>
          <p:cNvPr id="305" name="Google Shape;305;p42"/>
          <p:cNvSpPr/>
          <p:nvPr/>
        </p:nvSpPr>
        <p:spPr>
          <a:xfrm>
            <a:off x="1621452" y="3404801"/>
            <a:ext cx="4023175" cy="557375"/>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9044" tIns="99044" rIns="99044" bIns="99044" anchor="ctr" anchorCtr="0">
            <a:noAutofit/>
          </a:bodyPr>
          <a:lstStyle/>
          <a:p>
            <a:pPr>
              <a:spcBef>
                <a:spcPts val="0"/>
              </a:spcBef>
              <a:spcAft>
                <a:spcPts val="0"/>
              </a:spcAft>
            </a:pPr>
            <a:endParaRPr b="1"/>
          </a:p>
        </p:txBody>
      </p:sp>
      <p:pic>
        <p:nvPicPr>
          <p:cNvPr id="306" name="Google Shape;306;p42"/>
          <p:cNvPicPr preferRelativeResize="0"/>
          <p:nvPr/>
        </p:nvPicPr>
        <p:blipFill>
          <a:blip r:embed="rId4">
            <a:alphaModFix/>
          </a:blip>
          <a:stretch>
            <a:fillRect/>
          </a:stretch>
        </p:blipFill>
        <p:spPr>
          <a:xfrm>
            <a:off x="5466988" y="5482987"/>
            <a:ext cx="4023176" cy="380897"/>
          </a:xfrm>
          <a:prstGeom prst="rect">
            <a:avLst/>
          </a:prstGeom>
          <a:noFill/>
          <a:ln>
            <a:noFill/>
          </a:ln>
        </p:spPr>
      </p:pic>
      <p:pic>
        <p:nvPicPr>
          <p:cNvPr id="307" name="Google Shape;307;p42"/>
          <p:cNvPicPr preferRelativeResize="0"/>
          <p:nvPr/>
        </p:nvPicPr>
        <p:blipFill>
          <a:blip r:embed="rId5">
            <a:alphaModFix/>
          </a:blip>
          <a:stretch>
            <a:fillRect/>
          </a:stretch>
        </p:blipFill>
        <p:spPr>
          <a:xfrm>
            <a:off x="6716790" y="5096115"/>
            <a:ext cx="1523570" cy="422557"/>
          </a:xfrm>
          <a:prstGeom prst="rect">
            <a:avLst/>
          </a:prstGeom>
          <a:noFill/>
          <a:ln>
            <a:noFill/>
          </a:ln>
        </p:spPr>
      </p:pic>
      <p:cxnSp>
        <p:nvCxnSpPr>
          <p:cNvPr id="308" name="Google Shape;308;p42"/>
          <p:cNvCxnSpPr>
            <a:stCxn id="305" idx="2"/>
            <a:endCxn id="307" idx="0"/>
          </p:cNvCxnSpPr>
          <p:nvPr/>
        </p:nvCxnSpPr>
        <p:spPr>
          <a:xfrm>
            <a:off x="3633040" y="3962176"/>
            <a:ext cx="3845400" cy="1133925"/>
          </a:xfrm>
          <a:prstGeom prst="straightConnector1">
            <a:avLst/>
          </a:prstGeom>
          <a:noFill/>
          <a:ln w="28575" cap="flat" cmpd="sng">
            <a:solidFill>
              <a:srgbClr val="FF0000"/>
            </a:solidFill>
            <a:prstDash val="solid"/>
            <a:round/>
            <a:headEnd type="none" w="med" len="med"/>
            <a:tailEnd type="triangle" w="med" len="med"/>
          </a:ln>
        </p:spPr>
      </p:cxnSp>
    </p:spTree>
    <p:extLst>
      <p:ext uri="{BB962C8B-B14F-4D97-AF65-F5344CB8AC3E}">
        <p14:creationId xmlns:p14="http://schemas.microsoft.com/office/powerpoint/2010/main" val="2920111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07698-FDAD-3648-A4ED-8209A959BBDB}"/>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0520F821-5F63-1B46-AFAE-D6E815E843FB}"/>
              </a:ext>
            </a:extLst>
          </p:cNvPr>
          <p:cNvSpPr>
            <a:spLocks noGrp="1"/>
          </p:cNvSpPr>
          <p:nvPr>
            <p:ph idx="1"/>
          </p:nvPr>
        </p:nvSpPr>
        <p:spPr>
          <a:xfrm>
            <a:off x="350838" y="1196975"/>
            <a:ext cx="9555162" cy="4929188"/>
          </a:xfrm>
        </p:spPr>
        <p:txBody>
          <a:bodyPr/>
          <a:lstStyle/>
          <a:p>
            <a:pPr>
              <a:spcBef>
                <a:spcPts val="1368"/>
              </a:spcBef>
            </a:pPr>
            <a:r>
              <a:rPr lang="en-US" dirty="0">
                <a:solidFill>
                  <a:srgbClr val="C00000"/>
                </a:solidFill>
              </a:rPr>
              <a:t>Representation</a:t>
            </a:r>
            <a:r>
              <a:rPr lang="en-US" dirty="0"/>
              <a:t> Learning for Complex Networks</a:t>
            </a:r>
          </a:p>
          <a:p>
            <a:pPr>
              <a:spcBef>
                <a:spcPts val="1368"/>
              </a:spcBef>
            </a:pPr>
            <a:r>
              <a:rPr lang="en-US" dirty="0">
                <a:solidFill>
                  <a:srgbClr val="C00000"/>
                </a:solidFill>
              </a:rPr>
              <a:t>One-shot</a:t>
            </a:r>
            <a:r>
              <a:rPr lang="en-US" dirty="0"/>
              <a:t> Online Recommendation</a:t>
            </a:r>
          </a:p>
          <a:p>
            <a:pPr>
              <a:spcBef>
                <a:spcPts val="1368"/>
              </a:spcBef>
            </a:pPr>
            <a:r>
              <a:rPr lang="en-US" dirty="0"/>
              <a:t>Recommendation with </a:t>
            </a:r>
            <a:r>
              <a:rPr lang="en-US" dirty="0">
                <a:solidFill>
                  <a:srgbClr val="C00000"/>
                </a:solidFill>
              </a:rPr>
              <a:t>Personalized</a:t>
            </a:r>
            <a:r>
              <a:rPr lang="en-US" dirty="0"/>
              <a:t> Description</a:t>
            </a:r>
          </a:p>
          <a:p>
            <a:pPr>
              <a:spcBef>
                <a:spcPts val="1368"/>
              </a:spcBef>
            </a:pPr>
            <a:r>
              <a:rPr lang="en-US" dirty="0"/>
              <a:t>Conclusion and Q&amp;A</a:t>
            </a:r>
          </a:p>
        </p:txBody>
      </p:sp>
    </p:spTree>
    <p:extLst>
      <p:ext uri="{BB962C8B-B14F-4D97-AF65-F5344CB8AC3E}">
        <p14:creationId xmlns:p14="http://schemas.microsoft.com/office/powerpoint/2010/main" val="7859322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Shape 313"/>
        <p:cNvGrpSpPr/>
        <p:nvPr/>
      </p:nvGrpSpPr>
      <p:grpSpPr>
        <a:xfrm>
          <a:off x="0" y="0"/>
          <a:ext cx="0" cy="0"/>
          <a:chOff x="0" y="0"/>
          <a:chExt cx="0" cy="0"/>
        </a:xfrm>
      </p:grpSpPr>
      <p:sp>
        <p:nvSpPr>
          <p:cNvPr id="314" name="Google Shape;314;p43"/>
          <p:cNvSpPr txBox="1">
            <a:spLocks noGrp="1"/>
          </p:cNvSpPr>
          <p:nvPr>
            <p:ph type="title"/>
          </p:nvPr>
        </p:nvSpPr>
        <p:spPr>
          <a:xfrm>
            <a:off x="271465" y="503922"/>
            <a:ext cx="9362925" cy="715000"/>
          </a:xfrm>
          <a:prstGeom prst="rect">
            <a:avLst/>
          </a:prstGeom>
        </p:spPr>
        <p:txBody>
          <a:bodyPr spcFirstLastPara="1" vert="horz" wrap="square" lIns="99044" tIns="49508" rIns="99044" bIns="49508" numCol="1" anchor="ctr" anchorCtr="0" compatLnSpc="1">
            <a:prstTxWarp prst="textNoShape">
              <a:avLst/>
            </a:prstTxWarp>
            <a:noAutofit/>
          </a:bodyPr>
          <a:lstStyle/>
          <a:p>
            <a:pPr>
              <a:spcBef>
                <a:spcPts val="0"/>
              </a:spcBef>
              <a:spcAft>
                <a:spcPts val="0"/>
              </a:spcAft>
            </a:pPr>
            <a:r>
              <a:rPr lang="en-US"/>
              <a:t>Experimental Results</a:t>
            </a:r>
            <a:endParaRPr/>
          </a:p>
        </p:txBody>
      </p:sp>
      <p:sp>
        <p:nvSpPr>
          <p:cNvPr id="315" name="Google Shape;315;p43"/>
          <p:cNvSpPr txBox="1">
            <a:spLocks noGrp="1"/>
          </p:cNvSpPr>
          <p:nvPr>
            <p:ph type="body" idx="1"/>
          </p:nvPr>
        </p:nvSpPr>
        <p:spPr>
          <a:xfrm>
            <a:off x="350840" y="1413977"/>
            <a:ext cx="9139325" cy="4449900"/>
          </a:xfrm>
          <a:prstGeom prst="rect">
            <a:avLst/>
          </a:prstGeom>
        </p:spPr>
        <p:txBody>
          <a:bodyPr spcFirstLastPara="1" vert="horz" wrap="square" lIns="99044" tIns="49508" rIns="99044" bIns="49508" numCol="1" anchor="t" anchorCtr="0" compatLnSpc="1">
            <a:prstTxWarp prst="textNoShape">
              <a:avLst/>
            </a:prstTxWarp>
            <a:noAutofit/>
          </a:bodyPr>
          <a:lstStyle/>
          <a:p>
            <a:pPr marL="495285" indent="-371464">
              <a:spcBef>
                <a:spcPts val="0"/>
              </a:spcBef>
              <a:spcAft>
                <a:spcPts val="0"/>
              </a:spcAft>
              <a:buSzPts val="1800"/>
              <a:buChar char="●"/>
            </a:pPr>
            <a:r>
              <a:rPr lang="en-US"/>
              <a:t>Does dialog improve recommendation?</a:t>
            </a:r>
            <a:endParaRPr/>
          </a:p>
          <a:p>
            <a:pPr marL="0" indent="0">
              <a:spcBef>
                <a:spcPts val="0"/>
              </a:spcBef>
              <a:spcAft>
                <a:spcPts val="0"/>
              </a:spcAft>
              <a:buNone/>
            </a:pPr>
            <a:endParaRPr/>
          </a:p>
          <a:p>
            <a:pPr marL="0" indent="0">
              <a:spcBef>
                <a:spcPts val="0"/>
              </a:spcBef>
              <a:spcAft>
                <a:spcPts val="0"/>
              </a:spcAft>
              <a:buNone/>
            </a:pPr>
            <a:endParaRPr/>
          </a:p>
          <a:p>
            <a:pPr marL="0" indent="0">
              <a:spcBef>
                <a:spcPts val="0"/>
              </a:spcBef>
              <a:spcAft>
                <a:spcPts val="0"/>
              </a:spcAft>
              <a:buNone/>
            </a:pPr>
            <a:endParaRPr/>
          </a:p>
          <a:p>
            <a:pPr marL="0" indent="0">
              <a:spcBef>
                <a:spcPts val="0"/>
              </a:spcBef>
              <a:spcAft>
                <a:spcPts val="0"/>
              </a:spcAft>
              <a:buNone/>
            </a:pPr>
            <a:endParaRPr/>
          </a:p>
          <a:p>
            <a:pPr marL="495285" indent="-371464">
              <a:spcBef>
                <a:spcPts val="0"/>
              </a:spcBef>
              <a:spcAft>
                <a:spcPts val="0"/>
              </a:spcAft>
              <a:buSzPts val="1800"/>
              <a:buChar char="●"/>
            </a:pPr>
            <a:r>
              <a:rPr lang="en-US"/>
              <a:t>Does recommendation improve dialog?</a:t>
            </a:r>
            <a:endParaRPr/>
          </a:p>
        </p:txBody>
      </p:sp>
      <p:pic>
        <p:nvPicPr>
          <p:cNvPr id="316" name="Google Shape;316;p43"/>
          <p:cNvPicPr preferRelativeResize="0"/>
          <p:nvPr/>
        </p:nvPicPr>
        <p:blipFill>
          <a:blip r:embed="rId3">
            <a:alphaModFix/>
          </a:blip>
          <a:stretch>
            <a:fillRect/>
          </a:stretch>
        </p:blipFill>
        <p:spPr>
          <a:xfrm>
            <a:off x="2667072" y="1933409"/>
            <a:ext cx="4571695" cy="1867992"/>
          </a:xfrm>
          <a:prstGeom prst="rect">
            <a:avLst/>
          </a:prstGeom>
          <a:noFill/>
          <a:ln>
            <a:noFill/>
          </a:ln>
        </p:spPr>
      </p:pic>
      <p:pic>
        <p:nvPicPr>
          <p:cNvPr id="317" name="Google Shape;317;p43"/>
          <p:cNvPicPr preferRelativeResize="0"/>
          <p:nvPr/>
        </p:nvPicPr>
        <p:blipFill>
          <a:blip r:embed="rId4">
            <a:alphaModFix/>
          </a:blip>
          <a:stretch>
            <a:fillRect/>
          </a:stretch>
        </p:blipFill>
        <p:spPr>
          <a:xfrm>
            <a:off x="2497961" y="4275898"/>
            <a:ext cx="4909913" cy="1587977"/>
          </a:xfrm>
          <a:prstGeom prst="rect">
            <a:avLst/>
          </a:prstGeom>
          <a:noFill/>
          <a:ln>
            <a:noFill/>
          </a:ln>
        </p:spPr>
      </p:pic>
    </p:spTree>
    <p:extLst>
      <p:ext uri="{BB962C8B-B14F-4D97-AF65-F5344CB8AC3E}">
        <p14:creationId xmlns:p14="http://schemas.microsoft.com/office/powerpoint/2010/main" val="26270588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Shape 322"/>
        <p:cNvGrpSpPr/>
        <p:nvPr/>
      </p:nvGrpSpPr>
      <p:grpSpPr>
        <a:xfrm>
          <a:off x="0" y="0"/>
          <a:ext cx="0" cy="0"/>
          <a:chOff x="0" y="0"/>
          <a:chExt cx="0" cy="0"/>
        </a:xfrm>
      </p:grpSpPr>
      <p:sp>
        <p:nvSpPr>
          <p:cNvPr id="323" name="Google Shape;323;p44"/>
          <p:cNvSpPr txBox="1">
            <a:spLocks noGrp="1"/>
          </p:cNvSpPr>
          <p:nvPr>
            <p:ph type="title"/>
          </p:nvPr>
        </p:nvSpPr>
        <p:spPr>
          <a:xfrm>
            <a:off x="271465" y="503922"/>
            <a:ext cx="9362925" cy="715000"/>
          </a:xfrm>
          <a:prstGeom prst="rect">
            <a:avLst/>
          </a:prstGeom>
        </p:spPr>
        <p:txBody>
          <a:bodyPr spcFirstLastPara="1" vert="horz" wrap="square" lIns="99044" tIns="49508" rIns="99044" bIns="49508" numCol="1" anchor="ctr" anchorCtr="0" compatLnSpc="1">
            <a:prstTxWarp prst="textNoShape">
              <a:avLst/>
            </a:prstTxWarp>
            <a:noAutofit/>
          </a:bodyPr>
          <a:lstStyle/>
          <a:p>
            <a:pPr>
              <a:spcBef>
                <a:spcPts val="0"/>
              </a:spcBef>
              <a:spcAft>
                <a:spcPts val="0"/>
              </a:spcAft>
            </a:pPr>
            <a:r>
              <a:rPr lang="en-US"/>
              <a:t>Analysis</a:t>
            </a:r>
            <a:endParaRPr/>
          </a:p>
        </p:txBody>
      </p:sp>
      <p:sp>
        <p:nvSpPr>
          <p:cNvPr id="324" name="Google Shape;324;p44"/>
          <p:cNvSpPr txBox="1">
            <a:spLocks noGrp="1"/>
          </p:cNvSpPr>
          <p:nvPr>
            <p:ph type="body" idx="1"/>
          </p:nvPr>
        </p:nvSpPr>
        <p:spPr>
          <a:xfrm>
            <a:off x="495058" y="1413977"/>
            <a:ext cx="9139325" cy="4449900"/>
          </a:xfrm>
          <a:prstGeom prst="rect">
            <a:avLst/>
          </a:prstGeom>
        </p:spPr>
        <p:txBody>
          <a:bodyPr spcFirstLastPara="1" vert="horz" wrap="square" lIns="99044" tIns="49508" rIns="99044" bIns="49508" numCol="1" anchor="t" anchorCtr="0" compatLnSpc="1">
            <a:prstTxWarp prst="textNoShape">
              <a:avLst/>
            </a:prstTxWarp>
            <a:noAutofit/>
          </a:bodyPr>
          <a:lstStyle/>
          <a:p>
            <a:pPr marL="495285" indent="-371464">
              <a:spcBef>
                <a:spcPts val="0"/>
              </a:spcBef>
              <a:spcAft>
                <a:spcPts val="0"/>
              </a:spcAft>
              <a:buSzPts val="1800"/>
              <a:buChar char="●"/>
            </a:pPr>
            <a:r>
              <a:rPr lang="en-US"/>
              <a:t>How does dialog improve recommendation?</a:t>
            </a:r>
            <a:endParaRPr/>
          </a:p>
        </p:txBody>
      </p:sp>
      <p:pic>
        <p:nvPicPr>
          <p:cNvPr id="325" name="Google Shape;325;p44"/>
          <p:cNvPicPr preferRelativeResize="0"/>
          <p:nvPr/>
        </p:nvPicPr>
        <p:blipFill>
          <a:blip r:embed="rId3">
            <a:alphaModFix/>
          </a:blip>
          <a:stretch>
            <a:fillRect/>
          </a:stretch>
        </p:blipFill>
        <p:spPr>
          <a:xfrm>
            <a:off x="1274701" y="2074725"/>
            <a:ext cx="7356432" cy="4449900"/>
          </a:xfrm>
          <a:prstGeom prst="rect">
            <a:avLst/>
          </a:prstGeom>
          <a:noFill/>
          <a:ln>
            <a:noFill/>
          </a:ln>
        </p:spPr>
      </p:pic>
    </p:spTree>
    <p:extLst>
      <p:ext uri="{BB962C8B-B14F-4D97-AF65-F5344CB8AC3E}">
        <p14:creationId xmlns:p14="http://schemas.microsoft.com/office/powerpoint/2010/main" val="24139112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Shape 330"/>
        <p:cNvGrpSpPr/>
        <p:nvPr/>
      </p:nvGrpSpPr>
      <p:grpSpPr>
        <a:xfrm>
          <a:off x="0" y="0"/>
          <a:ext cx="0" cy="0"/>
          <a:chOff x="0" y="0"/>
          <a:chExt cx="0" cy="0"/>
        </a:xfrm>
      </p:grpSpPr>
      <p:sp>
        <p:nvSpPr>
          <p:cNvPr id="331" name="Google Shape;331;p45"/>
          <p:cNvSpPr txBox="1">
            <a:spLocks noGrp="1"/>
          </p:cNvSpPr>
          <p:nvPr>
            <p:ph type="title"/>
          </p:nvPr>
        </p:nvSpPr>
        <p:spPr>
          <a:xfrm>
            <a:off x="271465" y="503922"/>
            <a:ext cx="9362925" cy="715000"/>
          </a:xfrm>
          <a:prstGeom prst="rect">
            <a:avLst/>
          </a:prstGeom>
        </p:spPr>
        <p:txBody>
          <a:bodyPr spcFirstLastPara="1" vert="horz" wrap="square" lIns="99044" tIns="49508" rIns="99044" bIns="49508" numCol="1" anchor="ctr" anchorCtr="0" compatLnSpc="1">
            <a:prstTxWarp prst="textNoShape">
              <a:avLst/>
            </a:prstTxWarp>
            <a:noAutofit/>
          </a:bodyPr>
          <a:lstStyle/>
          <a:p>
            <a:pPr>
              <a:spcBef>
                <a:spcPts val="0"/>
              </a:spcBef>
              <a:spcAft>
                <a:spcPts val="0"/>
              </a:spcAft>
            </a:pPr>
            <a:r>
              <a:rPr lang="en-US"/>
              <a:t>Analysis</a:t>
            </a:r>
            <a:endParaRPr/>
          </a:p>
        </p:txBody>
      </p:sp>
      <p:sp>
        <p:nvSpPr>
          <p:cNvPr id="332" name="Google Shape;332;p45"/>
          <p:cNvSpPr txBox="1">
            <a:spLocks noGrp="1"/>
          </p:cNvSpPr>
          <p:nvPr>
            <p:ph type="body" idx="1"/>
          </p:nvPr>
        </p:nvSpPr>
        <p:spPr>
          <a:xfrm>
            <a:off x="495058" y="1413977"/>
            <a:ext cx="9139325" cy="4449900"/>
          </a:xfrm>
          <a:prstGeom prst="rect">
            <a:avLst/>
          </a:prstGeom>
        </p:spPr>
        <p:txBody>
          <a:bodyPr spcFirstLastPara="1" vert="horz" wrap="square" lIns="99044" tIns="49508" rIns="99044" bIns="49508" numCol="1" anchor="t" anchorCtr="0" compatLnSpc="1">
            <a:prstTxWarp prst="textNoShape">
              <a:avLst/>
            </a:prstTxWarp>
            <a:noAutofit/>
          </a:bodyPr>
          <a:lstStyle/>
          <a:p>
            <a:pPr marL="495285" indent="-371464">
              <a:spcBef>
                <a:spcPts val="0"/>
              </a:spcBef>
              <a:spcAft>
                <a:spcPts val="0"/>
              </a:spcAft>
              <a:buSzPts val="1800"/>
              <a:buChar char="●"/>
            </a:pPr>
            <a:r>
              <a:rPr lang="en-US"/>
              <a:t>How does recommendation improve dialog?</a:t>
            </a:r>
            <a:endParaRPr/>
          </a:p>
          <a:p>
            <a:pPr marL="0" indent="0">
              <a:spcBef>
                <a:spcPts val="0"/>
              </a:spcBef>
              <a:spcAft>
                <a:spcPts val="0"/>
              </a:spcAft>
              <a:buNone/>
            </a:pPr>
            <a:endParaRPr/>
          </a:p>
          <a:p>
            <a:pPr marL="0" indent="0" algn="ctr">
              <a:spcBef>
                <a:spcPts val="0"/>
              </a:spcBef>
              <a:spcAft>
                <a:spcPts val="0"/>
              </a:spcAft>
              <a:buNone/>
            </a:pPr>
            <a:r>
              <a:rPr lang="en-US" sz="2600"/>
              <a:t>Table: Vocabulary bias when a movie is mentioned.</a:t>
            </a:r>
            <a:endParaRPr sz="2600"/>
          </a:p>
        </p:txBody>
      </p:sp>
      <p:pic>
        <p:nvPicPr>
          <p:cNvPr id="333" name="Google Shape;333;p45"/>
          <p:cNvPicPr preferRelativeResize="0"/>
          <p:nvPr/>
        </p:nvPicPr>
        <p:blipFill>
          <a:blip r:embed="rId3">
            <a:alphaModFix/>
          </a:blip>
          <a:stretch>
            <a:fillRect/>
          </a:stretch>
        </p:blipFill>
        <p:spPr>
          <a:xfrm>
            <a:off x="412439" y="2934811"/>
            <a:ext cx="9080959" cy="2213710"/>
          </a:xfrm>
          <a:prstGeom prst="rect">
            <a:avLst/>
          </a:prstGeom>
          <a:noFill/>
          <a:ln>
            <a:noFill/>
          </a:ln>
        </p:spPr>
      </p:pic>
    </p:spTree>
    <p:extLst>
      <p:ext uri="{BB962C8B-B14F-4D97-AF65-F5344CB8AC3E}">
        <p14:creationId xmlns:p14="http://schemas.microsoft.com/office/powerpoint/2010/main" val="503250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D6DF1C-4BB0-2B49-9801-A01D64F86E4D}"/>
              </a:ext>
            </a:extLst>
          </p:cNvPr>
          <p:cNvSpPr>
            <a:spLocks noGrp="1"/>
          </p:cNvSpPr>
          <p:nvPr>
            <p:ph type="title"/>
          </p:nvPr>
        </p:nvSpPr>
        <p:spPr>
          <a:xfrm>
            <a:off x="-1" y="188913"/>
            <a:ext cx="9906001" cy="792162"/>
          </a:xfrm>
        </p:spPr>
        <p:txBody>
          <a:bodyPr/>
          <a:lstStyle/>
          <a:p>
            <a:r>
              <a:rPr kumimoji="1" lang="en-US" altLang="zh-CN" dirty="0"/>
              <a:t>Representation Learning for Multiplex Networks</a:t>
            </a:r>
            <a:endParaRPr kumimoji="1" lang="zh-CN" altLang="en-US" dirty="0"/>
          </a:p>
        </p:txBody>
      </p:sp>
      <p:sp>
        <p:nvSpPr>
          <p:cNvPr id="3" name="内容占位符 2">
            <a:extLst>
              <a:ext uri="{FF2B5EF4-FFF2-40B4-BE49-F238E27FC236}">
                <a16:creationId xmlns:a16="http://schemas.microsoft.com/office/drawing/2014/main" id="{8594D0B7-18B6-B449-8446-EFA4072EC2EA}"/>
              </a:ext>
            </a:extLst>
          </p:cNvPr>
          <p:cNvSpPr>
            <a:spLocks noGrp="1"/>
          </p:cNvSpPr>
          <p:nvPr>
            <p:ph idx="1"/>
          </p:nvPr>
        </p:nvSpPr>
        <p:spPr>
          <a:xfrm>
            <a:off x="350838" y="1196975"/>
            <a:ext cx="9139237" cy="4929188"/>
          </a:xfrm>
        </p:spPr>
        <p:txBody>
          <a:bodyPr/>
          <a:lstStyle/>
          <a:p>
            <a:pPr marL="371475" indent="-371475">
              <a:buFont typeface="Arial" panose="020B0604020202020204" pitchFamily="34" charset="0"/>
              <a:buChar char="•"/>
            </a:pPr>
            <a:r>
              <a:rPr lang="en-US" altLang="zh-CN" sz="2000" dirty="0"/>
              <a:t>Multiplex networks comprise not only multi-typed nodes and/or edges but also a rich set of attributes.</a:t>
            </a:r>
            <a:endParaRPr lang="en-US" sz="2000" dirty="0"/>
          </a:p>
          <a:p>
            <a:pPr marL="371475" indent="-371475">
              <a:buFont typeface="Arial" panose="020B0604020202020204" pitchFamily="34" charset="0"/>
              <a:buChar char="•"/>
            </a:pPr>
            <a:r>
              <a:rPr lang="en-US" sz="2000" dirty="0"/>
              <a:t>How do we deal with the multiplex edges?</a:t>
            </a:r>
          </a:p>
        </p:txBody>
      </p:sp>
      <p:pic>
        <p:nvPicPr>
          <p:cNvPr id="4" name="内容占位符 7">
            <a:extLst>
              <a:ext uri="{FF2B5EF4-FFF2-40B4-BE49-F238E27FC236}">
                <a16:creationId xmlns:a16="http://schemas.microsoft.com/office/drawing/2014/main" id="{7E18DDE9-7125-3D4D-9594-E9D0F0982E9A}"/>
              </a:ext>
            </a:extLst>
          </p:cNvPr>
          <p:cNvPicPr>
            <a:picLocks noChangeAspect="1"/>
          </p:cNvPicPr>
          <p:nvPr/>
        </p:nvPicPr>
        <p:blipFill>
          <a:blip r:embed="rId3"/>
          <a:stretch>
            <a:fillRect/>
          </a:stretch>
        </p:blipFill>
        <p:spPr bwMode="auto">
          <a:xfrm>
            <a:off x="1225521" y="2473287"/>
            <a:ext cx="7463663" cy="3980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6313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a:xfrm>
            <a:off x="1" y="188913"/>
            <a:ext cx="9906000" cy="792162"/>
          </a:xfrm>
        </p:spPr>
        <p:txBody>
          <a:bodyPr/>
          <a:lstStyle/>
          <a:p>
            <a:r>
              <a:rPr lang="en-US" dirty="0"/>
              <a:t>Review Representation Learning for Networks</a:t>
            </a:r>
            <a:endParaRPr lang="en-US" altLang="x-none" dirty="0"/>
          </a:p>
        </p:txBody>
      </p:sp>
      <p:grpSp>
        <p:nvGrpSpPr>
          <p:cNvPr id="9218" name="Group 2"/>
          <p:cNvGrpSpPr>
            <a:grpSpLocks noChangeAspect="1"/>
          </p:cNvGrpSpPr>
          <p:nvPr/>
        </p:nvGrpSpPr>
        <p:grpSpPr bwMode="auto">
          <a:xfrm>
            <a:off x="392113" y="2492375"/>
            <a:ext cx="3336925" cy="2617788"/>
            <a:chOff x="685800" y="2755935"/>
            <a:chExt cx="2209800" cy="1733032"/>
          </a:xfrm>
        </p:grpSpPr>
        <p:grpSp>
          <p:nvGrpSpPr>
            <p:cNvPr id="9242" name="Group 3"/>
            <p:cNvGrpSpPr>
              <a:grpSpLocks/>
            </p:cNvGrpSpPr>
            <p:nvPr/>
          </p:nvGrpSpPr>
          <p:grpSpPr bwMode="auto">
            <a:xfrm>
              <a:off x="762000" y="2805651"/>
              <a:ext cx="1980938" cy="1667262"/>
              <a:chOff x="6825208" y="1796818"/>
              <a:chExt cx="2556284" cy="2250251"/>
            </a:xfrm>
          </p:grpSpPr>
          <p:pic>
            <p:nvPicPr>
              <p:cNvPr id="9245" name="图片 13" descr="Misc-Buddy-Blue-icon.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89304" y="2564904"/>
                <a:ext cx="654632" cy="709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6" name="图片 14" descr="Misc-Buddy-Blue-ico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077236" y="1796818"/>
                <a:ext cx="504056" cy="54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7" name="图片 15" descr="Misc-Buddy-Blue-ico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877436" y="2054847"/>
                <a:ext cx="504056" cy="54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8" name="图片 16" descr="Misc-Buddy-Blue-ico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841432" y="3062959"/>
                <a:ext cx="504056" cy="54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9" name="图片 17" descr="Misc-Buddy-Blue-ico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761312" y="3501008"/>
                <a:ext cx="504056" cy="54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0" name="图片 18" descr="Misc-Buddy-Blue-ico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25208" y="3320988"/>
                <a:ext cx="504056" cy="54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251" name="直接连接符 7"/>
              <p:cNvCxnSpPr>
                <a:cxnSpLocks noChangeShapeType="1"/>
              </p:cNvCxnSpPr>
              <p:nvPr/>
            </p:nvCxnSpPr>
            <p:spPr bwMode="auto">
              <a:xfrm>
                <a:off x="7473280" y="2342879"/>
                <a:ext cx="324036" cy="50405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9252" name="直接连接符 7"/>
              <p:cNvCxnSpPr>
                <a:cxnSpLocks noChangeShapeType="1"/>
              </p:cNvCxnSpPr>
              <p:nvPr/>
            </p:nvCxnSpPr>
            <p:spPr bwMode="auto">
              <a:xfrm flipV="1">
                <a:off x="8301372" y="2594908"/>
                <a:ext cx="468052" cy="2220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9253" name="直接连接符 7"/>
              <p:cNvCxnSpPr>
                <a:cxnSpLocks noChangeShapeType="1"/>
              </p:cNvCxnSpPr>
              <p:nvPr/>
            </p:nvCxnSpPr>
            <p:spPr bwMode="auto">
              <a:xfrm>
                <a:off x="7653300" y="2162859"/>
                <a:ext cx="1224136" cy="1650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9254" name="直接连接符 7"/>
              <p:cNvCxnSpPr>
                <a:cxnSpLocks noChangeShapeType="1"/>
              </p:cNvCxnSpPr>
              <p:nvPr/>
            </p:nvCxnSpPr>
            <p:spPr bwMode="auto">
              <a:xfrm>
                <a:off x="8301372" y="3206975"/>
                <a:ext cx="540060" cy="12901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9255" name="直接连接符 7"/>
              <p:cNvCxnSpPr>
                <a:cxnSpLocks noChangeShapeType="1"/>
              </p:cNvCxnSpPr>
              <p:nvPr/>
            </p:nvCxnSpPr>
            <p:spPr bwMode="auto">
              <a:xfrm flipV="1">
                <a:off x="8265368" y="3501008"/>
                <a:ext cx="540060" cy="27303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9256" name="直接连接符 7"/>
              <p:cNvCxnSpPr>
                <a:cxnSpLocks noChangeShapeType="1"/>
                <a:endCxn id="9256" idx="2"/>
              </p:cNvCxnSpPr>
              <p:nvPr/>
            </p:nvCxnSpPr>
            <p:spPr bwMode="auto">
              <a:xfrm flipV="1">
                <a:off x="8013340" y="3274089"/>
                <a:ext cx="3280" cy="2269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9257" name="直接连接符 7"/>
              <p:cNvCxnSpPr>
                <a:cxnSpLocks noChangeShapeType="1"/>
              </p:cNvCxnSpPr>
              <p:nvPr/>
            </p:nvCxnSpPr>
            <p:spPr bwMode="auto">
              <a:xfrm flipV="1">
                <a:off x="7257256" y="3248980"/>
                <a:ext cx="468052" cy="25202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grpSp>
        <p:sp>
          <p:nvSpPr>
            <p:cNvPr id="30" name="Oval 29"/>
            <p:cNvSpPr/>
            <p:nvPr/>
          </p:nvSpPr>
          <p:spPr>
            <a:xfrm>
              <a:off x="1218801" y="3414887"/>
              <a:ext cx="1396106" cy="1074080"/>
            </a:xfrm>
            <a:prstGeom prst="ellipse">
              <a:avLst/>
            </a:prstGeom>
            <a:noFill/>
            <a:ln w="12700">
              <a:solidFill>
                <a:srgbClr val="0000CC"/>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Oval 30"/>
            <p:cNvSpPr/>
            <p:nvPr/>
          </p:nvSpPr>
          <p:spPr>
            <a:xfrm>
              <a:off x="685800" y="2755935"/>
              <a:ext cx="2209800" cy="1116119"/>
            </a:xfrm>
            <a:prstGeom prst="ellipse">
              <a:avLst/>
            </a:prstGeom>
            <a:noFill/>
            <a:ln w="12700">
              <a:solidFill>
                <a:srgbClr val="0000CC"/>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6" name="右箭头 16"/>
          <p:cNvSpPr/>
          <p:nvPr/>
        </p:nvSpPr>
        <p:spPr>
          <a:xfrm>
            <a:off x="3883025" y="3289300"/>
            <a:ext cx="419100" cy="1076325"/>
          </a:xfrm>
          <a:prstGeom prst="rightArrow">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47" name="图片 13" descr="Misc-Buddy-Blue-icon.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024438" y="1844675"/>
            <a:ext cx="534987"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 name="Group 53"/>
          <p:cNvGrpSpPr>
            <a:grpSpLocks noChangeAspect="1"/>
          </p:cNvGrpSpPr>
          <p:nvPr/>
        </p:nvGrpSpPr>
        <p:grpSpPr bwMode="auto">
          <a:xfrm>
            <a:off x="5810250" y="1844675"/>
            <a:ext cx="3255963" cy="501650"/>
            <a:chOff x="6164364" y="2237712"/>
            <a:chExt cx="2570367" cy="396218"/>
          </a:xfrm>
        </p:grpSpPr>
        <p:sp>
          <p:nvSpPr>
            <p:cNvPr id="9236" name="矩形 11"/>
            <p:cNvSpPr>
              <a:spLocks noChangeArrowheads="1"/>
            </p:cNvSpPr>
            <p:nvPr/>
          </p:nvSpPr>
          <p:spPr bwMode="auto">
            <a:xfrm>
              <a:off x="6164364" y="2237712"/>
              <a:ext cx="428931" cy="396218"/>
            </a:xfrm>
            <a:prstGeom prst="rect">
              <a:avLst/>
            </a:prstGeom>
            <a:solidFill>
              <a:schemeClr val="bg1"/>
            </a:solidFill>
            <a:ln w="9525">
              <a:solidFill>
                <a:schemeClr val="tx1"/>
              </a:solidFill>
              <a:miter lim="800000"/>
              <a:headEnd/>
              <a:tailEnd/>
            </a:ln>
          </p:spPr>
          <p:txBody>
            <a:bodyPr lIns="36000" tIns="36000" rIns="36000" bIns="36000" anchor="ct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eaLnBrk="1" hangingPunct="1">
                <a:spcBef>
                  <a:spcPct val="0"/>
                </a:spcBef>
                <a:buFontTx/>
                <a:buNone/>
              </a:pPr>
              <a:r>
                <a:rPr kumimoji="0" lang="en-US" altLang="zh-CN" sz="2400">
                  <a:solidFill>
                    <a:srgbClr val="C00000"/>
                  </a:solidFill>
                  <a:latin typeface="Helvetica Neue" charset="0"/>
                  <a:ea typeface="Helvetica Neue" charset="0"/>
                  <a:cs typeface="Helvetica Neue" charset="0"/>
                </a:rPr>
                <a:t>0.8</a:t>
              </a:r>
            </a:p>
          </p:txBody>
        </p:sp>
        <p:sp>
          <p:nvSpPr>
            <p:cNvPr id="9237" name="矩形 11"/>
            <p:cNvSpPr>
              <a:spLocks noChangeArrowheads="1"/>
            </p:cNvSpPr>
            <p:nvPr/>
          </p:nvSpPr>
          <p:spPr bwMode="auto">
            <a:xfrm>
              <a:off x="6593295" y="2237712"/>
              <a:ext cx="428931" cy="396218"/>
            </a:xfrm>
            <a:prstGeom prst="rect">
              <a:avLst/>
            </a:prstGeom>
            <a:solidFill>
              <a:schemeClr val="bg1"/>
            </a:solidFill>
            <a:ln w="9525">
              <a:solidFill>
                <a:schemeClr val="tx1"/>
              </a:solidFill>
              <a:miter lim="800000"/>
              <a:headEnd/>
              <a:tailEnd/>
            </a:ln>
          </p:spPr>
          <p:txBody>
            <a:bodyPr lIns="36000" tIns="36000" rIns="36000" bIns="36000" anchor="ct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eaLnBrk="1" hangingPunct="1">
                <a:spcBef>
                  <a:spcPct val="0"/>
                </a:spcBef>
                <a:buFontTx/>
                <a:buNone/>
              </a:pPr>
              <a:r>
                <a:rPr kumimoji="0" lang="en-US" altLang="zh-CN" sz="2400">
                  <a:solidFill>
                    <a:srgbClr val="C00000"/>
                  </a:solidFill>
                  <a:latin typeface="Helvetica Neue" charset="0"/>
                  <a:ea typeface="Helvetica Neue" charset="0"/>
                  <a:cs typeface="Helvetica Neue" charset="0"/>
                </a:rPr>
                <a:t>0.2</a:t>
              </a:r>
            </a:p>
          </p:txBody>
        </p:sp>
        <p:sp>
          <p:nvSpPr>
            <p:cNvPr id="9238" name="矩形 11"/>
            <p:cNvSpPr>
              <a:spLocks noChangeArrowheads="1"/>
            </p:cNvSpPr>
            <p:nvPr/>
          </p:nvSpPr>
          <p:spPr bwMode="auto">
            <a:xfrm>
              <a:off x="7022226" y="2237712"/>
              <a:ext cx="428931" cy="396218"/>
            </a:xfrm>
            <a:prstGeom prst="rect">
              <a:avLst/>
            </a:prstGeom>
            <a:solidFill>
              <a:schemeClr val="bg1"/>
            </a:solidFill>
            <a:ln w="9525">
              <a:solidFill>
                <a:schemeClr val="tx1"/>
              </a:solidFill>
              <a:miter lim="800000"/>
              <a:headEnd/>
              <a:tailEnd/>
            </a:ln>
          </p:spPr>
          <p:txBody>
            <a:bodyPr lIns="36000" tIns="36000" rIns="36000" bIns="36000" anchor="ct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eaLnBrk="1" hangingPunct="1">
                <a:spcBef>
                  <a:spcPct val="0"/>
                </a:spcBef>
                <a:buFontTx/>
                <a:buNone/>
              </a:pPr>
              <a:r>
                <a:rPr kumimoji="0" lang="en-US" altLang="zh-CN" sz="2400">
                  <a:solidFill>
                    <a:srgbClr val="C00000"/>
                  </a:solidFill>
                  <a:latin typeface="Helvetica Neue" charset="0"/>
                  <a:ea typeface="Helvetica Neue" charset="0"/>
                  <a:cs typeface="Helvetica Neue" charset="0"/>
                </a:rPr>
                <a:t>0.3</a:t>
              </a:r>
            </a:p>
          </p:txBody>
        </p:sp>
        <p:sp>
          <p:nvSpPr>
            <p:cNvPr id="9239" name="矩形 11"/>
            <p:cNvSpPr>
              <a:spLocks noChangeArrowheads="1"/>
            </p:cNvSpPr>
            <p:nvPr/>
          </p:nvSpPr>
          <p:spPr bwMode="auto">
            <a:xfrm>
              <a:off x="7451157" y="2237712"/>
              <a:ext cx="428931" cy="396218"/>
            </a:xfrm>
            <a:prstGeom prst="rect">
              <a:avLst/>
            </a:prstGeom>
            <a:solidFill>
              <a:schemeClr val="bg1"/>
            </a:solidFill>
            <a:ln w="9525">
              <a:solidFill>
                <a:schemeClr val="tx1"/>
              </a:solidFill>
              <a:miter lim="800000"/>
              <a:headEnd/>
              <a:tailEnd/>
            </a:ln>
          </p:spPr>
          <p:txBody>
            <a:bodyPr lIns="36000" tIns="36000" rIns="36000" bIns="36000" anchor="ct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eaLnBrk="1" hangingPunct="1">
                <a:spcBef>
                  <a:spcPct val="0"/>
                </a:spcBef>
                <a:buFontTx/>
                <a:buNone/>
              </a:pPr>
              <a:r>
                <a:rPr kumimoji="0" lang="mr-IN" altLang="zh-CN" sz="2400">
                  <a:solidFill>
                    <a:srgbClr val="C00000"/>
                  </a:solidFill>
                  <a:latin typeface="Helvetica Neue" charset="0"/>
                  <a:ea typeface="Helvetica Neue" charset="0"/>
                  <a:cs typeface="Helvetica Neue" charset="0"/>
                </a:rPr>
                <a:t>…</a:t>
              </a:r>
              <a:endParaRPr kumimoji="0" lang="en-US" altLang="zh-CN" sz="2400">
                <a:solidFill>
                  <a:srgbClr val="C00000"/>
                </a:solidFill>
                <a:latin typeface="Helvetica Neue" charset="0"/>
                <a:ea typeface="Helvetica Neue" charset="0"/>
                <a:cs typeface="Helvetica Neue" charset="0"/>
              </a:endParaRPr>
            </a:p>
          </p:txBody>
        </p:sp>
        <p:sp>
          <p:nvSpPr>
            <p:cNvPr id="9240" name="矩形 11"/>
            <p:cNvSpPr>
              <a:spLocks noChangeArrowheads="1"/>
            </p:cNvSpPr>
            <p:nvPr/>
          </p:nvSpPr>
          <p:spPr bwMode="auto">
            <a:xfrm>
              <a:off x="7876869" y="2237712"/>
              <a:ext cx="428931" cy="396218"/>
            </a:xfrm>
            <a:prstGeom prst="rect">
              <a:avLst/>
            </a:prstGeom>
            <a:solidFill>
              <a:schemeClr val="bg1"/>
            </a:solidFill>
            <a:ln w="9525">
              <a:solidFill>
                <a:schemeClr val="tx1"/>
              </a:solidFill>
              <a:miter lim="800000"/>
              <a:headEnd/>
              <a:tailEnd/>
            </a:ln>
          </p:spPr>
          <p:txBody>
            <a:bodyPr lIns="36000" tIns="36000" rIns="36000" bIns="36000" anchor="ct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eaLnBrk="1" hangingPunct="1">
                <a:spcBef>
                  <a:spcPct val="0"/>
                </a:spcBef>
                <a:buFontTx/>
                <a:buNone/>
              </a:pPr>
              <a:r>
                <a:rPr kumimoji="0" lang="en-US" altLang="zh-CN" sz="2400">
                  <a:solidFill>
                    <a:srgbClr val="C00000"/>
                  </a:solidFill>
                  <a:latin typeface="Helvetica Neue" charset="0"/>
                  <a:ea typeface="Helvetica Neue" charset="0"/>
                  <a:cs typeface="Helvetica Neue" charset="0"/>
                </a:rPr>
                <a:t>0.0</a:t>
              </a:r>
            </a:p>
          </p:txBody>
        </p:sp>
        <p:sp>
          <p:nvSpPr>
            <p:cNvPr id="9241" name="矩形 11"/>
            <p:cNvSpPr>
              <a:spLocks noChangeArrowheads="1"/>
            </p:cNvSpPr>
            <p:nvPr/>
          </p:nvSpPr>
          <p:spPr bwMode="auto">
            <a:xfrm>
              <a:off x="8305800" y="2237712"/>
              <a:ext cx="428931" cy="396218"/>
            </a:xfrm>
            <a:prstGeom prst="rect">
              <a:avLst/>
            </a:prstGeom>
            <a:solidFill>
              <a:schemeClr val="bg1"/>
            </a:solidFill>
            <a:ln w="9525">
              <a:solidFill>
                <a:schemeClr val="tx1"/>
              </a:solidFill>
              <a:miter lim="800000"/>
              <a:headEnd/>
              <a:tailEnd/>
            </a:ln>
          </p:spPr>
          <p:txBody>
            <a:bodyPr lIns="36000" tIns="36000" rIns="36000" bIns="36000" anchor="ct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eaLnBrk="1" hangingPunct="1">
                <a:spcBef>
                  <a:spcPct val="0"/>
                </a:spcBef>
                <a:buFontTx/>
                <a:buNone/>
              </a:pPr>
              <a:r>
                <a:rPr kumimoji="0" lang="en-US" altLang="zh-CN" sz="2400">
                  <a:solidFill>
                    <a:srgbClr val="C00000"/>
                  </a:solidFill>
                  <a:latin typeface="Helvetica Neue" charset="0"/>
                  <a:ea typeface="Helvetica Neue" charset="0"/>
                  <a:cs typeface="Helvetica Neue" charset="0"/>
                </a:rPr>
                <a:t>0.0</a:t>
              </a:r>
            </a:p>
          </p:txBody>
        </p:sp>
      </p:grpSp>
      <p:sp>
        <p:nvSpPr>
          <p:cNvPr id="104" name="矩形 51"/>
          <p:cNvSpPr/>
          <p:nvPr/>
        </p:nvSpPr>
        <p:spPr>
          <a:xfrm>
            <a:off x="5280025" y="1341438"/>
            <a:ext cx="3560763" cy="387350"/>
          </a:xfrm>
          <a:prstGeom prst="rect">
            <a:avLst/>
          </a:prstGeom>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sz="2000" i="1" dirty="0">
                <a:solidFill>
                  <a:schemeClr val="tx1"/>
                </a:solidFill>
              </a:rPr>
              <a:t>d</a:t>
            </a:r>
            <a:r>
              <a:rPr kumimoji="1" lang="en-US" altLang="zh-CN" sz="2000" dirty="0">
                <a:solidFill>
                  <a:schemeClr val="tx1"/>
                </a:solidFill>
              </a:rPr>
              <a:t>-dimensional vector, </a:t>
            </a:r>
            <a:r>
              <a:rPr kumimoji="1" lang="en-US" altLang="zh-CN" sz="2000" i="1" dirty="0">
                <a:solidFill>
                  <a:schemeClr val="tx1"/>
                </a:solidFill>
              </a:rPr>
              <a:t>d</a:t>
            </a:r>
            <a:r>
              <a:rPr kumimoji="1" lang="en-US" altLang="zh-CN" sz="2000" dirty="0">
                <a:solidFill>
                  <a:schemeClr val="tx1"/>
                </a:solidFill>
              </a:rPr>
              <a:t>&lt;&lt;|</a:t>
            </a:r>
            <a:r>
              <a:rPr kumimoji="1" lang="en-US" altLang="zh-CN" sz="2000" i="1" dirty="0">
                <a:solidFill>
                  <a:schemeClr val="tx1"/>
                </a:solidFill>
              </a:rPr>
              <a:t>V</a:t>
            </a:r>
            <a:r>
              <a:rPr kumimoji="1" lang="en-US" altLang="zh-CN" sz="2000" dirty="0">
                <a:solidFill>
                  <a:schemeClr val="tx1"/>
                </a:solidFill>
              </a:rPr>
              <a:t>|</a:t>
            </a:r>
          </a:p>
        </p:txBody>
      </p:sp>
      <p:sp>
        <p:nvSpPr>
          <p:cNvPr id="89" name="矩形 51"/>
          <p:cNvSpPr/>
          <p:nvPr/>
        </p:nvSpPr>
        <p:spPr>
          <a:xfrm>
            <a:off x="5024438" y="2478088"/>
            <a:ext cx="4610100" cy="879475"/>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dirty="0">
                <a:solidFill>
                  <a:schemeClr val="tx1"/>
                </a:solidFill>
              </a:rPr>
              <a:t>Users with the </a:t>
            </a:r>
            <a:r>
              <a:rPr kumimoji="1" lang="en-US" altLang="zh-CN" dirty="0">
                <a:solidFill>
                  <a:srgbClr val="2B00CC"/>
                </a:solidFill>
              </a:rPr>
              <a:t>same label </a:t>
            </a:r>
            <a:r>
              <a:rPr kumimoji="1" lang="en-US" altLang="zh-CN" dirty="0">
                <a:solidFill>
                  <a:schemeClr val="tx1"/>
                </a:solidFill>
              </a:rPr>
              <a:t>are located in the </a:t>
            </a:r>
            <a:r>
              <a:rPr kumimoji="1" lang="en-US" altLang="zh-CN" i="1" dirty="0">
                <a:solidFill>
                  <a:schemeClr val="tx1"/>
                </a:solidFill>
              </a:rPr>
              <a:t>d</a:t>
            </a:r>
            <a:r>
              <a:rPr kumimoji="1" lang="en-US" altLang="zh-CN" dirty="0">
                <a:solidFill>
                  <a:schemeClr val="tx1"/>
                </a:solidFill>
              </a:rPr>
              <a:t>-dimensional space </a:t>
            </a:r>
            <a:r>
              <a:rPr kumimoji="1" lang="en-US" altLang="zh-CN" dirty="0">
                <a:solidFill>
                  <a:srgbClr val="2B00CC"/>
                </a:solidFill>
              </a:rPr>
              <a:t>closer</a:t>
            </a:r>
            <a:r>
              <a:rPr kumimoji="1" lang="en-US" altLang="zh-CN" dirty="0">
                <a:solidFill>
                  <a:schemeClr val="tx1"/>
                </a:solidFill>
              </a:rPr>
              <a:t> than those with </a:t>
            </a:r>
            <a:r>
              <a:rPr kumimoji="1" lang="en-US" altLang="zh-CN" dirty="0">
                <a:solidFill>
                  <a:srgbClr val="2B00CC"/>
                </a:solidFill>
              </a:rPr>
              <a:t>different labels</a:t>
            </a:r>
          </a:p>
        </p:txBody>
      </p:sp>
      <p:grpSp>
        <p:nvGrpSpPr>
          <p:cNvPr id="9224" name="Group 17"/>
          <p:cNvGrpSpPr>
            <a:grpSpLocks noChangeAspect="1"/>
          </p:cNvGrpSpPr>
          <p:nvPr/>
        </p:nvGrpSpPr>
        <p:grpSpPr bwMode="auto">
          <a:xfrm>
            <a:off x="5351463" y="3573016"/>
            <a:ext cx="3489325" cy="2962275"/>
            <a:chOff x="5351908" y="3619299"/>
            <a:chExt cx="2913459" cy="2473997"/>
          </a:xfrm>
        </p:grpSpPr>
        <p:cxnSp>
          <p:nvCxnSpPr>
            <p:cNvPr id="38" name="Straight Arrow Connector 37"/>
            <p:cNvCxnSpPr/>
            <p:nvPr/>
          </p:nvCxnSpPr>
          <p:spPr>
            <a:xfrm>
              <a:off x="5351908" y="5940826"/>
              <a:ext cx="262184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V="1">
              <a:off x="5534828" y="3861926"/>
              <a:ext cx="0" cy="22313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227" name="图片 13" descr="Misc-Buddy-Blue-icon.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982544" y="5526344"/>
              <a:ext cx="228600" cy="236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图片 13" descr="Misc-Buddy-Blue-icon.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729669" y="5255999"/>
              <a:ext cx="228600" cy="236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Picture 41"/>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967534" y="4329258"/>
              <a:ext cx="253010" cy="253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矩形 51"/>
            <p:cNvSpPr/>
            <p:nvPr/>
          </p:nvSpPr>
          <p:spPr>
            <a:xfrm>
              <a:off x="6991557" y="4970319"/>
              <a:ext cx="892065" cy="311569"/>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dirty="0">
                  <a:solidFill>
                    <a:schemeClr val="tx1"/>
                  </a:solidFill>
                </a:rPr>
                <a:t>label1</a:t>
              </a:r>
              <a:endParaRPr kumimoji="1" lang="en-US" altLang="zh-CN" dirty="0">
                <a:solidFill>
                  <a:srgbClr val="0000CC"/>
                </a:solidFill>
              </a:endParaRPr>
            </a:p>
          </p:txBody>
        </p:sp>
        <p:cxnSp>
          <p:nvCxnSpPr>
            <p:cNvPr id="44" name="Straight Arrow Connector 43"/>
            <p:cNvCxnSpPr>
              <a:stCxn id="90" idx="2"/>
              <a:endCxn id="9227" idx="0"/>
            </p:cNvCxnSpPr>
            <p:nvPr/>
          </p:nvCxnSpPr>
          <p:spPr>
            <a:xfrm flipH="1">
              <a:off x="7096272" y="5281889"/>
              <a:ext cx="340654" cy="2439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stCxn id="90" idx="2"/>
              <a:endCxn id="9228" idx="3"/>
            </p:cNvCxnSpPr>
            <p:nvPr/>
          </p:nvCxnSpPr>
          <p:spPr>
            <a:xfrm flipH="1">
              <a:off x="6958420" y="5281889"/>
              <a:ext cx="478507" cy="928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4" name="矩形 51"/>
            <p:cNvSpPr/>
            <p:nvPr/>
          </p:nvSpPr>
          <p:spPr>
            <a:xfrm>
              <a:off x="6220113" y="4031632"/>
              <a:ext cx="991477" cy="233346"/>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dirty="0">
                  <a:solidFill>
                    <a:schemeClr val="tx1"/>
                  </a:solidFill>
                </a:rPr>
                <a:t>label2</a:t>
              </a:r>
              <a:endParaRPr kumimoji="1" lang="en-US" altLang="zh-CN" dirty="0">
                <a:solidFill>
                  <a:srgbClr val="0000CC"/>
                </a:solidFill>
              </a:endParaRPr>
            </a:p>
          </p:txBody>
        </p:sp>
        <p:cxnSp>
          <p:nvCxnSpPr>
            <p:cNvPr id="105" name="Straight Arrow Connector 104"/>
            <p:cNvCxnSpPr>
              <a:stCxn id="94" idx="2"/>
              <a:endCxn id="9229" idx="3"/>
            </p:cNvCxnSpPr>
            <p:nvPr/>
          </p:nvCxnSpPr>
          <p:spPr>
            <a:xfrm flipH="1">
              <a:off x="6220113" y="4264978"/>
              <a:ext cx="495739" cy="1909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6" name="矩形 51"/>
            <p:cNvSpPr/>
            <p:nvPr/>
          </p:nvSpPr>
          <p:spPr>
            <a:xfrm>
              <a:off x="5623636" y="3619299"/>
              <a:ext cx="2641731" cy="303615"/>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defRPr/>
              </a:pPr>
              <a:r>
                <a:rPr kumimoji="1" lang="en-US" altLang="zh-CN" dirty="0">
                  <a:solidFill>
                    <a:srgbClr val="C00000"/>
                  </a:solidFill>
                </a:rPr>
                <a:t>e.g., node classification</a:t>
              </a:r>
            </a:p>
          </p:txBody>
        </p:sp>
      </p:grpSp>
      <p:sp>
        <p:nvSpPr>
          <p:cNvPr id="45" name="矩形 51"/>
          <p:cNvSpPr/>
          <p:nvPr/>
        </p:nvSpPr>
        <p:spPr>
          <a:xfrm>
            <a:off x="495293" y="1484784"/>
            <a:ext cx="3305579" cy="387350"/>
          </a:xfrm>
          <a:prstGeom prst="rect">
            <a:avLst/>
          </a:prstGeom>
          <a:noFill/>
          <a:ln w="19050">
            <a:noFill/>
            <a:prstDash val="dash"/>
          </a:ln>
          <a:effectLst/>
        </p:spPr>
        <p:style>
          <a:lnRef idx="1">
            <a:schemeClr val="accent1"/>
          </a:lnRef>
          <a:fillRef idx="1001">
            <a:schemeClr val="lt1"/>
          </a:fillRef>
          <a:effectRef idx="2">
            <a:schemeClr val="accent1"/>
          </a:effectRef>
          <a:fontRef idx="minor">
            <a:schemeClr val="lt1"/>
          </a:fontRef>
        </p:style>
        <p:txBody>
          <a:bodyPr/>
          <a:lstStyle/>
          <a:p>
            <a:pPr algn="ctr">
              <a:defRPr/>
            </a:pPr>
            <a:r>
              <a:rPr kumimoji="1" lang="en-US" altLang="zh-CN" sz="2000" dirty="0">
                <a:solidFill>
                  <a:schemeClr val="tx1"/>
                </a:solidFill>
              </a:rPr>
              <a:t>Representation Learning/</a:t>
            </a:r>
            <a:br>
              <a:rPr kumimoji="1" lang="en-US" altLang="zh-CN" sz="2000" dirty="0">
                <a:solidFill>
                  <a:schemeClr val="tx1"/>
                </a:solidFill>
              </a:rPr>
            </a:br>
            <a:r>
              <a:rPr kumimoji="1" lang="en-US" altLang="zh-CN" sz="2000" dirty="0">
                <a:solidFill>
                  <a:schemeClr val="tx1"/>
                </a:solidFill>
              </a:rPr>
              <a:t>Graph Embedding</a:t>
            </a:r>
          </a:p>
        </p:txBody>
      </p:sp>
    </p:spTree>
    <p:extLst>
      <p:ext uri="{BB962C8B-B14F-4D97-AF65-F5344CB8AC3E}">
        <p14:creationId xmlns:p14="http://schemas.microsoft.com/office/powerpoint/2010/main" val="223969904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wipe(left)">
                                      <p:cBhvr>
                                        <p:cTn id="11" dur="500"/>
                                        <p:tgtEl>
                                          <p:spTgt spid="47"/>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wipe(left)">
                                      <p:cBhvr>
                                        <p:cTn id="15" dur="500"/>
                                        <p:tgtEl>
                                          <p:spTgt spid="5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
                                        </p:tgtEl>
                                        <p:attrNameLst>
                                          <p:attrName>style.visibility</p:attrName>
                                        </p:attrNameLst>
                                      </p:cBhvr>
                                      <p:to>
                                        <p:strVal val="visible"/>
                                      </p:to>
                                    </p:set>
                                    <p:animEffect transition="in" filter="blinds(horizontal)">
                                      <p:cBhvr>
                                        <p:cTn id="18" dur="500"/>
                                        <p:tgtEl>
                                          <p:spTgt spid="10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89"/>
                                        </p:tgtEl>
                                        <p:attrNameLst>
                                          <p:attrName>style.visibility</p:attrName>
                                        </p:attrNameLst>
                                      </p:cBhvr>
                                      <p:to>
                                        <p:strVal val="visible"/>
                                      </p:to>
                                    </p:set>
                                    <p:animEffect transition="in" filter="wipe(left)">
                                      <p:cBhvr>
                                        <p:cTn id="21"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104" grpId="0" animBg="1"/>
      <p:bldP spid="89"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7783</TotalTime>
  <Words>5654</Words>
  <Application>Microsoft Macintosh PowerPoint</Application>
  <PresentationFormat>A4 Paper (210x297 mm)</PresentationFormat>
  <Paragraphs>518</Paragraphs>
  <Slides>72</Slides>
  <Notes>63</Notes>
  <HiddenSlides>13</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72</vt:i4>
      </vt:variant>
    </vt:vector>
  </HeadingPairs>
  <TitlesOfParts>
    <vt:vector size="85" baseType="lpstr">
      <vt:lpstr>MS PGothic</vt:lpstr>
      <vt:lpstr>宋体</vt:lpstr>
      <vt:lpstr>System Font Regular</vt:lpstr>
      <vt:lpstr>Arial</vt:lpstr>
      <vt:lpstr>Calibri</vt:lpstr>
      <vt:lpstr>Cambria Math</vt:lpstr>
      <vt:lpstr>Corbel</vt:lpstr>
      <vt:lpstr>Helvetica Neue</vt:lpstr>
      <vt:lpstr>黑体</vt:lpstr>
      <vt:lpstr>黑体</vt:lpstr>
      <vt:lpstr>Times New Roman</vt:lpstr>
      <vt:lpstr>Wingdings</vt:lpstr>
      <vt:lpstr>Default Design</vt:lpstr>
      <vt:lpstr>Intelligent Feed Recommendation</vt:lpstr>
      <vt:lpstr>Networked World</vt:lpstr>
      <vt:lpstr>30 years before…</vt:lpstr>
      <vt:lpstr>20 years before…</vt:lpstr>
      <vt:lpstr>10 years before…</vt:lpstr>
      <vt:lpstr>Recently…</vt:lpstr>
      <vt:lpstr>Outline</vt:lpstr>
      <vt:lpstr>Representation Learning for Multiplex Networks</vt:lpstr>
      <vt:lpstr>Review Representation Learning for Networks</vt:lpstr>
      <vt:lpstr>Distributional Hypothesis of Harris</vt:lpstr>
      <vt:lpstr>DeepWalk</vt:lpstr>
      <vt:lpstr>Six Different Network Types</vt:lpstr>
      <vt:lpstr>Problem: AMHEN Embedding</vt:lpstr>
      <vt:lpstr>Apply DeepWalk to Multiplex Networks</vt:lpstr>
      <vt:lpstr>Multiplex Network Embedding[1]</vt:lpstr>
      <vt:lpstr>Our Transductive Model: GATNE-T</vt:lpstr>
      <vt:lpstr>Inductive Model: GATNE-I</vt:lpstr>
      <vt:lpstr>GATNE: Multiplex Heterogeneous Graph Embedding</vt:lpstr>
      <vt:lpstr>Experimental Setting</vt:lpstr>
      <vt:lpstr>Dataset Statistics</vt:lpstr>
      <vt:lpstr>Link Prediction Results</vt:lpstr>
      <vt:lpstr>Experimental Analysis</vt:lpstr>
      <vt:lpstr>Results on Alibaba Dataset</vt:lpstr>
      <vt:lpstr>Alibaba Offline A/B Tests</vt:lpstr>
      <vt:lpstr>Outline</vt:lpstr>
      <vt:lpstr>Different Scenarios</vt:lpstr>
      <vt:lpstr>Challenges</vt:lpstr>
      <vt:lpstr>s2Meta: Sequential Sce-Spec Meta Learner</vt:lpstr>
      <vt:lpstr>Learning as a Sequential Process</vt:lpstr>
      <vt:lpstr>s2Meta: Sequential Sce-Spec Meta Learner</vt:lpstr>
      <vt:lpstr>Global Parameter Initialization</vt:lpstr>
      <vt:lpstr>Few-shot based Update Strategy</vt:lpstr>
      <vt:lpstr>Stop Policy</vt:lpstr>
      <vt:lpstr>Learning Algorithm</vt:lpstr>
      <vt:lpstr>Evaluation</vt:lpstr>
      <vt:lpstr>Ablation Study</vt:lpstr>
      <vt:lpstr>Case Study</vt:lpstr>
      <vt:lpstr>Outline</vt:lpstr>
      <vt:lpstr>Recommendation Scenario</vt:lpstr>
      <vt:lpstr>Recommendation– Different Users</vt:lpstr>
      <vt:lpstr>Recommendation– Different Users</vt:lpstr>
      <vt:lpstr>Recommendation– Different Users</vt:lpstr>
      <vt:lpstr>KOBE: KnOwledge Based pErsonalized product description generation model</vt:lpstr>
      <vt:lpstr>Given a product…</vt:lpstr>
      <vt:lpstr>KOBE – Seq2seq Baseline</vt:lpstr>
      <vt:lpstr>KOBE – Seq2seq Baseline</vt:lpstr>
      <vt:lpstr>KOBE – Attribute Fusion</vt:lpstr>
      <vt:lpstr>KOBE – Attribute Fusion</vt:lpstr>
      <vt:lpstr>KOBE – Knowledge Incorporation</vt:lpstr>
      <vt:lpstr>KOBE – Knowledge Incorporation</vt:lpstr>
      <vt:lpstr>KOBE: KnOwledge Based pErsonalized product description generation model</vt:lpstr>
      <vt:lpstr>Evaluation</vt:lpstr>
      <vt:lpstr>Experimental Results</vt:lpstr>
      <vt:lpstr>Case Study</vt:lpstr>
      <vt:lpstr>CogDL —A Toolkit for ​Deep Learning on Graphs</vt:lpstr>
      <vt:lpstr>CogDL —A Toolkit for ​Deep Learning on Graphs</vt:lpstr>
      <vt:lpstr>Feed Recommendation</vt:lpstr>
      <vt:lpstr>Intelligent Feed Recommendation</vt:lpstr>
      <vt:lpstr>Related Publications</vt:lpstr>
      <vt:lpstr>PowerPoint Presentation</vt:lpstr>
      <vt:lpstr>Next Steps</vt:lpstr>
      <vt:lpstr>Next Steps</vt:lpstr>
      <vt:lpstr>Next Steps - Recommender Dialog System</vt:lpstr>
      <vt:lpstr>Recommender Dialog System – Basic Idea</vt:lpstr>
      <vt:lpstr>Basic Framework</vt:lpstr>
      <vt:lpstr>Ours – Incorporating Dialog Content</vt:lpstr>
      <vt:lpstr>Ours – Knowledge Graph Propagation</vt:lpstr>
      <vt:lpstr>Ours – Entity Attention</vt:lpstr>
      <vt:lpstr>Ours Vocabulary Bias</vt:lpstr>
      <vt:lpstr>Experimental Results</vt:lpstr>
      <vt:lpstr>Analysis</vt:lpstr>
      <vt:lpstr>Analysis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Revisiting GCNs: Neighborhood Aggregation and Network Sampling</dc:title>
  <dc:creator>Microsoft Office 用户</dc:creator>
  <cp:lastModifiedBy>JT</cp:lastModifiedBy>
  <cp:revision>498</cp:revision>
  <cp:lastPrinted>2014-11-13T11:02:21Z</cp:lastPrinted>
  <dcterms:created xsi:type="dcterms:W3CDTF">2019-03-09T02:35:56Z</dcterms:created>
  <dcterms:modified xsi:type="dcterms:W3CDTF">2019-08-05T14:05:37Z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yuxdong@microsoft.com</vt:lpwstr>
  </property>
  <property fmtid="{D5CDD505-2E9C-101B-9397-08002B2CF9AE}" pid="5" name="MSIP_Label_f42aa342-8706-4288-bd11-ebb85995028c_SetDate">
    <vt:lpwstr>2019-07-19T03:32:53.0678133Z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2ac1fe39-aa26-4568-9708-5164b8dc94e2</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